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27"/>
  </p:notesMasterIdLst>
  <p:handoutMasterIdLst>
    <p:handoutMasterId r:id="rId28"/>
  </p:handoutMasterIdLst>
  <p:sldIdLst>
    <p:sldId id="257" r:id="rId2"/>
    <p:sldId id="334" r:id="rId3"/>
    <p:sldId id="318" r:id="rId4"/>
    <p:sldId id="335" r:id="rId5"/>
    <p:sldId id="336" r:id="rId6"/>
    <p:sldId id="337" r:id="rId7"/>
    <p:sldId id="338" r:id="rId8"/>
    <p:sldId id="339" r:id="rId9"/>
    <p:sldId id="307" r:id="rId10"/>
    <p:sldId id="300" r:id="rId11"/>
    <p:sldId id="308" r:id="rId12"/>
    <p:sldId id="323" r:id="rId13"/>
    <p:sldId id="331" r:id="rId14"/>
    <p:sldId id="340" r:id="rId15"/>
    <p:sldId id="342" r:id="rId16"/>
    <p:sldId id="324" r:id="rId17"/>
    <p:sldId id="341" r:id="rId18"/>
    <p:sldId id="344" r:id="rId19"/>
    <p:sldId id="346" r:id="rId20"/>
    <p:sldId id="348" r:id="rId21"/>
    <p:sldId id="350" r:id="rId22"/>
    <p:sldId id="326" r:id="rId23"/>
    <p:sldId id="330" r:id="rId24"/>
    <p:sldId id="315" r:id="rId25"/>
    <p:sldId id="327"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entury Gothic" pitchFamily="34" charset="0"/>
        <a:ea typeface="+mn-ea"/>
        <a:cs typeface="+mn-cs"/>
      </a:defRPr>
    </a:lvl1pPr>
    <a:lvl2pPr marL="457200" algn="l" rtl="0" fontAlgn="base">
      <a:spcBef>
        <a:spcPct val="0"/>
      </a:spcBef>
      <a:spcAft>
        <a:spcPct val="0"/>
      </a:spcAft>
      <a:defRPr kern="1200">
        <a:solidFill>
          <a:schemeClr val="tx1"/>
        </a:solidFill>
        <a:latin typeface="Century Gothic" pitchFamily="34" charset="0"/>
        <a:ea typeface="+mn-ea"/>
        <a:cs typeface="+mn-cs"/>
      </a:defRPr>
    </a:lvl2pPr>
    <a:lvl3pPr marL="914400" algn="l" rtl="0" fontAlgn="base">
      <a:spcBef>
        <a:spcPct val="0"/>
      </a:spcBef>
      <a:spcAft>
        <a:spcPct val="0"/>
      </a:spcAft>
      <a:defRPr kern="1200">
        <a:solidFill>
          <a:schemeClr val="tx1"/>
        </a:solidFill>
        <a:latin typeface="Century Gothic" pitchFamily="34" charset="0"/>
        <a:ea typeface="+mn-ea"/>
        <a:cs typeface="+mn-cs"/>
      </a:defRPr>
    </a:lvl3pPr>
    <a:lvl4pPr marL="1371600" algn="l" rtl="0" fontAlgn="base">
      <a:spcBef>
        <a:spcPct val="0"/>
      </a:spcBef>
      <a:spcAft>
        <a:spcPct val="0"/>
      </a:spcAft>
      <a:defRPr kern="1200">
        <a:solidFill>
          <a:schemeClr val="tx1"/>
        </a:solidFill>
        <a:latin typeface="Century Gothic" pitchFamily="34" charset="0"/>
        <a:ea typeface="+mn-ea"/>
        <a:cs typeface="+mn-cs"/>
      </a:defRPr>
    </a:lvl4pPr>
    <a:lvl5pPr marL="1828800" algn="l" rtl="0" fontAlgn="base">
      <a:spcBef>
        <a:spcPct val="0"/>
      </a:spcBef>
      <a:spcAft>
        <a:spcPct val="0"/>
      </a:spcAft>
      <a:defRPr kern="1200">
        <a:solidFill>
          <a:schemeClr val="tx1"/>
        </a:solidFill>
        <a:latin typeface="Century Gothic" pitchFamily="34" charset="0"/>
        <a:ea typeface="+mn-ea"/>
        <a:cs typeface="+mn-cs"/>
      </a:defRPr>
    </a:lvl5pPr>
    <a:lvl6pPr marL="2286000" algn="l" defTabSz="914400" rtl="0" eaLnBrk="1" latinLnBrk="0" hangingPunct="1">
      <a:defRPr kern="1200">
        <a:solidFill>
          <a:schemeClr val="tx1"/>
        </a:solidFill>
        <a:latin typeface="Century Gothic" pitchFamily="34" charset="0"/>
        <a:ea typeface="+mn-ea"/>
        <a:cs typeface="+mn-cs"/>
      </a:defRPr>
    </a:lvl6pPr>
    <a:lvl7pPr marL="2743200" algn="l" defTabSz="914400" rtl="0" eaLnBrk="1" latinLnBrk="0" hangingPunct="1">
      <a:defRPr kern="1200">
        <a:solidFill>
          <a:schemeClr val="tx1"/>
        </a:solidFill>
        <a:latin typeface="Century Gothic" pitchFamily="34" charset="0"/>
        <a:ea typeface="+mn-ea"/>
        <a:cs typeface="+mn-cs"/>
      </a:defRPr>
    </a:lvl7pPr>
    <a:lvl8pPr marL="3200400" algn="l" defTabSz="914400" rtl="0" eaLnBrk="1" latinLnBrk="0" hangingPunct="1">
      <a:defRPr kern="1200">
        <a:solidFill>
          <a:schemeClr val="tx1"/>
        </a:solidFill>
        <a:latin typeface="Century Gothic" pitchFamily="34" charset="0"/>
        <a:ea typeface="+mn-ea"/>
        <a:cs typeface="+mn-cs"/>
      </a:defRPr>
    </a:lvl8pPr>
    <a:lvl9pPr marL="3657600" algn="l" defTabSz="914400" rtl="0" eaLnBrk="1" latinLnBrk="0" hangingPunct="1">
      <a:defRPr kern="1200">
        <a:solidFill>
          <a:schemeClr val="tx1"/>
        </a:solidFill>
        <a:latin typeface="Century Gothic"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etaT"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EDF67A"/>
    <a:srgbClr val="CCECFF"/>
    <a:srgbClr val="FE1604"/>
    <a:srgbClr val="0303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014" y="-7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2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5939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939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5939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CE07A3DD-33EE-4AE6-84E9-40BBC08EAB65}" type="slidenum">
              <a:rPr lang="en-US"/>
              <a:pPr>
                <a:defRPr/>
              </a:pPr>
              <a:t>‹#›</a:t>
            </a:fld>
            <a:endParaRPr lang="en-US"/>
          </a:p>
        </p:txBody>
      </p:sp>
    </p:spTree>
    <p:extLst>
      <p:ext uri="{BB962C8B-B14F-4D97-AF65-F5344CB8AC3E}">
        <p14:creationId xmlns:p14="http://schemas.microsoft.com/office/powerpoint/2010/main" val="1014556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F2E58F36-966A-4AF4-AF72-F821C6B942D2}" type="slidenum">
              <a:rPr lang="en-US"/>
              <a:pPr>
                <a:defRPr/>
              </a:pPr>
              <a:t>‹#›</a:t>
            </a:fld>
            <a:endParaRPr lang="en-US"/>
          </a:p>
        </p:txBody>
      </p:sp>
    </p:spTree>
    <p:extLst>
      <p:ext uri="{BB962C8B-B14F-4D97-AF65-F5344CB8AC3E}">
        <p14:creationId xmlns:p14="http://schemas.microsoft.com/office/powerpoint/2010/main" val="14033583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0A6FCC85-2B82-46B8-B9BF-7649CA8687CE}" type="slidenum">
              <a:rPr lang="en-US" smtClean="0"/>
              <a:pPr/>
              <a:t>1</a:t>
            </a:fld>
            <a:endParaRPr lang="en-US" smtClean="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ln/>
        </p:spPr>
      </p:sp>
      <p:sp>
        <p:nvSpPr>
          <p:cNvPr id="108546" name="Rectangle 3"/>
          <p:cNvSpPr>
            <a:spLocks noGrp="1" noChangeArrowheads="1"/>
          </p:cNvSpPr>
          <p:nvPr>
            <p:ph type="body" idx="1"/>
          </p:nvPr>
        </p:nvSpPr>
        <p:spPr>
          <a:xfrm>
            <a:off x="914400" y="4343400"/>
            <a:ext cx="5029200" cy="4114800"/>
          </a:xfrm>
          <a:noFill/>
          <a:ln/>
        </p:spPr>
        <p:txBody>
          <a:bodyPr/>
          <a:lstStyle/>
          <a:p>
            <a:endParaRPr lang="lv-LV"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ln/>
        </p:spPr>
      </p:sp>
      <p:sp>
        <p:nvSpPr>
          <p:cNvPr id="111618" name="Rectangle 3"/>
          <p:cNvSpPr>
            <a:spLocks noGrp="1" noChangeArrowheads="1"/>
          </p:cNvSpPr>
          <p:nvPr>
            <p:ph type="body" idx="1"/>
          </p:nvPr>
        </p:nvSpPr>
        <p:spPr>
          <a:xfrm>
            <a:off x="914400" y="4343400"/>
            <a:ext cx="5029200" cy="4114800"/>
          </a:xfrm>
          <a:noFill/>
          <a:ln/>
        </p:spPr>
        <p:txBody>
          <a:bodyPr/>
          <a:lstStyle/>
          <a:p>
            <a:endParaRPr lang="lv-LV"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v-LV"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v-LV"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v-LV"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v-LV"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0"/>
            <a:ext cx="9145588" cy="6859588"/>
          </a:xfrm>
          <a:prstGeom prst="rect">
            <a:avLst/>
          </a:prstGeom>
          <a:noFill/>
          <a:ln w="9525">
            <a:noFill/>
            <a:miter lim="800000"/>
            <a:headEnd/>
            <a:tailEnd/>
          </a:ln>
        </p:spPr>
      </p:pic>
      <p:sp>
        <p:nvSpPr>
          <p:cNvPr id="55299" name="Rectangle 3"/>
          <p:cNvSpPr>
            <a:spLocks noGrp="1" noChangeArrowheads="1"/>
          </p:cNvSpPr>
          <p:nvPr>
            <p:ph type="ctrTitle"/>
          </p:nvPr>
        </p:nvSpPr>
        <p:spPr>
          <a:xfrm>
            <a:off x="533400" y="2130425"/>
            <a:ext cx="7924800" cy="1470025"/>
          </a:xfrm>
        </p:spPr>
        <p:txBody>
          <a:bodyPr/>
          <a:lstStyle>
            <a:lvl1pPr>
              <a:defRPr/>
            </a:lvl1pPr>
          </a:lstStyle>
          <a:p>
            <a:r>
              <a:rPr lang="en-US"/>
              <a:t>Click to edit Master title style</a:t>
            </a:r>
          </a:p>
        </p:txBody>
      </p:sp>
      <p:sp>
        <p:nvSpPr>
          <p:cNvPr id="55300" name="Rectangle 4"/>
          <p:cNvSpPr>
            <a:spLocks noGrp="1" noChangeArrowheads="1"/>
          </p:cNvSpPr>
          <p:nvPr>
            <p:ph type="subTitle" idx="1"/>
          </p:nvPr>
        </p:nvSpPr>
        <p:spPr>
          <a:xfrm>
            <a:off x="1371600" y="3886200"/>
            <a:ext cx="70866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1A7F2E9A-3ECE-43A5-A922-487EE05EB247}" type="slidenum">
              <a:rPr lang="en-US"/>
              <a:pPr>
                <a:defRPr/>
              </a:pPr>
              <a:t>‹#›</a:t>
            </a:fld>
            <a:endParaRPr lang="en-US"/>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ECF2866-7114-4A96-AC61-E13500D98A2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lv-LV"/>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30151CB-16E4-4C2F-98CA-4A6D3B4349A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lv-LV"/>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FBF89F20-96CA-4A01-9636-788B3F15D7C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lv-LV"/>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93E32AA-A9C4-4599-B90B-C5B08CA1D4D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F7188F1-82AA-40A7-B25E-3F2B64118BB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lv-LV"/>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61E6306-70D1-430C-A49C-164A3B95A8A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497B50C-1B5C-47F6-8429-BF2DE2BDAEE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lv-LV"/>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CB79F314-85F6-42B1-9862-DC6A40A797C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335D385E-4115-430F-AC70-8DD4AEA7C24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6C34A16C-CB7E-4845-ACFB-46449EDBD23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lv-LV"/>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555D185-A4C9-47E6-9657-4232B092E69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lv-LV"/>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lv-LV"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E941C03-0592-45F8-A540-4026B50695F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5"/>
          <a:srcRect/>
          <a:stretch>
            <a:fillRect/>
          </a:stretch>
        </p:blipFill>
        <p:spPr bwMode="auto">
          <a:xfrm>
            <a:off x="0" y="0"/>
            <a:ext cx="9145588" cy="6859588"/>
          </a:xfrm>
          <a:prstGeom prst="rect">
            <a:avLst/>
          </a:prstGeom>
          <a:noFill/>
          <a:ln w="9525">
            <a:noFill/>
            <a:miter lim="800000"/>
            <a:headEnd/>
            <a:tailEnd/>
          </a:ln>
        </p:spPr>
      </p:pic>
      <p:sp>
        <p:nvSpPr>
          <p:cNvPr id="1027" name="Rectangle 3"/>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a:t>
            </a:r>
            <a:r>
              <a:rPr lang="en-GB" smtClean="0"/>
              <a:t>Master</a:t>
            </a:r>
            <a:r>
              <a:rPr lang="en-US" smtClean="0"/>
              <a:t> title style</a:t>
            </a:r>
          </a:p>
        </p:txBody>
      </p:sp>
      <p:sp>
        <p:nvSpPr>
          <p:cNvPr id="1028"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p:txBody>
      </p:sp>
      <p:sp>
        <p:nvSpPr>
          <p:cNvPr id="54277"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54278"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54279"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09BC862-6DA7-48B3-A3F6-88D091A347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1" r:id="rId1"/>
    <p:sldLayoutId id="2147483680" r:id="rId2"/>
    <p:sldLayoutId id="2147483679" r:id="rId3"/>
    <p:sldLayoutId id="2147483678" r:id="rId4"/>
    <p:sldLayoutId id="2147483677" r:id="rId5"/>
    <p:sldLayoutId id="2147483676" r:id="rId6"/>
    <p:sldLayoutId id="2147483675" r:id="rId7"/>
    <p:sldLayoutId id="2147483674" r:id="rId8"/>
    <p:sldLayoutId id="2147483673" r:id="rId9"/>
    <p:sldLayoutId id="2147483672" r:id="rId10"/>
    <p:sldLayoutId id="2147483671" r:id="rId11"/>
    <p:sldLayoutId id="2147483670" r:id="rId12"/>
    <p:sldLayoutId id="2147483669" r:id="rId13"/>
  </p:sldLayoutIdLst>
  <p:transition spd="med"/>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Narrow" pitchFamily="34" charset="0"/>
        </a:defRPr>
      </a:lvl2pPr>
      <a:lvl3pPr algn="ctr" rtl="0" eaLnBrk="0" fontAlgn="base" hangingPunct="0">
        <a:spcBef>
          <a:spcPct val="0"/>
        </a:spcBef>
        <a:spcAft>
          <a:spcPct val="0"/>
        </a:spcAft>
        <a:defRPr sz="3600" b="1">
          <a:solidFill>
            <a:schemeClr val="tx2"/>
          </a:solidFill>
          <a:latin typeface="Arial Narrow" pitchFamily="34" charset="0"/>
        </a:defRPr>
      </a:lvl3pPr>
      <a:lvl4pPr algn="ctr" rtl="0" eaLnBrk="0" fontAlgn="base" hangingPunct="0">
        <a:spcBef>
          <a:spcPct val="0"/>
        </a:spcBef>
        <a:spcAft>
          <a:spcPct val="0"/>
        </a:spcAft>
        <a:defRPr sz="3600" b="1">
          <a:solidFill>
            <a:schemeClr val="tx2"/>
          </a:solidFill>
          <a:latin typeface="Arial Narrow" pitchFamily="34" charset="0"/>
        </a:defRPr>
      </a:lvl4pPr>
      <a:lvl5pPr algn="ctr" rtl="0" eaLnBrk="0" fontAlgn="base" hangingPunct="0">
        <a:spcBef>
          <a:spcPct val="0"/>
        </a:spcBef>
        <a:spcAft>
          <a:spcPct val="0"/>
        </a:spcAft>
        <a:defRPr sz="3600" b="1">
          <a:solidFill>
            <a:schemeClr val="tx2"/>
          </a:solidFill>
          <a:latin typeface="Arial Narrow" pitchFamily="34" charset="0"/>
        </a:defRPr>
      </a:lvl5pPr>
      <a:lvl6pPr marL="457200" algn="ctr" rtl="0" fontAlgn="base">
        <a:spcBef>
          <a:spcPct val="0"/>
        </a:spcBef>
        <a:spcAft>
          <a:spcPct val="0"/>
        </a:spcAft>
        <a:defRPr sz="3600" b="1">
          <a:solidFill>
            <a:schemeClr val="tx2"/>
          </a:solidFill>
          <a:latin typeface="Arial Narrow" pitchFamily="34" charset="0"/>
        </a:defRPr>
      </a:lvl6pPr>
      <a:lvl7pPr marL="914400" algn="ctr" rtl="0" fontAlgn="base">
        <a:spcBef>
          <a:spcPct val="0"/>
        </a:spcBef>
        <a:spcAft>
          <a:spcPct val="0"/>
        </a:spcAft>
        <a:defRPr sz="3600" b="1">
          <a:solidFill>
            <a:schemeClr val="tx2"/>
          </a:solidFill>
          <a:latin typeface="Arial Narrow" pitchFamily="34" charset="0"/>
        </a:defRPr>
      </a:lvl7pPr>
      <a:lvl8pPr marL="1371600" algn="ctr" rtl="0" fontAlgn="base">
        <a:spcBef>
          <a:spcPct val="0"/>
        </a:spcBef>
        <a:spcAft>
          <a:spcPct val="0"/>
        </a:spcAft>
        <a:defRPr sz="3600" b="1">
          <a:solidFill>
            <a:schemeClr val="tx2"/>
          </a:solidFill>
          <a:latin typeface="Arial Narrow" pitchFamily="34" charset="0"/>
        </a:defRPr>
      </a:lvl8pPr>
      <a:lvl9pPr marL="1828800" algn="ctr" rtl="0" fontAlgn="base">
        <a:spcBef>
          <a:spcPct val="0"/>
        </a:spcBef>
        <a:spcAft>
          <a:spcPct val="0"/>
        </a:spcAft>
        <a:defRPr sz="36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defRPr sz="2400">
          <a:solidFill>
            <a:schemeClr val="tx1"/>
          </a:solidFill>
          <a:latin typeface="Century Gothic" pitchFamily="34" charset="0"/>
        </a:defRPr>
      </a:lvl3pPr>
      <a:lvl4pPr marL="1600200" indent="-228600" algn="l" rtl="0" eaLnBrk="0" fontAlgn="base" hangingPunct="0">
        <a:spcBef>
          <a:spcPct val="20000"/>
        </a:spcBef>
        <a:spcAft>
          <a:spcPct val="0"/>
        </a:spcAft>
        <a:defRPr sz="2000">
          <a:solidFill>
            <a:schemeClr val="tx1"/>
          </a:solidFill>
          <a:latin typeface="Century Gothic" pitchFamily="34" charset="0"/>
        </a:defRPr>
      </a:lvl4pPr>
      <a:lvl5pPr marL="2057400" indent="-228600" algn="l" rtl="0" eaLnBrk="0" fontAlgn="base" hangingPunct="0">
        <a:spcBef>
          <a:spcPct val="20000"/>
        </a:spcBef>
        <a:spcAft>
          <a:spcPct val="0"/>
        </a:spcAft>
        <a:buChar char="»"/>
        <a:defRPr sz="2000">
          <a:solidFill>
            <a:schemeClr val="tx1"/>
          </a:solidFill>
          <a:latin typeface="Century Gothic" pitchFamily="34" charset="0"/>
        </a:defRPr>
      </a:lvl5pPr>
      <a:lvl6pPr marL="2514600" indent="-228600" algn="l" rtl="0" fontAlgn="base">
        <a:spcBef>
          <a:spcPct val="20000"/>
        </a:spcBef>
        <a:spcAft>
          <a:spcPct val="0"/>
        </a:spcAft>
        <a:buChar char="»"/>
        <a:defRPr sz="2000">
          <a:solidFill>
            <a:schemeClr val="tx1"/>
          </a:solidFill>
          <a:latin typeface="Century Gothic" pitchFamily="34" charset="0"/>
        </a:defRPr>
      </a:lvl6pPr>
      <a:lvl7pPr marL="2971800" indent="-228600" algn="l" rtl="0" fontAlgn="base">
        <a:spcBef>
          <a:spcPct val="20000"/>
        </a:spcBef>
        <a:spcAft>
          <a:spcPct val="0"/>
        </a:spcAft>
        <a:buChar char="»"/>
        <a:defRPr sz="2000">
          <a:solidFill>
            <a:schemeClr val="tx1"/>
          </a:solidFill>
          <a:latin typeface="Century Gothic" pitchFamily="34" charset="0"/>
        </a:defRPr>
      </a:lvl7pPr>
      <a:lvl8pPr marL="3429000" indent="-228600" algn="l" rtl="0" fontAlgn="base">
        <a:spcBef>
          <a:spcPct val="20000"/>
        </a:spcBef>
        <a:spcAft>
          <a:spcPct val="0"/>
        </a:spcAft>
        <a:buChar char="»"/>
        <a:defRPr sz="2000">
          <a:solidFill>
            <a:schemeClr val="tx1"/>
          </a:solidFill>
          <a:latin typeface="Century Gothic" pitchFamily="34" charset="0"/>
        </a:defRPr>
      </a:lvl8pPr>
      <a:lvl9pPr marL="3886200" indent="-228600" algn="l" rtl="0" fontAlgn="base">
        <a:spcBef>
          <a:spcPct val="20000"/>
        </a:spcBef>
        <a:spcAft>
          <a:spcPct val="0"/>
        </a:spcAft>
        <a:buChar char="»"/>
        <a:defRPr sz="2000">
          <a:solidFill>
            <a:schemeClr val="tx1"/>
          </a:solidFill>
          <a:latin typeface="Century Gothic" pitchFamily="34" charset="0"/>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3.wmf"/><Relationship Id="rId4" Type="http://schemas.openxmlformats.org/officeDocument/2006/relationships/oleObject" Target="???"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14.wmf"/><Relationship Id="rId4" Type="http://schemas.openxmlformats.org/officeDocument/2006/relationships/oleObject" Target="???" TargetMode="External"/></Relationships>
</file>

<file path=ppt/slides/_rels/slide2.xml.rels><?xml version="1.0" encoding="UTF-8" standalone="yes"?>
<Relationships xmlns="http://schemas.openxmlformats.org/package/2006/relationships"><Relationship Id="rId2" Type="http://schemas.openxmlformats.org/officeDocument/2006/relationships/hyperlink" Target="http://eur-lex.europa.eu/LexUriServ/LexUriServ.do?uri=CONSLEG:2000L0060:20090625:LV:PDF"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15.wmf"/><Relationship Id="rId4" Type="http://schemas.openxmlformats.org/officeDocument/2006/relationships/oleObject" Target="???"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16.wmf"/><Relationship Id="rId4" Type="http://schemas.openxmlformats.org/officeDocument/2006/relationships/oleObject" Targe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www.vidm.gov.lv/lat/likumdosana/normativie_akti/?doc=3162" TargetMode="External"/><Relationship Id="rId7" Type="http://schemas.openxmlformats.org/officeDocument/2006/relationships/image" Target="../media/image18.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19.jpeg"/><Relationship Id="rId4" Type="http://schemas.openxmlformats.org/officeDocument/2006/relationships/hyperlink" Target="http://www.meteo.lv/public/29935.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6"/>
          <p:cNvSpPr>
            <a:spLocks noChangeArrowheads="1"/>
          </p:cNvSpPr>
          <p:nvPr/>
        </p:nvSpPr>
        <p:spPr bwMode="auto">
          <a:xfrm>
            <a:off x="1938338" y="1881188"/>
            <a:ext cx="9144000" cy="0"/>
          </a:xfrm>
          <a:prstGeom prst="rect">
            <a:avLst/>
          </a:prstGeom>
          <a:noFill/>
          <a:ln w="9525">
            <a:noFill/>
            <a:miter lim="800000"/>
            <a:headEnd/>
            <a:tailEnd/>
          </a:ln>
        </p:spPr>
        <p:txBody>
          <a:bodyPr>
            <a:spAutoFit/>
          </a:bodyPr>
          <a:lstStyle/>
          <a:p>
            <a:endParaRPr lang="lv-LV"/>
          </a:p>
        </p:txBody>
      </p:sp>
      <p:sp>
        <p:nvSpPr>
          <p:cNvPr id="3080" name="Text Box 8"/>
          <p:cNvSpPr txBox="1">
            <a:spLocks noChangeArrowheads="1"/>
          </p:cNvSpPr>
          <p:nvPr/>
        </p:nvSpPr>
        <p:spPr bwMode="auto">
          <a:xfrm>
            <a:off x="762000" y="1295400"/>
            <a:ext cx="7391400" cy="4385816"/>
          </a:xfrm>
          <a:prstGeom prst="rect">
            <a:avLst/>
          </a:prstGeom>
          <a:noFill/>
          <a:ln w="9525">
            <a:noFill/>
            <a:miter lim="800000"/>
            <a:headEnd/>
            <a:tailEnd/>
          </a:ln>
          <a:effectLst/>
        </p:spPr>
        <p:txBody>
          <a:bodyPr>
            <a:spAutoFit/>
          </a:bodyPr>
          <a:lstStyle/>
          <a:p>
            <a:pPr algn="ctr">
              <a:lnSpc>
                <a:spcPct val="150000"/>
              </a:lnSpc>
              <a:defRPr/>
            </a:pPr>
            <a:r>
              <a:rPr lang="lv-LV" sz="4400" b="1" dirty="0">
                <a:solidFill>
                  <a:schemeClr val="bg2"/>
                </a:solidFill>
                <a:effectLst>
                  <a:outerShdw blurRad="38100" dist="38100" dir="2700000" algn="tl">
                    <a:srgbClr val="000000"/>
                  </a:outerShdw>
                </a:effectLst>
                <a:latin typeface="Arial" charset="0"/>
              </a:rPr>
              <a:t>D</a:t>
            </a:r>
            <a:r>
              <a:rPr lang="lv-LV" sz="4400" b="1" dirty="0" smtClean="0">
                <a:solidFill>
                  <a:schemeClr val="bg2"/>
                </a:solidFill>
                <a:effectLst>
                  <a:outerShdw blurRad="38100" dist="38100" dir="2700000" algn="tl">
                    <a:srgbClr val="000000"/>
                  </a:outerShdw>
                </a:effectLst>
                <a:latin typeface="Arial" charset="0"/>
              </a:rPr>
              <a:t>irektīva 2000/60/EK</a:t>
            </a:r>
          </a:p>
          <a:p>
            <a:pPr algn="ctr">
              <a:lnSpc>
                <a:spcPct val="150000"/>
              </a:lnSpc>
              <a:defRPr/>
            </a:pPr>
            <a:r>
              <a:rPr lang="en-GB" sz="4400" b="1" dirty="0" smtClean="0">
                <a:solidFill>
                  <a:schemeClr val="bg2"/>
                </a:solidFill>
                <a:effectLst>
                  <a:outerShdw blurRad="38100" dist="38100" dir="2700000" algn="tl">
                    <a:srgbClr val="000000"/>
                  </a:outerShdw>
                </a:effectLst>
                <a:latin typeface="Arial" charset="0"/>
              </a:rPr>
              <a:t>(Water Framework Directive) </a:t>
            </a:r>
          </a:p>
          <a:p>
            <a:pPr algn="ctr">
              <a:lnSpc>
                <a:spcPct val="150000"/>
              </a:lnSpc>
              <a:defRPr/>
            </a:pPr>
            <a:r>
              <a:rPr lang="lv-LV" sz="4400" b="1" dirty="0" smtClean="0">
                <a:solidFill>
                  <a:schemeClr val="bg2"/>
                </a:solidFill>
                <a:effectLst>
                  <a:outerShdw blurRad="38100" dist="38100" dir="2700000" algn="tl">
                    <a:srgbClr val="000000"/>
                  </a:outerShdw>
                </a:effectLst>
                <a:latin typeface="Arial" charset="0"/>
              </a:rPr>
              <a:t>un </a:t>
            </a:r>
            <a:r>
              <a:rPr lang="lv-LV" sz="4400" b="1" dirty="0" smtClean="0">
                <a:solidFill>
                  <a:schemeClr val="bg2"/>
                </a:solidFill>
                <a:effectLst>
                  <a:outerShdw blurRad="38100" dist="38100" dir="2700000" algn="tl">
                    <a:srgbClr val="000000"/>
                  </a:outerShdw>
                </a:effectLst>
                <a:latin typeface="Arial" charset="0"/>
              </a:rPr>
              <a:t>tās normas Latvijā</a:t>
            </a:r>
            <a:r>
              <a:rPr lang="lv-LV" sz="4400" b="1" dirty="0" smtClean="0">
                <a:solidFill>
                  <a:schemeClr val="accent1"/>
                </a:solidFill>
                <a:effectLst>
                  <a:outerShdw blurRad="38100" dist="38100" dir="2700000" algn="tl">
                    <a:srgbClr val="000000"/>
                  </a:outerShdw>
                </a:effectLst>
                <a:latin typeface="Arial Narrow" pitchFamily="34" charset="0"/>
              </a:rPr>
              <a:t> </a:t>
            </a:r>
            <a:r>
              <a:rPr lang="en-GB" sz="4400" b="1" dirty="0">
                <a:solidFill>
                  <a:schemeClr val="bg1"/>
                </a:solidFill>
                <a:effectLst>
                  <a:outerShdw blurRad="38100" dist="38100" dir="2700000" algn="tl">
                    <a:srgbClr val="000000"/>
                  </a:outerShdw>
                </a:effectLst>
                <a:latin typeface="Arial Narrow" pitchFamily="34" charset="0"/>
              </a:rPr>
              <a:t/>
            </a:r>
            <a:br>
              <a:rPr lang="en-GB" sz="4400" b="1" dirty="0">
                <a:solidFill>
                  <a:schemeClr val="bg1"/>
                </a:solidFill>
                <a:effectLst>
                  <a:outerShdw blurRad="38100" dist="38100" dir="2700000" algn="tl">
                    <a:srgbClr val="000000"/>
                  </a:outerShdw>
                </a:effectLst>
                <a:latin typeface="Arial Narrow" pitchFamily="34" charset="0"/>
              </a:rPr>
            </a:br>
            <a:endParaRPr lang="lv-LV" sz="1000" b="1" dirty="0">
              <a:solidFill>
                <a:schemeClr val="bg1"/>
              </a:solidFill>
              <a:effectLst>
                <a:outerShdw blurRad="38100" dist="38100" dir="2700000" algn="tl">
                  <a:srgbClr val="000000"/>
                </a:outerShdw>
              </a:effectLst>
              <a:latin typeface="Arial Narrow" pitchFamily="34" charset="0"/>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6" name="Rectangle 6"/>
          <p:cNvSpPr>
            <a:spLocks noGrp="1" noChangeArrowheads="1"/>
          </p:cNvSpPr>
          <p:nvPr>
            <p:ph type="title"/>
          </p:nvPr>
        </p:nvSpPr>
        <p:spPr/>
        <p:txBody>
          <a:bodyPr/>
          <a:lstStyle/>
          <a:p>
            <a:pPr eaLnBrk="1" hangingPunct="1"/>
            <a:r>
              <a:rPr lang="lv-LV" dirty="0" smtClean="0">
                <a:solidFill>
                  <a:schemeClr val="hlink"/>
                </a:solidFill>
              </a:rPr>
              <a:t>Upju baseinu apgabali Latvijā </a:t>
            </a:r>
            <a:r>
              <a:rPr lang="lv-LV" dirty="0" smtClean="0"/>
              <a:t> </a:t>
            </a:r>
            <a:endParaRPr lang="en-GB" dirty="0" smtClean="0"/>
          </a:p>
        </p:txBody>
      </p:sp>
      <p:graphicFrame>
        <p:nvGraphicFramePr>
          <p:cNvPr id="87045" name="Object 5"/>
          <p:cNvGraphicFramePr>
            <a:graphicFrameLocks noGrp="1" noChangeAspect="1"/>
          </p:cNvGraphicFramePr>
          <p:nvPr>
            <p:ph idx="1"/>
          </p:nvPr>
        </p:nvGraphicFramePr>
        <p:xfrm>
          <a:off x="684213" y="1125538"/>
          <a:ext cx="7834312" cy="5327650"/>
        </p:xfrm>
        <a:graphic>
          <a:graphicData uri="http://schemas.openxmlformats.org/presentationml/2006/ole">
            <mc:AlternateContent xmlns:mc="http://schemas.openxmlformats.org/markup-compatibility/2006">
              <mc:Choice xmlns:v="urn:schemas-microsoft-com:vml" Requires="v">
                <p:oleObj spid="_x0000_s87073" name="Slide" r:id="rId3" imgW="3909030" imgH="2932189" progId="PowerPoint.Slide.8">
                  <p:embed/>
                </p:oleObj>
              </mc:Choice>
              <mc:Fallback>
                <p:oleObj name="Slide" r:id="rId3" imgW="3909030" imgH="2932189" progId="PowerPoint.Slide.8">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125538"/>
                        <a:ext cx="7834312" cy="53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lstStyle/>
          <a:p>
            <a:r>
              <a:rPr lang="lv-LV" dirty="0">
                <a:solidFill>
                  <a:schemeClr val="hlink"/>
                </a:solidFill>
              </a:rPr>
              <a:t>Direktīva 2000/60/EK - jaunievedumi</a:t>
            </a:r>
            <a:endParaRPr lang="lv-LV" dirty="0" smtClean="0">
              <a:solidFill>
                <a:schemeClr val="hlink"/>
              </a:solidFill>
            </a:endParaRPr>
          </a:p>
        </p:txBody>
      </p:sp>
      <p:sp>
        <p:nvSpPr>
          <p:cNvPr id="110594" name="Rectangle 3"/>
          <p:cNvSpPr>
            <a:spLocks noGrp="1" noChangeArrowheads="1"/>
          </p:cNvSpPr>
          <p:nvPr>
            <p:ph type="body" sz="half" idx="1"/>
          </p:nvPr>
        </p:nvSpPr>
        <p:spPr>
          <a:xfrm>
            <a:off x="323850" y="1341438"/>
            <a:ext cx="8280400" cy="5327650"/>
          </a:xfrm>
        </p:spPr>
        <p:txBody>
          <a:bodyPr/>
          <a:lstStyle/>
          <a:p>
            <a:pPr>
              <a:lnSpc>
                <a:spcPct val="90000"/>
              </a:lnSpc>
              <a:spcBef>
                <a:spcPct val="0"/>
              </a:spcBef>
              <a:buClr>
                <a:schemeClr val="tx1"/>
              </a:buClr>
            </a:pPr>
            <a:r>
              <a:rPr lang="lv-LV" dirty="0" smtClean="0"/>
              <a:t>Uzdod sadarboties ar kaimiņvalstīm, ar kurām ir </a:t>
            </a:r>
            <a:r>
              <a:rPr lang="lv-LV" b="1" dirty="0" smtClean="0">
                <a:solidFill>
                  <a:srgbClr val="0000CC"/>
                </a:solidFill>
              </a:rPr>
              <a:t>kopīgi</a:t>
            </a:r>
            <a:r>
              <a:rPr lang="lv-LV" dirty="0" smtClean="0"/>
              <a:t> upju sateces baseini.</a:t>
            </a:r>
          </a:p>
          <a:p>
            <a:pPr>
              <a:lnSpc>
                <a:spcPct val="90000"/>
              </a:lnSpc>
              <a:spcBef>
                <a:spcPct val="0"/>
              </a:spcBef>
              <a:buClr>
                <a:schemeClr val="tx1"/>
              </a:buClr>
            </a:pPr>
            <a:endParaRPr lang="lv-LV" dirty="0" smtClean="0"/>
          </a:p>
          <a:p>
            <a:pPr>
              <a:lnSpc>
                <a:spcPct val="90000"/>
              </a:lnSpc>
              <a:spcBef>
                <a:spcPct val="0"/>
              </a:spcBef>
              <a:buClr>
                <a:schemeClr val="tx1"/>
              </a:buClr>
            </a:pPr>
            <a:r>
              <a:rPr lang="lv-LV" dirty="0" smtClean="0"/>
              <a:t>Prasa </a:t>
            </a:r>
            <a:r>
              <a:rPr lang="lv-LV" dirty="0"/>
              <a:t>iesaistīt </a:t>
            </a:r>
            <a:r>
              <a:rPr lang="lv-LV" dirty="0" smtClean="0"/>
              <a:t>sabiedrību ūdeņu </a:t>
            </a:r>
            <a:r>
              <a:rPr lang="lv-LV" dirty="0" smtClean="0"/>
              <a:t>apsaimniekošanā, aizsardzībā un to plānošanā.</a:t>
            </a:r>
            <a:endParaRPr lang="lv-LV" dirty="0" smtClean="0"/>
          </a:p>
          <a:p>
            <a:pPr>
              <a:lnSpc>
                <a:spcPct val="90000"/>
              </a:lnSpc>
              <a:spcBef>
                <a:spcPct val="0"/>
              </a:spcBef>
              <a:buClr>
                <a:schemeClr val="tx1"/>
              </a:buClr>
            </a:pPr>
            <a:endParaRPr lang="lv-LV" dirty="0" smtClean="0"/>
          </a:p>
          <a:p>
            <a:pPr>
              <a:lnSpc>
                <a:spcPct val="90000"/>
              </a:lnSpc>
              <a:spcBef>
                <a:spcPct val="0"/>
              </a:spcBef>
              <a:buClr>
                <a:schemeClr val="tx1"/>
              </a:buClr>
            </a:pPr>
            <a:r>
              <a:rPr lang="lv-LV" dirty="0" smtClean="0"/>
              <a:t>Nosaka, ka ūdens lietotājiem jāsedz visas izmaksas, kas saistītas ar ūdeņu izmantošanu, un jāievēro princips “p</a:t>
            </a:r>
            <a:r>
              <a:rPr lang="lv-LV" dirty="0" smtClean="0">
                <a:cs typeface="Times New Roman" pitchFamily="18" charset="0"/>
              </a:rPr>
              <a:t>ies</a:t>
            </a:r>
            <a:r>
              <a:rPr lang="lv-LV" dirty="0" smtClean="0"/>
              <a:t>ā</a:t>
            </a:r>
            <a:r>
              <a:rPr lang="lv-LV" dirty="0" smtClean="0">
                <a:cs typeface="Times New Roman" pitchFamily="18" charset="0"/>
              </a:rPr>
              <a:t>r</a:t>
            </a:r>
            <a:r>
              <a:rPr lang="lv-LV" dirty="0" smtClean="0"/>
              <a:t>ņ</a:t>
            </a:r>
            <a:r>
              <a:rPr lang="lv-LV" dirty="0" smtClean="0">
                <a:cs typeface="Times New Roman" pitchFamily="18" charset="0"/>
              </a:rPr>
              <a:t>ot</a:t>
            </a:r>
            <a:r>
              <a:rPr lang="lv-LV" dirty="0" smtClean="0"/>
              <a:t>ā</a:t>
            </a:r>
            <a:r>
              <a:rPr lang="lv-LV" dirty="0" smtClean="0">
                <a:cs typeface="Times New Roman" pitchFamily="18" charset="0"/>
              </a:rPr>
              <a:t>js maks</a:t>
            </a:r>
            <a:r>
              <a:rPr lang="lv-LV" dirty="0" smtClean="0"/>
              <a:t>ā”.</a:t>
            </a:r>
          </a:p>
          <a:p>
            <a:pPr>
              <a:lnSpc>
                <a:spcPct val="90000"/>
              </a:lnSpc>
              <a:spcBef>
                <a:spcPct val="0"/>
              </a:spcBef>
              <a:buClr>
                <a:schemeClr val="tx1"/>
              </a:buClr>
            </a:pPr>
            <a:endParaRPr lang="lv-LV" dirty="0" smtClean="0"/>
          </a:p>
          <a:p>
            <a:pPr>
              <a:lnSpc>
                <a:spcPct val="90000"/>
              </a:lnSpc>
              <a:spcBef>
                <a:spcPct val="0"/>
              </a:spcBef>
              <a:buClr>
                <a:schemeClr val="tx1"/>
              </a:buClr>
            </a:pPr>
            <a:r>
              <a:rPr lang="lv-LV" dirty="0" smtClean="0"/>
              <a:t>Uzdod l</a:t>
            </a:r>
            <a:r>
              <a:rPr lang="lv-LV" dirty="0" smtClean="0"/>
              <a:t>īdz </a:t>
            </a:r>
            <a:r>
              <a:rPr lang="lv-LV" b="1" dirty="0" smtClean="0">
                <a:solidFill>
                  <a:srgbClr val="0000CC"/>
                </a:solidFill>
              </a:rPr>
              <a:t>2015</a:t>
            </a:r>
            <a:r>
              <a:rPr lang="lv-LV" b="1" dirty="0" smtClean="0"/>
              <a:t>.</a:t>
            </a:r>
            <a:r>
              <a:rPr lang="lv-LV" dirty="0" smtClean="0"/>
              <a:t>gada beigām visos ūdensobjektos </a:t>
            </a:r>
            <a:r>
              <a:rPr lang="lv-LV" dirty="0" smtClean="0"/>
              <a:t>sasniegt labu </a:t>
            </a:r>
            <a:r>
              <a:rPr lang="lv-LV" dirty="0" smtClean="0"/>
              <a:t>ūdens </a:t>
            </a:r>
            <a:r>
              <a:rPr lang="lv-LV" dirty="0" smtClean="0"/>
              <a:t>kvalitāti (ķīmisko un ekoloģisko), </a:t>
            </a:r>
            <a:r>
              <a:rPr lang="lv-LV" dirty="0" smtClean="0"/>
              <a:t>instruments – upju baseinu apsaimniekošanas plāni. </a:t>
            </a:r>
            <a:r>
              <a:rPr lang="lv-LV" b="1" dirty="0" smtClean="0">
                <a:solidFill>
                  <a:srgbClr val="0000CC"/>
                </a:solidFill>
              </a:rPr>
              <a:t>Iespējami </a:t>
            </a:r>
            <a:r>
              <a:rPr lang="lv-LV" b="1" dirty="0" smtClean="0">
                <a:solidFill>
                  <a:srgbClr val="0000CC"/>
                </a:solidFill>
              </a:rPr>
              <a:t>izņēmumi </a:t>
            </a:r>
            <a:r>
              <a:rPr lang="lv-LV" dirty="0" smtClean="0"/>
              <a:t>(zemāki mērķi vai ilgāks termiņš), </a:t>
            </a:r>
            <a:r>
              <a:rPr lang="lv-LV" dirty="0" smtClean="0"/>
              <a:t>kas </a:t>
            </a:r>
            <a:r>
              <a:rPr lang="lv-LV" b="1" dirty="0" smtClean="0">
                <a:solidFill>
                  <a:srgbClr val="0000CC"/>
                </a:solidFill>
              </a:rPr>
              <a:t>jāpamato</a:t>
            </a:r>
            <a:r>
              <a:rPr lang="lv-LV" dirty="0" smtClean="0"/>
              <a:t>.</a:t>
            </a:r>
          </a:p>
          <a:p>
            <a:pPr>
              <a:lnSpc>
                <a:spcPct val="90000"/>
              </a:lnSpc>
              <a:spcBef>
                <a:spcPct val="0"/>
              </a:spcBef>
              <a:buClr>
                <a:schemeClr val="tx1"/>
              </a:buClr>
            </a:pPr>
            <a:endParaRPr lang="lv-LV" dirty="0" smtClean="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a:xfrm>
            <a:off x="468313" y="404813"/>
            <a:ext cx="8229600" cy="1143000"/>
          </a:xfrm>
        </p:spPr>
        <p:txBody>
          <a:bodyPr/>
          <a:lstStyle/>
          <a:p>
            <a:r>
              <a:rPr lang="lv-LV" sz="3200" dirty="0">
                <a:solidFill>
                  <a:schemeClr val="hlink"/>
                </a:solidFill>
              </a:rPr>
              <a:t>Direktīva 2000/60/EK - jaunievedumi</a:t>
            </a:r>
            <a:endParaRPr lang="lv-LV" sz="3200" dirty="0" smtClean="0"/>
          </a:p>
        </p:txBody>
      </p:sp>
      <p:sp>
        <p:nvSpPr>
          <p:cNvPr id="112642" name="Rectangle 3"/>
          <p:cNvSpPr>
            <a:spLocks noGrp="1" noChangeArrowheads="1"/>
          </p:cNvSpPr>
          <p:nvPr>
            <p:ph type="body" idx="1"/>
          </p:nvPr>
        </p:nvSpPr>
        <p:spPr>
          <a:xfrm>
            <a:off x="395288" y="1412776"/>
            <a:ext cx="8229600" cy="5102324"/>
          </a:xfrm>
        </p:spPr>
        <p:txBody>
          <a:bodyPr/>
          <a:lstStyle/>
          <a:p>
            <a:r>
              <a:rPr lang="lv-LV" dirty="0" smtClean="0"/>
              <a:t>Nosaka, ka </a:t>
            </a:r>
            <a:r>
              <a:rPr lang="lv-LV" dirty="0"/>
              <a:t>pamatvienība </a:t>
            </a:r>
            <a:r>
              <a:rPr lang="lv-LV" dirty="0" smtClean="0"/>
              <a:t>ūdens kvalitātes vērtēšanai un rīcībai, lai to uzlabotu, ir </a:t>
            </a:r>
            <a:r>
              <a:rPr lang="lv-LV" b="1" dirty="0" smtClean="0">
                <a:solidFill>
                  <a:srgbClr val="0000CC"/>
                </a:solidFill>
              </a:rPr>
              <a:t>ūdensobjekts.</a:t>
            </a:r>
            <a:r>
              <a:rPr lang="lv-LV" dirty="0" smtClean="0"/>
              <a:t> </a:t>
            </a:r>
            <a:r>
              <a:rPr lang="lv-LV" dirty="0" smtClean="0"/>
              <a:t>Tas var būt visa upe, upes posms, ezers, tā daļa, ūdenskrātuve, </a:t>
            </a:r>
            <a:r>
              <a:rPr lang="lv-LV" dirty="0" err="1" smtClean="0"/>
              <a:t>grīvlīcis</a:t>
            </a:r>
            <a:r>
              <a:rPr lang="lv-LV" dirty="0" smtClean="0"/>
              <a:t>, piekrastes ūdeņu posms. </a:t>
            </a:r>
          </a:p>
          <a:p>
            <a:endParaRPr lang="lv-LV" dirty="0"/>
          </a:p>
          <a:p>
            <a:endParaRPr lang="lv-LV" dirty="0" smtClean="0"/>
          </a:p>
          <a:p>
            <a:endParaRPr lang="lv-LV" dirty="0" smtClean="0"/>
          </a:p>
          <a:p>
            <a:endParaRPr lang="lv-LV" dirty="0"/>
          </a:p>
          <a:p>
            <a:endParaRPr lang="lv-LV" dirty="0" smtClean="0"/>
          </a:p>
          <a:p>
            <a:endParaRPr lang="lv-LV" dirty="0"/>
          </a:p>
          <a:p>
            <a:pPr marL="0" indent="0">
              <a:buNone/>
            </a:pPr>
            <a:endParaRPr lang="lv-LV" dirty="0" smtClean="0"/>
          </a:p>
          <a:p>
            <a:r>
              <a:rPr lang="lv-LV" dirty="0" smtClean="0"/>
              <a:t>Latvijā </a:t>
            </a:r>
            <a:r>
              <a:rPr lang="lv-LV" dirty="0" smtClean="0"/>
              <a:t>ūdensobjekts ir upe/ upes posms ar sateces baseinu &gt; 100 km</a:t>
            </a:r>
            <a:r>
              <a:rPr lang="lv-LV" baseline="30000" dirty="0" smtClean="0"/>
              <a:t>2</a:t>
            </a:r>
            <a:r>
              <a:rPr lang="lv-LV" dirty="0" smtClean="0"/>
              <a:t> un ezers, kura virsmas laukums ir 0,5 km</a:t>
            </a:r>
            <a:r>
              <a:rPr lang="lv-LV" baseline="30000" dirty="0" smtClean="0"/>
              <a:t>2</a:t>
            </a:r>
            <a:r>
              <a:rPr lang="lv-LV" dirty="0" smtClean="0"/>
              <a:t> vai lielāks. </a:t>
            </a:r>
          </a:p>
          <a:p>
            <a:pPr marL="0" indent="0">
              <a:buNone/>
            </a:pPr>
            <a:endParaRPr lang="lv-LV" dirty="0" smtClean="0"/>
          </a:p>
        </p:txBody>
      </p:sp>
      <p:pic>
        <p:nvPicPr>
          <p:cNvPr id="134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655676" y="1880828"/>
            <a:ext cx="1728192"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911566" y="1816240"/>
            <a:ext cx="1785364"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4221088"/>
            <a:ext cx="2844610" cy="1293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p:txBody>
          <a:bodyPr/>
          <a:lstStyle/>
          <a:p>
            <a:r>
              <a:rPr lang="lv-LV" smtClean="0">
                <a:solidFill>
                  <a:srgbClr val="0000CC"/>
                </a:solidFill>
              </a:rPr>
              <a:t>Virszemes ūdensobjekti</a:t>
            </a:r>
            <a:r>
              <a:rPr lang="lv-LV" smtClean="0"/>
              <a:t> </a:t>
            </a:r>
          </a:p>
        </p:txBody>
      </p:sp>
      <p:pic>
        <p:nvPicPr>
          <p:cNvPr id="113666" name="Picture 4" descr="L_vuo"/>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solidFill>
                  <a:schemeClr val="hlink"/>
                </a:solidFill>
              </a:rPr>
              <a:t>Direktīva 2000/60/EK - jaunievedumi</a:t>
            </a:r>
            <a:endParaRPr lang="lv-LV" dirty="0"/>
          </a:p>
        </p:txBody>
      </p:sp>
      <p:sp>
        <p:nvSpPr>
          <p:cNvPr id="3" name="Content Placeholder 2"/>
          <p:cNvSpPr>
            <a:spLocks noGrp="1"/>
          </p:cNvSpPr>
          <p:nvPr>
            <p:ph idx="1"/>
          </p:nvPr>
        </p:nvSpPr>
        <p:spPr/>
        <p:txBody>
          <a:bodyPr/>
          <a:lstStyle/>
          <a:p>
            <a:r>
              <a:rPr lang="lv-LV" dirty="0"/>
              <a:t>Nosaka, ka  </a:t>
            </a:r>
            <a:r>
              <a:rPr lang="lv-LV" b="1" dirty="0">
                <a:solidFill>
                  <a:srgbClr val="0000CC"/>
                </a:solidFill>
              </a:rPr>
              <a:t>kvalitāte raksturojama atbilstoši ūdeņu tipam</a:t>
            </a:r>
            <a:r>
              <a:rPr lang="lv-LV" dirty="0"/>
              <a:t>, </a:t>
            </a:r>
            <a:r>
              <a:rPr lang="lv-LV" dirty="0" smtClean="0"/>
              <a:t>ka mākslīgiem (cilvēka izveidotiem) </a:t>
            </a:r>
            <a:r>
              <a:rPr lang="lv-LV" dirty="0"/>
              <a:t>un </a:t>
            </a:r>
            <a:r>
              <a:rPr lang="lv-LV" dirty="0" smtClean="0"/>
              <a:t>stipri pārveidotiem objektiem bioloģisko kritēriju normas var būt atšķirīgas.</a:t>
            </a:r>
          </a:p>
          <a:p>
            <a:r>
              <a:rPr lang="lv-LV" dirty="0" smtClean="0"/>
              <a:t>Kritērijus tipu izdalīšanai</a:t>
            </a:r>
          </a:p>
          <a:p>
            <a:pPr marL="0" indent="0">
              <a:buNone/>
            </a:pPr>
            <a:r>
              <a:rPr lang="lv-LV" dirty="0"/>
              <a:t> </a:t>
            </a:r>
            <a:r>
              <a:rPr lang="lv-LV" dirty="0" smtClean="0"/>
              <a:t>    nosaka direktīva, valstis tos</a:t>
            </a:r>
          </a:p>
          <a:p>
            <a:pPr marL="0" indent="0">
              <a:buNone/>
            </a:pPr>
            <a:r>
              <a:rPr lang="lv-LV" dirty="0" smtClean="0"/>
              <a:t>     </a:t>
            </a:r>
            <a:r>
              <a:rPr lang="lv-LV" b="1" dirty="0" smtClean="0">
                <a:solidFill>
                  <a:srgbClr val="0000CC"/>
                </a:solidFill>
              </a:rPr>
              <a:t>var izvēlēties</a:t>
            </a:r>
            <a:r>
              <a:rPr lang="lv-LV" dirty="0" smtClean="0"/>
              <a:t>.   </a:t>
            </a:r>
          </a:p>
          <a:p>
            <a:r>
              <a:rPr lang="lv-LV" dirty="0" smtClean="0"/>
              <a:t>Latvijā </a:t>
            </a:r>
            <a:r>
              <a:rPr lang="lv-LV" dirty="0"/>
              <a:t>noteikti 6 upju </a:t>
            </a:r>
            <a:r>
              <a:rPr lang="lv-LV" dirty="0" smtClean="0"/>
              <a:t>tipi</a:t>
            </a:r>
          </a:p>
          <a:p>
            <a:pPr marL="0" indent="0">
              <a:buNone/>
            </a:pPr>
            <a:r>
              <a:rPr lang="lv-LV" dirty="0" smtClean="0"/>
              <a:t>     un </a:t>
            </a:r>
            <a:r>
              <a:rPr lang="lv-LV" dirty="0"/>
              <a:t>10 ezeru tipi</a:t>
            </a:r>
            <a:r>
              <a:rPr lang="lv-LV" dirty="0" smtClean="0"/>
              <a:t>.</a:t>
            </a:r>
          </a:p>
          <a:p>
            <a:r>
              <a:rPr lang="lv-LV" dirty="0" smtClean="0"/>
              <a:t>Tipus ņem vērā, izstrādājot </a:t>
            </a:r>
          </a:p>
          <a:p>
            <a:pPr marL="0" indent="0">
              <a:buNone/>
            </a:pPr>
            <a:r>
              <a:rPr lang="lv-LV" dirty="0" smtClean="0"/>
              <a:t>      kvalitātes kritērijus un </a:t>
            </a:r>
          </a:p>
          <a:p>
            <a:pPr marL="0" indent="0">
              <a:buNone/>
            </a:pPr>
            <a:r>
              <a:rPr lang="lv-LV" dirty="0"/>
              <a:t> </a:t>
            </a:r>
            <a:r>
              <a:rPr lang="lv-LV" dirty="0" smtClean="0"/>
              <a:t>     vērtējot stāvokli.  </a:t>
            </a:r>
            <a:endParaRPr lang="lv-LV" dirty="0"/>
          </a:p>
          <a:p>
            <a:pPr marL="0" indent="0">
              <a:buNone/>
            </a:pPr>
            <a:endParaRPr lang="lv-LV" dirty="0" smtClean="0"/>
          </a:p>
          <a:p>
            <a:endParaRPr lang="lv-LV" dirty="0"/>
          </a:p>
          <a:p>
            <a:endParaRPr lang="lv-LV" dirty="0"/>
          </a:p>
          <a:p>
            <a:endParaRPr lang="lv-LV" b="1" dirty="0"/>
          </a:p>
          <a:p>
            <a:endParaRPr lang="lv-LV" b="1" dirty="0"/>
          </a:p>
          <a:p>
            <a:endParaRPr lang="lv-LV" dirty="0"/>
          </a:p>
        </p:txBody>
      </p:sp>
      <p:pic>
        <p:nvPicPr>
          <p:cNvPr id="135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2879452"/>
            <a:ext cx="4320480" cy="342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33312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20689"/>
            <a:ext cx="8229600" cy="5616624"/>
          </a:xfrm>
        </p:spPr>
      </p:pic>
    </p:spTree>
    <p:extLst>
      <p:ext uri="{BB962C8B-B14F-4D97-AF65-F5344CB8AC3E}">
        <p14:creationId xmlns:p14="http://schemas.microsoft.com/office/powerpoint/2010/main" val="6778741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468313" y="404813"/>
            <a:ext cx="8229600" cy="1143000"/>
          </a:xfrm>
        </p:spPr>
        <p:txBody>
          <a:bodyPr/>
          <a:lstStyle/>
          <a:p>
            <a:r>
              <a:rPr lang="lv-LV" sz="3200" dirty="0">
                <a:solidFill>
                  <a:schemeClr val="hlink"/>
                </a:solidFill>
              </a:rPr>
              <a:t>Direktīva 2000/60/EK - jaunievedumi</a:t>
            </a:r>
            <a:endParaRPr lang="lv-LV" sz="3200" dirty="0" smtClean="0">
              <a:solidFill>
                <a:schemeClr val="hlink"/>
              </a:solidFill>
            </a:endParaRPr>
          </a:p>
        </p:txBody>
      </p:sp>
      <p:sp>
        <p:nvSpPr>
          <p:cNvPr id="114690" name="Rectangle 3"/>
          <p:cNvSpPr>
            <a:spLocks noGrp="1" noChangeArrowheads="1"/>
          </p:cNvSpPr>
          <p:nvPr>
            <p:ph type="body" idx="1"/>
          </p:nvPr>
        </p:nvSpPr>
        <p:spPr>
          <a:xfrm>
            <a:off x="467544" y="1412776"/>
            <a:ext cx="8351837" cy="5102324"/>
          </a:xfrm>
        </p:spPr>
        <p:txBody>
          <a:bodyPr/>
          <a:lstStyle/>
          <a:p>
            <a:pPr marL="0" indent="0"/>
            <a:r>
              <a:rPr lang="lv-LV" dirty="0" smtClean="0"/>
              <a:t> Nosaka kritērijus ūdeņu kvalitātes novērtējumam (klasifikācijai) upēs, ezeros, upju grīvās un piekrastē. </a:t>
            </a:r>
            <a:r>
              <a:rPr lang="lv-LV" dirty="0" smtClean="0">
                <a:solidFill>
                  <a:srgbClr val="0000CC"/>
                </a:solidFill>
              </a:rPr>
              <a:t>Ķīmiskie kritēriji nav </a:t>
            </a:r>
            <a:r>
              <a:rPr lang="lv-LV" b="1" dirty="0" smtClean="0">
                <a:solidFill>
                  <a:srgbClr val="0000CC"/>
                </a:solidFill>
              </a:rPr>
              <a:t>ne vienīgie, ne noteicošie.</a:t>
            </a:r>
          </a:p>
          <a:p>
            <a:pPr marL="0" indent="0"/>
            <a:r>
              <a:rPr lang="lv-LV" dirty="0" smtClean="0"/>
              <a:t> Kritēriju kompleksu veido:</a:t>
            </a:r>
          </a:p>
          <a:p>
            <a:pPr marL="0" indent="0">
              <a:buFontTx/>
              <a:buNone/>
            </a:pPr>
            <a:r>
              <a:rPr lang="lv-LV" dirty="0" smtClean="0"/>
              <a:t> </a:t>
            </a:r>
            <a:r>
              <a:rPr lang="lv-LV" dirty="0" smtClean="0"/>
              <a:t>1) </a:t>
            </a:r>
            <a:r>
              <a:rPr lang="lv-LV" dirty="0" smtClean="0">
                <a:solidFill>
                  <a:srgbClr val="0000CC"/>
                </a:solidFill>
              </a:rPr>
              <a:t>bioloģiskie </a:t>
            </a:r>
            <a:r>
              <a:rPr lang="lv-LV" dirty="0" smtClean="0">
                <a:solidFill>
                  <a:srgbClr val="0000CC"/>
                </a:solidFill>
              </a:rPr>
              <a:t>kritēriji</a:t>
            </a:r>
            <a:r>
              <a:rPr lang="lv-LV" dirty="0" smtClean="0"/>
              <a:t> (fitoplanktona, </a:t>
            </a:r>
            <a:r>
              <a:rPr lang="lv-LV" dirty="0" err="1" smtClean="0"/>
              <a:t>makrofītu</a:t>
            </a:r>
            <a:r>
              <a:rPr lang="lv-LV" dirty="0" smtClean="0"/>
              <a:t>, </a:t>
            </a:r>
          </a:p>
          <a:p>
            <a:pPr marL="0" indent="0">
              <a:buFontTx/>
              <a:buNone/>
            </a:pPr>
            <a:r>
              <a:rPr lang="lv-LV" dirty="0" err="1" smtClean="0"/>
              <a:t>zoobentosa</a:t>
            </a:r>
            <a:r>
              <a:rPr lang="lv-LV" dirty="0" smtClean="0"/>
              <a:t>, zivju sugu sastāvs, sastopamība </a:t>
            </a:r>
            <a:r>
              <a:rPr lang="lv-LV" dirty="0" err="1" smtClean="0"/>
              <a:t>utt</a:t>
            </a:r>
            <a:r>
              <a:rPr lang="lv-LV" dirty="0" smtClean="0"/>
              <a:t>.);</a:t>
            </a:r>
          </a:p>
          <a:p>
            <a:pPr marL="0" indent="0">
              <a:buFontTx/>
              <a:buNone/>
            </a:pPr>
            <a:r>
              <a:rPr lang="lv-LV" dirty="0" smtClean="0">
                <a:solidFill>
                  <a:srgbClr val="0000CC"/>
                </a:solidFill>
              </a:rPr>
              <a:t>2) </a:t>
            </a:r>
            <a:r>
              <a:rPr lang="lv-LV" dirty="0" err="1" smtClean="0">
                <a:solidFill>
                  <a:srgbClr val="0000CC"/>
                </a:solidFill>
              </a:rPr>
              <a:t>hidromorfoloģiskie</a:t>
            </a:r>
            <a:r>
              <a:rPr lang="lv-LV" dirty="0" smtClean="0">
                <a:solidFill>
                  <a:srgbClr val="0000CC"/>
                </a:solidFill>
              </a:rPr>
              <a:t> </a:t>
            </a:r>
            <a:r>
              <a:rPr lang="lv-LV" dirty="0" smtClean="0">
                <a:solidFill>
                  <a:srgbClr val="0000CC"/>
                </a:solidFill>
              </a:rPr>
              <a:t>kritēriji</a:t>
            </a:r>
            <a:r>
              <a:rPr lang="lv-LV" dirty="0" smtClean="0"/>
              <a:t>, (caurtece, ūdens apmaiņa, upes nepārtrauktība, gultnes substrāts, krastu struktūra, </a:t>
            </a:r>
            <a:r>
              <a:rPr lang="lv-LV" dirty="0" err="1" smtClean="0"/>
              <a:t>u.c</a:t>
            </a:r>
            <a:r>
              <a:rPr lang="lv-LV" dirty="0" smtClean="0"/>
              <a:t>.), </a:t>
            </a:r>
            <a:r>
              <a:rPr lang="lv-LV" b="1" dirty="0" smtClean="0">
                <a:solidFill>
                  <a:srgbClr val="0000CC"/>
                </a:solidFill>
              </a:rPr>
              <a:t>kas nodrošina bioloģiskos kritērijus</a:t>
            </a:r>
            <a:r>
              <a:rPr lang="lv-LV" dirty="0" smtClean="0"/>
              <a:t>;</a:t>
            </a:r>
            <a:endParaRPr lang="lv-LV" dirty="0" smtClean="0"/>
          </a:p>
          <a:p>
            <a:pPr marL="0" indent="0">
              <a:buFontTx/>
              <a:buNone/>
            </a:pPr>
            <a:r>
              <a:rPr lang="lv-LV" dirty="0">
                <a:solidFill>
                  <a:srgbClr val="0000CC"/>
                </a:solidFill>
              </a:rPr>
              <a:t>3</a:t>
            </a:r>
            <a:r>
              <a:rPr lang="lv-LV" dirty="0" smtClean="0">
                <a:solidFill>
                  <a:srgbClr val="0000CC"/>
                </a:solidFill>
              </a:rPr>
              <a:t>) ķīmiskie </a:t>
            </a:r>
            <a:r>
              <a:rPr lang="lv-LV" dirty="0" smtClean="0">
                <a:solidFill>
                  <a:srgbClr val="0000CC"/>
                </a:solidFill>
              </a:rPr>
              <a:t>un fizikāli ķīmiskie kritēriji,</a:t>
            </a:r>
            <a:r>
              <a:rPr lang="lv-LV" dirty="0" smtClean="0"/>
              <a:t> (t</a:t>
            </a:r>
            <a:r>
              <a:rPr lang="lv-LV" baseline="30000" dirty="0" smtClean="0"/>
              <a:t>0</a:t>
            </a:r>
            <a:r>
              <a:rPr lang="lv-LV" dirty="0" smtClean="0"/>
              <a:t>, caurredzamība, skābekļa daudzums, </a:t>
            </a:r>
            <a:r>
              <a:rPr lang="lv-LV" dirty="0" err="1" smtClean="0"/>
              <a:t>biogēno</a:t>
            </a:r>
            <a:r>
              <a:rPr lang="lv-LV" dirty="0" smtClean="0"/>
              <a:t> elementu </a:t>
            </a:r>
            <a:r>
              <a:rPr lang="lv-LV" dirty="0" smtClean="0"/>
              <a:t>koncentrācijas, specifiskas piesārņojošās vielas </a:t>
            </a:r>
            <a:r>
              <a:rPr lang="lv-LV" dirty="0" err="1" smtClean="0"/>
              <a:t>u.c</a:t>
            </a:r>
            <a:r>
              <a:rPr lang="lv-LV" dirty="0" smtClean="0"/>
              <a:t>.), </a:t>
            </a:r>
            <a:r>
              <a:rPr lang="lv-LV" b="1" dirty="0" smtClean="0">
                <a:solidFill>
                  <a:srgbClr val="0000CC"/>
                </a:solidFill>
              </a:rPr>
              <a:t>kas nodrošina bioloģiskos kritērijus</a:t>
            </a:r>
            <a:r>
              <a:rPr lang="lv-LV" dirty="0" smtClean="0"/>
              <a:t>. </a:t>
            </a:r>
            <a:endParaRPr lang="lv-LV" dirty="0" smtClean="0"/>
          </a:p>
        </p:txBody>
      </p:sp>
      <p:pic>
        <p:nvPicPr>
          <p:cNvPr id="114691" name="Picture 5" descr="Water-19"/>
          <p:cNvPicPr>
            <a:picLocks noChangeAspect="1" noChangeArrowheads="1"/>
          </p:cNvPicPr>
          <p:nvPr/>
        </p:nvPicPr>
        <p:blipFill>
          <a:blip r:embed="rId2"/>
          <a:srcRect/>
          <a:stretch>
            <a:fillRect/>
          </a:stretch>
        </p:blipFill>
        <p:spPr bwMode="auto">
          <a:xfrm>
            <a:off x="5661372" y="2204864"/>
            <a:ext cx="3241675" cy="187166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solidFill>
                  <a:schemeClr val="hlink"/>
                </a:solidFill>
              </a:rPr>
              <a:t>Direktīva 2000/60/EK - jaunievedumi</a:t>
            </a:r>
            <a:endParaRPr lang="lv-LV" dirty="0"/>
          </a:p>
        </p:txBody>
      </p:sp>
      <p:sp>
        <p:nvSpPr>
          <p:cNvPr id="3" name="Content Placeholder 2"/>
          <p:cNvSpPr>
            <a:spLocks noGrp="1"/>
          </p:cNvSpPr>
          <p:nvPr>
            <p:ph idx="1"/>
          </p:nvPr>
        </p:nvSpPr>
        <p:spPr>
          <a:xfrm>
            <a:off x="457200" y="1412776"/>
            <a:ext cx="8229600" cy="4713387"/>
          </a:xfrm>
        </p:spPr>
        <p:txBody>
          <a:bodyPr/>
          <a:lstStyle/>
          <a:p>
            <a:r>
              <a:rPr lang="lv-LV" dirty="0" smtClean="0"/>
              <a:t>Pēc minētajiem kritērijiem </a:t>
            </a:r>
            <a:r>
              <a:rPr lang="lv-LV" dirty="0"/>
              <a:t>virszemes </a:t>
            </a:r>
            <a:r>
              <a:rPr lang="lv-LV" dirty="0" smtClean="0"/>
              <a:t>ūdeņus jāiedala </a:t>
            </a:r>
            <a:r>
              <a:rPr lang="lv-LV" dirty="0"/>
              <a:t>5 ekoloģiskās kvalitātes klasēs</a:t>
            </a:r>
          </a:p>
          <a:p>
            <a:pPr marL="0" indent="0">
              <a:buNone/>
            </a:pPr>
            <a:endParaRPr lang="lv-LV" dirty="0">
              <a:latin typeface="Arial Narrow" pitchFamily="34" charset="0"/>
            </a:endParaRPr>
          </a:p>
          <a:p>
            <a:pPr marL="0" indent="0">
              <a:buNone/>
            </a:pPr>
            <a:r>
              <a:rPr lang="lv-LV" dirty="0">
                <a:latin typeface="Arial Narrow" pitchFamily="34" charset="0"/>
              </a:rPr>
              <a:t> </a:t>
            </a:r>
            <a:r>
              <a:rPr lang="lv-LV" dirty="0" smtClean="0">
                <a:latin typeface="Arial Narrow" pitchFamily="34" charset="0"/>
              </a:rPr>
              <a:t>     un </a:t>
            </a:r>
            <a:r>
              <a:rPr lang="lv-LV" dirty="0">
                <a:latin typeface="Arial Narrow" pitchFamily="34" charset="0"/>
              </a:rPr>
              <a:t>2 ķīmiskās kvalitātes klasēs</a:t>
            </a:r>
            <a:r>
              <a:rPr lang="lv-LV" dirty="0" smtClean="0">
                <a:latin typeface="Arial Narrow" pitchFamily="34" charset="0"/>
              </a:rPr>
              <a:t>.</a:t>
            </a:r>
          </a:p>
          <a:p>
            <a:pPr marL="0" indent="0">
              <a:buNone/>
            </a:pPr>
            <a:endParaRPr lang="lv-LV" dirty="0">
              <a:latin typeface="Arial Narrow" pitchFamily="34" charset="0"/>
            </a:endParaRPr>
          </a:p>
          <a:p>
            <a:r>
              <a:rPr lang="lv-LV" dirty="0" smtClean="0"/>
              <a:t>Tātad kvalitātes rādītāji (kritēriji) jāizstrādā katra veida ūdeņu (upju, ezeru u.t.t.) katram tipam, katram rādītāju veidam visām 5 klasēm, plus papildu kritēriji stipri pārveidotajiem un mākslīgajiem ūdensobjektiem. Turklāt bioloģiskie kritēriji </a:t>
            </a:r>
            <a:r>
              <a:rPr lang="lv-LV" b="1" dirty="0" smtClean="0">
                <a:solidFill>
                  <a:srgbClr val="0000CC"/>
                </a:solidFill>
              </a:rPr>
              <a:t>jāsaskaņo</a:t>
            </a:r>
            <a:r>
              <a:rPr lang="lv-LV" dirty="0" smtClean="0"/>
              <a:t> valstu starpā, lai vērtējums būtu salīdzināms. </a:t>
            </a:r>
            <a:r>
              <a:rPr lang="lv-LV" b="1" dirty="0" smtClean="0">
                <a:solidFill>
                  <a:srgbClr val="0000CC"/>
                </a:solidFill>
              </a:rPr>
              <a:t>Un tas sagādā grūtības ne tikai Latvijā…</a:t>
            </a:r>
          </a:p>
          <a:p>
            <a:r>
              <a:rPr lang="lv-LV" dirty="0" smtClean="0">
                <a:solidFill>
                  <a:srgbClr val="0000CC"/>
                </a:solidFill>
              </a:rPr>
              <a:t>Vērtējot jāievēro princips </a:t>
            </a:r>
            <a:r>
              <a:rPr lang="lv-LV" b="1" dirty="0" smtClean="0">
                <a:solidFill>
                  <a:srgbClr val="0000CC"/>
                </a:solidFill>
              </a:rPr>
              <a:t>«</a:t>
            </a:r>
            <a:r>
              <a:rPr lang="lv-LV" b="1" i="1" dirty="0" err="1" smtClean="0">
                <a:solidFill>
                  <a:srgbClr val="0000CC"/>
                </a:solidFill>
              </a:rPr>
              <a:t>one</a:t>
            </a:r>
            <a:r>
              <a:rPr lang="lv-LV" b="1" i="1" dirty="0" smtClean="0">
                <a:solidFill>
                  <a:srgbClr val="0000CC"/>
                </a:solidFill>
              </a:rPr>
              <a:t> </a:t>
            </a:r>
            <a:r>
              <a:rPr lang="lv-LV" b="1" i="1" dirty="0" err="1" smtClean="0">
                <a:solidFill>
                  <a:srgbClr val="0000CC"/>
                </a:solidFill>
              </a:rPr>
              <a:t>out</a:t>
            </a:r>
            <a:r>
              <a:rPr lang="lv-LV" b="1" i="1" dirty="0" smtClean="0">
                <a:solidFill>
                  <a:srgbClr val="0000CC"/>
                </a:solidFill>
              </a:rPr>
              <a:t> – </a:t>
            </a:r>
            <a:r>
              <a:rPr lang="lv-LV" b="1" i="1" dirty="0" err="1" smtClean="0">
                <a:solidFill>
                  <a:srgbClr val="0000CC"/>
                </a:solidFill>
              </a:rPr>
              <a:t>all</a:t>
            </a:r>
            <a:r>
              <a:rPr lang="lv-LV" b="1" i="1" dirty="0" smtClean="0">
                <a:solidFill>
                  <a:srgbClr val="0000CC"/>
                </a:solidFill>
              </a:rPr>
              <a:t> </a:t>
            </a:r>
            <a:r>
              <a:rPr lang="lv-LV" b="1" i="1" dirty="0" err="1" smtClean="0">
                <a:solidFill>
                  <a:srgbClr val="0000CC"/>
                </a:solidFill>
              </a:rPr>
              <a:t>out</a:t>
            </a:r>
            <a:r>
              <a:rPr lang="lv-LV" b="1" dirty="0" smtClean="0">
                <a:solidFill>
                  <a:srgbClr val="0000CC"/>
                </a:solidFill>
              </a:rPr>
              <a:t>». </a:t>
            </a:r>
          </a:p>
          <a:p>
            <a:endParaRPr lang="lv-LV" dirty="0"/>
          </a:p>
        </p:txBody>
      </p:sp>
      <p:grpSp>
        <p:nvGrpSpPr>
          <p:cNvPr id="4" name="Group 4"/>
          <p:cNvGrpSpPr>
            <a:grpSpLocks noChangeAspect="1"/>
          </p:cNvGrpSpPr>
          <p:nvPr/>
        </p:nvGrpSpPr>
        <p:grpSpPr bwMode="auto">
          <a:xfrm>
            <a:off x="2829540" y="1832952"/>
            <a:ext cx="5715000" cy="1006475"/>
            <a:chOff x="2319" y="871"/>
            <a:chExt cx="7549" cy="1347"/>
          </a:xfrm>
        </p:grpSpPr>
        <p:sp>
          <p:nvSpPr>
            <p:cNvPr id="5" name="AutoShape 5"/>
            <p:cNvSpPr>
              <a:spLocks noChangeAspect="1" noChangeArrowheads="1"/>
            </p:cNvSpPr>
            <p:nvPr/>
          </p:nvSpPr>
          <p:spPr bwMode="auto">
            <a:xfrm>
              <a:off x="2319" y="871"/>
              <a:ext cx="7549" cy="1347"/>
            </a:xfrm>
            <a:prstGeom prst="rect">
              <a:avLst/>
            </a:prstGeom>
            <a:noFill/>
            <a:ln w="9525">
              <a:noFill/>
              <a:miter lim="800000"/>
              <a:headEnd/>
              <a:tailEnd/>
            </a:ln>
          </p:spPr>
          <p:txBody>
            <a:bodyPr/>
            <a:lstStyle/>
            <a:p>
              <a:endParaRPr lang="lv-LV"/>
            </a:p>
          </p:txBody>
        </p:sp>
        <p:sp>
          <p:nvSpPr>
            <p:cNvPr id="6" name="Rectangle 6"/>
            <p:cNvSpPr>
              <a:spLocks noChangeArrowheads="1"/>
            </p:cNvSpPr>
            <p:nvPr/>
          </p:nvSpPr>
          <p:spPr bwMode="auto">
            <a:xfrm>
              <a:off x="2462" y="1392"/>
              <a:ext cx="1944" cy="459"/>
            </a:xfrm>
            <a:prstGeom prst="rect">
              <a:avLst/>
            </a:prstGeom>
            <a:gradFill rotWithShape="1">
              <a:gsLst>
                <a:gs pos="0">
                  <a:srgbClr val="00CCFF"/>
                </a:gs>
                <a:gs pos="100000">
                  <a:srgbClr val="99CC00"/>
                </a:gs>
              </a:gsLst>
              <a:lin ang="0" scaled="1"/>
            </a:gradFill>
            <a:ln w="9525">
              <a:noFill/>
              <a:miter lim="800000"/>
              <a:headEnd/>
              <a:tailEnd/>
            </a:ln>
          </p:spPr>
          <p:txBody>
            <a:bodyPr/>
            <a:lstStyle/>
            <a:p>
              <a:endParaRPr lang="lv-LV"/>
            </a:p>
          </p:txBody>
        </p:sp>
        <p:sp>
          <p:nvSpPr>
            <p:cNvPr id="7" name="Rectangle 7"/>
            <p:cNvSpPr>
              <a:spLocks noChangeArrowheads="1"/>
            </p:cNvSpPr>
            <p:nvPr/>
          </p:nvSpPr>
          <p:spPr bwMode="auto">
            <a:xfrm>
              <a:off x="4406" y="1392"/>
              <a:ext cx="1724" cy="458"/>
            </a:xfrm>
            <a:prstGeom prst="rect">
              <a:avLst/>
            </a:prstGeom>
            <a:gradFill rotWithShape="1">
              <a:gsLst>
                <a:gs pos="0">
                  <a:srgbClr val="99CC00"/>
                </a:gs>
                <a:gs pos="100000">
                  <a:srgbClr val="FFFF00"/>
                </a:gs>
              </a:gsLst>
              <a:lin ang="0" scaled="1"/>
            </a:gradFill>
            <a:ln w="9525">
              <a:noFill/>
              <a:miter lim="800000"/>
              <a:headEnd/>
              <a:tailEnd/>
            </a:ln>
          </p:spPr>
          <p:txBody>
            <a:bodyPr/>
            <a:lstStyle/>
            <a:p>
              <a:endParaRPr lang="lv-LV"/>
            </a:p>
          </p:txBody>
        </p:sp>
        <p:sp>
          <p:nvSpPr>
            <p:cNvPr id="8" name="Rectangle 8"/>
            <p:cNvSpPr>
              <a:spLocks noChangeArrowheads="1"/>
            </p:cNvSpPr>
            <p:nvPr/>
          </p:nvSpPr>
          <p:spPr bwMode="auto">
            <a:xfrm>
              <a:off x="6130" y="1392"/>
              <a:ext cx="1724" cy="458"/>
            </a:xfrm>
            <a:prstGeom prst="rect">
              <a:avLst/>
            </a:prstGeom>
            <a:gradFill rotWithShape="1">
              <a:gsLst>
                <a:gs pos="0">
                  <a:srgbClr val="FFFF00"/>
                </a:gs>
                <a:gs pos="100000">
                  <a:srgbClr val="FF9900"/>
                </a:gs>
              </a:gsLst>
              <a:lin ang="0" scaled="1"/>
            </a:gradFill>
            <a:ln w="9525">
              <a:noFill/>
              <a:miter lim="800000"/>
              <a:headEnd/>
              <a:tailEnd/>
            </a:ln>
          </p:spPr>
          <p:txBody>
            <a:bodyPr/>
            <a:lstStyle/>
            <a:p>
              <a:endParaRPr lang="lv-LV"/>
            </a:p>
          </p:txBody>
        </p:sp>
        <p:sp>
          <p:nvSpPr>
            <p:cNvPr id="9" name="Rectangle 9"/>
            <p:cNvSpPr>
              <a:spLocks noChangeArrowheads="1"/>
            </p:cNvSpPr>
            <p:nvPr/>
          </p:nvSpPr>
          <p:spPr bwMode="auto">
            <a:xfrm>
              <a:off x="7853" y="1392"/>
              <a:ext cx="1725" cy="458"/>
            </a:xfrm>
            <a:prstGeom prst="rect">
              <a:avLst/>
            </a:prstGeom>
            <a:gradFill rotWithShape="1">
              <a:gsLst>
                <a:gs pos="0">
                  <a:srgbClr val="FF9900"/>
                </a:gs>
                <a:gs pos="100000">
                  <a:srgbClr val="FF0000"/>
                </a:gs>
              </a:gsLst>
              <a:lin ang="0" scaled="1"/>
            </a:gradFill>
            <a:ln w="9525">
              <a:noFill/>
              <a:miter lim="800000"/>
              <a:headEnd/>
              <a:tailEnd/>
            </a:ln>
          </p:spPr>
          <p:txBody>
            <a:bodyPr/>
            <a:lstStyle/>
            <a:p>
              <a:endParaRPr lang="lv-LV"/>
            </a:p>
          </p:txBody>
        </p:sp>
        <p:sp>
          <p:nvSpPr>
            <p:cNvPr id="10" name="Line 10"/>
            <p:cNvSpPr>
              <a:spLocks noChangeShapeType="1"/>
            </p:cNvSpPr>
            <p:nvPr/>
          </p:nvSpPr>
          <p:spPr bwMode="auto">
            <a:xfrm flipV="1">
              <a:off x="3831" y="1208"/>
              <a:ext cx="1" cy="735"/>
            </a:xfrm>
            <a:prstGeom prst="line">
              <a:avLst/>
            </a:prstGeom>
            <a:noFill/>
            <a:ln w="25400">
              <a:solidFill>
                <a:srgbClr val="000080"/>
              </a:solidFill>
              <a:round/>
              <a:headEnd/>
              <a:tailEnd type="arrow" w="med" len="med"/>
            </a:ln>
          </p:spPr>
          <p:txBody>
            <a:bodyPr/>
            <a:lstStyle/>
            <a:p>
              <a:endParaRPr lang="lv-LV"/>
            </a:p>
          </p:txBody>
        </p:sp>
        <p:sp>
          <p:nvSpPr>
            <p:cNvPr id="11" name="Line 11"/>
            <p:cNvSpPr>
              <a:spLocks noChangeShapeType="1"/>
            </p:cNvSpPr>
            <p:nvPr/>
          </p:nvSpPr>
          <p:spPr bwMode="auto">
            <a:xfrm flipV="1">
              <a:off x="8457" y="1208"/>
              <a:ext cx="1" cy="736"/>
            </a:xfrm>
            <a:prstGeom prst="line">
              <a:avLst/>
            </a:prstGeom>
            <a:noFill/>
            <a:ln w="25400">
              <a:solidFill>
                <a:srgbClr val="000080"/>
              </a:solidFill>
              <a:round/>
              <a:headEnd/>
              <a:tailEnd type="arrow" w="med" len="med"/>
            </a:ln>
          </p:spPr>
          <p:txBody>
            <a:bodyPr/>
            <a:lstStyle/>
            <a:p>
              <a:endParaRPr lang="lv-LV"/>
            </a:p>
          </p:txBody>
        </p:sp>
        <p:sp>
          <p:nvSpPr>
            <p:cNvPr id="12" name="Line 12"/>
            <p:cNvSpPr>
              <a:spLocks noChangeShapeType="1"/>
            </p:cNvSpPr>
            <p:nvPr/>
          </p:nvSpPr>
          <p:spPr bwMode="auto">
            <a:xfrm flipV="1">
              <a:off x="5383" y="1208"/>
              <a:ext cx="1" cy="736"/>
            </a:xfrm>
            <a:prstGeom prst="line">
              <a:avLst/>
            </a:prstGeom>
            <a:noFill/>
            <a:ln w="25400">
              <a:solidFill>
                <a:srgbClr val="000080"/>
              </a:solidFill>
              <a:round/>
              <a:headEnd/>
              <a:tailEnd type="arrow" w="med" len="med"/>
            </a:ln>
          </p:spPr>
          <p:txBody>
            <a:bodyPr/>
            <a:lstStyle/>
            <a:p>
              <a:endParaRPr lang="lv-LV"/>
            </a:p>
          </p:txBody>
        </p:sp>
        <p:sp>
          <p:nvSpPr>
            <p:cNvPr id="13" name="Line 13"/>
            <p:cNvSpPr>
              <a:spLocks noChangeShapeType="1"/>
            </p:cNvSpPr>
            <p:nvPr/>
          </p:nvSpPr>
          <p:spPr bwMode="auto">
            <a:xfrm flipV="1">
              <a:off x="7049" y="1208"/>
              <a:ext cx="1" cy="736"/>
            </a:xfrm>
            <a:prstGeom prst="line">
              <a:avLst/>
            </a:prstGeom>
            <a:noFill/>
            <a:ln w="25400">
              <a:solidFill>
                <a:srgbClr val="000080"/>
              </a:solidFill>
              <a:round/>
              <a:headEnd/>
              <a:tailEnd type="arrow" w="med" len="med"/>
            </a:ln>
          </p:spPr>
          <p:txBody>
            <a:bodyPr/>
            <a:lstStyle/>
            <a:p>
              <a:endParaRPr lang="lv-LV"/>
            </a:p>
          </p:txBody>
        </p:sp>
        <p:sp>
          <p:nvSpPr>
            <p:cNvPr id="14" name="Line 14"/>
            <p:cNvSpPr>
              <a:spLocks noChangeShapeType="1"/>
            </p:cNvSpPr>
            <p:nvPr/>
          </p:nvSpPr>
          <p:spPr bwMode="auto">
            <a:xfrm>
              <a:off x="2462" y="1942"/>
              <a:ext cx="7201" cy="2"/>
            </a:xfrm>
            <a:prstGeom prst="line">
              <a:avLst/>
            </a:prstGeom>
            <a:noFill/>
            <a:ln w="25400">
              <a:solidFill>
                <a:srgbClr val="000080"/>
              </a:solidFill>
              <a:round/>
              <a:headEnd/>
              <a:tailEnd type="arrow" w="med" len="med"/>
            </a:ln>
          </p:spPr>
          <p:txBody>
            <a:bodyPr/>
            <a:lstStyle/>
            <a:p>
              <a:endParaRPr lang="lv-LV"/>
            </a:p>
          </p:txBody>
        </p:sp>
        <p:sp>
          <p:nvSpPr>
            <p:cNvPr id="15" name="Text Box 15"/>
            <p:cNvSpPr txBox="1">
              <a:spLocks noChangeArrowheads="1"/>
            </p:cNvSpPr>
            <p:nvPr/>
          </p:nvSpPr>
          <p:spPr bwMode="auto">
            <a:xfrm>
              <a:off x="2470" y="1024"/>
              <a:ext cx="1208" cy="306"/>
            </a:xfrm>
            <a:prstGeom prst="rect">
              <a:avLst/>
            </a:prstGeom>
            <a:noFill/>
            <a:ln w="9525">
              <a:noFill/>
              <a:miter lim="800000"/>
              <a:headEnd/>
              <a:tailEnd/>
            </a:ln>
          </p:spPr>
          <p:txBody>
            <a:bodyPr lIns="54864" tIns="27432" rIns="54864" bIns="27432"/>
            <a:lstStyle/>
            <a:p>
              <a:pPr algn="ctr"/>
              <a:r>
                <a:rPr lang="lv-LV" sz="1000">
                  <a:solidFill>
                    <a:srgbClr val="000080"/>
                  </a:solidFill>
                  <a:latin typeface="Arial Narrow" pitchFamily="34" charset="0"/>
                </a:rPr>
                <a:t>Augsta kvalitāte</a:t>
              </a:r>
              <a:endParaRPr lang="lv-LV" sz="1000">
                <a:latin typeface="Arial Narrow" pitchFamily="34" charset="0"/>
              </a:endParaRPr>
            </a:p>
          </p:txBody>
        </p:sp>
        <p:sp>
          <p:nvSpPr>
            <p:cNvPr id="16" name="Text Box 16"/>
            <p:cNvSpPr txBox="1">
              <a:spLocks noChangeArrowheads="1"/>
            </p:cNvSpPr>
            <p:nvPr/>
          </p:nvSpPr>
          <p:spPr bwMode="auto">
            <a:xfrm>
              <a:off x="4131" y="1024"/>
              <a:ext cx="1057" cy="306"/>
            </a:xfrm>
            <a:prstGeom prst="rect">
              <a:avLst/>
            </a:prstGeom>
            <a:noFill/>
            <a:ln w="9525">
              <a:noFill/>
              <a:miter lim="800000"/>
              <a:headEnd/>
              <a:tailEnd/>
            </a:ln>
          </p:spPr>
          <p:txBody>
            <a:bodyPr lIns="54864" tIns="27432" rIns="54864" bIns="27432"/>
            <a:lstStyle/>
            <a:p>
              <a:pPr algn="ctr"/>
              <a:r>
                <a:rPr lang="lv-LV" sz="1000" b="1">
                  <a:solidFill>
                    <a:srgbClr val="000080"/>
                  </a:solidFill>
                  <a:latin typeface="Arial Narrow" pitchFamily="34" charset="0"/>
                </a:rPr>
                <a:t>Laba kvalitāte</a:t>
              </a:r>
              <a:endParaRPr lang="lv-LV" sz="1000">
                <a:latin typeface="Arial Narrow" pitchFamily="34" charset="0"/>
              </a:endParaRPr>
            </a:p>
          </p:txBody>
        </p:sp>
        <p:sp>
          <p:nvSpPr>
            <p:cNvPr id="17" name="Text Box 17"/>
            <p:cNvSpPr txBox="1">
              <a:spLocks noChangeArrowheads="1"/>
            </p:cNvSpPr>
            <p:nvPr/>
          </p:nvSpPr>
          <p:spPr bwMode="auto">
            <a:xfrm>
              <a:off x="5641" y="1024"/>
              <a:ext cx="1208" cy="306"/>
            </a:xfrm>
            <a:prstGeom prst="rect">
              <a:avLst/>
            </a:prstGeom>
            <a:noFill/>
            <a:ln w="9525">
              <a:noFill/>
              <a:miter lim="800000"/>
              <a:headEnd/>
              <a:tailEnd/>
            </a:ln>
          </p:spPr>
          <p:txBody>
            <a:bodyPr lIns="54864" tIns="27432" rIns="54864" bIns="27432"/>
            <a:lstStyle/>
            <a:p>
              <a:pPr algn="ctr"/>
              <a:r>
                <a:rPr lang="lv-LV" sz="1000" b="1">
                  <a:solidFill>
                    <a:srgbClr val="000080"/>
                  </a:solidFill>
                  <a:latin typeface="Arial Narrow" pitchFamily="34" charset="0"/>
                </a:rPr>
                <a:t>Vidēja kvalitāte</a:t>
              </a:r>
              <a:endParaRPr lang="lv-LV" sz="1000">
                <a:latin typeface="Arial Narrow" pitchFamily="34" charset="0"/>
              </a:endParaRPr>
            </a:p>
          </p:txBody>
        </p:sp>
        <p:sp>
          <p:nvSpPr>
            <p:cNvPr id="18" name="Text Box 18"/>
            <p:cNvSpPr txBox="1">
              <a:spLocks noChangeArrowheads="1"/>
            </p:cNvSpPr>
            <p:nvPr/>
          </p:nvSpPr>
          <p:spPr bwMode="auto">
            <a:xfrm>
              <a:off x="7151" y="1024"/>
              <a:ext cx="1208" cy="306"/>
            </a:xfrm>
            <a:prstGeom prst="rect">
              <a:avLst/>
            </a:prstGeom>
            <a:noFill/>
            <a:ln w="9525">
              <a:noFill/>
              <a:miter lim="800000"/>
              <a:headEnd/>
              <a:tailEnd/>
            </a:ln>
          </p:spPr>
          <p:txBody>
            <a:bodyPr lIns="54864" tIns="27432" rIns="54864" bIns="27432"/>
            <a:lstStyle/>
            <a:p>
              <a:pPr algn="ctr"/>
              <a:r>
                <a:rPr lang="lv-LV" sz="1000" b="1">
                  <a:solidFill>
                    <a:srgbClr val="000080"/>
                  </a:solidFill>
                  <a:latin typeface="Arial Narrow" pitchFamily="34" charset="0"/>
                </a:rPr>
                <a:t>Slikta kvalitāte</a:t>
              </a:r>
              <a:endParaRPr lang="lv-LV" sz="1000">
                <a:latin typeface="Arial Narrow" pitchFamily="34" charset="0"/>
              </a:endParaRPr>
            </a:p>
          </p:txBody>
        </p:sp>
        <p:sp>
          <p:nvSpPr>
            <p:cNvPr id="19" name="Text Box 19"/>
            <p:cNvSpPr txBox="1">
              <a:spLocks noChangeArrowheads="1"/>
            </p:cNvSpPr>
            <p:nvPr/>
          </p:nvSpPr>
          <p:spPr bwMode="auto">
            <a:xfrm>
              <a:off x="8509" y="1024"/>
              <a:ext cx="1359" cy="306"/>
            </a:xfrm>
            <a:prstGeom prst="rect">
              <a:avLst/>
            </a:prstGeom>
            <a:noFill/>
            <a:ln w="9525">
              <a:noFill/>
              <a:miter lim="800000"/>
              <a:headEnd/>
              <a:tailEnd/>
            </a:ln>
          </p:spPr>
          <p:txBody>
            <a:bodyPr lIns="54864" tIns="27432" rIns="54864" bIns="27432"/>
            <a:lstStyle/>
            <a:p>
              <a:pPr algn="ctr"/>
              <a:r>
                <a:rPr lang="lv-LV" sz="900" b="1">
                  <a:solidFill>
                    <a:srgbClr val="000080"/>
                  </a:solidFill>
                  <a:latin typeface="Arial Narrow" pitchFamily="34" charset="0"/>
                </a:rPr>
                <a:t>Ļoti slikta kvalitāte</a:t>
              </a:r>
              <a:endParaRPr lang="lv-LV" sz="900">
                <a:latin typeface="Arial Narrow" pitchFamily="34" charset="0"/>
              </a:endParaRPr>
            </a:p>
          </p:txBody>
        </p:sp>
      </p:grpSp>
      <p:grpSp>
        <p:nvGrpSpPr>
          <p:cNvPr id="20" name="Group 21"/>
          <p:cNvGrpSpPr>
            <a:grpSpLocks noChangeAspect="1"/>
          </p:cNvGrpSpPr>
          <p:nvPr/>
        </p:nvGrpSpPr>
        <p:grpSpPr bwMode="auto">
          <a:xfrm>
            <a:off x="3553662" y="2662001"/>
            <a:ext cx="5715000" cy="1006475"/>
            <a:chOff x="2319" y="871"/>
            <a:chExt cx="7549" cy="1347"/>
          </a:xfrm>
        </p:grpSpPr>
        <p:sp>
          <p:nvSpPr>
            <p:cNvPr id="21" name="AutoShape 22"/>
            <p:cNvSpPr>
              <a:spLocks noChangeAspect="1" noChangeArrowheads="1"/>
            </p:cNvSpPr>
            <p:nvPr/>
          </p:nvSpPr>
          <p:spPr bwMode="auto">
            <a:xfrm>
              <a:off x="2319" y="871"/>
              <a:ext cx="7549" cy="1347"/>
            </a:xfrm>
            <a:prstGeom prst="rect">
              <a:avLst/>
            </a:prstGeom>
            <a:noFill/>
            <a:ln w="9525">
              <a:noFill/>
              <a:miter lim="800000"/>
              <a:headEnd/>
              <a:tailEnd/>
            </a:ln>
          </p:spPr>
          <p:txBody>
            <a:bodyPr/>
            <a:lstStyle/>
            <a:p>
              <a:endParaRPr lang="lv-LV"/>
            </a:p>
          </p:txBody>
        </p:sp>
        <p:sp>
          <p:nvSpPr>
            <p:cNvPr id="22" name="Rectangle 23"/>
            <p:cNvSpPr>
              <a:spLocks noChangeArrowheads="1"/>
            </p:cNvSpPr>
            <p:nvPr/>
          </p:nvSpPr>
          <p:spPr bwMode="auto">
            <a:xfrm>
              <a:off x="3829" y="1330"/>
              <a:ext cx="1724" cy="458"/>
            </a:xfrm>
            <a:prstGeom prst="rect">
              <a:avLst/>
            </a:prstGeom>
            <a:solidFill>
              <a:srgbClr val="3366FF"/>
            </a:solidFill>
            <a:ln w="9525">
              <a:noFill/>
              <a:miter lim="800000"/>
              <a:headEnd/>
              <a:tailEnd/>
            </a:ln>
          </p:spPr>
          <p:txBody>
            <a:bodyPr/>
            <a:lstStyle/>
            <a:p>
              <a:endParaRPr lang="lv-LV"/>
            </a:p>
          </p:txBody>
        </p:sp>
        <p:sp>
          <p:nvSpPr>
            <p:cNvPr id="23" name="Rectangle 24"/>
            <p:cNvSpPr>
              <a:spLocks noChangeArrowheads="1"/>
            </p:cNvSpPr>
            <p:nvPr/>
          </p:nvSpPr>
          <p:spPr bwMode="auto">
            <a:xfrm>
              <a:off x="5439" y="1330"/>
              <a:ext cx="1725" cy="458"/>
            </a:xfrm>
            <a:prstGeom prst="rect">
              <a:avLst/>
            </a:prstGeom>
            <a:solidFill>
              <a:srgbClr val="FF0000"/>
            </a:solidFill>
            <a:ln w="9525">
              <a:noFill/>
              <a:miter lim="800000"/>
              <a:headEnd/>
              <a:tailEnd/>
            </a:ln>
          </p:spPr>
          <p:txBody>
            <a:bodyPr/>
            <a:lstStyle/>
            <a:p>
              <a:endParaRPr lang="lv-LV"/>
            </a:p>
          </p:txBody>
        </p:sp>
        <p:sp>
          <p:nvSpPr>
            <p:cNvPr id="24" name="Line 25"/>
            <p:cNvSpPr>
              <a:spLocks noChangeShapeType="1"/>
            </p:cNvSpPr>
            <p:nvPr/>
          </p:nvSpPr>
          <p:spPr bwMode="auto">
            <a:xfrm flipV="1">
              <a:off x="5439" y="1177"/>
              <a:ext cx="1" cy="736"/>
            </a:xfrm>
            <a:prstGeom prst="line">
              <a:avLst/>
            </a:prstGeom>
            <a:noFill/>
            <a:ln w="25400">
              <a:solidFill>
                <a:srgbClr val="000080"/>
              </a:solidFill>
              <a:round/>
              <a:headEnd/>
              <a:tailEnd type="arrow" w="med" len="med"/>
            </a:ln>
          </p:spPr>
          <p:txBody>
            <a:bodyPr/>
            <a:lstStyle/>
            <a:p>
              <a:endParaRPr lang="lv-LV"/>
            </a:p>
          </p:txBody>
        </p:sp>
        <p:sp>
          <p:nvSpPr>
            <p:cNvPr id="25" name="Text Box 26"/>
            <p:cNvSpPr txBox="1">
              <a:spLocks noChangeArrowheads="1"/>
            </p:cNvSpPr>
            <p:nvPr/>
          </p:nvSpPr>
          <p:spPr bwMode="auto">
            <a:xfrm>
              <a:off x="3829" y="1024"/>
              <a:ext cx="1610" cy="306"/>
            </a:xfrm>
            <a:prstGeom prst="rect">
              <a:avLst/>
            </a:prstGeom>
            <a:noFill/>
            <a:ln w="9525">
              <a:noFill/>
              <a:miter lim="800000"/>
              <a:headEnd/>
              <a:tailEnd/>
            </a:ln>
          </p:spPr>
          <p:txBody>
            <a:bodyPr lIns="54864" tIns="27432" rIns="54864" bIns="27432"/>
            <a:lstStyle/>
            <a:p>
              <a:pPr algn="ctr"/>
              <a:r>
                <a:rPr lang="lv-LV" sz="1000" b="1">
                  <a:solidFill>
                    <a:srgbClr val="000080"/>
                  </a:solidFill>
                  <a:latin typeface="Arial Narrow" pitchFamily="34" charset="0"/>
                </a:rPr>
                <a:t>Laba ķīmiskā kvalitāte</a:t>
              </a:r>
              <a:endParaRPr lang="lv-LV"/>
            </a:p>
          </p:txBody>
        </p:sp>
        <p:sp>
          <p:nvSpPr>
            <p:cNvPr id="26" name="Text Box 27"/>
            <p:cNvSpPr txBox="1">
              <a:spLocks noChangeArrowheads="1"/>
            </p:cNvSpPr>
            <p:nvPr/>
          </p:nvSpPr>
          <p:spPr bwMode="auto">
            <a:xfrm>
              <a:off x="5439" y="1024"/>
              <a:ext cx="1913" cy="306"/>
            </a:xfrm>
            <a:prstGeom prst="rect">
              <a:avLst/>
            </a:prstGeom>
            <a:noFill/>
            <a:ln w="9525">
              <a:noFill/>
              <a:miter lim="800000"/>
              <a:headEnd/>
              <a:tailEnd/>
            </a:ln>
          </p:spPr>
          <p:txBody>
            <a:bodyPr lIns="54864" tIns="27432" rIns="54864" bIns="27432"/>
            <a:lstStyle/>
            <a:p>
              <a:pPr algn="ctr"/>
              <a:r>
                <a:rPr lang="lv-LV" sz="1000" b="1">
                  <a:solidFill>
                    <a:srgbClr val="000080"/>
                  </a:solidFill>
                  <a:latin typeface="Arial Narrow" pitchFamily="34" charset="0"/>
                </a:rPr>
                <a:t>Slikta ķīmiskā kvalitāte</a:t>
              </a:r>
              <a:endParaRPr lang="lv-LV"/>
            </a:p>
          </p:txBody>
        </p:sp>
        <p:sp>
          <p:nvSpPr>
            <p:cNvPr id="27" name="Text Box 28"/>
            <p:cNvSpPr txBox="1">
              <a:spLocks noChangeArrowheads="1"/>
            </p:cNvSpPr>
            <p:nvPr/>
          </p:nvSpPr>
          <p:spPr bwMode="auto">
            <a:xfrm>
              <a:off x="7151" y="1024"/>
              <a:ext cx="1208" cy="306"/>
            </a:xfrm>
            <a:prstGeom prst="rect">
              <a:avLst/>
            </a:prstGeom>
            <a:noFill/>
            <a:ln w="9525">
              <a:noFill/>
              <a:miter lim="800000"/>
              <a:headEnd/>
              <a:tailEnd/>
            </a:ln>
          </p:spPr>
          <p:txBody>
            <a:bodyPr lIns="54864" tIns="27432" rIns="54864" bIns="27432"/>
            <a:lstStyle/>
            <a:p>
              <a:endParaRPr lang="lv-LV"/>
            </a:p>
          </p:txBody>
        </p:sp>
      </p:grpSp>
    </p:spTree>
    <p:extLst>
      <p:ext uri="{BB962C8B-B14F-4D97-AF65-F5344CB8AC3E}">
        <p14:creationId xmlns:p14="http://schemas.microsoft.com/office/powerpoint/2010/main" val="24203386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bwMode="auto">
          <a:xfrm>
            <a:off x="762000" y="457200"/>
            <a:ext cx="8229600" cy="6675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lv-LV" sz="3200" dirty="0">
                <a:solidFill>
                  <a:srgbClr val="0000CC"/>
                </a:solidFill>
              </a:rPr>
              <a:t>K</a:t>
            </a:r>
            <a:r>
              <a:rPr lang="lv-LV" sz="3200" dirty="0" smtClean="0">
                <a:solidFill>
                  <a:srgbClr val="0000CC"/>
                </a:solidFill>
              </a:rPr>
              <a:t>valitātes kritēriju </a:t>
            </a:r>
            <a:r>
              <a:rPr lang="lv-LV" sz="3200" dirty="0" err="1" smtClean="0">
                <a:solidFill>
                  <a:srgbClr val="0000CC"/>
                </a:solidFill>
              </a:rPr>
              <a:t>interkalibrācija</a:t>
            </a:r>
            <a:r>
              <a:rPr lang="lv-LV" sz="3200" dirty="0" smtClean="0">
                <a:solidFill>
                  <a:srgbClr val="0000CC"/>
                </a:solidFill>
              </a:rPr>
              <a:t> ES, 11/2010</a:t>
            </a:r>
            <a:r>
              <a:rPr lang="en-US" sz="3200" dirty="0" smtClean="0"/>
              <a:t/>
            </a:r>
            <a:br>
              <a:rPr lang="en-US" sz="3200" dirty="0" smtClean="0"/>
            </a:br>
            <a:endParaRPr lang="en-US" sz="3200" dirty="0" smtClean="0"/>
          </a:p>
        </p:txBody>
      </p:sp>
      <p:graphicFrame>
        <p:nvGraphicFramePr>
          <p:cNvPr id="28674" name="Object 2"/>
          <p:cNvGraphicFramePr>
            <a:graphicFrameLocks noChangeAspect="1"/>
          </p:cNvGraphicFramePr>
          <p:nvPr>
            <p:extLst>
              <p:ext uri="{D42A27DB-BD31-4B8C-83A1-F6EECF244321}">
                <p14:modId xmlns:p14="http://schemas.microsoft.com/office/powerpoint/2010/main" val="2437013535"/>
              </p:ext>
            </p:extLst>
          </p:nvPr>
        </p:nvGraphicFramePr>
        <p:xfrm>
          <a:off x="692150" y="1196752"/>
          <a:ext cx="8072438" cy="4623048"/>
        </p:xfrm>
        <a:graphic>
          <a:graphicData uri="http://schemas.openxmlformats.org/presentationml/2006/ole">
            <mc:AlternateContent xmlns:mc="http://schemas.openxmlformats.org/markup-compatibility/2006">
              <mc:Choice xmlns:v="urn:schemas-microsoft-com:vml" Requires="v">
                <p:oleObj spid="_x0000_s139272" name="Document" r:id="rId4" imgW="5626100" imgH="2921000" progId="Word.Document.12">
                  <p:link updateAutomatic="1"/>
                </p:oleObj>
              </mc:Choice>
              <mc:Fallback>
                <p:oleObj name="Document" r:id="rId4" imgW="5626100" imgH="29210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150" y="1196752"/>
                        <a:ext cx="8072438" cy="4623048"/>
                      </a:xfrm>
                      <a:prstGeom prst="rect">
                        <a:avLst/>
                      </a:prstGeom>
                      <a:noFill/>
                      <a:ln>
                        <a:noFill/>
                      </a:ln>
                      <a:effectLst/>
                    </p:spPr>
                  </p:pic>
                </p:oleObj>
              </mc:Fallback>
            </mc:AlternateContent>
          </a:graphicData>
        </a:graphic>
      </p:graphicFrame>
      <p:sp>
        <p:nvSpPr>
          <p:cNvPr id="28676" name="TextBox 7"/>
          <p:cNvSpPr txBox="1">
            <a:spLocks noChangeArrowheads="1"/>
          </p:cNvSpPr>
          <p:nvPr/>
        </p:nvSpPr>
        <p:spPr bwMode="auto">
          <a:xfrm>
            <a:off x="644651" y="5877272"/>
            <a:ext cx="82478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eaLnBrk="1" hangingPunct="1"/>
            <a:r>
              <a:rPr lang="en-US" dirty="0">
                <a:latin typeface="+mn-lt"/>
              </a:rPr>
              <a:t>green – on track; orange – problems; red – will no finish</a:t>
            </a:r>
            <a:r>
              <a:rPr lang="en-US" sz="3600" b="1" dirty="0">
                <a:latin typeface="+mn-lt"/>
              </a:rPr>
              <a:t/>
            </a:r>
            <a:br>
              <a:rPr lang="en-US" sz="3600" b="1" dirty="0">
                <a:latin typeface="+mn-lt"/>
              </a:rPr>
            </a:br>
            <a:r>
              <a:rPr lang="en-US" dirty="0" smtClean="0">
                <a:latin typeface="+mn-lt"/>
              </a:rPr>
              <a:t>X </a:t>
            </a:r>
            <a:r>
              <a:rPr lang="en-US" dirty="0">
                <a:latin typeface="+mn-lt"/>
              </a:rPr>
              <a:t>– 6-month extension requested</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Object 2"/>
          <p:cNvGraphicFramePr>
            <a:graphicFrameLocks noChangeAspect="1"/>
          </p:cNvGraphicFramePr>
          <p:nvPr/>
        </p:nvGraphicFramePr>
        <p:xfrm>
          <a:off x="914400" y="1524000"/>
          <a:ext cx="7924800" cy="4114800"/>
        </p:xfrm>
        <a:graphic>
          <a:graphicData uri="http://schemas.openxmlformats.org/presentationml/2006/ole">
            <mc:AlternateContent xmlns:mc="http://schemas.openxmlformats.org/markup-compatibility/2006">
              <mc:Choice xmlns:v="urn:schemas-microsoft-com:vml" Requires="v">
                <p:oleObj spid="_x0000_s140296" name="Document" r:id="rId4" imgW="5626100" imgH="2921000" progId="Word.Document.12">
                  <p:link updateAutomatic="1"/>
                </p:oleObj>
              </mc:Choice>
              <mc:Fallback>
                <p:oleObj name="Document" r:id="rId4" imgW="5626100" imgH="29210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524000"/>
                        <a:ext cx="7924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itle 1"/>
          <p:cNvSpPr txBox="1">
            <a:spLocks/>
          </p:cNvSpPr>
          <p:nvPr/>
        </p:nvSpPr>
        <p:spPr bwMode="auto">
          <a:xfrm>
            <a:off x="323528" y="457200"/>
            <a:ext cx="8668072" cy="811560"/>
          </a:xfrm>
          <a:prstGeom prst="rect">
            <a:avLst/>
          </a:prstGeom>
          <a:noFill/>
          <a:ln>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lv-LV" sz="3200" b="1" dirty="0">
                <a:solidFill>
                  <a:srgbClr val="0000CC"/>
                </a:solidFill>
                <a:latin typeface="+mj-lt"/>
              </a:rPr>
              <a:t>Kvalitātes kritēriju </a:t>
            </a:r>
            <a:r>
              <a:rPr lang="lv-LV" sz="3200" b="1" dirty="0" err="1">
                <a:solidFill>
                  <a:srgbClr val="0000CC"/>
                </a:solidFill>
                <a:latin typeface="+mj-lt"/>
              </a:rPr>
              <a:t>interkalibrācija</a:t>
            </a:r>
            <a:r>
              <a:rPr lang="lv-LV" sz="3200" b="1" dirty="0">
                <a:solidFill>
                  <a:srgbClr val="0000CC"/>
                </a:solidFill>
                <a:latin typeface="+mj-lt"/>
              </a:rPr>
              <a:t> ES, 11/2010</a:t>
            </a:r>
            <a:r>
              <a:rPr lang="en-US" b="1" dirty="0">
                <a:solidFill>
                  <a:schemeClr val="tx2"/>
                </a:solidFill>
              </a:rPr>
              <a:t/>
            </a:r>
            <a:br>
              <a:rPr lang="en-US" b="1" dirty="0">
                <a:solidFill>
                  <a:schemeClr val="tx2"/>
                </a:solidFill>
              </a:rPr>
            </a:br>
            <a:endParaRPr lang="en-US" dirty="0">
              <a:solidFill>
                <a:schemeClr val="tx2"/>
              </a:solidFill>
            </a:endParaRPr>
          </a:p>
        </p:txBody>
      </p:sp>
      <p:sp>
        <p:nvSpPr>
          <p:cNvPr id="29700" name="TextBox 6"/>
          <p:cNvSpPr txBox="1">
            <a:spLocks noChangeArrowheads="1"/>
          </p:cNvSpPr>
          <p:nvPr/>
        </p:nvSpPr>
        <p:spPr bwMode="auto">
          <a:xfrm>
            <a:off x="2051720" y="5943599"/>
            <a:ext cx="39164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dirty="0">
                <a:latin typeface="+mn-lt"/>
              </a:rPr>
              <a:t>X – 6-month extension requested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solidFill>
                  <a:srgbClr val="0000CC"/>
                </a:solidFill>
              </a:rPr>
              <a:t>Pilns nosaukums</a:t>
            </a:r>
            <a:endParaRPr lang="lv-LV" dirty="0">
              <a:solidFill>
                <a:srgbClr val="0000CC"/>
              </a:solidFill>
            </a:endParaRPr>
          </a:p>
        </p:txBody>
      </p:sp>
      <p:sp>
        <p:nvSpPr>
          <p:cNvPr id="3" name="Content Placeholder 2"/>
          <p:cNvSpPr>
            <a:spLocks noGrp="1"/>
          </p:cNvSpPr>
          <p:nvPr>
            <p:ph idx="1"/>
          </p:nvPr>
        </p:nvSpPr>
        <p:spPr/>
        <p:txBody>
          <a:bodyPr/>
          <a:lstStyle/>
          <a:p>
            <a:pPr marL="0" indent="0">
              <a:buNone/>
            </a:pPr>
            <a:r>
              <a:rPr lang="en-US" b="1" dirty="0"/>
              <a:t>DIRECTIVE 2000/60/EC OF THE EUROPEAN PARLIAMENT AND OF THE </a:t>
            </a:r>
            <a:r>
              <a:rPr lang="en-US" b="1" dirty="0" smtClean="0"/>
              <a:t>COUNCIL</a:t>
            </a:r>
            <a:r>
              <a:rPr lang="lv-LV" b="1" dirty="0" smtClean="0"/>
              <a:t> </a:t>
            </a:r>
            <a:r>
              <a:rPr lang="lv-LV" b="1" dirty="0" err="1" smtClean="0"/>
              <a:t>of</a:t>
            </a:r>
            <a:r>
              <a:rPr lang="lv-LV" b="1" dirty="0" smtClean="0"/>
              <a:t> </a:t>
            </a:r>
            <a:r>
              <a:rPr lang="lv-LV" b="1" dirty="0"/>
              <a:t>23 </a:t>
            </a:r>
            <a:r>
              <a:rPr lang="lv-LV" b="1" dirty="0" err="1"/>
              <a:t>October</a:t>
            </a:r>
            <a:r>
              <a:rPr lang="lv-LV" b="1" dirty="0"/>
              <a:t> </a:t>
            </a:r>
            <a:r>
              <a:rPr lang="lv-LV" b="1" dirty="0" smtClean="0"/>
              <a:t>2000 </a:t>
            </a:r>
            <a:r>
              <a:rPr lang="en-US" b="1" dirty="0" smtClean="0"/>
              <a:t>establishing </a:t>
            </a:r>
            <a:r>
              <a:rPr lang="en-US" b="1" dirty="0"/>
              <a:t>a framework for Community action in the field of water </a:t>
            </a:r>
            <a:r>
              <a:rPr lang="en-US" b="1" dirty="0" smtClean="0"/>
              <a:t>policy</a:t>
            </a:r>
            <a:r>
              <a:rPr lang="lv-LV" b="1" dirty="0" smtClean="0"/>
              <a:t> </a:t>
            </a:r>
            <a:r>
              <a:rPr lang="pl-PL" dirty="0" smtClean="0"/>
              <a:t>(OJ </a:t>
            </a:r>
            <a:r>
              <a:rPr lang="pl-PL" dirty="0"/>
              <a:t>L 327, 22.12.2000, p. 1</a:t>
            </a:r>
            <a:r>
              <a:rPr lang="pl-PL" dirty="0" smtClean="0"/>
              <a:t>)</a:t>
            </a:r>
            <a:endParaRPr lang="lv-LV" dirty="0" smtClean="0"/>
          </a:p>
          <a:p>
            <a:pPr marL="0" indent="0">
              <a:buNone/>
            </a:pPr>
            <a:endParaRPr lang="lv-LV" dirty="0"/>
          </a:p>
          <a:p>
            <a:pPr marL="0" indent="0">
              <a:buNone/>
            </a:pPr>
            <a:r>
              <a:rPr lang="lv-LV" b="1" dirty="0"/>
              <a:t>EIROPAS PARLAMENTA UN PADOMES DIREKTĪVA 2000/60/EK</a:t>
            </a:r>
          </a:p>
          <a:p>
            <a:pPr marL="0" indent="0">
              <a:buNone/>
            </a:pPr>
            <a:r>
              <a:rPr lang="lv-LV" b="1" dirty="0"/>
              <a:t>(2000. gada 23. oktobris</a:t>
            </a:r>
            <a:r>
              <a:rPr lang="lv-LV" b="1" dirty="0" smtClean="0"/>
              <a:t>), ar </a:t>
            </a:r>
            <a:r>
              <a:rPr lang="lv-LV" b="1" dirty="0"/>
              <a:t>ko izveido sistēmu Kopienas rīcībai ūdens resursu politikas </a:t>
            </a:r>
            <a:r>
              <a:rPr lang="lv-LV" b="1" dirty="0" smtClean="0"/>
              <a:t>jomā </a:t>
            </a:r>
            <a:r>
              <a:rPr lang="nn-NO" dirty="0" smtClean="0"/>
              <a:t>(OV </a:t>
            </a:r>
            <a:r>
              <a:rPr lang="nn-NO" dirty="0"/>
              <a:t>L 327, 22.12.2000., 1. lpp</a:t>
            </a:r>
            <a:r>
              <a:rPr lang="nn-NO" dirty="0" smtClean="0"/>
              <a:t>.)</a:t>
            </a:r>
            <a:endParaRPr lang="lv-LV" dirty="0" smtClean="0"/>
          </a:p>
          <a:p>
            <a:pPr marL="0" indent="0">
              <a:buNone/>
            </a:pPr>
            <a:endParaRPr lang="lv-LV" sz="1600" b="1" dirty="0" smtClean="0">
              <a:hlinkClick r:id="rId2"/>
            </a:endParaRPr>
          </a:p>
          <a:p>
            <a:pPr marL="0" indent="0" algn="ctr">
              <a:buNone/>
            </a:pPr>
            <a:r>
              <a:rPr lang="lv-LV" sz="1600" b="1" dirty="0" smtClean="0">
                <a:hlinkClick r:id="rId2"/>
              </a:rPr>
              <a:t>http</a:t>
            </a:r>
            <a:r>
              <a:rPr lang="lv-LV" sz="1600" b="1" dirty="0">
                <a:hlinkClick r:id="rId2"/>
              </a:rPr>
              <a:t>://</a:t>
            </a:r>
            <a:r>
              <a:rPr lang="lv-LV" sz="1600" b="1" dirty="0" smtClean="0">
                <a:hlinkClick r:id="rId2"/>
              </a:rPr>
              <a:t>eur-lex.europa.eu/LexUriServ/LexUriServ.do?uri=CONSLEG:2000L0060:20090625:LV:PDF</a:t>
            </a:r>
            <a:endParaRPr lang="lv-LV" sz="1600" b="1" dirty="0" smtClean="0"/>
          </a:p>
          <a:p>
            <a:pPr marL="0" indent="0">
              <a:buNone/>
            </a:pPr>
            <a:endParaRPr lang="lv-LV" dirty="0"/>
          </a:p>
        </p:txBody>
      </p:sp>
    </p:spTree>
    <p:extLst>
      <p:ext uri="{BB962C8B-B14F-4D97-AF65-F5344CB8AC3E}">
        <p14:creationId xmlns:p14="http://schemas.microsoft.com/office/powerpoint/2010/main" val="23129886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extLst>
              <p:ext uri="{D42A27DB-BD31-4B8C-83A1-F6EECF244321}">
                <p14:modId xmlns:p14="http://schemas.microsoft.com/office/powerpoint/2010/main" val="1993284937"/>
              </p:ext>
            </p:extLst>
          </p:nvPr>
        </p:nvGraphicFramePr>
        <p:xfrm>
          <a:off x="683568" y="1484784"/>
          <a:ext cx="7646988" cy="3124200"/>
        </p:xfrm>
        <a:graphic>
          <a:graphicData uri="http://schemas.openxmlformats.org/presentationml/2006/ole">
            <mc:AlternateContent xmlns:mc="http://schemas.openxmlformats.org/markup-compatibility/2006">
              <mc:Choice xmlns:v="urn:schemas-microsoft-com:vml" Requires="v">
                <p:oleObj spid="_x0000_s141320" name="Document" r:id="rId4" imgW="5626100" imgH="2298700" progId="Word.Document.12">
                  <p:link updateAutomatic="1"/>
                </p:oleObj>
              </mc:Choice>
              <mc:Fallback>
                <p:oleObj name="Document" r:id="rId4" imgW="5626100" imgH="22987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1484784"/>
                        <a:ext cx="7646988"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itle 1"/>
          <p:cNvSpPr txBox="1">
            <a:spLocks/>
          </p:cNvSpPr>
          <p:nvPr/>
        </p:nvSpPr>
        <p:spPr bwMode="auto">
          <a:xfrm>
            <a:off x="323528" y="457200"/>
            <a:ext cx="8668072" cy="883568"/>
          </a:xfrm>
          <a:prstGeom prst="rect">
            <a:avLst/>
          </a:prstGeom>
          <a:noFill/>
          <a:ln>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lv-LV" sz="3200" b="1" dirty="0">
                <a:solidFill>
                  <a:srgbClr val="0000CC"/>
                </a:solidFill>
                <a:latin typeface="+mn-lt"/>
              </a:rPr>
              <a:t>Kvalitātes kritēriju </a:t>
            </a:r>
            <a:r>
              <a:rPr lang="lv-LV" sz="3200" b="1" dirty="0" err="1">
                <a:solidFill>
                  <a:srgbClr val="0000CC"/>
                </a:solidFill>
                <a:latin typeface="+mn-lt"/>
              </a:rPr>
              <a:t>interkalibrācija</a:t>
            </a:r>
            <a:r>
              <a:rPr lang="lv-LV" sz="3200" b="1" dirty="0">
                <a:solidFill>
                  <a:srgbClr val="0000CC"/>
                </a:solidFill>
                <a:latin typeface="+mn-lt"/>
              </a:rPr>
              <a:t> ES, 11/2010</a:t>
            </a:r>
            <a:r>
              <a:rPr lang="en-US" sz="3200" b="1" dirty="0">
                <a:solidFill>
                  <a:schemeClr val="tx2"/>
                </a:solidFill>
                <a:latin typeface="+mn-lt"/>
              </a:rPr>
              <a:t/>
            </a:r>
            <a:br>
              <a:rPr lang="en-US" sz="3200" b="1" dirty="0">
                <a:solidFill>
                  <a:schemeClr val="tx2"/>
                </a:solidFill>
                <a:latin typeface="+mn-lt"/>
              </a:rPr>
            </a:br>
            <a:endParaRPr lang="en-US" sz="3200" dirty="0">
              <a:solidFill>
                <a:schemeClr val="tx2"/>
              </a:solidFill>
              <a:latin typeface="+mn-lt"/>
            </a:endParaRPr>
          </a:p>
        </p:txBody>
      </p:sp>
      <p:sp>
        <p:nvSpPr>
          <p:cNvPr id="30724" name="TextBox 6"/>
          <p:cNvSpPr txBox="1">
            <a:spLocks noChangeArrowheads="1"/>
          </p:cNvSpPr>
          <p:nvPr/>
        </p:nvSpPr>
        <p:spPr bwMode="auto">
          <a:xfrm>
            <a:off x="2468401" y="5085184"/>
            <a:ext cx="39164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dirty="0">
                <a:latin typeface="+mn-lt"/>
              </a:rPr>
              <a:t>X – 6-month extension requested</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2"/>
          <p:cNvGraphicFramePr>
            <a:graphicFrameLocks noChangeAspect="1"/>
          </p:cNvGraphicFramePr>
          <p:nvPr/>
        </p:nvGraphicFramePr>
        <p:xfrm>
          <a:off x="914400" y="1447800"/>
          <a:ext cx="7818438" cy="3962400"/>
        </p:xfrm>
        <a:graphic>
          <a:graphicData uri="http://schemas.openxmlformats.org/presentationml/2006/ole">
            <mc:AlternateContent xmlns:mc="http://schemas.openxmlformats.org/markup-compatibility/2006">
              <mc:Choice xmlns:v="urn:schemas-microsoft-com:vml" Requires="v">
                <p:oleObj spid="_x0000_s142344" name="Document" r:id="rId4" imgW="5638800" imgH="2857500" progId="Word.Document.12">
                  <p:link updateAutomatic="1"/>
                </p:oleObj>
              </mc:Choice>
              <mc:Fallback>
                <p:oleObj name="Document" r:id="rId4" imgW="5638800" imgH="28575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447800"/>
                        <a:ext cx="7818438"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itle 1"/>
          <p:cNvSpPr txBox="1">
            <a:spLocks/>
          </p:cNvSpPr>
          <p:nvPr/>
        </p:nvSpPr>
        <p:spPr bwMode="auto">
          <a:xfrm>
            <a:off x="323528" y="304800"/>
            <a:ext cx="8668072" cy="747936"/>
          </a:xfrm>
          <a:prstGeom prst="rect">
            <a:avLst/>
          </a:prstGeom>
          <a:noFill/>
          <a:ln>
            <a:miter lim="800000"/>
            <a:headEnd/>
            <a:tailEnd/>
          </a:ln>
        </p:spPr>
        <p:txBody>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lv-LV" sz="3200" b="1" dirty="0">
                <a:solidFill>
                  <a:srgbClr val="0000CC"/>
                </a:solidFill>
                <a:latin typeface="+mn-lt"/>
              </a:rPr>
              <a:t>Kvalitātes kritēriju </a:t>
            </a:r>
            <a:r>
              <a:rPr lang="lv-LV" sz="3200" b="1" dirty="0" err="1">
                <a:solidFill>
                  <a:srgbClr val="0000CC"/>
                </a:solidFill>
                <a:latin typeface="+mn-lt"/>
              </a:rPr>
              <a:t>interkalibrācija</a:t>
            </a:r>
            <a:r>
              <a:rPr lang="lv-LV" sz="3200" b="1" dirty="0">
                <a:solidFill>
                  <a:srgbClr val="0000CC"/>
                </a:solidFill>
                <a:latin typeface="+mn-lt"/>
              </a:rPr>
              <a:t> ES, 11/2010</a:t>
            </a:r>
            <a:r>
              <a:rPr lang="en-US" b="1" dirty="0">
                <a:solidFill>
                  <a:schemeClr val="tx2"/>
                </a:solidFill>
              </a:rPr>
              <a:t/>
            </a:r>
            <a:br>
              <a:rPr lang="en-US" b="1" dirty="0">
                <a:solidFill>
                  <a:schemeClr val="tx2"/>
                </a:solidFill>
              </a:rPr>
            </a:br>
            <a:endParaRPr lang="en-US" dirty="0">
              <a:solidFill>
                <a:schemeClr val="tx2"/>
              </a:solidFill>
            </a:endParaRPr>
          </a:p>
          <a:p>
            <a:pPr algn="ctr"/>
            <a:r>
              <a:rPr lang="en-US" b="1" dirty="0">
                <a:solidFill>
                  <a:schemeClr val="tx2"/>
                </a:solidFill>
              </a:rPr>
              <a:t/>
            </a:r>
            <a:br>
              <a:rPr lang="en-US" b="1" dirty="0">
                <a:solidFill>
                  <a:schemeClr val="tx2"/>
                </a:solidFill>
              </a:rPr>
            </a:br>
            <a:endParaRPr lang="en-US" dirty="0">
              <a:solidFill>
                <a:schemeClr val="tx2"/>
              </a:solidFill>
            </a:endParaRPr>
          </a:p>
        </p:txBody>
      </p:sp>
      <p:sp>
        <p:nvSpPr>
          <p:cNvPr id="31748" name="TextBox 6"/>
          <p:cNvSpPr txBox="1">
            <a:spLocks noChangeArrowheads="1"/>
          </p:cNvSpPr>
          <p:nvPr/>
        </p:nvSpPr>
        <p:spPr bwMode="auto">
          <a:xfrm>
            <a:off x="2590800" y="5481637"/>
            <a:ext cx="39164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37931725" indent="-37474525" eaLnBrk="0" hangingPunct="0">
              <a:defRPr sz="2400">
                <a:solidFill>
                  <a:schemeClr val="tx1"/>
                </a:solidFill>
                <a:latin typeface="Times New Roman" pitchFamily="18" charset="0"/>
                <a:ea typeface="MS PGothic" pitchFamily="34" charset="-128"/>
              </a:defRPr>
            </a:lvl2pPr>
            <a:lvl3pPr eaLnBrk="0" hangingPunct="0">
              <a:defRPr sz="2400">
                <a:solidFill>
                  <a:schemeClr val="tx1"/>
                </a:solidFill>
                <a:latin typeface="Times New Roman" pitchFamily="18" charset="0"/>
                <a:ea typeface="MS PGothic" pitchFamily="34" charset="-128"/>
              </a:defRPr>
            </a:lvl3pPr>
            <a:lvl4pPr eaLnBrk="0" hangingPunct="0">
              <a:defRPr sz="2400">
                <a:solidFill>
                  <a:schemeClr val="tx1"/>
                </a:solidFill>
                <a:latin typeface="Times New Roman" pitchFamily="18" charset="0"/>
                <a:ea typeface="MS PGothic" pitchFamily="34" charset="-128"/>
              </a:defRPr>
            </a:lvl4pPr>
            <a:lvl5pPr eaLnBrk="0" hangingPunct="0">
              <a:defRPr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dirty="0">
                <a:latin typeface="+mn-lt"/>
              </a:rPr>
              <a:t>X – 6-month extension requested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a:xfrm>
            <a:off x="179388" y="274638"/>
            <a:ext cx="8785225" cy="1143000"/>
          </a:xfrm>
        </p:spPr>
        <p:txBody>
          <a:bodyPr/>
          <a:lstStyle/>
          <a:p>
            <a:r>
              <a:rPr lang="lv-LV" sz="3200" dirty="0" smtClean="0">
                <a:solidFill>
                  <a:schemeClr val="hlink"/>
                </a:solidFill>
              </a:rPr>
              <a:t>Ūdens </a:t>
            </a:r>
            <a:r>
              <a:rPr lang="lv-LV" sz="3200" dirty="0" err="1" smtClean="0">
                <a:solidFill>
                  <a:schemeClr val="hlink"/>
                </a:solidFill>
              </a:rPr>
              <a:t>struktūrdirektīva</a:t>
            </a:r>
            <a:r>
              <a:rPr lang="lv-LV" sz="3200" dirty="0" smtClean="0">
                <a:solidFill>
                  <a:schemeClr val="hlink"/>
                </a:solidFill>
              </a:rPr>
              <a:t> par pazemes ūdeņiem</a:t>
            </a:r>
          </a:p>
        </p:txBody>
      </p:sp>
      <p:sp>
        <p:nvSpPr>
          <p:cNvPr id="115714" name="Rectangle 3"/>
          <p:cNvSpPr>
            <a:spLocks noGrp="1" noChangeArrowheads="1"/>
          </p:cNvSpPr>
          <p:nvPr>
            <p:ph type="body" idx="1"/>
          </p:nvPr>
        </p:nvSpPr>
        <p:spPr>
          <a:xfrm>
            <a:off x="395288" y="1628775"/>
            <a:ext cx="8229600" cy="4895850"/>
          </a:xfrm>
        </p:spPr>
        <p:txBody>
          <a:bodyPr/>
          <a:lstStyle/>
          <a:p>
            <a:r>
              <a:rPr lang="lv-LV" dirty="0" smtClean="0"/>
              <a:t>Nosaka, kāda informācija ietverama pazemes ūdeņu raksturojumā (ģeoloģiskie, hidroģeoloģiskie un hidrodinamiskie apstākļi, piesārņojuma avoti, saistība ar virszemes ūdeņiem </a:t>
            </a:r>
            <a:r>
              <a:rPr lang="lv-LV" dirty="0" err="1" smtClean="0"/>
              <a:t>u.c</a:t>
            </a:r>
            <a:r>
              <a:rPr lang="lv-LV" dirty="0" smtClean="0"/>
              <a:t>.).</a:t>
            </a:r>
          </a:p>
          <a:p>
            <a:r>
              <a:rPr lang="lv-LV" dirty="0" smtClean="0"/>
              <a:t>Nosaka kritērijus pazemes ūdensobjektu izdalīšanai. </a:t>
            </a:r>
          </a:p>
          <a:p>
            <a:r>
              <a:rPr lang="lv-LV" dirty="0" smtClean="0"/>
              <a:t>Nosaka apdraudēto (riska) pazemes ūdensobjektu papildu raksturojumā ietveramo informāciju.</a:t>
            </a:r>
          </a:p>
          <a:p>
            <a:r>
              <a:rPr lang="lv-LV" dirty="0" smtClean="0"/>
              <a:t>Nosaka pazemes ūdeņu kvantitatīvā stāvokļa iedalījumu 2 klasēs</a:t>
            </a:r>
          </a:p>
          <a:p>
            <a:endParaRPr lang="lv-LV" dirty="0" smtClean="0"/>
          </a:p>
          <a:p>
            <a:endParaRPr lang="lv-LV" sz="1000" dirty="0" smtClean="0"/>
          </a:p>
          <a:p>
            <a:pPr>
              <a:buFontTx/>
              <a:buNone/>
            </a:pPr>
            <a:r>
              <a:rPr lang="lv-LV" dirty="0" smtClean="0"/>
              <a:t>     un ķīmiskās kvalitātes iedalījumu 2 klasēs.</a:t>
            </a:r>
          </a:p>
          <a:p>
            <a:endParaRPr lang="lv-LV" dirty="0" smtClean="0"/>
          </a:p>
        </p:txBody>
      </p:sp>
      <p:grpSp>
        <p:nvGrpSpPr>
          <p:cNvPr id="115715" name="Group 4"/>
          <p:cNvGrpSpPr>
            <a:grpSpLocks noChangeAspect="1"/>
          </p:cNvGrpSpPr>
          <p:nvPr/>
        </p:nvGrpSpPr>
        <p:grpSpPr bwMode="auto">
          <a:xfrm>
            <a:off x="2195513" y="4292600"/>
            <a:ext cx="5715000" cy="1006475"/>
            <a:chOff x="2319" y="871"/>
            <a:chExt cx="7549" cy="1347"/>
          </a:xfrm>
        </p:grpSpPr>
        <p:sp>
          <p:nvSpPr>
            <p:cNvPr id="115723" name="AutoShape 5"/>
            <p:cNvSpPr>
              <a:spLocks noChangeAspect="1" noChangeArrowheads="1"/>
            </p:cNvSpPr>
            <p:nvPr/>
          </p:nvSpPr>
          <p:spPr bwMode="auto">
            <a:xfrm>
              <a:off x="2319" y="871"/>
              <a:ext cx="7549" cy="1347"/>
            </a:xfrm>
            <a:prstGeom prst="rect">
              <a:avLst/>
            </a:prstGeom>
            <a:noFill/>
            <a:ln w="9525">
              <a:noFill/>
              <a:miter lim="800000"/>
              <a:headEnd/>
              <a:tailEnd/>
            </a:ln>
          </p:spPr>
          <p:txBody>
            <a:bodyPr/>
            <a:lstStyle/>
            <a:p>
              <a:endParaRPr lang="lv-LV"/>
            </a:p>
          </p:txBody>
        </p:sp>
        <p:sp>
          <p:nvSpPr>
            <p:cNvPr id="115724" name="Rectangle 6"/>
            <p:cNvSpPr>
              <a:spLocks noChangeArrowheads="1"/>
            </p:cNvSpPr>
            <p:nvPr/>
          </p:nvSpPr>
          <p:spPr bwMode="auto">
            <a:xfrm>
              <a:off x="3829" y="1330"/>
              <a:ext cx="1724" cy="458"/>
            </a:xfrm>
            <a:prstGeom prst="rect">
              <a:avLst/>
            </a:prstGeom>
            <a:solidFill>
              <a:srgbClr val="008000"/>
            </a:solidFill>
            <a:ln w="9525">
              <a:noFill/>
              <a:miter lim="800000"/>
              <a:headEnd/>
              <a:tailEnd/>
            </a:ln>
          </p:spPr>
          <p:txBody>
            <a:bodyPr/>
            <a:lstStyle/>
            <a:p>
              <a:endParaRPr lang="lv-LV"/>
            </a:p>
          </p:txBody>
        </p:sp>
        <p:sp>
          <p:nvSpPr>
            <p:cNvPr id="115725" name="Rectangle 7"/>
            <p:cNvSpPr>
              <a:spLocks noChangeArrowheads="1"/>
            </p:cNvSpPr>
            <p:nvPr/>
          </p:nvSpPr>
          <p:spPr bwMode="auto">
            <a:xfrm>
              <a:off x="5439" y="1330"/>
              <a:ext cx="1725" cy="458"/>
            </a:xfrm>
            <a:prstGeom prst="rect">
              <a:avLst/>
            </a:prstGeom>
            <a:solidFill>
              <a:srgbClr val="FF0000"/>
            </a:solidFill>
            <a:ln w="9525">
              <a:noFill/>
              <a:miter lim="800000"/>
              <a:headEnd/>
              <a:tailEnd/>
            </a:ln>
          </p:spPr>
          <p:txBody>
            <a:bodyPr/>
            <a:lstStyle/>
            <a:p>
              <a:endParaRPr lang="lv-LV"/>
            </a:p>
          </p:txBody>
        </p:sp>
        <p:sp>
          <p:nvSpPr>
            <p:cNvPr id="115726" name="Line 8"/>
            <p:cNvSpPr>
              <a:spLocks noChangeShapeType="1"/>
            </p:cNvSpPr>
            <p:nvPr/>
          </p:nvSpPr>
          <p:spPr bwMode="auto">
            <a:xfrm flipV="1">
              <a:off x="5439" y="1177"/>
              <a:ext cx="1" cy="736"/>
            </a:xfrm>
            <a:prstGeom prst="line">
              <a:avLst/>
            </a:prstGeom>
            <a:noFill/>
            <a:ln w="25400">
              <a:solidFill>
                <a:srgbClr val="000080"/>
              </a:solidFill>
              <a:round/>
              <a:headEnd/>
              <a:tailEnd type="arrow" w="med" len="med"/>
            </a:ln>
          </p:spPr>
          <p:txBody>
            <a:bodyPr/>
            <a:lstStyle/>
            <a:p>
              <a:endParaRPr lang="lv-LV"/>
            </a:p>
          </p:txBody>
        </p:sp>
        <p:sp>
          <p:nvSpPr>
            <p:cNvPr id="115727" name="Text Box 9"/>
            <p:cNvSpPr txBox="1">
              <a:spLocks noChangeArrowheads="1"/>
            </p:cNvSpPr>
            <p:nvPr/>
          </p:nvSpPr>
          <p:spPr bwMode="auto">
            <a:xfrm>
              <a:off x="3426" y="1024"/>
              <a:ext cx="2214" cy="306"/>
            </a:xfrm>
            <a:prstGeom prst="rect">
              <a:avLst/>
            </a:prstGeom>
            <a:noFill/>
            <a:ln w="9525">
              <a:noFill/>
              <a:miter lim="800000"/>
              <a:headEnd/>
              <a:tailEnd/>
            </a:ln>
          </p:spPr>
          <p:txBody>
            <a:bodyPr lIns="54864" tIns="27432" rIns="54864" bIns="27432"/>
            <a:lstStyle/>
            <a:p>
              <a:pPr algn="ctr"/>
              <a:r>
                <a:rPr lang="lv-LV" sz="1200" b="1">
                  <a:solidFill>
                    <a:srgbClr val="000080"/>
                  </a:solidFill>
                  <a:latin typeface="Arial Narrow" pitchFamily="34" charset="0"/>
                </a:rPr>
                <a:t>Labs kvant. stāvoklis</a:t>
              </a:r>
              <a:endParaRPr lang="lv-LV"/>
            </a:p>
          </p:txBody>
        </p:sp>
        <p:sp>
          <p:nvSpPr>
            <p:cNvPr id="115728" name="Text Box 10"/>
            <p:cNvSpPr txBox="1">
              <a:spLocks noChangeArrowheads="1"/>
            </p:cNvSpPr>
            <p:nvPr/>
          </p:nvSpPr>
          <p:spPr bwMode="auto">
            <a:xfrm>
              <a:off x="5339" y="1024"/>
              <a:ext cx="2516" cy="306"/>
            </a:xfrm>
            <a:prstGeom prst="rect">
              <a:avLst/>
            </a:prstGeom>
            <a:noFill/>
            <a:ln w="9525">
              <a:noFill/>
              <a:miter lim="800000"/>
              <a:headEnd/>
              <a:tailEnd/>
            </a:ln>
          </p:spPr>
          <p:txBody>
            <a:bodyPr lIns="54864" tIns="27432" rIns="54864" bIns="27432"/>
            <a:lstStyle/>
            <a:p>
              <a:pPr algn="ctr"/>
              <a:r>
                <a:rPr lang="lv-LV" sz="1200" b="1">
                  <a:solidFill>
                    <a:srgbClr val="000080"/>
                  </a:solidFill>
                  <a:latin typeface="Arial Narrow" pitchFamily="34" charset="0"/>
                </a:rPr>
                <a:t>Slikts kvant. stāvoklis</a:t>
              </a:r>
              <a:endParaRPr lang="lv-LV"/>
            </a:p>
          </p:txBody>
        </p:sp>
      </p:grpSp>
      <p:grpSp>
        <p:nvGrpSpPr>
          <p:cNvPr id="115716" name="Group 12"/>
          <p:cNvGrpSpPr>
            <a:grpSpLocks noChangeAspect="1"/>
          </p:cNvGrpSpPr>
          <p:nvPr/>
        </p:nvGrpSpPr>
        <p:grpSpPr bwMode="auto">
          <a:xfrm>
            <a:off x="1908175" y="5373688"/>
            <a:ext cx="6402388" cy="1127125"/>
            <a:chOff x="2319" y="871"/>
            <a:chExt cx="7549" cy="1347"/>
          </a:xfrm>
        </p:grpSpPr>
        <p:sp>
          <p:nvSpPr>
            <p:cNvPr id="115717" name="AutoShape 13"/>
            <p:cNvSpPr>
              <a:spLocks noChangeAspect="1" noChangeArrowheads="1"/>
            </p:cNvSpPr>
            <p:nvPr/>
          </p:nvSpPr>
          <p:spPr bwMode="auto">
            <a:xfrm>
              <a:off x="2319" y="871"/>
              <a:ext cx="7549" cy="1347"/>
            </a:xfrm>
            <a:prstGeom prst="rect">
              <a:avLst/>
            </a:prstGeom>
            <a:noFill/>
            <a:ln w="9525">
              <a:noFill/>
              <a:miter lim="800000"/>
              <a:headEnd/>
              <a:tailEnd/>
            </a:ln>
          </p:spPr>
          <p:txBody>
            <a:bodyPr/>
            <a:lstStyle/>
            <a:p>
              <a:endParaRPr lang="lv-LV"/>
            </a:p>
          </p:txBody>
        </p:sp>
        <p:sp>
          <p:nvSpPr>
            <p:cNvPr id="115718" name="Rectangle 14"/>
            <p:cNvSpPr>
              <a:spLocks noChangeArrowheads="1"/>
            </p:cNvSpPr>
            <p:nvPr/>
          </p:nvSpPr>
          <p:spPr bwMode="auto">
            <a:xfrm>
              <a:off x="3829" y="1330"/>
              <a:ext cx="1724" cy="458"/>
            </a:xfrm>
            <a:prstGeom prst="rect">
              <a:avLst/>
            </a:prstGeom>
            <a:solidFill>
              <a:srgbClr val="008000"/>
            </a:solidFill>
            <a:ln w="9525">
              <a:noFill/>
              <a:miter lim="800000"/>
              <a:headEnd/>
              <a:tailEnd/>
            </a:ln>
          </p:spPr>
          <p:txBody>
            <a:bodyPr/>
            <a:lstStyle/>
            <a:p>
              <a:endParaRPr lang="lv-LV"/>
            </a:p>
          </p:txBody>
        </p:sp>
        <p:sp>
          <p:nvSpPr>
            <p:cNvPr id="115719" name="Rectangle 15"/>
            <p:cNvSpPr>
              <a:spLocks noChangeArrowheads="1"/>
            </p:cNvSpPr>
            <p:nvPr/>
          </p:nvSpPr>
          <p:spPr bwMode="auto">
            <a:xfrm>
              <a:off x="5439" y="1330"/>
              <a:ext cx="1725" cy="458"/>
            </a:xfrm>
            <a:prstGeom prst="rect">
              <a:avLst/>
            </a:prstGeom>
            <a:solidFill>
              <a:srgbClr val="FF0000"/>
            </a:solidFill>
            <a:ln w="9525">
              <a:noFill/>
              <a:miter lim="800000"/>
              <a:headEnd/>
              <a:tailEnd/>
            </a:ln>
          </p:spPr>
          <p:txBody>
            <a:bodyPr/>
            <a:lstStyle/>
            <a:p>
              <a:endParaRPr lang="lv-LV"/>
            </a:p>
          </p:txBody>
        </p:sp>
        <p:sp>
          <p:nvSpPr>
            <p:cNvPr id="115720" name="Line 16"/>
            <p:cNvSpPr>
              <a:spLocks noChangeShapeType="1"/>
            </p:cNvSpPr>
            <p:nvPr/>
          </p:nvSpPr>
          <p:spPr bwMode="auto">
            <a:xfrm flipV="1">
              <a:off x="5439" y="1177"/>
              <a:ext cx="1" cy="736"/>
            </a:xfrm>
            <a:prstGeom prst="line">
              <a:avLst/>
            </a:prstGeom>
            <a:noFill/>
            <a:ln w="25400">
              <a:solidFill>
                <a:srgbClr val="000080"/>
              </a:solidFill>
              <a:round/>
              <a:headEnd/>
              <a:tailEnd type="arrow" w="med" len="med"/>
            </a:ln>
          </p:spPr>
          <p:txBody>
            <a:bodyPr/>
            <a:lstStyle/>
            <a:p>
              <a:endParaRPr lang="lv-LV"/>
            </a:p>
          </p:txBody>
        </p:sp>
        <p:sp>
          <p:nvSpPr>
            <p:cNvPr id="115721" name="Text Box 17"/>
            <p:cNvSpPr txBox="1">
              <a:spLocks noChangeArrowheads="1"/>
            </p:cNvSpPr>
            <p:nvPr/>
          </p:nvSpPr>
          <p:spPr bwMode="auto">
            <a:xfrm>
              <a:off x="3426" y="1024"/>
              <a:ext cx="2214" cy="306"/>
            </a:xfrm>
            <a:prstGeom prst="rect">
              <a:avLst/>
            </a:prstGeom>
            <a:noFill/>
            <a:ln w="9525">
              <a:noFill/>
              <a:miter lim="800000"/>
              <a:headEnd/>
              <a:tailEnd/>
            </a:ln>
          </p:spPr>
          <p:txBody>
            <a:bodyPr lIns="54864" tIns="27432" rIns="54864" bIns="27432"/>
            <a:lstStyle/>
            <a:p>
              <a:pPr algn="ctr"/>
              <a:r>
                <a:rPr lang="lv-LV" sz="1200" b="1">
                  <a:solidFill>
                    <a:srgbClr val="000080"/>
                  </a:solidFill>
                  <a:latin typeface="Arial Narrow" pitchFamily="34" charset="0"/>
                </a:rPr>
                <a:t>Laba kvalitāte</a:t>
              </a:r>
              <a:endParaRPr lang="lv-LV"/>
            </a:p>
          </p:txBody>
        </p:sp>
        <p:sp>
          <p:nvSpPr>
            <p:cNvPr id="115722" name="Text Box 18"/>
            <p:cNvSpPr txBox="1">
              <a:spLocks noChangeArrowheads="1"/>
            </p:cNvSpPr>
            <p:nvPr/>
          </p:nvSpPr>
          <p:spPr bwMode="auto">
            <a:xfrm>
              <a:off x="5540" y="1024"/>
              <a:ext cx="1711" cy="306"/>
            </a:xfrm>
            <a:prstGeom prst="rect">
              <a:avLst/>
            </a:prstGeom>
            <a:noFill/>
            <a:ln w="9525">
              <a:noFill/>
              <a:miter lim="800000"/>
              <a:headEnd/>
              <a:tailEnd/>
            </a:ln>
          </p:spPr>
          <p:txBody>
            <a:bodyPr lIns="54864" tIns="27432" rIns="54864" bIns="27432"/>
            <a:lstStyle/>
            <a:p>
              <a:pPr algn="ctr"/>
              <a:r>
                <a:rPr lang="lv-LV" sz="1200" b="1">
                  <a:solidFill>
                    <a:srgbClr val="000080"/>
                  </a:solidFill>
                  <a:latin typeface="Arial Narrow" pitchFamily="34" charset="0"/>
                </a:rPr>
                <a:t>Slikta kvalitāte</a:t>
              </a:r>
              <a:endParaRPr lang="lv-LV"/>
            </a:p>
          </p:txBody>
        </p:sp>
      </p:gr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title"/>
          </p:nvPr>
        </p:nvSpPr>
        <p:spPr/>
        <p:txBody>
          <a:bodyPr/>
          <a:lstStyle/>
          <a:p>
            <a:r>
              <a:rPr lang="lv-LV" smtClean="0">
                <a:solidFill>
                  <a:srgbClr val="0000CC"/>
                </a:solidFill>
              </a:rPr>
              <a:t>Pazemes ūdensobjekti Latvijā</a:t>
            </a:r>
          </a:p>
        </p:txBody>
      </p:sp>
      <p:pic>
        <p:nvPicPr>
          <p:cNvPr id="116738" name="Picture 8" descr="Pazeme uo"/>
          <p:cNvPicPr>
            <a:picLocks noChangeAspect="1" noChangeArrowheads="1"/>
          </p:cNvPicPr>
          <p:nvPr/>
        </p:nvPicPr>
        <p:blipFill>
          <a:blip r:embed="rId2"/>
          <a:srcRect/>
          <a:stretch>
            <a:fillRect/>
          </a:stretch>
        </p:blipFill>
        <p:spPr bwMode="auto">
          <a:xfrm>
            <a:off x="323850" y="1341438"/>
            <a:ext cx="8496300" cy="533876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7" name="Rectangle 2"/>
          <p:cNvSpPr>
            <a:spLocks noGrp="1" noChangeArrowheads="1"/>
          </p:cNvSpPr>
          <p:nvPr>
            <p:ph type="title"/>
          </p:nvPr>
        </p:nvSpPr>
        <p:spPr/>
        <p:txBody>
          <a:bodyPr/>
          <a:lstStyle/>
          <a:p>
            <a:r>
              <a:rPr lang="lv-LV" smtClean="0">
                <a:solidFill>
                  <a:schemeClr val="hlink"/>
                </a:solidFill>
              </a:rPr>
              <a:t>Papildu informācija</a:t>
            </a:r>
          </a:p>
        </p:txBody>
      </p:sp>
      <p:sp>
        <p:nvSpPr>
          <p:cNvPr id="133128" name="Rectangle 3"/>
          <p:cNvSpPr>
            <a:spLocks noGrp="1" noChangeArrowheads="1"/>
          </p:cNvSpPr>
          <p:nvPr>
            <p:ph type="body" sz="half" idx="1"/>
          </p:nvPr>
        </p:nvSpPr>
        <p:spPr>
          <a:xfrm>
            <a:off x="457200" y="1484784"/>
            <a:ext cx="8229600" cy="2301404"/>
          </a:xfrm>
        </p:spPr>
        <p:txBody>
          <a:bodyPr/>
          <a:lstStyle/>
          <a:p>
            <a:pPr>
              <a:lnSpc>
                <a:spcPct val="80000"/>
              </a:lnSpc>
              <a:buClr>
                <a:schemeClr val="tx1"/>
              </a:buClr>
            </a:pPr>
            <a:r>
              <a:rPr lang="lv-LV" dirty="0" smtClean="0"/>
              <a:t>Latvijas tiesību akti ūdeņu jomā:</a:t>
            </a:r>
          </a:p>
          <a:p>
            <a:pPr>
              <a:lnSpc>
                <a:spcPct val="80000"/>
              </a:lnSpc>
              <a:buClr>
                <a:schemeClr val="tx1"/>
              </a:buClr>
              <a:buFont typeface="Wingdings" pitchFamily="2" charset="2"/>
              <a:buNone/>
            </a:pPr>
            <a:r>
              <a:rPr lang="lv-LV" sz="1800" b="1" dirty="0" smtClean="0">
                <a:solidFill>
                  <a:schemeClr val="hlink"/>
                </a:solidFill>
              </a:rPr>
              <a:t>	</a:t>
            </a:r>
            <a:r>
              <a:rPr lang="lv-LV" sz="1600" b="1" dirty="0" smtClean="0">
                <a:hlinkClick r:id="rId3"/>
              </a:rPr>
              <a:t>http://www.vidm.gov.lv/lat/likumdosana/normativie_akti/?doc=3162</a:t>
            </a:r>
            <a:endParaRPr lang="lv-LV" sz="1600" b="1" dirty="0" smtClean="0"/>
          </a:p>
          <a:p>
            <a:pPr>
              <a:lnSpc>
                <a:spcPct val="80000"/>
              </a:lnSpc>
              <a:buClr>
                <a:schemeClr val="tx1"/>
              </a:buClr>
              <a:buFont typeface="Wingdings" pitchFamily="2" charset="2"/>
              <a:buNone/>
            </a:pPr>
            <a:endParaRPr lang="lv-LV" sz="1800" b="1" dirty="0" smtClean="0">
              <a:solidFill>
                <a:schemeClr val="hlink"/>
              </a:solidFill>
            </a:endParaRPr>
          </a:p>
          <a:p>
            <a:pPr>
              <a:lnSpc>
                <a:spcPct val="80000"/>
              </a:lnSpc>
              <a:buClr>
                <a:schemeClr val="tx1"/>
              </a:buClr>
            </a:pPr>
            <a:r>
              <a:rPr lang="lv-LV" dirty="0" smtClean="0"/>
              <a:t>Latvijas upju baseinu apsaimniekošanas plāni:</a:t>
            </a:r>
            <a:endParaRPr lang="lv-LV" dirty="0" smtClean="0"/>
          </a:p>
          <a:p>
            <a:pPr>
              <a:lnSpc>
                <a:spcPct val="80000"/>
              </a:lnSpc>
              <a:buClr>
                <a:schemeClr val="tx1"/>
              </a:buClr>
              <a:buFont typeface="Wingdings" pitchFamily="2" charset="2"/>
              <a:buNone/>
            </a:pPr>
            <a:r>
              <a:rPr lang="lv-LV" sz="1800" b="1" dirty="0" smtClean="0"/>
              <a:t>	</a:t>
            </a:r>
            <a:r>
              <a:rPr lang="lv-LV" sz="1800" b="1" dirty="0">
                <a:hlinkClick r:id="rId4"/>
              </a:rPr>
              <a:t>http://</a:t>
            </a:r>
            <a:r>
              <a:rPr lang="lv-LV" sz="1800" b="1" dirty="0" smtClean="0">
                <a:hlinkClick r:id="rId4"/>
              </a:rPr>
              <a:t>www.meteo.lv/public/29935.html</a:t>
            </a:r>
            <a:endParaRPr lang="lv-LV" sz="1800" b="1" dirty="0" smtClean="0"/>
          </a:p>
          <a:p>
            <a:pPr>
              <a:lnSpc>
                <a:spcPct val="80000"/>
              </a:lnSpc>
              <a:buClr>
                <a:schemeClr val="tx1"/>
              </a:buClr>
              <a:buFont typeface="Wingdings" pitchFamily="2" charset="2"/>
              <a:buNone/>
            </a:pPr>
            <a:endParaRPr lang="lv-LV" sz="1800" b="1" dirty="0" smtClean="0"/>
          </a:p>
          <a:p>
            <a:pPr>
              <a:lnSpc>
                <a:spcPct val="80000"/>
              </a:lnSpc>
              <a:buClr>
                <a:schemeClr val="tx1"/>
              </a:buClr>
            </a:pPr>
            <a:r>
              <a:rPr lang="lv-LV" dirty="0" smtClean="0"/>
              <a:t>ES normatīvo aktu tulkojumi ūdeņu jomā:</a:t>
            </a:r>
          </a:p>
          <a:p>
            <a:pPr>
              <a:lnSpc>
                <a:spcPct val="80000"/>
              </a:lnSpc>
              <a:buClr>
                <a:schemeClr val="tx1"/>
              </a:buClr>
              <a:buFont typeface="Wingdings" pitchFamily="2" charset="2"/>
              <a:buNone/>
            </a:pPr>
            <a:r>
              <a:rPr lang="lv-LV" sz="1600" b="1" dirty="0" smtClean="0"/>
              <a:t>http://www.vidm.gov.lv/lat/likumdosana/es_normativie_akti/udenu_aizsardziba_un_apsaimniekosana/?doc=7111</a:t>
            </a:r>
            <a:endParaRPr lang="lv-LV" sz="1800" b="1" dirty="0" smtClean="0"/>
          </a:p>
          <a:p>
            <a:pPr>
              <a:lnSpc>
                <a:spcPct val="80000"/>
              </a:lnSpc>
              <a:buFontTx/>
              <a:buNone/>
            </a:pPr>
            <a:endParaRPr lang="lv-LV" sz="1400" dirty="0" smtClean="0">
              <a:latin typeface="Comic Sans MS" pitchFamily="66" charset="0"/>
            </a:endParaRPr>
          </a:p>
        </p:txBody>
      </p:sp>
      <p:pic>
        <p:nvPicPr>
          <p:cNvPr id="133129" name="Picture 5" descr="Water-08"/>
          <p:cNvPicPr>
            <a:picLocks noGrp="1" noChangeAspect="1" noChangeArrowheads="1"/>
          </p:cNvPicPr>
          <p:nvPr>
            <p:ph sz="half" idx="4294967295"/>
          </p:nvPr>
        </p:nvPicPr>
        <p:blipFill>
          <a:blip r:embed="rId5"/>
          <a:srcRect/>
          <a:stretch>
            <a:fillRect/>
          </a:stretch>
        </p:blipFill>
        <p:spPr>
          <a:xfrm>
            <a:off x="395288" y="4292600"/>
            <a:ext cx="3384550" cy="2260600"/>
          </a:xfrm>
        </p:spPr>
      </p:pic>
      <p:sp>
        <p:nvSpPr>
          <p:cNvPr id="133130" name="Rectangle 7"/>
          <p:cNvSpPr>
            <a:spLocks noChangeArrowheads="1"/>
          </p:cNvSpPr>
          <p:nvPr/>
        </p:nvSpPr>
        <p:spPr bwMode="auto">
          <a:xfrm>
            <a:off x="0" y="2443163"/>
            <a:ext cx="9144000" cy="0"/>
          </a:xfrm>
          <a:prstGeom prst="rect">
            <a:avLst/>
          </a:prstGeom>
          <a:noFill/>
          <a:ln w="9525">
            <a:noFill/>
            <a:miter lim="800000"/>
            <a:headEnd/>
            <a:tailEnd/>
          </a:ln>
        </p:spPr>
        <p:txBody>
          <a:bodyPr wrap="none" anchor="ctr">
            <a:spAutoFit/>
          </a:bodyPr>
          <a:lstStyle/>
          <a:p>
            <a:endParaRPr lang="lv-LV"/>
          </a:p>
        </p:txBody>
      </p:sp>
      <p:graphicFrame>
        <p:nvGraphicFramePr>
          <p:cNvPr id="133126" name="Object 6"/>
          <p:cNvGraphicFramePr>
            <a:graphicFrameLocks noChangeAspect="1"/>
          </p:cNvGraphicFramePr>
          <p:nvPr/>
        </p:nvGraphicFramePr>
        <p:xfrm>
          <a:off x="3779838" y="4437063"/>
          <a:ext cx="5030787" cy="2087562"/>
        </p:xfrm>
        <a:graphic>
          <a:graphicData uri="http://schemas.openxmlformats.org/presentationml/2006/ole">
            <mc:AlternateContent xmlns:mc="http://schemas.openxmlformats.org/markup-compatibility/2006">
              <mc:Choice xmlns:v="urn:schemas-microsoft-com:vml" Requires="v">
                <p:oleObj spid="_x0000_s133155" name="Slide" r:id="rId6" imgW="4571967" imgH="3429060" progId="PowerPoint.Slide.8">
                  <p:embed/>
                </p:oleObj>
              </mc:Choice>
              <mc:Fallback>
                <p:oleObj name="Slide" r:id="rId6" imgW="4571967" imgH="3429060" progId="PowerPoint.Slide.8">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838" y="4437063"/>
                        <a:ext cx="5030787" cy="2087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4"/>
          <p:cNvSpPr>
            <a:spLocks noGrp="1" noChangeArrowheads="1"/>
          </p:cNvSpPr>
          <p:nvPr>
            <p:ph type="title"/>
          </p:nvPr>
        </p:nvSpPr>
        <p:spPr/>
        <p:txBody>
          <a:bodyPr/>
          <a:lstStyle/>
          <a:p>
            <a:r>
              <a:rPr lang="lv-LV" smtClean="0">
                <a:solidFill>
                  <a:schemeClr val="hlink"/>
                </a:solidFill>
              </a:rPr>
              <a:t>Latvijas ūdeņu resursi</a:t>
            </a:r>
          </a:p>
        </p:txBody>
      </p:sp>
      <p:sp>
        <p:nvSpPr>
          <p:cNvPr id="19458" name="Rectangle 6"/>
          <p:cNvSpPr>
            <a:spLocks noGrp="1" noChangeArrowheads="1"/>
          </p:cNvSpPr>
          <p:nvPr>
            <p:ph type="body" sz="half" idx="2"/>
          </p:nvPr>
        </p:nvSpPr>
        <p:spPr>
          <a:xfrm>
            <a:off x="468313" y="4005263"/>
            <a:ext cx="8229600" cy="2376065"/>
          </a:xfrm>
        </p:spPr>
        <p:txBody>
          <a:bodyPr/>
          <a:lstStyle/>
          <a:p>
            <a:pPr>
              <a:lnSpc>
                <a:spcPct val="90000"/>
              </a:lnSpc>
            </a:pPr>
            <a:r>
              <a:rPr lang="lv-LV" dirty="0" smtClean="0"/>
              <a:t>Iekšzemes ūdeņi aizņem </a:t>
            </a:r>
            <a:r>
              <a:rPr lang="en-GB" dirty="0" smtClean="0"/>
              <a:t>3,9% (</a:t>
            </a:r>
            <a:r>
              <a:rPr lang="lv-LV" dirty="0" smtClean="0"/>
              <a:t>~</a:t>
            </a:r>
            <a:r>
              <a:rPr lang="en-GB" dirty="0" smtClean="0"/>
              <a:t>2543 km</a:t>
            </a:r>
            <a:r>
              <a:rPr lang="en-GB" baseline="30000" dirty="0" smtClean="0"/>
              <a:t>2</a:t>
            </a:r>
            <a:r>
              <a:rPr lang="en-GB" dirty="0" smtClean="0"/>
              <a:t>) </a:t>
            </a:r>
            <a:r>
              <a:rPr lang="lv-LV" dirty="0" smtClean="0"/>
              <a:t>no valsts teritorijas.</a:t>
            </a:r>
          </a:p>
          <a:p>
            <a:pPr>
              <a:lnSpc>
                <a:spcPct val="90000"/>
              </a:lnSpc>
            </a:pPr>
            <a:r>
              <a:rPr lang="lv-LV" dirty="0" smtClean="0"/>
              <a:t>Ezeri</a:t>
            </a:r>
            <a:r>
              <a:rPr lang="en-GB" dirty="0" smtClean="0"/>
              <a:t> &gt; 3000 (</a:t>
            </a:r>
            <a:r>
              <a:rPr lang="lv-LV" dirty="0" smtClean="0"/>
              <a:t>tikai</a:t>
            </a:r>
            <a:r>
              <a:rPr lang="en-GB" dirty="0" smtClean="0"/>
              <a:t> </a:t>
            </a:r>
            <a:r>
              <a:rPr lang="lv-LV" dirty="0" smtClean="0"/>
              <a:t>16</a:t>
            </a:r>
            <a:r>
              <a:rPr lang="en-GB" dirty="0" smtClean="0"/>
              <a:t> &gt; 10 km</a:t>
            </a:r>
            <a:r>
              <a:rPr lang="en-GB" baseline="30000" dirty="0" smtClean="0"/>
              <a:t>2</a:t>
            </a:r>
            <a:r>
              <a:rPr lang="lv-LV" dirty="0" smtClean="0"/>
              <a:t>), upes</a:t>
            </a:r>
            <a:r>
              <a:rPr lang="en-GB" dirty="0" smtClean="0"/>
              <a:t> ~ 12 400 (</a:t>
            </a:r>
            <a:r>
              <a:rPr lang="lv-LV" dirty="0" smtClean="0"/>
              <a:t>tikai</a:t>
            </a:r>
            <a:r>
              <a:rPr lang="en-GB" dirty="0" smtClean="0"/>
              <a:t> </a:t>
            </a:r>
            <a:r>
              <a:rPr lang="lv-LV" dirty="0" smtClean="0"/>
              <a:t>17 garākas par </a:t>
            </a:r>
            <a:r>
              <a:rPr lang="en-GB" dirty="0" smtClean="0"/>
              <a:t>100 km)</a:t>
            </a:r>
            <a:r>
              <a:rPr lang="lv-LV" dirty="0" smtClean="0"/>
              <a:t>. Krasta līnijas garums</a:t>
            </a:r>
            <a:r>
              <a:rPr lang="en-GB" dirty="0" smtClean="0"/>
              <a:t> 494 km</a:t>
            </a:r>
            <a:r>
              <a:rPr lang="lv-LV" dirty="0" smtClean="0"/>
              <a:t>.</a:t>
            </a:r>
          </a:p>
          <a:p>
            <a:pPr>
              <a:lnSpc>
                <a:spcPct val="90000"/>
              </a:lnSpc>
            </a:pPr>
            <a:r>
              <a:rPr lang="lv-LV" dirty="0" smtClean="0"/>
              <a:t>Kopējie pazemes ūdeņu dabīgie resursi </a:t>
            </a:r>
            <a:r>
              <a:rPr lang="en-GB" dirty="0" smtClean="0"/>
              <a:t> ~ 1,4 mil</a:t>
            </a:r>
            <a:r>
              <a:rPr lang="lv-LV" dirty="0" smtClean="0"/>
              <a:t>j.</a:t>
            </a:r>
            <a:r>
              <a:rPr lang="en-GB" dirty="0" smtClean="0"/>
              <a:t> m</a:t>
            </a:r>
            <a:r>
              <a:rPr lang="en-GB" baseline="30000" dirty="0" smtClean="0"/>
              <a:t>3</a:t>
            </a:r>
            <a:r>
              <a:rPr lang="en-GB" dirty="0" smtClean="0"/>
              <a:t> </a:t>
            </a:r>
            <a:r>
              <a:rPr lang="lv-LV" dirty="0" smtClean="0"/>
              <a:t>diennaktī.</a:t>
            </a:r>
          </a:p>
          <a:p>
            <a:pPr>
              <a:lnSpc>
                <a:spcPct val="90000"/>
              </a:lnSpc>
            </a:pPr>
            <a:r>
              <a:rPr lang="en-GB" dirty="0" smtClean="0"/>
              <a:t>9 </a:t>
            </a:r>
            <a:r>
              <a:rPr lang="lv-LV" dirty="0" smtClean="0"/>
              <a:t>galvenie upju sateces baseini. </a:t>
            </a:r>
          </a:p>
          <a:p>
            <a:pPr>
              <a:lnSpc>
                <a:spcPct val="90000"/>
              </a:lnSpc>
            </a:pPr>
            <a:r>
              <a:rPr lang="en-GB" dirty="0" smtClean="0"/>
              <a:t>56% </a:t>
            </a:r>
            <a:r>
              <a:rPr lang="lv-LV" dirty="0" smtClean="0"/>
              <a:t>no kopējās upju noteces rodas ārpus Latvijas.</a:t>
            </a:r>
            <a:r>
              <a:rPr lang="lv-LV" dirty="0" smtClean="0">
                <a:solidFill>
                  <a:schemeClr val="hlink"/>
                </a:solidFill>
              </a:rPr>
              <a:t> </a:t>
            </a:r>
          </a:p>
        </p:txBody>
      </p:sp>
      <p:pic>
        <p:nvPicPr>
          <p:cNvPr id="19459" name="Picture 2" descr="Water-12"/>
          <p:cNvPicPr>
            <a:picLocks noGrp="1" noChangeAspect="1" noChangeArrowheads="1"/>
          </p:cNvPicPr>
          <p:nvPr>
            <p:ph sz="half" idx="1"/>
          </p:nvPr>
        </p:nvPicPr>
        <p:blipFill>
          <a:blip r:embed="rId2"/>
          <a:srcRect/>
          <a:stretch>
            <a:fillRect/>
          </a:stretch>
        </p:blipFill>
        <p:spPr>
          <a:xfrm>
            <a:off x="250825" y="1484313"/>
            <a:ext cx="2897188" cy="2449512"/>
          </a:xfrm>
        </p:spPr>
      </p:pic>
      <p:pic>
        <p:nvPicPr>
          <p:cNvPr id="19460" name="Picture 9" descr="Water-06"/>
          <p:cNvPicPr>
            <a:picLocks noChangeAspect="1" noChangeArrowheads="1"/>
          </p:cNvPicPr>
          <p:nvPr/>
        </p:nvPicPr>
        <p:blipFill>
          <a:blip r:embed="rId3"/>
          <a:srcRect/>
          <a:stretch>
            <a:fillRect/>
          </a:stretch>
        </p:blipFill>
        <p:spPr bwMode="auto">
          <a:xfrm>
            <a:off x="5724525" y="1484313"/>
            <a:ext cx="3095625" cy="2449512"/>
          </a:xfrm>
          <a:prstGeom prst="rect">
            <a:avLst/>
          </a:prstGeom>
          <a:noFill/>
          <a:ln w="9525">
            <a:noFill/>
            <a:miter lim="800000"/>
            <a:headEnd/>
            <a:tailEnd/>
          </a:ln>
        </p:spPr>
      </p:pic>
      <p:pic>
        <p:nvPicPr>
          <p:cNvPr id="19461" name="Picture 10" descr="Water-16"/>
          <p:cNvPicPr>
            <a:picLocks noChangeAspect="1" noChangeArrowheads="1"/>
          </p:cNvPicPr>
          <p:nvPr/>
        </p:nvPicPr>
        <p:blipFill>
          <a:blip r:embed="rId4"/>
          <a:srcRect/>
          <a:stretch>
            <a:fillRect/>
          </a:stretch>
        </p:blipFill>
        <p:spPr bwMode="auto">
          <a:xfrm>
            <a:off x="3132138" y="1484313"/>
            <a:ext cx="2879725" cy="248443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9" name="Rectangle 2"/>
          <p:cNvSpPr>
            <a:spLocks noGrp="1" noChangeArrowheads="1"/>
          </p:cNvSpPr>
          <p:nvPr>
            <p:ph type="title"/>
          </p:nvPr>
        </p:nvSpPr>
        <p:spPr/>
        <p:txBody>
          <a:bodyPr/>
          <a:lstStyle/>
          <a:p>
            <a:pPr algn="l"/>
            <a:r>
              <a:rPr lang="lv-LV" dirty="0">
                <a:solidFill>
                  <a:schemeClr val="hlink"/>
                </a:solidFill>
              </a:rPr>
              <a:t>Direktīva 2000/60/EK - </a:t>
            </a:r>
            <a:r>
              <a:rPr lang="lv-LV" dirty="0" smtClean="0">
                <a:solidFill>
                  <a:schemeClr val="hlink"/>
                </a:solidFill>
              </a:rPr>
              <a:t>konteksts</a:t>
            </a:r>
            <a:endParaRPr lang="lv-LV" dirty="0" smtClean="0"/>
          </a:p>
        </p:txBody>
      </p:sp>
      <p:sp>
        <p:nvSpPr>
          <p:cNvPr id="98320" name="Rectangle 3"/>
          <p:cNvSpPr>
            <a:spLocks noGrp="1" noChangeArrowheads="1"/>
          </p:cNvSpPr>
          <p:nvPr>
            <p:ph type="body" sz="half" idx="1"/>
          </p:nvPr>
        </p:nvSpPr>
        <p:spPr>
          <a:xfrm>
            <a:off x="457200" y="1412776"/>
            <a:ext cx="8229600" cy="4680520"/>
          </a:xfrm>
        </p:spPr>
        <p:txBody>
          <a:bodyPr/>
          <a:lstStyle/>
          <a:p>
            <a:pPr marL="0" indent="0"/>
            <a:r>
              <a:rPr lang="lv-LV" dirty="0" smtClean="0"/>
              <a:t> </a:t>
            </a:r>
            <a:r>
              <a:rPr lang="lv-LV" dirty="0" smtClean="0"/>
              <a:t>2000. gadā </a:t>
            </a:r>
            <a:r>
              <a:rPr lang="lv-LV" dirty="0" smtClean="0"/>
              <a:t>Eiropas Savienībā ūdens aizsardzību </a:t>
            </a:r>
          </a:p>
          <a:p>
            <a:pPr marL="0" indent="0">
              <a:buNone/>
            </a:pPr>
            <a:r>
              <a:rPr lang="lv-LV" dirty="0" smtClean="0"/>
              <a:t>noteica 19 direktīvas un virkne </a:t>
            </a:r>
            <a:r>
              <a:rPr lang="lv-LV" dirty="0"/>
              <a:t>Eiropas Komisijas vai Eiropas Padomes un Parlamenta </a:t>
            </a:r>
            <a:r>
              <a:rPr lang="lv-LV" dirty="0" smtClean="0"/>
              <a:t>lēmumu. </a:t>
            </a:r>
            <a:r>
              <a:rPr lang="lv-LV" dirty="0"/>
              <a:t>V</a:t>
            </a:r>
            <a:r>
              <a:rPr lang="lv-LV" dirty="0" smtClean="0"/>
              <a:t>airums šo dokumentu bija pieņemti 20.gs. </a:t>
            </a:r>
            <a:r>
              <a:rPr lang="lv-LV" dirty="0" smtClean="0">
                <a:solidFill>
                  <a:srgbClr val="0000CC"/>
                </a:solidFill>
              </a:rPr>
              <a:t>70./80. gados</a:t>
            </a:r>
            <a:r>
              <a:rPr lang="lv-LV" dirty="0" smtClean="0"/>
              <a:t>. </a:t>
            </a:r>
          </a:p>
          <a:p>
            <a:pPr marL="0" indent="0"/>
            <a:r>
              <a:rPr lang="lv-LV" dirty="0"/>
              <a:t> </a:t>
            </a:r>
            <a:r>
              <a:rPr lang="lv-LV" dirty="0" smtClean="0"/>
              <a:t>To mērķis bija:</a:t>
            </a:r>
          </a:p>
          <a:p>
            <a:pPr marL="457200" indent="-457200">
              <a:buAutoNum type="arabicParenR"/>
            </a:pPr>
            <a:r>
              <a:rPr lang="lv-LV" dirty="0" smtClean="0"/>
              <a:t>noteiktam lietošanas veidam paredzētu ūdeņu aizsardzība; </a:t>
            </a:r>
          </a:p>
          <a:p>
            <a:pPr marL="457200" indent="-457200">
              <a:buAutoNum type="arabicParenR"/>
            </a:pPr>
            <a:r>
              <a:rPr lang="lv-LV" dirty="0" smtClean="0"/>
              <a:t> noteiktu piesārņojošu vielu limitēšana. </a:t>
            </a:r>
          </a:p>
          <a:p>
            <a:r>
              <a:rPr lang="lv-LV" dirty="0" smtClean="0"/>
              <a:t>Ūdeņu kvalitāte raksturota </a:t>
            </a:r>
            <a:r>
              <a:rPr lang="lv-LV" b="1" dirty="0" smtClean="0">
                <a:solidFill>
                  <a:srgbClr val="0000CC"/>
                </a:solidFill>
              </a:rPr>
              <a:t>tikai</a:t>
            </a:r>
            <a:r>
              <a:rPr lang="lv-LV" dirty="0" smtClean="0">
                <a:solidFill>
                  <a:srgbClr val="0000CC"/>
                </a:solidFill>
              </a:rPr>
              <a:t> </a:t>
            </a:r>
            <a:r>
              <a:rPr lang="lv-LV" dirty="0" smtClean="0"/>
              <a:t>ar fizikāliem un ķīmiskiem rādītājiem, vienīgi dzeramā ūdens un peldvietu ūdeņu gadījumā normēti arī mikrobioloģiskie rādītāji. </a:t>
            </a:r>
          </a:p>
          <a:p>
            <a:r>
              <a:rPr lang="lv-LV" dirty="0" smtClean="0"/>
              <a:t>Bija laiks padomāt arī par ūdens ekosistēmām un dabiskāku kvalitātes raksturojumu. </a:t>
            </a:r>
          </a:p>
          <a:p>
            <a:endParaRPr lang="lv-LV" dirty="0" smtClean="0"/>
          </a:p>
        </p:txBody>
      </p:sp>
      <p:pic>
        <p:nvPicPr>
          <p:cNvPr id="98308" name="Picture 4" descr="DSCN0199"/>
          <p:cNvPicPr>
            <a:picLocks noChangeAspect="1" noChangeArrowheads="1"/>
          </p:cNvPicPr>
          <p:nvPr/>
        </p:nvPicPr>
        <p:blipFill>
          <a:blip r:embed="rId2"/>
          <a:srcRect/>
          <a:stretch>
            <a:fillRect/>
          </a:stretch>
        </p:blipFill>
        <p:spPr bwMode="auto">
          <a:xfrm>
            <a:off x="6659563" y="333375"/>
            <a:ext cx="2087562" cy="156527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8308"/>
                                        </p:tgtEl>
                                        <p:attrNameLst>
                                          <p:attrName>style.visibility</p:attrName>
                                        </p:attrNameLst>
                                      </p:cBhvr>
                                      <p:to>
                                        <p:strVal val="visible"/>
                                      </p:to>
                                    </p:set>
                                    <p:anim calcmode="lin" valueType="num">
                                      <p:cBhvr>
                                        <p:cTn id="7" dur="1000" fill="hold"/>
                                        <p:tgtEl>
                                          <p:spTgt spid="98308"/>
                                        </p:tgtEl>
                                        <p:attrNameLst>
                                          <p:attrName>ppt_w</p:attrName>
                                        </p:attrNameLst>
                                      </p:cBhvr>
                                      <p:tavLst>
                                        <p:tav tm="0">
                                          <p:val>
                                            <p:fltVal val="0"/>
                                          </p:val>
                                        </p:tav>
                                        <p:tav tm="100000">
                                          <p:val>
                                            <p:strVal val="#ppt_w"/>
                                          </p:val>
                                        </p:tav>
                                      </p:tavLst>
                                    </p:anim>
                                    <p:anim calcmode="lin" valueType="num">
                                      <p:cBhvr>
                                        <p:cTn id="8" dur="1000" fill="hold"/>
                                        <p:tgtEl>
                                          <p:spTgt spid="983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smtClean="0">
                <a:solidFill>
                  <a:srgbClr val="0000CC"/>
                </a:solidFill>
              </a:rPr>
              <a:t>Direktīvas </a:t>
            </a:r>
            <a:r>
              <a:rPr lang="lv-LV" dirty="0" smtClean="0">
                <a:solidFill>
                  <a:srgbClr val="0000CC"/>
                </a:solidFill>
              </a:rPr>
              <a:t>2000/60/EK struktūra</a:t>
            </a:r>
            <a:endParaRPr lang="lv-LV" dirty="0">
              <a:solidFill>
                <a:srgbClr val="0000CC"/>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782993"/>
              </p:ext>
            </p:extLst>
          </p:nvPr>
        </p:nvGraphicFramePr>
        <p:xfrm>
          <a:off x="395536" y="1340769"/>
          <a:ext cx="8424936" cy="5350751"/>
        </p:xfrm>
        <a:graphic>
          <a:graphicData uri="http://schemas.openxmlformats.org/drawingml/2006/table">
            <a:tbl>
              <a:tblPr firstRow="1" firstCol="1" bandRow="1">
                <a:tableStyleId>{2D5ABB26-0587-4C30-8999-92F81FD0307C}</a:tableStyleId>
              </a:tblPr>
              <a:tblGrid>
                <a:gridCol w="1368237"/>
                <a:gridCol w="7056699"/>
              </a:tblGrid>
              <a:tr h="864095">
                <a:tc>
                  <a:txBody>
                    <a:bodyPr/>
                    <a:lstStyle/>
                    <a:p>
                      <a:pPr>
                        <a:lnSpc>
                          <a:spcPct val="115000"/>
                        </a:lnSpc>
                        <a:spcAft>
                          <a:spcPts val="0"/>
                        </a:spcAft>
                      </a:pPr>
                      <a:r>
                        <a:rPr lang="lv-LV" sz="1600" dirty="0">
                          <a:effectLst/>
                        </a:rPr>
                        <a:t>Preambula</a:t>
                      </a:r>
                      <a:endParaRPr lang="lv-LV" sz="1600" dirty="0">
                        <a:effectLst/>
                        <a:latin typeface="Calibri"/>
                        <a:ea typeface="Calibri"/>
                        <a:cs typeface="Times New Roman"/>
                      </a:endParaRPr>
                    </a:p>
                  </a:txBody>
                  <a:tcPr marL="68580" marR="68580" marT="0" marB="0"/>
                </a:tc>
                <a:tc>
                  <a:txBody>
                    <a:bodyPr/>
                    <a:lstStyle/>
                    <a:p>
                      <a:pPr>
                        <a:lnSpc>
                          <a:spcPct val="115000"/>
                        </a:lnSpc>
                        <a:spcAft>
                          <a:spcPts val="0"/>
                        </a:spcAft>
                      </a:pPr>
                      <a:r>
                        <a:rPr lang="lv-LV" sz="1600" dirty="0">
                          <a:effectLst/>
                        </a:rPr>
                        <a:t>Nav saistoša, bet būtiska, jo izklāsta izstrādes vēsturi un paskaidro būtību, garu. </a:t>
                      </a:r>
                    </a:p>
                    <a:p>
                      <a:pPr algn="ctr">
                        <a:lnSpc>
                          <a:spcPct val="115000"/>
                        </a:lnSpc>
                        <a:spcAft>
                          <a:spcPts val="0"/>
                        </a:spcAft>
                      </a:pPr>
                      <a:r>
                        <a:rPr lang="lv-LV" sz="1600" b="1" i="1" dirty="0">
                          <a:effectLst/>
                        </a:rPr>
                        <a:t>Ūdens nav tāda prece, kā jebkura cita, bet ir mantojums, kas</a:t>
                      </a:r>
                    </a:p>
                    <a:p>
                      <a:pPr algn="ctr">
                        <a:lnSpc>
                          <a:spcPct val="115000"/>
                        </a:lnSpc>
                        <a:spcAft>
                          <a:spcPts val="0"/>
                        </a:spcAft>
                      </a:pPr>
                      <a:r>
                        <a:rPr lang="lv-LV" sz="1600" b="1" i="1" dirty="0">
                          <a:effectLst/>
                        </a:rPr>
                        <a:t>jāaizsargā, jāaizstāv un pret kuru jāizturas kā pret mantojumu</a:t>
                      </a:r>
                      <a:r>
                        <a:rPr lang="lv-LV" sz="1600" dirty="0">
                          <a:effectLst/>
                        </a:rPr>
                        <a:t>.</a:t>
                      </a:r>
                      <a:endParaRPr lang="lv-LV" sz="1600" dirty="0">
                        <a:effectLst/>
                        <a:latin typeface="Calibri"/>
                        <a:ea typeface="Calibri"/>
                        <a:cs typeface="Times New Roman"/>
                      </a:endParaRPr>
                    </a:p>
                  </a:txBody>
                  <a:tcPr marL="68580" marR="68580" marT="0" marB="0"/>
                </a:tc>
              </a:tr>
              <a:tr h="513301">
                <a:tc>
                  <a:txBody>
                    <a:bodyPr/>
                    <a:lstStyle/>
                    <a:p>
                      <a:pPr>
                        <a:lnSpc>
                          <a:spcPct val="115000"/>
                        </a:lnSpc>
                        <a:spcAft>
                          <a:spcPts val="0"/>
                        </a:spcAft>
                      </a:pPr>
                      <a:r>
                        <a:rPr lang="lv-LV" sz="1600">
                          <a:effectLst/>
                        </a:rPr>
                        <a:t>1. pants</a:t>
                      </a:r>
                    </a:p>
                    <a:p>
                      <a:pPr>
                        <a:lnSpc>
                          <a:spcPct val="115000"/>
                        </a:lnSpc>
                        <a:spcAft>
                          <a:spcPts val="0"/>
                        </a:spcAft>
                      </a:pPr>
                      <a:r>
                        <a:rPr lang="lv-LV" sz="1600">
                          <a:effectLst/>
                        </a:rPr>
                        <a:t> </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Mērķis </a:t>
                      </a:r>
                    </a:p>
                    <a:p>
                      <a:pPr>
                        <a:lnSpc>
                          <a:spcPct val="115000"/>
                        </a:lnSpc>
                        <a:spcAft>
                          <a:spcPts val="0"/>
                        </a:spcAft>
                      </a:pPr>
                      <a:r>
                        <a:rPr lang="lv-LV" sz="1600" dirty="0">
                          <a:effectLst/>
                        </a:rPr>
                        <a:t>Skaidro, ko šī direktīva cenšas nodrošināt.</a:t>
                      </a:r>
                      <a:endParaRPr lang="lv-LV" sz="1600" dirty="0">
                        <a:effectLst/>
                        <a:latin typeface="Calibri"/>
                        <a:ea typeface="Calibri"/>
                        <a:cs typeface="Times New Roman"/>
                      </a:endParaRPr>
                    </a:p>
                  </a:txBody>
                  <a:tcPr marL="68580" marR="68580" marT="0" marB="0"/>
                </a:tc>
              </a:tr>
              <a:tr h="778559">
                <a:tc>
                  <a:txBody>
                    <a:bodyPr/>
                    <a:lstStyle/>
                    <a:p>
                      <a:pPr>
                        <a:lnSpc>
                          <a:spcPct val="115000"/>
                        </a:lnSpc>
                        <a:spcAft>
                          <a:spcPts val="0"/>
                        </a:spcAft>
                      </a:pPr>
                      <a:r>
                        <a:rPr lang="lv-LV" sz="1600">
                          <a:effectLst/>
                        </a:rPr>
                        <a:t>2. pants</a:t>
                      </a:r>
                    </a:p>
                    <a:p>
                      <a:pPr>
                        <a:lnSpc>
                          <a:spcPct val="115000"/>
                        </a:lnSpc>
                        <a:spcAft>
                          <a:spcPts val="0"/>
                        </a:spcAft>
                      </a:pPr>
                      <a:r>
                        <a:rPr lang="lv-LV" sz="1600">
                          <a:effectLst/>
                        </a:rPr>
                        <a:t> </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Definīcijas</a:t>
                      </a:r>
                      <a:r>
                        <a:rPr lang="lv-LV" sz="1600" dirty="0">
                          <a:effectLst/>
                        </a:rPr>
                        <a:t> </a:t>
                      </a:r>
                    </a:p>
                    <a:p>
                      <a:pPr>
                        <a:lnSpc>
                          <a:spcPct val="115000"/>
                        </a:lnSpc>
                        <a:spcAft>
                          <a:spcPts val="0"/>
                        </a:spcAft>
                      </a:pPr>
                      <a:r>
                        <a:rPr lang="lv-LV" sz="1600" dirty="0">
                          <a:effectLst/>
                        </a:rPr>
                        <a:t>Skaidro, kā saprotami dažādi termini („</a:t>
                      </a:r>
                      <a:r>
                        <a:rPr lang="lv-LV" sz="1600" dirty="0" err="1">
                          <a:effectLst/>
                        </a:rPr>
                        <a:t>water</a:t>
                      </a:r>
                      <a:r>
                        <a:rPr lang="lv-LV" sz="1600" dirty="0">
                          <a:effectLst/>
                        </a:rPr>
                        <a:t> </a:t>
                      </a:r>
                      <a:r>
                        <a:rPr lang="lv-LV" sz="1600" dirty="0" err="1">
                          <a:effectLst/>
                        </a:rPr>
                        <a:t>body</a:t>
                      </a:r>
                      <a:r>
                        <a:rPr lang="lv-LV" sz="1600" dirty="0">
                          <a:effectLst/>
                        </a:rPr>
                        <a:t>” (“virszemes ūdens objekts”),  </a:t>
                      </a:r>
                      <a:r>
                        <a:rPr lang="lv-LV" sz="1600" dirty="0" err="1">
                          <a:effectLst/>
                        </a:rPr>
                        <a:t>good</a:t>
                      </a:r>
                      <a:r>
                        <a:rPr lang="lv-LV" sz="1600" dirty="0">
                          <a:effectLst/>
                        </a:rPr>
                        <a:t> </a:t>
                      </a:r>
                      <a:r>
                        <a:rPr lang="lv-LV" sz="1600" dirty="0" err="1">
                          <a:effectLst/>
                        </a:rPr>
                        <a:t>ecological</a:t>
                      </a:r>
                      <a:r>
                        <a:rPr lang="lv-LV" sz="1600" dirty="0">
                          <a:effectLst/>
                        </a:rPr>
                        <a:t> status (labs ekoloģiskais stāvoklis)). </a:t>
                      </a:r>
                      <a:endParaRPr lang="lv-LV" sz="1600" dirty="0">
                        <a:effectLst/>
                        <a:latin typeface="Calibri"/>
                        <a:ea typeface="Calibri"/>
                        <a:cs typeface="Times New Roman"/>
                      </a:endParaRPr>
                    </a:p>
                  </a:txBody>
                  <a:tcPr marL="68580" marR="68580" marT="0" marB="0"/>
                </a:tc>
              </a:tr>
              <a:tr h="778559">
                <a:tc>
                  <a:txBody>
                    <a:bodyPr/>
                    <a:lstStyle/>
                    <a:p>
                      <a:pPr>
                        <a:lnSpc>
                          <a:spcPct val="115000"/>
                        </a:lnSpc>
                        <a:spcAft>
                          <a:spcPts val="0"/>
                        </a:spcAft>
                      </a:pPr>
                      <a:r>
                        <a:rPr lang="lv-LV" sz="1600" dirty="0">
                          <a:effectLst/>
                        </a:rPr>
                        <a:t>3. pants</a:t>
                      </a:r>
                    </a:p>
                    <a:p>
                      <a:pPr>
                        <a:lnSpc>
                          <a:spcPct val="115000"/>
                        </a:lnSpc>
                        <a:spcAft>
                          <a:spcPts val="0"/>
                        </a:spcAft>
                      </a:pPr>
                      <a:r>
                        <a:rPr lang="lv-LV" sz="1600" dirty="0">
                          <a:effectLst/>
                        </a:rPr>
                        <a:t> </a:t>
                      </a:r>
                      <a:endParaRPr lang="lv-LV" sz="1600" dirty="0">
                        <a:effectLst/>
                        <a:latin typeface="Calibri"/>
                        <a:ea typeface="Calibri"/>
                        <a:cs typeface="Times New Roman"/>
                      </a:endParaRPr>
                    </a:p>
                  </a:txBody>
                  <a:tcPr marL="68580" marR="68580" marT="0" marB="0">
                    <a:solidFill>
                      <a:schemeClr val="accent5"/>
                    </a:solidFill>
                  </a:tcPr>
                </a:tc>
                <a:tc>
                  <a:txBody>
                    <a:bodyPr/>
                    <a:lstStyle/>
                    <a:p>
                      <a:pPr>
                        <a:lnSpc>
                          <a:spcPct val="115000"/>
                        </a:lnSpc>
                        <a:spcAft>
                          <a:spcPts val="0"/>
                        </a:spcAft>
                      </a:pPr>
                      <a:r>
                        <a:rPr lang="lv-LV" sz="1600" b="1" dirty="0">
                          <a:effectLst/>
                        </a:rPr>
                        <a:t>Administratīvo pasākumu saskaņošana upju baseinu apgabalos </a:t>
                      </a:r>
                    </a:p>
                    <a:p>
                      <a:pPr>
                        <a:lnSpc>
                          <a:spcPct val="115000"/>
                        </a:lnSpc>
                        <a:spcAft>
                          <a:spcPts val="0"/>
                        </a:spcAft>
                      </a:pPr>
                      <a:r>
                        <a:rPr lang="lv-LV" sz="1600" dirty="0">
                          <a:effectLst/>
                        </a:rPr>
                        <a:t>Prasa sateces baseinus iekļaut upju baseinu apgabalos, nozīmēt atbildīgās iestādes, sadarboties ar valstīm, kuru teritorijā arī ir konkrētais upes baseins. </a:t>
                      </a:r>
                      <a:endParaRPr lang="lv-LV" sz="1600" dirty="0">
                        <a:effectLst/>
                        <a:latin typeface="Calibri"/>
                        <a:ea typeface="Calibri"/>
                        <a:cs typeface="Times New Roman"/>
                      </a:endParaRPr>
                    </a:p>
                  </a:txBody>
                  <a:tcPr marL="68580" marR="68580" marT="0" marB="0">
                    <a:solidFill>
                      <a:schemeClr val="accent5"/>
                    </a:solidFill>
                  </a:tcPr>
                </a:tc>
              </a:tr>
              <a:tr h="778559">
                <a:tc>
                  <a:txBody>
                    <a:bodyPr/>
                    <a:lstStyle/>
                    <a:p>
                      <a:pPr>
                        <a:lnSpc>
                          <a:spcPct val="115000"/>
                        </a:lnSpc>
                        <a:spcAft>
                          <a:spcPts val="0"/>
                        </a:spcAft>
                      </a:pPr>
                      <a:r>
                        <a:rPr lang="lv-LV" sz="1600">
                          <a:effectLst/>
                        </a:rPr>
                        <a:t>4. pants</a:t>
                      </a:r>
                    </a:p>
                    <a:p>
                      <a:pPr>
                        <a:lnSpc>
                          <a:spcPct val="115000"/>
                        </a:lnSpc>
                        <a:spcAft>
                          <a:spcPts val="0"/>
                        </a:spcAft>
                      </a:pPr>
                      <a:r>
                        <a:rPr lang="lv-LV" sz="1600">
                          <a:effectLst/>
                        </a:rPr>
                        <a:t> </a:t>
                      </a:r>
                      <a:endParaRPr lang="lv-LV" sz="1600">
                        <a:effectLst/>
                        <a:latin typeface="Calibri"/>
                        <a:ea typeface="Calibri"/>
                        <a:cs typeface="Times New Roman"/>
                      </a:endParaRPr>
                    </a:p>
                  </a:txBody>
                  <a:tcPr marL="68580" marR="68580" marT="0" marB="0">
                    <a:solidFill>
                      <a:schemeClr val="accent5"/>
                    </a:solidFill>
                  </a:tcPr>
                </a:tc>
                <a:tc>
                  <a:txBody>
                    <a:bodyPr/>
                    <a:lstStyle/>
                    <a:p>
                      <a:pPr>
                        <a:lnSpc>
                          <a:spcPct val="115000"/>
                        </a:lnSpc>
                        <a:spcAft>
                          <a:spcPts val="0"/>
                        </a:spcAft>
                      </a:pPr>
                      <a:r>
                        <a:rPr lang="lv-LV" sz="1600" b="1" dirty="0">
                          <a:effectLst/>
                        </a:rPr>
                        <a:t>Vides aizsardzības mērķi </a:t>
                      </a:r>
                    </a:p>
                    <a:p>
                      <a:pPr>
                        <a:lnSpc>
                          <a:spcPct val="115000"/>
                        </a:lnSpc>
                        <a:spcAft>
                          <a:spcPts val="0"/>
                        </a:spcAft>
                      </a:pPr>
                      <a:r>
                        <a:rPr lang="lv-LV" sz="1600" dirty="0">
                          <a:effectLst/>
                        </a:rPr>
                        <a:t>Nosaka vispārīgus mērķus virszemes un pazemes ūdeņu aizsardzībai un gadījumus, kad drīkst tos sasniegt novēloti vai izvirzīt zemākus mērķus.  </a:t>
                      </a:r>
                      <a:endParaRPr lang="lv-LV" sz="1600" dirty="0">
                        <a:effectLst/>
                        <a:latin typeface="Calibri"/>
                        <a:ea typeface="Calibri"/>
                        <a:cs typeface="Times New Roman"/>
                      </a:endParaRPr>
                    </a:p>
                  </a:txBody>
                  <a:tcPr marL="68580" marR="68580" marT="0" marB="0">
                    <a:solidFill>
                      <a:schemeClr val="accent5"/>
                    </a:solidFill>
                  </a:tcPr>
                </a:tc>
              </a:tr>
              <a:tr h="778559">
                <a:tc>
                  <a:txBody>
                    <a:bodyPr/>
                    <a:lstStyle/>
                    <a:p>
                      <a:pPr>
                        <a:lnSpc>
                          <a:spcPct val="115000"/>
                        </a:lnSpc>
                        <a:spcAft>
                          <a:spcPts val="0"/>
                        </a:spcAft>
                      </a:pPr>
                      <a:r>
                        <a:rPr lang="lv-LV" sz="1600" dirty="0">
                          <a:effectLst/>
                        </a:rPr>
                        <a:t>5. pants</a:t>
                      </a:r>
                    </a:p>
                    <a:p>
                      <a:pPr>
                        <a:lnSpc>
                          <a:spcPct val="115000"/>
                        </a:lnSpc>
                        <a:spcAft>
                          <a:spcPts val="0"/>
                        </a:spcAft>
                      </a:pPr>
                      <a:r>
                        <a:rPr lang="lv-LV" sz="1600" dirty="0">
                          <a:effectLst/>
                        </a:rPr>
                        <a:t> </a:t>
                      </a:r>
                      <a:endParaRPr lang="lv-LV" sz="1600" dirty="0">
                        <a:effectLst/>
                        <a:latin typeface="Calibri"/>
                        <a:ea typeface="Calibri"/>
                        <a:cs typeface="Times New Roman"/>
                      </a:endParaRPr>
                    </a:p>
                  </a:txBody>
                  <a:tcPr marL="68580" marR="68580" marT="0" marB="0">
                    <a:solidFill>
                      <a:schemeClr val="bg1"/>
                    </a:solidFill>
                  </a:tcPr>
                </a:tc>
                <a:tc>
                  <a:txBody>
                    <a:bodyPr/>
                    <a:lstStyle/>
                    <a:p>
                      <a:pPr>
                        <a:lnSpc>
                          <a:spcPct val="115000"/>
                        </a:lnSpc>
                        <a:spcAft>
                          <a:spcPts val="0"/>
                        </a:spcAft>
                      </a:pPr>
                      <a:r>
                        <a:rPr lang="lv-LV" sz="1600" b="1" dirty="0">
                          <a:effectLst/>
                        </a:rPr>
                        <a:t>Upju baseinu apgabala īpašības, cilvēku darbības ietekmes uz vidi</a:t>
                      </a:r>
                    </a:p>
                    <a:p>
                      <a:pPr>
                        <a:lnSpc>
                          <a:spcPct val="115000"/>
                        </a:lnSpc>
                        <a:spcAft>
                          <a:spcPts val="0"/>
                        </a:spcAft>
                      </a:pPr>
                      <a:r>
                        <a:rPr lang="lv-LV" sz="1600" dirty="0">
                          <a:effectLst/>
                        </a:rPr>
                        <a:t>pārskats un ūdens izmantošanas ekonomiskā analīze</a:t>
                      </a:r>
                    </a:p>
                    <a:p>
                      <a:pPr>
                        <a:lnSpc>
                          <a:spcPct val="115000"/>
                        </a:lnSpc>
                        <a:spcAft>
                          <a:spcPts val="0"/>
                        </a:spcAft>
                      </a:pPr>
                      <a:r>
                        <a:rPr lang="lv-LV" sz="1600" dirty="0">
                          <a:effectLst/>
                        </a:rPr>
                        <a:t>Uzdod sagatavot minētos dokumentus. </a:t>
                      </a:r>
                      <a:endParaRPr lang="lv-LV" sz="1600" dirty="0">
                        <a:effectLst/>
                        <a:latin typeface="Calibri"/>
                        <a:ea typeface="Calibri"/>
                        <a:cs typeface="Times New Roman"/>
                      </a:endParaRPr>
                    </a:p>
                  </a:txBody>
                  <a:tcPr marL="68580" marR="68580" marT="0" marB="0">
                    <a:solidFill>
                      <a:schemeClr val="bg1"/>
                    </a:solidFill>
                  </a:tcPr>
                </a:tc>
              </a:tr>
              <a:tr h="513301">
                <a:tc>
                  <a:txBody>
                    <a:bodyPr/>
                    <a:lstStyle/>
                    <a:p>
                      <a:pPr>
                        <a:lnSpc>
                          <a:spcPct val="115000"/>
                        </a:lnSpc>
                        <a:spcAft>
                          <a:spcPts val="0"/>
                        </a:spcAft>
                      </a:pPr>
                      <a:r>
                        <a:rPr lang="lv-LV" sz="1600" dirty="0">
                          <a:effectLst/>
                        </a:rPr>
                        <a:t>6. pants</a:t>
                      </a:r>
                    </a:p>
                    <a:p>
                      <a:pPr>
                        <a:lnSpc>
                          <a:spcPct val="115000"/>
                        </a:lnSpc>
                        <a:spcAft>
                          <a:spcPts val="0"/>
                        </a:spcAft>
                      </a:pPr>
                      <a:r>
                        <a:rPr lang="lv-LV" sz="1600" dirty="0">
                          <a:effectLst/>
                        </a:rPr>
                        <a:t> </a:t>
                      </a:r>
                      <a:endParaRPr lang="lv-LV" sz="1600" dirty="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Aizsargāto apgabalu reģistrs</a:t>
                      </a:r>
                    </a:p>
                    <a:p>
                      <a:pPr>
                        <a:lnSpc>
                          <a:spcPct val="115000"/>
                        </a:lnSpc>
                        <a:spcAft>
                          <a:spcPts val="0"/>
                        </a:spcAft>
                      </a:pPr>
                      <a:r>
                        <a:rPr lang="lv-LV" sz="1600" dirty="0">
                          <a:effectLst/>
                        </a:rPr>
                        <a:t>Liek apkopot informāciju par specifiskām aizsargājamām </a:t>
                      </a:r>
                      <a:r>
                        <a:rPr lang="lv-LV" sz="1600" dirty="0" smtClean="0">
                          <a:effectLst/>
                        </a:rPr>
                        <a:t>teritorijām..</a:t>
                      </a:r>
                      <a:endParaRPr lang="lv-LV" sz="16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1199214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solidFill>
                  <a:srgbClr val="0000CC"/>
                </a:solidFill>
              </a:rPr>
              <a:t>Direktīvas 2000/60/EK struktūra</a:t>
            </a:r>
            <a:endParaRPr lang="lv-LV"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44333316"/>
              </p:ext>
            </p:extLst>
          </p:nvPr>
        </p:nvGraphicFramePr>
        <p:xfrm>
          <a:off x="395536" y="1268760"/>
          <a:ext cx="8424936" cy="5608320"/>
        </p:xfrm>
        <a:graphic>
          <a:graphicData uri="http://schemas.openxmlformats.org/drawingml/2006/table">
            <a:tbl>
              <a:tblPr firstRow="1" firstCol="1" bandRow="1">
                <a:tableStyleId>{2D5ABB26-0587-4C30-8999-92F81FD0307C}</a:tableStyleId>
              </a:tblPr>
              <a:tblGrid>
                <a:gridCol w="1368236"/>
                <a:gridCol w="7056700"/>
              </a:tblGrid>
              <a:tr h="789291">
                <a:tc>
                  <a:txBody>
                    <a:bodyPr/>
                    <a:lstStyle/>
                    <a:p>
                      <a:pPr>
                        <a:lnSpc>
                          <a:spcPct val="115000"/>
                        </a:lnSpc>
                        <a:spcAft>
                          <a:spcPts val="0"/>
                        </a:spcAft>
                      </a:pPr>
                      <a:r>
                        <a:rPr lang="lv-LV" sz="1600">
                          <a:effectLst/>
                        </a:rPr>
                        <a:t>7. pants</a:t>
                      </a:r>
                    </a:p>
                    <a:p>
                      <a:pPr>
                        <a:lnSpc>
                          <a:spcPct val="115000"/>
                        </a:lnSpc>
                        <a:spcAft>
                          <a:spcPts val="0"/>
                        </a:spcAft>
                      </a:pPr>
                      <a:r>
                        <a:rPr lang="lv-LV" sz="1600">
                          <a:effectLst/>
                        </a:rPr>
                        <a:t> </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Dzeramā ūdens ieguvei izmantotie ūdens resursi</a:t>
                      </a:r>
                    </a:p>
                    <a:p>
                      <a:pPr>
                        <a:lnSpc>
                          <a:spcPct val="115000"/>
                        </a:lnSpc>
                        <a:spcAft>
                          <a:spcPts val="0"/>
                        </a:spcAft>
                      </a:pPr>
                      <a:r>
                        <a:rPr lang="lv-LV" sz="1600" dirty="0">
                          <a:effectLst/>
                        </a:rPr>
                        <a:t>Liek apzināt visas ūdenstilpes, no kurām iegūst vai plāno iegūt dzeramo ūdeni, un noteikt tām papildu mērķus.</a:t>
                      </a:r>
                      <a:endParaRPr lang="lv-LV" sz="1600" dirty="0">
                        <a:effectLst/>
                        <a:latin typeface="Calibri"/>
                        <a:ea typeface="Calibri"/>
                        <a:cs typeface="Times New Roman"/>
                      </a:endParaRPr>
                    </a:p>
                  </a:txBody>
                  <a:tcPr marL="68580" marR="68580" marT="0" marB="0"/>
                </a:tc>
              </a:tr>
              <a:tr h="789373">
                <a:tc>
                  <a:txBody>
                    <a:bodyPr/>
                    <a:lstStyle/>
                    <a:p>
                      <a:pPr>
                        <a:lnSpc>
                          <a:spcPct val="115000"/>
                        </a:lnSpc>
                        <a:spcAft>
                          <a:spcPts val="0"/>
                        </a:spcAft>
                      </a:pPr>
                      <a:r>
                        <a:rPr lang="lv-LV" sz="1600" dirty="0">
                          <a:effectLst/>
                        </a:rPr>
                        <a:t>8. pants</a:t>
                      </a:r>
                    </a:p>
                    <a:p>
                      <a:pPr>
                        <a:lnSpc>
                          <a:spcPct val="115000"/>
                        </a:lnSpc>
                        <a:spcAft>
                          <a:spcPts val="0"/>
                        </a:spcAft>
                      </a:pPr>
                      <a:r>
                        <a:rPr lang="lv-LV" sz="1600" dirty="0">
                          <a:effectLst/>
                        </a:rPr>
                        <a:t> </a:t>
                      </a:r>
                      <a:endParaRPr lang="lv-LV" sz="1600" dirty="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Virszemes ūdeņu stāvokļa, gruntsūdeņu stāvokļa un aizsargāto</a:t>
                      </a:r>
                    </a:p>
                    <a:p>
                      <a:pPr>
                        <a:lnSpc>
                          <a:spcPct val="115000"/>
                        </a:lnSpc>
                        <a:spcAft>
                          <a:spcPts val="0"/>
                        </a:spcAft>
                      </a:pPr>
                      <a:r>
                        <a:rPr lang="lv-LV" sz="1600" b="1" dirty="0">
                          <a:effectLst/>
                        </a:rPr>
                        <a:t>apgabalu monitorings </a:t>
                      </a:r>
                    </a:p>
                    <a:p>
                      <a:pPr>
                        <a:lnSpc>
                          <a:spcPct val="115000"/>
                        </a:lnSpc>
                        <a:spcAft>
                          <a:spcPts val="0"/>
                        </a:spcAft>
                      </a:pPr>
                      <a:r>
                        <a:rPr lang="lv-LV" sz="1600" dirty="0">
                          <a:effectLst/>
                        </a:rPr>
                        <a:t>Uzdod izstrādāt monitoringa programmas.</a:t>
                      </a:r>
                      <a:endParaRPr lang="lv-LV" sz="1600" dirty="0">
                        <a:effectLst/>
                        <a:latin typeface="Calibri"/>
                        <a:ea typeface="Calibri"/>
                        <a:cs typeface="Times New Roman"/>
                      </a:endParaRPr>
                    </a:p>
                  </a:txBody>
                  <a:tcPr marL="68580" marR="68580" marT="0" marB="0"/>
                </a:tc>
              </a:tr>
              <a:tr h="789373">
                <a:tc>
                  <a:txBody>
                    <a:bodyPr/>
                    <a:lstStyle/>
                    <a:p>
                      <a:pPr>
                        <a:lnSpc>
                          <a:spcPct val="115000"/>
                        </a:lnSpc>
                        <a:spcAft>
                          <a:spcPts val="0"/>
                        </a:spcAft>
                      </a:pPr>
                      <a:r>
                        <a:rPr lang="lv-LV" sz="1600">
                          <a:effectLst/>
                        </a:rPr>
                        <a:t>9. pants</a:t>
                      </a:r>
                    </a:p>
                    <a:p>
                      <a:pPr>
                        <a:lnSpc>
                          <a:spcPct val="115000"/>
                        </a:lnSpc>
                        <a:spcAft>
                          <a:spcPts val="0"/>
                        </a:spcAft>
                      </a:pPr>
                      <a:r>
                        <a:rPr lang="lv-LV" sz="1600">
                          <a:effectLst/>
                        </a:rPr>
                        <a:t> </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Ūdens pakalpojumu izmaksu atgūšana </a:t>
                      </a:r>
                    </a:p>
                    <a:p>
                      <a:pPr>
                        <a:lnSpc>
                          <a:spcPct val="115000"/>
                        </a:lnSpc>
                        <a:spcAft>
                          <a:spcPts val="0"/>
                        </a:spcAft>
                      </a:pPr>
                      <a:r>
                        <a:rPr lang="lv-LV" sz="1600" dirty="0">
                          <a:effectLst/>
                        </a:rPr>
                        <a:t>Prasa, lai pilnībā tiktu segtas ūdenssaimniecības pakalpojumu izmaksas un piemērot citus ekonomiskos instrumentus.</a:t>
                      </a:r>
                      <a:endParaRPr lang="lv-LV" sz="1600" dirty="0">
                        <a:effectLst/>
                        <a:latin typeface="Calibri"/>
                        <a:ea typeface="Calibri"/>
                        <a:cs typeface="Times New Roman"/>
                      </a:endParaRPr>
                    </a:p>
                  </a:txBody>
                  <a:tcPr marL="68580" marR="68580" marT="0" marB="0"/>
                </a:tc>
              </a:tr>
              <a:tr h="1058316">
                <a:tc>
                  <a:txBody>
                    <a:bodyPr/>
                    <a:lstStyle/>
                    <a:p>
                      <a:pPr>
                        <a:lnSpc>
                          <a:spcPct val="115000"/>
                        </a:lnSpc>
                        <a:spcAft>
                          <a:spcPts val="0"/>
                        </a:spcAft>
                      </a:pPr>
                      <a:r>
                        <a:rPr lang="lv-LV" sz="1600">
                          <a:effectLst/>
                        </a:rPr>
                        <a:t>10. pants</a:t>
                      </a:r>
                    </a:p>
                    <a:p>
                      <a:pPr>
                        <a:lnSpc>
                          <a:spcPct val="115000"/>
                        </a:lnSpc>
                        <a:spcAft>
                          <a:spcPts val="0"/>
                        </a:spcAft>
                      </a:pPr>
                      <a:r>
                        <a:rPr lang="lv-LV" sz="1600">
                          <a:effectLst/>
                        </a:rPr>
                        <a:t> </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Kombinēta pieeja stacionārajiem un </a:t>
                      </a:r>
                      <a:r>
                        <a:rPr lang="lv-LV" sz="1600" b="1" dirty="0" err="1">
                          <a:effectLst/>
                        </a:rPr>
                        <a:t>difūzajiem</a:t>
                      </a:r>
                      <a:r>
                        <a:rPr lang="lv-LV" sz="1600" b="1" dirty="0">
                          <a:effectLst/>
                        </a:rPr>
                        <a:t> avotiem </a:t>
                      </a:r>
                    </a:p>
                    <a:p>
                      <a:pPr>
                        <a:lnSpc>
                          <a:spcPct val="115000"/>
                        </a:lnSpc>
                        <a:spcAft>
                          <a:spcPts val="0"/>
                        </a:spcAft>
                      </a:pPr>
                      <a:r>
                        <a:rPr lang="lv-LV" sz="1600" dirty="0">
                          <a:effectLst/>
                        </a:rPr>
                        <a:t>Prasa kontrolēt emisijas vai nu ar vislabākajām pieejamām tehnoloģijām, vai nosakot emisiju robežvērtības, vai (difūziem avotiem) ar labas prakses nosacījumiem, kas jau paredzēti ES tiesību aktos. </a:t>
                      </a:r>
                      <a:endParaRPr lang="lv-LV" sz="1600" dirty="0">
                        <a:effectLst/>
                        <a:latin typeface="Calibri"/>
                        <a:ea typeface="Calibri"/>
                        <a:cs typeface="Times New Roman"/>
                      </a:endParaRPr>
                    </a:p>
                  </a:txBody>
                  <a:tcPr marL="68580" marR="68580" marT="0" marB="0"/>
                </a:tc>
              </a:tr>
              <a:tr h="789373">
                <a:tc>
                  <a:txBody>
                    <a:bodyPr/>
                    <a:lstStyle/>
                    <a:p>
                      <a:pPr>
                        <a:lnSpc>
                          <a:spcPct val="115000"/>
                        </a:lnSpc>
                        <a:spcAft>
                          <a:spcPts val="0"/>
                        </a:spcAft>
                      </a:pPr>
                      <a:r>
                        <a:rPr lang="lv-LV" sz="1600">
                          <a:effectLst/>
                        </a:rPr>
                        <a:t>11. pants</a:t>
                      </a:r>
                    </a:p>
                    <a:p>
                      <a:pPr>
                        <a:lnSpc>
                          <a:spcPct val="115000"/>
                        </a:lnSpc>
                        <a:spcAft>
                          <a:spcPts val="0"/>
                        </a:spcAft>
                      </a:pPr>
                      <a:r>
                        <a:rPr lang="lv-LV" sz="1600">
                          <a:effectLst/>
                        </a:rPr>
                        <a:t> </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Pasākumu programma </a:t>
                      </a:r>
                    </a:p>
                    <a:p>
                      <a:pPr>
                        <a:lnSpc>
                          <a:spcPct val="115000"/>
                        </a:lnSpc>
                        <a:spcAft>
                          <a:spcPts val="0"/>
                        </a:spcAft>
                      </a:pPr>
                      <a:r>
                        <a:rPr lang="lv-LV" sz="1600" dirty="0">
                          <a:effectLst/>
                        </a:rPr>
                        <a:t>Prasa izstrādāt šādu programmu un nosaka tās prasību minimumu, rīcību (vispārīgu algoritmu) gadījumos, ja mērķus nevar sasniegt.</a:t>
                      </a:r>
                      <a:endParaRPr lang="lv-LV" sz="1600" dirty="0">
                        <a:effectLst/>
                        <a:latin typeface="Calibri"/>
                        <a:ea typeface="Calibri"/>
                        <a:cs typeface="Times New Roman"/>
                      </a:endParaRPr>
                    </a:p>
                  </a:txBody>
                  <a:tcPr marL="68580" marR="68580" marT="0" marB="0"/>
                </a:tc>
              </a:tr>
              <a:tr h="520429">
                <a:tc>
                  <a:txBody>
                    <a:bodyPr/>
                    <a:lstStyle/>
                    <a:p>
                      <a:pPr>
                        <a:lnSpc>
                          <a:spcPct val="115000"/>
                        </a:lnSpc>
                        <a:spcAft>
                          <a:spcPts val="0"/>
                        </a:spcAft>
                      </a:pPr>
                      <a:r>
                        <a:rPr lang="lv-LV" sz="1600">
                          <a:effectLst/>
                        </a:rPr>
                        <a:t>12. pants</a:t>
                      </a:r>
                    </a:p>
                    <a:p>
                      <a:pPr>
                        <a:lnSpc>
                          <a:spcPct val="115000"/>
                        </a:lnSpc>
                        <a:spcAft>
                          <a:spcPts val="0"/>
                        </a:spcAft>
                      </a:pPr>
                      <a:r>
                        <a:rPr lang="lv-LV" sz="1600">
                          <a:effectLst/>
                        </a:rPr>
                        <a:t> </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Jautājumi, ko nevar risināt dalībvalsts līmenī</a:t>
                      </a:r>
                    </a:p>
                    <a:p>
                      <a:pPr>
                        <a:lnSpc>
                          <a:spcPct val="115000"/>
                        </a:lnSpc>
                        <a:spcAft>
                          <a:spcPts val="0"/>
                        </a:spcAft>
                      </a:pPr>
                      <a:r>
                        <a:rPr lang="lv-LV" sz="1600" dirty="0">
                          <a:effectLst/>
                        </a:rPr>
                        <a:t>Skaidro, ko darīt, ja tādi parādās.</a:t>
                      </a:r>
                      <a:endParaRPr lang="lv-LV" sz="1600" dirty="0">
                        <a:effectLst/>
                        <a:latin typeface="Calibri"/>
                        <a:ea typeface="Calibri"/>
                        <a:cs typeface="Times New Roman"/>
                      </a:endParaRPr>
                    </a:p>
                  </a:txBody>
                  <a:tcPr marL="68580" marR="68580" marT="0" marB="0"/>
                </a:tc>
              </a:tr>
              <a:tr h="520429">
                <a:tc>
                  <a:txBody>
                    <a:bodyPr/>
                    <a:lstStyle/>
                    <a:p>
                      <a:pPr>
                        <a:lnSpc>
                          <a:spcPct val="115000"/>
                        </a:lnSpc>
                        <a:spcAft>
                          <a:spcPts val="0"/>
                        </a:spcAft>
                      </a:pPr>
                      <a:r>
                        <a:rPr lang="lv-LV" sz="1600" dirty="0">
                          <a:effectLst/>
                        </a:rPr>
                        <a:t>13. pants</a:t>
                      </a:r>
                    </a:p>
                    <a:p>
                      <a:pPr>
                        <a:lnSpc>
                          <a:spcPct val="115000"/>
                        </a:lnSpc>
                        <a:spcAft>
                          <a:spcPts val="0"/>
                        </a:spcAft>
                      </a:pPr>
                      <a:r>
                        <a:rPr lang="lv-LV" sz="1600" dirty="0">
                          <a:effectLst/>
                        </a:rPr>
                        <a:t> </a:t>
                      </a:r>
                      <a:endParaRPr lang="lv-LV" sz="1600" dirty="0">
                        <a:effectLst/>
                        <a:latin typeface="Calibri"/>
                        <a:ea typeface="Calibri"/>
                        <a:cs typeface="Times New Roman"/>
                      </a:endParaRPr>
                    </a:p>
                  </a:txBody>
                  <a:tcPr marL="68580" marR="68580" marT="0" marB="0">
                    <a:solidFill>
                      <a:schemeClr val="accent5"/>
                    </a:solidFill>
                  </a:tcPr>
                </a:tc>
                <a:tc>
                  <a:txBody>
                    <a:bodyPr/>
                    <a:lstStyle/>
                    <a:p>
                      <a:pPr>
                        <a:lnSpc>
                          <a:spcPct val="115000"/>
                        </a:lnSpc>
                        <a:spcAft>
                          <a:spcPts val="0"/>
                        </a:spcAft>
                      </a:pPr>
                      <a:r>
                        <a:rPr lang="lv-LV" sz="1600" b="1" dirty="0">
                          <a:effectLst/>
                        </a:rPr>
                        <a:t>Upju baseinu apsaimniekošanas plāni </a:t>
                      </a:r>
                    </a:p>
                    <a:p>
                      <a:pPr>
                        <a:lnSpc>
                          <a:spcPct val="115000"/>
                        </a:lnSpc>
                        <a:spcAft>
                          <a:spcPts val="0"/>
                        </a:spcAft>
                      </a:pPr>
                      <a:r>
                        <a:rPr lang="lv-LV" sz="1600" dirty="0">
                          <a:effectLst/>
                        </a:rPr>
                        <a:t>Uzdod izstrādāt plānus, arī vienotus plānus pārrobežu upju baseiniem.</a:t>
                      </a:r>
                      <a:endParaRPr lang="lv-LV" sz="1600" dirty="0">
                        <a:effectLst/>
                        <a:latin typeface="Calibri"/>
                        <a:ea typeface="Calibri"/>
                        <a:cs typeface="Times New Roman"/>
                      </a:endParaRPr>
                    </a:p>
                  </a:txBody>
                  <a:tcPr marL="68580" marR="68580" marT="0" marB="0">
                    <a:solidFill>
                      <a:schemeClr val="accent5"/>
                    </a:solidFill>
                  </a:tcPr>
                </a:tc>
              </a:tr>
            </a:tbl>
          </a:graphicData>
        </a:graphic>
      </p:graphicFrame>
    </p:spTree>
    <p:extLst>
      <p:ext uri="{BB962C8B-B14F-4D97-AF65-F5344CB8AC3E}">
        <p14:creationId xmlns:p14="http://schemas.microsoft.com/office/powerpoint/2010/main" val="34726606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solidFill>
                  <a:srgbClr val="0000CC"/>
                </a:solidFill>
              </a:rPr>
              <a:t>Direktīvas 2000/60/EK struktūra</a:t>
            </a:r>
            <a:endParaRPr lang="lv-LV"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91201109"/>
              </p:ext>
            </p:extLst>
          </p:nvPr>
        </p:nvGraphicFramePr>
        <p:xfrm>
          <a:off x="323528" y="1196752"/>
          <a:ext cx="8496944" cy="4970686"/>
        </p:xfrm>
        <a:graphic>
          <a:graphicData uri="http://schemas.openxmlformats.org/drawingml/2006/table">
            <a:tbl>
              <a:tblPr firstRow="1" firstCol="1" bandRow="1">
                <a:tableStyleId>{2D5ABB26-0587-4C30-8999-92F81FD0307C}</a:tableStyleId>
              </a:tblPr>
              <a:tblGrid>
                <a:gridCol w="1379930"/>
                <a:gridCol w="7117014"/>
              </a:tblGrid>
              <a:tr h="648072">
                <a:tc>
                  <a:txBody>
                    <a:bodyPr/>
                    <a:lstStyle/>
                    <a:p>
                      <a:pPr>
                        <a:lnSpc>
                          <a:spcPct val="115000"/>
                        </a:lnSpc>
                        <a:spcAft>
                          <a:spcPts val="0"/>
                        </a:spcAft>
                      </a:pPr>
                      <a:r>
                        <a:rPr lang="lv-LV" sz="1600">
                          <a:effectLst/>
                        </a:rPr>
                        <a:t>14. pants</a:t>
                      </a:r>
                    </a:p>
                    <a:p>
                      <a:pPr>
                        <a:lnSpc>
                          <a:spcPct val="115000"/>
                        </a:lnSpc>
                        <a:spcAft>
                          <a:spcPts val="0"/>
                        </a:spcAft>
                      </a:pPr>
                      <a:r>
                        <a:rPr lang="lv-LV" sz="1600">
                          <a:effectLst/>
                        </a:rPr>
                        <a:t> </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Sabiedrības informēšana un apspriešanās</a:t>
                      </a:r>
                    </a:p>
                    <a:p>
                      <a:pPr>
                        <a:lnSpc>
                          <a:spcPct val="115000"/>
                        </a:lnSpc>
                        <a:spcAft>
                          <a:spcPts val="0"/>
                        </a:spcAft>
                      </a:pPr>
                      <a:r>
                        <a:rPr lang="lv-LV" sz="1600" dirty="0">
                          <a:effectLst/>
                        </a:rPr>
                        <a:t>Nosaka plānu un programmu sabiedriskās apsiešanas ilgumu, termiņus, pieeju dokumentiem.</a:t>
                      </a:r>
                      <a:endParaRPr lang="lv-LV" sz="1600" dirty="0">
                        <a:effectLst/>
                        <a:latin typeface="Calibri"/>
                        <a:ea typeface="Calibri"/>
                        <a:cs typeface="Times New Roman"/>
                      </a:endParaRPr>
                    </a:p>
                  </a:txBody>
                  <a:tcPr marL="68580" marR="68580" marT="0" marB="0"/>
                </a:tc>
              </a:tr>
              <a:tr h="663306">
                <a:tc>
                  <a:txBody>
                    <a:bodyPr/>
                    <a:lstStyle/>
                    <a:p>
                      <a:pPr>
                        <a:lnSpc>
                          <a:spcPct val="115000"/>
                        </a:lnSpc>
                        <a:spcAft>
                          <a:spcPts val="0"/>
                        </a:spcAft>
                      </a:pPr>
                      <a:r>
                        <a:rPr lang="lv-LV" sz="1600">
                          <a:effectLst/>
                        </a:rPr>
                        <a:t>15. pants</a:t>
                      </a:r>
                    </a:p>
                    <a:p>
                      <a:pPr>
                        <a:lnSpc>
                          <a:spcPct val="115000"/>
                        </a:lnSpc>
                        <a:spcAft>
                          <a:spcPts val="0"/>
                        </a:spcAft>
                      </a:pPr>
                      <a:r>
                        <a:rPr lang="lv-LV" sz="1600">
                          <a:effectLst/>
                        </a:rPr>
                        <a:t> </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Ziņošana </a:t>
                      </a:r>
                    </a:p>
                    <a:p>
                      <a:pPr>
                        <a:lnSpc>
                          <a:spcPct val="115000"/>
                        </a:lnSpc>
                        <a:spcAft>
                          <a:spcPts val="0"/>
                        </a:spcAft>
                      </a:pPr>
                      <a:r>
                        <a:rPr lang="lv-LV" sz="1600" dirty="0">
                          <a:effectLst/>
                        </a:rPr>
                        <a:t>Kādi ziņojumi, kad un par ko jāsniedz Eiropas Komisijai (EK)?</a:t>
                      </a:r>
                      <a:endParaRPr lang="lv-LV" sz="1600" dirty="0">
                        <a:effectLst/>
                        <a:latin typeface="Calibri"/>
                        <a:ea typeface="Calibri"/>
                        <a:cs typeface="Times New Roman"/>
                      </a:endParaRPr>
                    </a:p>
                  </a:txBody>
                  <a:tcPr marL="68580" marR="68580" marT="0" marB="0"/>
                </a:tc>
              </a:tr>
              <a:tr h="663306">
                <a:tc>
                  <a:txBody>
                    <a:bodyPr/>
                    <a:lstStyle/>
                    <a:p>
                      <a:pPr>
                        <a:lnSpc>
                          <a:spcPct val="115000"/>
                        </a:lnSpc>
                        <a:spcAft>
                          <a:spcPts val="0"/>
                        </a:spcAft>
                      </a:pPr>
                      <a:r>
                        <a:rPr lang="lv-LV" sz="1600">
                          <a:effectLst/>
                        </a:rPr>
                        <a:t>16. pants</a:t>
                      </a:r>
                    </a:p>
                    <a:p>
                      <a:pPr>
                        <a:lnSpc>
                          <a:spcPct val="115000"/>
                        </a:lnSpc>
                        <a:spcAft>
                          <a:spcPts val="0"/>
                        </a:spcAft>
                      </a:pPr>
                      <a:r>
                        <a:rPr lang="lv-LV" sz="1600">
                          <a:effectLst/>
                        </a:rPr>
                        <a:t> </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Stratēģijas cīņai pret ūdens resursu piesārņošanu </a:t>
                      </a:r>
                    </a:p>
                    <a:p>
                      <a:pPr>
                        <a:lnSpc>
                          <a:spcPct val="115000"/>
                        </a:lnSpc>
                        <a:spcAft>
                          <a:spcPts val="0"/>
                        </a:spcAft>
                      </a:pPr>
                      <a:r>
                        <a:rPr lang="lv-LV" sz="1600" dirty="0">
                          <a:effectLst/>
                        </a:rPr>
                        <a:t>Uzdevumi EK, piemēram, jaunu tiesību aktu ierosināšana. </a:t>
                      </a:r>
                      <a:endParaRPr lang="lv-LV" sz="1600" dirty="0">
                        <a:effectLst/>
                        <a:latin typeface="Calibri"/>
                        <a:ea typeface="Calibri"/>
                        <a:cs typeface="Times New Roman"/>
                      </a:endParaRPr>
                    </a:p>
                  </a:txBody>
                  <a:tcPr marL="68580" marR="68580" marT="0" marB="0"/>
                </a:tc>
              </a:tr>
              <a:tr h="663306">
                <a:tc>
                  <a:txBody>
                    <a:bodyPr/>
                    <a:lstStyle/>
                    <a:p>
                      <a:pPr>
                        <a:lnSpc>
                          <a:spcPct val="115000"/>
                        </a:lnSpc>
                        <a:spcAft>
                          <a:spcPts val="0"/>
                        </a:spcAft>
                      </a:pPr>
                      <a:r>
                        <a:rPr lang="lv-LV" sz="1600">
                          <a:effectLst/>
                        </a:rPr>
                        <a:t>17. pants</a:t>
                      </a:r>
                    </a:p>
                    <a:p>
                      <a:pPr>
                        <a:lnSpc>
                          <a:spcPct val="115000"/>
                        </a:lnSpc>
                        <a:spcAft>
                          <a:spcPts val="0"/>
                        </a:spcAft>
                      </a:pPr>
                      <a:r>
                        <a:rPr lang="lv-LV" sz="1600">
                          <a:effectLst/>
                        </a:rPr>
                        <a:t> </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Stratēģijas gruntsūdeņu piesārņojuma novēršanai un kontrolei </a:t>
                      </a:r>
                    </a:p>
                    <a:p>
                      <a:pPr>
                        <a:lnSpc>
                          <a:spcPct val="115000"/>
                        </a:lnSpc>
                        <a:spcAft>
                          <a:spcPts val="0"/>
                        </a:spcAft>
                      </a:pPr>
                      <a:r>
                        <a:rPr lang="lv-LV" sz="1600" dirty="0">
                          <a:effectLst/>
                        </a:rPr>
                        <a:t>Uzdevumi EK, piemēram, jaunu tiesību aktu ierosināšana.</a:t>
                      </a:r>
                      <a:endParaRPr lang="lv-LV" sz="1600" dirty="0">
                        <a:effectLst/>
                        <a:latin typeface="Calibri"/>
                        <a:ea typeface="Calibri"/>
                        <a:cs typeface="Times New Roman"/>
                      </a:endParaRPr>
                    </a:p>
                  </a:txBody>
                  <a:tcPr marL="68580" marR="68580" marT="0" marB="0"/>
                </a:tc>
              </a:tr>
              <a:tr h="663306">
                <a:tc>
                  <a:txBody>
                    <a:bodyPr/>
                    <a:lstStyle/>
                    <a:p>
                      <a:pPr>
                        <a:lnSpc>
                          <a:spcPct val="115000"/>
                        </a:lnSpc>
                        <a:spcAft>
                          <a:spcPts val="0"/>
                        </a:spcAft>
                      </a:pPr>
                      <a:r>
                        <a:rPr lang="lv-LV" sz="1600">
                          <a:effectLst/>
                        </a:rPr>
                        <a:t>18. pants</a:t>
                      </a:r>
                    </a:p>
                    <a:p>
                      <a:pPr>
                        <a:lnSpc>
                          <a:spcPct val="115000"/>
                        </a:lnSpc>
                        <a:spcAft>
                          <a:spcPts val="0"/>
                        </a:spcAft>
                      </a:pPr>
                      <a:r>
                        <a:rPr lang="lv-LV" sz="1600">
                          <a:effectLst/>
                        </a:rPr>
                        <a:t> </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Komisijas ziņojums </a:t>
                      </a:r>
                    </a:p>
                    <a:p>
                      <a:pPr>
                        <a:lnSpc>
                          <a:spcPct val="115000"/>
                        </a:lnSpc>
                        <a:spcAft>
                          <a:spcPts val="0"/>
                        </a:spcAft>
                      </a:pPr>
                      <a:r>
                        <a:rPr lang="lv-LV" sz="1600" dirty="0">
                          <a:effectLst/>
                        </a:rPr>
                        <a:t>Kad un par ko EK jāziņo Eiropas Parlamentam un Padomei? </a:t>
                      </a:r>
                      <a:endParaRPr lang="lv-LV" sz="1600" dirty="0">
                        <a:effectLst/>
                        <a:latin typeface="Calibri"/>
                        <a:ea typeface="Calibri"/>
                        <a:cs typeface="Times New Roman"/>
                      </a:endParaRPr>
                    </a:p>
                  </a:txBody>
                  <a:tcPr marL="68580" marR="68580" marT="0" marB="0"/>
                </a:tc>
              </a:tr>
              <a:tr h="663306">
                <a:tc>
                  <a:txBody>
                    <a:bodyPr/>
                    <a:lstStyle/>
                    <a:p>
                      <a:pPr>
                        <a:lnSpc>
                          <a:spcPct val="115000"/>
                        </a:lnSpc>
                        <a:spcAft>
                          <a:spcPts val="0"/>
                        </a:spcAft>
                      </a:pPr>
                      <a:r>
                        <a:rPr lang="lv-LV" sz="1600">
                          <a:effectLst/>
                        </a:rPr>
                        <a:t>19. pants</a:t>
                      </a:r>
                    </a:p>
                    <a:p>
                      <a:pPr>
                        <a:lnSpc>
                          <a:spcPct val="115000"/>
                        </a:lnSpc>
                        <a:spcAft>
                          <a:spcPts val="0"/>
                        </a:spcAft>
                      </a:pPr>
                      <a:r>
                        <a:rPr lang="lv-LV" sz="1600">
                          <a:effectLst/>
                        </a:rPr>
                        <a:t> </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Turpmāku Kopienas pasākumu plāni </a:t>
                      </a:r>
                    </a:p>
                    <a:p>
                      <a:pPr>
                        <a:lnSpc>
                          <a:spcPct val="115000"/>
                        </a:lnSpc>
                        <a:spcAft>
                          <a:spcPts val="0"/>
                        </a:spcAft>
                      </a:pPr>
                      <a:r>
                        <a:rPr lang="lv-LV" sz="1600" dirty="0">
                          <a:effectLst/>
                        </a:rPr>
                        <a:t>Uzdod EK  sniegt informāciju par papildu plānotiem tiesību aktiem.</a:t>
                      </a:r>
                      <a:endParaRPr lang="lv-LV" sz="1600" dirty="0">
                        <a:effectLst/>
                        <a:latin typeface="Calibri"/>
                        <a:ea typeface="Calibri"/>
                        <a:cs typeface="Times New Roman"/>
                      </a:endParaRPr>
                    </a:p>
                  </a:txBody>
                  <a:tcPr marL="68580" marR="68580" marT="0" marB="0"/>
                </a:tc>
              </a:tr>
              <a:tr h="1006084">
                <a:tc>
                  <a:txBody>
                    <a:bodyPr/>
                    <a:lstStyle/>
                    <a:p>
                      <a:pPr>
                        <a:lnSpc>
                          <a:spcPct val="115000"/>
                        </a:lnSpc>
                        <a:spcAft>
                          <a:spcPts val="0"/>
                        </a:spcAft>
                      </a:pPr>
                      <a:r>
                        <a:rPr lang="lv-LV" sz="1600">
                          <a:effectLst/>
                        </a:rPr>
                        <a:t>20. pants</a:t>
                      </a:r>
                    </a:p>
                    <a:p>
                      <a:pPr>
                        <a:lnSpc>
                          <a:spcPct val="115000"/>
                        </a:lnSpc>
                        <a:spcAft>
                          <a:spcPts val="0"/>
                        </a:spcAft>
                      </a:pPr>
                      <a:r>
                        <a:rPr lang="lv-LV" sz="1600">
                          <a:effectLst/>
                        </a:rPr>
                        <a:t> </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Tehniski pielāgojumi direktīvai </a:t>
                      </a:r>
                    </a:p>
                    <a:p>
                      <a:pPr>
                        <a:lnSpc>
                          <a:spcPct val="115000"/>
                        </a:lnSpc>
                        <a:spcAft>
                          <a:spcPts val="0"/>
                        </a:spcAft>
                      </a:pPr>
                      <a:r>
                        <a:rPr lang="lv-LV" sz="1600" dirty="0">
                          <a:effectLst/>
                        </a:rPr>
                        <a:t>Kā un kad var izdarīt tehniskus grozījumus direktīvā, apejot garo likumdošanas saskaņošanas procedūru? </a:t>
                      </a:r>
                      <a:endParaRPr lang="lv-LV" sz="16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1054929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solidFill>
                  <a:srgbClr val="0000CC"/>
                </a:solidFill>
              </a:rPr>
              <a:t>Direktīvas 2000/60/EK struktūra</a:t>
            </a:r>
            <a:endParaRPr lang="lv-LV"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74221979"/>
              </p:ext>
            </p:extLst>
          </p:nvPr>
        </p:nvGraphicFramePr>
        <p:xfrm>
          <a:off x="251520" y="1268759"/>
          <a:ext cx="8640959" cy="5327436"/>
        </p:xfrm>
        <a:graphic>
          <a:graphicData uri="http://schemas.openxmlformats.org/drawingml/2006/table">
            <a:tbl>
              <a:tblPr firstRow="1" firstCol="1" bandRow="1">
                <a:tableStyleId>{2D5ABB26-0587-4C30-8999-92F81FD0307C}</a:tableStyleId>
              </a:tblPr>
              <a:tblGrid>
                <a:gridCol w="1403319"/>
                <a:gridCol w="7237640"/>
              </a:tblGrid>
              <a:tr h="554234">
                <a:tc>
                  <a:txBody>
                    <a:bodyPr/>
                    <a:lstStyle/>
                    <a:p>
                      <a:pPr>
                        <a:lnSpc>
                          <a:spcPct val="115000"/>
                        </a:lnSpc>
                        <a:spcAft>
                          <a:spcPts val="0"/>
                        </a:spcAft>
                      </a:pPr>
                      <a:r>
                        <a:rPr lang="lv-LV" sz="1600" dirty="0">
                          <a:effectLst/>
                        </a:rPr>
                        <a:t>21. pants</a:t>
                      </a:r>
                    </a:p>
                    <a:p>
                      <a:pPr>
                        <a:lnSpc>
                          <a:spcPct val="115000"/>
                        </a:lnSpc>
                        <a:spcAft>
                          <a:spcPts val="0"/>
                        </a:spcAft>
                      </a:pPr>
                      <a:r>
                        <a:rPr lang="lv-LV" sz="1600" dirty="0">
                          <a:effectLst/>
                        </a:rPr>
                        <a:t> </a:t>
                      </a:r>
                      <a:endParaRPr lang="lv-LV" sz="1600" dirty="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Komitejas procedūra </a:t>
                      </a:r>
                    </a:p>
                    <a:p>
                      <a:pPr>
                        <a:lnSpc>
                          <a:spcPct val="115000"/>
                        </a:lnSpc>
                        <a:spcAft>
                          <a:spcPts val="0"/>
                        </a:spcAft>
                      </a:pPr>
                      <a:r>
                        <a:rPr lang="lv-LV" sz="1600" dirty="0">
                          <a:effectLst/>
                        </a:rPr>
                        <a:t>Kāda procedūra 20. pantā paredzētajos gadījumos jāpiemēro?</a:t>
                      </a:r>
                      <a:endParaRPr lang="lv-LV" sz="1600" dirty="0">
                        <a:effectLst/>
                        <a:latin typeface="Calibri"/>
                        <a:ea typeface="Calibri"/>
                        <a:cs typeface="Times New Roman"/>
                      </a:endParaRPr>
                    </a:p>
                  </a:txBody>
                  <a:tcPr marL="68580" marR="68580" marT="0" marB="0"/>
                </a:tc>
              </a:tr>
              <a:tr h="554322">
                <a:tc>
                  <a:txBody>
                    <a:bodyPr/>
                    <a:lstStyle/>
                    <a:p>
                      <a:pPr>
                        <a:lnSpc>
                          <a:spcPct val="115000"/>
                        </a:lnSpc>
                        <a:spcAft>
                          <a:spcPts val="0"/>
                        </a:spcAft>
                      </a:pPr>
                      <a:r>
                        <a:rPr lang="lv-LV" sz="1600">
                          <a:effectLst/>
                        </a:rPr>
                        <a:t>22. pants</a:t>
                      </a:r>
                    </a:p>
                    <a:p>
                      <a:pPr>
                        <a:lnSpc>
                          <a:spcPct val="115000"/>
                        </a:lnSpc>
                        <a:spcAft>
                          <a:spcPts val="0"/>
                        </a:spcAft>
                      </a:pPr>
                      <a:r>
                        <a:rPr lang="lv-LV" sz="1600">
                          <a:effectLst/>
                        </a:rPr>
                        <a:t> </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Atcelšana un pārejas noteikumi </a:t>
                      </a:r>
                    </a:p>
                    <a:p>
                      <a:pPr>
                        <a:lnSpc>
                          <a:spcPct val="115000"/>
                        </a:lnSpc>
                        <a:spcAft>
                          <a:spcPts val="0"/>
                        </a:spcAft>
                      </a:pPr>
                      <a:r>
                        <a:rPr lang="lv-LV" sz="1600" dirty="0">
                          <a:effectLst/>
                        </a:rPr>
                        <a:t>Kad tiek atceltas atsevišķas „vecās” direktīvas, ko šī direktīva aizstāj? </a:t>
                      </a:r>
                      <a:endParaRPr lang="lv-LV" sz="1600" dirty="0">
                        <a:effectLst/>
                        <a:latin typeface="Calibri"/>
                        <a:ea typeface="Calibri"/>
                        <a:cs typeface="Times New Roman"/>
                      </a:endParaRPr>
                    </a:p>
                  </a:txBody>
                  <a:tcPr marL="68580" marR="68580" marT="0" marB="0"/>
                </a:tc>
              </a:tr>
              <a:tr h="554322">
                <a:tc>
                  <a:txBody>
                    <a:bodyPr/>
                    <a:lstStyle/>
                    <a:p>
                      <a:pPr>
                        <a:lnSpc>
                          <a:spcPct val="115000"/>
                        </a:lnSpc>
                        <a:spcAft>
                          <a:spcPts val="0"/>
                        </a:spcAft>
                      </a:pPr>
                      <a:r>
                        <a:rPr lang="lv-LV" sz="1600">
                          <a:effectLst/>
                        </a:rPr>
                        <a:t>23. pants</a:t>
                      </a:r>
                    </a:p>
                    <a:p>
                      <a:pPr>
                        <a:lnSpc>
                          <a:spcPct val="115000"/>
                        </a:lnSpc>
                        <a:spcAft>
                          <a:spcPts val="0"/>
                        </a:spcAft>
                      </a:pPr>
                      <a:r>
                        <a:rPr lang="lv-LV" sz="1600">
                          <a:effectLst/>
                        </a:rPr>
                        <a:t> </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Sankcijas </a:t>
                      </a:r>
                    </a:p>
                    <a:p>
                      <a:pPr>
                        <a:lnSpc>
                          <a:spcPct val="115000"/>
                        </a:lnSpc>
                        <a:spcAft>
                          <a:spcPts val="0"/>
                        </a:spcAft>
                      </a:pPr>
                      <a:r>
                        <a:rPr lang="lv-LV" sz="1600" dirty="0">
                          <a:effectLst/>
                        </a:rPr>
                        <a:t>Uzdod valstīm noteikt sankcijas par direktīvas normu nepildīšanu. </a:t>
                      </a:r>
                      <a:endParaRPr lang="lv-LV" sz="1600" dirty="0">
                        <a:effectLst/>
                        <a:latin typeface="Calibri"/>
                        <a:ea typeface="Calibri"/>
                        <a:cs typeface="Times New Roman"/>
                      </a:endParaRPr>
                    </a:p>
                  </a:txBody>
                  <a:tcPr marL="68580" marR="68580" marT="0" marB="0"/>
                </a:tc>
              </a:tr>
              <a:tr h="554322">
                <a:tc>
                  <a:txBody>
                    <a:bodyPr/>
                    <a:lstStyle/>
                    <a:p>
                      <a:pPr>
                        <a:lnSpc>
                          <a:spcPct val="115000"/>
                        </a:lnSpc>
                        <a:spcAft>
                          <a:spcPts val="0"/>
                        </a:spcAft>
                      </a:pPr>
                      <a:r>
                        <a:rPr lang="lv-LV" sz="1600">
                          <a:effectLst/>
                        </a:rPr>
                        <a:t>24. pants</a:t>
                      </a:r>
                    </a:p>
                    <a:p>
                      <a:pPr>
                        <a:lnSpc>
                          <a:spcPct val="115000"/>
                        </a:lnSpc>
                        <a:spcAft>
                          <a:spcPts val="0"/>
                        </a:spcAft>
                      </a:pPr>
                      <a:r>
                        <a:rPr lang="lv-LV" sz="1600">
                          <a:effectLst/>
                        </a:rPr>
                        <a:t> </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Īstenošana </a:t>
                      </a:r>
                    </a:p>
                    <a:p>
                      <a:pPr>
                        <a:lnSpc>
                          <a:spcPct val="115000"/>
                        </a:lnSpc>
                        <a:spcAft>
                          <a:spcPts val="0"/>
                        </a:spcAft>
                      </a:pPr>
                      <a:r>
                        <a:rPr lang="lv-LV" sz="1600" dirty="0">
                          <a:effectLst/>
                        </a:rPr>
                        <a:t>Līdz kuram laikam direktīva jāpārņem nacionālajos tiesību </a:t>
                      </a:r>
                      <a:r>
                        <a:rPr lang="lv-LV" sz="1600" dirty="0" smtClean="0">
                          <a:effectLst/>
                        </a:rPr>
                        <a:t>aktos. </a:t>
                      </a:r>
                      <a:endParaRPr lang="lv-LV" sz="1600" dirty="0">
                        <a:effectLst/>
                        <a:latin typeface="Calibri"/>
                        <a:ea typeface="Calibri"/>
                        <a:cs typeface="Times New Roman"/>
                      </a:endParaRPr>
                    </a:p>
                  </a:txBody>
                  <a:tcPr marL="68580" marR="68580" marT="0" marB="0"/>
                </a:tc>
              </a:tr>
              <a:tr h="267863">
                <a:tc>
                  <a:txBody>
                    <a:bodyPr/>
                    <a:lstStyle/>
                    <a:p>
                      <a:pPr>
                        <a:lnSpc>
                          <a:spcPct val="115000"/>
                        </a:lnSpc>
                        <a:spcAft>
                          <a:spcPts val="0"/>
                        </a:spcAft>
                      </a:pPr>
                      <a:r>
                        <a:rPr lang="lv-LV" sz="1600">
                          <a:effectLst/>
                        </a:rPr>
                        <a:t>25. pants</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Stāšanās spēkā</a:t>
                      </a:r>
                      <a:endParaRPr lang="lv-LV" sz="1600" b="1" dirty="0">
                        <a:effectLst/>
                        <a:latin typeface="Calibri"/>
                        <a:ea typeface="Calibri"/>
                        <a:cs typeface="Times New Roman"/>
                      </a:endParaRPr>
                    </a:p>
                  </a:txBody>
                  <a:tcPr marL="68580" marR="68580" marT="0" marB="0"/>
                </a:tc>
              </a:tr>
              <a:tr h="267863">
                <a:tc>
                  <a:txBody>
                    <a:bodyPr/>
                    <a:lstStyle/>
                    <a:p>
                      <a:pPr>
                        <a:lnSpc>
                          <a:spcPct val="115000"/>
                        </a:lnSpc>
                        <a:spcAft>
                          <a:spcPts val="0"/>
                        </a:spcAft>
                      </a:pPr>
                      <a:r>
                        <a:rPr lang="lv-LV" sz="1600">
                          <a:effectLst/>
                        </a:rPr>
                        <a:t>26. pants</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Adresāti</a:t>
                      </a:r>
                      <a:endParaRPr lang="lv-LV" sz="1600" b="1" dirty="0">
                        <a:effectLst/>
                        <a:latin typeface="Calibri"/>
                        <a:ea typeface="Calibri"/>
                        <a:cs typeface="Times New Roman"/>
                      </a:endParaRPr>
                    </a:p>
                  </a:txBody>
                  <a:tcPr marL="68580" marR="68580" marT="0" marB="0"/>
                </a:tc>
              </a:tr>
              <a:tr h="554234">
                <a:tc>
                  <a:txBody>
                    <a:bodyPr/>
                    <a:lstStyle/>
                    <a:p>
                      <a:pPr>
                        <a:lnSpc>
                          <a:spcPct val="115000"/>
                        </a:lnSpc>
                        <a:spcAft>
                          <a:spcPts val="0"/>
                        </a:spcAft>
                      </a:pPr>
                      <a:r>
                        <a:rPr lang="lv-LV" sz="1600">
                          <a:effectLst/>
                        </a:rPr>
                        <a:t>I Pielikums</a:t>
                      </a:r>
                    </a:p>
                    <a:p>
                      <a:pPr>
                        <a:lnSpc>
                          <a:spcPct val="115000"/>
                        </a:lnSpc>
                        <a:spcAft>
                          <a:spcPts val="0"/>
                        </a:spcAft>
                      </a:pPr>
                      <a:r>
                        <a:rPr lang="lv-LV" sz="1600">
                          <a:effectLst/>
                        </a:rPr>
                        <a:t> </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Informācija, kas vajadzīga kompetento iestāžu sarakstam</a:t>
                      </a:r>
                      <a:endParaRPr lang="lv-LV" sz="1600" b="1" dirty="0">
                        <a:effectLst/>
                        <a:latin typeface="Calibri"/>
                        <a:ea typeface="Calibri"/>
                        <a:cs typeface="Times New Roman"/>
                      </a:endParaRPr>
                    </a:p>
                  </a:txBody>
                  <a:tcPr marL="68580" marR="68580" marT="0" marB="0"/>
                </a:tc>
              </a:tr>
              <a:tr h="840780">
                <a:tc>
                  <a:txBody>
                    <a:bodyPr/>
                    <a:lstStyle/>
                    <a:p>
                      <a:pPr>
                        <a:lnSpc>
                          <a:spcPct val="115000"/>
                        </a:lnSpc>
                        <a:spcAft>
                          <a:spcPts val="0"/>
                        </a:spcAft>
                      </a:pPr>
                      <a:r>
                        <a:rPr lang="lv-LV" sz="1600" dirty="0">
                          <a:effectLst/>
                        </a:rPr>
                        <a:t>II Pielikums</a:t>
                      </a:r>
                      <a:endParaRPr lang="lv-LV" sz="1600" dirty="0">
                        <a:effectLst/>
                        <a:latin typeface="Calibri"/>
                        <a:ea typeface="Calibri"/>
                        <a:cs typeface="Times New Roman"/>
                      </a:endParaRPr>
                    </a:p>
                  </a:txBody>
                  <a:tcPr marL="68580" marR="68580" marT="0" marB="0">
                    <a:solidFill>
                      <a:schemeClr val="accent5"/>
                    </a:solidFill>
                  </a:tcPr>
                </a:tc>
                <a:tc>
                  <a:txBody>
                    <a:bodyPr/>
                    <a:lstStyle/>
                    <a:p>
                      <a:pPr>
                        <a:lnSpc>
                          <a:spcPct val="115000"/>
                        </a:lnSpc>
                        <a:spcAft>
                          <a:spcPts val="0"/>
                        </a:spcAft>
                      </a:pPr>
                      <a:r>
                        <a:rPr lang="lv-LV" sz="1600" dirty="0">
                          <a:effectLst/>
                        </a:rPr>
                        <a:t>Nosaka kritērijus, pēc kuriem virszemes ūdeņus iedala tipos, kā tiem nosaka references apstākļus (</a:t>
                      </a:r>
                      <a:r>
                        <a:rPr lang="lv-LV" sz="1600" dirty="0" err="1">
                          <a:effectLst/>
                        </a:rPr>
                        <a:t>etalonstāvokli</a:t>
                      </a:r>
                      <a:r>
                        <a:rPr lang="lv-LV" sz="1600" dirty="0">
                          <a:effectLst/>
                        </a:rPr>
                        <a:t>), kā raksturo slodzes un to ietekmi. Nosaka, kā raksturojami pazemes ūdeņu un cilvēku darbības ietekme uz </a:t>
                      </a:r>
                      <a:r>
                        <a:rPr lang="lv-LV" sz="1600" dirty="0" smtClean="0">
                          <a:effectLst/>
                        </a:rPr>
                        <a:t>tiem.</a:t>
                      </a:r>
                      <a:endParaRPr lang="lv-LV" sz="1600" dirty="0">
                        <a:effectLst/>
                        <a:latin typeface="Calibri"/>
                        <a:ea typeface="Calibri"/>
                        <a:cs typeface="Times New Roman"/>
                      </a:endParaRPr>
                    </a:p>
                  </a:txBody>
                  <a:tcPr marL="68580" marR="68580" marT="0" marB="0">
                    <a:solidFill>
                      <a:schemeClr val="accent5"/>
                    </a:solidFill>
                  </a:tcPr>
                </a:tc>
              </a:tr>
              <a:tr h="554322">
                <a:tc>
                  <a:txBody>
                    <a:bodyPr/>
                    <a:lstStyle/>
                    <a:p>
                      <a:pPr>
                        <a:lnSpc>
                          <a:spcPct val="115000"/>
                        </a:lnSpc>
                        <a:spcAft>
                          <a:spcPts val="0"/>
                        </a:spcAft>
                      </a:pPr>
                      <a:r>
                        <a:rPr lang="lv-LV" sz="1600">
                          <a:effectLst/>
                        </a:rPr>
                        <a:t>III Pielikums</a:t>
                      </a:r>
                    </a:p>
                    <a:p>
                      <a:pPr>
                        <a:lnSpc>
                          <a:spcPct val="115000"/>
                        </a:lnSpc>
                        <a:spcAft>
                          <a:spcPts val="0"/>
                        </a:spcAft>
                      </a:pPr>
                      <a:r>
                        <a:rPr lang="lv-LV" sz="1600">
                          <a:effectLst/>
                        </a:rPr>
                        <a:t> </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Ekonomiskā analīze</a:t>
                      </a:r>
                    </a:p>
                    <a:p>
                      <a:pPr>
                        <a:lnSpc>
                          <a:spcPct val="115000"/>
                        </a:lnSpc>
                        <a:spcAft>
                          <a:spcPts val="0"/>
                        </a:spcAft>
                      </a:pPr>
                      <a:r>
                        <a:rPr lang="lv-LV" sz="1600" dirty="0">
                          <a:effectLst/>
                        </a:rPr>
                        <a:t>Pamatnosacījumi analīzes saturam (ļoti konspektīvi).</a:t>
                      </a:r>
                      <a:endParaRPr lang="lv-LV" sz="1600" dirty="0">
                        <a:effectLst/>
                        <a:latin typeface="Calibri"/>
                        <a:ea typeface="Calibri"/>
                        <a:cs typeface="Times New Roman"/>
                      </a:endParaRPr>
                    </a:p>
                  </a:txBody>
                  <a:tcPr marL="68580" marR="68580" marT="0" marB="0"/>
                </a:tc>
              </a:tr>
              <a:tr h="554322">
                <a:tc>
                  <a:txBody>
                    <a:bodyPr/>
                    <a:lstStyle/>
                    <a:p>
                      <a:pPr>
                        <a:lnSpc>
                          <a:spcPct val="115000"/>
                        </a:lnSpc>
                        <a:spcAft>
                          <a:spcPts val="0"/>
                        </a:spcAft>
                      </a:pPr>
                      <a:r>
                        <a:rPr lang="lv-LV" sz="1600">
                          <a:effectLst/>
                        </a:rPr>
                        <a:t>IV Pielikums</a:t>
                      </a:r>
                    </a:p>
                    <a:p>
                      <a:pPr>
                        <a:lnSpc>
                          <a:spcPct val="115000"/>
                        </a:lnSpc>
                        <a:spcAft>
                          <a:spcPts val="0"/>
                        </a:spcAft>
                      </a:pPr>
                      <a:r>
                        <a:rPr lang="lv-LV" sz="1600">
                          <a:effectLst/>
                        </a:rPr>
                        <a:t> </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Aizsargāti apgabali </a:t>
                      </a:r>
                    </a:p>
                    <a:p>
                      <a:pPr>
                        <a:lnSpc>
                          <a:spcPct val="115000"/>
                        </a:lnSpc>
                        <a:spcAft>
                          <a:spcPts val="0"/>
                        </a:spcAft>
                      </a:pPr>
                      <a:r>
                        <a:rPr lang="lv-LV" sz="1600" dirty="0">
                          <a:effectLst/>
                        </a:rPr>
                        <a:t>Nosaka aizsargājamo teritoriju veidus. </a:t>
                      </a:r>
                      <a:endParaRPr lang="lv-LV" sz="16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7077580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solidFill>
                  <a:srgbClr val="0000CC"/>
                </a:solidFill>
              </a:rPr>
              <a:t>Direktīvas 2000/60/EK struktūra</a:t>
            </a:r>
            <a:endParaRPr lang="lv-LV"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75822819"/>
              </p:ext>
            </p:extLst>
          </p:nvPr>
        </p:nvGraphicFramePr>
        <p:xfrm>
          <a:off x="323528" y="1340768"/>
          <a:ext cx="8568952" cy="4984907"/>
        </p:xfrm>
        <a:graphic>
          <a:graphicData uri="http://schemas.openxmlformats.org/drawingml/2006/table">
            <a:tbl>
              <a:tblPr firstRow="1" firstCol="1" bandRow="1">
                <a:tableStyleId>{2D5ABB26-0587-4C30-8999-92F81FD0307C}</a:tableStyleId>
              </a:tblPr>
              <a:tblGrid>
                <a:gridCol w="1391625"/>
                <a:gridCol w="7177327"/>
              </a:tblGrid>
              <a:tr h="1296144">
                <a:tc>
                  <a:txBody>
                    <a:bodyPr/>
                    <a:lstStyle/>
                    <a:p>
                      <a:pPr>
                        <a:lnSpc>
                          <a:spcPct val="115000"/>
                        </a:lnSpc>
                        <a:spcAft>
                          <a:spcPts val="0"/>
                        </a:spcAft>
                      </a:pPr>
                      <a:r>
                        <a:rPr lang="lv-LV" sz="1600" dirty="0">
                          <a:effectLst/>
                        </a:rPr>
                        <a:t>V Pielikums</a:t>
                      </a:r>
                      <a:endParaRPr lang="lv-LV" sz="1600" dirty="0">
                        <a:effectLst/>
                        <a:latin typeface="Calibri"/>
                        <a:ea typeface="Calibri"/>
                        <a:cs typeface="Times New Roman"/>
                      </a:endParaRPr>
                    </a:p>
                  </a:txBody>
                  <a:tcPr marL="68580" marR="68580" marT="0" marB="0">
                    <a:solidFill>
                      <a:schemeClr val="accent5"/>
                    </a:solidFill>
                  </a:tcPr>
                </a:tc>
                <a:tc>
                  <a:txBody>
                    <a:bodyPr/>
                    <a:lstStyle/>
                    <a:p>
                      <a:pPr>
                        <a:lnSpc>
                          <a:spcPct val="115000"/>
                        </a:lnSpc>
                        <a:spcAft>
                          <a:spcPts val="0"/>
                        </a:spcAft>
                      </a:pPr>
                      <a:r>
                        <a:rPr lang="lv-LV" sz="1600" dirty="0">
                          <a:effectLst/>
                        </a:rPr>
                        <a:t>Nosaka virszemes ūdeņu ekoloģiskās kvalitātes rādītāju veidus un to, kā noteikt to atbilstību kvalitātes klasēm, monitoringa veidus un tā rezultātu atspoguļošanu apsaimniekošanas plānos. Nosaka pazemes ūdeņu  kvalitātes un kvantitātes rādītājus, nosaka monitoringa veidus un tā rezultātu atspoguļošanu apsaimniekošanas plānos.</a:t>
                      </a:r>
                      <a:endParaRPr lang="lv-LV" sz="1600" dirty="0">
                        <a:effectLst/>
                        <a:latin typeface="Calibri"/>
                        <a:ea typeface="Calibri"/>
                        <a:cs typeface="Times New Roman"/>
                      </a:endParaRPr>
                    </a:p>
                  </a:txBody>
                  <a:tcPr marL="68580" marR="68580" marT="0" marB="0">
                    <a:solidFill>
                      <a:schemeClr val="accent5"/>
                    </a:solidFill>
                  </a:tcPr>
                </a:tc>
              </a:tr>
              <a:tr h="614794">
                <a:tc>
                  <a:txBody>
                    <a:bodyPr/>
                    <a:lstStyle/>
                    <a:p>
                      <a:pPr>
                        <a:lnSpc>
                          <a:spcPct val="115000"/>
                        </a:lnSpc>
                        <a:spcAft>
                          <a:spcPts val="0"/>
                        </a:spcAft>
                      </a:pPr>
                      <a:r>
                        <a:rPr lang="lv-LV" sz="1600">
                          <a:effectLst/>
                        </a:rPr>
                        <a:t>VI Pielikums</a:t>
                      </a:r>
                    </a:p>
                    <a:p>
                      <a:pPr>
                        <a:lnSpc>
                          <a:spcPct val="115000"/>
                        </a:lnSpc>
                        <a:spcAft>
                          <a:spcPts val="0"/>
                        </a:spcAft>
                      </a:pPr>
                      <a:r>
                        <a:rPr lang="lv-LV" sz="1600">
                          <a:effectLst/>
                        </a:rPr>
                        <a:t> </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Pasākumu programmās iekļaujamo pasākumu saraksti</a:t>
                      </a:r>
                    </a:p>
                    <a:p>
                      <a:pPr>
                        <a:lnSpc>
                          <a:spcPct val="115000"/>
                        </a:lnSpc>
                        <a:spcAft>
                          <a:spcPts val="0"/>
                        </a:spcAft>
                      </a:pPr>
                      <a:r>
                        <a:rPr lang="lv-LV" sz="1600" dirty="0">
                          <a:effectLst/>
                        </a:rPr>
                        <a:t> ES tiesību akti, no kuriem izriet šādi pasākumi, vispārīgi citu pasākumu veidi.</a:t>
                      </a:r>
                      <a:endParaRPr lang="lv-LV" sz="1600" dirty="0">
                        <a:effectLst/>
                        <a:latin typeface="Calibri"/>
                        <a:ea typeface="Calibri"/>
                        <a:cs typeface="Times New Roman"/>
                      </a:endParaRPr>
                    </a:p>
                  </a:txBody>
                  <a:tcPr marL="68580" marR="68580" marT="0" marB="0"/>
                </a:tc>
              </a:tr>
              <a:tr h="614794">
                <a:tc>
                  <a:txBody>
                    <a:bodyPr/>
                    <a:lstStyle/>
                    <a:p>
                      <a:pPr>
                        <a:lnSpc>
                          <a:spcPct val="115000"/>
                        </a:lnSpc>
                        <a:spcAft>
                          <a:spcPts val="0"/>
                        </a:spcAft>
                      </a:pPr>
                      <a:r>
                        <a:rPr lang="lv-LV" sz="1600">
                          <a:effectLst/>
                        </a:rPr>
                        <a:t>VII Pielikums</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Upju baseinu apsaimniekošanas plāni </a:t>
                      </a:r>
                    </a:p>
                    <a:p>
                      <a:pPr>
                        <a:lnSpc>
                          <a:spcPct val="115000"/>
                        </a:lnSpc>
                        <a:spcAft>
                          <a:spcPts val="0"/>
                        </a:spcAft>
                      </a:pPr>
                      <a:r>
                        <a:rPr lang="lv-LV" sz="1600" dirty="0">
                          <a:effectLst/>
                        </a:rPr>
                        <a:t>Prasības plānu saturam. </a:t>
                      </a:r>
                      <a:endParaRPr lang="lv-LV" sz="1600" dirty="0">
                        <a:effectLst/>
                        <a:latin typeface="Calibri"/>
                        <a:ea typeface="Calibri"/>
                        <a:cs typeface="Times New Roman"/>
                      </a:endParaRPr>
                    </a:p>
                  </a:txBody>
                  <a:tcPr marL="68580" marR="68580" marT="0" marB="0"/>
                </a:tc>
              </a:tr>
              <a:tr h="614794">
                <a:tc>
                  <a:txBody>
                    <a:bodyPr/>
                    <a:lstStyle/>
                    <a:p>
                      <a:pPr>
                        <a:lnSpc>
                          <a:spcPct val="115000"/>
                        </a:lnSpc>
                        <a:spcAft>
                          <a:spcPts val="0"/>
                        </a:spcAft>
                      </a:pPr>
                      <a:r>
                        <a:rPr lang="lv-LV" sz="1600">
                          <a:effectLst/>
                        </a:rPr>
                        <a:t>VII Pielikums</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Galveno piesārņojošo vielu indikatīvs saraksts </a:t>
                      </a:r>
                    </a:p>
                    <a:p>
                      <a:pPr>
                        <a:lnSpc>
                          <a:spcPct val="115000"/>
                        </a:lnSpc>
                        <a:spcAft>
                          <a:spcPts val="0"/>
                        </a:spcAft>
                      </a:pPr>
                      <a:r>
                        <a:rPr lang="lv-LV" sz="1600" dirty="0">
                          <a:effectLst/>
                        </a:rPr>
                        <a:t>Ļoti plašas vielu/ savienojumu grupas. </a:t>
                      </a:r>
                      <a:endParaRPr lang="lv-LV" sz="1600" dirty="0">
                        <a:effectLst/>
                        <a:latin typeface="Calibri"/>
                        <a:ea typeface="Calibri"/>
                        <a:cs typeface="Times New Roman"/>
                      </a:endParaRPr>
                    </a:p>
                  </a:txBody>
                  <a:tcPr marL="68580" marR="68580" marT="0" marB="0"/>
                </a:tc>
              </a:tr>
              <a:tr h="614794">
                <a:tc>
                  <a:txBody>
                    <a:bodyPr/>
                    <a:lstStyle/>
                    <a:p>
                      <a:pPr>
                        <a:lnSpc>
                          <a:spcPct val="115000"/>
                        </a:lnSpc>
                        <a:spcAft>
                          <a:spcPts val="0"/>
                        </a:spcAft>
                      </a:pPr>
                      <a:r>
                        <a:rPr lang="lv-LV" sz="1600">
                          <a:effectLst/>
                        </a:rPr>
                        <a:t>IX Pielikums</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Emisiju robežvērtības un vides kvalitātes standarti </a:t>
                      </a:r>
                    </a:p>
                    <a:p>
                      <a:pPr>
                        <a:lnSpc>
                          <a:spcPct val="115000"/>
                        </a:lnSpc>
                        <a:spcAft>
                          <a:spcPts val="0"/>
                        </a:spcAft>
                      </a:pPr>
                      <a:r>
                        <a:rPr lang="lv-LV" sz="1600" dirty="0">
                          <a:effectLst/>
                        </a:rPr>
                        <a:t>Atsauce uz citām direktīvām, kas tādus nosaka.</a:t>
                      </a:r>
                      <a:endParaRPr lang="lv-LV" sz="1600" dirty="0">
                        <a:effectLst/>
                        <a:latin typeface="Calibri"/>
                        <a:ea typeface="Calibri"/>
                        <a:cs typeface="Times New Roman"/>
                      </a:endParaRPr>
                    </a:p>
                  </a:txBody>
                  <a:tcPr marL="68580" marR="68580" marT="0" marB="0"/>
                </a:tc>
              </a:tr>
              <a:tr h="932502">
                <a:tc>
                  <a:txBody>
                    <a:bodyPr/>
                    <a:lstStyle/>
                    <a:p>
                      <a:pPr>
                        <a:lnSpc>
                          <a:spcPct val="115000"/>
                        </a:lnSpc>
                        <a:spcAft>
                          <a:spcPts val="0"/>
                        </a:spcAft>
                      </a:pPr>
                      <a:r>
                        <a:rPr lang="lv-LV" sz="1600">
                          <a:effectLst/>
                        </a:rPr>
                        <a:t>X Pielikums</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a:effectLst/>
                        </a:rPr>
                        <a:t>Prioritāro vielu saraksts </a:t>
                      </a:r>
                    </a:p>
                    <a:p>
                      <a:pPr>
                        <a:lnSpc>
                          <a:spcPct val="115000"/>
                        </a:lnSpc>
                        <a:spcAft>
                          <a:spcPts val="0"/>
                        </a:spcAft>
                      </a:pPr>
                      <a:r>
                        <a:rPr lang="lv-LV" sz="1600" dirty="0">
                          <a:effectLst/>
                        </a:rPr>
                        <a:t>Saraksts ar 33 (pagaidām) vielām/ vielu grupām, kuru emisijas, netīšas izplūdes jāierobežo vai pilnībā jālikvidē.</a:t>
                      </a:r>
                      <a:endParaRPr lang="lv-LV" sz="1600" dirty="0">
                        <a:effectLst/>
                        <a:latin typeface="Calibri"/>
                        <a:ea typeface="Calibri"/>
                        <a:cs typeface="Times New Roman"/>
                      </a:endParaRPr>
                    </a:p>
                  </a:txBody>
                  <a:tcPr marL="68580" marR="68580" marT="0" marB="0"/>
                </a:tc>
              </a:tr>
              <a:tr h="297085">
                <a:tc>
                  <a:txBody>
                    <a:bodyPr/>
                    <a:lstStyle/>
                    <a:p>
                      <a:pPr>
                        <a:lnSpc>
                          <a:spcPct val="115000"/>
                        </a:lnSpc>
                        <a:spcAft>
                          <a:spcPts val="0"/>
                        </a:spcAft>
                      </a:pPr>
                      <a:r>
                        <a:rPr lang="lv-LV" sz="1600">
                          <a:effectLst/>
                        </a:rPr>
                        <a:t>XI Pielikums</a:t>
                      </a:r>
                      <a:endParaRPr lang="lv-LV" sz="1600">
                        <a:effectLst/>
                        <a:latin typeface="Calibri"/>
                        <a:ea typeface="Calibri"/>
                        <a:cs typeface="Times New Roman"/>
                      </a:endParaRPr>
                    </a:p>
                  </a:txBody>
                  <a:tcPr marL="68580" marR="68580" marT="0" marB="0"/>
                </a:tc>
                <a:tc>
                  <a:txBody>
                    <a:bodyPr/>
                    <a:lstStyle/>
                    <a:p>
                      <a:pPr>
                        <a:lnSpc>
                          <a:spcPct val="115000"/>
                        </a:lnSpc>
                        <a:spcAft>
                          <a:spcPts val="0"/>
                        </a:spcAft>
                      </a:pPr>
                      <a:r>
                        <a:rPr lang="lv-LV" sz="1600" b="1" dirty="0" err="1">
                          <a:effectLst/>
                        </a:rPr>
                        <a:t>Ekoreģioni</a:t>
                      </a:r>
                      <a:r>
                        <a:rPr lang="lv-LV" sz="1600" b="1" dirty="0">
                          <a:effectLst/>
                        </a:rPr>
                        <a:t> </a:t>
                      </a:r>
                      <a:endParaRPr lang="lv-LV" sz="1600" b="1"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6400553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p:txBody>
          <a:bodyPr/>
          <a:lstStyle/>
          <a:p>
            <a:r>
              <a:rPr lang="lv-LV" dirty="0" smtClean="0">
                <a:solidFill>
                  <a:schemeClr val="hlink"/>
                </a:solidFill>
              </a:rPr>
              <a:t>Direktīva 2000/60/EK - j</a:t>
            </a:r>
            <a:r>
              <a:rPr lang="lv-LV" dirty="0" smtClean="0">
                <a:solidFill>
                  <a:schemeClr val="hlink"/>
                </a:solidFill>
              </a:rPr>
              <a:t>aunievedumi</a:t>
            </a:r>
            <a:endParaRPr lang="lv-LV" dirty="0" smtClean="0">
              <a:solidFill>
                <a:schemeClr val="hlink"/>
              </a:solidFill>
            </a:endParaRPr>
          </a:p>
        </p:txBody>
      </p:sp>
      <p:sp>
        <p:nvSpPr>
          <p:cNvPr id="107522" name="Rectangle 3"/>
          <p:cNvSpPr>
            <a:spLocks noGrp="1" noChangeArrowheads="1"/>
          </p:cNvSpPr>
          <p:nvPr>
            <p:ph type="body" sz="half" idx="1"/>
          </p:nvPr>
        </p:nvSpPr>
        <p:spPr>
          <a:xfrm>
            <a:off x="323528" y="1412776"/>
            <a:ext cx="8136260" cy="4896544"/>
          </a:xfrm>
        </p:spPr>
        <p:txBody>
          <a:bodyPr/>
          <a:lstStyle/>
          <a:p>
            <a:pPr>
              <a:buClr>
                <a:schemeClr val="tx1"/>
              </a:buClr>
            </a:pPr>
            <a:r>
              <a:rPr lang="lv-LV" dirty="0" smtClean="0"/>
              <a:t>Viens dokuments attiecas </a:t>
            </a:r>
            <a:r>
              <a:rPr lang="lv-LV" dirty="0" smtClean="0"/>
              <a:t>uz </a:t>
            </a:r>
            <a:r>
              <a:rPr lang="lv-LV" b="1" dirty="0" smtClean="0">
                <a:solidFill>
                  <a:srgbClr val="0000CC"/>
                </a:solidFill>
              </a:rPr>
              <a:t>virszemes</a:t>
            </a:r>
            <a:r>
              <a:rPr lang="lv-LV" dirty="0" smtClean="0"/>
              <a:t> (arī uz </a:t>
            </a:r>
            <a:r>
              <a:rPr lang="lv-LV" dirty="0" err="1" smtClean="0"/>
              <a:t>t.s</a:t>
            </a:r>
            <a:r>
              <a:rPr lang="lv-LV" dirty="0" smtClean="0"/>
              <a:t>. pārejas un jūras piekrastes) ūdeņiem un </a:t>
            </a:r>
            <a:r>
              <a:rPr lang="lv-LV" b="1" dirty="0" smtClean="0">
                <a:solidFill>
                  <a:srgbClr val="0000CC"/>
                </a:solidFill>
              </a:rPr>
              <a:t>pazemes</a:t>
            </a:r>
            <a:r>
              <a:rPr lang="lv-LV" dirty="0" smtClean="0"/>
              <a:t> ūdeņiem.</a:t>
            </a:r>
            <a:endParaRPr lang="lv-LV" sz="2000" dirty="0" smtClean="0"/>
          </a:p>
          <a:p>
            <a:pPr>
              <a:buClr>
                <a:schemeClr val="tx1"/>
              </a:buClr>
            </a:pPr>
            <a:r>
              <a:rPr lang="lv-LV" dirty="0" smtClean="0"/>
              <a:t>Nosaka </a:t>
            </a:r>
            <a:r>
              <a:rPr lang="lv-LV" b="1" dirty="0" smtClean="0">
                <a:solidFill>
                  <a:srgbClr val="0000CC"/>
                </a:solidFill>
              </a:rPr>
              <a:t>upju baseinu apgabalus </a:t>
            </a:r>
            <a:r>
              <a:rPr lang="lv-LV" dirty="0" smtClean="0"/>
              <a:t>kā pamatu situācijas vērtēšanai un rīcības plānošanai.</a:t>
            </a:r>
            <a:endParaRPr lang="lv-LV" sz="2000" dirty="0" smtClean="0"/>
          </a:p>
          <a:p>
            <a:pPr>
              <a:buClr>
                <a:schemeClr val="tx1"/>
              </a:buClr>
            </a:pPr>
            <a:r>
              <a:rPr lang="lv-LV" dirty="0" smtClean="0"/>
              <a:t>Mērķis </a:t>
            </a:r>
            <a:r>
              <a:rPr lang="lv-LV" dirty="0" smtClean="0"/>
              <a:t>– </a:t>
            </a:r>
            <a:r>
              <a:rPr lang="lv-LV" dirty="0" smtClean="0">
                <a:cs typeface="Times New Roman" pitchFamily="18" charset="0"/>
              </a:rPr>
              <a:t>pan</a:t>
            </a:r>
            <a:r>
              <a:rPr lang="lv-LV" dirty="0" smtClean="0"/>
              <a:t>ā</a:t>
            </a:r>
            <a:r>
              <a:rPr lang="lv-LV" dirty="0" smtClean="0">
                <a:cs typeface="Times New Roman" pitchFamily="18" charset="0"/>
              </a:rPr>
              <a:t>kt, </a:t>
            </a:r>
            <a:r>
              <a:rPr lang="lv-LV" dirty="0" smtClean="0"/>
              <a:t>lai:</a:t>
            </a:r>
          </a:p>
          <a:p>
            <a:pPr lvl="1">
              <a:buClr>
                <a:schemeClr val="tx1"/>
              </a:buClr>
              <a:buFontTx/>
              <a:buChar char="•"/>
            </a:pPr>
            <a:r>
              <a:rPr lang="lv-LV" sz="2400" dirty="0" smtClean="0"/>
              <a:t>ū</a:t>
            </a:r>
            <a:r>
              <a:rPr lang="lv-LV" sz="2400" dirty="0" smtClean="0">
                <a:cs typeface="Times New Roman" pitchFamily="18" charset="0"/>
              </a:rPr>
              <a:t>de</a:t>
            </a:r>
            <a:r>
              <a:rPr lang="lv-LV" sz="2400" dirty="0" smtClean="0"/>
              <a:t>ņ</a:t>
            </a:r>
            <a:r>
              <a:rPr lang="lv-LV" sz="2400" dirty="0" smtClean="0">
                <a:cs typeface="Times New Roman" pitchFamily="18" charset="0"/>
              </a:rPr>
              <a:t>u un no tiem atkarīgo </a:t>
            </a:r>
          </a:p>
          <a:p>
            <a:pPr marL="457200" lvl="1" indent="0">
              <a:buClr>
                <a:schemeClr val="tx1"/>
              </a:buClr>
              <a:buNone/>
            </a:pPr>
            <a:r>
              <a:rPr lang="lv-LV" sz="2400" b="1" dirty="0" smtClean="0">
                <a:solidFill>
                  <a:srgbClr val="0000CC"/>
                </a:solidFill>
                <a:cs typeface="Times New Roman" pitchFamily="18" charset="0"/>
              </a:rPr>
              <a:t>ekosistēmu </a:t>
            </a:r>
            <a:r>
              <a:rPr lang="lv-LV" sz="2400" b="1" dirty="0">
                <a:solidFill>
                  <a:srgbClr val="0000CC"/>
                </a:solidFill>
                <a:cs typeface="Times New Roman" pitchFamily="18" charset="0"/>
              </a:rPr>
              <a:t>st</a:t>
            </a:r>
            <a:r>
              <a:rPr lang="lv-LV" sz="2400" b="1" dirty="0">
                <a:solidFill>
                  <a:srgbClr val="0000CC"/>
                </a:solidFill>
              </a:rPr>
              <a:t>ā</a:t>
            </a:r>
            <a:r>
              <a:rPr lang="lv-LV" sz="2400" b="1" dirty="0">
                <a:solidFill>
                  <a:srgbClr val="0000CC"/>
                </a:solidFill>
                <a:cs typeface="Times New Roman" pitchFamily="18" charset="0"/>
              </a:rPr>
              <a:t>voklis </a:t>
            </a:r>
            <a:r>
              <a:rPr lang="lv-LV" sz="2400" dirty="0" smtClean="0">
                <a:cs typeface="Times New Roman" pitchFamily="18" charset="0"/>
              </a:rPr>
              <a:t>tālāk</a:t>
            </a:r>
            <a:endParaRPr lang="lv-LV" sz="2400" dirty="0">
              <a:cs typeface="Times New Roman" pitchFamily="18" charset="0"/>
            </a:endParaRPr>
          </a:p>
          <a:p>
            <a:pPr marL="457200" lvl="1" indent="0">
              <a:buClr>
                <a:schemeClr val="tx1"/>
              </a:buClr>
              <a:buNone/>
            </a:pPr>
            <a:r>
              <a:rPr lang="lv-LV" sz="2400" dirty="0" smtClean="0">
                <a:cs typeface="Times New Roman" pitchFamily="18" charset="0"/>
              </a:rPr>
              <a:t>nepasliktin</a:t>
            </a:r>
            <a:r>
              <a:rPr lang="lv-LV" sz="2400" dirty="0" smtClean="0"/>
              <a:t>ā</a:t>
            </a:r>
            <a:r>
              <a:rPr lang="lv-LV" sz="2400" dirty="0" smtClean="0">
                <a:cs typeface="Times New Roman" pitchFamily="18" charset="0"/>
              </a:rPr>
              <a:t>s </a:t>
            </a:r>
            <a:r>
              <a:rPr lang="lv-LV" sz="2400" dirty="0" smtClean="0">
                <a:cs typeface="Times New Roman" pitchFamily="18" charset="0"/>
              </a:rPr>
              <a:t>un </a:t>
            </a:r>
            <a:r>
              <a:rPr lang="lv-LV" sz="2400" dirty="0" smtClean="0">
                <a:cs typeface="Times New Roman" pitchFamily="18" charset="0"/>
              </a:rPr>
              <a:t>uzlabojas</a:t>
            </a:r>
            <a:r>
              <a:rPr lang="lv-LV" sz="2400" dirty="0" smtClean="0"/>
              <a:t>;</a:t>
            </a:r>
          </a:p>
          <a:p>
            <a:pPr lvl="1">
              <a:buClr>
                <a:schemeClr val="tx1"/>
              </a:buClr>
              <a:buFontTx/>
              <a:buChar char="•"/>
            </a:pPr>
            <a:r>
              <a:rPr lang="lv-LV" sz="2400" dirty="0" smtClean="0"/>
              <a:t>ū</a:t>
            </a:r>
            <a:r>
              <a:rPr lang="lv-LV" sz="2400" dirty="0" smtClean="0">
                <a:cs typeface="Times New Roman" pitchFamily="18" charset="0"/>
              </a:rPr>
              <a:t>dens lietošana būtu ilgtsp</a:t>
            </a:r>
            <a:r>
              <a:rPr lang="lv-LV" sz="2400" dirty="0" smtClean="0"/>
              <a:t>ē</a:t>
            </a:r>
            <a:r>
              <a:rPr lang="lv-LV" sz="2400" dirty="0" smtClean="0">
                <a:cs typeface="Times New Roman" pitchFamily="18" charset="0"/>
              </a:rPr>
              <a:t>j</a:t>
            </a:r>
            <a:r>
              <a:rPr lang="lv-LV" sz="2400" dirty="0" smtClean="0"/>
              <a:t>ī</a:t>
            </a:r>
            <a:r>
              <a:rPr lang="lv-LV" sz="2400" dirty="0" smtClean="0">
                <a:cs typeface="Times New Roman" pitchFamily="18" charset="0"/>
              </a:rPr>
              <a:t>ga un racion</a:t>
            </a:r>
            <a:r>
              <a:rPr lang="lv-LV" sz="2400" dirty="0" smtClean="0"/>
              <a:t>ā</a:t>
            </a:r>
            <a:r>
              <a:rPr lang="lv-LV" sz="2400" dirty="0" smtClean="0">
                <a:cs typeface="Times New Roman" pitchFamily="18" charset="0"/>
              </a:rPr>
              <a:t>la;</a:t>
            </a:r>
          </a:p>
          <a:p>
            <a:pPr lvl="1">
              <a:buClr>
                <a:schemeClr val="tx1"/>
              </a:buClr>
              <a:buFontTx/>
              <a:buChar char="•"/>
            </a:pPr>
            <a:r>
              <a:rPr lang="lv-LV" sz="2400" dirty="0"/>
              <a:t>ū</a:t>
            </a:r>
            <a:r>
              <a:rPr lang="lv-LV" sz="2400" dirty="0" smtClean="0"/>
              <a:t>deņu </a:t>
            </a:r>
            <a:r>
              <a:rPr lang="lv-LV" sz="2400" dirty="0" smtClean="0"/>
              <a:t>vide tiktu labāk aizsargāta, samazinātos piesārņojums, plūdu un sausuma izraisītās problēmas. </a:t>
            </a:r>
            <a:endParaRPr lang="lv-LV" sz="2400" dirty="0" smtClean="0"/>
          </a:p>
        </p:txBody>
      </p:sp>
      <p:pic>
        <p:nvPicPr>
          <p:cNvPr id="107523" name="Picture 4"/>
          <p:cNvPicPr>
            <a:picLocks noChangeAspect="1" noChangeArrowheads="1"/>
          </p:cNvPicPr>
          <p:nvPr/>
        </p:nvPicPr>
        <p:blipFill>
          <a:blip r:embed="rId3"/>
          <a:srcRect/>
          <a:stretch>
            <a:fillRect/>
          </a:stretch>
        </p:blipFill>
        <p:spPr bwMode="auto">
          <a:xfrm>
            <a:off x="4818980" y="2708920"/>
            <a:ext cx="3654425" cy="21415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Koi design template">
  <a:themeElements>
    <a:clrScheme name="Koi design template 1">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fontScheme name="Koi design templat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oi design template 1">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oi design template 2">
        <a:dk1>
          <a:srgbClr val="272776"/>
        </a:dk1>
        <a:lt1>
          <a:srgbClr val="F3F1E4"/>
        </a:lt1>
        <a:dk2>
          <a:srgbClr val="272776"/>
        </a:dk2>
        <a:lt2>
          <a:srgbClr val="777777"/>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Koi design template</Template>
  <TotalTime>2196</TotalTime>
  <Words>1686</Words>
  <Application>Microsoft Office PowerPoint</Application>
  <PresentationFormat>On-screen Show (4:3)</PresentationFormat>
  <Paragraphs>264</Paragraphs>
  <Slides>25</Slides>
  <Notes>7</Notes>
  <HiddenSlides>0</HiddenSlides>
  <MMClips>0</MMClips>
  <ScaleCrop>false</ScaleCrop>
  <HeadingPairs>
    <vt:vector size="8" baseType="variant">
      <vt:variant>
        <vt:lpstr>Theme</vt:lpstr>
      </vt:variant>
      <vt:variant>
        <vt:i4>1</vt:i4>
      </vt:variant>
      <vt:variant>
        <vt:lpstr>Links</vt:lpstr>
      </vt:variant>
      <vt:variant>
        <vt:i4>4</vt:i4>
      </vt:variant>
      <vt:variant>
        <vt:lpstr>Embedded OLE Servers</vt:lpstr>
      </vt:variant>
      <vt:variant>
        <vt:i4>1</vt:i4>
      </vt:variant>
      <vt:variant>
        <vt:lpstr>Slide Titles</vt:lpstr>
      </vt:variant>
      <vt:variant>
        <vt:i4>25</vt:i4>
      </vt:variant>
    </vt:vector>
  </HeadingPairs>
  <TitlesOfParts>
    <vt:vector size="31" baseType="lpstr">
      <vt:lpstr>Koi design template</vt:lpstr>
      <vt:lpstr>???</vt:lpstr>
      <vt:lpstr>???</vt:lpstr>
      <vt:lpstr>???</vt:lpstr>
      <vt:lpstr>???</vt:lpstr>
      <vt:lpstr>Slide</vt:lpstr>
      <vt:lpstr>PowerPoint Presentation</vt:lpstr>
      <vt:lpstr>Pilns nosaukums</vt:lpstr>
      <vt:lpstr>Direktīva 2000/60/EK - konteksts</vt:lpstr>
      <vt:lpstr>Direktīvas 2000/60/EK struktūra</vt:lpstr>
      <vt:lpstr>Direktīvas 2000/60/EK struktūra</vt:lpstr>
      <vt:lpstr>Direktīvas 2000/60/EK struktūra</vt:lpstr>
      <vt:lpstr>Direktīvas 2000/60/EK struktūra</vt:lpstr>
      <vt:lpstr>Direktīvas 2000/60/EK struktūra</vt:lpstr>
      <vt:lpstr>Direktīva 2000/60/EK - jaunievedumi</vt:lpstr>
      <vt:lpstr>Upju baseinu apgabali Latvijā  </vt:lpstr>
      <vt:lpstr>Direktīva 2000/60/EK - jaunievedumi</vt:lpstr>
      <vt:lpstr>Direktīva 2000/60/EK - jaunievedumi</vt:lpstr>
      <vt:lpstr>Virszemes ūdensobjekti </vt:lpstr>
      <vt:lpstr>Direktīva 2000/60/EK - jaunievedumi</vt:lpstr>
      <vt:lpstr>PowerPoint Presentation</vt:lpstr>
      <vt:lpstr>Direktīva 2000/60/EK - jaunievedumi</vt:lpstr>
      <vt:lpstr>Direktīva 2000/60/EK - jaunievedumi</vt:lpstr>
      <vt:lpstr>Kvalitātes kritēriju interkalibrācija ES, 11/2010 </vt:lpstr>
      <vt:lpstr>PowerPoint Presentation</vt:lpstr>
      <vt:lpstr>PowerPoint Presentation</vt:lpstr>
      <vt:lpstr>PowerPoint Presentation</vt:lpstr>
      <vt:lpstr>Ūdens struktūrdirektīva par pazemes ūdeņiem</vt:lpstr>
      <vt:lpstr>Pazemes ūdensobjekti Latvijā</vt:lpstr>
      <vt:lpstr>Papildu informācija</vt:lpstr>
      <vt:lpstr>Latvijas ūdeņu resursi</vt:lpstr>
    </vt:vector>
  </TitlesOfParts>
  <Company>vidm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Environmental infrastructure  projects in Latvia</dc:title>
  <dc:creator>BaibaG</dc:creator>
  <cp:lastModifiedBy>Iveta Teibe</cp:lastModifiedBy>
  <cp:revision>216</cp:revision>
  <dcterms:created xsi:type="dcterms:W3CDTF">2006-06-09T06:36:33Z</dcterms:created>
  <dcterms:modified xsi:type="dcterms:W3CDTF">2010-11-24T09:45:27Z</dcterms:modified>
</cp:coreProperties>
</file>