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47"/>
  </p:notesMasterIdLst>
  <p:sldIdLst>
    <p:sldId id="256" r:id="rId2"/>
    <p:sldId id="257" r:id="rId3"/>
    <p:sldId id="350" r:id="rId4"/>
    <p:sldId id="348" r:id="rId5"/>
    <p:sldId id="349" r:id="rId6"/>
    <p:sldId id="354" r:id="rId7"/>
    <p:sldId id="365" r:id="rId8"/>
    <p:sldId id="364" r:id="rId9"/>
    <p:sldId id="370" r:id="rId10"/>
    <p:sldId id="368" r:id="rId11"/>
    <p:sldId id="305" r:id="rId12"/>
    <p:sldId id="318" r:id="rId13"/>
    <p:sldId id="312" r:id="rId14"/>
    <p:sldId id="311" r:id="rId15"/>
    <p:sldId id="313" r:id="rId16"/>
    <p:sldId id="314" r:id="rId17"/>
    <p:sldId id="315" r:id="rId18"/>
    <p:sldId id="316" r:id="rId19"/>
    <p:sldId id="355" r:id="rId20"/>
    <p:sldId id="377" r:id="rId21"/>
    <p:sldId id="376" r:id="rId22"/>
    <p:sldId id="307" r:id="rId23"/>
    <p:sldId id="333" r:id="rId24"/>
    <p:sldId id="334" r:id="rId25"/>
    <p:sldId id="360" r:id="rId26"/>
    <p:sldId id="298" r:id="rId27"/>
    <p:sldId id="299" r:id="rId28"/>
    <p:sldId id="300" r:id="rId29"/>
    <p:sldId id="301" r:id="rId30"/>
    <p:sldId id="361" r:id="rId31"/>
    <p:sldId id="309" r:id="rId32"/>
    <p:sldId id="303" r:id="rId33"/>
    <p:sldId id="362" r:id="rId34"/>
    <p:sldId id="286" r:id="rId35"/>
    <p:sldId id="258" r:id="rId36"/>
    <p:sldId id="335" r:id="rId37"/>
    <p:sldId id="259" r:id="rId38"/>
    <p:sldId id="336" r:id="rId39"/>
    <p:sldId id="260" r:id="rId40"/>
    <p:sldId id="338" r:id="rId41"/>
    <p:sldId id="261" r:id="rId42"/>
    <p:sldId id="268" r:id="rId43"/>
    <p:sldId id="262" r:id="rId44"/>
    <p:sldId id="269" r:id="rId45"/>
    <p:sldId id="339" r:id="rId4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4AC804"/>
    <a:srgbClr val="3A71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4" autoAdjust="0"/>
    <p:restoredTop sz="70726" autoAdjust="0"/>
  </p:normalViewPr>
  <p:slideViewPr>
    <p:cSldViewPr>
      <p:cViewPr varScale="1">
        <p:scale>
          <a:sx n="77" d="100"/>
          <a:sy n="77" d="100"/>
        </p:scale>
        <p:origin x="894" y="84"/>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1BDC62E-EC56-4D84-89D2-06835B853D4E}" type="datetimeFigureOut">
              <a:rPr lang="en-GB" smtClean="0"/>
              <a:pPr/>
              <a:t>27/10/2014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20A4BA7-02E6-42BD-ACC5-48A516900558}" type="slidenum">
              <a:rPr lang="en-GB" smtClean="0"/>
              <a:pPr/>
              <a:t>‹#›</a:t>
            </a:fld>
            <a:endParaRPr lang="en-GB"/>
          </a:p>
        </p:txBody>
      </p:sp>
    </p:spTree>
    <p:extLst>
      <p:ext uri="{BB962C8B-B14F-4D97-AF65-F5344CB8AC3E}">
        <p14:creationId xmlns:p14="http://schemas.microsoft.com/office/powerpoint/2010/main" val="30243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Immune_tolerance"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en.wikipedia.org/wiki/Regulatory_T_cell"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ature.com/nri/journal/v5/n10/full/nri1707.html#B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1</a:t>
            </a:fld>
            <a:endParaRPr lang="en-GB"/>
          </a:p>
        </p:txBody>
      </p:sp>
    </p:spTree>
    <p:extLst>
      <p:ext uri="{BB962C8B-B14F-4D97-AF65-F5344CB8AC3E}">
        <p14:creationId xmlns:p14="http://schemas.microsoft.com/office/powerpoint/2010/main" val="2538571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maturation in the thymus, most T cells with high</a:t>
            </a:r>
            <a:r>
              <a:rPr lang="lv-LV" dirty="0" smtClean="0"/>
              <a:t> </a:t>
            </a:r>
            <a:r>
              <a:rPr lang="en-US" dirty="0" smtClean="0"/>
              <a:t>avidity for self-peptide-MHC complexes are eliminated</a:t>
            </a:r>
            <a:endParaRPr lang="lv-LV" dirty="0" smtClean="0"/>
          </a:p>
          <a:p>
            <a:r>
              <a:rPr lang="en-US" sz="1200" kern="1200" baseline="0" dirty="0" smtClean="0">
                <a:solidFill>
                  <a:schemeClr val="tx1"/>
                </a:solidFill>
                <a:latin typeface="+mn-lt"/>
                <a:ea typeface="+mn-ea"/>
                <a:cs typeface="+mn-cs"/>
              </a:rPr>
              <a:t>However, because not all self-</a:t>
            </a:r>
            <a:r>
              <a:rPr lang="en-US" sz="1200" kern="1200" baseline="0" dirty="0" err="1" smtClean="0">
                <a:solidFill>
                  <a:schemeClr val="tx1"/>
                </a:solidFill>
                <a:latin typeface="+mn-lt"/>
                <a:ea typeface="+mn-ea"/>
                <a:cs typeface="+mn-cs"/>
              </a:rPr>
              <a:t>Ags</a:t>
            </a:r>
            <a:r>
              <a:rPr lang="en-US" sz="1200" kern="1200" baseline="0" dirty="0" smtClean="0">
                <a:solidFill>
                  <a:schemeClr val="tx1"/>
                </a:solidFill>
                <a:latin typeface="+mn-lt"/>
                <a:ea typeface="+mn-ea"/>
                <a:cs typeface="+mn-cs"/>
              </a:rPr>
              <a:t> are expressed in the thymus under conditions required to induce such deletion,</a:t>
            </a:r>
          </a:p>
          <a:p>
            <a:r>
              <a:rPr lang="en-US" sz="1200" kern="1200" baseline="0" dirty="0" smtClean="0">
                <a:solidFill>
                  <a:schemeClr val="tx1"/>
                </a:solidFill>
                <a:latin typeface="+mn-lt"/>
                <a:ea typeface="+mn-ea"/>
                <a:cs typeface="+mn-cs"/>
              </a:rPr>
              <a:t>additional mechanisms exist to ensure T cell tolerance in the periphery, including </a:t>
            </a:r>
            <a:r>
              <a:rPr lang="en-US" sz="1200" kern="1200" baseline="0" dirty="0" err="1" smtClean="0">
                <a:solidFill>
                  <a:schemeClr val="tx1"/>
                </a:solidFill>
                <a:latin typeface="+mn-lt"/>
                <a:ea typeface="+mn-ea"/>
                <a:cs typeface="+mn-cs"/>
              </a:rPr>
              <a:t>clonal</a:t>
            </a:r>
            <a:r>
              <a:rPr lang="en-US" sz="1200" kern="1200" baseline="0" dirty="0" smtClean="0">
                <a:solidFill>
                  <a:schemeClr val="tx1"/>
                </a:solidFill>
                <a:latin typeface="+mn-lt"/>
                <a:ea typeface="+mn-ea"/>
                <a:cs typeface="+mn-cs"/>
              </a:rPr>
              <a:t> deletion, </a:t>
            </a:r>
            <a:r>
              <a:rPr lang="en-US" sz="1200" kern="1200" baseline="0" dirty="0" err="1" smtClean="0">
                <a:solidFill>
                  <a:schemeClr val="tx1"/>
                </a:solidFill>
                <a:latin typeface="+mn-lt"/>
                <a:ea typeface="+mn-ea"/>
                <a:cs typeface="+mn-cs"/>
              </a:rPr>
              <a:t>anergy</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immunoregulation</a:t>
            </a:r>
            <a:r>
              <a:rPr lang="en-US" sz="1200" kern="1200" baseline="0" dirty="0" smtClean="0">
                <a:solidFill>
                  <a:schemeClr val="tx1"/>
                </a:solidFill>
                <a:latin typeface="+mn-lt"/>
                <a:ea typeface="+mn-ea"/>
                <a:cs typeface="+mn-cs"/>
              </a:rPr>
              <a:t>.</a:t>
            </a:r>
            <a:endParaRPr lang="lv-LV" dirty="0" smtClean="0"/>
          </a:p>
          <a:p>
            <a:r>
              <a:rPr lang="en-US" sz="1200" b="0" i="0" kern="1200" dirty="0" smtClean="0">
                <a:solidFill>
                  <a:schemeClr val="tx1"/>
                </a:solidFill>
                <a:latin typeface="+mn-lt"/>
                <a:ea typeface="+mn-ea"/>
                <a:cs typeface="+mn-cs"/>
              </a:rPr>
              <a:t>Regulatory T cells are generated by self antigen recognition in the thymus (sometimes called natural regulatory cells) and (probably to a lesser extent) by antigen recognition in peripheral lymphoid organs (called inducible or adaptive regulatory cells). The development and survival of these regulatory T cells require IL-2 and the transcription factor FoxP3. In peripheral tissues, regulatory T cells suppress the activation and effector functions of other, self-reactive and potentially pathogenic lymphocytes.</a:t>
            </a:r>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20A4BA7-02E6-42BD-ACC5-48A516900558}" type="slidenum">
              <a:rPr lang="en-GB" smtClean="0"/>
              <a:pPr/>
              <a:t>11</a:t>
            </a:fld>
            <a:endParaRPr lang="en-GB"/>
          </a:p>
        </p:txBody>
      </p:sp>
    </p:spTree>
    <p:extLst>
      <p:ext uri="{BB962C8B-B14F-4D97-AF65-F5344CB8AC3E}">
        <p14:creationId xmlns:p14="http://schemas.microsoft.com/office/powerpoint/2010/main" val="2250726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signals involved in a normal immune response </a:t>
            </a:r>
            <a:r>
              <a:rPr lang="en-US" sz="1200" b="1" i="0" kern="1200" dirty="0" smtClean="0">
                <a:solidFill>
                  <a:schemeClr val="tx1"/>
                </a:solidFill>
                <a:latin typeface="+mn-lt"/>
                <a:ea typeface="+mn-ea"/>
                <a:cs typeface="+mn-cs"/>
              </a:rPr>
              <a:t>(A)</a:t>
            </a:r>
            <a:r>
              <a:rPr lang="en-US" sz="1200" b="0" i="0" kern="1200" dirty="0" smtClean="0">
                <a:solidFill>
                  <a:schemeClr val="tx1"/>
                </a:solidFill>
                <a:latin typeface="+mn-lt"/>
                <a:ea typeface="+mn-ea"/>
                <a:cs typeface="+mn-cs"/>
              </a:rPr>
              <a:t> and the three major mechanisms of peripheral T cell tolerance </a:t>
            </a:r>
            <a:r>
              <a:rPr lang="en-US" sz="1200" b="1" i="0" kern="1200" dirty="0" smtClean="0">
                <a:solidFill>
                  <a:schemeClr val="tx1"/>
                </a:solidFill>
                <a:latin typeface="+mn-lt"/>
                <a:ea typeface="+mn-ea"/>
                <a:cs typeface="+mn-cs"/>
              </a:rPr>
              <a:t>(B)</a:t>
            </a:r>
            <a:r>
              <a:rPr lang="en-US" sz="1200" b="0" i="0" kern="1200" dirty="0" smtClean="0">
                <a:solidFill>
                  <a:schemeClr val="tx1"/>
                </a:solidFill>
                <a:latin typeface="+mn-lt"/>
                <a:ea typeface="+mn-ea"/>
                <a:cs typeface="+mn-cs"/>
              </a:rPr>
              <a:t> are illustrated.</a:t>
            </a:r>
            <a:endParaRPr lang="lv-LV" sz="1200" b="0" i="0" kern="1200" dirty="0" smtClean="0">
              <a:solidFill>
                <a:schemeClr val="tx1"/>
              </a:solidFill>
              <a:latin typeface="+mn-lt"/>
              <a:ea typeface="+mn-ea"/>
              <a:cs typeface="+mn-cs"/>
            </a:endParaRPr>
          </a:p>
          <a:p>
            <a:r>
              <a:rPr lang="en-US" dirty="0" smtClean="0"/>
              <a:t>Activation of naive T cells by quiescent APCs results in tolerance through deletion and </a:t>
            </a:r>
            <a:r>
              <a:rPr lang="en-US" dirty="0" err="1" smtClean="0"/>
              <a:t>anergy</a:t>
            </a:r>
            <a:r>
              <a:rPr lang="en-US" dirty="0" smtClean="0"/>
              <a:t>.</a:t>
            </a:r>
          </a:p>
          <a:p>
            <a:r>
              <a:rPr lang="en-GB" sz="1200" kern="1200" baseline="0" dirty="0" smtClean="0">
                <a:solidFill>
                  <a:schemeClr val="tx1"/>
                </a:solidFill>
                <a:latin typeface="+mn-lt"/>
                <a:ea typeface="+mn-ea"/>
                <a:cs typeface="+mn-cs"/>
              </a:rPr>
              <a:t>High dose</a:t>
            </a:r>
          </a:p>
          <a:p>
            <a:r>
              <a:rPr lang="en-US" sz="1200" kern="1200" baseline="0" dirty="0" smtClean="0">
                <a:solidFill>
                  <a:schemeClr val="tx1"/>
                </a:solidFill>
                <a:latin typeface="+mn-lt"/>
                <a:ea typeface="+mn-ea"/>
                <a:cs typeface="+mn-cs"/>
              </a:rPr>
              <a:t>Ag rendered the remaining cells </a:t>
            </a:r>
            <a:r>
              <a:rPr lang="en-US" sz="1200" kern="1200" baseline="0" dirty="0" err="1" smtClean="0">
                <a:solidFill>
                  <a:schemeClr val="tx1"/>
                </a:solidFill>
                <a:latin typeface="+mn-lt"/>
                <a:ea typeface="+mn-ea"/>
                <a:cs typeface="+mn-cs"/>
              </a:rPr>
              <a:t>anergic</a:t>
            </a:r>
            <a:r>
              <a:rPr lang="en-US" sz="1200" kern="1200" baseline="0" dirty="0" smtClean="0">
                <a:solidFill>
                  <a:schemeClr val="tx1"/>
                </a:solidFill>
                <a:latin typeface="+mn-lt"/>
                <a:ea typeface="+mn-ea"/>
                <a:cs typeface="+mn-cs"/>
              </a:rPr>
              <a:t> to further stimulation,</a:t>
            </a:r>
          </a:p>
          <a:p>
            <a:r>
              <a:rPr lang="en-US" sz="1200" kern="1200" baseline="0" dirty="0" smtClean="0">
                <a:solidFill>
                  <a:schemeClr val="tx1"/>
                </a:solidFill>
                <a:latin typeface="+mn-lt"/>
                <a:ea typeface="+mn-ea"/>
                <a:cs typeface="+mn-cs"/>
              </a:rPr>
              <a:t>thereby sparing them from further activation and deletion. In contrast,</a:t>
            </a:r>
          </a:p>
          <a:p>
            <a:r>
              <a:rPr lang="en-US" sz="1200" kern="1200" baseline="0" dirty="0" smtClean="0">
                <a:solidFill>
                  <a:schemeClr val="tx1"/>
                </a:solidFill>
                <a:latin typeface="+mn-lt"/>
                <a:ea typeface="+mn-ea"/>
                <a:cs typeface="+mn-cs"/>
              </a:rPr>
              <a:t>treatment with lower doses of Ag did not induce </a:t>
            </a:r>
            <a:r>
              <a:rPr lang="en-US" sz="1200" kern="1200" baseline="0" dirty="0" err="1" smtClean="0">
                <a:solidFill>
                  <a:schemeClr val="tx1"/>
                </a:solidFill>
                <a:latin typeface="+mn-lt"/>
                <a:ea typeface="+mn-ea"/>
                <a:cs typeface="+mn-cs"/>
              </a:rPr>
              <a:t>anergy</a:t>
            </a:r>
            <a:r>
              <a:rPr lang="en-US" sz="1200" kern="1200" baseline="0" dirty="0" smtClean="0">
                <a:solidFill>
                  <a:schemeClr val="tx1"/>
                </a:solidFill>
                <a:latin typeface="+mn-lt"/>
                <a:ea typeface="+mn-ea"/>
                <a:cs typeface="+mn-cs"/>
              </a:rPr>
              <a:t> and</a:t>
            </a:r>
          </a:p>
          <a:p>
            <a:r>
              <a:rPr lang="en-US" sz="1200" kern="1200" baseline="0" dirty="0" smtClean="0">
                <a:solidFill>
                  <a:schemeClr val="tx1"/>
                </a:solidFill>
                <a:latin typeface="+mn-lt"/>
                <a:ea typeface="+mn-ea"/>
                <a:cs typeface="+mn-cs"/>
              </a:rPr>
              <a:t>the residual cells remained susceptible to further activation, which</a:t>
            </a:r>
          </a:p>
          <a:p>
            <a:r>
              <a:rPr lang="en-US" sz="1200" kern="1200" baseline="0" dirty="0" smtClean="0">
                <a:solidFill>
                  <a:schemeClr val="tx1"/>
                </a:solidFill>
                <a:latin typeface="+mn-lt"/>
                <a:ea typeface="+mn-ea"/>
                <a:cs typeface="+mn-cs"/>
              </a:rPr>
              <a:t>ultimately led to their complete </a:t>
            </a:r>
            <a:r>
              <a:rPr lang="en-US" sz="1200" kern="1200" baseline="0" dirty="0" err="1" smtClean="0">
                <a:solidFill>
                  <a:schemeClr val="tx1"/>
                </a:solidFill>
                <a:latin typeface="+mn-lt"/>
                <a:ea typeface="+mn-ea"/>
                <a:cs typeface="+mn-cs"/>
              </a:rPr>
              <a:t>clonal</a:t>
            </a:r>
            <a:r>
              <a:rPr lang="en-US" sz="1200" kern="1200" baseline="0" dirty="0" smtClean="0">
                <a:solidFill>
                  <a:schemeClr val="tx1"/>
                </a:solidFill>
                <a:latin typeface="+mn-lt"/>
                <a:ea typeface="+mn-ea"/>
                <a:cs typeface="+mn-cs"/>
              </a:rPr>
              <a:t> deletion. This disparity in</a:t>
            </a:r>
          </a:p>
          <a:p>
            <a:r>
              <a:rPr lang="en-US" sz="1200" kern="1200" baseline="0" dirty="0" smtClean="0">
                <a:solidFill>
                  <a:schemeClr val="tx1"/>
                </a:solidFill>
                <a:latin typeface="+mn-lt"/>
                <a:ea typeface="+mn-ea"/>
                <a:cs typeface="+mn-cs"/>
              </a:rPr>
              <a:t>susceptibility to deletion was associated with changes in the regulation</a:t>
            </a:r>
          </a:p>
          <a:p>
            <a:r>
              <a:rPr lang="en-GB" sz="1200" kern="1200" baseline="0" dirty="0" smtClean="0">
                <a:solidFill>
                  <a:schemeClr val="tx1"/>
                </a:solidFill>
                <a:latin typeface="+mn-lt"/>
                <a:ea typeface="+mn-ea"/>
                <a:cs typeface="+mn-cs"/>
              </a:rPr>
              <a:t>of TCR-mediated </a:t>
            </a:r>
            <a:r>
              <a:rPr lang="en-GB" sz="1200" kern="1200" baseline="0" dirty="0" err="1" smtClean="0">
                <a:solidFill>
                  <a:schemeClr val="tx1"/>
                </a:solidFill>
                <a:latin typeface="+mn-lt"/>
                <a:ea typeface="+mn-ea"/>
                <a:cs typeface="+mn-cs"/>
              </a:rPr>
              <a:t>signaling</a:t>
            </a:r>
            <a:r>
              <a:rPr lang="en-GB" sz="1200" kern="1200" baseline="0" dirty="0" smtClean="0">
                <a:solidFill>
                  <a:schemeClr val="tx1"/>
                </a:solidFill>
                <a:latin typeface="+mn-lt"/>
                <a:ea typeface="+mn-ea"/>
                <a:cs typeface="+mn-cs"/>
              </a:rPr>
              <a:t> molecules.</a:t>
            </a:r>
            <a:endParaRPr lang="en-GB"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12</a:t>
            </a:fld>
            <a:endParaRPr lang="en-GB"/>
          </a:p>
        </p:txBody>
      </p:sp>
    </p:spTree>
    <p:extLst>
      <p:ext uri="{BB962C8B-B14F-4D97-AF65-F5344CB8AC3E}">
        <p14:creationId xmlns:p14="http://schemas.microsoft.com/office/powerpoint/2010/main" val="2263581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smtClean="0"/>
              <a:t>http://www.nature.com/nri/posters/tregcells/index.html </a:t>
            </a:r>
          </a:p>
          <a:p>
            <a:endParaRPr lang="en-US" b="1" dirty="0" smtClean="0"/>
          </a:p>
          <a:p>
            <a:r>
              <a:rPr lang="en-GB" b="1" dirty="0" smtClean="0"/>
              <a:t>Abbreviations for poster entitled Regulatory T cells by Ethan </a:t>
            </a:r>
            <a:r>
              <a:rPr lang="en-GB" b="1" dirty="0" err="1" smtClean="0"/>
              <a:t>Shevach</a:t>
            </a:r>
            <a:r>
              <a:rPr lang="en-GB" b="1" dirty="0" smtClean="0"/>
              <a:t> and Todd Davidson</a:t>
            </a:r>
          </a:p>
          <a:p>
            <a:r>
              <a:rPr lang="en-GB" dirty="0" smtClean="0"/>
              <a:t>A2AR, adenosine receptor 2A; CCL, CC-</a:t>
            </a:r>
            <a:r>
              <a:rPr lang="en-GB" dirty="0" err="1" smtClean="0"/>
              <a:t>chemokine</a:t>
            </a:r>
            <a:r>
              <a:rPr lang="en-GB" dirty="0" smtClean="0"/>
              <a:t> </a:t>
            </a:r>
            <a:r>
              <a:rPr lang="en-GB" dirty="0" err="1" smtClean="0"/>
              <a:t>ligand</a:t>
            </a:r>
            <a:r>
              <a:rPr lang="en-GB" dirty="0" smtClean="0"/>
              <a:t>; CCR, CC-</a:t>
            </a:r>
            <a:r>
              <a:rPr lang="en-GB" dirty="0" err="1" smtClean="0"/>
              <a:t>chemokine</a:t>
            </a:r>
            <a:r>
              <a:rPr lang="en-GB" dirty="0" smtClean="0"/>
              <a:t> receptor; CTL, </a:t>
            </a:r>
            <a:r>
              <a:rPr lang="en-GB" dirty="0" err="1" smtClean="0"/>
              <a:t>cytotoxic</a:t>
            </a:r>
            <a:r>
              <a:rPr lang="en-GB" dirty="0" smtClean="0"/>
              <a:t> T lymphocyte; </a:t>
            </a:r>
          </a:p>
          <a:p>
            <a:r>
              <a:rPr lang="en-GB" dirty="0" smtClean="0"/>
              <a:t>CTLA4, </a:t>
            </a:r>
            <a:r>
              <a:rPr lang="en-GB" dirty="0" err="1" smtClean="0"/>
              <a:t>cytotoxic</a:t>
            </a:r>
            <a:r>
              <a:rPr lang="en-GB" dirty="0" smtClean="0"/>
              <a:t> T lymphocyte antigen 4; GARP, glycoprotein A repetitions predominant (also known as LRRC32); </a:t>
            </a:r>
          </a:p>
          <a:p>
            <a:r>
              <a:rPr lang="en-GB" dirty="0" smtClean="0"/>
              <a:t>GITR, </a:t>
            </a:r>
            <a:r>
              <a:rPr lang="en-GB" dirty="0" err="1" smtClean="0"/>
              <a:t>glucocorticoid</a:t>
            </a:r>
            <a:r>
              <a:rPr lang="en-GB" dirty="0" smtClean="0"/>
              <a:t>-induced TNF-receptor-related protein; IDO, </a:t>
            </a:r>
            <a:r>
              <a:rPr lang="en-GB" dirty="0" err="1" smtClean="0"/>
              <a:t>indoleamine</a:t>
            </a:r>
            <a:r>
              <a:rPr lang="en-GB" dirty="0" smtClean="0"/>
              <a:t> 2,3-dioxygenase; IEC, intestinal </a:t>
            </a:r>
          </a:p>
          <a:p>
            <a:r>
              <a:rPr lang="en-GB" dirty="0" smtClean="0"/>
              <a:t>epithelial cell; IRF4, interferon-regulatory factor 4; LAG3, lymphocyte activation gene 3; M cell, </a:t>
            </a:r>
            <a:r>
              <a:rPr lang="en-GB" dirty="0" err="1" smtClean="0"/>
              <a:t>microfold</a:t>
            </a:r>
            <a:r>
              <a:rPr lang="en-GB" dirty="0" smtClean="0"/>
              <a:t> cell; PBMC, </a:t>
            </a:r>
          </a:p>
          <a:p>
            <a:r>
              <a:rPr lang="en-GB" dirty="0" smtClean="0"/>
              <a:t>peripheral blood mononuclear cell; R, receptor; RA, retinoic acid; TCR; T cell receptor; TFH cell, T follicular helper cell; </a:t>
            </a:r>
          </a:p>
          <a:p>
            <a:r>
              <a:rPr lang="en-GB" dirty="0" smtClean="0"/>
              <a:t>TGF</a:t>
            </a:r>
            <a:r>
              <a:rPr lang="el-GR" dirty="0" smtClean="0"/>
              <a:t>β, </a:t>
            </a:r>
            <a:r>
              <a:rPr lang="en-GB" dirty="0" smtClean="0"/>
              <a:t>transforming growth factor-</a:t>
            </a:r>
            <a:r>
              <a:rPr lang="el-GR" dirty="0" smtClean="0"/>
              <a:t>β; </a:t>
            </a:r>
            <a:r>
              <a:rPr lang="en-GB" dirty="0" smtClean="0"/>
              <a:t>TLR, Toll-like receptor; TR1 cell, inducible regulatory type 1 T cell.</a:t>
            </a:r>
            <a:endParaRPr lang="lv-LV" dirty="0" smtClean="0"/>
          </a:p>
          <a:p>
            <a:endParaRPr lang="lv-LV" dirty="0" smtClean="0"/>
          </a:p>
          <a:p>
            <a:r>
              <a:rPr lang="en-GB" sz="1200" kern="1200" dirty="0" smtClean="0">
                <a:solidFill>
                  <a:schemeClr val="tx1"/>
                </a:solidFill>
                <a:latin typeface="+mn-lt"/>
                <a:ea typeface="+mn-ea"/>
                <a:cs typeface="+mn-cs"/>
              </a:rPr>
              <a:t>Many T cell types have immune regulatory function, but the two most important </a:t>
            </a:r>
            <a:r>
              <a:rPr lang="en-GB" sz="1200" kern="1200" dirty="0" err="1" smtClean="0">
                <a:solidFill>
                  <a:schemeClr val="tx1"/>
                </a:solidFill>
                <a:latin typeface="+mn-lt"/>
                <a:ea typeface="+mn-ea"/>
                <a:cs typeface="+mn-cs"/>
              </a:rPr>
              <a:t>TReg</a:t>
            </a:r>
            <a:r>
              <a:rPr lang="en-GB" sz="1200" kern="1200" dirty="0" smtClean="0">
                <a:solidFill>
                  <a:schemeClr val="tx1"/>
                </a:solidFill>
                <a:latin typeface="+mn-lt"/>
                <a:ea typeface="+mn-ea"/>
                <a:cs typeface="+mn-cs"/>
              </a:rPr>
              <a:t> cell subsets express the transcription</a:t>
            </a:r>
          </a:p>
          <a:p>
            <a:r>
              <a:rPr lang="en-GB" sz="1200" kern="1200" dirty="0" smtClean="0">
                <a:solidFill>
                  <a:schemeClr val="tx1"/>
                </a:solidFill>
                <a:latin typeface="+mn-lt"/>
                <a:ea typeface="+mn-ea"/>
                <a:cs typeface="+mn-cs"/>
              </a:rPr>
              <a:t>factor FOXP3 and develop in the thymus or can be induced in peripheral sites including the mucosa-associated lymphoid</a:t>
            </a:r>
          </a:p>
          <a:p>
            <a:r>
              <a:rPr lang="en-GB" sz="1200" kern="1200" dirty="0" smtClean="0">
                <a:solidFill>
                  <a:schemeClr val="tx1"/>
                </a:solidFill>
                <a:latin typeface="+mn-lt"/>
                <a:ea typeface="+mn-ea"/>
                <a:cs typeface="+mn-cs"/>
              </a:rPr>
              <a:t>tissue (MALT). Although expression of FOXP3 is considered a useful marker for these cell subpopulations in mice, FOXP3</a:t>
            </a:r>
          </a:p>
          <a:p>
            <a:r>
              <a:rPr lang="en-GB" sz="1200" kern="1200" dirty="0" smtClean="0">
                <a:solidFill>
                  <a:schemeClr val="tx1"/>
                </a:solidFill>
                <a:latin typeface="+mn-lt"/>
                <a:ea typeface="+mn-ea"/>
                <a:cs typeface="+mn-cs"/>
              </a:rPr>
              <a:t>expression may also be induced in human T cells that lack </a:t>
            </a:r>
            <a:r>
              <a:rPr lang="en-GB" sz="1200" kern="1200" dirty="0" err="1" smtClean="0">
                <a:solidFill>
                  <a:schemeClr val="tx1"/>
                </a:solidFill>
                <a:latin typeface="+mn-lt"/>
                <a:ea typeface="+mn-ea"/>
                <a:cs typeface="+mn-cs"/>
              </a:rPr>
              <a:t>TReg</a:t>
            </a:r>
            <a:r>
              <a:rPr lang="en-GB" sz="1200" kern="1200" dirty="0" smtClean="0">
                <a:solidFill>
                  <a:schemeClr val="tx1"/>
                </a:solidFill>
                <a:latin typeface="+mn-lt"/>
                <a:ea typeface="+mn-ea"/>
                <a:cs typeface="+mn-cs"/>
              </a:rPr>
              <a:t> cell function. However, functional activated human FOXP3+</a:t>
            </a:r>
          </a:p>
          <a:p>
            <a:r>
              <a:rPr lang="en-GB" sz="1200" kern="1200" dirty="0" err="1" smtClean="0">
                <a:solidFill>
                  <a:schemeClr val="tx1"/>
                </a:solidFill>
                <a:latin typeface="+mn-lt"/>
                <a:ea typeface="+mn-ea"/>
                <a:cs typeface="+mn-cs"/>
              </a:rPr>
              <a:t>TReg</a:t>
            </a:r>
            <a:r>
              <a:rPr lang="en-GB" sz="1200" kern="1200" dirty="0" smtClean="0">
                <a:solidFill>
                  <a:schemeClr val="tx1"/>
                </a:solidFill>
                <a:latin typeface="+mn-lt"/>
                <a:ea typeface="+mn-ea"/>
                <a:cs typeface="+mn-cs"/>
              </a:rPr>
              <a:t> cells express a unique pattern of cell surface markers that can facilitate their isolation. A third important type of </a:t>
            </a:r>
            <a:r>
              <a:rPr lang="en-GB" sz="1200" kern="1200" dirty="0" err="1" smtClean="0">
                <a:solidFill>
                  <a:schemeClr val="tx1"/>
                </a:solidFill>
                <a:latin typeface="+mn-lt"/>
                <a:ea typeface="+mn-ea"/>
                <a:cs typeface="+mn-cs"/>
              </a:rPr>
              <a:t>TReg</a:t>
            </a:r>
            <a:r>
              <a:rPr lang="en-GB" sz="1200" kern="1200" dirty="0" smtClean="0">
                <a:solidFill>
                  <a:schemeClr val="tx1"/>
                </a:solidFill>
                <a:latin typeface="+mn-lt"/>
                <a:ea typeface="+mn-ea"/>
                <a:cs typeface="+mn-cs"/>
              </a:rPr>
              <a:t> cell</a:t>
            </a:r>
          </a:p>
          <a:p>
            <a:r>
              <a:rPr lang="en-GB" sz="1200" kern="1200" dirty="0" smtClean="0">
                <a:solidFill>
                  <a:schemeClr val="tx1"/>
                </a:solidFill>
                <a:latin typeface="+mn-lt"/>
                <a:ea typeface="+mn-ea"/>
                <a:cs typeface="+mn-cs"/>
              </a:rPr>
              <a:t>secretes the immunosuppressive cytokine interleukin-10 (IL-10) and may develop from conventional CD4+ T cells by activation in</a:t>
            </a:r>
          </a:p>
          <a:p>
            <a:r>
              <a:rPr lang="en-GB" sz="1200" kern="1200" dirty="0" smtClean="0">
                <a:solidFill>
                  <a:schemeClr val="tx1"/>
                </a:solidFill>
                <a:latin typeface="+mn-lt"/>
                <a:ea typeface="+mn-ea"/>
                <a:cs typeface="+mn-cs"/>
              </a:rPr>
              <a:t>the presence of IL-10 or may develop from T helper 1 (TH1) or TH2 cell subsets. Other T cell subpopulations including natural killer T</a:t>
            </a:r>
          </a:p>
          <a:p>
            <a:r>
              <a:rPr lang="en-GB" sz="1200" kern="1200" dirty="0" smtClean="0">
                <a:solidFill>
                  <a:schemeClr val="tx1"/>
                </a:solidFill>
                <a:latin typeface="+mn-lt"/>
                <a:ea typeface="+mn-ea"/>
                <a:cs typeface="+mn-cs"/>
              </a:rPr>
              <a:t>(NKT) cells, </a:t>
            </a:r>
            <a:r>
              <a:rPr lang="en-GB" sz="1200" kern="1200" dirty="0" err="1" smtClean="0">
                <a:solidFill>
                  <a:schemeClr val="tx1"/>
                </a:solidFill>
                <a:latin typeface="+mn-lt"/>
                <a:ea typeface="+mn-ea"/>
                <a:cs typeface="+mn-cs"/>
              </a:rPr>
              <a:t>γδ</a:t>
            </a:r>
            <a:r>
              <a:rPr lang="en-GB" sz="1200" kern="1200" dirty="0" smtClean="0">
                <a:solidFill>
                  <a:schemeClr val="tx1"/>
                </a:solidFill>
                <a:latin typeface="+mn-lt"/>
                <a:ea typeface="+mn-ea"/>
                <a:cs typeface="+mn-cs"/>
              </a:rPr>
              <a:t> T cells and CD8+ T cells can also exert potent suppressor functions in certain settings. Although both human</a:t>
            </a:r>
          </a:p>
          <a:p>
            <a:r>
              <a:rPr lang="en-GB" sz="1200" kern="1200" dirty="0" smtClean="0">
                <a:solidFill>
                  <a:schemeClr val="tx1"/>
                </a:solidFill>
                <a:latin typeface="+mn-lt"/>
                <a:ea typeface="+mn-ea"/>
                <a:cs typeface="+mn-cs"/>
              </a:rPr>
              <a:t>and mouse CD8+ T cells can be induced to express FOXP3, a suppressive function for these cells </a:t>
            </a:r>
            <a:r>
              <a:rPr lang="en-GB" sz="1200" i="1" kern="1200" dirty="0" smtClean="0">
                <a:solidFill>
                  <a:schemeClr val="tx1"/>
                </a:solidFill>
                <a:latin typeface="+mn-lt"/>
                <a:ea typeface="+mn-ea"/>
                <a:cs typeface="+mn-cs"/>
              </a:rPr>
              <a:t>in vivo </a:t>
            </a:r>
            <a:r>
              <a:rPr lang="en-GB" sz="1200" kern="1200" dirty="0" smtClean="0">
                <a:solidFill>
                  <a:schemeClr val="tx1"/>
                </a:solidFill>
                <a:latin typeface="+mn-lt"/>
                <a:ea typeface="+mn-ea"/>
                <a:cs typeface="+mn-cs"/>
              </a:rPr>
              <a:t>has yet to be clarified.</a:t>
            </a:r>
          </a:p>
          <a:p>
            <a:endParaRPr lang="en-GB"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13</a:t>
            </a:fld>
            <a:endParaRPr lang="en-GB"/>
          </a:p>
        </p:txBody>
      </p:sp>
    </p:spTree>
    <p:extLst>
      <p:ext uri="{BB962C8B-B14F-4D97-AF65-F5344CB8AC3E}">
        <p14:creationId xmlns:p14="http://schemas.microsoft.com/office/powerpoint/2010/main" val="952467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Regulatory T cells (</a:t>
            </a:r>
            <a:r>
              <a:rPr lang="en-US" sz="1200" b="0" i="0" kern="1200" dirty="0" err="1" smtClean="0">
                <a:solidFill>
                  <a:schemeClr val="tx1"/>
                </a:solidFill>
                <a:latin typeface="+mn-lt"/>
                <a:ea typeface="+mn-ea"/>
                <a:cs typeface="+mn-cs"/>
              </a:rPr>
              <a:t>Tregs</a:t>
            </a:r>
            <a:r>
              <a:rPr lang="en-US" sz="1200" b="0" i="0" kern="1200" dirty="0" smtClean="0">
                <a:solidFill>
                  <a:schemeClr val="tx1"/>
                </a:solidFill>
                <a:latin typeface="+mn-lt"/>
                <a:ea typeface="+mn-ea"/>
                <a:cs typeface="+mn-cs"/>
              </a:rPr>
              <a:t>), either natural or induced, suppress a variety of physiological and pathological immune responses</a:t>
            </a:r>
            <a:endParaRPr lang="lv-LV"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Defects in </a:t>
            </a:r>
            <a:r>
              <a:rPr lang="en-GB" sz="1200" kern="1200" dirty="0" err="1" smtClean="0">
                <a:solidFill>
                  <a:schemeClr val="tx1"/>
                </a:solidFill>
                <a:latin typeface="+mn-lt"/>
                <a:ea typeface="+mn-ea"/>
                <a:cs typeface="+mn-cs"/>
              </a:rPr>
              <a:t>TReg</a:t>
            </a:r>
            <a:r>
              <a:rPr lang="en-GB" sz="1200" kern="1200" dirty="0" smtClean="0">
                <a:solidFill>
                  <a:schemeClr val="tx1"/>
                </a:solidFill>
                <a:latin typeface="+mn-lt"/>
                <a:ea typeface="+mn-ea"/>
                <a:cs typeface="+mn-cs"/>
              </a:rPr>
              <a:t> cell function may be an important factor in the development of autoimmunity or in the failure to control </a:t>
            </a:r>
            <a:r>
              <a:rPr lang="en-GB" sz="1200" kern="1200" dirty="0" err="1" smtClean="0">
                <a:solidFill>
                  <a:schemeClr val="tx1"/>
                </a:solidFill>
                <a:latin typeface="+mn-lt"/>
                <a:ea typeface="+mn-ea"/>
                <a:cs typeface="+mn-cs"/>
              </a:rPr>
              <a:t>immunopathology</a:t>
            </a:r>
            <a:r>
              <a:rPr lang="en-GB" sz="1200" kern="1200" dirty="0" smtClean="0">
                <a:solidFill>
                  <a:schemeClr val="tx1"/>
                </a:solidFill>
                <a:latin typeface="+mn-lt"/>
                <a:ea typeface="+mn-ea"/>
                <a:cs typeface="+mn-cs"/>
              </a:rPr>
              <a:t>, whereas overactive </a:t>
            </a:r>
            <a:r>
              <a:rPr lang="en-GB" sz="1200" kern="1200" dirty="0" err="1" smtClean="0">
                <a:solidFill>
                  <a:schemeClr val="tx1"/>
                </a:solidFill>
                <a:latin typeface="+mn-lt"/>
                <a:ea typeface="+mn-ea"/>
                <a:cs typeface="+mn-cs"/>
              </a:rPr>
              <a:t>TReg</a:t>
            </a:r>
            <a:r>
              <a:rPr lang="en-GB" sz="1200" kern="1200" dirty="0" smtClean="0">
                <a:solidFill>
                  <a:schemeClr val="tx1"/>
                </a:solidFill>
                <a:latin typeface="+mn-lt"/>
                <a:ea typeface="+mn-ea"/>
                <a:cs typeface="+mn-cs"/>
              </a:rPr>
              <a:t> cell function may contribute to the suppression of tumour immunity. </a:t>
            </a:r>
            <a:endParaRPr lang="lv-LV"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Function of FOXP3+ regulatory T cells</a:t>
            </a:r>
          </a:p>
          <a:p>
            <a:r>
              <a:rPr lang="en-GB" sz="1200" kern="1200" dirty="0" smtClean="0">
                <a:solidFill>
                  <a:schemeClr val="tx1"/>
                </a:solidFill>
                <a:latin typeface="+mn-lt"/>
                <a:ea typeface="+mn-ea"/>
                <a:cs typeface="+mn-cs"/>
              </a:rPr>
              <a:t>FOXP3+ </a:t>
            </a:r>
            <a:r>
              <a:rPr lang="en-GB" sz="1200" kern="1200" dirty="0" err="1" smtClean="0">
                <a:solidFill>
                  <a:schemeClr val="tx1"/>
                </a:solidFill>
                <a:latin typeface="+mn-lt"/>
                <a:ea typeface="+mn-ea"/>
                <a:cs typeface="+mn-cs"/>
              </a:rPr>
              <a:t>TReg</a:t>
            </a:r>
            <a:r>
              <a:rPr lang="en-GB" sz="1200" kern="1200" dirty="0" smtClean="0">
                <a:solidFill>
                  <a:schemeClr val="tx1"/>
                </a:solidFill>
                <a:latin typeface="+mn-lt"/>
                <a:ea typeface="+mn-ea"/>
                <a:cs typeface="+mn-cs"/>
              </a:rPr>
              <a:t> cells have been shown to influence the outcome of immune responses in several tissues. For example, in the</a:t>
            </a:r>
          </a:p>
          <a:p>
            <a:r>
              <a:rPr lang="en-GB" sz="1200" kern="1200" dirty="0" smtClean="0">
                <a:solidFill>
                  <a:schemeClr val="tx1"/>
                </a:solidFill>
                <a:latin typeface="+mn-lt"/>
                <a:ea typeface="+mn-ea"/>
                <a:cs typeface="+mn-cs"/>
              </a:rPr>
              <a:t>intestine </a:t>
            </a:r>
            <a:r>
              <a:rPr lang="en-GB" sz="1200" kern="1200" dirty="0" err="1" smtClean="0">
                <a:solidFill>
                  <a:schemeClr val="tx1"/>
                </a:solidFill>
                <a:latin typeface="+mn-lt"/>
                <a:ea typeface="+mn-ea"/>
                <a:cs typeface="+mn-cs"/>
              </a:rPr>
              <a:t>TReg</a:t>
            </a:r>
            <a:r>
              <a:rPr lang="en-GB" sz="1200" kern="1200" dirty="0" smtClean="0">
                <a:solidFill>
                  <a:schemeClr val="tx1"/>
                </a:solidFill>
                <a:latin typeface="+mn-lt"/>
                <a:ea typeface="+mn-ea"/>
                <a:cs typeface="+mn-cs"/>
              </a:rPr>
              <a:t> cells have a key role in maintaining tissue homeostasis by inhibiting the </a:t>
            </a:r>
            <a:r>
              <a:rPr lang="en-GB" sz="1200" kern="1200" dirty="0" err="1" smtClean="0">
                <a:solidFill>
                  <a:schemeClr val="tx1"/>
                </a:solidFill>
                <a:latin typeface="+mn-lt"/>
                <a:ea typeface="+mn-ea"/>
                <a:cs typeface="+mn-cs"/>
              </a:rPr>
              <a:t>overactivation</a:t>
            </a:r>
            <a:r>
              <a:rPr lang="en-GB" sz="1200" kern="1200" dirty="0" smtClean="0">
                <a:solidFill>
                  <a:schemeClr val="tx1"/>
                </a:solidFill>
                <a:latin typeface="+mn-lt"/>
                <a:ea typeface="+mn-ea"/>
                <a:cs typeface="+mn-cs"/>
              </a:rPr>
              <a:t> of </a:t>
            </a:r>
            <a:r>
              <a:rPr lang="en-GB" sz="1200" kern="1200" dirty="0" err="1" smtClean="0">
                <a:solidFill>
                  <a:schemeClr val="tx1"/>
                </a:solidFill>
                <a:latin typeface="+mn-lt"/>
                <a:ea typeface="+mn-ea"/>
                <a:cs typeface="+mn-cs"/>
              </a:rPr>
              <a:t>dendritic</a:t>
            </a:r>
            <a:r>
              <a:rPr lang="en-GB" sz="1200" kern="1200" dirty="0" smtClean="0">
                <a:solidFill>
                  <a:schemeClr val="tx1"/>
                </a:solidFill>
                <a:latin typeface="+mn-lt"/>
                <a:ea typeface="+mn-ea"/>
                <a:cs typeface="+mn-cs"/>
              </a:rPr>
              <a:t> cells (DCs) and</a:t>
            </a:r>
          </a:p>
          <a:p>
            <a:r>
              <a:rPr lang="en-GB" sz="1200" kern="1200" dirty="0" smtClean="0">
                <a:solidFill>
                  <a:schemeClr val="tx1"/>
                </a:solidFill>
                <a:latin typeface="+mn-lt"/>
                <a:ea typeface="+mn-ea"/>
                <a:cs typeface="+mn-cs"/>
              </a:rPr>
              <a:t>effector T cells. In the case of autoimmunity, such as that depicted in the central nervous system (CNS), </a:t>
            </a:r>
            <a:r>
              <a:rPr lang="en-GB" sz="1200" kern="1200" dirty="0" err="1" smtClean="0">
                <a:solidFill>
                  <a:schemeClr val="tx1"/>
                </a:solidFill>
                <a:latin typeface="+mn-lt"/>
                <a:ea typeface="+mn-ea"/>
                <a:cs typeface="+mn-cs"/>
              </a:rPr>
              <a:t>TReg</a:t>
            </a:r>
            <a:r>
              <a:rPr lang="en-GB" sz="1200" kern="1200" dirty="0" smtClean="0">
                <a:solidFill>
                  <a:schemeClr val="tx1"/>
                </a:solidFill>
                <a:latin typeface="+mn-lt"/>
                <a:ea typeface="+mn-ea"/>
                <a:cs typeface="+mn-cs"/>
              </a:rPr>
              <a:t> cells can have a beneficial</a:t>
            </a:r>
          </a:p>
          <a:p>
            <a:r>
              <a:rPr lang="en-GB" sz="1200" kern="1200" dirty="0" smtClean="0">
                <a:solidFill>
                  <a:schemeClr val="tx1"/>
                </a:solidFill>
                <a:latin typeface="+mn-lt"/>
                <a:ea typeface="+mn-ea"/>
                <a:cs typeface="+mn-cs"/>
              </a:rPr>
              <a:t>effect by short circuiting the inflammatory loop of T cells and antigen-presenting cells (APCs). This same general mechanism can</a:t>
            </a:r>
          </a:p>
          <a:p>
            <a:r>
              <a:rPr lang="en-GB" sz="1200" kern="1200" dirty="0" smtClean="0">
                <a:solidFill>
                  <a:schemeClr val="tx1"/>
                </a:solidFill>
                <a:latin typeface="+mn-lt"/>
                <a:ea typeface="+mn-ea"/>
                <a:cs typeface="+mn-cs"/>
              </a:rPr>
              <a:t>have negative consequences in the setting of a tumour, in which </a:t>
            </a:r>
            <a:r>
              <a:rPr lang="en-GB" sz="1200" kern="1200" dirty="0" err="1" smtClean="0">
                <a:solidFill>
                  <a:schemeClr val="tx1"/>
                </a:solidFill>
                <a:latin typeface="+mn-lt"/>
                <a:ea typeface="+mn-ea"/>
                <a:cs typeface="+mn-cs"/>
              </a:rPr>
              <a:t>TReg</a:t>
            </a:r>
            <a:r>
              <a:rPr lang="en-GB" sz="1200" kern="1200" dirty="0" smtClean="0">
                <a:solidFill>
                  <a:schemeClr val="tx1"/>
                </a:solidFill>
                <a:latin typeface="+mn-lt"/>
                <a:ea typeface="+mn-ea"/>
                <a:cs typeface="+mn-cs"/>
              </a:rPr>
              <a:t> cells can inhibit the </a:t>
            </a:r>
            <a:r>
              <a:rPr lang="en-GB" sz="1200" kern="1200" dirty="0" err="1" smtClean="0">
                <a:solidFill>
                  <a:schemeClr val="tx1"/>
                </a:solidFill>
                <a:latin typeface="+mn-lt"/>
                <a:ea typeface="+mn-ea"/>
                <a:cs typeface="+mn-cs"/>
              </a:rPr>
              <a:t>antitumour</a:t>
            </a:r>
            <a:r>
              <a:rPr lang="en-GB" sz="1200" kern="1200" dirty="0" smtClean="0">
                <a:solidFill>
                  <a:schemeClr val="tx1"/>
                </a:solidFill>
                <a:latin typeface="+mn-lt"/>
                <a:ea typeface="+mn-ea"/>
                <a:cs typeface="+mn-cs"/>
              </a:rPr>
              <a:t> immune response, thereby</a:t>
            </a:r>
          </a:p>
          <a:p>
            <a:r>
              <a:rPr lang="en-GB" sz="1200" kern="1200" dirty="0" smtClean="0">
                <a:solidFill>
                  <a:schemeClr val="tx1"/>
                </a:solidFill>
                <a:latin typeface="+mn-lt"/>
                <a:ea typeface="+mn-ea"/>
                <a:cs typeface="+mn-cs"/>
              </a:rPr>
              <a:t>preventing tumour clearance. During infection </a:t>
            </a:r>
            <a:r>
              <a:rPr lang="en-GB" sz="1200" kern="1200" dirty="0" err="1" smtClean="0">
                <a:solidFill>
                  <a:schemeClr val="tx1"/>
                </a:solidFill>
                <a:latin typeface="+mn-lt"/>
                <a:ea typeface="+mn-ea"/>
                <a:cs typeface="+mn-cs"/>
              </a:rPr>
              <a:t>TReg</a:t>
            </a:r>
            <a:r>
              <a:rPr lang="en-GB" sz="1200" kern="1200" dirty="0" smtClean="0">
                <a:solidFill>
                  <a:schemeClr val="tx1"/>
                </a:solidFill>
                <a:latin typeface="+mn-lt"/>
                <a:ea typeface="+mn-ea"/>
                <a:cs typeface="+mn-cs"/>
              </a:rPr>
              <a:t> cells carry out a delicate balancing act; preventing immunity would lead to the</a:t>
            </a:r>
          </a:p>
          <a:p>
            <a:r>
              <a:rPr lang="en-GB" sz="1200" kern="1200" dirty="0" smtClean="0">
                <a:solidFill>
                  <a:schemeClr val="tx1"/>
                </a:solidFill>
                <a:latin typeface="+mn-lt"/>
                <a:ea typeface="+mn-ea"/>
                <a:cs typeface="+mn-cs"/>
              </a:rPr>
              <a:t>inability to clear the pathogen, whereas unrestrained immunity would lead to unwanted immune-mediated tissue destruction.</a:t>
            </a:r>
          </a:p>
          <a:p>
            <a:r>
              <a:rPr lang="en-GB" sz="1200" kern="1200" dirty="0" smtClean="0">
                <a:solidFill>
                  <a:schemeClr val="tx1"/>
                </a:solidFill>
                <a:latin typeface="+mn-lt"/>
                <a:ea typeface="+mn-ea"/>
                <a:cs typeface="+mn-cs"/>
              </a:rPr>
              <a:t>In each of the examples shown, we focus on the role of FOXP3+ </a:t>
            </a:r>
            <a:r>
              <a:rPr lang="en-GB" sz="1200" kern="1200" dirty="0" err="1" smtClean="0">
                <a:solidFill>
                  <a:schemeClr val="tx1"/>
                </a:solidFill>
                <a:latin typeface="+mn-lt"/>
                <a:ea typeface="+mn-ea"/>
                <a:cs typeface="+mn-cs"/>
              </a:rPr>
              <a:t>TReg</a:t>
            </a:r>
            <a:r>
              <a:rPr lang="en-GB" sz="1200" kern="1200" dirty="0" smtClean="0">
                <a:solidFill>
                  <a:schemeClr val="tx1"/>
                </a:solidFill>
                <a:latin typeface="+mn-lt"/>
                <a:ea typeface="+mn-ea"/>
                <a:cs typeface="+mn-cs"/>
              </a:rPr>
              <a:t> cells, although interactions between multiple immune</a:t>
            </a:r>
          </a:p>
          <a:p>
            <a:r>
              <a:rPr lang="en-GB" sz="1200" kern="1200" dirty="0" smtClean="0">
                <a:solidFill>
                  <a:schemeClr val="tx1"/>
                </a:solidFill>
                <a:latin typeface="+mn-lt"/>
                <a:ea typeface="+mn-ea"/>
                <a:cs typeface="+mn-cs"/>
              </a:rPr>
              <a:t>cell types and indeed different types of regulatory T cell are also likely to be important in the regulation of immune responses.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14</a:t>
            </a:fld>
            <a:endParaRPr lang="en-GB"/>
          </a:p>
        </p:txBody>
      </p:sp>
    </p:spTree>
    <p:extLst>
      <p:ext uri="{BB962C8B-B14F-4D97-AF65-F5344CB8AC3E}">
        <p14:creationId xmlns:p14="http://schemas.microsoft.com/office/powerpoint/2010/main" val="2049633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15</a:t>
            </a:fld>
            <a:endParaRPr lang="en-GB"/>
          </a:p>
        </p:txBody>
      </p:sp>
    </p:spTree>
    <p:extLst>
      <p:ext uri="{BB962C8B-B14F-4D97-AF65-F5344CB8AC3E}">
        <p14:creationId xmlns:p14="http://schemas.microsoft.com/office/powerpoint/2010/main" val="2446355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Concerning modification of APC function, activated </a:t>
            </a:r>
            <a:r>
              <a:rPr lang="en-US" sz="1200" kern="1200" baseline="0" dirty="0" err="1" smtClean="0">
                <a:solidFill>
                  <a:schemeClr val="tx1"/>
                </a:solidFill>
                <a:latin typeface="+mn-lt"/>
                <a:ea typeface="+mn-ea"/>
                <a:cs typeface="+mn-cs"/>
              </a:rPr>
              <a:t>Tregs</a:t>
            </a:r>
            <a:r>
              <a:rPr lang="lv-LV"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may hamper the up-regulation or down-modulate the expression</a:t>
            </a:r>
            <a:r>
              <a:rPr lang="lv-LV"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of CD80 and CD86 on APCs, as well as stimulate</a:t>
            </a:r>
            <a:r>
              <a:rPr lang="lv-LV"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dendritic</a:t>
            </a:r>
            <a:r>
              <a:rPr lang="en-US" sz="1200" kern="1200" baseline="0" dirty="0" smtClean="0">
                <a:solidFill>
                  <a:schemeClr val="tx1"/>
                </a:solidFill>
                <a:latin typeface="+mn-lt"/>
                <a:ea typeface="+mn-ea"/>
                <a:cs typeface="+mn-cs"/>
              </a:rPr>
              <a:t> cells (DCs) to express the enzyme </a:t>
            </a:r>
            <a:r>
              <a:rPr lang="en-US" sz="1200" kern="1200" baseline="0" dirty="0" err="1" smtClean="0">
                <a:solidFill>
                  <a:schemeClr val="tx1"/>
                </a:solidFill>
                <a:latin typeface="+mn-lt"/>
                <a:ea typeface="+mn-ea"/>
                <a:cs typeface="+mn-cs"/>
              </a:rPr>
              <a:t>indoleamine</a:t>
            </a:r>
            <a:r>
              <a:rPr lang="lv-LV" sz="1200" kern="1200" baseline="0" dirty="0" smtClean="0">
                <a:solidFill>
                  <a:schemeClr val="tx1"/>
                </a:solidFill>
                <a:latin typeface="+mn-lt"/>
                <a:ea typeface="+mn-ea"/>
                <a:cs typeface="+mn-cs"/>
              </a:rPr>
              <a:t> </a:t>
            </a:r>
            <a:r>
              <a:rPr lang="en-GB" sz="1200" kern="1200" baseline="0" dirty="0" smtClean="0">
                <a:solidFill>
                  <a:schemeClr val="tx1"/>
                </a:solidFill>
                <a:latin typeface="+mn-lt"/>
                <a:ea typeface="+mn-ea"/>
                <a:cs typeface="+mn-cs"/>
              </a:rPr>
              <a:t>2,3-dioxygenase (IDO) IDO </a:t>
            </a:r>
            <a:r>
              <a:rPr lang="en-GB" sz="1200" kern="1200" baseline="0" dirty="0" err="1" smtClean="0">
                <a:solidFill>
                  <a:schemeClr val="tx1"/>
                </a:solidFill>
                <a:latin typeface="+mn-lt"/>
                <a:ea typeface="+mn-ea"/>
                <a:cs typeface="+mn-cs"/>
              </a:rPr>
              <a:t>catabolizes</a:t>
            </a:r>
            <a:r>
              <a:rPr lang="en-GB" sz="1200" kern="1200" baseline="0" dirty="0" smtClean="0">
                <a:solidFill>
                  <a:schemeClr val="tx1"/>
                </a:solidFill>
                <a:latin typeface="+mn-lt"/>
                <a:ea typeface="+mn-ea"/>
                <a:cs typeface="+mn-cs"/>
              </a:rPr>
              <a:t> conversion</a:t>
            </a:r>
            <a:r>
              <a:rPr lang="lv-LV"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of the essential amino acid tryptophan to </a:t>
            </a:r>
            <a:r>
              <a:rPr lang="en-US" sz="1200" kern="1200" baseline="0" dirty="0" err="1" smtClean="0">
                <a:solidFill>
                  <a:schemeClr val="tx1"/>
                </a:solidFill>
                <a:latin typeface="+mn-lt"/>
                <a:ea typeface="+mn-ea"/>
                <a:cs typeface="+mn-cs"/>
              </a:rPr>
              <a:t>kynurenine</a:t>
            </a:r>
            <a:r>
              <a:rPr lang="en-US" sz="1200" kern="1200" baseline="0" dirty="0" smtClean="0">
                <a:solidFill>
                  <a:schemeClr val="tx1"/>
                </a:solidFill>
                <a:latin typeface="+mn-lt"/>
                <a:ea typeface="+mn-ea"/>
                <a:cs typeface="+mn-cs"/>
              </a:rPr>
              <a:t>, which</a:t>
            </a:r>
            <a:r>
              <a:rPr lang="lv-LV"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is toxic to T cells </a:t>
            </a:r>
            <a:r>
              <a:rPr lang="en-US" sz="1200" kern="1200" baseline="0" dirty="0" err="1" smtClean="0">
                <a:solidFill>
                  <a:schemeClr val="tx1"/>
                </a:solidFill>
                <a:latin typeface="+mn-lt"/>
                <a:ea typeface="+mn-ea"/>
                <a:cs typeface="+mn-cs"/>
              </a:rPr>
              <a:t>neighbouring</a:t>
            </a:r>
            <a:r>
              <a:rPr lang="en-US" sz="1200" kern="1200" baseline="0" dirty="0" smtClean="0">
                <a:solidFill>
                  <a:schemeClr val="tx1"/>
                </a:solidFill>
                <a:latin typeface="+mn-lt"/>
                <a:ea typeface="+mn-ea"/>
                <a:cs typeface="+mn-cs"/>
              </a:rPr>
              <a:t> the DCs</a:t>
            </a:r>
            <a:endParaRPr lang="lv-LV" sz="1200" kern="1200" baseline="0" dirty="0" smtClean="0">
              <a:solidFill>
                <a:schemeClr val="tx1"/>
              </a:solidFill>
              <a:latin typeface="+mn-lt"/>
              <a:ea typeface="+mn-ea"/>
              <a:cs typeface="+mn-cs"/>
            </a:endParaRPr>
          </a:p>
          <a:p>
            <a:endParaRPr lang="lv-LV"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Following cell contact,</a:t>
            </a:r>
            <a:r>
              <a:rPr lang="lv-LV"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Tregs</a:t>
            </a:r>
            <a:r>
              <a:rPr lang="en-US" sz="1200" kern="1200" baseline="0" dirty="0" smtClean="0">
                <a:solidFill>
                  <a:schemeClr val="tx1"/>
                </a:solidFill>
                <a:latin typeface="+mn-lt"/>
                <a:ea typeface="+mn-ea"/>
                <a:cs typeface="+mn-cs"/>
              </a:rPr>
              <a:t> may deliver a negative</a:t>
            </a:r>
            <a:r>
              <a:rPr lang="lv-LV"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signal to responder T cells via </a:t>
            </a:r>
            <a:endParaRPr lang="lv-LV" sz="1200" kern="1200" baseline="0" dirty="0" smtClean="0">
              <a:solidFill>
                <a:schemeClr val="tx1"/>
              </a:solidFill>
              <a:latin typeface="+mn-lt"/>
              <a:ea typeface="+mn-ea"/>
              <a:cs typeface="+mn-cs"/>
            </a:endParaRPr>
          </a:p>
          <a:p>
            <a:pPr marL="285750" indent="-285750">
              <a:buAutoNum type="romanLcParenBoth"/>
            </a:pPr>
            <a:r>
              <a:rPr lang="en-US" sz="1200" kern="1200" baseline="0" dirty="0" smtClean="0">
                <a:solidFill>
                  <a:schemeClr val="tx1"/>
                </a:solidFill>
                <a:latin typeface="+mn-lt"/>
                <a:ea typeface="+mn-ea"/>
                <a:cs typeface="+mn-cs"/>
              </a:rPr>
              <a:t>up-regulating intracellular</a:t>
            </a:r>
            <a:r>
              <a:rPr lang="lv-LV"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cyclic AMP, which leads to inhibition of T cell proliferation</a:t>
            </a:r>
            <a:r>
              <a:rPr lang="lv-LV" sz="1200" kern="1200" baseline="0" dirty="0" smtClean="0">
                <a:solidFill>
                  <a:schemeClr val="tx1"/>
                </a:solidFill>
                <a:latin typeface="+mn-lt"/>
                <a:ea typeface="+mn-ea"/>
                <a:cs typeface="+mn-cs"/>
              </a:rPr>
              <a:t> </a:t>
            </a:r>
            <a:r>
              <a:rPr lang="en-GB" sz="1200" kern="1200" baseline="0" dirty="0" smtClean="0">
                <a:solidFill>
                  <a:schemeClr val="tx1"/>
                </a:solidFill>
                <a:latin typeface="+mn-lt"/>
                <a:ea typeface="+mn-ea"/>
                <a:cs typeface="+mn-cs"/>
              </a:rPr>
              <a:t>and IL-2 formation; </a:t>
            </a:r>
            <a:endParaRPr lang="lv-LV" sz="1200" kern="1200" baseline="0" dirty="0" smtClean="0">
              <a:solidFill>
                <a:schemeClr val="tx1"/>
              </a:solidFill>
              <a:latin typeface="+mn-lt"/>
              <a:ea typeface="+mn-ea"/>
              <a:cs typeface="+mn-cs"/>
            </a:endParaRPr>
          </a:p>
          <a:p>
            <a:pPr marL="285750" indent="-285750">
              <a:buAutoNum type="romanLcParenBoth"/>
            </a:pPr>
            <a:r>
              <a:rPr lang="en-GB" sz="1200" kern="1200" baseline="0" dirty="0" smtClean="0">
                <a:solidFill>
                  <a:schemeClr val="tx1"/>
                </a:solidFill>
                <a:latin typeface="+mn-lt"/>
                <a:ea typeface="+mn-ea"/>
                <a:cs typeface="+mn-cs"/>
              </a:rPr>
              <a:t>generating </a:t>
            </a:r>
            <a:r>
              <a:rPr lang="en-GB" sz="1200" kern="1200" baseline="0" dirty="0" err="1" smtClean="0">
                <a:solidFill>
                  <a:schemeClr val="tx1"/>
                </a:solidFill>
                <a:latin typeface="+mn-lt"/>
                <a:ea typeface="+mn-ea"/>
                <a:cs typeface="+mn-cs"/>
              </a:rPr>
              <a:t>pericellular</a:t>
            </a:r>
            <a:r>
              <a:rPr lang="en-GB" sz="1200" kern="1200" baseline="0" dirty="0" smtClean="0">
                <a:solidFill>
                  <a:schemeClr val="tx1"/>
                </a:solidFill>
                <a:latin typeface="+mn-lt"/>
                <a:ea typeface="+mn-ea"/>
                <a:cs typeface="+mn-cs"/>
              </a:rPr>
              <a:t> adenosine</a:t>
            </a:r>
            <a:r>
              <a:rPr lang="lv-LV" sz="1200" kern="1200" baseline="0" dirty="0" smtClean="0">
                <a:solidFill>
                  <a:schemeClr val="tx1"/>
                </a:solidFill>
                <a:latin typeface="+mn-lt"/>
                <a:ea typeface="+mn-ea"/>
                <a:cs typeface="+mn-cs"/>
              </a:rPr>
              <a:t> </a:t>
            </a:r>
            <a:r>
              <a:rPr lang="en-GB" sz="1200" kern="1200" baseline="0" dirty="0" smtClean="0">
                <a:solidFill>
                  <a:schemeClr val="tx1"/>
                </a:solidFill>
                <a:latin typeface="+mn-lt"/>
                <a:ea typeface="+mn-ea"/>
                <a:cs typeface="+mn-cs"/>
              </a:rPr>
              <a:t>catalyzed by CD39 (</a:t>
            </a:r>
            <a:r>
              <a:rPr lang="en-GB" sz="1200" kern="1200" baseline="0" dirty="0" err="1" smtClean="0">
                <a:solidFill>
                  <a:schemeClr val="tx1"/>
                </a:solidFill>
                <a:latin typeface="+mn-lt"/>
                <a:ea typeface="+mn-ea"/>
                <a:cs typeface="+mn-cs"/>
              </a:rPr>
              <a:t>ectonucleoside</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triphosphate</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diphosphohydrolase</a:t>
            </a:r>
            <a:r>
              <a:rPr lang="lv-LV"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1) and CD73 (ecto-5</a:t>
            </a:r>
            <a:r>
              <a:rPr lang="en-US" sz="1200" i="1" kern="1200" baseline="0" dirty="0" smtClean="0">
                <a:solidFill>
                  <a:schemeClr val="tx1"/>
                </a:solidFill>
                <a:latin typeface="+mn-lt"/>
                <a:ea typeface="+mn-ea"/>
                <a:cs typeface="+mn-cs"/>
              </a:rPr>
              <a:t>#-</a:t>
            </a:r>
            <a:r>
              <a:rPr lang="en-US" sz="1200" i="1" kern="1200" baseline="0" dirty="0" err="1" smtClean="0">
                <a:solidFill>
                  <a:schemeClr val="tx1"/>
                </a:solidFill>
                <a:latin typeface="+mn-lt"/>
                <a:ea typeface="+mn-ea"/>
                <a:cs typeface="+mn-cs"/>
              </a:rPr>
              <a:t>nucleotidase</a:t>
            </a:r>
            <a:r>
              <a:rPr lang="en-US" sz="1200" i="1" kern="1200" baseline="0" dirty="0" smtClean="0">
                <a:solidFill>
                  <a:schemeClr val="tx1"/>
                </a:solidFill>
                <a:latin typeface="+mn-lt"/>
                <a:ea typeface="+mn-ea"/>
                <a:cs typeface="+mn-cs"/>
              </a:rPr>
              <a:t>) expressed by</a:t>
            </a:r>
            <a:r>
              <a:rPr lang="lv-LV" sz="1200" i="1"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Tregs</a:t>
            </a:r>
            <a:endParaRPr lang="lv-LV"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20A4BA7-02E6-42BD-ACC5-48A516900558}" type="slidenum">
              <a:rPr lang="en-GB" smtClean="0"/>
              <a:pPr/>
              <a:t>17</a:t>
            </a:fld>
            <a:endParaRPr lang="en-GB"/>
          </a:p>
        </p:txBody>
      </p:sp>
    </p:spTree>
    <p:extLst>
      <p:ext uri="{BB962C8B-B14F-4D97-AF65-F5344CB8AC3E}">
        <p14:creationId xmlns:p14="http://schemas.microsoft.com/office/powerpoint/2010/main" val="2804047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18</a:t>
            </a:fld>
            <a:endParaRPr lang="en-GB"/>
          </a:p>
        </p:txBody>
      </p:sp>
    </p:spTree>
    <p:extLst>
      <p:ext uri="{BB962C8B-B14F-4D97-AF65-F5344CB8AC3E}">
        <p14:creationId xmlns:p14="http://schemas.microsoft.com/office/powerpoint/2010/main" val="1974764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21</a:t>
            </a:fld>
            <a:endParaRPr lang="en-GB"/>
          </a:p>
        </p:txBody>
      </p:sp>
    </p:spTree>
    <p:extLst>
      <p:ext uri="{BB962C8B-B14F-4D97-AF65-F5344CB8AC3E}">
        <p14:creationId xmlns:p14="http://schemas.microsoft.com/office/powerpoint/2010/main" val="1340550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Recently, the ability of B cells to negatively regulate cellular immune responses and inflammation has been described and the concept of regulatory B cells has emerged. A variety of cytokines produced by regulatory B cell subsets have been reported, with IL-10 being the most studied. In this review, this specific IL-10-producing subset of regulatory B cells has been labeled B10 cells to highlight that the regulatory function of these rare B cells is mediated by IL-10, and to distinguish them from other B cell subsets that regulate immune responses through different mechanisms. B10 cells are a functionally defined subset currently identified only by their competency to produce and secrete IL-10 following appropriate stimulation. Although B10 cells share surface markers with other previously defined B cell subsets, currently there is no cell surface or intracellular phenotypic marker or set of markers unique to B10 cells. The recent discovery of an effective way to expand B10 cells </a:t>
            </a:r>
            <a:r>
              <a:rPr lang="en-US" sz="1200" b="0" i="1" kern="1200" dirty="0" smtClean="0">
                <a:solidFill>
                  <a:schemeClr val="tx1"/>
                </a:solidFill>
                <a:latin typeface="+mn-lt"/>
                <a:ea typeface="+mn-ea"/>
                <a:cs typeface="+mn-cs"/>
              </a:rPr>
              <a:t>ex vivo </a:t>
            </a:r>
            <a:r>
              <a:rPr lang="en-US" sz="1200" b="0" i="0" kern="1200" dirty="0" smtClean="0">
                <a:solidFill>
                  <a:schemeClr val="tx1"/>
                </a:solidFill>
                <a:latin typeface="+mn-lt"/>
                <a:ea typeface="+mn-ea"/>
                <a:cs typeface="+mn-cs"/>
              </a:rPr>
              <a:t>opens new horizons in the potential therapeutic applications of this rare B cell subset.</a:t>
            </a:r>
            <a:endParaRPr lang="lv-LV" sz="1200" b="0" i="0" kern="120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B10 cells share surface markers with other</a:t>
            </a:r>
          </a:p>
          <a:p>
            <a:r>
              <a:rPr lang="en-US" sz="1200" kern="1200" baseline="0" dirty="0" smtClean="0">
                <a:solidFill>
                  <a:schemeClr val="tx1"/>
                </a:solidFill>
                <a:latin typeface="+mn-lt"/>
                <a:ea typeface="+mn-ea"/>
                <a:cs typeface="+mn-cs"/>
              </a:rPr>
              <a:t>previously </a:t>
            </a:r>
            <a:r>
              <a:rPr lang="en-US" sz="1200" kern="1200" baseline="0" dirty="0" err="1" smtClean="0">
                <a:solidFill>
                  <a:schemeClr val="tx1"/>
                </a:solidFill>
                <a:latin typeface="+mn-lt"/>
                <a:ea typeface="+mn-ea"/>
                <a:cs typeface="+mn-cs"/>
              </a:rPr>
              <a:t>defi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ned</a:t>
            </a:r>
            <a:r>
              <a:rPr lang="en-US" sz="1200" kern="1200" baseline="0" dirty="0" smtClean="0">
                <a:solidFill>
                  <a:schemeClr val="tx1"/>
                </a:solidFill>
                <a:latin typeface="+mn-lt"/>
                <a:ea typeface="+mn-ea"/>
                <a:cs typeface="+mn-cs"/>
              </a:rPr>
              <a:t> B cell subsets both in mice and</a:t>
            </a:r>
          </a:p>
          <a:p>
            <a:r>
              <a:rPr lang="en-GB" sz="1200" kern="1200" baseline="0" dirty="0" smtClean="0">
                <a:solidFill>
                  <a:schemeClr val="tx1"/>
                </a:solidFill>
                <a:latin typeface="+mn-lt"/>
                <a:ea typeface="+mn-ea"/>
                <a:cs typeface="+mn-cs"/>
              </a:rPr>
              <a:t>humans, such as marginal zone B cells, transitional</a:t>
            </a:r>
          </a:p>
          <a:p>
            <a:r>
              <a:rPr lang="en-US" sz="1200" kern="1200" baseline="0" dirty="0" smtClean="0">
                <a:solidFill>
                  <a:schemeClr val="tx1"/>
                </a:solidFill>
                <a:latin typeface="+mn-lt"/>
                <a:ea typeface="+mn-ea"/>
                <a:cs typeface="+mn-cs"/>
              </a:rPr>
              <a:t>B cells, B1a B cells, and memory B cells</a:t>
            </a:r>
            <a:endParaRPr lang="en-GB"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22</a:t>
            </a:fld>
            <a:endParaRPr lang="en-GB"/>
          </a:p>
        </p:txBody>
      </p:sp>
    </p:spTree>
    <p:extLst>
      <p:ext uri="{BB962C8B-B14F-4D97-AF65-F5344CB8AC3E}">
        <p14:creationId xmlns:p14="http://schemas.microsoft.com/office/powerpoint/2010/main" val="3637123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kern="1200" baseline="0" dirty="0" smtClean="0">
                <a:solidFill>
                  <a:schemeClr val="tx1"/>
                </a:solidFill>
                <a:latin typeface="+mn-lt"/>
                <a:ea typeface="+mn-ea"/>
                <a:cs typeface="+mn-cs"/>
              </a:rPr>
              <a:t>Figure 1. Linear diff </a:t>
            </a:r>
            <a:r>
              <a:rPr lang="en-US" sz="1200" b="1" kern="1200" baseline="0" dirty="0" err="1" smtClean="0">
                <a:solidFill>
                  <a:schemeClr val="tx1"/>
                </a:solidFill>
                <a:latin typeface="+mn-lt"/>
                <a:ea typeface="+mn-ea"/>
                <a:cs typeface="+mn-cs"/>
              </a:rPr>
              <a:t>erentiation</a:t>
            </a:r>
            <a:r>
              <a:rPr lang="en-US" sz="1200" b="1" kern="1200" baseline="0" dirty="0" smtClean="0">
                <a:solidFill>
                  <a:schemeClr val="tx1"/>
                </a:solidFill>
                <a:latin typeface="+mn-lt"/>
                <a:ea typeface="+mn-ea"/>
                <a:cs typeface="+mn-cs"/>
              </a:rPr>
              <a:t> model of B10 cell development </a:t>
            </a:r>
            <a:r>
              <a:rPr lang="en-US" sz="1200" b="1" i="1" kern="1200" baseline="0" dirty="0" smtClean="0">
                <a:solidFill>
                  <a:schemeClr val="tx1"/>
                </a:solidFill>
                <a:latin typeface="+mn-lt"/>
                <a:ea typeface="+mn-ea"/>
                <a:cs typeface="+mn-cs"/>
              </a:rPr>
              <a:t>in vivo in mice and humans. B10 cells originate from a progenitor</a:t>
            </a:r>
          </a:p>
          <a:p>
            <a:r>
              <a:rPr lang="en-US" sz="1200" kern="1200" baseline="0" dirty="0" smtClean="0">
                <a:solidFill>
                  <a:schemeClr val="tx1"/>
                </a:solidFill>
                <a:latin typeface="+mn-lt"/>
                <a:ea typeface="+mn-ea"/>
                <a:cs typeface="+mn-cs"/>
              </a:rPr>
              <a:t>population (B10PRO). In mice, B10PRO cells are found in the CD1d−CD5− adult blood and lymph node B cell subsets and within the CD1d−CD5+</a:t>
            </a:r>
          </a:p>
          <a:p>
            <a:r>
              <a:rPr lang="en-US" sz="1200" kern="1200" baseline="0" dirty="0" smtClean="0">
                <a:solidFill>
                  <a:schemeClr val="tx1"/>
                </a:solidFill>
                <a:latin typeface="+mn-lt"/>
                <a:ea typeface="+mn-ea"/>
                <a:cs typeface="+mn-cs"/>
              </a:rPr>
              <a:t>neonatal spleen and adult peritoneal cavity B cell subsets. CD40 stimulation induces B10PRO cells to become competent for IL-10 expression,</a:t>
            </a:r>
          </a:p>
          <a:p>
            <a:r>
              <a:rPr lang="en-US" sz="1200" kern="1200" baseline="0" dirty="0" smtClean="0">
                <a:solidFill>
                  <a:schemeClr val="tx1"/>
                </a:solidFill>
                <a:latin typeface="+mn-lt"/>
                <a:ea typeface="+mn-ea"/>
                <a:cs typeface="+mn-cs"/>
              </a:rPr>
              <a:t>while </a:t>
            </a:r>
            <a:r>
              <a:rPr lang="en-US" sz="1200" kern="1200" baseline="0" dirty="0" err="1" smtClean="0">
                <a:solidFill>
                  <a:schemeClr val="tx1"/>
                </a:solidFill>
                <a:latin typeface="+mn-lt"/>
                <a:ea typeface="+mn-ea"/>
                <a:cs typeface="+mn-cs"/>
              </a:rPr>
              <a:t>lipopolysaccharide</a:t>
            </a:r>
            <a:r>
              <a:rPr lang="en-US" sz="1200" kern="1200" baseline="0" dirty="0" smtClean="0">
                <a:solidFill>
                  <a:schemeClr val="tx1"/>
                </a:solidFill>
                <a:latin typeface="+mn-lt"/>
                <a:ea typeface="+mn-ea"/>
                <a:cs typeface="+mn-cs"/>
              </a:rPr>
              <a:t> (LPS) induces B10PRO cells to become competent for IL-10 expression and induces B10 cells to produce and secrete</a:t>
            </a:r>
          </a:p>
          <a:p>
            <a:r>
              <a:rPr lang="en-US" sz="1200" kern="1200" baseline="0" dirty="0" smtClean="0">
                <a:solidFill>
                  <a:schemeClr val="tx1"/>
                </a:solidFill>
                <a:latin typeface="+mn-lt"/>
                <a:ea typeface="+mn-ea"/>
                <a:cs typeface="+mn-cs"/>
              </a:rPr>
              <a:t>IL-10. CD1dhiCD5+ IL-10-competent B10 cells in the adult spleen are induced to express IL-10 following stimulation with </a:t>
            </a:r>
            <a:r>
              <a:rPr lang="en-US" sz="1200" kern="1200" baseline="0" dirty="0" err="1" smtClean="0">
                <a:solidFill>
                  <a:schemeClr val="tx1"/>
                </a:solidFill>
                <a:latin typeface="+mn-lt"/>
                <a:ea typeface="+mn-ea"/>
                <a:cs typeface="+mn-cs"/>
              </a:rPr>
              <a:t>phorbol</a:t>
            </a:r>
            <a:r>
              <a:rPr lang="en-US" sz="1200" kern="1200" baseline="0" dirty="0" smtClean="0">
                <a:solidFill>
                  <a:schemeClr val="tx1"/>
                </a:solidFill>
                <a:latin typeface="+mn-lt"/>
                <a:ea typeface="+mn-ea"/>
                <a:cs typeface="+mn-cs"/>
              </a:rPr>
              <a:t> esters (phorbol-12-myristate-13-acetate (PMA)) and </a:t>
            </a:r>
            <a:r>
              <a:rPr lang="en-US" sz="1200" kern="1200" baseline="0" dirty="0" err="1" smtClean="0">
                <a:solidFill>
                  <a:schemeClr val="tx1"/>
                </a:solidFill>
                <a:latin typeface="+mn-lt"/>
                <a:ea typeface="+mn-ea"/>
                <a:cs typeface="+mn-cs"/>
              </a:rPr>
              <a:t>ionomycin</a:t>
            </a:r>
            <a:r>
              <a:rPr lang="en-US" sz="1200" kern="1200" baseline="0" dirty="0" smtClean="0">
                <a:solidFill>
                  <a:schemeClr val="tx1"/>
                </a:solidFill>
                <a:latin typeface="+mn-lt"/>
                <a:ea typeface="+mn-ea"/>
                <a:cs typeface="+mn-cs"/>
              </a:rPr>
              <a:t> or LPS plus PMA and </a:t>
            </a:r>
            <a:r>
              <a:rPr lang="en-US" sz="1200" kern="1200" baseline="0" dirty="0" err="1" smtClean="0">
                <a:solidFill>
                  <a:schemeClr val="tx1"/>
                </a:solidFill>
                <a:latin typeface="+mn-lt"/>
                <a:ea typeface="+mn-ea"/>
                <a:cs typeface="+mn-cs"/>
              </a:rPr>
              <a:t>ionomycin</a:t>
            </a:r>
            <a:r>
              <a:rPr lang="en-US" sz="1200" kern="1200" baseline="0" dirty="0" smtClean="0">
                <a:solidFill>
                  <a:schemeClr val="tx1"/>
                </a:solidFill>
                <a:latin typeface="+mn-lt"/>
                <a:ea typeface="+mn-ea"/>
                <a:cs typeface="+mn-cs"/>
              </a:rPr>
              <a:t> for 5 hours. Following a transient period of IL-10 expression, a</a:t>
            </a:r>
            <a:r>
              <a:rPr lang="lv-LV"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small subset of B10 cells can diff </a:t>
            </a:r>
            <a:r>
              <a:rPr lang="en-US" sz="1200" kern="1200" baseline="0" dirty="0" err="1" smtClean="0">
                <a:solidFill>
                  <a:schemeClr val="tx1"/>
                </a:solidFill>
                <a:latin typeface="+mn-lt"/>
                <a:ea typeface="+mn-ea"/>
                <a:cs typeface="+mn-cs"/>
              </a:rPr>
              <a:t>erentiate</a:t>
            </a:r>
            <a:r>
              <a:rPr lang="en-US" sz="1200" kern="1200" baseline="0" dirty="0" smtClean="0">
                <a:solidFill>
                  <a:schemeClr val="tx1"/>
                </a:solidFill>
                <a:latin typeface="+mn-lt"/>
                <a:ea typeface="+mn-ea"/>
                <a:cs typeface="+mn-cs"/>
              </a:rPr>
              <a:t> into antibody-secreting plasma cells (PC). B10 cells also possibly diff </a:t>
            </a:r>
            <a:r>
              <a:rPr lang="en-US" sz="1200" kern="1200" baseline="0" dirty="0" err="1" smtClean="0">
                <a:solidFill>
                  <a:schemeClr val="tx1"/>
                </a:solidFill>
                <a:latin typeface="+mn-lt"/>
                <a:ea typeface="+mn-ea"/>
                <a:cs typeface="+mn-cs"/>
              </a:rPr>
              <a:t>erentiate</a:t>
            </a:r>
            <a:r>
              <a:rPr lang="en-US" sz="1200" kern="1200" baseline="0" dirty="0" smtClean="0">
                <a:solidFill>
                  <a:schemeClr val="tx1"/>
                </a:solidFill>
                <a:latin typeface="+mn-lt"/>
                <a:ea typeface="+mn-ea"/>
                <a:cs typeface="+mn-cs"/>
              </a:rPr>
              <a:t> into memory B10 cells</a:t>
            </a:r>
            <a:r>
              <a:rPr lang="lv-LV"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(B10M). B10 cell development in humans appears to follow the diff </a:t>
            </a:r>
            <a:r>
              <a:rPr lang="en-US" sz="1200" kern="1200" baseline="0" dirty="0" err="1" smtClean="0">
                <a:solidFill>
                  <a:schemeClr val="tx1"/>
                </a:solidFill>
                <a:latin typeface="+mn-lt"/>
                <a:ea typeface="+mn-ea"/>
                <a:cs typeface="+mn-cs"/>
              </a:rPr>
              <a:t>erentiation</a:t>
            </a:r>
            <a:r>
              <a:rPr lang="en-US" sz="1200" kern="1200" baseline="0" dirty="0" smtClean="0">
                <a:solidFill>
                  <a:schemeClr val="tx1"/>
                </a:solidFill>
                <a:latin typeface="+mn-lt"/>
                <a:ea typeface="+mn-ea"/>
                <a:cs typeface="+mn-cs"/>
              </a:rPr>
              <a:t> scheme observed in mice. B10 cells and B10PRO cells have been</a:t>
            </a:r>
            <a:r>
              <a:rPr lang="lv-LV"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identifi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ed</a:t>
            </a:r>
            <a:r>
              <a:rPr lang="en-US" sz="1200" kern="1200" baseline="0" dirty="0" smtClean="0">
                <a:solidFill>
                  <a:schemeClr val="tx1"/>
                </a:solidFill>
                <a:latin typeface="+mn-lt"/>
                <a:ea typeface="+mn-ea"/>
                <a:cs typeface="+mn-cs"/>
              </a:rPr>
              <a:t> in human newborn and adult blood. B10+B10PRO cells in adult human blood express CD27 and CD24. Whether human B10 cells further</a:t>
            </a:r>
            <a:r>
              <a:rPr lang="lv-LV"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differentiate into PCs or B10M remains to be determined. Solid arrows, known associations; dashed arrows, speculated associations. MHC-II, major</a:t>
            </a:r>
            <a:r>
              <a:rPr lang="lv-LV"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histocompatibility</a:t>
            </a:r>
            <a:r>
              <a:rPr lang="en-GB" sz="1200" kern="1200" baseline="0" dirty="0" smtClean="0">
                <a:solidFill>
                  <a:schemeClr val="tx1"/>
                </a:solidFill>
                <a:latin typeface="+mn-lt"/>
                <a:ea typeface="+mn-ea"/>
                <a:cs typeface="+mn-cs"/>
              </a:rPr>
              <a:t> complex class II.</a:t>
            </a:r>
            <a:endParaRPr lang="lv-LV" sz="1200" kern="1200" baseline="0" dirty="0" smtClean="0">
              <a:solidFill>
                <a:schemeClr val="tx1"/>
              </a:solidFill>
              <a:latin typeface="+mn-lt"/>
              <a:ea typeface="+mn-ea"/>
              <a:cs typeface="+mn-cs"/>
            </a:endParaRPr>
          </a:p>
          <a:p>
            <a:endParaRPr lang="lv-LV" sz="1200" kern="1200" baseline="0" dirty="0" smtClean="0">
              <a:solidFill>
                <a:schemeClr val="tx1"/>
              </a:solidFill>
              <a:latin typeface="+mn-lt"/>
              <a:ea typeface="+mn-ea"/>
              <a:cs typeface="+mn-cs"/>
            </a:endParaRPr>
          </a:p>
          <a:p>
            <a:r>
              <a:rPr lang="en-GB" sz="1200" b="1" kern="1200" baseline="0" dirty="0" smtClean="0">
                <a:solidFill>
                  <a:schemeClr val="tx1"/>
                </a:solidFill>
                <a:latin typeface="+mn-lt"/>
                <a:ea typeface="+mn-ea"/>
                <a:cs typeface="+mn-cs"/>
              </a:rPr>
              <a:t>Human B10 cell development</a:t>
            </a:r>
          </a:p>
          <a:p>
            <a:r>
              <a:rPr lang="en-US" sz="1200" kern="1200" baseline="0" dirty="0" smtClean="0">
                <a:solidFill>
                  <a:schemeClr val="tx1"/>
                </a:solidFill>
                <a:latin typeface="+mn-lt"/>
                <a:ea typeface="+mn-ea"/>
                <a:cs typeface="+mn-cs"/>
              </a:rPr>
              <a:t>B10PRO cells and B10 cells have been recently </a:t>
            </a:r>
            <a:r>
              <a:rPr lang="en-US" sz="1200" kern="1200" baseline="0" dirty="0" err="1" smtClean="0">
                <a:solidFill>
                  <a:schemeClr val="tx1"/>
                </a:solidFill>
                <a:latin typeface="+mn-lt"/>
                <a:ea typeface="+mn-ea"/>
                <a:cs typeface="+mn-cs"/>
              </a:rPr>
              <a:t>identifi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ed</a:t>
            </a:r>
            <a:r>
              <a:rPr lang="en-US" sz="1200" kern="1200" baseline="0" dirty="0" smtClean="0">
                <a:solidFill>
                  <a:schemeClr val="tx1"/>
                </a:solidFill>
                <a:latin typeface="+mn-lt"/>
                <a:ea typeface="+mn-ea"/>
                <a:cs typeface="+mn-cs"/>
              </a:rPr>
              <a:t> in</a:t>
            </a:r>
          </a:p>
          <a:p>
            <a:r>
              <a:rPr lang="en-US" sz="1200" kern="1200" baseline="0" dirty="0" smtClean="0">
                <a:solidFill>
                  <a:schemeClr val="tx1"/>
                </a:solidFill>
                <a:latin typeface="+mn-lt"/>
                <a:ea typeface="+mn-ea"/>
                <a:cs typeface="+mn-cs"/>
              </a:rPr>
              <a:t>humans [48] and their responses to LPS, </a:t>
            </a:r>
            <a:r>
              <a:rPr lang="en-US" sz="1200" kern="1200" baseline="0" dirty="0" err="1" smtClean="0">
                <a:solidFill>
                  <a:schemeClr val="tx1"/>
                </a:solidFill>
                <a:latin typeface="+mn-lt"/>
                <a:ea typeface="+mn-ea"/>
                <a:cs typeface="+mn-cs"/>
              </a:rPr>
              <a:t>CpG</a:t>
            </a:r>
            <a:r>
              <a:rPr lang="en-US" sz="1200" kern="1200" baseline="0" dirty="0" smtClean="0">
                <a:solidFill>
                  <a:schemeClr val="tx1"/>
                </a:solidFill>
                <a:latin typeface="+mn-lt"/>
                <a:ea typeface="+mn-ea"/>
                <a:cs typeface="+mn-cs"/>
              </a:rPr>
              <a:t> and CD40</a:t>
            </a:r>
          </a:p>
          <a:p>
            <a:r>
              <a:rPr lang="en-US" sz="1200" kern="1200" baseline="0" dirty="0" smtClean="0">
                <a:solidFill>
                  <a:schemeClr val="tx1"/>
                </a:solidFill>
                <a:latin typeface="+mn-lt"/>
                <a:ea typeface="+mn-ea"/>
                <a:cs typeface="+mn-cs"/>
              </a:rPr>
              <a:t>ligation appear to follow the general scheme of mouse</a:t>
            </a:r>
          </a:p>
          <a:p>
            <a:r>
              <a:rPr lang="en-US" sz="1200" kern="1200" baseline="0" dirty="0" smtClean="0">
                <a:solidFill>
                  <a:schemeClr val="tx1"/>
                </a:solidFill>
                <a:latin typeface="+mn-lt"/>
                <a:ea typeface="+mn-ea"/>
                <a:cs typeface="+mn-cs"/>
              </a:rPr>
              <a:t>B10 cell development (Figure 1). One notable diff </a:t>
            </a:r>
            <a:r>
              <a:rPr lang="en-US" sz="1200" kern="1200" baseline="0" dirty="0" err="1" smtClean="0">
                <a:solidFill>
                  <a:schemeClr val="tx1"/>
                </a:solidFill>
                <a:latin typeface="+mn-lt"/>
                <a:ea typeface="+mn-ea"/>
                <a:cs typeface="+mn-cs"/>
              </a:rPr>
              <a:t>erence</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mouse versus human B10 cell development is the lack</a:t>
            </a:r>
          </a:p>
          <a:p>
            <a:r>
              <a:rPr lang="en-US" sz="1200" kern="1200" baseline="0" dirty="0" smtClean="0">
                <a:solidFill>
                  <a:schemeClr val="tx1"/>
                </a:solidFill>
                <a:latin typeface="+mn-lt"/>
                <a:ea typeface="+mn-ea"/>
                <a:cs typeface="+mn-cs"/>
              </a:rPr>
              <a:t>of response of mouse B10PRO cells to </a:t>
            </a:r>
            <a:r>
              <a:rPr lang="en-US" sz="1200" kern="1200" baseline="0" dirty="0" err="1" smtClean="0">
                <a:solidFill>
                  <a:schemeClr val="tx1"/>
                </a:solidFill>
                <a:latin typeface="+mn-lt"/>
                <a:ea typeface="+mn-ea"/>
                <a:cs typeface="+mn-cs"/>
              </a:rPr>
              <a:t>CpG</a:t>
            </a:r>
            <a:r>
              <a:rPr lang="en-US" sz="1200" kern="1200" baseline="0" dirty="0" smtClean="0">
                <a:solidFill>
                  <a:schemeClr val="tx1"/>
                </a:solidFill>
                <a:latin typeface="+mn-lt"/>
                <a:ea typeface="+mn-ea"/>
                <a:cs typeface="+mn-cs"/>
              </a:rPr>
              <a:t> compared with</a:t>
            </a:r>
          </a:p>
          <a:p>
            <a:r>
              <a:rPr lang="en-US" sz="1200" kern="1200" baseline="0" dirty="0" smtClean="0">
                <a:solidFill>
                  <a:schemeClr val="tx1"/>
                </a:solidFill>
                <a:latin typeface="+mn-lt"/>
                <a:ea typeface="+mn-ea"/>
                <a:cs typeface="+mn-cs"/>
              </a:rPr>
              <a:t>their human counterparts. Human B10PRO cells can be</a:t>
            </a:r>
          </a:p>
          <a:p>
            <a:r>
              <a:rPr lang="en-US" sz="1200" kern="1200" baseline="0" dirty="0" smtClean="0">
                <a:solidFill>
                  <a:schemeClr val="tx1"/>
                </a:solidFill>
                <a:latin typeface="+mn-lt"/>
                <a:ea typeface="+mn-ea"/>
                <a:cs typeface="+mn-cs"/>
              </a:rPr>
              <a:t>driven to develop </a:t>
            </a:r>
            <a:r>
              <a:rPr lang="en-US" sz="1200" i="1" kern="1200" baseline="0" dirty="0" smtClean="0">
                <a:solidFill>
                  <a:schemeClr val="tx1"/>
                </a:solidFill>
                <a:latin typeface="+mn-lt"/>
                <a:ea typeface="+mn-ea"/>
                <a:cs typeface="+mn-cs"/>
              </a:rPr>
              <a:t>ex vivo into B10 cells with LPS or </a:t>
            </a:r>
            <a:r>
              <a:rPr lang="en-US" sz="1200" i="1" kern="1200" baseline="0" dirty="0" err="1" smtClean="0">
                <a:solidFill>
                  <a:schemeClr val="tx1"/>
                </a:solidFill>
                <a:latin typeface="+mn-lt"/>
                <a:ea typeface="+mn-ea"/>
                <a:cs typeface="+mn-cs"/>
              </a:rPr>
              <a:t>CpG</a:t>
            </a:r>
            <a:endParaRPr lang="en-US" sz="1200" i="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stimulation, or CD40 ligation. Interestingly, BCR ligation</a:t>
            </a:r>
          </a:p>
          <a:p>
            <a:r>
              <a:rPr lang="en-US" sz="1200" kern="1200" baseline="0" dirty="0" smtClean="0">
                <a:solidFill>
                  <a:schemeClr val="tx1"/>
                </a:solidFill>
                <a:latin typeface="+mn-lt"/>
                <a:ea typeface="+mn-ea"/>
                <a:cs typeface="+mn-cs"/>
              </a:rPr>
              <a:t>augmented human B cell IL-10 responses to </a:t>
            </a:r>
            <a:r>
              <a:rPr lang="en-US" sz="1200" kern="1200" baseline="0" dirty="0" err="1" smtClean="0">
                <a:solidFill>
                  <a:schemeClr val="tx1"/>
                </a:solidFill>
                <a:latin typeface="+mn-lt"/>
                <a:ea typeface="+mn-ea"/>
                <a:cs typeface="+mn-cs"/>
              </a:rPr>
              <a:t>CpG</a:t>
            </a:r>
            <a:r>
              <a:rPr lang="en-US" sz="1200" kern="1200" baseline="0" dirty="0" smtClean="0">
                <a:solidFill>
                  <a:schemeClr val="tx1"/>
                </a:solidFill>
                <a:latin typeface="+mn-lt"/>
                <a:ea typeface="+mn-ea"/>
                <a:cs typeface="+mn-cs"/>
              </a:rPr>
              <a:t> in one</a:t>
            </a:r>
          </a:p>
          <a:p>
            <a:r>
              <a:rPr lang="en-US" sz="1200" kern="1200" baseline="0" dirty="0" smtClean="0">
                <a:solidFill>
                  <a:schemeClr val="tx1"/>
                </a:solidFill>
                <a:latin typeface="+mn-lt"/>
                <a:ea typeface="+mn-ea"/>
                <a:cs typeface="+mn-cs"/>
              </a:rPr>
              <a:t>study [49]. </a:t>
            </a:r>
            <a:r>
              <a:rPr lang="en-US" sz="1200" kern="1200" baseline="0" dirty="0" err="1" smtClean="0">
                <a:solidFill>
                  <a:schemeClr val="tx1"/>
                </a:solidFill>
                <a:latin typeface="+mn-lt"/>
                <a:ea typeface="+mn-ea"/>
                <a:cs typeface="+mn-cs"/>
              </a:rPr>
              <a:t>Th</a:t>
            </a:r>
            <a:r>
              <a:rPr lang="en-US" sz="1200" kern="1200" baseline="0" dirty="0" smtClean="0">
                <a:solidFill>
                  <a:schemeClr val="tx1"/>
                </a:solidFill>
                <a:latin typeface="+mn-lt"/>
                <a:ea typeface="+mn-ea"/>
                <a:cs typeface="+mn-cs"/>
              </a:rPr>
              <a:t> is </a:t>
            </a:r>
            <a:r>
              <a:rPr lang="en-US" sz="1200" kern="1200" baseline="0" dirty="0" err="1" smtClean="0">
                <a:solidFill>
                  <a:schemeClr val="tx1"/>
                </a:solidFill>
                <a:latin typeface="+mn-lt"/>
                <a:ea typeface="+mn-ea"/>
                <a:cs typeface="+mn-cs"/>
              </a:rPr>
              <a:t>fi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nding</a:t>
            </a:r>
            <a:r>
              <a:rPr lang="en-US" sz="1200" kern="1200" baseline="0" dirty="0" smtClean="0">
                <a:solidFill>
                  <a:schemeClr val="tx1"/>
                </a:solidFill>
                <a:latin typeface="+mn-lt"/>
                <a:ea typeface="+mn-ea"/>
                <a:cs typeface="+mn-cs"/>
              </a:rPr>
              <a:t> is in discordance with our </a:t>
            </a:r>
            <a:r>
              <a:rPr lang="en-US" sz="1200" kern="1200" baseline="0" dirty="0" err="1" smtClean="0">
                <a:solidFill>
                  <a:schemeClr val="tx1"/>
                </a:solidFill>
                <a:latin typeface="+mn-lt"/>
                <a:ea typeface="+mn-ea"/>
                <a:cs typeface="+mn-cs"/>
              </a:rPr>
              <a:t>fi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ndings</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both humans [48] and mice [37], where </a:t>
            </a:r>
            <a:r>
              <a:rPr lang="en-US" sz="1200" kern="1200" baseline="0" dirty="0" err="1" smtClean="0">
                <a:solidFill>
                  <a:schemeClr val="tx1"/>
                </a:solidFill>
                <a:latin typeface="+mn-lt"/>
                <a:ea typeface="+mn-ea"/>
                <a:cs typeface="+mn-cs"/>
              </a:rPr>
              <a:t>BCRgenerated</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signals inhibit the abilities of LPS or </a:t>
            </a:r>
            <a:r>
              <a:rPr lang="en-US" sz="1200" kern="1200" baseline="0" dirty="0" err="1" smtClean="0">
                <a:solidFill>
                  <a:schemeClr val="tx1"/>
                </a:solidFill>
                <a:latin typeface="+mn-lt"/>
                <a:ea typeface="+mn-ea"/>
                <a:cs typeface="+mn-cs"/>
              </a:rPr>
              <a:t>CpG</a:t>
            </a:r>
            <a:r>
              <a:rPr lang="en-US" sz="1200" kern="1200" baseline="0" dirty="0" smtClean="0">
                <a:solidFill>
                  <a:schemeClr val="tx1"/>
                </a:solidFill>
                <a:latin typeface="+mn-lt"/>
                <a:ea typeface="+mn-ea"/>
                <a:cs typeface="+mn-cs"/>
              </a:rPr>
              <a:t> and</a:t>
            </a:r>
          </a:p>
          <a:p>
            <a:r>
              <a:rPr lang="en-GB" sz="1200" kern="1200" baseline="0" dirty="0" smtClean="0">
                <a:solidFill>
                  <a:schemeClr val="tx1"/>
                </a:solidFill>
                <a:latin typeface="+mn-lt"/>
                <a:ea typeface="+mn-ea"/>
                <a:cs typeface="+mn-cs"/>
              </a:rPr>
              <a:t>CD40 ligation to induce </a:t>
            </a:r>
            <a:r>
              <a:rPr lang="en-GB" sz="1200" kern="1200" baseline="0" dirty="0" err="1" smtClean="0">
                <a:solidFill>
                  <a:schemeClr val="tx1"/>
                </a:solidFill>
                <a:latin typeface="+mn-lt"/>
                <a:ea typeface="+mn-ea"/>
                <a:cs typeface="+mn-cs"/>
              </a:rPr>
              <a:t>cytoplasmic</a:t>
            </a:r>
            <a:r>
              <a:rPr lang="en-GB" sz="1200" kern="1200" baseline="0" dirty="0" smtClean="0">
                <a:solidFill>
                  <a:schemeClr val="tx1"/>
                </a:solidFill>
                <a:latin typeface="+mn-lt"/>
                <a:ea typeface="+mn-ea"/>
                <a:cs typeface="+mn-cs"/>
              </a:rPr>
              <a:t> IL-10 production.</a:t>
            </a:r>
          </a:p>
          <a:p>
            <a:r>
              <a:rPr lang="en-US" sz="1200" kern="1200" baseline="0" dirty="0" smtClean="0">
                <a:solidFill>
                  <a:schemeClr val="tx1"/>
                </a:solidFill>
                <a:latin typeface="+mn-lt"/>
                <a:ea typeface="+mn-ea"/>
                <a:cs typeface="+mn-cs"/>
              </a:rPr>
              <a:t>Whether human B10 cells develop into </a:t>
            </a:r>
            <a:r>
              <a:rPr lang="en-US" sz="1200" kern="1200" baseline="0" dirty="0" err="1" smtClean="0">
                <a:solidFill>
                  <a:schemeClr val="tx1"/>
                </a:solidFill>
                <a:latin typeface="+mn-lt"/>
                <a:ea typeface="+mn-ea"/>
                <a:cs typeface="+mn-cs"/>
              </a:rPr>
              <a:t>antibodysecreting</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cells or enter the memory pool (memory B10</a:t>
            </a:r>
          </a:p>
          <a:p>
            <a:r>
              <a:rPr lang="en-US" sz="1200" kern="1200" baseline="0" dirty="0" smtClean="0">
                <a:solidFill>
                  <a:schemeClr val="tx1"/>
                </a:solidFill>
                <a:latin typeface="+mn-lt"/>
                <a:ea typeface="+mn-ea"/>
                <a:cs typeface="+mn-cs"/>
              </a:rPr>
              <a:t>cells, B10M) remains to be determined.</a:t>
            </a:r>
            <a:endParaRPr lang="en-GB"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23</a:t>
            </a:fld>
            <a:endParaRPr lang="en-GB"/>
          </a:p>
        </p:txBody>
      </p:sp>
    </p:spTree>
    <p:extLst>
      <p:ext uri="{BB962C8B-B14F-4D97-AF65-F5344CB8AC3E}">
        <p14:creationId xmlns:p14="http://schemas.microsoft.com/office/powerpoint/2010/main" val="282646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Peripheral tolerance</a:t>
            </a:r>
            <a:r>
              <a:rPr lang="en-US" sz="1200" b="0" i="0" kern="1200" dirty="0" smtClean="0">
                <a:solidFill>
                  <a:schemeClr val="tx1"/>
                </a:solidFill>
                <a:latin typeface="+mn-lt"/>
                <a:ea typeface="+mn-ea"/>
                <a:cs typeface="+mn-cs"/>
              </a:rPr>
              <a:t> is </a:t>
            </a:r>
            <a:r>
              <a:rPr lang="en-US" sz="1200" b="0" i="0" u="none" strike="noStrike" kern="1200" dirty="0" smtClean="0">
                <a:solidFill>
                  <a:schemeClr val="tx1"/>
                </a:solidFill>
                <a:latin typeface="+mn-lt"/>
                <a:ea typeface="+mn-ea"/>
                <a:cs typeface="+mn-cs"/>
                <a:hlinkClick r:id="rId3" tooltip="Immune tolerance"/>
              </a:rPr>
              <a:t>immunological tolerance</a:t>
            </a:r>
            <a:r>
              <a:rPr lang="en-US" sz="1200" b="0" i="0" kern="1200" dirty="0" smtClean="0">
                <a:solidFill>
                  <a:schemeClr val="tx1"/>
                </a:solidFill>
                <a:latin typeface="+mn-lt"/>
                <a:ea typeface="+mn-ea"/>
                <a:cs typeface="+mn-cs"/>
              </a:rPr>
              <a:t> developed after T and B cells mature and enter the periphery. These include the suppression of </a:t>
            </a:r>
            <a:r>
              <a:rPr lang="en-US" sz="1200" b="0" i="0" kern="1200" dirty="0" err="1" smtClean="0">
                <a:solidFill>
                  <a:schemeClr val="tx1"/>
                </a:solidFill>
                <a:latin typeface="+mn-lt"/>
                <a:ea typeface="+mn-ea"/>
                <a:cs typeface="+mn-cs"/>
              </a:rPr>
              <a:t>autoreactive</a:t>
            </a:r>
            <a:r>
              <a:rPr lang="en-US" sz="1200" b="0" i="0" kern="1200" dirty="0" smtClean="0">
                <a:solidFill>
                  <a:schemeClr val="tx1"/>
                </a:solidFill>
                <a:latin typeface="+mn-lt"/>
                <a:ea typeface="+mn-ea"/>
                <a:cs typeface="+mn-cs"/>
              </a:rPr>
              <a:t> cells by </a:t>
            </a:r>
            <a:r>
              <a:rPr lang="en-US" sz="1200" b="0" i="0" u="none" strike="noStrike" kern="1200" dirty="0" smtClean="0">
                <a:solidFill>
                  <a:schemeClr val="tx1"/>
                </a:solidFill>
                <a:latin typeface="+mn-lt"/>
                <a:ea typeface="+mn-ea"/>
                <a:cs typeface="+mn-cs"/>
                <a:hlinkClick r:id="rId4" tooltip="Regulatory T cell"/>
              </a:rPr>
              <a:t>'regulatory' T cells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Tregs</a:t>
            </a:r>
            <a:r>
              <a:rPr lang="en-US" sz="1200" b="0" i="0" kern="1200" dirty="0" smtClean="0">
                <a:solidFill>
                  <a:schemeClr val="tx1"/>
                </a:solidFill>
                <a:latin typeface="+mn-lt"/>
                <a:ea typeface="+mn-ea"/>
                <a:cs typeface="+mn-cs"/>
              </a:rPr>
              <a:t>) and the generation of </a:t>
            </a:r>
            <a:r>
              <a:rPr lang="en-US" sz="1200" b="0" i="0" kern="1200" dirty="0" err="1" smtClean="0">
                <a:solidFill>
                  <a:schemeClr val="tx1"/>
                </a:solidFill>
                <a:latin typeface="+mn-lt"/>
                <a:ea typeface="+mn-ea"/>
                <a:cs typeface="+mn-cs"/>
              </a:rPr>
              <a:t>hyporesponsiveness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anergy</a:t>
            </a:r>
            <a:r>
              <a:rPr lang="en-US" sz="1200" b="0" i="0" kern="1200" dirty="0" smtClean="0">
                <a:solidFill>
                  <a:schemeClr val="tx1"/>
                </a:solidFill>
                <a:latin typeface="+mn-lt"/>
                <a:ea typeface="+mn-ea"/>
                <a:cs typeface="+mn-cs"/>
              </a:rPr>
              <a:t>) in lymphocytes which encounter antigen in the absence of the co-stimulatory signals that accompany inflammation, or in the presence of co-inhibitory signals.</a:t>
            </a:r>
            <a:endParaRPr lang="en-GB"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2</a:t>
            </a:fld>
            <a:endParaRPr lang="en-GB"/>
          </a:p>
        </p:txBody>
      </p:sp>
    </p:spTree>
    <p:extLst>
      <p:ext uri="{BB962C8B-B14F-4D97-AF65-F5344CB8AC3E}">
        <p14:creationId xmlns:p14="http://schemas.microsoft.com/office/powerpoint/2010/main" val="3595206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Figure 2. B10 cell regulatory </a:t>
            </a:r>
            <a:r>
              <a:rPr lang="en-US" sz="1200" b="1" kern="1200" baseline="0" dirty="0" err="1" smtClean="0">
                <a:solidFill>
                  <a:schemeClr val="tx1"/>
                </a:solidFill>
                <a:latin typeface="+mn-lt"/>
                <a:ea typeface="+mn-ea"/>
                <a:cs typeface="+mn-cs"/>
              </a:rPr>
              <a:t>eff</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ects</a:t>
            </a:r>
            <a:r>
              <a:rPr lang="en-US" sz="1200" b="1" kern="1200" baseline="0" dirty="0" smtClean="0">
                <a:solidFill>
                  <a:schemeClr val="tx1"/>
                </a:solidFill>
                <a:latin typeface="+mn-lt"/>
                <a:ea typeface="+mn-ea"/>
                <a:cs typeface="+mn-cs"/>
              </a:rPr>
              <a:t> in autoimmune disease. In this model, </a:t>
            </a:r>
            <a:r>
              <a:rPr lang="en-US" sz="1200" b="1" kern="1200" baseline="0" dirty="0" err="1" smtClean="0">
                <a:solidFill>
                  <a:schemeClr val="tx1"/>
                </a:solidFill>
                <a:latin typeface="+mn-lt"/>
                <a:ea typeface="+mn-ea"/>
                <a:cs typeface="+mn-cs"/>
              </a:rPr>
              <a:t>unidentifi</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ed</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autoantigens</a:t>
            </a:r>
            <a:r>
              <a:rPr lang="en-US" sz="1200" b="1" kern="1200" baseline="0" dirty="0" smtClean="0">
                <a:solidFill>
                  <a:schemeClr val="tx1"/>
                </a:solidFill>
                <a:latin typeface="+mn-lt"/>
                <a:ea typeface="+mn-ea"/>
                <a:cs typeface="+mn-cs"/>
              </a:rPr>
              <a:t> (auto-</a:t>
            </a:r>
            <a:r>
              <a:rPr lang="en-US" sz="1200" b="1" kern="1200" baseline="0" dirty="0" err="1" smtClean="0">
                <a:solidFill>
                  <a:schemeClr val="tx1"/>
                </a:solidFill>
                <a:latin typeface="+mn-lt"/>
                <a:ea typeface="+mn-ea"/>
                <a:cs typeface="+mn-cs"/>
              </a:rPr>
              <a:t>Ags</a:t>
            </a:r>
            <a:r>
              <a:rPr lang="en-US" sz="1200" b="1" kern="1200" baseline="0" dirty="0" smtClean="0">
                <a:solidFill>
                  <a:schemeClr val="tx1"/>
                </a:solidFill>
                <a:latin typeface="+mn-lt"/>
                <a:ea typeface="+mn-ea"/>
                <a:cs typeface="+mn-cs"/>
              </a:rPr>
              <a:t>) drive early development of</a:t>
            </a:r>
          </a:p>
          <a:p>
            <a:r>
              <a:rPr lang="en-US" sz="1200" kern="1200" baseline="0" dirty="0" smtClean="0">
                <a:solidFill>
                  <a:schemeClr val="tx1"/>
                </a:solidFill>
                <a:latin typeface="+mn-lt"/>
                <a:ea typeface="+mn-ea"/>
                <a:cs typeface="+mn-cs"/>
              </a:rPr>
              <a:t>B10PRO cells. Following exposure to CD40 ligation and/or Toll-like receptor (TLR) </a:t>
            </a:r>
            <a:r>
              <a:rPr lang="en-US" sz="1200" kern="1200" baseline="0" dirty="0" err="1" smtClean="0">
                <a:solidFill>
                  <a:schemeClr val="tx1"/>
                </a:solidFill>
                <a:latin typeface="+mn-lt"/>
                <a:ea typeface="+mn-ea"/>
                <a:cs typeface="+mn-cs"/>
              </a:rPr>
              <a:t>ligands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lipopolysaccharide</a:t>
            </a:r>
            <a:r>
              <a:rPr lang="en-US" sz="1200" kern="1200" baseline="0" dirty="0" smtClean="0">
                <a:solidFill>
                  <a:schemeClr val="tx1"/>
                </a:solidFill>
                <a:latin typeface="+mn-lt"/>
                <a:ea typeface="+mn-ea"/>
                <a:cs typeface="+mn-cs"/>
              </a:rPr>
              <a:t> (LPS), </a:t>
            </a:r>
            <a:r>
              <a:rPr lang="en-US" sz="1200" kern="1200" baseline="0" dirty="0" err="1" smtClean="0">
                <a:solidFill>
                  <a:schemeClr val="tx1"/>
                </a:solidFill>
                <a:latin typeface="+mn-lt"/>
                <a:ea typeface="+mn-ea"/>
                <a:cs typeface="+mn-cs"/>
              </a:rPr>
              <a:t>CpG</a:t>
            </a:r>
            <a:r>
              <a:rPr lang="en-US" sz="1200" kern="1200" baseline="0" dirty="0" smtClean="0">
                <a:solidFill>
                  <a:schemeClr val="tx1"/>
                </a:solidFill>
                <a:latin typeface="+mn-lt"/>
                <a:ea typeface="+mn-ea"/>
                <a:cs typeface="+mn-cs"/>
              </a:rPr>
              <a:t>), B10PRO cells mature into B10</a:t>
            </a:r>
          </a:p>
          <a:p>
            <a:r>
              <a:rPr lang="en-US" sz="1200" kern="1200" baseline="0" dirty="0" smtClean="0">
                <a:solidFill>
                  <a:schemeClr val="tx1"/>
                </a:solidFill>
                <a:latin typeface="+mn-lt"/>
                <a:ea typeface="+mn-ea"/>
                <a:cs typeface="+mn-cs"/>
              </a:rPr>
              <a:t>cells that can actively secrete IL-10 and regulate both innate and adaptive immune responses. IL-21R signaling along with major </a:t>
            </a:r>
            <a:r>
              <a:rPr lang="en-US" sz="1200" kern="1200" baseline="0" dirty="0" err="1" smtClean="0">
                <a:solidFill>
                  <a:schemeClr val="tx1"/>
                </a:solidFill>
                <a:latin typeface="+mn-lt"/>
                <a:ea typeface="+mn-ea"/>
                <a:cs typeface="+mn-cs"/>
              </a:rPr>
              <a:t>histocompatibility</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complex class II (MHC-II) and CD40 cognate interactions with CD4+ T cells, although not needed for B10 cell development, are necessary for B10 cell</a:t>
            </a:r>
          </a:p>
          <a:p>
            <a:r>
              <a:rPr lang="en-US" sz="1200" kern="1200" baseline="0" dirty="0" err="1" smtClean="0">
                <a:solidFill>
                  <a:schemeClr val="tx1"/>
                </a:solidFill>
                <a:latin typeface="+mn-lt"/>
                <a:ea typeface="+mn-ea"/>
                <a:cs typeface="+mn-cs"/>
              </a:rPr>
              <a:t>eff</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ector</a:t>
            </a:r>
            <a:r>
              <a:rPr lang="en-US" sz="1200" kern="1200" baseline="0" dirty="0" smtClean="0">
                <a:solidFill>
                  <a:schemeClr val="tx1"/>
                </a:solidFill>
                <a:latin typeface="+mn-lt"/>
                <a:ea typeface="+mn-ea"/>
                <a:cs typeface="+mn-cs"/>
              </a:rPr>
              <a:t> functions and result in antigen-</a:t>
            </a:r>
            <a:r>
              <a:rPr lang="en-US" sz="1200" kern="1200" baseline="0" dirty="0" err="1" smtClean="0">
                <a:solidFill>
                  <a:schemeClr val="tx1"/>
                </a:solidFill>
                <a:latin typeface="+mn-lt"/>
                <a:ea typeface="+mn-ea"/>
                <a:cs typeface="+mn-cs"/>
              </a:rPr>
              <a:t>specifi</a:t>
            </a:r>
            <a:r>
              <a:rPr lang="en-US" sz="1200" kern="1200" baseline="0" dirty="0" smtClean="0">
                <a:solidFill>
                  <a:schemeClr val="tx1"/>
                </a:solidFill>
                <a:latin typeface="+mn-lt"/>
                <a:ea typeface="+mn-ea"/>
                <a:cs typeface="+mn-cs"/>
              </a:rPr>
              <a:t> c responses. B10 cells regulate macrophage function by decreasing their activation, </a:t>
            </a:r>
            <a:r>
              <a:rPr lang="en-US" sz="1200" kern="1200" baseline="0" dirty="0" err="1" smtClean="0">
                <a:solidFill>
                  <a:schemeClr val="tx1"/>
                </a:solidFill>
                <a:latin typeface="+mn-lt"/>
                <a:ea typeface="+mn-ea"/>
                <a:cs typeface="+mn-cs"/>
              </a:rPr>
              <a:t>phagocytosis</a:t>
            </a:r>
            <a:r>
              <a:rPr lang="en-US" sz="1200" kern="1200" baseline="0" dirty="0" smtClean="0">
                <a:solidFill>
                  <a:schemeClr val="tx1"/>
                </a:solidFill>
                <a:latin typeface="+mn-lt"/>
                <a:ea typeface="+mn-ea"/>
                <a:cs typeface="+mn-cs"/>
              </a:rPr>
              <a:t> and</a:t>
            </a:r>
          </a:p>
          <a:p>
            <a:r>
              <a:rPr lang="en-US" sz="1200" kern="1200" baseline="0" dirty="0" smtClean="0">
                <a:solidFill>
                  <a:schemeClr val="tx1"/>
                </a:solidFill>
                <a:latin typeface="+mn-lt"/>
                <a:ea typeface="+mn-ea"/>
                <a:cs typeface="+mn-cs"/>
              </a:rPr>
              <a:t>cytokine and nitric oxide (NO) production. In antigen-presenting cells (APCs), B10-cell-negative regulation of antigen presentation, expression of</a:t>
            </a:r>
          </a:p>
          <a:p>
            <a:r>
              <a:rPr lang="en-US" sz="1200" kern="1200" baseline="0" dirty="0" smtClean="0">
                <a:solidFill>
                  <a:schemeClr val="tx1"/>
                </a:solidFill>
                <a:latin typeface="+mn-lt"/>
                <a:ea typeface="+mn-ea"/>
                <a:cs typeface="+mn-cs"/>
              </a:rPr>
              <a:t>co-stimulatory molecules (such as CD86) and </a:t>
            </a:r>
            <a:r>
              <a:rPr lang="en-US" sz="1200" kern="1200" baseline="0" dirty="0" err="1" smtClean="0">
                <a:solidFill>
                  <a:schemeClr val="tx1"/>
                </a:solidFill>
                <a:latin typeface="+mn-lt"/>
                <a:ea typeface="+mn-ea"/>
                <a:cs typeface="+mn-cs"/>
              </a:rPr>
              <a:t>proinfl</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ammatory</a:t>
            </a:r>
            <a:r>
              <a:rPr lang="en-US" sz="1200" kern="1200" baseline="0" dirty="0" smtClean="0">
                <a:solidFill>
                  <a:schemeClr val="tx1"/>
                </a:solidFill>
                <a:latin typeface="+mn-lt"/>
                <a:ea typeface="+mn-ea"/>
                <a:cs typeface="+mn-cs"/>
              </a:rPr>
              <a:t> cytokine production limits T cell activation. In CD4+ T helper (TH) cells, B10 cells skew</a:t>
            </a:r>
          </a:p>
          <a:p>
            <a:r>
              <a:rPr lang="en-US" sz="1200" kern="1200" baseline="0" dirty="0" smtClean="0">
                <a:solidFill>
                  <a:schemeClr val="tx1"/>
                </a:solidFill>
                <a:latin typeface="+mn-lt"/>
                <a:ea typeface="+mn-ea"/>
                <a:cs typeface="+mn-cs"/>
              </a:rPr>
              <a:t>responses towards a TH2 phenotype and away from TH1 and TH17 responses. The negative regulatory </a:t>
            </a:r>
            <a:r>
              <a:rPr lang="en-US" sz="1200" kern="1200" baseline="0" dirty="0" err="1" smtClean="0">
                <a:solidFill>
                  <a:schemeClr val="tx1"/>
                </a:solidFill>
                <a:latin typeface="+mn-lt"/>
                <a:ea typeface="+mn-ea"/>
                <a:cs typeface="+mn-cs"/>
              </a:rPr>
              <a:t>eff</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ects</a:t>
            </a:r>
            <a:r>
              <a:rPr lang="en-US" sz="1200" kern="1200" baseline="0" dirty="0" smtClean="0">
                <a:solidFill>
                  <a:schemeClr val="tx1"/>
                </a:solidFill>
                <a:latin typeface="+mn-lt"/>
                <a:ea typeface="+mn-ea"/>
                <a:cs typeface="+mn-cs"/>
              </a:rPr>
              <a:t> of B10 cells thereby limit </a:t>
            </a:r>
            <a:r>
              <a:rPr lang="en-US" sz="1200" kern="1200" baseline="0" dirty="0" err="1" smtClean="0">
                <a:solidFill>
                  <a:schemeClr val="tx1"/>
                </a:solidFill>
                <a:latin typeface="+mn-lt"/>
                <a:ea typeface="+mn-ea"/>
                <a:cs typeface="+mn-cs"/>
              </a:rPr>
              <a:t>infl</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ammatory</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responses and subsequent tissue damage. Arrows with solid outline, known associations; arrows with dashed outline, speculated associations.</a:t>
            </a:r>
            <a:endParaRPr lang="en-GB"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24</a:t>
            </a:fld>
            <a:endParaRPr lang="en-GB"/>
          </a:p>
        </p:txBody>
      </p:sp>
    </p:spTree>
    <p:extLst>
      <p:ext uri="{BB962C8B-B14F-4D97-AF65-F5344CB8AC3E}">
        <p14:creationId xmlns:p14="http://schemas.microsoft.com/office/powerpoint/2010/main" val="1513352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smtClean="0">
                <a:solidFill>
                  <a:schemeClr val="tx1"/>
                </a:solidFill>
                <a:latin typeface="+mn-lt"/>
                <a:ea typeface="+mn-ea"/>
                <a:cs typeface="+mn-cs"/>
              </a:rPr>
              <a:t>www.nature.com/nri/</a:t>
            </a:r>
            <a:r>
              <a:rPr lang="en-GB" sz="1200" b="1" i="0" kern="1200" dirty="0" smtClean="0">
                <a:solidFill>
                  <a:schemeClr val="tx1"/>
                </a:solidFill>
                <a:latin typeface="+mn-lt"/>
                <a:ea typeface="+mn-ea"/>
                <a:cs typeface="+mn-cs"/>
              </a:rPr>
              <a:t>posters</a:t>
            </a:r>
            <a:r>
              <a:rPr lang="en-GB" sz="1200" b="0" i="0" kern="1200" dirty="0" smtClean="0">
                <a:solidFill>
                  <a:schemeClr val="tx1"/>
                </a:solidFill>
                <a:latin typeface="+mn-lt"/>
                <a:ea typeface="+mn-ea"/>
                <a:cs typeface="+mn-cs"/>
              </a:rPr>
              <a:t>/</a:t>
            </a:r>
            <a:r>
              <a:rPr lang="en-GB" sz="1200" b="1" i="0" kern="1200" dirty="0" smtClean="0">
                <a:solidFill>
                  <a:schemeClr val="tx1"/>
                </a:solidFill>
                <a:latin typeface="+mn-lt"/>
                <a:ea typeface="+mn-ea"/>
                <a:cs typeface="+mn-cs"/>
              </a:rPr>
              <a:t>mdsc</a:t>
            </a:r>
            <a:r>
              <a:rPr lang="en-GB" sz="1200" b="0" i="0" kern="1200" dirty="0" smtClean="0">
                <a:solidFill>
                  <a:schemeClr val="tx1"/>
                </a:solidFill>
                <a:latin typeface="+mn-lt"/>
                <a:ea typeface="+mn-ea"/>
                <a:cs typeface="+mn-cs"/>
              </a:rPr>
              <a:t>s</a:t>
            </a:r>
            <a:endParaRPr lang="lv-LV" sz="1200" b="1" kern="1200" baseline="0" dirty="0" smtClean="0">
              <a:solidFill>
                <a:schemeClr val="tx1"/>
              </a:solidFill>
              <a:latin typeface="+mn-lt"/>
              <a:ea typeface="+mn-ea"/>
              <a:cs typeface="+mn-cs"/>
            </a:endParaRPr>
          </a:p>
          <a:p>
            <a:endParaRPr lang="lv-LV" sz="1200" b="1" kern="1200" baseline="0" dirty="0" smtClean="0">
              <a:solidFill>
                <a:schemeClr val="tx1"/>
              </a:solidFill>
              <a:latin typeface="+mn-lt"/>
              <a:ea typeface="+mn-ea"/>
              <a:cs typeface="+mn-cs"/>
            </a:endParaRPr>
          </a:p>
          <a:p>
            <a:r>
              <a:rPr lang="en-GB" sz="1200" b="1" kern="1200" baseline="0" dirty="0" smtClean="0">
                <a:solidFill>
                  <a:schemeClr val="tx1"/>
                </a:solidFill>
                <a:latin typeface="+mn-lt"/>
                <a:ea typeface="+mn-ea"/>
                <a:cs typeface="+mn-cs"/>
              </a:rPr>
              <a:t>Generation and accumulation</a:t>
            </a:r>
          </a:p>
          <a:p>
            <a:r>
              <a:rPr lang="en-US" sz="1200" kern="1200" baseline="0" dirty="0" smtClean="0">
                <a:solidFill>
                  <a:schemeClr val="tx1"/>
                </a:solidFill>
                <a:latin typeface="+mn-lt"/>
                <a:ea typeface="+mn-ea"/>
                <a:cs typeface="+mn-cs"/>
              </a:rPr>
              <a:t>MDSCs are an intrinsic part of the myeloid cell lineage </a:t>
            </a:r>
            <a:r>
              <a:rPr lang="en-US" sz="1200" b="1" kern="1200" baseline="0" dirty="0" smtClean="0">
                <a:solidFill>
                  <a:schemeClr val="tx1"/>
                </a:solidFill>
                <a:latin typeface="+mn-lt"/>
                <a:ea typeface="+mn-ea"/>
                <a:cs typeface="+mn-cs"/>
              </a:rPr>
              <a:t>and are a heterogeneous population comprised of myeloid cell progenitors and precursors of granulocytes, macrophages and dendritic cells</a:t>
            </a:r>
            <a:r>
              <a:rPr lang="en-US" sz="1200" b="1" kern="1200" baseline="0" dirty="0" smtClean="0">
                <a:solidFill>
                  <a:srgbClr val="0070C0"/>
                </a:solidFill>
                <a:latin typeface="+mn-lt"/>
                <a:ea typeface="+mn-ea"/>
                <a:cs typeface="+mn-cs"/>
              </a:rPr>
              <a:t>. </a:t>
            </a:r>
            <a:endParaRPr lang="lv-LV" sz="1200" b="1" kern="1200" baseline="0" dirty="0" smtClean="0">
              <a:solidFill>
                <a:srgbClr val="0070C0"/>
              </a:solidFill>
              <a:latin typeface="+mn-lt"/>
              <a:ea typeface="+mn-ea"/>
              <a:cs typeface="+mn-cs"/>
            </a:endParaRPr>
          </a:p>
          <a:p>
            <a:r>
              <a:rPr lang="en-US" sz="1200" b="0" kern="1200" baseline="0" dirty="0" smtClean="0">
                <a:solidFill>
                  <a:srgbClr val="0070C0"/>
                </a:solidFill>
                <a:latin typeface="+mn-lt"/>
                <a:ea typeface="+mn-ea"/>
                <a:cs typeface="+mn-cs"/>
              </a:rPr>
              <a:t>In healthy individuals</a:t>
            </a:r>
            <a:r>
              <a:rPr lang="en-US" sz="1200" b="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IMCs generated in the bone marrow differentiate into mature granulocytes, macrophages or dendritic cells. </a:t>
            </a:r>
            <a:endParaRPr lang="lv-LV"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Various cytokines and soluble factors released during</a:t>
            </a:r>
            <a:r>
              <a:rPr lang="lv-LV"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pathological conditions, such as cancer, infection, trauma and autoimmunity (and after bone marrow</a:t>
            </a:r>
            <a:r>
              <a:rPr lang="lv-LV"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transplantation), cause the proliferation of IMCs and a partial block of their differentiation. This results in the accumulation of MDSCs, which then migrate to secondary lymphoid organs and tissues (such as the </a:t>
            </a:r>
            <a:r>
              <a:rPr lang="en-US" sz="1200" kern="1200" baseline="0" dirty="0" err="1" smtClean="0">
                <a:solidFill>
                  <a:schemeClr val="tx1"/>
                </a:solidFill>
                <a:latin typeface="+mn-lt"/>
                <a:ea typeface="+mn-ea"/>
                <a:cs typeface="+mn-cs"/>
              </a:rPr>
              <a:t>tumour</a:t>
            </a:r>
            <a:r>
              <a:rPr lang="en-US" sz="1200" kern="1200" baseline="0" dirty="0" smtClean="0">
                <a:solidFill>
                  <a:schemeClr val="tx1"/>
                </a:solidFill>
                <a:latin typeface="+mn-lt"/>
                <a:ea typeface="+mn-ea"/>
                <a:cs typeface="+mn-cs"/>
              </a:rPr>
              <a:t> site), where they exert their effects on other cell populations.</a:t>
            </a:r>
            <a:endParaRPr lang="en-GB"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26</a:t>
            </a:fld>
            <a:endParaRPr lang="en-GB"/>
          </a:p>
        </p:txBody>
      </p:sp>
    </p:spTree>
    <p:extLst>
      <p:ext uri="{BB962C8B-B14F-4D97-AF65-F5344CB8AC3E}">
        <p14:creationId xmlns:p14="http://schemas.microsoft.com/office/powerpoint/2010/main" val="2919262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latin typeface="+mn-lt"/>
                <a:ea typeface="+mn-ea"/>
                <a:cs typeface="+mn-cs"/>
              </a:rPr>
              <a:t>www.nature.com/nri/</a:t>
            </a:r>
            <a:r>
              <a:rPr lang="en-GB" sz="1200" b="1" i="0" kern="1200" dirty="0" smtClean="0">
                <a:solidFill>
                  <a:schemeClr val="tx1"/>
                </a:solidFill>
                <a:latin typeface="+mn-lt"/>
                <a:ea typeface="+mn-ea"/>
                <a:cs typeface="+mn-cs"/>
              </a:rPr>
              <a:t>posters</a:t>
            </a:r>
            <a:r>
              <a:rPr lang="en-GB" sz="1200" b="0" i="0" kern="1200" dirty="0" smtClean="0">
                <a:solidFill>
                  <a:schemeClr val="tx1"/>
                </a:solidFill>
                <a:latin typeface="+mn-lt"/>
                <a:ea typeface="+mn-ea"/>
                <a:cs typeface="+mn-cs"/>
              </a:rPr>
              <a:t>/</a:t>
            </a:r>
            <a:r>
              <a:rPr lang="en-GB" sz="1200" b="1" i="0" kern="1200" dirty="0" smtClean="0">
                <a:solidFill>
                  <a:schemeClr val="tx1"/>
                </a:solidFill>
                <a:latin typeface="+mn-lt"/>
                <a:ea typeface="+mn-ea"/>
                <a:cs typeface="+mn-cs"/>
              </a:rPr>
              <a:t>mdsc</a:t>
            </a:r>
            <a:r>
              <a:rPr lang="en-GB" sz="1200" b="0" i="0" kern="1200" dirty="0" smtClean="0">
                <a:solidFill>
                  <a:schemeClr val="tx1"/>
                </a:solidFill>
                <a:latin typeface="+mn-lt"/>
                <a:ea typeface="+mn-ea"/>
                <a:cs typeface="+mn-cs"/>
              </a:rPr>
              <a:t>s</a:t>
            </a:r>
            <a:endParaRPr lang="lv-LV"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proliferation of MDSCs is associated with activation of these cells in a pathological context. Activation is mediated through</a:t>
            </a:r>
          </a:p>
          <a:p>
            <a:r>
              <a:rPr lang="en-US" sz="1200" kern="1200" baseline="0" dirty="0" smtClean="0">
                <a:solidFill>
                  <a:schemeClr val="tx1"/>
                </a:solidFill>
                <a:latin typeface="+mn-lt"/>
                <a:ea typeface="+mn-ea"/>
                <a:cs typeface="+mn-cs"/>
              </a:rPr>
              <a:t>several transcription factors and results in the </a:t>
            </a:r>
            <a:r>
              <a:rPr lang="en-US" sz="1200" kern="1200" baseline="0" dirty="0" err="1" smtClean="0">
                <a:solidFill>
                  <a:schemeClr val="tx1"/>
                </a:solidFill>
                <a:latin typeface="+mn-lt"/>
                <a:ea typeface="+mn-ea"/>
                <a:cs typeface="+mn-cs"/>
              </a:rPr>
              <a:t>upregulation</a:t>
            </a:r>
            <a:r>
              <a:rPr lang="en-US" sz="1200" kern="1200" baseline="0" dirty="0" smtClean="0">
                <a:solidFill>
                  <a:schemeClr val="tx1"/>
                </a:solidFill>
                <a:latin typeface="+mn-lt"/>
                <a:ea typeface="+mn-ea"/>
                <a:cs typeface="+mn-cs"/>
              </a:rPr>
              <a:t> of expression of immunosuppressive factors, such as ARG1 and NOS2,</a:t>
            </a:r>
          </a:p>
          <a:p>
            <a:r>
              <a:rPr lang="en-US" sz="1200" kern="1200" baseline="0" dirty="0" err="1" smtClean="0">
                <a:solidFill>
                  <a:schemeClr val="tx1"/>
                </a:solidFill>
                <a:latin typeface="+mn-lt"/>
                <a:ea typeface="+mn-ea"/>
                <a:cs typeface="+mn-cs"/>
              </a:rPr>
              <a:t>upregulation</a:t>
            </a:r>
            <a:r>
              <a:rPr lang="en-US" sz="1200" kern="1200" baseline="0" dirty="0" smtClean="0">
                <a:solidFill>
                  <a:schemeClr val="tx1"/>
                </a:solidFill>
                <a:latin typeface="+mn-lt"/>
                <a:ea typeface="+mn-ea"/>
                <a:cs typeface="+mn-cs"/>
              </a:rPr>
              <a:t> of activity of the NADPH </a:t>
            </a:r>
            <a:r>
              <a:rPr lang="en-US" sz="1200" kern="1200" baseline="0" dirty="0" err="1" smtClean="0">
                <a:solidFill>
                  <a:schemeClr val="tx1"/>
                </a:solidFill>
                <a:latin typeface="+mn-lt"/>
                <a:ea typeface="+mn-ea"/>
                <a:cs typeface="+mn-cs"/>
              </a:rPr>
              <a:t>oxidase</a:t>
            </a:r>
            <a:r>
              <a:rPr lang="en-US" sz="1200" kern="1200" baseline="0" dirty="0" smtClean="0">
                <a:solidFill>
                  <a:schemeClr val="tx1"/>
                </a:solidFill>
                <a:latin typeface="+mn-lt"/>
                <a:ea typeface="+mn-ea"/>
                <a:cs typeface="+mn-cs"/>
              </a:rPr>
              <a:t> complex and an increase in the production of NO, ROS, RNS (reactive nitrogen species) and cytokines.</a:t>
            </a:r>
            <a:endParaRPr lang="en-GB"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27</a:t>
            </a:fld>
            <a:endParaRPr lang="en-GB"/>
          </a:p>
        </p:txBody>
      </p:sp>
    </p:spTree>
    <p:extLst>
      <p:ext uri="{BB962C8B-B14F-4D97-AF65-F5344CB8AC3E}">
        <p14:creationId xmlns:p14="http://schemas.microsoft.com/office/powerpoint/2010/main" val="311980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latin typeface="+mn-lt"/>
                <a:ea typeface="+mn-ea"/>
                <a:cs typeface="+mn-cs"/>
              </a:rPr>
              <a:t>www.nature.com/nri/</a:t>
            </a:r>
            <a:r>
              <a:rPr lang="en-GB" sz="1200" b="1" i="0" kern="1200" dirty="0" smtClean="0">
                <a:solidFill>
                  <a:schemeClr val="tx1"/>
                </a:solidFill>
                <a:latin typeface="+mn-lt"/>
                <a:ea typeface="+mn-ea"/>
                <a:cs typeface="+mn-cs"/>
              </a:rPr>
              <a:t>posters</a:t>
            </a:r>
            <a:r>
              <a:rPr lang="en-GB" sz="1200" b="0" i="0" kern="1200" dirty="0" smtClean="0">
                <a:solidFill>
                  <a:schemeClr val="tx1"/>
                </a:solidFill>
                <a:latin typeface="+mn-lt"/>
                <a:ea typeface="+mn-ea"/>
                <a:cs typeface="+mn-cs"/>
              </a:rPr>
              <a:t>/</a:t>
            </a:r>
            <a:r>
              <a:rPr lang="en-GB" sz="1200" b="1" i="0" kern="1200" dirty="0" smtClean="0">
                <a:solidFill>
                  <a:schemeClr val="tx1"/>
                </a:solidFill>
                <a:latin typeface="+mn-lt"/>
                <a:ea typeface="+mn-ea"/>
                <a:cs typeface="+mn-cs"/>
              </a:rPr>
              <a:t>mdsc</a:t>
            </a:r>
            <a:r>
              <a:rPr lang="en-GB" sz="1200" b="0" i="0" kern="1200" dirty="0" smtClean="0">
                <a:solidFill>
                  <a:schemeClr val="tx1"/>
                </a:solidFill>
                <a:latin typeface="+mn-lt"/>
                <a:ea typeface="+mn-ea"/>
                <a:cs typeface="+mn-cs"/>
              </a:rPr>
              <a:t>s</a:t>
            </a:r>
            <a:endParaRPr lang="lv-LV" sz="1200" b="1" kern="1200" baseline="0" dirty="0" smtClean="0">
              <a:solidFill>
                <a:schemeClr val="tx1"/>
              </a:solidFill>
              <a:latin typeface="+mn-lt"/>
              <a:ea typeface="+mn-ea"/>
              <a:cs typeface="+mn-cs"/>
            </a:endParaRPr>
          </a:p>
          <a:p>
            <a:endParaRPr lang="lv-LV" sz="1200" b="1" kern="1200" baseline="0" dirty="0" smtClean="0">
              <a:solidFill>
                <a:schemeClr val="tx1"/>
              </a:solidFill>
              <a:latin typeface="+mn-lt"/>
              <a:ea typeface="+mn-ea"/>
              <a:cs typeface="+mn-cs"/>
            </a:endParaRPr>
          </a:p>
          <a:p>
            <a:endParaRPr lang="lv-LV" sz="1200" b="1" kern="1200" baseline="0" dirty="0" smtClean="0">
              <a:solidFill>
                <a:schemeClr val="tx1"/>
              </a:solidFill>
              <a:latin typeface="+mn-lt"/>
              <a:ea typeface="+mn-ea"/>
              <a:cs typeface="+mn-cs"/>
            </a:endParaRPr>
          </a:p>
          <a:p>
            <a:r>
              <a:rPr lang="en-GB" sz="1200" b="1" kern="1200" baseline="0" dirty="0" smtClean="0">
                <a:solidFill>
                  <a:schemeClr val="tx1"/>
                </a:solidFill>
                <a:latin typeface="+mn-lt"/>
                <a:ea typeface="+mn-ea"/>
                <a:cs typeface="+mn-cs"/>
              </a:rPr>
              <a:t>T cell suppression</a:t>
            </a:r>
          </a:p>
          <a:p>
            <a:r>
              <a:rPr lang="en-GB" sz="1200" kern="1200" baseline="0" dirty="0" smtClean="0">
                <a:solidFill>
                  <a:schemeClr val="tx1"/>
                </a:solidFill>
                <a:latin typeface="+mn-lt"/>
                <a:ea typeface="+mn-ea"/>
                <a:cs typeface="+mn-cs"/>
              </a:rPr>
              <a:t>MDSCs can suppress T cell effector</a:t>
            </a:r>
            <a:r>
              <a:rPr lang="lv-LV"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functions in various ways. Several</a:t>
            </a:r>
            <a:r>
              <a:rPr lang="lv-LV"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factors can modulate the expression</a:t>
            </a:r>
            <a:r>
              <a:rPr lang="lv-LV"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levels of ARG, NADPH </a:t>
            </a:r>
            <a:r>
              <a:rPr lang="en-US" sz="1200" kern="1200" baseline="0" dirty="0" err="1" smtClean="0">
                <a:solidFill>
                  <a:schemeClr val="tx1"/>
                </a:solidFill>
                <a:latin typeface="+mn-lt"/>
                <a:ea typeface="+mn-ea"/>
                <a:cs typeface="+mn-cs"/>
              </a:rPr>
              <a:t>oxidase</a:t>
            </a:r>
            <a:r>
              <a:rPr lang="en-US" sz="1200" kern="1200" baseline="0" dirty="0" smtClean="0">
                <a:solidFill>
                  <a:schemeClr val="tx1"/>
                </a:solidFill>
                <a:latin typeface="+mn-lt"/>
                <a:ea typeface="+mn-ea"/>
                <a:cs typeface="+mn-cs"/>
              </a:rPr>
              <a:t> and</a:t>
            </a:r>
            <a:r>
              <a:rPr lang="lv-LV"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NOS in MDSC subsets, with the final</a:t>
            </a:r>
            <a:r>
              <a:rPr lang="lv-LV" sz="1200" kern="1200" baseline="0" dirty="0" smtClean="0">
                <a:solidFill>
                  <a:schemeClr val="tx1"/>
                </a:solidFill>
                <a:latin typeface="+mn-lt"/>
                <a:ea typeface="+mn-ea"/>
                <a:cs typeface="+mn-cs"/>
              </a:rPr>
              <a:t> </a:t>
            </a:r>
            <a:r>
              <a:rPr lang="en-GB" sz="1200" kern="1200" baseline="0" dirty="0" smtClean="0">
                <a:solidFill>
                  <a:schemeClr val="tx1"/>
                </a:solidFill>
                <a:latin typeface="+mn-lt"/>
                <a:ea typeface="+mn-ea"/>
                <a:cs typeface="+mn-cs"/>
              </a:rPr>
              <a:t>effect on the microenvironment</a:t>
            </a:r>
            <a:r>
              <a:rPr lang="lv-LV" sz="1200" kern="1200" baseline="0" dirty="0" smtClean="0">
                <a:solidFill>
                  <a:schemeClr val="tx1"/>
                </a:solidFill>
                <a:latin typeface="+mn-lt"/>
                <a:ea typeface="+mn-ea"/>
                <a:cs typeface="+mn-cs"/>
              </a:rPr>
              <a:t> </a:t>
            </a:r>
            <a:r>
              <a:rPr lang="en-GB" sz="1200" kern="1200" baseline="0" dirty="0" smtClean="0">
                <a:solidFill>
                  <a:schemeClr val="tx1"/>
                </a:solidFill>
                <a:latin typeface="+mn-lt"/>
                <a:ea typeface="+mn-ea"/>
                <a:cs typeface="+mn-cs"/>
              </a:rPr>
              <a:t>including depletion of l-</a:t>
            </a:r>
            <a:r>
              <a:rPr lang="en-GB" sz="1200" kern="1200" baseline="0" dirty="0" err="1" smtClean="0">
                <a:solidFill>
                  <a:schemeClr val="tx1"/>
                </a:solidFill>
                <a:latin typeface="+mn-lt"/>
                <a:ea typeface="+mn-ea"/>
                <a:cs typeface="+mn-cs"/>
              </a:rPr>
              <a:t>arginine</a:t>
            </a:r>
            <a:r>
              <a:rPr lang="en-GB" sz="1200" kern="1200" baseline="0" dirty="0" smtClean="0">
                <a:solidFill>
                  <a:schemeClr val="tx1"/>
                </a:solidFill>
                <a:latin typeface="+mn-lt"/>
                <a:ea typeface="+mn-ea"/>
                <a:cs typeface="+mn-cs"/>
              </a:rPr>
              <a:t>,</a:t>
            </a:r>
            <a:r>
              <a:rPr lang="lv-LV"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release of RNS and ROS (with ONOO–and H2O2 being the most prevalent</a:t>
            </a:r>
            <a:r>
              <a:rPr lang="lv-LV" sz="1200" kern="1200" baseline="0" dirty="0" smtClean="0">
                <a:solidFill>
                  <a:schemeClr val="tx1"/>
                </a:solidFill>
                <a:latin typeface="+mn-lt"/>
                <a:ea typeface="+mn-ea"/>
                <a:cs typeface="+mn-cs"/>
              </a:rPr>
              <a:t> </a:t>
            </a:r>
            <a:r>
              <a:rPr lang="en-GB" sz="1200" kern="1200" baseline="0" dirty="0" smtClean="0">
                <a:solidFill>
                  <a:schemeClr val="tx1"/>
                </a:solidFill>
                <a:latin typeface="+mn-lt"/>
                <a:ea typeface="+mn-ea"/>
                <a:cs typeface="+mn-cs"/>
              </a:rPr>
              <a:t>molecules, respectively) or unopposed</a:t>
            </a:r>
            <a:r>
              <a:rPr lang="lv-LV"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production of high NO levels.</a:t>
            </a:r>
            <a:r>
              <a:rPr lang="lv-LV" sz="1200" kern="1200" baseline="0" dirty="0" smtClean="0">
                <a:solidFill>
                  <a:schemeClr val="tx1"/>
                </a:solidFill>
                <a:latin typeface="+mn-lt"/>
                <a:ea typeface="+mn-ea"/>
                <a:cs typeface="+mn-cs"/>
              </a:rPr>
              <a:t> </a:t>
            </a:r>
            <a:r>
              <a:rPr lang="en-GB" sz="1200" kern="1200" baseline="0" dirty="0" smtClean="0">
                <a:solidFill>
                  <a:schemeClr val="tx1"/>
                </a:solidFill>
                <a:latin typeface="+mn-lt"/>
                <a:ea typeface="+mn-ea"/>
                <a:cs typeface="+mn-cs"/>
              </a:rPr>
              <a:t>Moreover, l-</a:t>
            </a:r>
            <a:r>
              <a:rPr lang="en-GB" sz="1200" kern="1200" baseline="0" dirty="0" err="1" smtClean="0">
                <a:solidFill>
                  <a:schemeClr val="tx1"/>
                </a:solidFill>
                <a:latin typeface="+mn-lt"/>
                <a:ea typeface="+mn-ea"/>
                <a:cs typeface="+mn-cs"/>
              </a:rPr>
              <a:t>cysteine</a:t>
            </a:r>
            <a:r>
              <a:rPr lang="en-GB" sz="1200" kern="1200" baseline="0" dirty="0" smtClean="0">
                <a:solidFill>
                  <a:schemeClr val="tx1"/>
                </a:solidFill>
                <a:latin typeface="+mn-lt"/>
                <a:ea typeface="+mn-ea"/>
                <a:cs typeface="+mn-cs"/>
              </a:rPr>
              <a:t> can be</a:t>
            </a:r>
            <a:r>
              <a:rPr lang="lv-LV"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sequestered by MDSCs. All of these</a:t>
            </a:r>
            <a:r>
              <a:rPr lang="lv-LV" sz="1200" kern="1200" baseline="0" dirty="0" smtClean="0">
                <a:solidFill>
                  <a:schemeClr val="tx1"/>
                </a:solidFill>
                <a:latin typeface="+mn-lt"/>
                <a:ea typeface="+mn-ea"/>
                <a:cs typeface="+mn-cs"/>
              </a:rPr>
              <a:t> </a:t>
            </a:r>
            <a:r>
              <a:rPr lang="en-GB" sz="1200" kern="1200" baseline="0" dirty="0" smtClean="0">
                <a:solidFill>
                  <a:schemeClr val="tx1"/>
                </a:solidFill>
                <a:latin typeface="+mn-lt"/>
                <a:ea typeface="+mn-ea"/>
                <a:cs typeface="+mn-cs"/>
              </a:rPr>
              <a:t>molecules influence the intracellular</a:t>
            </a:r>
            <a:r>
              <a:rPr lang="lv-LV"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signalling</a:t>
            </a:r>
            <a:r>
              <a:rPr lang="en-US" sz="1200" kern="1200" baseline="0" dirty="0" smtClean="0">
                <a:solidFill>
                  <a:schemeClr val="tx1"/>
                </a:solidFill>
                <a:latin typeface="+mn-lt"/>
                <a:ea typeface="+mn-ea"/>
                <a:cs typeface="+mn-cs"/>
              </a:rPr>
              <a:t> pathways that control T cell</a:t>
            </a:r>
          </a:p>
          <a:p>
            <a:r>
              <a:rPr lang="en-GB" sz="1200" kern="1200" baseline="0" dirty="0" smtClean="0">
                <a:solidFill>
                  <a:schemeClr val="tx1"/>
                </a:solidFill>
                <a:latin typeface="+mn-lt"/>
                <a:ea typeface="+mn-ea"/>
                <a:cs typeface="+mn-cs"/>
              </a:rPr>
              <a:t>proliferation after antigen stimulation.</a:t>
            </a:r>
            <a:r>
              <a:rPr lang="lv-LV" sz="1200" kern="1200" baseline="0" dirty="0" smtClean="0">
                <a:solidFill>
                  <a:schemeClr val="tx1"/>
                </a:solidFill>
                <a:latin typeface="+mn-lt"/>
                <a:ea typeface="+mn-ea"/>
                <a:cs typeface="+mn-cs"/>
              </a:rPr>
              <a:t> </a:t>
            </a:r>
            <a:r>
              <a:rPr lang="en-GB" sz="1200" kern="1200" baseline="0" dirty="0" smtClean="0">
                <a:solidFill>
                  <a:schemeClr val="tx1"/>
                </a:solidFill>
                <a:latin typeface="+mn-lt"/>
                <a:ea typeface="+mn-ea"/>
                <a:cs typeface="+mn-cs"/>
              </a:rPr>
              <a:t>MDSC-mediated immune suppression</a:t>
            </a:r>
            <a:r>
              <a:rPr lang="lv-LV"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can also be associated with the</a:t>
            </a:r>
            <a:r>
              <a:rPr lang="lv-LV"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expansion of </a:t>
            </a:r>
            <a:r>
              <a:rPr lang="en-US" sz="1200" kern="1200" baseline="0" dirty="0" err="1" smtClean="0">
                <a:solidFill>
                  <a:schemeClr val="tx1"/>
                </a:solidFill>
                <a:latin typeface="+mn-lt"/>
                <a:ea typeface="+mn-ea"/>
                <a:cs typeface="+mn-cs"/>
              </a:rPr>
              <a:t>TReg</a:t>
            </a:r>
            <a:r>
              <a:rPr lang="en-US" sz="1200" kern="1200" baseline="0" dirty="0" smtClean="0">
                <a:solidFill>
                  <a:schemeClr val="tx1"/>
                </a:solidFill>
                <a:latin typeface="+mn-lt"/>
                <a:ea typeface="+mn-ea"/>
                <a:cs typeface="+mn-cs"/>
              </a:rPr>
              <a:t> cell populations.</a:t>
            </a:r>
            <a:r>
              <a:rPr lang="lv-LV" sz="1200" kern="1200" baseline="0" dirty="0" smtClean="0">
                <a:solidFill>
                  <a:schemeClr val="tx1"/>
                </a:solidFill>
                <a:latin typeface="+mn-lt"/>
                <a:ea typeface="+mn-ea"/>
                <a:cs typeface="+mn-cs"/>
              </a:rPr>
              <a:t> </a:t>
            </a:r>
            <a:r>
              <a:rPr lang="en-GB" sz="1200" kern="1200" baseline="0" dirty="0" smtClean="0">
                <a:solidFill>
                  <a:schemeClr val="tx1"/>
                </a:solidFill>
                <a:latin typeface="+mn-lt"/>
                <a:ea typeface="+mn-ea"/>
                <a:cs typeface="+mn-cs"/>
              </a:rPr>
              <a:t>In secondary lymphoid organs,</a:t>
            </a:r>
            <a:r>
              <a:rPr lang="lv-LV" sz="1200" kern="1200" baseline="0" dirty="0" smtClean="0">
                <a:solidFill>
                  <a:schemeClr val="tx1"/>
                </a:solidFill>
                <a:latin typeface="+mn-lt"/>
                <a:ea typeface="+mn-ea"/>
                <a:cs typeface="+mn-cs"/>
              </a:rPr>
              <a:t> </a:t>
            </a:r>
            <a:r>
              <a:rPr lang="en-GB" sz="1200" kern="1200" baseline="0" dirty="0" smtClean="0">
                <a:solidFill>
                  <a:schemeClr val="tx1"/>
                </a:solidFill>
                <a:latin typeface="+mn-lt"/>
                <a:ea typeface="+mn-ea"/>
                <a:cs typeface="+mn-cs"/>
              </a:rPr>
              <a:t>MDSC-mediated suppression requires</a:t>
            </a:r>
            <a:r>
              <a:rPr lang="lv-LV"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the direct presentation of antigens</a:t>
            </a:r>
            <a:r>
              <a:rPr lang="lv-LV"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by MDSCs to T cells. The activity of</a:t>
            </a:r>
            <a:r>
              <a:rPr lang="lv-LV"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MDSCs can also be enhanced by</a:t>
            </a:r>
            <a:r>
              <a:rPr lang="lv-LV"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activated T cells in this way. At </a:t>
            </a:r>
            <a:r>
              <a:rPr lang="en-US" sz="1200" kern="1200" baseline="0" dirty="0" err="1" smtClean="0">
                <a:solidFill>
                  <a:schemeClr val="tx1"/>
                </a:solidFill>
                <a:latin typeface="+mn-lt"/>
                <a:ea typeface="+mn-ea"/>
                <a:cs typeface="+mn-cs"/>
              </a:rPr>
              <a:t>tumour</a:t>
            </a:r>
            <a:r>
              <a:rPr lang="lv-LV" sz="1200" kern="1200" baseline="0" dirty="0" smtClean="0">
                <a:solidFill>
                  <a:schemeClr val="tx1"/>
                </a:solidFill>
                <a:latin typeface="+mn-lt"/>
                <a:ea typeface="+mn-ea"/>
                <a:cs typeface="+mn-cs"/>
              </a:rPr>
              <a:t> </a:t>
            </a:r>
            <a:r>
              <a:rPr lang="en-GB" sz="1200" kern="1200" baseline="0" dirty="0" smtClean="0">
                <a:solidFill>
                  <a:schemeClr val="tx1"/>
                </a:solidFill>
                <a:latin typeface="+mn-lt"/>
                <a:ea typeface="+mn-ea"/>
                <a:cs typeface="+mn-cs"/>
              </a:rPr>
              <a:t>sites, </a:t>
            </a:r>
            <a:r>
              <a:rPr lang="en-GB" sz="1200" kern="1200" baseline="0" dirty="0" err="1" smtClean="0">
                <a:solidFill>
                  <a:schemeClr val="tx1"/>
                </a:solidFill>
                <a:latin typeface="+mn-lt"/>
                <a:ea typeface="+mn-ea"/>
                <a:cs typeface="+mn-cs"/>
              </a:rPr>
              <a:t>microenvironmental</a:t>
            </a:r>
            <a:r>
              <a:rPr lang="en-GB" sz="1200" kern="1200" baseline="0" dirty="0" smtClean="0">
                <a:solidFill>
                  <a:schemeClr val="tx1"/>
                </a:solidFill>
                <a:latin typeface="+mn-lt"/>
                <a:ea typeface="+mn-ea"/>
                <a:cs typeface="+mn-cs"/>
              </a:rPr>
              <a:t> signals</a:t>
            </a:r>
            <a:r>
              <a:rPr lang="lv-LV"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support constitutive activation of the</a:t>
            </a:r>
            <a:r>
              <a:rPr lang="lv-LV" sz="1200" kern="1200" baseline="0" dirty="0" smtClean="0">
                <a:solidFill>
                  <a:schemeClr val="tx1"/>
                </a:solidFill>
                <a:latin typeface="+mn-lt"/>
                <a:ea typeface="+mn-ea"/>
                <a:cs typeface="+mn-cs"/>
              </a:rPr>
              <a:t> </a:t>
            </a:r>
            <a:r>
              <a:rPr lang="en-GB" sz="1200" kern="1200" baseline="0" dirty="0" smtClean="0">
                <a:solidFill>
                  <a:schemeClr val="tx1"/>
                </a:solidFill>
                <a:latin typeface="+mn-lt"/>
                <a:ea typeface="+mn-ea"/>
                <a:cs typeface="+mn-cs"/>
              </a:rPr>
              <a:t>immunosuppressive programme in</a:t>
            </a:r>
            <a:r>
              <a:rPr lang="lv-LV"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MDSCs, which affects nearby T cells</a:t>
            </a:r>
            <a:r>
              <a:rPr lang="lv-LV" sz="1200" kern="1200" baseline="0" dirty="0" smtClean="0">
                <a:solidFill>
                  <a:schemeClr val="tx1"/>
                </a:solidFill>
                <a:latin typeface="+mn-lt"/>
                <a:ea typeface="+mn-ea"/>
                <a:cs typeface="+mn-cs"/>
              </a:rPr>
              <a:t> </a:t>
            </a:r>
            <a:r>
              <a:rPr lang="en-GB" sz="1200" kern="1200" baseline="0" dirty="0" smtClean="0">
                <a:solidFill>
                  <a:schemeClr val="tx1"/>
                </a:solidFill>
                <a:latin typeface="+mn-lt"/>
                <a:ea typeface="+mn-ea"/>
                <a:cs typeface="+mn-cs"/>
              </a:rPr>
              <a:t>in an antigen-nonspecific manner.</a:t>
            </a:r>
            <a:endParaRPr lang="en-GB"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28</a:t>
            </a:fld>
            <a:endParaRPr lang="en-GB"/>
          </a:p>
        </p:txBody>
      </p:sp>
    </p:spTree>
    <p:extLst>
      <p:ext uri="{BB962C8B-B14F-4D97-AF65-F5344CB8AC3E}">
        <p14:creationId xmlns:p14="http://schemas.microsoft.com/office/powerpoint/2010/main" val="191131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latin typeface="+mn-lt"/>
                <a:ea typeface="+mn-ea"/>
                <a:cs typeface="+mn-cs"/>
              </a:rPr>
              <a:t>www.nature.com/nri/</a:t>
            </a:r>
            <a:r>
              <a:rPr lang="en-GB" sz="1200" b="1" i="0" kern="1200" dirty="0" smtClean="0">
                <a:solidFill>
                  <a:schemeClr val="tx1"/>
                </a:solidFill>
                <a:latin typeface="+mn-lt"/>
                <a:ea typeface="+mn-ea"/>
                <a:cs typeface="+mn-cs"/>
              </a:rPr>
              <a:t>posters</a:t>
            </a:r>
            <a:r>
              <a:rPr lang="en-GB" sz="1200" b="0" i="0" kern="1200" dirty="0" smtClean="0">
                <a:solidFill>
                  <a:schemeClr val="tx1"/>
                </a:solidFill>
                <a:latin typeface="+mn-lt"/>
                <a:ea typeface="+mn-ea"/>
                <a:cs typeface="+mn-cs"/>
              </a:rPr>
              <a:t>/</a:t>
            </a:r>
            <a:r>
              <a:rPr lang="en-GB" sz="1200" b="1" i="0" kern="1200" dirty="0" smtClean="0">
                <a:solidFill>
                  <a:schemeClr val="tx1"/>
                </a:solidFill>
                <a:latin typeface="+mn-lt"/>
                <a:ea typeface="+mn-ea"/>
                <a:cs typeface="+mn-cs"/>
              </a:rPr>
              <a:t>mdsc</a:t>
            </a:r>
            <a:r>
              <a:rPr lang="en-GB" sz="1200" b="0" i="0" kern="1200" dirty="0" smtClean="0">
                <a:solidFill>
                  <a:schemeClr val="tx1"/>
                </a:solidFill>
                <a:latin typeface="+mn-lt"/>
                <a:ea typeface="+mn-ea"/>
                <a:cs typeface="+mn-cs"/>
              </a:rPr>
              <a:t>s</a:t>
            </a:r>
            <a:endParaRPr lang="lv-LV" sz="1200" b="1" kern="1200" baseline="0" dirty="0" smtClean="0">
              <a:solidFill>
                <a:schemeClr val="tx1"/>
              </a:solidFill>
              <a:latin typeface="+mn-lt"/>
              <a:ea typeface="+mn-ea"/>
              <a:cs typeface="+mn-cs"/>
            </a:endParaRPr>
          </a:p>
          <a:p>
            <a:endParaRPr lang="lv-LV" sz="1200" kern="1200" baseline="0" dirty="0" smtClean="0">
              <a:solidFill>
                <a:schemeClr val="tx1"/>
              </a:solidFill>
              <a:latin typeface="+mn-lt"/>
              <a:ea typeface="+mn-ea"/>
              <a:cs typeface="+mn-cs"/>
            </a:endParaRPr>
          </a:p>
          <a:p>
            <a:r>
              <a:rPr lang="en-GB" sz="1200" kern="1200" baseline="0" dirty="0" err="1" smtClean="0">
                <a:solidFill>
                  <a:schemeClr val="tx1"/>
                </a:solidFill>
                <a:latin typeface="+mn-lt"/>
                <a:ea typeface="+mn-ea"/>
                <a:cs typeface="+mn-cs"/>
              </a:rPr>
              <a:t>Tumorigenesis</a:t>
            </a:r>
            <a:r>
              <a:rPr lang="en-GB" sz="1200" kern="1200" baseline="0" dirty="0" smtClean="0">
                <a:solidFill>
                  <a:schemeClr val="tx1"/>
                </a:solidFill>
                <a:latin typeface="+mn-lt"/>
                <a:ea typeface="+mn-ea"/>
                <a:cs typeface="+mn-cs"/>
              </a:rPr>
              <a:t> and tissue repair</a:t>
            </a:r>
          </a:p>
          <a:p>
            <a:r>
              <a:rPr lang="en-US" sz="1200" kern="1200" baseline="0" dirty="0" smtClean="0">
                <a:solidFill>
                  <a:schemeClr val="tx1"/>
                </a:solidFill>
                <a:latin typeface="+mn-lt"/>
                <a:ea typeface="+mn-ea"/>
                <a:cs typeface="+mn-cs"/>
              </a:rPr>
              <a:t>MDSCs in the </a:t>
            </a:r>
            <a:r>
              <a:rPr lang="en-US" sz="1200" kern="1200" baseline="0" dirty="0" err="1" smtClean="0">
                <a:solidFill>
                  <a:schemeClr val="tx1"/>
                </a:solidFill>
                <a:latin typeface="+mn-lt"/>
                <a:ea typeface="+mn-ea"/>
                <a:cs typeface="+mn-cs"/>
              </a:rPr>
              <a:t>tumour</a:t>
            </a:r>
            <a:r>
              <a:rPr lang="en-US" sz="1200" kern="1200" baseline="0" dirty="0" smtClean="0">
                <a:solidFill>
                  <a:schemeClr val="tx1"/>
                </a:solidFill>
                <a:latin typeface="+mn-lt"/>
                <a:ea typeface="+mn-ea"/>
                <a:cs typeface="+mn-cs"/>
              </a:rPr>
              <a:t> environment produce factors that support </a:t>
            </a:r>
            <a:r>
              <a:rPr lang="en-US" sz="1200" kern="1200" baseline="0" dirty="0" err="1" smtClean="0">
                <a:solidFill>
                  <a:schemeClr val="tx1"/>
                </a:solidFill>
                <a:latin typeface="+mn-lt"/>
                <a:ea typeface="+mn-ea"/>
                <a:cs typeface="+mn-cs"/>
              </a:rPr>
              <a:t>tumour</a:t>
            </a:r>
            <a:r>
              <a:rPr lang="en-US" sz="1200" kern="1200" baseline="0" dirty="0" smtClean="0">
                <a:solidFill>
                  <a:schemeClr val="tx1"/>
                </a:solidFill>
                <a:latin typeface="+mn-lt"/>
                <a:ea typeface="+mn-ea"/>
                <a:cs typeface="+mn-cs"/>
              </a:rPr>
              <a:t> growth by directly</a:t>
            </a:r>
          </a:p>
          <a:p>
            <a:r>
              <a:rPr lang="en-US" sz="1200" kern="1200" baseline="0" dirty="0" smtClean="0">
                <a:solidFill>
                  <a:schemeClr val="tx1"/>
                </a:solidFill>
                <a:latin typeface="+mn-lt"/>
                <a:ea typeface="+mn-ea"/>
                <a:cs typeface="+mn-cs"/>
              </a:rPr>
              <a:t>promoting </a:t>
            </a:r>
            <a:r>
              <a:rPr lang="en-US" sz="1200" kern="1200" baseline="0" dirty="0" err="1" smtClean="0">
                <a:solidFill>
                  <a:schemeClr val="tx1"/>
                </a:solidFill>
                <a:latin typeface="+mn-lt"/>
                <a:ea typeface="+mn-ea"/>
                <a:cs typeface="+mn-cs"/>
              </a:rPr>
              <a:t>tumour</a:t>
            </a:r>
            <a:r>
              <a:rPr lang="en-US" sz="1200" kern="1200" baseline="0" dirty="0" smtClean="0">
                <a:solidFill>
                  <a:schemeClr val="tx1"/>
                </a:solidFill>
                <a:latin typeface="+mn-lt"/>
                <a:ea typeface="+mn-ea"/>
                <a:cs typeface="+mn-cs"/>
              </a:rPr>
              <a:t> angiogenesis and </a:t>
            </a:r>
            <a:r>
              <a:rPr lang="en-US" sz="1200" kern="1200" baseline="0" dirty="0" err="1" smtClean="0">
                <a:solidFill>
                  <a:schemeClr val="tx1"/>
                </a:solidFill>
                <a:latin typeface="+mn-lt"/>
                <a:ea typeface="+mn-ea"/>
                <a:cs typeface="+mn-cs"/>
              </a:rPr>
              <a:t>lymphangiogenesis</a:t>
            </a:r>
            <a:r>
              <a:rPr lang="en-US" sz="1200" kern="1200" baseline="0" dirty="0" smtClean="0">
                <a:solidFill>
                  <a:schemeClr val="tx1"/>
                </a:solidFill>
                <a:latin typeface="+mn-lt"/>
                <a:ea typeface="+mn-ea"/>
                <a:cs typeface="+mn-cs"/>
              </a:rPr>
              <a:t>. In addition, MDSCs might be able to</a:t>
            </a:r>
          </a:p>
          <a:p>
            <a:r>
              <a:rPr lang="en-US" sz="1200" kern="1200" baseline="0" dirty="0" smtClean="0">
                <a:solidFill>
                  <a:schemeClr val="tx1"/>
                </a:solidFill>
                <a:latin typeface="+mn-lt"/>
                <a:ea typeface="+mn-ea"/>
                <a:cs typeface="+mn-cs"/>
              </a:rPr>
              <a:t>differentiate into TAMs that have similar activity. MDSCs can also migrate to distant tissues and</a:t>
            </a:r>
          </a:p>
          <a:p>
            <a:r>
              <a:rPr lang="en-US" sz="1200" kern="1200" baseline="0" dirty="0" smtClean="0">
                <a:solidFill>
                  <a:schemeClr val="tx1"/>
                </a:solidFill>
                <a:latin typeface="+mn-lt"/>
                <a:ea typeface="+mn-ea"/>
                <a:cs typeface="+mn-cs"/>
              </a:rPr>
              <a:t>participate in the formation of a pre-metastatic niche by promoting local angiogenesis</a:t>
            </a:r>
          </a:p>
          <a:p>
            <a:r>
              <a:rPr lang="en-US" sz="1200" kern="1200" baseline="0" dirty="0" smtClean="0">
                <a:solidFill>
                  <a:schemeClr val="tx1"/>
                </a:solidFill>
                <a:latin typeface="+mn-lt"/>
                <a:ea typeface="+mn-ea"/>
                <a:cs typeface="+mn-cs"/>
              </a:rPr>
              <a:t>and the survival of arriving </a:t>
            </a:r>
            <a:r>
              <a:rPr lang="en-US" sz="1200" kern="1200" baseline="0" dirty="0" err="1" smtClean="0">
                <a:solidFill>
                  <a:schemeClr val="tx1"/>
                </a:solidFill>
                <a:latin typeface="+mn-lt"/>
                <a:ea typeface="+mn-ea"/>
                <a:cs typeface="+mn-cs"/>
              </a:rPr>
              <a:t>tumour</a:t>
            </a:r>
            <a:r>
              <a:rPr lang="en-US" sz="1200" kern="1200" baseline="0" dirty="0" smtClean="0">
                <a:solidFill>
                  <a:schemeClr val="tx1"/>
                </a:solidFill>
                <a:latin typeface="+mn-lt"/>
                <a:ea typeface="+mn-ea"/>
                <a:cs typeface="+mn-cs"/>
              </a:rPr>
              <a:t> cells. MMPs produced by MDSCs can</a:t>
            </a:r>
          </a:p>
          <a:p>
            <a:r>
              <a:rPr lang="en-US" sz="1200" kern="1200" baseline="0" dirty="0" smtClean="0">
                <a:solidFill>
                  <a:schemeClr val="tx1"/>
                </a:solidFill>
                <a:latin typeface="+mn-lt"/>
                <a:ea typeface="+mn-ea"/>
                <a:cs typeface="+mn-cs"/>
              </a:rPr>
              <a:t>support </a:t>
            </a:r>
            <a:r>
              <a:rPr lang="en-US" sz="1200" kern="1200" baseline="0" dirty="0" err="1" smtClean="0">
                <a:solidFill>
                  <a:schemeClr val="tx1"/>
                </a:solidFill>
                <a:latin typeface="+mn-lt"/>
                <a:ea typeface="+mn-ea"/>
                <a:cs typeface="+mn-cs"/>
              </a:rPr>
              <a:t>tumour</a:t>
            </a:r>
            <a:r>
              <a:rPr lang="en-US" sz="1200" kern="1200" baseline="0" dirty="0" smtClean="0">
                <a:solidFill>
                  <a:schemeClr val="tx1"/>
                </a:solidFill>
                <a:latin typeface="+mn-lt"/>
                <a:ea typeface="+mn-ea"/>
                <a:cs typeface="+mn-cs"/>
              </a:rPr>
              <a:t> cell invasion. By similar mechanisms, MDSCs can migrate to a</a:t>
            </a:r>
          </a:p>
          <a:p>
            <a:r>
              <a:rPr lang="en-US" sz="1200" kern="1200" baseline="0" dirty="0" smtClean="0">
                <a:solidFill>
                  <a:schemeClr val="tx1"/>
                </a:solidFill>
                <a:latin typeface="+mn-lt"/>
                <a:ea typeface="+mn-ea"/>
                <a:cs typeface="+mn-cs"/>
              </a:rPr>
              <a:t>site of tissue injury and participate in tissue </a:t>
            </a:r>
            <a:r>
              <a:rPr lang="en-US" sz="1200" kern="1200" baseline="0" dirty="0" err="1" smtClean="0">
                <a:solidFill>
                  <a:schemeClr val="tx1"/>
                </a:solidFill>
                <a:latin typeface="+mn-lt"/>
                <a:ea typeface="+mn-ea"/>
                <a:cs typeface="+mn-cs"/>
              </a:rPr>
              <a:t>remodelling</a:t>
            </a:r>
            <a:r>
              <a:rPr lang="en-US" sz="1200" kern="1200" baseline="0" dirty="0" smtClean="0">
                <a:solidFill>
                  <a:schemeClr val="tx1"/>
                </a:solidFill>
                <a:latin typeface="+mn-lt"/>
                <a:ea typeface="+mn-ea"/>
                <a:cs typeface="+mn-cs"/>
              </a:rPr>
              <a:t> and angiogenesis.</a:t>
            </a:r>
            <a:endParaRPr lang="en-GB"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29</a:t>
            </a:fld>
            <a:endParaRPr lang="en-GB"/>
          </a:p>
        </p:txBody>
      </p:sp>
    </p:spTree>
    <p:extLst>
      <p:ext uri="{BB962C8B-B14F-4D97-AF65-F5344CB8AC3E}">
        <p14:creationId xmlns:p14="http://schemas.microsoft.com/office/powerpoint/2010/main" val="2373206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31</a:t>
            </a:fld>
            <a:endParaRPr lang="en-GB"/>
          </a:p>
        </p:txBody>
      </p:sp>
    </p:spTree>
    <p:extLst>
      <p:ext uri="{BB962C8B-B14F-4D97-AF65-F5344CB8AC3E}">
        <p14:creationId xmlns:p14="http://schemas.microsoft.com/office/powerpoint/2010/main" val="2456183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Mesenchymal </a:t>
            </a:r>
            <a:r>
              <a:rPr lang="en-US" sz="1200" kern="1200" baseline="0" dirty="0" err="1" smtClean="0">
                <a:solidFill>
                  <a:schemeClr val="tx1"/>
                </a:solidFill>
                <a:latin typeface="+mn-lt"/>
                <a:ea typeface="+mn-ea"/>
                <a:cs typeface="+mn-cs"/>
              </a:rPr>
              <a:t>stromal</a:t>
            </a:r>
            <a:r>
              <a:rPr lang="en-US" sz="1200" kern="1200" baseline="0" dirty="0" smtClean="0">
                <a:solidFill>
                  <a:schemeClr val="tx1"/>
                </a:solidFill>
                <a:latin typeface="+mn-lt"/>
                <a:ea typeface="+mn-ea"/>
                <a:cs typeface="+mn-cs"/>
              </a:rPr>
              <a:t> cells (MSC) are effectors and regulators of innate tolerance. In the presence of inflammatory stimuli MSC are</a:t>
            </a:r>
          </a:p>
          <a:p>
            <a:r>
              <a:rPr lang="en-US" sz="1200" kern="1200" baseline="0" dirty="0" smtClean="0">
                <a:solidFill>
                  <a:schemeClr val="tx1"/>
                </a:solidFill>
                <a:latin typeface="+mn-lt"/>
                <a:ea typeface="+mn-ea"/>
                <a:cs typeface="+mn-cs"/>
              </a:rPr>
              <a:t>‘licensed’ to acquire non-specific immunosuppressive properties that are mediated by a number of partly redundant soluble molecules. MSC also</a:t>
            </a:r>
          </a:p>
          <a:p>
            <a:r>
              <a:rPr lang="en-US" sz="1200" kern="1200" baseline="0" dirty="0" smtClean="0">
                <a:solidFill>
                  <a:schemeClr val="tx1"/>
                </a:solidFill>
                <a:latin typeface="+mn-lt"/>
                <a:ea typeface="+mn-ea"/>
                <a:cs typeface="+mn-cs"/>
              </a:rPr>
              <a:t>facilitate the recruitment of other </a:t>
            </a:r>
            <a:r>
              <a:rPr lang="en-US" sz="1200" kern="1200" baseline="0" dirty="0" err="1" smtClean="0">
                <a:solidFill>
                  <a:schemeClr val="tx1"/>
                </a:solidFill>
                <a:latin typeface="+mn-lt"/>
                <a:ea typeface="+mn-ea"/>
                <a:cs typeface="+mn-cs"/>
              </a:rPr>
              <a:t>immunoregulatory</a:t>
            </a:r>
            <a:r>
              <a:rPr lang="en-US" sz="1200" kern="1200" baseline="0" dirty="0" smtClean="0">
                <a:solidFill>
                  <a:schemeClr val="tx1"/>
                </a:solidFill>
                <a:latin typeface="+mn-lt"/>
                <a:ea typeface="+mn-ea"/>
                <a:cs typeface="+mn-cs"/>
              </a:rPr>
              <a:t> networks that are similarly activated following acute inflammation, amongst these </a:t>
            </a:r>
            <a:r>
              <a:rPr lang="en-US" sz="1200" kern="1200" baseline="0" dirty="0" err="1" smtClean="0">
                <a:solidFill>
                  <a:schemeClr val="tx1"/>
                </a:solidFill>
                <a:latin typeface="+mn-lt"/>
                <a:ea typeface="+mn-ea"/>
                <a:cs typeface="+mn-cs"/>
              </a:rPr>
              <a:t>monocytes</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macrophages with an anti-inflammatory profile (M2) as well as regulatory T (</a:t>
            </a:r>
            <a:r>
              <a:rPr lang="en-US" sz="1200" kern="1200" baseline="0" dirty="0" err="1" smtClean="0">
                <a:solidFill>
                  <a:schemeClr val="tx1"/>
                </a:solidFill>
                <a:latin typeface="+mn-lt"/>
                <a:ea typeface="+mn-ea"/>
                <a:cs typeface="+mn-cs"/>
              </a:rPr>
              <a:t>Treg</a:t>
            </a:r>
            <a:r>
              <a:rPr lang="en-US" sz="1200" kern="1200" baseline="0" dirty="0" smtClean="0">
                <a:solidFill>
                  <a:schemeClr val="tx1"/>
                </a:solidFill>
                <a:latin typeface="+mn-lt"/>
                <a:ea typeface="+mn-ea"/>
                <a:cs typeface="+mn-cs"/>
              </a:rPr>
              <a:t>) cells. The composition of the inflammatory milieu is</a:t>
            </a:r>
          </a:p>
          <a:p>
            <a:r>
              <a:rPr lang="en-US" sz="1200" kern="1200" baseline="0" dirty="0" smtClean="0">
                <a:solidFill>
                  <a:schemeClr val="tx1"/>
                </a:solidFill>
                <a:latin typeface="+mn-lt"/>
                <a:ea typeface="+mn-ea"/>
                <a:cs typeface="+mn-cs"/>
              </a:rPr>
              <a:t>also fundamental to skew natural killer T (NKT) cells towards an </a:t>
            </a:r>
            <a:r>
              <a:rPr lang="en-US" sz="1200" kern="1200" baseline="0" dirty="0" err="1" smtClean="0">
                <a:solidFill>
                  <a:schemeClr val="tx1"/>
                </a:solidFill>
                <a:latin typeface="+mn-lt"/>
                <a:ea typeface="+mn-ea"/>
                <a:cs typeface="+mn-cs"/>
              </a:rPr>
              <a:t>immmunostimulating</a:t>
            </a:r>
            <a:r>
              <a:rPr lang="en-US" sz="1200" kern="1200" baseline="0" dirty="0" smtClean="0">
                <a:solidFill>
                  <a:schemeClr val="tx1"/>
                </a:solidFill>
                <a:latin typeface="+mn-lt"/>
                <a:ea typeface="+mn-ea"/>
                <a:cs typeface="+mn-cs"/>
              </a:rPr>
              <a:t> or anti-inflammatory phenotype. In contrast to NKT</a:t>
            </a:r>
          </a:p>
          <a:p>
            <a:r>
              <a:rPr lang="en-US" sz="1200" kern="1200" baseline="0" dirty="0" smtClean="0">
                <a:solidFill>
                  <a:schemeClr val="tx1"/>
                </a:solidFill>
                <a:latin typeface="+mn-lt"/>
                <a:ea typeface="+mn-ea"/>
                <a:cs typeface="+mn-cs"/>
              </a:rPr>
              <a:t>cells, MSC and M1-2 cells, </a:t>
            </a:r>
            <a:r>
              <a:rPr lang="en-US" sz="1200" kern="1200" baseline="0" dirty="0" err="1" smtClean="0">
                <a:solidFill>
                  <a:schemeClr val="tx1"/>
                </a:solidFill>
                <a:latin typeface="+mn-lt"/>
                <a:ea typeface="+mn-ea"/>
                <a:cs typeface="+mn-cs"/>
              </a:rPr>
              <a:t>Treg</a:t>
            </a:r>
            <a:r>
              <a:rPr lang="en-US" sz="1200" kern="1200" baseline="0" dirty="0" smtClean="0">
                <a:solidFill>
                  <a:schemeClr val="tx1"/>
                </a:solidFill>
                <a:latin typeface="+mn-lt"/>
                <a:ea typeface="+mn-ea"/>
                <a:cs typeface="+mn-cs"/>
              </a:rPr>
              <a:t> cells require the initial activation through the antigen receptor. Ag, antigen; HGF, </a:t>
            </a:r>
            <a:r>
              <a:rPr lang="en-US" sz="1200" kern="1200" baseline="0" dirty="0" err="1" smtClean="0">
                <a:solidFill>
                  <a:schemeClr val="tx1"/>
                </a:solidFill>
                <a:latin typeface="+mn-lt"/>
                <a:ea typeface="+mn-ea"/>
                <a:cs typeface="+mn-cs"/>
              </a:rPr>
              <a:t>hepatocyte</a:t>
            </a:r>
            <a:r>
              <a:rPr lang="en-US" sz="1200" kern="1200" baseline="0" dirty="0" smtClean="0">
                <a:solidFill>
                  <a:schemeClr val="tx1"/>
                </a:solidFill>
                <a:latin typeface="+mn-lt"/>
                <a:ea typeface="+mn-ea"/>
                <a:cs typeface="+mn-cs"/>
              </a:rPr>
              <a:t> growth factor;</a:t>
            </a:r>
          </a:p>
          <a:p>
            <a:r>
              <a:rPr lang="en-GB" sz="1200" kern="1200" baseline="0" dirty="0" smtClean="0">
                <a:solidFill>
                  <a:schemeClr val="tx1"/>
                </a:solidFill>
                <a:latin typeface="+mn-lt"/>
                <a:ea typeface="+mn-ea"/>
                <a:cs typeface="+mn-cs"/>
              </a:rPr>
              <a:t>HO-1, </a:t>
            </a:r>
            <a:r>
              <a:rPr lang="en-GB" sz="1200" kern="1200" baseline="0" dirty="0" err="1" smtClean="0">
                <a:solidFill>
                  <a:schemeClr val="tx1"/>
                </a:solidFill>
                <a:latin typeface="+mn-lt"/>
                <a:ea typeface="+mn-ea"/>
                <a:cs typeface="+mn-cs"/>
              </a:rPr>
              <a:t>haem-oxygenase</a:t>
            </a:r>
            <a:r>
              <a:rPr lang="en-GB" sz="1200" kern="1200" baseline="0" dirty="0" smtClean="0">
                <a:solidFill>
                  <a:schemeClr val="tx1"/>
                </a:solidFill>
                <a:latin typeface="+mn-lt"/>
                <a:ea typeface="+mn-ea"/>
                <a:cs typeface="+mn-cs"/>
              </a:rPr>
              <a:t> 1; IDO, </a:t>
            </a:r>
            <a:r>
              <a:rPr lang="en-GB" sz="1200" kern="1200" baseline="0" dirty="0" err="1" smtClean="0">
                <a:solidFill>
                  <a:schemeClr val="tx1"/>
                </a:solidFill>
                <a:latin typeface="+mn-lt"/>
                <a:ea typeface="+mn-ea"/>
                <a:cs typeface="+mn-cs"/>
              </a:rPr>
              <a:t>indoleamine</a:t>
            </a:r>
            <a:r>
              <a:rPr lang="en-GB" sz="1200" kern="1200" baseline="0" dirty="0" smtClean="0">
                <a:solidFill>
                  <a:schemeClr val="tx1"/>
                </a:solidFill>
                <a:latin typeface="+mn-lt"/>
                <a:ea typeface="+mn-ea"/>
                <a:cs typeface="+mn-cs"/>
              </a:rPr>
              <a:t> 2-3-dioxygenase; IFN-c, interferon-c; </a:t>
            </a:r>
            <a:r>
              <a:rPr lang="en-GB" sz="1200" kern="1200" baseline="0" dirty="0" err="1" smtClean="0">
                <a:solidFill>
                  <a:schemeClr val="tx1"/>
                </a:solidFill>
                <a:latin typeface="+mn-lt"/>
                <a:ea typeface="+mn-ea"/>
                <a:cs typeface="+mn-cs"/>
              </a:rPr>
              <a:t>iNKT</a:t>
            </a:r>
            <a:r>
              <a:rPr lang="en-GB" sz="1200" kern="1200" baseline="0" dirty="0" smtClean="0">
                <a:solidFill>
                  <a:schemeClr val="tx1"/>
                </a:solidFill>
                <a:latin typeface="+mn-lt"/>
                <a:ea typeface="+mn-ea"/>
                <a:cs typeface="+mn-cs"/>
              </a:rPr>
              <a:t>, invariant NK T cells; </a:t>
            </a:r>
            <a:r>
              <a:rPr lang="en-GB" sz="1200" kern="1200" baseline="0" dirty="0" err="1" smtClean="0">
                <a:solidFill>
                  <a:schemeClr val="tx1"/>
                </a:solidFill>
                <a:latin typeface="+mn-lt"/>
                <a:ea typeface="+mn-ea"/>
                <a:cs typeface="+mn-cs"/>
              </a:rPr>
              <a:t>iNOS</a:t>
            </a:r>
            <a:r>
              <a:rPr lang="en-GB" sz="1200" kern="1200" baseline="0" dirty="0" smtClean="0">
                <a:solidFill>
                  <a:schemeClr val="tx1"/>
                </a:solidFill>
                <a:latin typeface="+mn-lt"/>
                <a:ea typeface="+mn-ea"/>
                <a:cs typeface="+mn-cs"/>
              </a:rPr>
              <a:t>, inducible nitric oxide </a:t>
            </a:r>
            <a:r>
              <a:rPr lang="en-GB" sz="1200" kern="1200" baseline="0" dirty="0" err="1" smtClean="0">
                <a:solidFill>
                  <a:schemeClr val="tx1"/>
                </a:solidFill>
                <a:latin typeface="+mn-lt"/>
                <a:ea typeface="+mn-ea"/>
                <a:cs typeface="+mn-cs"/>
              </a:rPr>
              <a:t>synthase</a:t>
            </a:r>
            <a:r>
              <a:rPr lang="en-GB" sz="1200" kern="1200" baseline="0" dirty="0" smtClean="0">
                <a:solidFill>
                  <a:schemeClr val="tx1"/>
                </a:solidFill>
                <a:latin typeface="+mn-lt"/>
                <a:ea typeface="+mn-ea"/>
                <a:cs typeface="+mn-cs"/>
              </a:rPr>
              <a:t>;</a:t>
            </a:r>
          </a:p>
          <a:p>
            <a:r>
              <a:rPr lang="en-GB" sz="1200" kern="1200" baseline="0" dirty="0" smtClean="0">
                <a:solidFill>
                  <a:schemeClr val="tx1"/>
                </a:solidFill>
                <a:latin typeface="+mn-lt"/>
                <a:ea typeface="+mn-ea"/>
                <a:cs typeface="+mn-cs"/>
              </a:rPr>
              <a:t>PGE2, prostaglandin E2; TGF-b, transforming growth factor-b; TLR, Toll-like receptor; TNF-a, tumour necrosis factor-a.</a:t>
            </a:r>
            <a:endParaRPr lang="en-GB"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32</a:t>
            </a:fld>
            <a:endParaRPr lang="en-GB"/>
          </a:p>
        </p:txBody>
      </p:sp>
    </p:spTree>
    <p:extLst>
      <p:ext uri="{BB962C8B-B14F-4D97-AF65-F5344CB8AC3E}">
        <p14:creationId xmlns:p14="http://schemas.microsoft.com/office/powerpoint/2010/main" val="3775781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smtClean="0"/>
              <a:t>Anatomiskās īpatnības ierobežo adaptīvās imūnsistēmas šūnu piekļuvi acij</a:t>
            </a:r>
            <a:endParaRPr lang="en-GB"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36</a:t>
            </a:fld>
            <a:endParaRPr lang="en-GB"/>
          </a:p>
        </p:txBody>
      </p:sp>
    </p:spTree>
    <p:extLst>
      <p:ext uri="{BB962C8B-B14F-4D97-AF65-F5344CB8AC3E}">
        <p14:creationId xmlns:p14="http://schemas.microsoft.com/office/powerpoint/2010/main" val="26781906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lv-LV" sz="1200" b="0" i="0" kern="1200" dirty="0" smtClean="0">
                <a:solidFill>
                  <a:schemeClr val="tx1"/>
                </a:solidFill>
                <a:latin typeface="+mn-lt"/>
                <a:ea typeface="+mn-ea"/>
                <a:cs typeface="+mn-cs"/>
              </a:rPr>
              <a:t>RPE – </a:t>
            </a:r>
            <a:r>
              <a:rPr lang="lv-LV" sz="1200" b="0" i="0" kern="1200" dirty="0" err="1" smtClean="0">
                <a:solidFill>
                  <a:schemeClr val="tx1"/>
                </a:solidFill>
                <a:latin typeface="+mn-lt"/>
                <a:ea typeface="+mn-ea"/>
                <a:cs typeface="+mn-cs"/>
              </a:rPr>
              <a:t>retinal</a:t>
            </a:r>
            <a:r>
              <a:rPr lang="lv-LV" sz="1200" b="0" i="0" kern="1200" baseline="0" dirty="0" smtClean="0">
                <a:solidFill>
                  <a:schemeClr val="tx1"/>
                </a:solidFill>
                <a:latin typeface="+mn-lt"/>
                <a:ea typeface="+mn-ea"/>
                <a:cs typeface="+mn-cs"/>
              </a:rPr>
              <a:t> </a:t>
            </a:r>
            <a:r>
              <a:rPr lang="lv-LV" sz="1200" b="0" i="0" kern="1200" baseline="0" dirty="0" err="1" smtClean="0">
                <a:solidFill>
                  <a:schemeClr val="tx1"/>
                </a:solidFill>
                <a:latin typeface="+mn-lt"/>
                <a:ea typeface="+mn-ea"/>
                <a:cs typeface="+mn-cs"/>
              </a:rPr>
              <a:t>pigment</a:t>
            </a:r>
            <a:r>
              <a:rPr lang="lv-LV" sz="1200" b="0" i="0" kern="1200" baseline="0" dirty="0" smtClean="0">
                <a:solidFill>
                  <a:schemeClr val="tx1"/>
                </a:solidFill>
                <a:latin typeface="+mn-lt"/>
                <a:ea typeface="+mn-ea"/>
                <a:cs typeface="+mn-cs"/>
              </a:rPr>
              <a:t> </a:t>
            </a:r>
            <a:r>
              <a:rPr lang="lv-LV" sz="1200" b="0" i="0" kern="1200" baseline="0" dirty="0" err="1" smtClean="0">
                <a:solidFill>
                  <a:schemeClr val="tx1"/>
                </a:solidFill>
                <a:latin typeface="+mn-lt"/>
                <a:ea typeface="+mn-ea"/>
                <a:cs typeface="+mn-cs"/>
              </a:rPr>
              <a:t>epithelium</a:t>
            </a:r>
            <a:r>
              <a:rPr lang="lv-LV" sz="1200" b="0" i="0" kern="1200" baseline="0" dirty="0" smtClean="0">
                <a:solidFill>
                  <a:schemeClr val="tx1"/>
                </a:solidFill>
                <a:latin typeface="+mn-lt"/>
                <a:ea typeface="+mn-ea"/>
                <a:cs typeface="+mn-cs"/>
              </a:rPr>
              <a:t> </a:t>
            </a:r>
            <a:r>
              <a:rPr lang="lv-LV" sz="1200" b="0" i="0" kern="1200" baseline="0" dirty="0" err="1" smtClean="0">
                <a:solidFill>
                  <a:schemeClr val="tx1"/>
                </a:solidFill>
                <a:latin typeface="+mn-lt"/>
                <a:ea typeface="+mn-ea"/>
                <a:cs typeface="+mn-cs"/>
              </a:rPr>
              <a:t>cells</a:t>
            </a:r>
            <a:r>
              <a:rPr lang="lv-LV" sz="1200" b="0" i="0" kern="1200" baseline="0" dirty="0" smtClean="0">
                <a:solidFill>
                  <a:schemeClr val="tx1"/>
                </a:solidFill>
                <a:latin typeface="+mn-lt"/>
                <a:ea typeface="+mn-ea"/>
                <a:cs typeface="+mn-cs"/>
              </a:rPr>
              <a:t> </a:t>
            </a:r>
          </a:p>
          <a:p>
            <a:endParaRPr lang="lv-LV" sz="1200" b="0" i="0" kern="1200" baseline="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Copyright </a:t>
            </a:r>
            <a:r>
              <a:rPr lang="en-US" sz="1200" b="0" i="0" kern="1200" dirty="0" smtClean="0">
                <a:solidFill>
                  <a:schemeClr val="tx1"/>
                </a:solidFill>
                <a:latin typeface="+mn-lt"/>
                <a:ea typeface="+mn-ea"/>
                <a:cs typeface="+mn-cs"/>
              </a:rPr>
              <a:t>© 2011 </a:t>
            </a:r>
            <a:r>
              <a:rPr lang="en-US" sz="1200" b="0" i="0" kern="1200" dirty="0" err="1" smtClean="0">
                <a:solidFill>
                  <a:schemeClr val="tx1"/>
                </a:solidFill>
                <a:latin typeface="+mn-lt"/>
                <a:ea typeface="+mn-ea"/>
                <a:cs typeface="+mn-cs"/>
              </a:rPr>
              <a:t>Streilein</a:t>
            </a:r>
            <a:r>
              <a:rPr lang="en-US" sz="1200" b="0" i="0" kern="1200" dirty="0" smtClean="0">
                <a:solidFill>
                  <a:schemeClr val="tx1"/>
                </a:solidFill>
                <a:latin typeface="+mn-lt"/>
                <a:ea typeface="+mn-ea"/>
                <a:cs typeface="+mn-cs"/>
              </a:rPr>
              <a:t> Foundation for Ocular Immunology </a:t>
            </a:r>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It is well known that immunology is basis for both health and disease in the eye. The immune response leads to protection of the eye, but when uncontrolled, the immune response may lead to immune inflammatory disease of the eye. The eye was originally thought to be a protuberance of the brain, but we now know that the eye is a unique organ designed for receipt of images with attributes of both the brain, and the peripheral immunology. Interestingly, studies of the eye are of interest to researchers who study mucosal immunity even though the ocular surface of the conjunctiva is the only part that is covered by mucosal surface. This interest has paid off since we now know that mechanisms of immune regulation found in the eye are shared by the gut. The study of ocular immune regulation may be a model for understanding immune regulation through out the body. So what is unique about ocular immunology? While all organs develop local mechanisms to protect against unregulated immune responses, the eye and other immune privileged sites have developed these mechanisms to their greatest degree. The eye, brain, testes, reproductive tract and the hair follicle all are able to be protected from infection or danger with immune responses that do not cause inflammation. It is well know that the symptoms of inflammation are redness, swelling and pain. If this were to occur in the eye the light path from the pupil to the retina (where images are perceived and sent to the brain) would be blocked resulting in lack of vision. Thus it is important to preserve this path. The eye is considered immune privilege because it does not develop the types of immune reactions that would cause bilateral damage to the organ.</a:t>
            </a:r>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 mechanisms that contribute to ocular immune privilege are multiple and overlapping. 1) Molecules that are normally expressed on the surfaces of cells for the purpose of activating immune responses are absent or down regulated. 2) The cells around the eye are tightly connected so that cells from the periphery (blood) have a difficult time entering the eye. 3) Since no barrier is perfect, if immune cells that could cause inflammation enter the eye, the cells lining the borders of the eye are able to modify their behavior by either inducing their cell death (apoptosis) or by modifying their function toward regulation of the immune response. 4) Soluble factors in the ocular environment are largely immunosuppressive. 5) The myeloid cells that carry antigens to the central lymphoid system (lymph nodes, spleen) are biased to inducing regulation of the immune response rather than immune responses. Since counter forces (trauma, infection, genetics) can offset the regulatory mechanisms in the eye, immune inflammation does occur on occasion and the consequences are synonymous with immune inflammatory diseases of the eye. In many cases the immune privileged regulatory mechanisms will be restored. In those cases where they are not restored, immunological therapy is being developed to assist the return of healthy ocular immune responses and immune privilege in the eye.</a:t>
            </a:r>
            <a:endParaRPr lang="en-GB"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37</a:t>
            </a:fld>
            <a:endParaRPr lang="en-GB"/>
          </a:p>
        </p:txBody>
      </p:sp>
    </p:spTree>
    <p:extLst>
      <p:ext uri="{BB962C8B-B14F-4D97-AF65-F5344CB8AC3E}">
        <p14:creationId xmlns:p14="http://schemas.microsoft.com/office/powerpoint/2010/main" val="1416797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39</a:t>
            </a:fld>
            <a:endParaRPr lang="en-GB"/>
          </a:p>
        </p:txBody>
      </p:sp>
    </p:spTree>
    <p:extLst>
      <p:ext uri="{BB962C8B-B14F-4D97-AF65-F5344CB8AC3E}">
        <p14:creationId xmlns:p14="http://schemas.microsoft.com/office/powerpoint/2010/main" val="1781131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4</a:t>
            </a:fld>
            <a:endParaRPr lang="en-GB"/>
          </a:p>
        </p:txBody>
      </p:sp>
    </p:spTree>
    <p:extLst>
      <p:ext uri="{BB962C8B-B14F-4D97-AF65-F5344CB8AC3E}">
        <p14:creationId xmlns:p14="http://schemas.microsoft.com/office/powerpoint/2010/main" val="1507219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40</a:t>
            </a:fld>
            <a:endParaRPr lang="en-GB"/>
          </a:p>
        </p:txBody>
      </p:sp>
    </p:spTree>
    <p:extLst>
      <p:ext uri="{BB962C8B-B14F-4D97-AF65-F5344CB8AC3E}">
        <p14:creationId xmlns:p14="http://schemas.microsoft.com/office/powerpoint/2010/main" val="3725334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Multiple mechanisms underlie the surprising</a:t>
            </a:r>
          </a:p>
          <a:p>
            <a:r>
              <a:rPr lang="en-US" sz="1200" b="1" kern="1200" baseline="0" dirty="0" smtClean="0">
                <a:solidFill>
                  <a:schemeClr val="tx1"/>
                </a:solidFill>
                <a:latin typeface="+mn-lt"/>
                <a:ea typeface="+mn-ea"/>
                <a:cs typeface="+mn-cs"/>
              </a:rPr>
              <a:t>willingness of mothers to tolerate genetically</a:t>
            </a:r>
          </a:p>
          <a:p>
            <a:r>
              <a:rPr lang="en-US" sz="1200" b="1" kern="1200" baseline="0" dirty="0" smtClean="0">
                <a:solidFill>
                  <a:schemeClr val="tx1"/>
                </a:solidFill>
                <a:latin typeface="+mn-lt"/>
                <a:ea typeface="+mn-ea"/>
                <a:cs typeface="+mn-cs"/>
              </a:rPr>
              <a:t>different fetal tissues during pregnancy. Chief among</a:t>
            </a:r>
          </a:p>
          <a:p>
            <a:r>
              <a:rPr lang="en-US" sz="1200" b="1" kern="1200" baseline="0" dirty="0" smtClean="0">
                <a:solidFill>
                  <a:schemeClr val="tx1"/>
                </a:solidFill>
                <a:latin typeface="+mn-lt"/>
                <a:ea typeface="+mn-ea"/>
                <a:cs typeface="+mn-cs"/>
              </a:rPr>
              <a:t>these is the choice of </a:t>
            </a:r>
            <a:r>
              <a:rPr lang="en-US" sz="1200" b="1" i="1" kern="1200" baseline="0" dirty="0" smtClean="0">
                <a:solidFill>
                  <a:schemeClr val="tx1"/>
                </a:solidFill>
                <a:latin typeface="+mn-lt"/>
                <a:ea typeface="+mn-ea"/>
                <a:cs typeface="+mn-cs"/>
              </a:rPr>
              <a:t>HLA-G, a gene with few alleles,</a:t>
            </a:r>
          </a:p>
          <a:p>
            <a:r>
              <a:rPr lang="en-US" sz="1200" b="1" kern="1200" baseline="0" dirty="0" smtClean="0">
                <a:solidFill>
                  <a:schemeClr val="tx1"/>
                </a:solidFill>
                <a:latin typeface="+mn-lt"/>
                <a:ea typeface="+mn-ea"/>
                <a:cs typeface="+mn-cs"/>
              </a:rPr>
              <a:t>rather than the highly polymorphic </a:t>
            </a:r>
            <a:r>
              <a:rPr lang="en-US" sz="1200" b="1" i="1" kern="1200" baseline="0" dirty="0" smtClean="0">
                <a:solidFill>
                  <a:schemeClr val="tx1"/>
                </a:solidFill>
                <a:latin typeface="+mn-lt"/>
                <a:ea typeface="+mn-ea"/>
                <a:cs typeface="+mn-cs"/>
              </a:rPr>
              <a:t>HLA-A and -B genes,</a:t>
            </a:r>
          </a:p>
          <a:p>
            <a:r>
              <a:rPr lang="en-US" sz="1200" b="1" kern="1200" baseline="0" dirty="0" smtClean="0">
                <a:solidFill>
                  <a:schemeClr val="tx1"/>
                </a:solidFill>
                <a:latin typeface="+mn-lt"/>
                <a:ea typeface="+mn-ea"/>
                <a:cs typeface="+mn-cs"/>
              </a:rPr>
              <a:t>for expression by the placental cells that interface</a:t>
            </a:r>
          </a:p>
          <a:p>
            <a:r>
              <a:rPr lang="en-US" sz="1200" b="1" kern="1200" baseline="0" dirty="0" smtClean="0">
                <a:solidFill>
                  <a:schemeClr val="tx1"/>
                </a:solidFill>
                <a:latin typeface="+mn-lt"/>
                <a:ea typeface="+mn-ea"/>
                <a:cs typeface="+mn-cs"/>
              </a:rPr>
              <a:t>directly with maternal blood and tissues.</a:t>
            </a:r>
            <a:endParaRPr lang="en-GB"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41</a:t>
            </a:fld>
            <a:endParaRPr lang="en-GB"/>
          </a:p>
        </p:txBody>
      </p:sp>
    </p:spTree>
    <p:extLst>
      <p:ext uri="{BB962C8B-B14F-4D97-AF65-F5344CB8AC3E}">
        <p14:creationId xmlns:p14="http://schemas.microsoft.com/office/powerpoint/2010/main" val="17671253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0" i="0" kern="1200" baseline="0" dirty="0" smtClean="0">
                <a:solidFill>
                  <a:schemeClr val="tx1"/>
                </a:solidFill>
                <a:latin typeface="+mn-lt"/>
                <a:ea typeface="+mn-ea"/>
                <a:cs typeface="+mn-cs"/>
              </a:rPr>
              <a:t>unlike the CNS and the eye, the maternal vasculature does not penetrate the fetal parenchyma, and the placenta, which is located exterior to the fetal parenchyma, serves as the basic maternal–fetal interface</a:t>
            </a:r>
            <a:r>
              <a:rPr lang="lv-LV" sz="1200" b="0" i="0" kern="1200" baseline="0" dirty="0" smtClean="0">
                <a:solidFill>
                  <a:schemeClr val="tx1"/>
                </a:solidFill>
                <a:latin typeface="+mn-lt"/>
                <a:ea typeface="+mn-ea"/>
                <a:cs typeface="+mn-cs"/>
              </a:rPr>
              <a:t>. </a:t>
            </a:r>
            <a:r>
              <a:rPr lang="en-US" sz="1200" b="0" i="0" kern="1200" baseline="0" dirty="0" smtClean="0">
                <a:solidFill>
                  <a:schemeClr val="tx1"/>
                </a:solidFill>
                <a:latin typeface="+mn-lt"/>
                <a:ea typeface="+mn-ea"/>
                <a:cs typeface="+mn-cs"/>
              </a:rPr>
              <a:t>The mammalian placenta consists of fetus-derived chorionic </a:t>
            </a:r>
            <a:r>
              <a:rPr lang="en-US" sz="1200" b="0" i="0" kern="1200" baseline="0" dirty="0" err="1" smtClean="0">
                <a:solidFill>
                  <a:schemeClr val="tx1"/>
                </a:solidFill>
                <a:latin typeface="+mn-lt"/>
                <a:ea typeface="+mn-ea"/>
                <a:cs typeface="+mn-cs"/>
              </a:rPr>
              <a:t>villi</a:t>
            </a:r>
            <a:r>
              <a:rPr lang="en-US" sz="1200" b="0" i="0" kern="1200" baseline="0" dirty="0" smtClean="0">
                <a:solidFill>
                  <a:schemeClr val="tx1"/>
                </a:solidFill>
                <a:latin typeface="+mn-lt"/>
                <a:ea typeface="+mn-ea"/>
                <a:cs typeface="+mn-cs"/>
              </a:rPr>
              <a:t> bathed in maternal blood supplied by spiral arteries in the </a:t>
            </a:r>
            <a:r>
              <a:rPr lang="en-US" sz="1200" b="0" i="0" kern="1200" baseline="0" dirty="0" err="1" smtClean="0">
                <a:solidFill>
                  <a:schemeClr val="tx1"/>
                </a:solidFill>
                <a:latin typeface="+mn-lt"/>
                <a:ea typeface="+mn-ea"/>
                <a:cs typeface="+mn-cs"/>
              </a:rPr>
              <a:t>decidua</a:t>
            </a:r>
            <a:r>
              <a:rPr lang="en-US" sz="1200" b="0" i="0" kern="1200" baseline="0" dirty="0" smtClean="0">
                <a:solidFill>
                  <a:schemeClr val="tx1"/>
                </a:solidFill>
                <a:latin typeface="+mn-lt"/>
                <a:ea typeface="+mn-ea"/>
                <a:cs typeface="+mn-cs"/>
              </a:rPr>
              <a:t>. The chorionic </a:t>
            </a:r>
            <a:r>
              <a:rPr lang="en-US" sz="1200" b="0" i="0" kern="1200" baseline="0" dirty="0" err="1" smtClean="0">
                <a:solidFill>
                  <a:schemeClr val="tx1"/>
                </a:solidFill>
                <a:latin typeface="+mn-lt"/>
                <a:ea typeface="+mn-ea"/>
                <a:cs typeface="+mn-cs"/>
              </a:rPr>
              <a:t>villi</a:t>
            </a:r>
            <a:r>
              <a:rPr lang="en-US" sz="1200" b="0" i="0" kern="1200" baseline="0" dirty="0" smtClean="0">
                <a:solidFill>
                  <a:schemeClr val="tx1"/>
                </a:solidFill>
                <a:latin typeface="+mn-lt"/>
                <a:ea typeface="+mn-ea"/>
                <a:cs typeface="+mn-cs"/>
              </a:rPr>
              <a:t> contain branched embryonic blood vessels embedded in stroma </a:t>
            </a:r>
            <a:r>
              <a:rPr lang="en-US" sz="1200" b="0" i="0" kern="1200" baseline="0" dirty="0" err="1" smtClean="0">
                <a:solidFill>
                  <a:schemeClr val="tx1"/>
                </a:solidFill>
                <a:latin typeface="+mn-lt"/>
                <a:ea typeface="+mn-ea"/>
                <a:cs typeface="+mn-cs"/>
              </a:rPr>
              <a:t>ensheathed</a:t>
            </a:r>
            <a:r>
              <a:rPr lang="en-US" sz="1200" b="0" i="0" kern="1200" baseline="0" dirty="0" smtClean="0">
                <a:solidFill>
                  <a:schemeClr val="tx1"/>
                </a:solidFill>
                <a:latin typeface="+mn-lt"/>
                <a:ea typeface="+mn-ea"/>
                <a:cs typeface="+mn-cs"/>
              </a:rPr>
              <a:t> by the </a:t>
            </a:r>
            <a:r>
              <a:rPr lang="en-US" sz="1200" b="0" i="0" kern="1200" baseline="0" dirty="0" err="1" smtClean="0">
                <a:solidFill>
                  <a:schemeClr val="tx1"/>
                </a:solidFill>
                <a:latin typeface="+mn-lt"/>
                <a:ea typeface="+mn-ea"/>
                <a:cs typeface="+mn-cs"/>
              </a:rPr>
              <a:t>syncytiotrophoblast</a:t>
            </a:r>
            <a:r>
              <a:rPr lang="en-US" sz="1200" b="0" i="0" kern="1200" baseline="0" dirty="0" smtClean="0">
                <a:solidFill>
                  <a:schemeClr val="tx1"/>
                </a:solidFill>
                <a:latin typeface="+mn-lt"/>
                <a:ea typeface="+mn-ea"/>
                <a:cs typeface="+mn-cs"/>
              </a:rPr>
              <a:t>, which is a tightly interconnected </a:t>
            </a:r>
            <a:r>
              <a:rPr lang="en-US" sz="1200" b="0" i="0" kern="1200" baseline="0" dirty="0" err="1" smtClean="0">
                <a:solidFill>
                  <a:schemeClr val="tx1"/>
                </a:solidFill>
                <a:latin typeface="+mn-lt"/>
                <a:ea typeface="+mn-ea"/>
                <a:cs typeface="+mn-cs"/>
              </a:rPr>
              <a:t>epithelioid</a:t>
            </a:r>
            <a:r>
              <a:rPr lang="en-US" sz="1200" b="0" i="0" kern="1200" baseline="0" dirty="0" smtClean="0">
                <a:solidFill>
                  <a:schemeClr val="tx1"/>
                </a:solidFill>
                <a:latin typeface="+mn-lt"/>
                <a:ea typeface="+mn-ea"/>
                <a:cs typeface="+mn-cs"/>
              </a:rPr>
              <a:t> surface layer, a fusion product of </a:t>
            </a:r>
            <a:r>
              <a:rPr lang="en-US" sz="1200" b="0" i="0" kern="1200" baseline="0" dirty="0" err="1" smtClean="0">
                <a:solidFill>
                  <a:schemeClr val="tx1"/>
                </a:solidFill>
                <a:latin typeface="+mn-lt"/>
                <a:ea typeface="+mn-ea"/>
                <a:cs typeface="+mn-cs"/>
              </a:rPr>
              <a:t>cytotrophoblast</a:t>
            </a:r>
            <a:r>
              <a:rPr lang="en-US" sz="1200" b="0" i="0" kern="1200" baseline="0" dirty="0" smtClean="0">
                <a:solidFill>
                  <a:schemeClr val="tx1"/>
                </a:solidFill>
                <a:latin typeface="+mn-lt"/>
                <a:ea typeface="+mn-ea"/>
                <a:cs typeface="+mn-cs"/>
              </a:rPr>
              <a:t> progenitors81,82. An additional maternal–fetal interface is the amniotic sac, which is composed of an inner single epithelial layer joined by tight junctions and secretes the amniotic fluid. Thus, this interface is solely equipped with what we have termed an epithelial gate</a:t>
            </a:r>
            <a:r>
              <a:rPr lang="lv-LV" sz="1200" b="0" i="0" kern="1200" baseline="0" dirty="0" smtClean="0">
                <a:solidFill>
                  <a:schemeClr val="tx1"/>
                </a:solidFill>
                <a:latin typeface="+mn-lt"/>
                <a:ea typeface="+mn-ea"/>
                <a:cs typeface="+mn-cs"/>
              </a:rPr>
              <a:t>.</a:t>
            </a:r>
          </a:p>
          <a:p>
            <a:endParaRPr lang="lv-LV" sz="1200" b="0" i="0" kern="1200" baseline="0" dirty="0" smtClean="0">
              <a:solidFill>
                <a:schemeClr val="tx1"/>
              </a:solidFill>
              <a:latin typeface="+mn-lt"/>
              <a:ea typeface="+mn-ea"/>
              <a:cs typeface="+mn-cs"/>
            </a:endParaRPr>
          </a:p>
          <a:p>
            <a:r>
              <a:rPr lang="en-US" sz="1200" b="0" i="0" kern="1200" baseline="0" dirty="0" smtClean="0">
                <a:solidFill>
                  <a:schemeClr val="tx1"/>
                </a:solidFill>
                <a:latin typeface="+mn-lt"/>
                <a:ea typeface="+mn-ea"/>
                <a:cs typeface="+mn-cs"/>
              </a:rPr>
              <a:t>The </a:t>
            </a:r>
            <a:r>
              <a:rPr lang="en-US" sz="1200" b="0" i="0" kern="1200" baseline="0" dirty="0" err="1" smtClean="0">
                <a:solidFill>
                  <a:schemeClr val="tx1"/>
                </a:solidFill>
                <a:latin typeface="+mn-lt"/>
                <a:ea typeface="+mn-ea"/>
                <a:cs typeface="+mn-cs"/>
              </a:rPr>
              <a:t>decidua–trophoblast</a:t>
            </a:r>
            <a:r>
              <a:rPr lang="en-US" sz="1200" b="0" i="0" kern="1200" baseline="0" dirty="0" smtClean="0">
                <a:solidFill>
                  <a:schemeClr val="tx1"/>
                </a:solidFill>
                <a:latin typeface="+mn-lt"/>
                <a:ea typeface="+mn-ea"/>
                <a:cs typeface="+mn-cs"/>
              </a:rPr>
              <a:t> interface. Multiple immune-modulating mechanisms operate at the </a:t>
            </a:r>
            <a:r>
              <a:rPr lang="en-US" sz="1200" b="0" i="0" kern="1200" baseline="0" dirty="0" err="1" smtClean="0">
                <a:solidFill>
                  <a:schemeClr val="tx1"/>
                </a:solidFill>
                <a:latin typeface="+mn-lt"/>
                <a:ea typeface="+mn-ea"/>
                <a:cs typeface="+mn-cs"/>
              </a:rPr>
              <a:t>decidua–trophoblast</a:t>
            </a:r>
            <a:r>
              <a:rPr lang="en-US" sz="1200" b="0" i="0" kern="1200" baseline="0" dirty="0" smtClean="0">
                <a:solidFill>
                  <a:schemeClr val="tx1"/>
                </a:solidFill>
                <a:latin typeface="+mn-lt"/>
                <a:ea typeface="+mn-ea"/>
                <a:cs typeface="+mn-cs"/>
              </a:rPr>
              <a:t> interface (reviewed in REFS 81,82). The human </a:t>
            </a:r>
            <a:r>
              <a:rPr lang="en-US" sz="1200" b="0" i="0" kern="1200" baseline="0" dirty="0" err="1" smtClean="0">
                <a:solidFill>
                  <a:schemeClr val="tx1"/>
                </a:solidFill>
                <a:latin typeface="+mn-lt"/>
                <a:ea typeface="+mn-ea"/>
                <a:cs typeface="+mn-cs"/>
              </a:rPr>
              <a:t>decidua</a:t>
            </a:r>
            <a:r>
              <a:rPr lang="en-US" sz="1200" b="0" i="0" kern="1200" baseline="0" dirty="0" smtClean="0">
                <a:solidFill>
                  <a:schemeClr val="tx1"/>
                </a:solidFill>
                <a:latin typeface="+mn-lt"/>
                <a:ea typeface="+mn-ea"/>
                <a:cs typeface="+mn-cs"/>
              </a:rPr>
              <a:t> is populated by non-</a:t>
            </a:r>
            <a:r>
              <a:rPr lang="en-US" sz="1200" b="0" i="0" kern="1200" baseline="0" dirty="0" err="1" smtClean="0">
                <a:solidFill>
                  <a:schemeClr val="tx1"/>
                </a:solidFill>
                <a:latin typeface="+mn-lt"/>
                <a:ea typeface="+mn-ea"/>
                <a:cs typeface="+mn-cs"/>
              </a:rPr>
              <a:t>cytotoxic</a:t>
            </a:r>
            <a:r>
              <a:rPr lang="en-US" sz="1200" b="0" i="0" kern="1200" baseline="0" dirty="0" smtClean="0">
                <a:solidFill>
                  <a:schemeClr val="tx1"/>
                </a:solidFill>
                <a:latin typeface="+mn-lt"/>
                <a:ea typeface="+mn-ea"/>
                <a:cs typeface="+mn-cs"/>
              </a:rPr>
              <a:t> maternal uterine NK cells, which express killer-cell immunoglobulin-like receptors (KIRs) for non-classical MHC class I molecules expressed by </a:t>
            </a:r>
            <a:r>
              <a:rPr lang="en-US" sz="1200" b="0" i="0" kern="1200" baseline="0" dirty="0" err="1" smtClean="0">
                <a:solidFill>
                  <a:schemeClr val="tx1"/>
                </a:solidFill>
                <a:latin typeface="+mn-lt"/>
                <a:ea typeface="+mn-ea"/>
                <a:cs typeface="+mn-cs"/>
              </a:rPr>
              <a:t>trophoblasts</a:t>
            </a:r>
            <a:r>
              <a:rPr lang="en-US" sz="1200" b="0" i="0" kern="1200" baseline="0" dirty="0" smtClean="0">
                <a:solidFill>
                  <a:schemeClr val="tx1"/>
                </a:solidFill>
                <a:latin typeface="+mn-lt"/>
                <a:ea typeface="+mn-ea"/>
                <a:cs typeface="+mn-cs"/>
              </a:rPr>
              <a:t>, which are part of the barrier. At the </a:t>
            </a:r>
            <a:r>
              <a:rPr lang="en-US" sz="1200" b="0" i="0" kern="1200" baseline="0" dirty="0" err="1" smtClean="0">
                <a:solidFill>
                  <a:schemeClr val="tx1"/>
                </a:solidFill>
                <a:latin typeface="+mn-lt"/>
                <a:ea typeface="+mn-ea"/>
                <a:cs typeface="+mn-cs"/>
              </a:rPr>
              <a:t>decidua–trophoblast</a:t>
            </a:r>
            <a:r>
              <a:rPr lang="en-US" sz="1200" b="0" i="0" kern="1200" baseline="0" dirty="0" smtClean="0">
                <a:solidFill>
                  <a:schemeClr val="tx1"/>
                </a:solidFill>
                <a:latin typeface="+mn-lt"/>
                <a:ea typeface="+mn-ea"/>
                <a:cs typeface="+mn-cs"/>
              </a:rPr>
              <a:t> interface, </a:t>
            </a:r>
            <a:r>
              <a:rPr lang="en-US" sz="1200" b="0" i="0" kern="1200" baseline="0" dirty="0" err="1" smtClean="0">
                <a:solidFill>
                  <a:schemeClr val="tx1"/>
                </a:solidFill>
                <a:latin typeface="+mn-lt"/>
                <a:ea typeface="+mn-ea"/>
                <a:cs typeface="+mn-cs"/>
              </a:rPr>
              <a:t>decidual</a:t>
            </a:r>
            <a:r>
              <a:rPr lang="en-US" sz="1200" b="0" i="0" kern="1200" baseline="0" dirty="0" smtClean="0">
                <a:solidFill>
                  <a:schemeClr val="tx1"/>
                </a:solidFill>
                <a:latin typeface="+mn-lt"/>
                <a:ea typeface="+mn-ea"/>
                <a:cs typeface="+mn-cs"/>
              </a:rPr>
              <a:t> lymphocytes are biased towards a TH2‑type phenotype, existing TH1 cells are low producers of </a:t>
            </a:r>
            <a:r>
              <a:rPr lang="en-US" sz="1200" b="0" i="0" kern="1200" baseline="0" dirty="0" err="1" smtClean="0">
                <a:solidFill>
                  <a:schemeClr val="tx1"/>
                </a:solidFill>
                <a:latin typeface="+mn-lt"/>
                <a:ea typeface="+mn-ea"/>
                <a:cs typeface="+mn-cs"/>
              </a:rPr>
              <a:t>IFNγ</a:t>
            </a:r>
            <a:r>
              <a:rPr lang="en-US" sz="1200" b="0" i="0" kern="1200" baseline="0" dirty="0" smtClean="0">
                <a:solidFill>
                  <a:schemeClr val="tx1"/>
                </a:solidFill>
                <a:latin typeface="+mn-lt"/>
                <a:ea typeface="+mn-ea"/>
                <a:cs typeface="+mn-cs"/>
              </a:rPr>
              <a:t>, there are no TH17 cells, and increased proportions of CD4+ and CD8+ </a:t>
            </a:r>
            <a:r>
              <a:rPr lang="en-US" sz="1200" b="0" i="0" kern="1200" baseline="0" dirty="0" err="1" smtClean="0">
                <a:solidFill>
                  <a:schemeClr val="tx1"/>
                </a:solidFill>
                <a:latin typeface="+mn-lt"/>
                <a:ea typeface="+mn-ea"/>
                <a:cs typeface="+mn-cs"/>
              </a:rPr>
              <a:t>TReg</a:t>
            </a:r>
            <a:r>
              <a:rPr lang="en-US" sz="1200" b="0" i="0" kern="1200" baseline="0" dirty="0" smtClean="0">
                <a:solidFill>
                  <a:schemeClr val="tx1"/>
                </a:solidFill>
                <a:latin typeface="+mn-lt"/>
                <a:ea typeface="+mn-ea"/>
                <a:cs typeface="+mn-cs"/>
              </a:rPr>
              <a:t> cells are seen at this site compared with other tissues. The </a:t>
            </a:r>
            <a:r>
              <a:rPr lang="en-US" sz="1200" b="0" i="0" kern="1200" baseline="0" dirty="0" err="1" smtClean="0">
                <a:solidFill>
                  <a:schemeClr val="tx1"/>
                </a:solidFill>
                <a:latin typeface="+mn-lt"/>
                <a:ea typeface="+mn-ea"/>
                <a:cs typeface="+mn-cs"/>
              </a:rPr>
              <a:t>decidua</a:t>
            </a:r>
            <a:r>
              <a:rPr lang="en-US" sz="1200" b="0" i="0" kern="1200" baseline="0" dirty="0" smtClean="0">
                <a:solidFill>
                  <a:schemeClr val="tx1"/>
                </a:solidFill>
                <a:latin typeface="+mn-lt"/>
                <a:ea typeface="+mn-ea"/>
                <a:cs typeface="+mn-cs"/>
              </a:rPr>
              <a:t> also contains IL‑10- and IL‑1RA‑expressing M2 macrophages and an array of </a:t>
            </a:r>
            <a:r>
              <a:rPr lang="en-US" sz="1200" b="0" i="0" kern="1200" baseline="0" dirty="0" err="1" smtClean="0">
                <a:solidFill>
                  <a:schemeClr val="tx1"/>
                </a:solidFill>
                <a:latin typeface="+mn-lt"/>
                <a:ea typeface="+mn-ea"/>
                <a:cs typeface="+mn-cs"/>
              </a:rPr>
              <a:t>immunomodulatory</a:t>
            </a:r>
            <a:r>
              <a:rPr lang="en-US" sz="1200" b="0" i="0" kern="1200" baseline="0" dirty="0" smtClean="0">
                <a:solidFill>
                  <a:schemeClr val="tx1"/>
                </a:solidFill>
                <a:latin typeface="+mn-lt"/>
                <a:ea typeface="+mn-ea"/>
                <a:cs typeface="+mn-cs"/>
              </a:rPr>
              <a:t> factors such as IDO, FASL and </a:t>
            </a:r>
            <a:r>
              <a:rPr lang="en-US" sz="1200" b="0" i="0" kern="1200" baseline="0" dirty="0" err="1" smtClean="0">
                <a:solidFill>
                  <a:schemeClr val="tx1"/>
                </a:solidFill>
                <a:latin typeface="+mn-lt"/>
                <a:ea typeface="+mn-ea"/>
                <a:cs typeface="+mn-cs"/>
              </a:rPr>
              <a:t>leukaemia</a:t>
            </a:r>
            <a:r>
              <a:rPr lang="en-US" sz="1200" b="0" i="0" kern="1200" baseline="0" dirty="0" smtClean="0">
                <a:solidFill>
                  <a:schemeClr val="tx1"/>
                </a:solidFill>
                <a:latin typeface="+mn-lt"/>
                <a:ea typeface="+mn-ea"/>
                <a:cs typeface="+mn-cs"/>
              </a:rPr>
              <a:t> inhibitory factor (LIF; which induces TH2 cell polarization)81,82. </a:t>
            </a:r>
            <a:endParaRPr lang="lv-LV" sz="1200" b="0" i="0" kern="1200" baseline="0" dirty="0" smtClean="0">
              <a:solidFill>
                <a:schemeClr val="tx1"/>
              </a:solidFill>
              <a:latin typeface="+mn-lt"/>
              <a:ea typeface="+mn-ea"/>
              <a:cs typeface="+mn-cs"/>
            </a:endParaRPr>
          </a:p>
          <a:p>
            <a:endParaRPr lang="lv-LV" sz="1200" b="0" i="0" kern="1200" baseline="0" dirty="0" smtClean="0">
              <a:solidFill>
                <a:schemeClr val="tx1"/>
              </a:solidFill>
              <a:latin typeface="+mn-lt"/>
              <a:ea typeface="+mn-ea"/>
              <a:cs typeface="+mn-cs"/>
            </a:endParaRPr>
          </a:p>
          <a:p>
            <a:r>
              <a:rPr lang="en-GB" sz="1200" b="0" i="0" kern="1200" baseline="0" dirty="0" smtClean="0">
                <a:solidFill>
                  <a:schemeClr val="tx1"/>
                </a:solidFill>
                <a:latin typeface="+mn-lt"/>
                <a:ea typeface="+mn-ea"/>
                <a:cs typeface="+mn-cs"/>
              </a:rPr>
              <a:t>Embryo-derived epithelial-like </a:t>
            </a:r>
            <a:r>
              <a:rPr lang="en-GB" sz="1200" b="0" i="0" kern="1200" baseline="0" dirty="0" err="1" smtClean="0">
                <a:solidFill>
                  <a:schemeClr val="tx1"/>
                </a:solidFill>
                <a:latin typeface="+mn-lt"/>
                <a:ea typeface="+mn-ea"/>
                <a:cs typeface="+mn-cs"/>
              </a:rPr>
              <a:t>trophoblasts</a:t>
            </a:r>
            <a:r>
              <a:rPr lang="en-GB" sz="1200" b="0" i="0" kern="1200" baseline="0" dirty="0" smtClean="0">
                <a:solidFill>
                  <a:schemeClr val="tx1"/>
                </a:solidFill>
                <a:latin typeface="+mn-lt"/>
                <a:ea typeface="+mn-ea"/>
                <a:cs typeface="+mn-cs"/>
              </a:rPr>
              <a:t>, which separate maternal and </a:t>
            </a:r>
            <a:r>
              <a:rPr lang="en-GB" sz="1200" b="0" i="0" kern="1200" baseline="0" dirty="0" err="1" smtClean="0">
                <a:solidFill>
                  <a:schemeClr val="tx1"/>
                </a:solidFill>
                <a:latin typeface="+mn-lt"/>
                <a:ea typeface="+mn-ea"/>
                <a:cs typeface="+mn-cs"/>
              </a:rPr>
              <a:t>fetal</a:t>
            </a:r>
            <a:r>
              <a:rPr lang="en-GB" sz="1200" b="0" i="0" kern="1200" baseline="0" dirty="0" smtClean="0">
                <a:solidFill>
                  <a:schemeClr val="tx1"/>
                </a:solidFill>
                <a:latin typeface="+mn-lt"/>
                <a:ea typeface="+mn-ea"/>
                <a:cs typeface="+mn-cs"/>
              </a:rPr>
              <a:t> circulation, have an active role in immune-skewing. These cells do not express conventional MHC class </a:t>
            </a:r>
            <a:r>
              <a:rPr lang="en-GB" sz="1200" b="0" i="0" kern="1200" baseline="0" dirty="0" err="1" smtClean="0">
                <a:solidFill>
                  <a:schemeClr val="tx1"/>
                </a:solidFill>
                <a:latin typeface="+mn-lt"/>
                <a:ea typeface="+mn-ea"/>
                <a:cs typeface="+mn-cs"/>
              </a:rPr>
              <a:t>Ia</a:t>
            </a:r>
            <a:r>
              <a:rPr lang="en-GB" sz="1200" b="0" i="0" kern="1200" baseline="0" dirty="0" smtClean="0">
                <a:solidFill>
                  <a:schemeClr val="tx1"/>
                </a:solidFill>
                <a:latin typeface="+mn-lt"/>
                <a:ea typeface="+mn-ea"/>
                <a:cs typeface="+mn-cs"/>
              </a:rPr>
              <a:t> molecules, thereby </a:t>
            </a:r>
            <a:r>
              <a:rPr lang="en-US" sz="1200" b="0" i="0" kern="1200" baseline="0" dirty="0" smtClean="0">
                <a:solidFill>
                  <a:schemeClr val="tx1"/>
                </a:solidFill>
                <a:latin typeface="+mn-lt"/>
                <a:ea typeface="+mn-ea"/>
                <a:cs typeface="+mn-cs"/>
              </a:rPr>
              <a:t>avoiding CD8+ T cell </a:t>
            </a:r>
            <a:r>
              <a:rPr lang="en-US" sz="1200" b="0" i="0" kern="1200" baseline="0" dirty="0" err="1" smtClean="0">
                <a:solidFill>
                  <a:schemeClr val="tx1"/>
                </a:solidFill>
                <a:latin typeface="+mn-lt"/>
                <a:ea typeface="+mn-ea"/>
                <a:cs typeface="+mn-cs"/>
              </a:rPr>
              <a:t>cytotoxic</a:t>
            </a:r>
            <a:r>
              <a:rPr lang="en-US" sz="1200" b="0" i="0" kern="1200" baseline="0" dirty="0" smtClean="0">
                <a:solidFill>
                  <a:schemeClr val="tx1"/>
                </a:solidFill>
                <a:latin typeface="+mn-lt"/>
                <a:ea typeface="+mn-ea"/>
                <a:cs typeface="+mn-cs"/>
              </a:rPr>
              <a:t> attack, but they do express membrane-bound and soluble non-classical MHC class </a:t>
            </a:r>
            <a:r>
              <a:rPr lang="en-US" sz="1200" b="0" i="0" kern="1200" baseline="0" dirty="0" err="1" smtClean="0">
                <a:solidFill>
                  <a:schemeClr val="tx1"/>
                </a:solidFill>
                <a:latin typeface="+mn-lt"/>
                <a:ea typeface="+mn-ea"/>
                <a:cs typeface="+mn-cs"/>
              </a:rPr>
              <a:t>Ib</a:t>
            </a:r>
            <a:r>
              <a:rPr lang="en-US" sz="1200" b="0" i="0" kern="1200" baseline="0" dirty="0" smtClean="0">
                <a:solidFill>
                  <a:schemeClr val="tx1"/>
                </a:solidFill>
                <a:latin typeface="+mn-lt"/>
                <a:ea typeface="+mn-ea"/>
                <a:cs typeface="+mn-cs"/>
              </a:rPr>
              <a:t> molecules (such as HLA‑G and HLA‑E in humans, and Qa‑2 in mice83), which </a:t>
            </a:r>
            <a:r>
              <a:rPr lang="en-US" sz="1200" b="0" i="0" kern="1200" baseline="0" dirty="0" err="1" smtClean="0">
                <a:solidFill>
                  <a:schemeClr val="tx1"/>
                </a:solidFill>
                <a:latin typeface="+mn-lt"/>
                <a:ea typeface="+mn-ea"/>
                <a:cs typeface="+mn-cs"/>
              </a:rPr>
              <a:t>downmodulate</a:t>
            </a:r>
            <a:r>
              <a:rPr lang="en-US" sz="1200" b="0" i="0" kern="1200" baseline="0" dirty="0" smtClean="0">
                <a:solidFill>
                  <a:schemeClr val="tx1"/>
                </a:solidFill>
                <a:latin typeface="+mn-lt"/>
                <a:ea typeface="+mn-ea"/>
                <a:cs typeface="+mn-cs"/>
              </a:rPr>
              <a:t> NK and CD8+ T cell responses84,85, promote a TH2‑type phenotype86 and induce </a:t>
            </a:r>
            <a:r>
              <a:rPr lang="en-US" sz="1200" b="0" i="0" kern="1200" baseline="0" dirty="0" err="1" smtClean="0">
                <a:solidFill>
                  <a:schemeClr val="tx1"/>
                </a:solidFill>
                <a:latin typeface="+mn-lt"/>
                <a:ea typeface="+mn-ea"/>
                <a:cs typeface="+mn-cs"/>
              </a:rPr>
              <a:t>tolerogenic</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dendritic</a:t>
            </a:r>
            <a:r>
              <a:rPr lang="en-US" sz="1200" b="0" i="0" kern="1200" baseline="0" dirty="0" smtClean="0">
                <a:solidFill>
                  <a:schemeClr val="tx1"/>
                </a:solidFill>
                <a:latin typeface="+mn-lt"/>
                <a:ea typeface="+mn-ea"/>
                <a:cs typeface="+mn-cs"/>
              </a:rPr>
              <a:t> cells that are associated with </a:t>
            </a:r>
            <a:r>
              <a:rPr lang="en-US" sz="1200" b="0" i="0" kern="1200" baseline="0" dirty="0" err="1" smtClean="0">
                <a:solidFill>
                  <a:schemeClr val="tx1"/>
                </a:solidFill>
                <a:latin typeface="+mn-lt"/>
                <a:ea typeface="+mn-ea"/>
                <a:cs typeface="+mn-cs"/>
              </a:rPr>
              <a:t>TReg</a:t>
            </a:r>
            <a:r>
              <a:rPr lang="en-US" sz="1200" b="0" i="0" kern="1200" baseline="0" dirty="0" smtClean="0">
                <a:solidFill>
                  <a:schemeClr val="tx1"/>
                </a:solidFill>
                <a:latin typeface="+mn-lt"/>
                <a:ea typeface="+mn-ea"/>
                <a:cs typeface="+mn-cs"/>
              </a:rPr>
              <a:t> cell generation87,88. </a:t>
            </a:r>
            <a:r>
              <a:rPr lang="en-US" sz="1200" b="0" i="0" kern="1200" baseline="0" dirty="0" err="1" smtClean="0">
                <a:solidFill>
                  <a:schemeClr val="tx1"/>
                </a:solidFill>
                <a:latin typeface="+mn-lt"/>
                <a:ea typeface="+mn-ea"/>
                <a:cs typeface="+mn-cs"/>
              </a:rPr>
              <a:t>Trophoblasts</a:t>
            </a:r>
            <a:r>
              <a:rPr lang="en-US" sz="1200" b="0" i="0" kern="1200" baseline="0" dirty="0" smtClean="0">
                <a:solidFill>
                  <a:schemeClr val="tx1"/>
                </a:solidFill>
                <a:latin typeface="+mn-lt"/>
                <a:ea typeface="+mn-ea"/>
                <a:cs typeface="+mn-cs"/>
              </a:rPr>
              <a:t> also express IDO, FASL and the glycoprotein </a:t>
            </a:r>
            <a:r>
              <a:rPr lang="en-US" sz="1200" b="0" i="0" kern="1200" baseline="0" dirty="0" err="1" smtClean="0">
                <a:solidFill>
                  <a:schemeClr val="tx1"/>
                </a:solidFill>
                <a:latin typeface="+mn-lt"/>
                <a:ea typeface="+mn-ea"/>
                <a:cs typeface="+mn-cs"/>
              </a:rPr>
              <a:t>annexin</a:t>
            </a:r>
            <a:r>
              <a:rPr lang="en-US" sz="1200" b="0" i="0" kern="1200" baseline="0" dirty="0" smtClean="0">
                <a:solidFill>
                  <a:schemeClr val="tx1"/>
                </a:solidFill>
                <a:latin typeface="+mn-lt"/>
                <a:ea typeface="+mn-ea"/>
                <a:cs typeface="+mn-cs"/>
              </a:rPr>
              <a:t> A2, which inhibits lymphocyte proliferation and antibody secretion81,82. They secrete complement regulatory proteins, TH2‑promoting cytokines such as IL‑4 and IL‑10 (REFS 89,90), and the hormone human chorionic </a:t>
            </a:r>
            <a:r>
              <a:rPr lang="en-US" sz="1200" b="0" i="0" kern="1200" baseline="0" dirty="0" err="1" smtClean="0">
                <a:solidFill>
                  <a:schemeClr val="tx1"/>
                </a:solidFill>
                <a:latin typeface="+mn-lt"/>
                <a:ea typeface="+mn-ea"/>
                <a:cs typeface="+mn-cs"/>
              </a:rPr>
              <a:t>gonadotropin</a:t>
            </a:r>
            <a:r>
              <a:rPr lang="en-US" sz="1200" b="0" i="0" kern="1200" baseline="0" dirty="0" smtClean="0">
                <a:solidFill>
                  <a:schemeClr val="tx1"/>
                </a:solidFill>
                <a:latin typeface="+mn-lt"/>
                <a:ea typeface="+mn-ea"/>
                <a:cs typeface="+mn-cs"/>
              </a:rPr>
              <a:t>, which is a </a:t>
            </a:r>
            <a:r>
              <a:rPr lang="en-US" sz="1200" b="0" i="0" kern="1200" baseline="0" dirty="0" err="1" smtClean="0">
                <a:solidFill>
                  <a:schemeClr val="tx1"/>
                </a:solidFill>
                <a:latin typeface="+mn-lt"/>
                <a:ea typeface="+mn-ea"/>
                <a:cs typeface="+mn-cs"/>
              </a:rPr>
              <a:t>chemoattractant</a:t>
            </a:r>
            <a:r>
              <a:rPr lang="en-US" sz="1200" b="0" i="0" kern="1200" baseline="0" dirty="0" smtClean="0">
                <a:solidFill>
                  <a:schemeClr val="tx1"/>
                </a:solidFill>
                <a:latin typeface="+mn-lt"/>
                <a:ea typeface="+mn-ea"/>
                <a:cs typeface="+mn-cs"/>
              </a:rPr>
              <a:t> for </a:t>
            </a:r>
            <a:r>
              <a:rPr lang="en-US" sz="1200" b="0" i="0" kern="1200" baseline="0" dirty="0" err="1" smtClean="0">
                <a:solidFill>
                  <a:schemeClr val="tx1"/>
                </a:solidFill>
                <a:latin typeface="+mn-lt"/>
                <a:ea typeface="+mn-ea"/>
                <a:cs typeface="+mn-cs"/>
              </a:rPr>
              <a:t>TReg</a:t>
            </a:r>
            <a:r>
              <a:rPr lang="en-US" sz="1200" b="0" i="0" kern="1200" baseline="0" dirty="0" smtClean="0">
                <a:solidFill>
                  <a:schemeClr val="tx1"/>
                </a:solidFill>
                <a:latin typeface="+mn-lt"/>
                <a:ea typeface="+mn-ea"/>
                <a:cs typeface="+mn-cs"/>
              </a:rPr>
              <a:t> cells91. The </a:t>
            </a:r>
            <a:r>
              <a:rPr lang="en-US" sz="1200" b="0" i="0" kern="1200" baseline="0" dirty="0" err="1" smtClean="0">
                <a:solidFill>
                  <a:schemeClr val="tx1"/>
                </a:solidFill>
                <a:latin typeface="+mn-lt"/>
                <a:ea typeface="+mn-ea"/>
                <a:cs typeface="+mn-cs"/>
              </a:rPr>
              <a:t>decidua–trophoblast</a:t>
            </a:r>
            <a:r>
              <a:rPr lang="en-US" sz="1200" b="0" i="0" kern="1200" baseline="0" dirty="0" smtClean="0">
                <a:solidFill>
                  <a:schemeClr val="tx1"/>
                </a:solidFill>
                <a:latin typeface="+mn-lt"/>
                <a:ea typeface="+mn-ea"/>
                <a:cs typeface="+mn-cs"/>
              </a:rPr>
              <a:t> interface is characterized by progesterone secretion92 and a TH2‑type bias93, as well as the production of soluble FASL94,95, IL‑10 and TGFβ81,82. The </a:t>
            </a:r>
            <a:r>
              <a:rPr lang="en-US" sz="1200" b="0" i="0" kern="1200" baseline="0" dirty="0" err="1" smtClean="0">
                <a:solidFill>
                  <a:schemeClr val="tx1"/>
                </a:solidFill>
                <a:latin typeface="+mn-lt"/>
                <a:ea typeface="+mn-ea"/>
                <a:cs typeface="+mn-cs"/>
              </a:rPr>
              <a:t>trophoblast</a:t>
            </a:r>
            <a:r>
              <a:rPr lang="en-US" sz="1200" b="0" i="0" kern="1200" baseline="0" dirty="0" smtClean="0">
                <a:solidFill>
                  <a:schemeClr val="tx1"/>
                </a:solidFill>
                <a:latin typeface="+mn-lt"/>
                <a:ea typeface="+mn-ea"/>
                <a:cs typeface="+mn-cs"/>
              </a:rPr>
              <a:t> cells circumvent antibody-mediated damage by expressing high levels of complement regulatory proteins96 and reduce cell-mediated immunity by expressing inhibitory members of the B7 family97. Together, these features suggest an immune-skewing nature for this gate, which suppresses certain effector arms of the immune system — including M1 macrophages, CTLs and TH1 cells — and activates alternative effector functions in the form of M2 and TH2‑type, regulatory and pro-resolving responses</a:t>
            </a:r>
            <a:endParaRPr lang="lv-LV" sz="1200" b="0" i="0" kern="1200" baseline="0" dirty="0" smtClean="0">
              <a:solidFill>
                <a:schemeClr val="tx1"/>
              </a:solidFill>
              <a:latin typeface="+mn-lt"/>
              <a:ea typeface="+mn-ea"/>
              <a:cs typeface="+mn-cs"/>
            </a:endParaRPr>
          </a:p>
          <a:p>
            <a:endParaRPr lang="lv-LV" sz="1200" b="0" i="0" kern="1200" baseline="0" dirty="0" smtClean="0">
              <a:solidFill>
                <a:schemeClr val="tx1"/>
              </a:solidFill>
              <a:latin typeface="+mn-lt"/>
              <a:ea typeface="+mn-ea"/>
              <a:cs typeface="+mn-cs"/>
            </a:endParaRPr>
          </a:p>
          <a:p>
            <a:endParaRPr lang="lv-LV" sz="1200" b="0" i="0" kern="1200" baseline="0" dirty="0" smtClean="0">
              <a:solidFill>
                <a:schemeClr val="tx1"/>
              </a:solidFill>
              <a:latin typeface="+mn-lt"/>
              <a:ea typeface="+mn-ea"/>
              <a:cs typeface="+mn-cs"/>
            </a:endParaRPr>
          </a:p>
          <a:p>
            <a:r>
              <a:rPr lang="en-GB" sz="1200" b="0" i="0" kern="1200" baseline="0" dirty="0" smtClean="0">
                <a:solidFill>
                  <a:schemeClr val="tx1"/>
                </a:solidFill>
                <a:latin typeface="+mn-lt"/>
                <a:ea typeface="+mn-ea"/>
                <a:cs typeface="+mn-cs"/>
              </a:rPr>
              <a:t>AFP, </a:t>
            </a:r>
            <a:r>
              <a:rPr lang="el-GR" sz="1200" b="0" i="0" kern="1200" baseline="0" dirty="0" smtClean="0">
                <a:solidFill>
                  <a:schemeClr val="tx1"/>
                </a:solidFill>
                <a:latin typeface="+mn-lt"/>
                <a:ea typeface="+mn-ea"/>
                <a:cs typeface="+mn-cs"/>
              </a:rPr>
              <a:t>α‑</a:t>
            </a:r>
            <a:r>
              <a:rPr lang="en-GB" sz="1200" b="0" i="0" kern="1200" baseline="0" dirty="0" smtClean="0">
                <a:solidFill>
                  <a:schemeClr val="tx1"/>
                </a:solidFill>
                <a:latin typeface="+mn-lt"/>
                <a:ea typeface="+mn-ea"/>
                <a:cs typeface="+mn-cs"/>
              </a:rPr>
              <a:t>fetoprotein; CRP, complement regulatory protein; FASL, FAS antigen </a:t>
            </a:r>
            <a:r>
              <a:rPr lang="en-GB" sz="1200" b="0" i="0" kern="1200" baseline="0" dirty="0" err="1" smtClean="0">
                <a:solidFill>
                  <a:schemeClr val="tx1"/>
                </a:solidFill>
                <a:latin typeface="+mn-lt"/>
                <a:ea typeface="+mn-ea"/>
                <a:cs typeface="+mn-cs"/>
              </a:rPr>
              <a:t>ligand</a:t>
            </a:r>
            <a:r>
              <a:rPr lang="en-GB" sz="1200" b="0" i="0" kern="1200" baseline="0" dirty="0" smtClean="0">
                <a:solidFill>
                  <a:schemeClr val="tx1"/>
                </a:solidFill>
                <a:latin typeface="+mn-lt"/>
                <a:ea typeface="+mn-ea"/>
                <a:cs typeface="+mn-cs"/>
              </a:rPr>
              <a:t>; HCG, human chorionic </a:t>
            </a:r>
            <a:r>
              <a:rPr lang="en-GB" sz="1200" b="0" i="0" kern="1200" baseline="0" dirty="0" err="1" smtClean="0">
                <a:solidFill>
                  <a:schemeClr val="tx1"/>
                </a:solidFill>
                <a:latin typeface="+mn-lt"/>
                <a:ea typeface="+mn-ea"/>
                <a:cs typeface="+mn-cs"/>
              </a:rPr>
              <a:t>gonadotropin</a:t>
            </a:r>
            <a:r>
              <a:rPr lang="en-GB" sz="1200" b="0" i="0" kern="1200" baseline="0" dirty="0" smtClean="0">
                <a:solidFill>
                  <a:schemeClr val="tx1"/>
                </a:solidFill>
                <a:latin typeface="+mn-lt"/>
                <a:ea typeface="+mn-ea"/>
                <a:cs typeface="+mn-cs"/>
              </a:rPr>
              <a:t>; IDO, indoleamine‑2,3‑dioxygenase; IL, interleukin; IL‑1RA, IL‑1 receptor antagonist; KIR, killer-cell immunoglobulin-like receptor; LIF, leukaemia inhibitory factor; M2, alternatively activated macrophage; NK, natural killer; TCR, T cell receptor; TGF</a:t>
            </a:r>
            <a:r>
              <a:rPr lang="el-GR" sz="1200" b="0" i="0" kern="1200" baseline="0" dirty="0" smtClean="0">
                <a:solidFill>
                  <a:schemeClr val="tx1"/>
                </a:solidFill>
                <a:latin typeface="+mn-lt"/>
                <a:ea typeface="+mn-ea"/>
                <a:cs typeface="+mn-cs"/>
              </a:rPr>
              <a:t>β, </a:t>
            </a:r>
            <a:r>
              <a:rPr lang="en-GB" sz="1200" b="0" i="0" kern="1200" baseline="0" dirty="0" smtClean="0">
                <a:solidFill>
                  <a:schemeClr val="tx1"/>
                </a:solidFill>
                <a:latin typeface="+mn-lt"/>
                <a:ea typeface="+mn-ea"/>
                <a:cs typeface="+mn-cs"/>
              </a:rPr>
              <a:t>transforming growth factor-</a:t>
            </a:r>
            <a:r>
              <a:rPr lang="el-GR" sz="1200" b="0" i="0" kern="1200" baseline="0" dirty="0" smtClean="0">
                <a:solidFill>
                  <a:schemeClr val="tx1"/>
                </a:solidFill>
                <a:latin typeface="+mn-lt"/>
                <a:ea typeface="+mn-ea"/>
                <a:cs typeface="+mn-cs"/>
              </a:rPr>
              <a:t>β; </a:t>
            </a:r>
            <a:r>
              <a:rPr lang="en-GB" sz="1200" b="0" i="0" kern="1200" baseline="0" dirty="0" smtClean="0">
                <a:solidFill>
                  <a:schemeClr val="tx1"/>
                </a:solidFill>
                <a:latin typeface="+mn-lt"/>
                <a:ea typeface="+mn-ea"/>
                <a:cs typeface="+mn-cs"/>
              </a:rPr>
              <a:t>TH, T helper; </a:t>
            </a:r>
            <a:r>
              <a:rPr lang="en-GB" sz="1200" b="0" i="0" kern="1200" baseline="0" dirty="0" err="1" smtClean="0">
                <a:solidFill>
                  <a:schemeClr val="tx1"/>
                </a:solidFill>
                <a:latin typeface="+mn-lt"/>
                <a:ea typeface="+mn-ea"/>
                <a:cs typeface="+mn-cs"/>
              </a:rPr>
              <a:t>TReg</a:t>
            </a:r>
            <a:r>
              <a:rPr lang="en-GB" sz="1200" b="0" i="0" kern="1200" baseline="0" dirty="0" smtClean="0">
                <a:solidFill>
                  <a:schemeClr val="tx1"/>
                </a:solidFill>
                <a:latin typeface="+mn-lt"/>
                <a:ea typeface="+mn-ea"/>
                <a:cs typeface="+mn-cs"/>
              </a:rPr>
              <a:t>, regulatory T; VEGF, vascular endothelial growth factor. </a:t>
            </a:r>
            <a:endParaRPr lang="en-GB" b="0" i="0"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42</a:t>
            </a:fld>
            <a:endParaRPr lang="en-GB"/>
          </a:p>
        </p:txBody>
      </p:sp>
    </p:spTree>
    <p:extLst>
      <p:ext uri="{BB962C8B-B14F-4D97-AF65-F5344CB8AC3E}">
        <p14:creationId xmlns:p14="http://schemas.microsoft.com/office/powerpoint/2010/main" val="29727437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43</a:t>
            </a:fld>
            <a:endParaRPr lang="en-GB"/>
          </a:p>
        </p:txBody>
      </p:sp>
    </p:spTree>
    <p:extLst>
      <p:ext uri="{BB962C8B-B14F-4D97-AF65-F5344CB8AC3E}">
        <p14:creationId xmlns:p14="http://schemas.microsoft.com/office/powerpoint/2010/main" val="3214110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err="1" smtClean="0">
                <a:solidFill>
                  <a:schemeClr val="tx1"/>
                </a:solidFill>
                <a:latin typeface="+mn-lt"/>
                <a:ea typeface="+mn-ea"/>
                <a:cs typeface="+mn-cs"/>
              </a:rPr>
              <a:t>Immunosurveillance</a:t>
            </a:r>
            <a:r>
              <a:rPr lang="en-US" sz="1200" kern="1200" baseline="0" dirty="0" smtClean="0">
                <a:solidFill>
                  <a:schemeClr val="tx1"/>
                </a:solidFill>
                <a:latin typeface="+mn-lt"/>
                <a:ea typeface="+mn-ea"/>
                <a:cs typeface="+mn-cs"/>
              </a:rPr>
              <a:t> is restricted to the castle moat, where</a:t>
            </a:r>
          </a:p>
          <a:p>
            <a:r>
              <a:rPr lang="en-US" sz="1200" kern="1200" baseline="0" dirty="0" err="1" smtClean="0">
                <a:solidFill>
                  <a:schemeClr val="tx1"/>
                </a:solidFill>
                <a:latin typeface="+mn-lt"/>
                <a:ea typeface="+mn-ea"/>
                <a:cs typeface="+mn-cs"/>
              </a:rPr>
              <a:t>perivascular</a:t>
            </a:r>
            <a:r>
              <a:rPr lang="en-US" sz="1200" kern="1200" baseline="0" dirty="0" smtClean="0">
                <a:solidFill>
                  <a:schemeClr val="tx1"/>
                </a:solidFill>
                <a:latin typeface="+mn-lt"/>
                <a:ea typeface="+mn-ea"/>
                <a:cs typeface="+mn-cs"/>
              </a:rPr>
              <a:t> macrophages (brown cells) serve as guards that</a:t>
            </a:r>
          </a:p>
          <a:p>
            <a:r>
              <a:rPr lang="en-US" sz="1200" kern="1200" baseline="0" dirty="0" smtClean="0">
                <a:solidFill>
                  <a:schemeClr val="tx1"/>
                </a:solidFill>
                <a:latin typeface="+mn-lt"/>
                <a:ea typeface="+mn-ea"/>
                <a:cs typeface="+mn-cs"/>
              </a:rPr>
              <a:t>continuously collect information from within the castle, and present</a:t>
            </a:r>
          </a:p>
          <a:p>
            <a:r>
              <a:rPr lang="en-US" sz="1200" kern="1200" baseline="0" dirty="0" smtClean="0">
                <a:solidFill>
                  <a:schemeClr val="tx1"/>
                </a:solidFill>
                <a:latin typeface="+mn-lt"/>
                <a:ea typeface="+mn-ea"/>
                <a:cs typeface="+mn-cs"/>
              </a:rPr>
              <a:t>this information to the messengers, the </a:t>
            </a:r>
            <a:r>
              <a:rPr lang="en-US" sz="1200" kern="1200" baseline="0" dirty="0" err="1" smtClean="0">
                <a:solidFill>
                  <a:schemeClr val="tx1"/>
                </a:solidFill>
                <a:latin typeface="+mn-lt"/>
                <a:ea typeface="+mn-ea"/>
                <a:cs typeface="+mn-cs"/>
              </a:rPr>
              <a:t>immunosurveilling</a:t>
            </a:r>
            <a:r>
              <a:rPr lang="en-US" sz="1200" kern="1200" baseline="0" dirty="0" smtClean="0">
                <a:solidFill>
                  <a:schemeClr val="tx1"/>
                </a:solidFill>
                <a:latin typeface="+mn-lt"/>
                <a:ea typeface="+mn-ea"/>
                <a:cs typeface="+mn-cs"/>
              </a:rPr>
              <a:t> T cells</a:t>
            </a:r>
          </a:p>
          <a:p>
            <a:r>
              <a:rPr lang="en-US" sz="1200" kern="1200" baseline="0" dirty="0" smtClean="0">
                <a:solidFill>
                  <a:schemeClr val="tx1"/>
                </a:solidFill>
                <a:latin typeface="+mn-lt"/>
                <a:ea typeface="+mn-ea"/>
                <a:cs typeface="+mn-cs"/>
              </a:rPr>
              <a:t>that can cross the outer wall. If in their communication with the</a:t>
            </a:r>
          </a:p>
          <a:p>
            <a:r>
              <a:rPr lang="en-US" sz="1200" kern="1200" baseline="0" dirty="0" smtClean="0">
                <a:solidFill>
                  <a:schemeClr val="tx1"/>
                </a:solidFill>
                <a:latin typeface="+mn-lt"/>
                <a:ea typeface="+mn-ea"/>
                <a:cs typeface="+mn-cs"/>
              </a:rPr>
              <a:t>castle moat guards, T cells recognize their antigen they will get</a:t>
            </a:r>
          </a:p>
          <a:p>
            <a:r>
              <a:rPr lang="en-US" sz="1200" kern="1200" baseline="0" dirty="0" smtClean="0">
                <a:solidFill>
                  <a:schemeClr val="tx1"/>
                </a:solidFill>
                <a:latin typeface="+mn-lt"/>
                <a:ea typeface="+mn-ea"/>
                <a:cs typeface="+mn-cs"/>
              </a:rPr>
              <a:t>activated, clonally expand and open gates in the outer castle wall</a:t>
            </a:r>
          </a:p>
          <a:p>
            <a:r>
              <a:rPr lang="en-US" sz="1200" kern="1200" baseline="0" dirty="0" smtClean="0">
                <a:solidFill>
                  <a:schemeClr val="tx1"/>
                </a:solidFill>
                <a:latin typeface="+mn-lt"/>
                <a:ea typeface="+mn-ea"/>
                <a:cs typeface="+mn-cs"/>
              </a:rPr>
              <a:t>allowing the entry of more immune cells from the periphery. Within</a:t>
            </a:r>
          </a:p>
          <a:p>
            <a:r>
              <a:rPr lang="en-US" sz="1200" kern="1200" baseline="0" dirty="0" smtClean="0">
                <a:solidFill>
                  <a:schemeClr val="tx1"/>
                </a:solidFill>
                <a:latin typeface="+mn-lt"/>
                <a:ea typeface="+mn-ea"/>
                <a:cs typeface="+mn-cs"/>
              </a:rPr>
              <a:t>the castle moat, the immune cells then mount an invasion of the</a:t>
            </a:r>
          </a:p>
          <a:p>
            <a:r>
              <a:rPr lang="en-US" sz="1200" kern="1200" baseline="0" dirty="0" smtClean="0">
                <a:solidFill>
                  <a:schemeClr val="tx1"/>
                </a:solidFill>
                <a:latin typeface="+mn-lt"/>
                <a:ea typeface="+mn-ea"/>
                <a:cs typeface="+mn-cs"/>
              </a:rPr>
              <a:t>castle, breaching the inner castle wall and entering the castle with</a:t>
            </a:r>
          </a:p>
          <a:p>
            <a:r>
              <a:rPr lang="en-US" sz="1200" kern="1200" baseline="0" dirty="0" smtClean="0">
                <a:solidFill>
                  <a:schemeClr val="tx1"/>
                </a:solidFill>
                <a:latin typeface="+mn-lt"/>
                <a:ea typeface="+mn-ea"/>
                <a:cs typeface="+mn-cs"/>
              </a:rPr>
              <a:t>the aim to eliminate any intruders. If for reasons unknown, T cells</a:t>
            </a:r>
          </a:p>
          <a:p>
            <a:r>
              <a:rPr lang="en-US" sz="1200" kern="1200" baseline="0" dirty="0" smtClean="0">
                <a:solidFill>
                  <a:schemeClr val="tx1"/>
                </a:solidFill>
                <a:latin typeface="+mn-lt"/>
                <a:ea typeface="+mn-ea"/>
                <a:cs typeface="+mn-cs"/>
              </a:rPr>
              <a:t>turn their attack to the inhabitants of the castle; chronic immune cell</a:t>
            </a:r>
          </a:p>
          <a:p>
            <a:r>
              <a:rPr lang="en-US" sz="1200" kern="1200" baseline="0" dirty="0" smtClean="0">
                <a:solidFill>
                  <a:schemeClr val="tx1"/>
                </a:solidFill>
                <a:latin typeface="+mn-lt"/>
                <a:ea typeface="+mn-ea"/>
                <a:cs typeface="+mn-cs"/>
              </a:rPr>
              <a:t>invasion of the castle will eventually kill many of the castle</a:t>
            </a:r>
          </a:p>
          <a:p>
            <a:r>
              <a:rPr lang="en-US" sz="1200" kern="1200" baseline="0" dirty="0" smtClean="0">
                <a:solidFill>
                  <a:schemeClr val="tx1"/>
                </a:solidFill>
                <a:latin typeface="+mn-lt"/>
                <a:ea typeface="+mn-ea"/>
                <a:cs typeface="+mn-cs"/>
              </a:rPr>
              <a:t>inhabitants leading to neuronal deficits as observed in chronic</a:t>
            </a:r>
          </a:p>
          <a:p>
            <a:r>
              <a:rPr lang="en-US" sz="1200" kern="1200" baseline="0" dirty="0" err="1" smtClean="0">
                <a:solidFill>
                  <a:schemeClr val="tx1"/>
                </a:solidFill>
                <a:latin typeface="+mn-lt"/>
                <a:ea typeface="+mn-ea"/>
                <a:cs typeface="+mn-cs"/>
              </a:rPr>
              <a:t>neuroinflammatory</a:t>
            </a:r>
            <a:r>
              <a:rPr lang="en-US" sz="1200" kern="1200" baseline="0" smtClean="0">
                <a:solidFill>
                  <a:schemeClr val="tx1"/>
                </a:solidFill>
                <a:latin typeface="+mn-lt"/>
                <a:ea typeface="+mn-ea"/>
                <a:cs typeface="+mn-cs"/>
              </a:rPr>
              <a:t> diseases of the CNS.</a:t>
            </a:r>
            <a:endParaRPr lang="en-GB"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44</a:t>
            </a:fld>
            <a:endParaRPr lang="en-GB"/>
          </a:p>
        </p:txBody>
      </p:sp>
    </p:spTree>
    <p:extLst>
      <p:ext uri="{BB962C8B-B14F-4D97-AF65-F5344CB8AC3E}">
        <p14:creationId xmlns:p14="http://schemas.microsoft.com/office/powerpoint/2010/main" val="11622343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45</a:t>
            </a:fld>
            <a:endParaRPr lang="en-GB"/>
          </a:p>
        </p:txBody>
      </p:sp>
    </p:spTree>
    <p:extLst>
      <p:ext uri="{BB962C8B-B14F-4D97-AF65-F5344CB8AC3E}">
        <p14:creationId xmlns:p14="http://schemas.microsoft.com/office/powerpoint/2010/main" val="81967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5</a:t>
            </a:fld>
            <a:endParaRPr lang="en-GB"/>
          </a:p>
        </p:txBody>
      </p:sp>
    </p:spTree>
    <p:extLst>
      <p:ext uri="{BB962C8B-B14F-4D97-AF65-F5344CB8AC3E}">
        <p14:creationId xmlns:p14="http://schemas.microsoft.com/office/powerpoint/2010/main" val="1082166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6</a:t>
            </a:fld>
            <a:endParaRPr lang="en-GB"/>
          </a:p>
        </p:txBody>
      </p:sp>
    </p:spTree>
    <p:extLst>
      <p:ext uri="{BB962C8B-B14F-4D97-AF65-F5344CB8AC3E}">
        <p14:creationId xmlns:p14="http://schemas.microsoft.com/office/powerpoint/2010/main" val="2447693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Neatdalāms process no T šūnu nobriešanas</a:t>
            </a:r>
            <a:endParaRPr lang="en-GB"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7</a:t>
            </a:fld>
            <a:endParaRPr lang="en-GB"/>
          </a:p>
        </p:txBody>
      </p:sp>
    </p:spTree>
    <p:extLst>
      <p:ext uri="{BB962C8B-B14F-4D97-AF65-F5344CB8AC3E}">
        <p14:creationId xmlns:p14="http://schemas.microsoft.com/office/powerpoint/2010/main" val="3655466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smtClean="0">
                <a:solidFill>
                  <a:schemeClr val="tx1"/>
                </a:solidFill>
                <a:effectLst/>
                <a:latin typeface="+mn-lt"/>
                <a:ea typeface="+mn-ea"/>
                <a:cs typeface="+mn-cs"/>
              </a:rPr>
              <a:t>The affinity of the T-cell receptor (TCR) for self-peptide–MHC ligands is the crucial parameter that drives developmental outcome in the thymus. Progenitors that have no affinity or very low affinity die by neglect. This is thought to be the fate of most </a:t>
            </a:r>
            <a:r>
              <a:rPr lang="en-GB" sz="1200" b="0" i="0" kern="1200" dirty="0" err="1" smtClean="0">
                <a:solidFill>
                  <a:schemeClr val="tx1"/>
                </a:solidFill>
                <a:effectLst/>
                <a:latin typeface="+mn-lt"/>
                <a:ea typeface="+mn-ea"/>
                <a:cs typeface="+mn-cs"/>
              </a:rPr>
              <a:t>thymocytes</a:t>
            </a:r>
            <a:r>
              <a:rPr lang="en-GB" sz="1200" b="0" i="0" kern="1200" dirty="0" smtClean="0">
                <a:solidFill>
                  <a:schemeClr val="tx1"/>
                </a:solidFill>
                <a:effectLst/>
                <a:latin typeface="+mn-lt"/>
                <a:ea typeface="+mn-ea"/>
                <a:cs typeface="+mn-cs"/>
              </a:rPr>
              <a:t>. If the TCR has a low affinity for self-peptide–MHC, then the progenitor survives and differentiates, a process that is known as positive selection. If the progenitor has a high affinity for self-peptide–MHC, then several outcomes are possible. First, the progenitor can be selected against, a process that is known as negative selection. The main mechanism of negative selection is clonal deletion, but receptor editing and </a:t>
            </a:r>
            <a:r>
              <a:rPr lang="en-GB" sz="1200" b="0" i="0" kern="1200" dirty="0" err="1" smtClean="0">
                <a:solidFill>
                  <a:schemeClr val="tx1"/>
                </a:solidFill>
                <a:effectLst/>
                <a:latin typeface="+mn-lt"/>
                <a:ea typeface="+mn-ea"/>
                <a:cs typeface="+mn-cs"/>
              </a:rPr>
              <a:t>anergy</a:t>
            </a:r>
            <a:r>
              <a:rPr lang="en-GB" sz="1200" b="0" i="0" kern="1200" dirty="0" smtClean="0">
                <a:solidFill>
                  <a:schemeClr val="tx1"/>
                </a:solidFill>
                <a:effectLst/>
                <a:latin typeface="+mn-lt"/>
                <a:ea typeface="+mn-ea"/>
                <a:cs typeface="+mn-cs"/>
              </a:rPr>
              <a:t> have also been described. Second, there seem to be mechanisms that select for high-affinity self-reactive cells and result in differentiation into a 'regulatory'-cell phenotype. It is not known what determines whether a T cell is </a:t>
            </a:r>
            <a:r>
              <a:rPr lang="en-GB" sz="1200" b="0" i="0" kern="1200" dirty="0" err="1" smtClean="0">
                <a:solidFill>
                  <a:schemeClr val="tx1"/>
                </a:solidFill>
                <a:effectLst/>
                <a:latin typeface="+mn-lt"/>
                <a:ea typeface="+mn-ea"/>
                <a:cs typeface="+mn-cs"/>
              </a:rPr>
              <a:t>tolerized</a:t>
            </a:r>
            <a:r>
              <a:rPr lang="en-GB" sz="1200" b="0" i="0" kern="1200" dirty="0" smtClean="0">
                <a:solidFill>
                  <a:schemeClr val="tx1"/>
                </a:solidFill>
                <a:effectLst/>
                <a:latin typeface="+mn-lt"/>
                <a:ea typeface="+mn-ea"/>
                <a:cs typeface="+mn-cs"/>
              </a:rPr>
              <a:t> by negative selection or is selected to become a regulatory T cell</a:t>
            </a:r>
            <a:r>
              <a:rPr lang="en-GB" sz="1200" b="0" i="0" kern="1200" baseline="30000" dirty="0" smtClean="0">
                <a:solidFill>
                  <a:schemeClr val="tx1"/>
                </a:solidFill>
                <a:effectLst/>
                <a:latin typeface="+mn-lt"/>
                <a:ea typeface="+mn-ea"/>
                <a:cs typeface="+mn-cs"/>
                <a:hlinkClick r:id="rId3"/>
              </a:rPr>
              <a:t>9</a:t>
            </a:r>
            <a:r>
              <a:rPr lang="en-GB" sz="1200" b="0" i="0" kern="1200" dirty="0" smtClean="0">
                <a:solidFill>
                  <a:schemeClr val="tx1"/>
                </a:solidFill>
                <a:effectLst/>
                <a:latin typeface="+mn-lt"/>
                <a:ea typeface="+mn-ea"/>
                <a:cs typeface="+mn-cs"/>
              </a:rPr>
              <a:t>. IEL, intestinal epithelial lymphocyte; NKT cell, natural killer T cell; </a:t>
            </a:r>
            <a:r>
              <a:rPr lang="en-GB" sz="1200" b="0" i="0" kern="1200" dirty="0" err="1" smtClean="0">
                <a:solidFill>
                  <a:schemeClr val="tx1"/>
                </a:solidFill>
                <a:effectLst/>
                <a:latin typeface="+mn-lt"/>
                <a:ea typeface="+mn-ea"/>
                <a:cs typeface="+mn-cs"/>
              </a:rPr>
              <a:t>T</a:t>
            </a:r>
            <a:r>
              <a:rPr lang="en-GB" sz="1200" b="0" i="0" kern="1200" baseline="-25000" dirty="0" err="1" smtClean="0">
                <a:solidFill>
                  <a:schemeClr val="tx1"/>
                </a:solidFill>
                <a:effectLst/>
                <a:latin typeface="+mn-lt"/>
                <a:ea typeface="+mn-ea"/>
                <a:cs typeface="+mn-cs"/>
              </a:rPr>
              <a:t>Reg</a:t>
            </a:r>
            <a:r>
              <a:rPr lang="en-GB" sz="1200" b="0" i="0" kern="1200" dirty="0" smtClean="0">
                <a:solidFill>
                  <a:schemeClr val="tx1"/>
                </a:solidFill>
                <a:effectLst/>
                <a:latin typeface="+mn-lt"/>
                <a:ea typeface="+mn-ea"/>
                <a:cs typeface="+mn-cs"/>
              </a:rPr>
              <a:t> cell, CD4</a:t>
            </a:r>
            <a:r>
              <a:rPr lang="en-GB" sz="1200" b="0" i="0" kern="1200" baseline="30000" dirty="0" smtClean="0">
                <a:solidFill>
                  <a:schemeClr val="tx1"/>
                </a:solidFill>
                <a:effectLst/>
                <a:latin typeface="+mn-lt"/>
                <a:ea typeface="+mn-ea"/>
                <a:cs typeface="+mn-cs"/>
              </a:rPr>
              <a:t>+</a:t>
            </a:r>
            <a:r>
              <a:rPr lang="en-GB" sz="1200" b="0" i="0" kern="1200" dirty="0" smtClean="0">
                <a:solidFill>
                  <a:schemeClr val="tx1"/>
                </a:solidFill>
                <a:effectLst/>
                <a:latin typeface="+mn-lt"/>
                <a:ea typeface="+mn-ea"/>
                <a:cs typeface="+mn-cs"/>
              </a:rPr>
              <a:t>CD25</a:t>
            </a:r>
            <a:r>
              <a:rPr lang="en-GB" sz="1200" b="0" i="0" kern="1200" baseline="30000" dirty="0" smtClean="0">
                <a:solidFill>
                  <a:schemeClr val="tx1"/>
                </a:solidFill>
                <a:effectLst/>
                <a:latin typeface="+mn-lt"/>
                <a:ea typeface="+mn-ea"/>
                <a:cs typeface="+mn-cs"/>
              </a:rPr>
              <a:t>+</a:t>
            </a:r>
            <a:r>
              <a:rPr lang="en-GB" sz="1200" b="0" i="0" kern="1200" dirty="0" smtClean="0">
                <a:solidFill>
                  <a:schemeClr val="tx1"/>
                </a:solidFill>
                <a:effectLst/>
                <a:latin typeface="+mn-lt"/>
                <a:ea typeface="+mn-ea"/>
                <a:cs typeface="+mn-cs"/>
              </a:rPr>
              <a:t> regulatory T cell.</a:t>
            </a:r>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Recognition of self antigens by immature T cells in the thymus may lead to death of the cells (negative selection, or deletion) or the development of regulatory T cells that enter peripheral tissues.</a:t>
            </a:r>
            <a:endParaRPr lang="lv-LV" sz="1200" b="0" i="0" kern="1200" dirty="0" smtClean="0">
              <a:solidFill>
                <a:schemeClr val="tx1"/>
              </a:solidFill>
              <a:latin typeface="+mn-lt"/>
              <a:ea typeface="+mn-ea"/>
              <a:cs typeface="+mn-cs"/>
            </a:endParaRPr>
          </a:p>
          <a:p>
            <a:endParaRPr lang="lv-LV" dirty="0" smtClean="0"/>
          </a:p>
          <a:p>
            <a:r>
              <a:rPr lang="lv-LV" dirty="0" smtClean="0"/>
              <a:t>DP </a:t>
            </a:r>
            <a:r>
              <a:rPr lang="lv-LV" dirty="0" err="1" smtClean="0"/>
              <a:t>thymocites</a:t>
            </a:r>
            <a:endParaRPr lang="en-GB"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8</a:t>
            </a:fld>
            <a:endParaRPr lang="en-GB"/>
          </a:p>
        </p:txBody>
      </p:sp>
    </p:spTree>
    <p:extLst>
      <p:ext uri="{BB962C8B-B14F-4D97-AF65-F5344CB8AC3E}">
        <p14:creationId xmlns:p14="http://schemas.microsoft.com/office/powerpoint/2010/main" val="4072578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a</a:t>
            </a:r>
            <a:r>
              <a:rPr lang="en-GB" sz="1200" b="0" i="0" kern="1200" dirty="0" smtClean="0">
                <a:solidFill>
                  <a:schemeClr val="tx1"/>
                </a:solidFill>
                <a:effectLst/>
                <a:latin typeface="+mn-lt"/>
                <a:ea typeface="+mn-ea"/>
                <a:cs typeface="+mn-cs"/>
              </a:rPr>
              <a:t> | A high-affinity peptide–MHC ligand that interacts with a T-cell receptor (TCR)–co-receptor pair with a dwell time of more than 4 seconds induces full, stable 'zippering' between the membrane-proximal domain of CD8 and the connecting peptide motif in the -chain of the TCR (-CPM). This allows stable association of LCK with the CD3 complex and results in complete phosphorylation of the CD3 </a:t>
            </a:r>
            <a:r>
              <a:rPr lang="en-GB" sz="1200" b="0" i="0" kern="1200" dirty="0" err="1" smtClean="0">
                <a:solidFill>
                  <a:schemeClr val="tx1"/>
                </a:solidFill>
                <a:effectLst/>
                <a:latin typeface="+mn-lt"/>
                <a:ea typeface="+mn-ea"/>
                <a:cs typeface="+mn-cs"/>
              </a:rPr>
              <a:t>immunoreceptor</a:t>
            </a:r>
            <a:r>
              <a:rPr lang="en-GB" sz="1200" b="0" i="0" kern="1200" dirty="0" smtClean="0">
                <a:solidFill>
                  <a:schemeClr val="tx1"/>
                </a:solidFill>
                <a:effectLst/>
                <a:latin typeface="+mn-lt"/>
                <a:ea typeface="+mn-ea"/>
                <a:cs typeface="+mn-cs"/>
              </a:rPr>
              <a:t> tyrosine-based activation motifs (ITAMs), thereby inducing negative selection. </a:t>
            </a:r>
            <a:r>
              <a:rPr lang="en-GB" sz="1200" b="1" i="0" kern="1200" dirty="0" smtClean="0">
                <a:solidFill>
                  <a:schemeClr val="tx1"/>
                </a:solidFill>
                <a:effectLst/>
                <a:latin typeface="+mn-lt"/>
                <a:ea typeface="+mn-ea"/>
                <a:cs typeface="+mn-cs"/>
              </a:rPr>
              <a:t>b</a:t>
            </a:r>
            <a:r>
              <a:rPr lang="en-GB" sz="1200" b="0" i="0" kern="1200" dirty="0" smtClean="0">
                <a:solidFill>
                  <a:schemeClr val="tx1"/>
                </a:solidFill>
                <a:effectLst/>
                <a:latin typeface="+mn-lt"/>
                <a:ea typeface="+mn-ea"/>
                <a:cs typeface="+mn-cs"/>
              </a:rPr>
              <a:t> | A low-affinity peptide–MHC ligand that interacts with a TCR–co-receptor pair with a dwell time of less than 4 seconds induces incomplete zippering and therefore allows only transient LCK association and partial CD3 ITAM phosphorylation, consequently triggering positive selection. In the absence of the -CPM or the membrane proximal region of CD8, the TCR–co-receptor zippering capacity is lost and co-receptor stabilization of the open CD3 conformation does not occur (not shown).</a:t>
            </a:r>
            <a:endParaRPr lang="en-GB"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9</a:t>
            </a:fld>
            <a:endParaRPr lang="en-GB"/>
          </a:p>
        </p:txBody>
      </p:sp>
    </p:spTree>
    <p:extLst>
      <p:ext uri="{BB962C8B-B14F-4D97-AF65-F5344CB8AC3E}">
        <p14:creationId xmlns:p14="http://schemas.microsoft.com/office/powerpoint/2010/main" val="1217745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0A4BA7-02E6-42BD-ACC5-48A516900558}" type="slidenum">
              <a:rPr lang="en-GB" smtClean="0"/>
              <a:pPr/>
              <a:t>10</a:t>
            </a:fld>
            <a:endParaRPr lang="en-GB"/>
          </a:p>
        </p:txBody>
      </p:sp>
    </p:spTree>
    <p:extLst>
      <p:ext uri="{BB962C8B-B14F-4D97-AF65-F5344CB8AC3E}">
        <p14:creationId xmlns:p14="http://schemas.microsoft.com/office/powerpoint/2010/main" val="4184297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EDD06D3-0967-46B3-BB92-FC46CDC18659}" type="datetimeFigureOut">
              <a:rPr lang="en-GB" smtClean="0"/>
              <a:pPr/>
              <a:t>27/10/2014</a:t>
            </a:fld>
            <a:endParaRPr lang="en-GB"/>
          </a:p>
        </p:txBody>
      </p:sp>
      <p:sp>
        <p:nvSpPr>
          <p:cNvPr id="17" name="Footer Placeholder 16"/>
          <p:cNvSpPr>
            <a:spLocks noGrp="1"/>
          </p:cNvSpPr>
          <p:nvPr>
            <p:ph type="ftr" sz="quarter" idx="11"/>
          </p:nvPr>
        </p:nvSpPr>
        <p:spPr>
          <a:xfrm>
            <a:off x="2898648" y="6355080"/>
            <a:ext cx="3474720" cy="365760"/>
          </a:xfrm>
        </p:spPr>
        <p:txBody>
          <a:bodyPr/>
          <a:lstStyle/>
          <a:p>
            <a:endParaRPr lang="en-GB"/>
          </a:p>
        </p:txBody>
      </p:sp>
      <p:sp>
        <p:nvSpPr>
          <p:cNvPr id="29" name="Slide Number Placeholder 28"/>
          <p:cNvSpPr>
            <a:spLocks noGrp="1"/>
          </p:cNvSpPr>
          <p:nvPr>
            <p:ph type="sldNum" sz="quarter" idx="12"/>
          </p:nvPr>
        </p:nvSpPr>
        <p:spPr>
          <a:xfrm>
            <a:off x="1216152" y="6355080"/>
            <a:ext cx="1219200" cy="365760"/>
          </a:xfrm>
        </p:spPr>
        <p:txBody>
          <a:bodyPr/>
          <a:lstStyle/>
          <a:p>
            <a:fld id="{061C1A46-C8B3-428A-8413-EDB47D9D6D34}" type="slidenum">
              <a:rPr lang="en-GB" smtClean="0"/>
              <a:pPr/>
              <a:t>‹#›</a:t>
            </a:fld>
            <a:endParaRPr lang="en-GB"/>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DD06D3-0967-46B3-BB92-FC46CDC18659}" type="datetimeFigureOut">
              <a:rPr lang="en-GB" smtClean="0"/>
              <a:pPr/>
              <a:t>27/10/2014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1C1A46-C8B3-428A-8413-EDB47D9D6D3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DD06D3-0967-46B3-BB92-FC46CDC18659}" type="datetimeFigureOut">
              <a:rPr lang="en-GB" smtClean="0"/>
              <a:pPr/>
              <a:t>27/10/2014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1C1A46-C8B3-428A-8413-EDB47D9D6D34}" type="slidenum">
              <a:rPr lang="en-GB" smtClean="0"/>
              <a:pPr/>
              <a:t>‹#›</a:t>
            </a:fld>
            <a:endParaRPr lang="en-GB"/>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EDD06D3-0967-46B3-BB92-FC46CDC18659}" type="datetimeFigureOut">
              <a:rPr lang="en-GB" smtClean="0"/>
              <a:pPr/>
              <a:t>27/10/2014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1C1A46-C8B3-428A-8413-EDB47D9D6D34}" type="slidenum">
              <a:rPr lang="en-GB" smtClean="0"/>
              <a:pPr/>
              <a:t>‹#›</a:t>
            </a:fld>
            <a:endParaRPr lang="en-GB"/>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EDD06D3-0967-46B3-BB92-FC46CDC18659}" type="datetimeFigureOut">
              <a:rPr lang="en-GB" smtClean="0"/>
              <a:pPr/>
              <a:t>27/10/2014</a:t>
            </a:fld>
            <a:endParaRPr lang="en-GB"/>
          </a:p>
        </p:txBody>
      </p:sp>
      <p:sp>
        <p:nvSpPr>
          <p:cNvPr id="5" name="Footer Placeholder 4"/>
          <p:cNvSpPr>
            <a:spLocks noGrp="1"/>
          </p:cNvSpPr>
          <p:nvPr>
            <p:ph type="ftr" sz="quarter" idx="11"/>
          </p:nvPr>
        </p:nvSpPr>
        <p:spPr>
          <a:xfrm>
            <a:off x="2898648" y="6355080"/>
            <a:ext cx="3474720" cy="365760"/>
          </a:xfrm>
        </p:spPr>
        <p:txBody>
          <a:bodyPr/>
          <a:lstStyle/>
          <a:p>
            <a:endParaRPr lang="en-GB"/>
          </a:p>
        </p:txBody>
      </p:sp>
      <p:sp>
        <p:nvSpPr>
          <p:cNvPr id="6" name="Slide Number Placeholder 5"/>
          <p:cNvSpPr>
            <a:spLocks noGrp="1"/>
          </p:cNvSpPr>
          <p:nvPr>
            <p:ph type="sldNum" sz="quarter" idx="12"/>
          </p:nvPr>
        </p:nvSpPr>
        <p:spPr>
          <a:xfrm>
            <a:off x="1069848" y="6355080"/>
            <a:ext cx="1520952" cy="365760"/>
          </a:xfrm>
        </p:spPr>
        <p:txBody>
          <a:bodyPr/>
          <a:lstStyle/>
          <a:p>
            <a:fld id="{061C1A46-C8B3-428A-8413-EDB47D9D6D34}" type="slidenum">
              <a:rPr lang="en-GB" smtClean="0"/>
              <a:pPr/>
              <a:t>‹#›</a:t>
            </a:fld>
            <a:endParaRPr lang="en-GB"/>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EDD06D3-0967-46B3-BB92-FC46CDC18659}" type="datetimeFigureOut">
              <a:rPr lang="en-GB" smtClean="0"/>
              <a:pPr/>
              <a:t>27/10/2014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1C1A46-C8B3-428A-8413-EDB47D9D6D34}" type="slidenum">
              <a:rPr lang="en-GB" smtClean="0"/>
              <a:pPr/>
              <a:t>‹#›</a:t>
            </a:fld>
            <a:endParaRPr lang="en-GB"/>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EDD06D3-0967-46B3-BB92-FC46CDC18659}" type="datetimeFigureOut">
              <a:rPr lang="en-GB" smtClean="0"/>
              <a:pPr/>
              <a:t>27/10/2014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1C1A46-C8B3-428A-8413-EDB47D9D6D34}" type="slidenum">
              <a:rPr lang="en-GB" smtClean="0"/>
              <a:pPr/>
              <a:t>‹#›</a:t>
            </a:fld>
            <a:endParaRPr lang="en-GB"/>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EDD06D3-0967-46B3-BB92-FC46CDC18659}" type="datetimeFigureOut">
              <a:rPr lang="en-GB" smtClean="0"/>
              <a:pPr/>
              <a:t>27/10/2014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1C1A46-C8B3-428A-8413-EDB47D9D6D34}" type="slidenum">
              <a:rPr lang="en-GB" smtClean="0"/>
              <a:pPr/>
              <a:t>‹#›</a:t>
            </a:fld>
            <a:endParaRPr lang="en-GB"/>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DD06D3-0967-46B3-BB92-FC46CDC18659}" type="datetimeFigureOut">
              <a:rPr lang="en-GB" smtClean="0"/>
              <a:pPr/>
              <a:t>27/10/2014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1C1A46-C8B3-428A-8413-EDB47D9D6D34}" type="slidenum">
              <a:rPr lang="en-GB" smtClean="0"/>
              <a:pPr/>
              <a:t>‹#›</a:t>
            </a:fld>
            <a:endParaRPr lang="en-GB"/>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EDD06D3-0967-46B3-BB92-FC46CDC18659}" type="datetimeFigureOut">
              <a:rPr lang="en-GB" smtClean="0"/>
              <a:pPr/>
              <a:t>27/10/2014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1C1A46-C8B3-428A-8413-EDB47D9D6D34}" type="slidenum">
              <a:rPr lang="en-GB" smtClean="0"/>
              <a:pPr/>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EDD06D3-0967-46B3-BB92-FC46CDC18659}" type="datetimeFigureOut">
              <a:rPr lang="en-GB" smtClean="0"/>
              <a:pPr/>
              <a:t>27/10/2014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1C1A46-C8B3-428A-8413-EDB47D9D6D34}" type="slidenum">
              <a:rPr lang="en-GB" smtClean="0"/>
              <a:pPr/>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EDD06D3-0967-46B3-BB92-FC46CDC18659}" type="datetimeFigureOut">
              <a:rPr lang="en-GB" smtClean="0"/>
              <a:pPr/>
              <a:t>27/10/2014</a:t>
            </a:fld>
            <a:endParaRPr lang="en-GB"/>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61C1A46-C8B3-428A-8413-EDB47D9D6D34}" type="slidenum">
              <a:rPr lang="en-GB" smtClean="0"/>
              <a:pPr/>
              <a:t>‹#›</a:t>
            </a:fld>
            <a:endParaRPr lang="en-GB"/>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hyperlink" Target="http://www.nature.com/nri/posters/tregcells/index.html"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hyperlink" Target="http://www.streilein-foundation.org/ocular_immunology.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59632" y="1628800"/>
            <a:ext cx="6984776" cy="1755626"/>
          </a:xfrm>
          <a:ln>
            <a:solidFill>
              <a:schemeClr val="bg1"/>
            </a:solidFill>
          </a:ln>
        </p:spPr>
        <p:txBody>
          <a:bodyPr>
            <a:normAutofit/>
          </a:bodyPr>
          <a:lstStyle/>
          <a:p>
            <a:pPr>
              <a:spcBef>
                <a:spcPts val="600"/>
              </a:spcBef>
              <a:spcAft>
                <a:spcPts val="600"/>
              </a:spcAft>
            </a:pPr>
            <a:r>
              <a:rPr lang="lv-LV" sz="3600" b="1" dirty="0" smtClean="0">
                <a:ln w="12700">
                  <a:solidFill>
                    <a:schemeClr val="tx2">
                      <a:satMod val="155000"/>
                    </a:schemeClr>
                  </a:solidFill>
                  <a:prstDash val="solid"/>
                </a:ln>
                <a:solidFill>
                  <a:schemeClr val="accent1">
                    <a:lumMod val="75000"/>
                  </a:schemeClr>
                </a:solidFill>
                <a:latin typeface="Calibri" pitchFamily="34" charset="0"/>
              </a:rPr>
              <a:t>Tolerance </a:t>
            </a:r>
            <a:r>
              <a:rPr lang="lv-LV" dirty="0" smtClean="0">
                <a:ln w="12700">
                  <a:solidFill>
                    <a:schemeClr val="tx2">
                      <a:satMod val="155000"/>
                    </a:schemeClr>
                  </a:solidFill>
                  <a:prstDash val="solid"/>
                </a:ln>
                <a:solidFill>
                  <a:schemeClr val="accent1">
                    <a:lumMod val="75000"/>
                  </a:schemeClr>
                </a:solidFill>
                <a:latin typeface="Calibri" pitchFamily="34" charset="0"/>
              </a:rPr>
              <a:t>&amp; </a:t>
            </a:r>
            <a:r>
              <a:rPr lang="lv-LV" sz="3600" b="1" dirty="0" err="1" smtClean="0">
                <a:ln w="12700">
                  <a:solidFill>
                    <a:schemeClr val="tx2">
                      <a:satMod val="155000"/>
                    </a:schemeClr>
                  </a:solidFill>
                  <a:prstDash val="solid"/>
                </a:ln>
                <a:solidFill>
                  <a:schemeClr val="accent1">
                    <a:lumMod val="75000"/>
                  </a:schemeClr>
                </a:solidFill>
                <a:latin typeface="Calibri" pitchFamily="34" charset="0"/>
              </a:rPr>
              <a:t>imūnsupresīvās</a:t>
            </a:r>
            <a:r>
              <a:rPr lang="lv-LV" sz="3600" b="1" dirty="0" smtClean="0">
                <a:ln w="12700">
                  <a:solidFill>
                    <a:schemeClr val="tx2">
                      <a:satMod val="155000"/>
                    </a:schemeClr>
                  </a:solidFill>
                  <a:prstDash val="solid"/>
                </a:ln>
                <a:solidFill>
                  <a:schemeClr val="accent1">
                    <a:lumMod val="75000"/>
                  </a:schemeClr>
                </a:solidFill>
                <a:latin typeface="Calibri" pitchFamily="34" charset="0"/>
              </a:rPr>
              <a:t> šūnas</a:t>
            </a:r>
            <a:r>
              <a:rPr lang="lv-LV" dirty="0" smtClean="0">
                <a:ln w="12700">
                  <a:solidFill>
                    <a:schemeClr val="tx2">
                      <a:satMod val="155000"/>
                    </a:schemeClr>
                  </a:solidFill>
                  <a:prstDash val="solid"/>
                </a:ln>
                <a:solidFill>
                  <a:schemeClr val="tx2">
                    <a:lumMod val="75000"/>
                  </a:schemeClr>
                </a:solidFill>
                <a:latin typeface="Calibri" pitchFamily="34" charset="0"/>
              </a:rPr>
              <a:t/>
            </a:r>
            <a:br>
              <a:rPr lang="lv-LV" dirty="0" smtClean="0">
                <a:ln w="12700">
                  <a:solidFill>
                    <a:schemeClr val="tx2">
                      <a:satMod val="155000"/>
                    </a:schemeClr>
                  </a:solidFill>
                  <a:prstDash val="solid"/>
                </a:ln>
                <a:solidFill>
                  <a:schemeClr val="tx2">
                    <a:lumMod val="75000"/>
                  </a:schemeClr>
                </a:solidFill>
                <a:latin typeface="Calibri" pitchFamily="34" charset="0"/>
              </a:rPr>
            </a:br>
            <a:r>
              <a:rPr lang="lv-LV" dirty="0" smtClean="0">
                <a:ln w="12700">
                  <a:solidFill>
                    <a:schemeClr val="tx2">
                      <a:satMod val="155000"/>
                    </a:schemeClr>
                  </a:solidFill>
                  <a:prstDash val="solid"/>
                </a:ln>
                <a:solidFill>
                  <a:schemeClr val="tx2">
                    <a:lumMod val="75000"/>
                  </a:schemeClr>
                </a:solidFill>
                <a:latin typeface="Calibri" pitchFamily="34" charset="0"/>
              </a:rPr>
              <a:t> </a:t>
            </a:r>
            <a:r>
              <a:rPr lang="lv-LV" sz="3600" dirty="0" smtClean="0">
                <a:ln w="12700">
                  <a:solidFill>
                    <a:schemeClr val="tx2">
                      <a:satMod val="155000"/>
                    </a:schemeClr>
                  </a:solidFill>
                  <a:prstDash val="solid"/>
                </a:ln>
                <a:solidFill>
                  <a:schemeClr val="tx2">
                    <a:lumMod val="75000"/>
                  </a:schemeClr>
                </a:solidFill>
                <a:latin typeface="Calibri" pitchFamily="34" charset="0"/>
              </a:rPr>
              <a:t/>
            </a:r>
            <a:br>
              <a:rPr lang="lv-LV" sz="3600" dirty="0" smtClean="0">
                <a:ln w="12700">
                  <a:solidFill>
                    <a:schemeClr val="tx2">
                      <a:satMod val="155000"/>
                    </a:schemeClr>
                  </a:solidFill>
                  <a:prstDash val="solid"/>
                </a:ln>
                <a:solidFill>
                  <a:schemeClr val="tx2">
                    <a:lumMod val="75000"/>
                  </a:schemeClr>
                </a:solidFill>
                <a:latin typeface="Calibri" pitchFamily="34" charset="0"/>
              </a:rPr>
            </a:br>
            <a:r>
              <a:rPr lang="lv-LV" sz="3600" b="1" dirty="0" err="1" smtClean="0">
                <a:ln w="12700">
                  <a:solidFill>
                    <a:schemeClr val="tx2">
                      <a:satMod val="155000"/>
                    </a:schemeClr>
                  </a:solidFill>
                  <a:prstDash val="solid"/>
                </a:ln>
                <a:solidFill>
                  <a:srgbClr val="0070C0"/>
                </a:solidFill>
                <a:latin typeface="Calibri" pitchFamily="34" charset="0"/>
              </a:rPr>
              <a:t>Imūnpriviliģētie</a:t>
            </a:r>
            <a:r>
              <a:rPr lang="lv-LV" sz="3600" b="1" dirty="0" smtClean="0">
                <a:ln w="12700">
                  <a:solidFill>
                    <a:schemeClr val="tx2">
                      <a:satMod val="155000"/>
                    </a:schemeClr>
                  </a:solidFill>
                  <a:prstDash val="solid"/>
                </a:ln>
                <a:solidFill>
                  <a:srgbClr val="0070C0"/>
                </a:solidFill>
                <a:latin typeface="Calibri" pitchFamily="34" charset="0"/>
              </a:rPr>
              <a:t> orgāni</a:t>
            </a:r>
            <a:endParaRPr lang="en-GB" sz="3600" b="1" dirty="0">
              <a:ln w="12700">
                <a:solidFill>
                  <a:schemeClr val="tx2">
                    <a:satMod val="155000"/>
                  </a:schemeClr>
                </a:solidFill>
                <a:prstDash val="solid"/>
              </a:ln>
              <a:solidFill>
                <a:srgbClr val="0070C0"/>
              </a:solidFill>
              <a:latin typeface="Calibri" pitchFamily="34" charset="0"/>
            </a:endParaRPr>
          </a:p>
        </p:txBody>
      </p:sp>
      <p:sp>
        <p:nvSpPr>
          <p:cNvPr id="5" name="Subtitle 4"/>
          <p:cNvSpPr>
            <a:spLocks noGrp="1"/>
          </p:cNvSpPr>
          <p:nvPr>
            <p:ph type="subTitle" idx="1"/>
          </p:nvPr>
        </p:nvSpPr>
        <p:spPr>
          <a:xfrm>
            <a:off x="1763688" y="5157192"/>
            <a:ext cx="6400800" cy="432048"/>
          </a:xfrm>
        </p:spPr>
        <p:txBody>
          <a:bodyPr>
            <a:normAutofit lnSpcReduction="10000"/>
          </a:bodyPr>
          <a:lstStyle/>
          <a:p>
            <a:r>
              <a:rPr lang="lv-LV" sz="2400" dirty="0" smtClean="0">
                <a:latin typeface="Calibri" pitchFamily="34" charset="0"/>
              </a:rPr>
              <a:t>24.10.2014</a:t>
            </a:r>
            <a:endParaRPr lang="en-GB" sz="2400" dirty="0">
              <a:latin typeface="Calibri" pitchFamily="34" charset="0"/>
            </a:endParaRPr>
          </a:p>
        </p:txBody>
      </p:sp>
      <p:sp>
        <p:nvSpPr>
          <p:cNvPr id="7" name="Rectangle 6"/>
          <p:cNvSpPr/>
          <p:nvPr/>
        </p:nvSpPr>
        <p:spPr>
          <a:xfrm>
            <a:off x="2411760" y="3861048"/>
            <a:ext cx="5508104" cy="830997"/>
          </a:xfrm>
          <a:prstGeom prst="rect">
            <a:avLst/>
          </a:prstGeom>
        </p:spPr>
        <p:txBody>
          <a:bodyPr wrap="square">
            <a:spAutoFit/>
          </a:bodyPr>
          <a:lstStyle/>
          <a:p>
            <a:pPr algn="r"/>
            <a:r>
              <a:rPr lang="lv-LV" sz="2400" dirty="0" smtClean="0">
                <a:latin typeface="Calibri" pitchFamily="34" charset="0"/>
              </a:rPr>
              <a:t>Dr.biol. Zane Kalniņa</a:t>
            </a:r>
          </a:p>
          <a:p>
            <a:pPr algn="r"/>
            <a:r>
              <a:rPr lang="lv-LV" sz="2400" dirty="0" smtClean="0">
                <a:latin typeface="Calibri" pitchFamily="34" charset="0"/>
              </a:rPr>
              <a:t>LU BF Imunoloģijas kurss maģistrantiem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smtClean="0">
                <a:solidFill>
                  <a:srgbClr val="0070C0"/>
                </a:solidFill>
              </a:rPr>
              <a:t>Kādēļ ar centrālo toleranci nav pietiekami?</a:t>
            </a:r>
            <a:endParaRPr lang="en-GB" b="1" dirty="0">
              <a:solidFill>
                <a:srgbClr val="0070C0"/>
              </a:solidFill>
            </a:endParaRPr>
          </a:p>
        </p:txBody>
      </p:sp>
      <p:pic>
        <p:nvPicPr>
          <p:cNvPr id="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988" y="1825372"/>
            <a:ext cx="2160240"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Rectangle 3"/>
          <p:cNvSpPr/>
          <p:nvPr/>
        </p:nvSpPr>
        <p:spPr>
          <a:xfrm>
            <a:off x="2987824" y="2059106"/>
            <a:ext cx="5184576" cy="1692771"/>
          </a:xfrm>
          <a:prstGeom prst="rect">
            <a:avLst/>
          </a:prstGeom>
        </p:spPr>
        <p:txBody>
          <a:bodyPr wrap="square">
            <a:spAutoFit/>
          </a:bodyPr>
          <a:lstStyle/>
          <a:p>
            <a:pPr lvl="1">
              <a:spcAft>
                <a:spcPts val="1200"/>
              </a:spcAft>
            </a:pPr>
            <a:r>
              <a:rPr lang="lv-LV" sz="2600" dirty="0" smtClean="0">
                <a:latin typeface="Calibri" pitchFamily="34" charset="0"/>
              </a:rPr>
              <a:t>Ne visi antigēni, pret kuriem būtu jānodrošina T šūnu tolerance, ir </a:t>
            </a:r>
            <a:r>
              <a:rPr lang="lv-LV" sz="2600" dirty="0" err="1" smtClean="0">
                <a:latin typeface="Calibri" pitchFamily="34" charset="0"/>
              </a:rPr>
              <a:t>ekspresēti</a:t>
            </a:r>
            <a:r>
              <a:rPr lang="lv-LV" sz="2600" dirty="0" smtClean="0">
                <a:latin typeface="Calibri" pitchFamily="34" charset="0"/>
              </a:rPr>
              <a:t> </a:t>
            </a:r>
            <a:r>
              <a:rPr lang="lv-LV" sz="2600" dirty="0" err="1" smtClean="0">
                <a:latin typeface="Calibri" pitchFamily="34" charset="0"/>
              </a:rPr>
              <a:t>tīmusā</a:t>
            </a:r>
            <a:r>
              <a:rPr lang="lv-LV" sz="2600" dirty="0" smtClean="0">
                <a:latin typeface="Calibri" pitchFamily="34" charset="0"/>
              </a:rPr>
              <a:t> laikā, kad notiek TRC repertuāra atlase </a:t>
            </a:r>
            <a:endParaRPr lang="lv-LV" sz="2400" b="1" dirty="0" smtClean="0">
              <a:solidFill>
                <a:schemeClr val="accent2">
                  <a:lumMod val="75000"/>
                </a:schemeClr>
              </a:solidFill>
              <a:latin typeface="Calibri" pitchFamily="34" charset="0"/>
            </a:endParaRPr>
          </a:p>
        </p:txBody>
      </p:sp>
      <p:sp>
        <p:nvSpPr>
          <p:cNvPr id="5" name="Rectangle 4"/>
          <p:cNvSpPr/>
          <p:nvPr/>
        </p:nvSpPr>
        <p:spPr>
          <a:xfrm>
            <a:off x="251520" y="4928110"/>
            <a:ext cx="8352928" cy="1354217"/>
          </a:xfrm>
          <a:prstGeom prst="rect">
            <a:avLst/>
          </a:prstGeom>
        </p:spPr>
        <p:txBody>
          <a:bodyPr wrap="square">
            <a:spAutoFit/>
          </a:bodyPr>
          <a:lstStyle/>
          <a:p>
            <a:pPr lvl="1">
              <a:spcAft>
                <a:spcPts val="1200"/>
              </a:spcAft>
            </a:pPr>
            <a:r>
              <a:rPr lang="lv-LV" sz="2400" i="1" dirty="0" err="1" smtClean="0">
                <a:latin typeface="Calibri" pitchFamily="34" charset="0"/>
              </a:rPr>
              <a:t>Pssst</a:t>
            </a:r>
            <a:r>
              <a:rPr lang="lv-LV" sz="2400" i="1" dirty="0" smtClean="0">
                <a:latin typeface="Calibri" pitchFamily="34" charset="0"/>
              </a:rPr>
              <a:t>…. </a:t>
            </a:r>
          </a:p>
          <a:p>
            <a:pPr lvl="1">
              <a:spcAft>
                <a:spcPts val="1200"/>
              </a:spcAft>
            </a:pPr>
            <a:r>
              <a:rPr lang="lv-LV" sz="2400" i="1" dirty="0" smtClean="0">
                <a:latin typeface="Calibri" pitchFamily="34" charset="0"/>
              </a:rPr>
              <a:t>Lielākā daļa antigēnu tomēr </a:t>
            </a:r>
            <a:r>
              <a:rPr lang="lv-LV" sz="2400" b="1" i="1" dirty="0" smtClean="0">
                <a:latin typeface="Calibri" pitchFamily="34" charset="0"/>
              </a:rPr>
              <a:t>tiek</a:t>
            </a:r>
            <a:r>
              <a:rPr lang="lv-LV" sz="2400" i="1" dirty="0" smtClean="0">
                <a:latin typeface="Calibri" pitchFamily="34" charset="0"/>
              </a:rPr>
              <a:t> </a:t>
            </a:r>
            <a:r>
              <a:rPr lang="lv-LV" sz="2400" i="1" dirty="0" err="1" smtClean="0">
                <a:latin typeface="Calibri" pitchFamily="34" charset="0"/>
              </a:rPr>
              <a:t>ekspresēti</a:t>
            </a:r>
            <a:r>
              <a:rPr lang="lv-LV" sz="2400" i="1" dirty="0" smtClean="0">
                <a:latin typeface="Calibri" pitchFamily="34" charset="0"/>
              </a:rPr>
              <a:t> </a:t>
            </a:r>
            <a:r>
              <a:rPr lang="lv-LV" sz="2400" i="1" dirty="0" err="1" smtClean="0">
                <a:latin typeface="Calibri" pitchFamily="34" charset="0"/>
              </a:rPr>
              <a:t>tīmusā</a:t>
            </a:r>
            <a:r>
              <a:rPr lang="lv-LV" sz="2400" i="1" dirty="0" smtClean="0">
                <a:latin typeface="Calibri" pitchFamily="34" charset="0"/>
              </a:rPr>
              <a:t>, un pret tiem veidojas centrālā tolerance</a:t>
            </a:r>
            <a:endParaRPr lang="lv-LV" sz="2000" b="1" i="1" dirty="0" smtClean="0">
              <a:solidFill>
                <a:schemeClr val="accent2">
                  <a:lumMod val="75000"/>
                </a:schemeClr>
              </a:solidFill>
              <a:latin typeface="Calibri" pitchFamily="34" charset="0"/>
            </a:endParaRPr>
          </a:p>
        </p:txBody>
      </p:sp>
    </p:spTree>
    <p:extLst>
      <p:ext uri="{BB962C8B-B14F-4D97-AF65-F5344CB8AC3E}">
        <p14:creationId xmlns:p14="http://schemas.microsoft.com/office/powerpoint/2010/main" val="3509916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solidFill>
                  <a:srgbClr val="0070C0"/>
                </a:solidFill>
              </a:rPr>
              <a:t>Centrālā un perifērā T šūnu tolerance</a:t>
            </a:r>
            <a:endParaRPr lang="en-GB" b="1" dirty="0">
              <a:solidFill>
                <a:srgbClr val="0070C0"/>
              </a:solidFill>
            </a:endParaRPr>
          </a:p>
        </p:txBody>
      </p:sp>
      <p:pic>
        <p:nvPicPr>
          <p:cNvPr id="2049" name="Picture 1"/>
          <p:cNvPicPr>
            <a:picLocks noChangeAspect="1" noChangeArrowheads="1"/>
          </p:cNvPicPr>
          <p:nvPr/>
        </p:nvPicPr>
        <p:blipFill>
          <a:blip r:embed="rId3" cstate="print"/>
          <a:srcRect/>
          <a:stretch>
            <a:fillRect/>
          </a:stretch>
        </p:blipFill>
        <p:spPr bwMode="auto">
          <a:xfrm>
            <a:off x="539552" y="1196752"/>
            <a:ext cx="6229350" cy="4895850"/>
          </a:xfrm>
          <a:prstGeom prst="rect">
            <a:avLst/>
          </a:prstGeom>
          <a:noFill/>
          <a:ln w="9525">
            <a:noFill/>
            <a:miter lim="800000"/>
            <a:headEnd/>
            <a:tailEnd/>
          </a:ln>
        </p:spPr>
      </p:pic>
      <p:sp>
        <p:nvSpPr>
          <p:cNvPr id="4" name="Rectangle 3"/>
          <p:cNvSpPr/>
          <p:nvPr/>
        </p:nvSpPr>
        <p:spPr>
          <a:xfrm>
            <a:off x="683568" y="6488668"/>
            <a:ext cx="6652399" cy="307777"/>
          </a:xfrm>
          <a:prstGeom prst="rect">
            <a:avLst/>
          </a:prstGeom>
        </p:spPr>
        <p:txBody>
          <a:bodyPr wrap="none">
            <a:spAutoFit/>
          </a:bodyPr>
          <a:lstStyle/>
          <a:p>
            <a:r>
              <a:rPr lang="en-GB" sz="1400" dirty="0" err="1" smtClean="0"/>
              <a:t>Abbas</a:t>
            </a:r>
            <a:r>
              <a:rPr lang="en-GB" sz="1400" dirty="0" smtClean="0"/>
              <a:t>, </a:t>
            </a:r>
            <a:r>
              <a:rPr lang="en-GB" sz="1400" dirty="0" err="1" smtClean="0"/>
              <a:t>Abul</a:t>
            </a:r>
            <a:r>
              <a:rPr lang="en-GB" sz="1400" dirty="0" smtClean="0"/>
              <a:t> K.</a:t>
            </a:r>
            <a:r>
              <a:rPr lang="lv-LV" sz="1400" dirty="0" smtClean="0"/>
              <a:t>, </a:t>
            </a:r>
            <a:r>
              <a:rPr lang="en-GB" sz="1400" dirty="0" smtClean="0"/>
              <a:t>CELLULAR AND MOLECULAR IMMUNOLOGY</a:t>
            </a:r>
            <a:r>
              <a:rPr lang="lv-LV" sz="1400" dirty="0" smtClean="0"/>
              <a:t>, 7th </a:t>
            </a:r>
            <a:r>
              <a:rPr lang="lv-LV" sz="1400" dirty="0" err="1" smtClean="0"/>
              <a:t>edition</a:t>
            </a:r>
            <a:r>
              <a:rPr lang="lv-LV" sz="1400" dirty="0" smtClean="0"/>
              <a:t>, </a:t>
            </a:r>
            <a:r>
              <a:rPr lang="lv-LV" sz="1400" dirty="0" err="1" smtClean="0"/>
              <a:t>Elsvier</a:t>
            </a:r>
            <a:r>
              <a:rPr lang="lv-LV" sz="1400" dirty="0" smtClean="0"/>
              <a:t> </a:t>
            </a:r>
            <a:r>
              <a:rPr lang="lv-LV" sz="1400" dirty="0" err="1" smtClean="0"/>
              <a:t>Sounders</a:t>
            </a:r>
            <a:endParaRPr lang="en-GB" sz="1400" dirty="0"/>
          </a:p>
        </p:txBody>
      </p:sp>
      <p:sp>
        <p:nvSpPr>
          <p:cNvPr id="5" name="TextBox 4"/>
          <p:cNvSpPr txBox="1"/>
          <p:nvPr/>
        </p:nvSpPr>
        <p:spPr>
          <a:xfrm>
            <a:off x="6372200" y="3573016"/>
            <a:ext cx="2232248" cy="646331"/>
          </a:xfrm>
          <a:prstGeom prst="rect">
            <a:avLst/>
          </a:prstGeom>
          <a:noFill/>
        </p:spPr>
        <p:txBody>
          <a:bodyPr wrap="square" rtlCol="0">
            <a:spAutoFit/>
          </a:bodyPr>
          <a:lstStyle/>
          <a:p>
            <a:r>
              <a:rPr lang="lv-LV" b="1" dirty="0" smtClean="0">
                <a:solidFill>
                  <a:srgbClr val="FF0000"/>
                </a:solidFill>
              </a:rPr>
              <a:t>Inducētās jeb adaptīvās </a:t>
            </a:r>
            <a:r>
              <a:rPr lang="lv-LV" b="1" dirty="0" err="1" smtClean="0">
                <a:solidFill>
                  <a:srgbClr val="FF0000"/>
                </a:solidFill>
              </a:rPr>
              <a:t>T</a:t>
            </a:r>
            <a:r>
              <a:rPr lang="lv-LV" b="1" baseline="-25000" dirty="0" err="1" smtClean="0">
                <a:solidFill>
                  <a:srgbClr val="FF0000"/>
                </a:solidFill>
              </a:rPr>
              <a:t>reg</a:t>
            </a:r>
            <a:r>
              <a:rPr lang="lv-LV" b="1" baseline="-25000" dirty="0" smtClean="0">
                <a:solidFill>
                  <a:srgbClr val="FF0000"/>
                </a:solidFill>
              </a:rPr>
              <a:t> </a:t>
            </a:r>
            <a:r>
              <a:rPr lang="lv-LV" b="1" dirty="0" smtClean="0">
                <a:solidFill>
                  <a:srgbClr val="FF0000"/>
                </a:solidFill>
              </a:rPr>
              <a:t>šūnas</a:t>
            </a:r>
            <a:endParaRPr lang="en-GB" b="1" dirty="0">
              <a:solidFill>
                <a:srgbClr val="FF0000"/>
              </a:solidFill>
            </a:endParaRPr>
          </a:p>
        </p:txBody>
      </p:sp>
      <p:sp>
        <p:nvSpPr>
          <p:cNvPr id="6" name="Rectangle 5"/>
          <p:cNvSpPr/>
          <p:nvPr/>
        </p:nvSpPr>
        <p:spPr>
          <a:xfrm>
            <a:off x="5508104" y="4941168"/>
            <a:ext cx="3419872" cy="1200329"/>
          </a:xfrm>
          <a:prstGeom prst="rect">
            <a:avLst/>
          </a:prstGeom>
          <a:solidFill>
            <a:schemeClr val="bg1">
              <a:lumMod val="95000"/>
            </a:schemeClr>
          </a:solidFill>
          <a:ln>
            <a:solidFill>
              <a:schemeClr val="tx1"/>
            </a:solidFill>
          </a:ln>
        </p:spPr>
        <p:txBody>
          <a:bodyPr wrap="square">
            <a:spAutoFit/>
          </a:bodyPr>
          <a:lstStyle/>
          <a:p>
            <a:r>
              <a:rPr lang="lv-LV" b="1" dirty="0" smtClean="0">
                <a:solidFill>
                  <a:schemeClr val="tx1">
                    <a:lumMod val="65000"/>
                    <a:lumOff val="35000"/>
                  </a:schemeClr>
                </a:solidFill>
                <a:latin typeface="Calibri" pitchFamily="34" charset="0"/>
              </a:rPr>
              <a:t>Perifērā tolerance </a:t>
            </a:r>
            <a:r>
              <a:rPr lang="lv-LV" dirty="0" smtClean="0">
                <a:solidFill>
                  <a:schemeClr val="tx1">
                    <a:lumMod val="65000"/>
                    <a:lumOff val="35000"/>
                  </a:schemeClr>
                </a:solidFill>
                <a:latin typeface="Calibri" pitchFamily="34" charset="0"/>
              </a:rPr>
              <a:t>– imunoloģiskā tolerance, kas izveidojas pēc tam, kad T un B šūnas nobriest un nokļūst perifērijā</a:t>
            </a:r>
            <a:endParaRPr lang="en-GB"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9392"/>
            <a:ext cx="8229600" cy="914400"/>
          </a:xfrm>
        </p:spPr>
        <p:txBody>
          <a:bodyPr>
            <a:normAutofit/>
          </a:bodyPr>
          <a:lstStyle/>
          <a:p>
            <a:r>
              <a:rPr lang="lv-LV" b="1" dirty="0" smtClean="0">
                <a:solidFill>
                  <a:srgbClr val="0070C0"/>
                </a:solidFill>
              </a:rPr>
              <a:t>Perifērās T šūnu tolerances mehānismi </a:t>
            </a:r>
            <a:endParaRPr lang="en-GB" dirty="0"/>
          </a:p>
        </p:txBody>
      </p:sp>
      <p:pic>
        <p:nvPicPr>
          <p:cNvPr id="4099" name="Picture 3"/>
          <p:cNvPicPr>
            <a:picLocks noChangeAspect="1" noChangeArrowheads="1"/>
          </p:cNvPicPr>
          <p:nvPr/>
        </p:nvPicPr>
        <p:blipFill>
          <a:blip r:embed="rId3" cstate="print"/>
          <a:srcRect/>
          <a:stretch>
            <a:fillRect/>
          </a:stretch>
        </p:blipFill>
        <p:spPr bwMode="auto">
          <a:xfrm>
            <a:off x="323528" y="764704"/>
            <a:ext cx="7857808" cy="1656184"/>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323528" y="2420888"/>
            <a:ext cx="7901694" cy="4435614"/>
          </a:xfrm>
          <a:prstGeom prst="rect">
            <a:avLst/>
          </a:prstGeom>
          <a:noFill/>
          <a:ln w="9525">
            <a:noFill/>
            <a:miter lim="800000"/>
            <a:headEnd/>
            <a:tailEnd/>
          </a:ln>
        </p:spPr>
      </p:pic>
      <p:sp>
        <p:nvSpPr>
          <p:cNvPr id="3" name="TextBox 2"/>
          <p:cNvSpPr txBox="1"/>
          <p:nvPr/>
        </p:nvSpPr>
        <p:spPr>
          <a:xfrm>
            <a:off x="7533815" y="5373216"/>
            <a:ext cx="1382814" cy="369332"/>
          </a:xfrm>
          <a:prstGeom prst="rect">
            <a:avLst/>
          </a:prstGeom>
          <a:noFill/>
        </p:spPr>
        <p:txBody>
          <a:bodyPr wrap="none" rtlCol="0">
            <a:spAutoFit/>
          </a:bodyPr>
          <a:lstStyle/>
          <a:p>
            <a:r>
              <a:rPr lang="lv-LV" i="1" dirty="0" err="1" smtClean="0"/>
              <a:t>Low-dose</a:t>
            </a:r>
            <a:r>
              <a:rPr lang="lv-LV" i="1" dirty="0" smtClean="0"/>
              <a:t> </a:t>
            </a:r>
            <a:r>
              <a:rPr lang="lv-LV" i="1" dirty="0" err="1" smtClean="0"/>
              <a:t>Ag</a:t>
            </a:r>
            <a:endParaRPr lang="en-GB"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16685" y="0"/>
            <a:ext cx="9160685" cy="6858000"/>
          </a:xfrm>
          <a:prstGeom prst="rect">
            <a:avLst/>
          </a:prstGeom>
          <a:noFill/>
          <a:ln w="9525">
            <a:noFill/>
            <a:miter lim="800000"/>
            <a:headEnd/>
            <a:tailEnd/>
          </a:ln>
        </p:spPr>
      </p:pic>
      <p:sp>
        <p:nvSpPr>
          <p:cNvPr id="8" name="TextBox 7"/>
          <p:cNvSpPr txBox="1"/>
          <p:nvPr/>
        </p:nvSpPr>
        <p:spPr>
          <a:xfrm>
            <a:off x="1907704" y="-99392"/>
            <a:ext cx="7236296" cy="461665"/>
          </a:xfrm>
          <a:prstGeom prst="rect">
            <a:avLst/>
          </a:prstGeom>
          <a:noFill/>
        </p:spPr>
        <p:txBody>
          <a:bodyPr wrap="square" rtlCol="0">
            <a:spAutoFit/>
          </a:bodyPr>
          <a:lstStyle/>
          <a:p>
            <a:r>
              <a:rPr lang="lv-LV" sz="2400" b="1" u="sng" cap="all" dirty="0" smtClean="0">
                <a:solidFill>
                  <a:srgbClr val="FFFF00"/>
                </a:solidFill>
              </a:rPr>
              <a:t>Dažādi</a:t>
            </a:r>
            <a:r>
              <a:rPr lang="en-US" sz="2400" b="1" u="sng" cap="all" dirty="0" smtClean="0">
                <a:solidFill>
                  <a:srgbClr val="FFFF00"/>
                </a:solidFill>
              </a:rPr>
              <a:t> </a:t>
            </a:r>
            <a:r>
              <a:rPr lang="lv-LV" sz="2400" b="1" u="sng" cap="all" dirty="0" smtClean="0">
                <a:solidFill>
                  <a:srgbClr val="FFFF00"/>
                </a:solidFill>
              </a:rPr>
              <a:t> </a:t>
            </a:r>
            <a:r>
              <a:rPr lang="en-US" sz="2400" b="1" u="sng" cap="all" dirty="0" err="1" smtClean="0">
                <a:solidFill>
                  <a:srgbClr val="FFFF00"/>
                </a:solidFill>
              </a:rPr>
              <a:t>T</a:t>
            </a:r>
            <a:r>
              <a:rPr lang="en-US" sz="2400" b="1" u="sng" cap="all" baseline="-25000" dirty="0" err="1" smtClean="0">
                <a:solidFill>
                  <a:srgbClr val="FFFF00"/>
                </a:solidFill>
              </a:rPr>
              <a:t>reg</a:t>
            </a:r>
            <a:r>
              <a:rPr lang="en-US" sz="2400" b="1" u="sng" cap="all" dirty="0" smtClean="0">
                <a:solidFill>
                  <a:srgbClr val="FFFF00"/>
                </a:solidFill>
              </a:rPr>
              <a:t> </a:t>
            </a:r>
            <a:r>
              <a:rPr lang="lv-LV" sz="2400" b="1" u="sng" cap="all" dirty="0" smtClean="0">
                <a:solidFill>
                  <a:srgbClr val="FFFF00"/>
                </a:solidFill>
              </a:rPr>
              <a:t>šūnu </a:t>
            </a:r>
            <a:r>
              <a:rPr lang="en-US" sz="2400" b="1" u="sng" cap="all" dirty="0" err="1" smtClean="0">
                <a:solidFill>
                  <a:srgbClr val="FFFF00"/>
                </a:solidFill>
              </a:rPr>
              <a:t>subtipi</a:t>
            </a:r>
            <a:r>
              <a:rPr lang="en-US" sz="2400" b="1" u="sng" cap="all" dirty="0" smtClean="0">
                <a:solidFill>
                  <a:srgbClr val="FFFF00"/>
                </a:solidFill>
              </a:rPr>
              <a:t> un to </a:t>
            </a:r>
            <a:r>
              <a:rPr lang="lv-LV" sz="2400" b="1" u="sng" cap="all" dirty="0" smtClean="0">
                <a:solidFill>
                  <a:srgbClr val="FFFF00"/>
                </a:solidFill>
              </a:rPr>
              <a:t>izveide</a:t>
            </a:r>
            <a:endParaRPr lang="en-GB" sz="2400" b="1" u="sng" cap="all"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568952" cy="914400"/>
          </a:xfrm>
        </p:spPr>
        <p:txBody>
          <a:bodyPr>
            <a:normAutofit/>
          </a:bodyPr>
          <a:lstStyle/>
          <a:p>
            <a:r>
              <a:rPr lang="lv-LV" b="1" dirty="0" err="1" smtClean="0">
                <a:solidFill>
                  <a:srgbClr val="0070C0"/>
                </a:solidFill>
              </a:rPr>
              <a:t>T</a:t>
            </a:r>
            <a:r>
              <a:rPr lang="lv-LV" b="1" baseline="-25000" dirty="0" err="1" smtClean="0">
                <a:solidFill>
                  <a:srgbClr val="0070C0"/>
                </a:solidFill>
              </a:rPr>
              <a:t>reg</a:t>
            </a:r>
            <a:r>
              <a:rPr lang="lv-LV" b="1" dirty="0" smtClean="0">
                <a:solidFill>
                  <a:srgbClr val="0070C0"/>
                </a:solidFill>
              </a:rPr>
              <a:t> šūnu funkcijas –</a:t>
            </a:r>
            <a:r>
              <a:rPr lang="en-US" b="1" dirty="0" smtClean="0">
                <a:solidFill>
                  <a:srgbClr val="0070C0"/>
                </a:solidFill>
              </a:rPr>
              <a:t> </a:t>
            </a:r>
            <a:r>
              <a:rPr lang="lv-LV" b="1" dirty="0" smtClean="0">
                <a:solidFill>
                  <a:srgbClr val="0070C0"/>
                </a:solidFill>
              </a:rPr>
              <a:t>lomas dažādos kontekstos</a:t>
            </a:r>
            <a:endParaRPr lang="en-GB" b="1" dirty="0">
              <a:solidFill>
                <a:srgbClr val="0070C0"/>
              </a:solidFill>
            </a:endParaRPr>
          </a:p>
        </p:txBody>
      </p:sp>
      <p:sp>
        <p:nvSpPr>
          <p:cNvPr id="4" name="Rectangle 3"/>
          <p:cNvSpPr/>
          <p:nvPr/>
        </p:nvSpPr>
        <p:spPr>
          <a:xfrm>
            <a:off x="755576" y="1412776"/>
            <a:ext cx="7776864" cy="3677930"/>
          </a:xfrm>
          <a:prstGeom prst="rect">
            <a:avLst/>
          </a:prstGeom>
        </p:spPr>
        <p:txBody>
          <a:bodyPr wrap="square">
            <a:spAutoFit/>
          </a:bodyPr>
          <a:lstStyle/>
          <a:p>
            <a:pPr eaLnBrk="0" fontAlgn="base" hangingPunct="0">
              <a:spcBef>
                <a:spcPct val="0"/>
              </a:spcBef>
              <a:spcAft>
                <a:spcPts val="600"/>
              </a:spcAft>
            </a:pPr>
            <a:r>
              <a:rPr lang="lv-LV" sz="2200" b="1" dirty="0" err="1" smtClean="0">
                <a:solidFill>
                  <a:srgbClr val="C00000"/>
                </a:solidFill>
              </a:rPr>
              <a:t>T</a:t>
            </a:r>
            <a:r>
              <a:rPr lang="lv-LV" sz="2200" b="1" baseline="-25000" dirty="0" err="1" smtClean="0">
                <a:solidFill>
                  <a:srgbClr val="C00000"/>
                </a:solidFill>
              </a:rPr>
              <a:t>reg</a:t>
            </a:r>
            <a:r>
              <a:rPr lang="lv-LV" sz="2200" b="1" dirty="0" smtClean="0">
                <a:solidFill>
                  <a:srgbClr val="C00000"/>
                </a:solidFill>
              </a:rPr>
              <a:t> šūnas modulē daudzus dažādus fizioloģiskas un patoloģiskas imūnās atbildes reakcijas:</a:t>
            </a:r>
          </a:p>
          <a:p>
            <a:pPr lvl="1" indent="457200" eaLnBrk="0" fontAlgn="base" hangingPunct="0">
              <a:spcBef>
                <a:spcPct val="0"/>
              </a:spcBef>
              <a:spcAft>
                <a:spcPts val="600"/>
              </a:spcAft>
              <a:buFont typeface="Wingdings" pitchFamily="2" charset="2"/>
              <a:buChar char="v"/>
            </a:pPr>
            <a:r>
              <a:rPr lang="lv-LV" sz="2200" dirty="0" err="1" smtClean="0">
                <a:ea typeface="Calibri" pitchFamily="34" charset="0"/>
                <a:cs typeface="DiverdaSansCom-Medium"/>
              </a:rPr>
              <a:t>Autoimunitāte</a:t>
            </a:r>
            <a:endParaRPr lang="lv-LV" sz="2200" dirty="0" smtClean="0">
              <a:ea typeface="Calibri" pitchFamily="34" charset="0"/>
              <a:cs typeface="DiverdaSansCom-Medium"/>
            </a:endParaRPr>
          </a:p>
          <a:p>
            <a:pPr lvl="1" indent="457200" eaLnBrk="0" fontAlgn="base" hangingPunct="0">
              <a:spcBef>
                <a:spcPct val="0"/>
              </a:spcBef>
              <a:spcAft>
                <a:spcPts val="600"/>
              </a:spcAft>
              <a:buFont typeface="Wingdings" pitchFamily="2" charset="2"/>
              <a:buChar char="v"/>
            </a:pPr>
            <a:r>
              <a:rPr lang="lv-LV" sz="2200" dirty="0" smtClean="0">
                <a:cs typeface="Arial" pitchFamily="34" charset="0"/>
              </a:rPr>
              <a:t>Alerģija</a:t>
            </a:r>
          </a:p>
          <a:p>
            <a:pPr lvl="1" indent="457200" eaLnBrk="0" fontAlgn="base" hangingPunct="0">
              <a:spcBef>
                <a:spcPct val="0"/>
              </a:spcBef>
              <a:spcAft>
                <a:spcPts val="600"/>
              </a:spcAft>
              <a:buFont typeface="Wingdings" pitchFamily="2" charset="2"/>
              <a:buChar char="v"/>
            </a:pPr>
            <a:r>
              <a:rPr lang="lv-LV" sz="2200" dirty="0" smtClean="0">
                <a:cs typeface="Arial" pitchFamily="34" charset="0"/>
              </a:rPr>
              <a:t>Bakteriāla infekcija</a:t>
            </a:r>
          </a:p>
          <a:p>
            <a:pPr lvl="1" indent="457200" eaLnBrk="0" fontAlgn="base" hangingPunct="0">
              <a:spcBef>
                <a:spcPct val="0"/>
              </a:spcBef>
              <a:spcAft>
                <a:spcPts val="600"/>
              </a:spcAft>
              <a:buFont typeface="Wingdings" pitchFamily="2" charset="2"/>
              <a:buChar char="v"/>
            </a:pPr>
            <a:r>
              <a:rPr lang="lv-LV" sz="2200" dirty="0" smtClean="0">
                <a:cs typeface="Arial" pitchFamily="34" charset="0"/>
              </a:rPr>
              <a:t>Audzēja imunoloģija</a:t>
            </a:r>
          </a:p>
          <a:p>
            <a:pPr lvl="1" indent="457200" eaLnBrk="0" fontAlgn="base" hangingPunct="0">
              <a:spcBef>
                <a:spcPct val="0"/>
              </a:spcBef>
              <a:spcAft>
                <a:spcPts val="600"/>
              </a:spcAft>
              <a:buFont typeface="Wingdings" pitchFamily="2" charset="2"/>
              <a:buChar char="v"/>
            </a:pPr>
            <a:r>
              <a:rPr lang="lv-LV" sz="2200" dirty="0" smtClean="0">
                <a:cs typeface="Arial" pitchFamily="34" charset="0"/>
              </a:rPr>
              <a:t>Orgānu transplantācija</a:t>
            </a:r>
          </a:p>
          <a:p>
            <a:pPr lvl="1" indent="457200" eaLnBrk="0" fontAlgn="base" hangingPunct="0">
              <a:spcBef>
                <a:spcPct val="0"/>
              </a:spcBef>
              <a:spcAft>
                <a:spcPts val="600"/>
              </a:spcAft>
              <a:buFont typeface="Wingdings" pitchFamily="2" charset="2"/>
              <a:buChar char="v"/>
            </a:pPr>
            <a:r>
              <a:rPr lang="lv-LV" sz="2200" dirty="0" smtClean="0">
                <a:cs typeface="Arial" pitchFamily="34" charset="0"/>
              </a:rPr>
              <a:t>Grūtniecības tolerance</a:t>
            </a:r>
          </a:p>
          <a:p>
            <a:pPr lvl="1" indent="457200" eaLnBrk="0" fontAlgn="base" hangingPunct="0">
              <a:spcBef>
                <a:spcPct val="0"/>
              </a:spcBef>
              <a:spcAft>
                <a:spcPts val="600"/>
              </a:spcAft>
              <a:buFont typeface="Wingdings" pitchFamily="2" charset="2"/>
              <a:buChar char="v"/>
            </a:pPr>
            <a:r>
              <a:rPr lang="lv-LV" sz="2200" dirty="0" smtClean="0">
                <a:cs typeface="Arial" pitchFamily="34" charset="0"/>
              </a:rPr>
              <a:t>Aptaukošanās </a:t>
            </a:r>
            <a:endParaRPr lang="en-GB" sz="2200" dirty="0"/>
          </a:p>
        </p:txBody>
      </p:sp>
      <p:sp>
        <p:nvSpPr>
          <p:cNvPr id="5" name="Rectangle 4"/>
          <p:cNvSpPr/>
          <p:nvPr/>
        </p:nvSpPr>
        <p:spPr>
          <a:xfrm>
            <a:off x="467544" y="5108714"/>
            <a:ext cx="8424936" cy="1015663"/>
          </a:xfrm>
          <a:prstGeom prst="rect">
            <a:avLst/>
          </a:prstGeom>
        </p:spPr>
        <p:txBody>
          <a:bodyPr wrap="square">
            <a:spAutoFit/>
          </a:bodyPr>
          <a:lstStyle/>
          <a:p>
            <a:pPr>
              <a:defRPr/>
            </a:pPr>
            <a:r>
              <a:rPr lang="lv-LV" sz="2000" i="1" dirty="0" smtClean="0"/>
              <a:t>Uztur imūno homeostāzi dažādos organisma audos, modulējot imūno atbildi, lai novērstu </a:t>
            </a:r>
            <a:r>
              <a:rPr lang="lv-LV" sz="2000" i="1" dirty="0" err="1" smtClean="0"/>
              <a:t>autoimunitāti</a:t>
            </a:r>
            <a:r>
              <a:rPr lang="lv-LV" sz="2000" i="1" dirty="0" smtClean="0"/>
              <a:t>, un laikā nomāktu iekaisuma reakcijas, tādējādi novēršot potenciāli letālas, pārmērīgas imūnās atbildes pret infekcijām.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solidFill>
                  <a:srgbClr val="0070C0"/>
                </a:solidFill>
              </a:rPr>
              <a:t>FoxP3+ </a:t>
            </a:r>
            <a:r>
              <a:rPr lang="lv-LV" b="1" dirty="0" err="1" smtClean="0">
                <a:solidFill>
                  <a:srgbClr val="0070C0"/>
                </a:solidFill>
              </a:rPr>
              <a:t>Treg</a:t>
            </a:r>
            <a:r>
              <a:rPr lang="lv-LV" b="1" dirty="0" smtClean="0">
                <a:solidFill>
                  <a:srgbClr val="0070C0"/>
                </a:solidFill>
              </a:rPr>
              <a:t> šūnu darbības mehānismi</a:t>
            </a:r>
            <a:r>
              <a:rPr lang="en-US" b="1" dirty="0" smtClean="0">
                <a:solidFill>
                  <a:srgbClr val="0070C0"/>
                </a:solidFill>
              </a:rPr>
              <a:t> (1)</a:t>
            </a:r>
            <a:endParaRPr lang="en-GB" b="1" dirty="0">
              <a:solidFill>
                <a:srgbClr val="0070C0"/>
              </a:solidFill>
            </a:endParaRPr>
          </a:p>
        </p:txBody>
      </p:sp>
      <p:pic>
        <p:nvPicPr>
          <p:cNvPr id="4097" name="Picture 1"/>
          <p:cNvPicPr>
            <a:picLocks noChangeAspect="1" noChangeArrowheads="1"/>
          </p:cNvPicPr>
          <p:nvPr/>
        </p:nvPicPr>
        <p:blipFill>
          <a:blip r:embed="rId3" cstate="print"/>
          <a:srcRect/>
          <a:stretch>
            <a:fillRect/>
          </a:stretch>
        </p:blipFill>
        <p:spPr bwMode="auto">
          <a:xfrm>
            <a:off x="539552" y="1268760"/>
            <a:ext cx="8208912" cy="4788532"/>
          </a:xfrm>
          <a:prstGeom prst="rect">
            <a:avLst/>
          </a:prstGeom>
          <a:noFill/>
          <a:ln w="9525">
            <a:noFill/>
            <a:miter lim="800000"/>
            <a:headEnd/>
            <a:tailEnd/>
          </a:ln>
        </p:spPr>
      </p:pic>
      <p:sp>
        <p:nvSpPr>
          <p:cNvPr id="4" name="Rectangle 3"/>
          <p:cNvSpPr/>
          <p:nvPr/>
        </p:nvSpPr>
        <p:spPr>
          <a:xfrm>
            <a:off x="683568" y="6381328"/>
            <a:ext cx="7704856" cy="338554"/>
          </a:xfrm>
          <a:prstGeom prst="rect">
            <a:avLst/>
          </a:prstGeom>
        </p:spPr>
        <p:txBody>
          <a:bodyPr wrap="square">
            <a:spAutoFit/>
          </a:bodyPr>
          <a:lstStyle/>
          <a:p>
            <a:r>
              <a:rPr lang="en-GB" sz="1600" dirty="0" smtClean="0"/>
              <a:t>http://www.nature.com/nri/posters/tregcells/index.html </a:t>
            </a:r>
            <a:endParaRPr lang="en-GB"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solidFill>
                  <a:srgbClr val="0070C0"/>
                </a:solidFill>
              </a:rPr>
              <a:t>FoxP3+ </a:t>
            </a:r>
            <a:r>
              <a:rPr lang="lv-LV" b="1" dirty="0" err="1" smtClean="0">
                <a:solidFill>
                  <a:srgbClr val="0070C0"/>
                </a:solidFill>
              </a:rPr>
              <a:t>Treg</a:t>
            </a:r>
            <a:r>
              <a:rPr lang="lv-LV" b="1" dirty="0" smtClean="0">
                <a:solidFill>
                  <a:srgbClr val="0070C0"/>
                </a:solidFill>
              </a:rPr>
              <a:t> šūnu darbības mehānismi</a:t>
            </a:r>
            <a:r>
              <a:rPr lang="en-US" b="1" dirty="0" smtClean="0">
                <a:solidFill>
                  <a:srgbClr val="0070C0"/>
                </a:solidFill>
              </a:rPr>
              <a:t> (2)</a:t>
            </a:r>
            <a:endParaRPr lang="en-GB" dirty="0"/>
          </a:p>
        </p:txBody>
      </p:sp>
      <p:sp>
        <p:nvSpPr>
          <p:cNvPr id="3" name="Rectangle 2"/>
          <p:cNvSpPr/>
          <p:nvPr/>
        </p:nvSpPr>
        <p:spPr>
          <a:xfrm>
            <a:off x="683568" y="6381328"/>
            <a:ext cx="7704856" cy="338554"/>
          </a:xfrm>
          <a:prstGeom prst="rect">
            <a:avLst/>
          </a:prstGeom>
        </p:spPr>
        <p:txBody>
          <a:bodyPr wrap="square">
            <a:spAutoFit/>
          </a:bodyPr>
          <a:lstStyle/>
          <a:p>
            <a:r>
              <a:rPr lang="en-GB" sz="1600" dirty="0" smtClean="0"/>
              <a:t>http://www.nature.com/nri/posters/tregcells/index.html </a:t>
            </a:r>
            <a:endParaRPr lang="en-GB" sz="1600" dirty="0"/>
          </a:p>
        </p:txBody>
      </p:sp>
      <p:pic>
        <p:nvPicPr>
          <p:cNvPr id="3074" name="Picture 2"/>
          <p:cNvPicPr>
            <a:picLocks noChangeAspect="1" noChangeArrowheads="1"/>
          </p:cNvPicPr>
          <p:nvPr/>
        </p:nvPicPr>
        <p:blipFill>
          <a:blip r:embed="rId2" cstate="print"/>
          <a:srcRect/>
          <a:stretch>
            <a:fillRect/>
          </a:stretch>
        </p:blipFill>
        <p:spPr bwMode="auto">
          <a:xfrm>
            <a:off x="611559" y="1268760"/>
            <a:ext cx="7966599"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solidFill>
                  <a:srgbClr val="0070C0"/>
                </a:solidFill>
              </a:rPr>
              <a:t>FoxP3+ </a:t>
            </a:r>
            <a:r>
              <a:rPr lang="lv-LV" b="1" dirty="0" err="1" smtClean="0">
                <a:solidFill>
                  <a:srgbClr val="0070C0"/>
                </a:solidFill>
              </a:rPr>
              <a:t>Treg</a:t>
            </a:r>
            <a:r>
              <a:rPr lang="lv-LV" b="1" dirty="0" smtClean="0">
                <a:solidFill>
                  <a:srgbClr val="0070C0"/>
                </a:solidFill>
              </a:rPr>
              <a:t> šūnu darbības mehānismi</a:t>
            </a:r>
            <a:r>
              <a:rPr lang="en-US" b="1" dirty="0" smtClean="0">
                <a:solidFill>
                  <a:srgbClr val="0070C0"/>
                </a:solidFill>
              </a:rPr>
              <a:t> (3)</a:t>
            </a:r>
            <a:endParaRPr lang="en-GB" dirty="0"/>
          </a:p>
        </p:txBody>
      </p:sp>
      <p:sp>
        <p:nvSpPr>
          <p:cNvPr id="3" name="Rectangle 2"/>
          <p:cNvSpPr/>
          <p:nvPr/>
        </p:nvSpPr>
        <p:spPr>
          <a:xfrm>
            <a:off x="683568" y="6381328"/>
            <a:ext cx="7704856" cy="338554"/>
          </a:xfrm>
          <a:prstGeom prst="rect">
            <a:avLst/>
          </a:prstGeom>
        </p:spPr>
        <p:txBody>
          <a:bodyPr wrap="square">
            <a:spAutoFit/>
          </a:bodyPr>
          <a:lstStyle/>
          <a:p>
            <a:r>
              <a:rPr lang="en-GB" sz="1600" dirty="0" smtClean="0"/>
              <a:t>http://www.nature.com/nri/posters/tregcells/index.html </a:t>
            </a:r>
            <a:endParaRPr lang="en-GB" sz="1600" dirty="0"/>
          </a:p>
        </p:txBody>
      </p:sp>
      <p:pic>
        <p:nvPicPr>
          <p:cNvPr id="2049" name="Picture 1"/>
          <p:cNvPicPr>
            <a:picLocks noChangeAspect="1" noChangeArrowheads="1"/>
          </p:cNvPicPr>
          <p:nvPr/>
        </p:nvPicPr>
        <p:blipFill>
          <a:blip r:embed="rId3" cstate="print"/>
          <a:srcRect/>
          <a:stretch>
            <a:fillRect/>
          </a:stretch>
        </p:blipFill>
        <p:spPr bwMode="auto">
          <a:xfrm>
            <a:off x="467544" y="1340768"/>
            <a:ext cx="8401917"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solidFill>
                  <a:srgbClr val="0070C0"/>
                </a:solidFill>
              </a:rPr>
              <a:t>FoxP3+ </a:t>
            </a:r>
            <a:r>
              <a:rPr lang="lv-LV" b="1" dirty="0" err="1" smtClean="0">
                <a:solidFill>
                  <a:srgbClr val="0070C0"/>
                </a:solidFill>
              </a:rPr>
              <a:t>Treg</a:t>
            </a:r>
            <a:r>
              <a:rPr lang="lv-LV" b="1" dirty="0" smtClean="0">
                <a:solidFill>
                  <a:srgbClr val="0070C0"/>
                </a:solidFill>
              </a:rPr>
              <a:t> šūnu darbības mehānismi</a:t>
            </a:r>
            <a:r>
              <a:rPr lang="en-US" b="1" dirty="0" smtClean="0">
                <a:solidFill>
                  <a:srgbClr val="0070C0"/>
                </a:solidFill>
              </a:rPr>
              <a:t> (4)</a:t>
            </a:r>
            <a:endParaRPr lang="en-GB" dirty="0"/>
          </a:p>
        </p:txBody>
      </p:sp>
      <p:sp>
        <p:nvSpPr>
          <p:cNvPr id="3" name="Rectangle 2"/>
          <p:cNvSpPr/>
          <p:nvPr/>
        </p:nvSpPr>
        <p:spPr>
          <a:xfrm>
            <a:off x="683568" y="6381328"/>
            <a:ext cx="7704856" cy="338554"/>
          </a:xfrm>
          <a:prstGeom prst="rect">
            <a:avLst/>
          </a:prstGeom>
        </p:spPr>
        <p:txBody>
          <a:bodyPr wrap="square">
            <a:spAutoFit/>
          </a:bodyPr>
          <a:lstStyle/>
          <a:p>
            <a:r>
              <a:rPr lang="en-GB" sz="1600" dirty="0" smtClean="0"/>
              <a:t>http://www.nature.com/nri/posters/tregcells/index.html </a:t>
            </a:r>
            <a:endParaRPr lang="en-GB" sz="1600" dirty="0"/>
          </a:p>
        </p:txBody>
      </p:sp>
      <p:pic>
        <p:nvPicPr>
          <p:cNvPr id="1025" name="Picture 1"/>
          <p:cNvPicPr>
            <a:picLocks noChangeAspect="1" noChangeArrowheads="1"/>
          </p:cNvPicPr>
          <p:nvPr/>
        </p:nvPicPr>
        <p:blipFill>
          <a:blip r:embed="rId3" cstate="print"/>
          <a:srcRect/>
          <a:stretch>
            <a:fillRect/>
          </a:stretch>
        </p:blipFill>
        <p:spPr bwMode="auto">
          <a:xfrm>
            <a:off x="395536" y="1340768"/>
            <a:ext cx="8276038" cy="46950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3135333" y="2204864"/>
            <a:ext cx="5652120" cy="990600"/>
          </a:xfrm>
        </p:spPr>
        <p:txBody>
          <a:bodyPr>
            <a:normAutofit/>
          </a:bodyPr>
          <a:lstStyle/>
          <a:p>
            <a:pPr algn="ctr"/>
            <a:r>
              <a:rPr lang="lv-LV" sz="4400" b="1" dirty="0">
                <a:solidFill>
                  <a:srgbClr val="0070C0"/>
                </a:solidFill>
                <a:effectLst>
                  <a:outerShdw blurRad="38100" dist="38100" dir="2700000" algn="tl">
                    <a:srgbClr val="000000">
                      <a:alpha val="43137"/>
                    </a:srgbClr>
                  </a:outerShdw>
                </a:effectLst>
              </a:rPr>
              <a:t>B</a:t>
            </a:r>
            <a:r>
              <a:rPr lang="lv-LV" sz="4400" b="1" dirty="0" smtClean="0">
                <a:solidFill>
                  <a:srgbClr val="0070C0"/>
                </a:solidFill>
                <a:effectLst>
                  <a:outerShdw blurRad="38100" dist="38100" dir="2700000" algn="tl">
                    <a:srgbClr val="000000">
                      <a:alpha val="43137"/>
                    </a:srgbClr>
                  </a:outerShdw>
                </a:effectLst>
              </a:rPr>
              <a:t> šūnu tolerance</a:t>
            </a:r>
            <a:endParaRPr lang="en-GB" sz="4400" b="1" dirty="0">
              <a:solidFill>
                <a:srgbClr val="0070C0"/>
              </a:solidFill>
              <a:effectLst>
                <a:outerShdw blurRad="38100" dist="38100" dir="2700000" algn="tl">
                  <a:srgbClr val="000000">
                    <a:alpha val="43137"/>
                  </a:srgbClr>
                </a:outerShdw>
              </a:effectLst>
            </a:endParaRPr>
          </a:p>
        </p:txBody>
      </p:sp>
      <p:grpSp>
        <p:nvGrpSpPr>
          <p:cNvPr id="3" name="Group 2"/>
          <p:cNvGrpSpPr/>
          <p:nvPr/>
        </p:nvGrpSpPr>
        <p:grpSpPr>
          <a:xfrm>
            <a:off x="1691680" y="3783702"/>
            <a:ext cx="5400600" cy="2160240"/>
            <a:chOff x="179512" y="3443620"/>
            <a:chExt cx="3816424" cy="1569556"/>
          </a:xfrm>
        </p:grpSpPr>
        <p:sp>
          <p:nvSpPr>
            <p:cNvPr id="5" name="Oval 4"/>
            <p:cNvSpPr/>
            <p:nvPr/>
          </p:nvSpPr>
          <p:spPr>
            <a:xfrm>
              <a:off x="179512" y="3443620"/>
              <a:ext cx="1584176" cy="15695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smtClean="0"/>
                <a:t>T šūnu tolerance</a:t>
              </a:r>
              <a:endParaRPr lang="en-GB" sz="2400" b="1" dirty="0"/>
            </a:p>
          </p:txBody>
        </p:sp>
        <p:sp>
          <p:nvSpPr>
            <p:cNvPr id="6" name="Oval 5"/>
            <p:cNvSpPr/>
            <p:nvPr/>
          </p:nvSpPr>
          <p:spPr>
            <a:xfrm>
              <a:off x="2397616" y="3443620"/>
              <a:ext cx="1598320" cy="1564332"/>
            </a:xfrm>
            <a:prstGeom prst="ellipse">
              <a:avLst/>
            </a:prstGeom>
            <a:solidFill>
              <a:srgbClr val="4AC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t>B</a:t>
              </a:r>
              <a:r>
                <a:rPr lang="lv-LV" sz="2400" b="1" dirty="0" smtClean="0"/>
                <a:t> šūnu tolerance</a:t>
              </a:r>
              <a:endParaRPr lang="en-GB" sz="2400" b="1" dirty="0"/>
            </a:p>
          </p:txBody>
        </p:sp>
        <p:sp>
          <p:nvSpPr>
            <p:cNvPr id="7" name="TextBox 6"/>
            <p:cNvSpPr txBox="1"/>
            <p:nvPr/>
          </p:nvSpPr>
          <p:spPr>
            <a:xfrm>
              <a:off x="1791916" y="3671788"/>
              <a:ext cx="524629" cy="961565"/>
            </a:xfrm>
            <a:prstGeom prst="rect">
              <a:avLst/>
            </a:prstGeom>
            <a:noFill/>
          </p:spPr>
          <p:txBody>
            <a:bodyPr wrap="square" rtlCol="0">
              <a:spAutoFit/>
            </a:bodyPr>
            <a:lstStyle/>
            <a:p>
              <a:r>
                <a:rPr lang="lv-LV" sz="8000" b="1" dirty="0" smtClean="0">
                  <a:effectLst>
                    <a:outerShdw blurRad="38100" dist="38100" dir="2700000" algn="tl">
                      <a:srgbClr val="000000">
                        <a:alpha val="43137"/>
                      </a:srgbClr>
                    </a:outerShdw>
                  </a:effectLst>
                </a:rPr>
                <a:t>&gt;</a:t>
              </a:r>
              <a:endParaRPr lang="en-GB" sz="2400" b="1" dirty="0">
                <a:effectLst>
                  <a:outerShdw blurRad="38100" dist="38100" dir="2700000" algn="tl">
                    <a:srgbClr val="000000">
                      <a:alpha val="43137"/>
                    </a:srgbClr>
                  </a:outerShdw>
                </a:effectLst>
              </a:endParaRPr>
            </a:p>
          </p:txBody>
        </p:sp>
      </p:grpSp>
      <p:pic>
        <p:nvPicPr>
          <p:cNvPr id="4098" name="Picture 2" descr="http://www.roche.com/pages/downloads/photosel/061106/original/p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50726"/>
            <a:ext cx="3096344" cy="304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697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008112"/>
          </a:xfrm>
        </p:spPr>
        <p:txBody>
          <a:bodyPr>
            <a:normAutofit/>
          </a:bodyPr>
          <a:lstStyle/>
          <a:p>
            <a:r>
              <a:rPr lang="lv-LV" sz="3600" b="1" dirty="0" smtClean="0">
                <a:solidFill>
                  <a:srgbClr val="0070C0"/>
                </a:solidFill>
                <a:latin typeface="Calibri" pitchFamily="34" charset="0"/>
              </a:rPr>
              <a:t>Lekcijas izklāsts – 1.daļa</a:t>
            </a:r>
            <a:endParaRPr lang="en-GB" sz="3600" b="1" dirty="0">
              <a:solidFill>
                <a:srgbClr val="0070C0"/>
              </a:solidFill>
              <a:latin typeface="Calibri" pitchFamily="34" charset="0"/>
            </a:endParaRPr>
          </a:p>
        </p:txBody>
      </p:sp>
      <p:sp>
        <p:nvSpPr>
          <p:cNvPr id="3" name="Rectangle 2"/>
          <p:cNvSpPr/>
          <p:nvPr/>
        </p:nvSpPr>
        <p:spPr>
          <a:xfrm>
            <a:off x="611560" y="1844824"/>
            <a:ext cx="7920880" cy="4278094"/>
          </a:xfrm>
          <a:prstGeom prst="rect">
            <a:avLst/>
          </a:prstGeom>
        </p:spPr>
        <p:txBody>
          <a:bodyPr wrap="square">
            <a:spAutoFit/>
          </a:bodyPr>
          <a:lstStyle/>
          <a:p>
            <a:pPr marL="457200" indent="-457200">
              <a:spcAft>
                <a:spcPts val="2400"/>
              </a:spcAft>
              <a:buAutoNum type="alphaUcPeriod"/>
            </a:pPr>
            <a:r>
              <a:rPr lang="lv-LV" sz="2400" b="1" dirty="0" smtClean="0">
                <a:latin typeface="Calibri" pitchFamily="34" charset="0"/>
              </a:rPr>
              <a:t>Centrālās un </a:t>
            </a:r>
            <a:r>
              <a:rPr lang="lv-LV" sz="2400" b="1" dirty="0" err="1" smtClean="0">
                <a:latin typeface="Calibri" pitchFamily="34" charset="0"/>
              </a:rPr>
              <a:t>perifērās</a:t>
            </a:r>
            <a:r>
              <a:rPr lang="lv-LV" sz="2400" b="1" dirty="0" smtClean="0">
                <a:latin typeface="Calibri" pitchFamily="34" charset="0"/>
              </a:rPr>
              <a:t> tolerances pamatprincipi</a:t>
            </a:r>
          </a:p>
          <a:p>
            <a:pPr>
              <a:spcAft>
                <a:spcPts val="1200"/>
              </a:spcAft>
            </a:pPr>
            <a:r>
              <a:rPr lang="lv-LV" sz="2400" b="1" dirty="0" smtClean="0">
                <a:latin typeface="Calibri" pitchFamily="34" charset="0"/>
              </a:rPr>
              <a:t>B.  </a:t>
            </a:r>
            <a:r>
              <a:rPr lang="lv-LV" sz="2400" b="1" dirty="0" err="1" smtClean="0">
                <a:latin typeface="Calibri" pitchFamily="34" charset="0"/>
              </a:rPr>
              <a:t>Imūnsupresīvās</a:t>
            </a:r>
            <a:r>
              <a:rPr lang="lv-LV" sz="2400" b="1" dirty="0" smtClean="0">
                <a:latin typeface="Calibri" pitchFamily="34" charset="0"/>
              </a:rPr>
              <a:t> (= </a:t>
            </a:r>
            <a:r>
              <a:rPr lang="lv-LV" sz="2400" b="1" dirty="0" err="1" smtClean="0">
                <a:latin typeface="Calibri" pitchFamily="34" charset="0"/>
              </a:rPr>
              <a:t>regulatorās</a:t>
            </a:r>
            <a:r>
              <a:rPr lang="lv-LV" sz="2400" b="1" dirty="0" smtClean="0">
                <a:latin typeface="Calibri" pitchFamily="34" charset="0"/>
              </a:rPr>
              <a:t>, modulējošās) šūnas</a:t>
            </a:r>
          </a:p>
          <a:p>
            <a:pPr lvl="1" indent="457200">
              <a:spcAft>
                <a:spcPts val="1200"/>
              </a:spcAft>
              <a:buFont typeface="Wingdings" pitchFamily="2" charset="2"/>
              <a:buChar char="v"/>
            </a:pPr>
            <a:r>
              <a:rPr lang="lv-LV" sz="2400" dirty="0" smtClean="0">
                <a:latin typeface="Calibri" pitchFamily="34" charset="0"/>
              </a:rPr>
              <a:t>Regulatorās T šūnas</a:t>
            </a:r>
          </a:p>
          <a:p>
            <a:pPr lvl="1" indent="457200">
              <a:spcAft>
                <a:spcPts val="1200"/>
              </a:spcAft>
              <a:buFont typeface="Wingdings" pitchFamily="2" charset="2"/>
              <a:buChar char="v"/>
            </a:pPr>
            <a:r>
              <a:rPr lang="lv-LV" sz="2400" dirty="0" smtClean="0">
                <a:latin typeface="Calibri" pitchFamily="34" charset="0"/>
              </a:rPr>
              <a:t>Regulatorās B šūnas</a:t>
            </a:r>
          </a:p>
          <a:p>
            <a:pPr lvl="1" indent="457200">
              <a:spcAft>
                <a:spcPts val="1200"/>
              </a:spcAft>
              <a:buFont typeface="Wingdings" pitchFamily="2" charset="2"/>
              <a:buChar char="v"/>
            </a:pPr>
            <a:r>
              <a:rPr lang="lv-LV" sz="2400" dirty="0" err="1" smtClean="0">
                <a:latin typeface="Calibri" pitchFamily="34" charset="0"/>
              </a:rPr>
              <a:t>Mieloīdās</a:t>
            </a:r>
            <a:r>
              <a:rPr lang="lv-LV" sz="2400" dirty="0" smtClean="0">
                <a:latin typeface="Calibri" pitchFamily="34" charset="0"/>
              </a:rPr>
              <a:t> izcelsmes </a:t>
            </a:r>
            <a:r>
              <a:rPr lang="lv-LV" sz="2400" dirty="0" err="1" smtClean="0">
                <a:latin typeface="Calibri" pitchFamily="34" charset="0"/>
              </a:rPr>
              <a:t>supresorās</a:t>
            </a:r>
            <a:r>
              <a:rPr lang="lv-LV" sz="2400" dirty="0" smtClean="0">
                <a:latin typeface="Calibri" pitchFamily="34" charset="0"/>
              </a:rPr>
              <a:t> šūnas</a:t>
            </a:r>
          </a:p>
          <a:p>
            <a:pPr lvl="1" indent="457200">
              <a:spcAft>
                <a:spcPts val="1200"/>
              </a:spcAft>
              <a:buFont typeface="Wingdings" pitchFamily="2" charset="2"/>
              <a:buChar char="v"/>
            </a:pPr>
            <a:r>
              <a:rPr lang="lv-LV" sz="2400" dirty="0" smtClean="0">
                <a:latin typeface="Calibri" pitchFamily="34" charset="0"/>
              </a:rPr>
              <a:t>Cilmes šūnu </a:t>
            </a:r>
            <a:r>
              <a:rPr lang="lv-LV" sz="2400" dirty="0" err="1" smtClean="0">
                <a:latin typeface="Calibri" pitchFamily="34" charset="0"/>
              </a:rPr>
              <a:t>imūnsupresīvās</a:t>
            </a:r>
            <a:r>
              <a:rPr lang="lv-LV" sz="2400" dirty="0" smtClean="0">
                <a:latin typeface="Calibri" pitchFamily="34" charset="0"/>
              </a:rPr>
              <a:t> īpašības</a:t>
            </a:r>
          </a:p>
          <a:p>
            <a:pPr lvl="1" indent="457200">
              <a:spcAft>
                <a:spcPts val="1200"/>
              </a:spcAft>
              <a:buFont typeface="Wingdings" pitchFamily="2" charset="2"/>
              <a:buChar char="v"/>
            </a:pPr>
            <a:r>
              <a:rPr lang="lv-LV" sz="2400" dirty="0" err="1" smtClean="0">
                <a:latin typeface="Calibri" pitchFamily="34" charset="0"/>
              </a:rPr>
              <a:t>Tolerogēnās</a:t>
            </a:r>
            <a:r>
              <a:rPr lang="lv-LV" sz="2400" dirty="0" smtClean="0">
                <a:latin typeface="Calibri" pitchFamily="34" charset="0"/>
              </a:rPr>
              <a:t> </a:t>
            </a:r>
            <a:r>
              <a:rPr lang="lv-LV" sz="2400" dirty="0" err="1" smtClean="0">
                <a:latin typeface="Calibri" pitchFamily="34" charset="0"/>
              </a:rPr>
              <a:t>dendrītiskās</a:t>
            </a:r>
            <a:r>
              <a:rPr lang="lv-LV" sz="2400" dirty="0" smtClean="0">
                <a:latin typeface="Calibri" pitchFamily="34" charset="0"/>
              </a:rPr>
              <a:t> šūnas</a:t>
            </a:r>
          </a:p>
          <a:p>
            <a:endParaRPr lang="en-GB" sz="2400" dirty="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smtClean="0"/>
              <a:t>Kritiskais raksturlielums B </a:t>
            </a:r>
            <a:r>
              <a:rPr lang="lv-LV" b="1" dirty="0"/>
              <a:t>šūnu tolerances veidošanās </a:t>
            </a:r>
            <a:r>
              <a:rPr lang="lv-LV" b="1" dirty="0" smtClean="0"/>
              <a:t>procesā:</a:t>
            </a:r>
            <a:endParaRPr lang="en-GB" b="1" dirty="0"/>
          </a:p>
        </p:txBody>
      </p:sp>
      <p:sp>
        <p:nvSpPr>
          <p:cNvPr id="3" name="TextBox 2"/>
          <p:cNvSpPr txBox="1"/>
          <p:nvPr/>
        </p:nvSpPr>
        <p:spPr>
          <a:xfrm>
            <a:off x="457200" y="1484784"/>
            <a:ext cx="8229600" cy="3600986"/>
          </a:xfrm>
          <a:prstGeom prst="rect">
            <a:avLst/>
          </a:prstGeom>
          <a:noFill/>
        </p:spPr>
        <p:txBody>
          <a:bodyPr wrap="square" rtlCol="0">
            <a:spAutoFit/>
          </a:bodyPr>
          <a:lstStyle/>
          <a:p>
            <a:r>
              <a:rPr lang="lv-LV" sz="2400" dirty="0" smtClean="0"/>
              <a:t> </a:t>
            </a:r>
            <a:endParaRPr lang="lv-LV" sz="2800" dirty="0" smtClean="0"/>
          </a:p>
          <a:p>
            <a:r>
              <a:rPr lang="lv-LV" sz="2800" dirty="0">
                <a:solidFill>
                  <a:srgbClr val="0070C0"/>
                </a:solidFill>
              </a:rPr>
              <a:t> </a:t>
            </a:r>
            <a:r>
              <a:rPr lang="lv-LV" sz="2800" dirty="0" smtClean="0">
                <a:solidFill>
                  <a:srgbClr val="0070C0"/>
                </a:solidFill>
              </a:rPr>
              <a:t>        </a:t>
            </a:r>
            <a:r>
              <a:rPr lang="lv-LV" sz="2800" b="1" dirty="0" smtClean="0">
                <a:solidFill>
                  <a:srgbClr val="0070C0"/>
                </a:solidFill>
              </a:rPr>
              <a:t>antigēna </a:t>
            </a:r>
            <a:r>
              <a:rPr lang="lv-LV" sz="2800" b="1" dirty="0" err="1" smtClean="0">
                <a:solidFill>
                  <a:srgbClr val="0070C0"/>
                </a:solidFill>
              </a:rPr>
              <a:t>aviditāte</a:t>
            </a:r>
            <a:r>
              <a:rPr lang="lv-LV" sz="2800" b="1" dirty="0" smtClean="0">
                <a:solidFill>
                  <a:srgbClr val="0070C0"/>
                </a:solidFill>
              </a:rPr>
              <a:t> </a:t>
            </a:r>
            <a:r>
              <a:rPr lang="lv-LV" sz="2800" b="1" dirty="0" smtClean="0"/>
              <a:t>= afinitāte + </a:t>
            </a:r>
            <a:r>
              <a:rPr lang="en-US" sz="2800" b="1" dirty="0" err="1" smtClean="0"/>
              <a:t>bl</a:t>
            </a:r>
            <a:r>
              <a:rPr lang="lv-LV" sz="2800" b="1" dirty="0" err="1" smtClean="0"/>
              <a:t>īvums</a:t>
            </a:r>
            <a:endParaRPr lang="lv-LV" sz="2800" b="1" dirty="0" smtClean="0"/>
          </a:p>
          <a:p>
            <a:r>
              <a:rPr lang="lv-LV" sz="2800" b="1" dirty="0" smtClean="0"/>
              <a:t>                    + </a:t>
            </a:r>
          </a:p>
          <a:p>
            <a:r>
              <a:rPr lang="lv-LV" sz="2800" b="1" dirty="0" smtClean="0">
                <a:solidFill>
                  <a:srgbClr val="0070C0"/>
                </a:solidFill>
              </a:rPr>
              <a:t>         BCR aktivēšanas slieksnis</a:t>
            </a:r>
          </a:p>
          <a:p>
            <a:endParaRPr lang="lv-LV" sz="2400" b="1" dirty="0" smtClean="0">
              <a:solidFill>
                <a:srgbClr val="0070C0"/>
              </a:solidFill>
            </a:endParaRPr>
          </a:p>
          <a:p>
            <a:endParaRPr lang="lv-LV" sz="2400" b="1" dirty="0">
              <a:solidFill>
                <a:srgbClr val="0070C0"/>
              </a:solidFill>
            </a:endParaRPr>
          </a:p>
          <a:p>
            <a:pPr algn="just"/>
            <a:r>
              <a:rPr lang="lv-LV" sz="2400" dirty="0" smtClean="0"/>
              <a:t>B šūnu selekcija norit daudzos B šūnu nobriešanas etapos, centrāli – kaulu smadzenēs (vai </a:t>
            </a:r>
            <a:r>
              <a:rPr lang="en-US" sz="2400" dirty="0" err="1" smtClean="0"/>
              <a:t>embrijam</a:t>
            </a:r>
            <a:r>
              <a:rPr lang="en-US" sz="2400" dirty="0" smtClean="0"/>
              <a:t>/</a:t>
            </a:r>
            <a:r>
              <a:rPr lang="lv-LV" sz="2400" dirty="0" smtClean="0"/>
              <a:t>auglim aknās)</a:t>
            </a:r>
            <a:r>
              <a:rPr lang="en-US" sz="2400" dirty="0" smtClean="0"/>
              <a:t>, </a:t>
            </a:r>
            <a:r>
              <a:rPr lang="en-US" sz="2400" dirty="0" err="1" smtClean="0"/>
              <a:t>perif</a:t>
            </a:r>
            <a:r>
              <a:rPr lang="lv-LV" sz="2400" dirty="0" err="1" smtClean="0"/>
              <a:t>ēr</a:t>
            </a:r>
            <a:r>
              <a:rPr lang="en-US" sz="2400" dirty="0" err="1" smtClean="0"/>
              <a:t>i</a:t>
            </a:r>
            <a:r>
              <a:rPr lang="en-US" sz="2400" dirty="0" smtClean="0"/>
              <a:t> – SLO</a:t>
            </a:r>
            <a:endParaRPr lang="en-GB" sz="2400" dirty="0"/>
          </a:p>
        </p:txBody>
      </p:sp>
    </p:spTree>
    <p:extLst>
      <p:ext uri="{BB962C8B-B14F-4D97-AF65-F5344CB8AC3E}">
        <p14:creationId xmlns:p14="http://schemas.microsoft.com/office/powerpoint/2010/main" val="418678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solidFill>
                  <a:srgbClr val="0070C0"/>
                </a:solidFill>
              </a:rPr>
              <a:t>Patstāvīgais darbs</a:t>
            </a:r>
            <a:endParaRPr lang="en-GB" b="1" dirty="0">
              <a:solidFill>
                <a:srgbClr val="0070C0"/>
              </a:solidFill>
            </a:endParaRPr>
          </a:p>
        </p:txBody>
      </p:sp>
      <p:pic>
        <p:nvPicPr>
          <p:cNvPr id="3" name="Picture 2"/>
          <p:cNvPicPr>
            <a:picLocks noChangeAspect="1"/>
          </p:cNvPicPr>
          <p:nvPr/>
        </p:nvPicPr>
        <p:blipFill>
          <a:blip r:embed="rId3"/>
          <a:stretch>
            <a:fillRect/>
          </a:stretch>
        </p:blipFill>
        <p:spPr>
          <a:xfrm>
            <a:off x="457200" y="1412776"/>
            <a:ext cx="8426413" cy="1833792"/>
          </a:xfrm>
          <a:prstGeom prst="rect">
            <a:avLst/>
          </a:prstGeom>
        </p:spPr>
      </p:pic>
      <p:pic>
        <p:nvPicPr>
          <p:cNvPr id="5" name="Picture 4"/>
          <p:cNvPicPr>
            <a:picLocks noChangeAspect="1"/>
          </p:cNvPicPr>
          <p:nvPr/>
        </p:nvPicPr>
        <p:blipFill>
          <a:blip r:embed="rId4"/>
          <a:stretch>
            <a:fillRect/>
          </a:stretch>
        </p:blipFill>
        <p:spPr>
          <a:xfrm>
            <a:off x="457200" y="3645024"/>
            <a:ext cx="4684787" cy="2228329"/>
          </a:xfrm>
          <a:prstGeom prst="rect">
            <a:avLst/>
          </a:prstGeom>
        </p:spPr>
      </p:pic>
      <p:sp>
        <p:nvSpPr>
          <p:cNvPr id="6" name="TextBox 5"/>
          <p:cNvSpPr txBox="1"/>
          <p:nvPr/>
        </p:nvSpPr>
        <p:spPr>
          <a:xfrm>
            <a:off x="5455307" y="3516344"/>
            <a:ext cx="3231493" cy="923330"/>
          </a:xfrm>
          <a:prstGeom prst="rect">
            <a:avLst/>
          </a:prstGeom>
          <a:noFill/>
        </p:spPr>
        <p:txBody>
          <a:bodyPr wrap="square" rtlCol="0">
            <a:spAutoFit/>
          </a:bodyPr>
          <a:lstStyle/>
          <a:p>
            <a:r>
              <a:rPr lang="lv-LV" b="1" dirty="0" smtClean="0">
                <a:solidFill>
                  <a:srgbClr val="0070C0"/>
                </a:solidFill>
              </a:rPr>
              <a:t>1. attēls ar paskaidrojumiem – izdales </a:t>
            </a:r>
            <a:r>
              <a:rPr lang="lv-LV" b="1" dirty="0" smtClean="0">
                <a:solidFill>
                  <a:srgbClr val="0070C0"/>
                </a:solidFill>
              </a:rPr>
              <a:t>materiālos </a:t>
            </a:r>
            <a:r>
              <a:rPr lang="lv-LV" dirty="0" smtClean="0">
                <a:solidFill>
                  <a:srgbClr val="FF0000"/>
                </a:solidFill>
              </a:rPr>
              <a:t>(pilnā raksta versija pieejama </a:t>
            </a:r>
            <a:r>
              <a:rPr lang="lv-LV" i="1" dirty="0" err="1" smtClean="0">
                <a:solidFill>
                  <a:srgbClr val="FF0000"/>
                </a:solidFill>
              </a:rPr>
              <a:t>online</a:t>
            </a:r>
            <a:r>
              <a:rPr lang="lv-LV" dirty="0" smtClean="0">
                <a:solidFill>
                  <a:srgbClr val="FF0000"/>
                </a:solidFill>
              </a:rPr>
              <a:t>)</a:t>
            </a:r>
            <a:endParaRPr lang="en-GB" dirty="0">
              <a:solidFill>
                <a:srgbClr val="FF0000"/>
              </a:solidFill>
            </a:endParaRPr>
          </a:p>
        </p:txBody>
      </p:sp>
      <p:sp>
        <p:nvSpPr>
          <p:cNvPr id="4" name="TextBox 3"/>
          <p:cNvSpPr txBox="1"/>
          <p:nvPr/>
        </p:nvSpPr>
        <p:spPr>
          <a:xfrm>
            <a:off x="611560" y="6372036"/>
            <a:ext cx="7858241" cy="338554"/>
          </a:xfrm>
          <a:prstGeom prst="rect">
            <a:avLst/>
          </a:prstGeom>
          <a:noFill/>
        </p:spPr>
        <p:txBody>
          <a:bodyPr wrap="none" rtlCol="0">
            <a:spAutoFit/>
          </a:bodyPr>
          <a:lstStyle/>
          <a:p>
            <a:r>
              <a:rPr lang="en-GB" sz="1600" dirty="0"/>
              <a:t>http://</a:t>
            </a:r>
            <a:r>
              <a:rPr lang="en-GB" sz="1600" dirty="0" smtClean="0"/>
              <a:t>www.sciencedirect.com/science/article/pii/S095279151000110X</a:t>
            </a:r>
            <a:r>
              <a:rPr lang="lv-LV" sz="1600" dirty="0" smtClean="0"/>
              <a:t>  - </a:t>
            </a:r>
            <a:r>
              <a:rPr lang="lv-LV" sz="1600" b="1" dirty="0" smtClean="0">
                <a:solidFill>
                  <a:srgbClr val="FF0000"/>
                </a:solidFill>
              </a:rPr>
              <a:t>brīvpieejas raksts </a:t>
            </a:r>
            <a:endParaRPr lang="en-GB" sz="1600" b="1" dirty="0">
              <a:solidFill>
                <a:srgbClr val="FF0000"/>
              </a:solidFill>
            </a:endParaRPr>
          </a:p>
        </p:txBody>
      </p:sp>
    </p:spTree>
    <p:extLst>
      <p:ext uri="{BB962C8B-B14F-4D97-AF65-F5344CB8AC3E}">
        <p14:creationId xmlns:p14="http://schemas.microsoft.com/office/powerpoint/2010/main" val="2104142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solidFill>
                  <a:srgbClr val="0070C0"/>
                </a:solidFill>
              </a:rPr>
              <a:t>Regulatorās B šūnas (B</a:t>
            </a:r>
            <a:r>
              <a:rPr lang="lv-LV" b="1" baseline="-25000" dirty="0" smtClean="0">
                <a:solidFill>
                  <a:srgbClr val="0070C0"/>
                </a:solidFill>
              </a:rPr>
              <a:t>regs</a:t>
            </a:r>
            <a:r>
              <a:rPr lang="lv-LV" b="1" dirty="0" smtClean="0">
                <a:solidFill>
                  <a:srgbClr val="0070C0"/>
                </a:solidFill>
              </a:rPr>
              <a:t> /B10 šūnas)</a:t>
            </a:r>
            <a:endParaRPr lang="en-GB" b="1" dirty="0">
              <a:solidFill>
                <a:srgbClr val="0070C0"/>
              </a:solidFill>
            </a:endParaRPr>
          </a:p>
        </p:txBody>
      </p:sp>
      <p:sp>
        <p:nvSpPr>
          <p:cNvPr id="3" name="Rectangle 2"/>
          <p:cNvSpPr/>
          <p:nvPr/>
        </p:nvSpPr>
        <p:spPr>
          <a:xfrm>
            <a:off x="457200" y="1340768"/>
            <a:ext cx="8229600" cy="4708981"/>
          </a:xfrm>
          <a:prstGeom prst="rect">
            <a:avLst/>
          </a:prstGeom>
        </p:spPr>
        <p:txBody>
          <a:bodyPr wrap="square">
            <a:spAutoFit/>
          </a:bodyPr>
          <a:lstStyle/>
          <a:p>
            <a:pPr lvl="1" indent="-457200">
              <a:spcAft>
                <a:spcPts val="1200"/>
              </a:spcAft>
              <a:buFont typeface="Wingdings" pitchFamily="2" charset="2"/>
              <a:buChar char="v"/>
            </a:pPr>
            <a:r>
              <a:rPr lang="lv-LV" sz="2000" dirty="0" smtClean="0">
                <a:latin typeface="Calibri" pitchFamily="34" charset="0"/>
              </a:rPr>
              <a:t>Atklātas nesen, daudz mazāk pētītas</a:t>
            </a:r>
          </a:p>
          <a:p>
            <a:pPr lvl="1" indent="-457200">
              <a:spcAft>
                <a:spcPts val="1200"/>
              </a:spcAft>
              <a:buFont typeface="Wingdings" pitchFamily="2" charset="2"/>
              <a:buChar char="v"/>
            </a:pPr>
            <a:r>
              <a:rPr lang="lv-LV" sz="2000" dirty="0" smtClean="0">
                <a:latin typeface="Calibri" pitchFamily="34" charset="0"/>
              </a:rPr>
              <a:t>Iesaistās imūnās atbildes nomākšanā, pateicoties </a:t>
            </a:r>
            <a:r>
              <a:rPr lang="lv-LV" sz="2000" dirty="0" err="1" smtClean="0">
                <a:latin typeface="Calibri" pitchFamily="34" charset="0"/>
              </a:rPr>
              <a:t>imūnmodulējošu</a:t>
            </a:r>
            <a:r>
              <a:rPr lang="lv-LV" sz="2000" dirty="0" smtClean="0">
                <a:latin typeface="Calibri" pitchFamily="34" charset="0"/>
              </a:rPr>
              <a:t> </a:t>
            </a:r>
            <a:r>
              <a:rPr lang="lv-LV" sz="2000" dirty="0" err="1" smtClean="0">
                <a:latin typeface="Calibri" pitchFamily="34" charset="0"/>
              </a:rPr>
              <a:t>citokīnu</a:t>
            </a:r>
            <a:r>
              <a:rPr lang="lv-LV" sz="2000" dirty="0" smtClean="0">
                <a:latin typeface="Calibri" pitchFamily="34" charset="0"/>
              </a:rPr>
              <a:t> sekrēcijai</a:t>
            </a:r>
          </a:p>
          <a:p>
            <a:pPr lvl="1" indent="-457200">
              <a:spcAft>
                <a:spcPts val="1200"/>
              </a:spcAft>
              <a:buFont typeface="Wingdings" pitchFamily="2" charset="2"/>
              <a:buChar char="v"/>
            </a:pPr>
            <a:r>
              <a:rPr lang="lv-LV" sz="2000" dirty="0" smtClean="0">
                <a:latin typeface="Calibri" pitchFamily="34" charset="0"/>
              </a:rPr>
              <a:t>Daudzveidīgs fenotips, vispētītākās - IL10 </a:t>
            </a:r>
            <a:r>
              <a:rPr lang="lv-LV" sz="2000" dirty="0" err="1" smtClean="0">
                <a:latin typeface="Calibri" pitchFamily="34" charset="0"/>
              </a:rPr>
              <a:t>sekretējošās</a:t>
            </a:r>
            <a:r>
              <a:rPr lang="lv-LV" sz="2000" dirty="0" smtClean="0">
                <a:latin typeface="Calibri" pitchFamily="34" charset="0"/>
              </a:rPr>
              <a:t> B šūnas (B10) </a:t>
            </a:r>
          </a:p>
          <a:p>
            <a:pPr lvl="1" indent="-457200">
              <a:spcAft>
                <a:spcPts val="1200"/>
              </a:spcAft>
              <a:buFont typeface="Wingdings" pitchFamily="2" charset="2"/>
              <a:buChar char="v"/>
            </a:pPr>
            <a:r>
              <a:rPr lang="lv-LV" sz="2000" dirty="0" smtClean="0">
                <a:latin typeface="Calibri" pitchFamily="34" charset="0"/>
              </a:rPr>
              <a:t>B10 šūnas funkcionāls B šūnu fenotips, jo tās sastopamas dažādu B šūnu </a:t>
            </a:r>
            <a:r>
              <a:rPr lang="lv-LV" sz="2000" dirty="0" err="1" smtClean="0">
                <a:latin typeface="Calibri" pitchFamily="34" charset="0"/>
              </a:rPr>
              <a:t>subtipu</a:t>
            </a:r>
            <a:r>
              <a:rPr lang="lv-LV" sz="2000" dirty="0" smtClean="0">
                <a:latin typeface="Calibri" pitchFamily="34" charset="0"/>
              </a:rPr>
              <a:t> vidū -  B-1 B šūnās, marginālās zonas, </a:t>
            </a:r>
            <a:r>
              <a:rPr lang="lv-LV" sz="2000" dirty="0" err="1" smtClean="0">
                <a:latin typeface="Calibri" pitchFamily="34" charset="0"/>
              </a:rPr>
              <a:t>tranzicionālajās</a:t>
            </a:r>
            <a:r>
              <a:rPr lang="lv-LV" sz="2000" dirty="0" smtClean="0">
                <a:latin typeface="Calibri" pitchFamily="34" charset="0"/>
              </a:rPr>
              <a:t> un atmiņas B šūnās</a:t>
            </a:r>
          </a:p>
          <a:p>
            <a:pPr lvl="1" indent="-457200">
              <a:spcAft>
                <a:spcPts val="1200"/>
              </a:spcAft>
              <a:buFont typeface="Wingdings" pitchFamily="2" charset="2"/>
              <a:buChar char="v"/>
            </a:pPr>
            <a:r>
              <a:rPr lang="lv-LV" sz="2000" dirty="0" smtClean="0">
                <a:latin typeface="Calibri" pitchFamily="34" charset="0"/>
              </a:rPr>
              <a:t>IL10 nomāc iekaisumu veicinošo </a:t>
            </a:r>
            <a:r>
              <a:rPr lang="lv-LV" sz="2000" dirty="0" err="1" smtClean="0">
                <a:latin typeface="Calibri" pitchFamily="34" charset="0"/>
              </a:rPr>
              <a:t>citokīnu</a:t>
            </a:r>
            <a:r>
              <a:rPr lang="lv-LV" sz="2000" dirty="0" smtClean="0">
                <a:latin typeface="Calibri" pitchFamily="34" charset="0"/>
              </a:rPr>
              <a:t> IL2, IL3, IFN-</a:t>
            </a:r>
            <a:r>
              <a:rPr lang="lv-LV" sz="2000" dirty="0" smtClean="0">
                <a:latin typeface="Symbol" pitchFamily="18" charset="2"/>
              </a:rPr>
              <a:t>g</a:t>
            </a:r>
            <a:r>
              <a:rPr lang="lv-LV" sz="2000" dirty="0" smtClean="0">
                <a:latin typeface="Calibri" pitchFamily="34" charset="0"/>
              </a:rPr>
              <a:t> un TNF-</a:t>
            </a:r>
            <a:r>
              <a:rPr lang="lv-LV" sz="2000" dirty="0" smtClean="0">
                <a:latin typeface="Symbol" pitchFamily="18" charset="2"/>
              </a:rPr>
              <a:t>a</a:t>
            </a:r>
            <a:r>
              <a:rPr lang="lv-LV" sz="2000" dirty="0" smtClean="0">
                <a:latin typeface="Calibri" pitchFamily="34" charset="0"/>
              </a:rPr>
              <a:t> veidošanos, kā arī Th1 un DC atbildes (caur DC arī CTL atbildes)</a:t>
            </a:r>
          </a:p>
          <a:p>
            <a:pPr lvl="1" indent="-457200">
              <a:spcAft>
                <a:spcPts val="1200"/>
              </a:spcAft>
              <a:buFont typeface="Wingdings" pitchFamily="2" charset="2"/>
              <a:buChar char="v"/>
            </a:pPr>
            <a:r>
              <a:rPr lang="lv-LV" sz="2000" dirty="0" smtClean="0">
                <a:latin typeface="Calibri" pitchFamily="34" charset="0"/>
              </a:rPr>
              <a:t>Agrīnāka, bet īslaicīgāka regulatorā loma kā </a:t>
            </a:r>
            <a:r>
              <a:rPr lang="lv-LV" sz="2000" dirty="0" err="1" smtClean="0">
                <a:latin typeface="Calibri" pitchFamily="34" charset="0"/>
              </a:rPr>
              <a:t>Treg</a:t>
            </a:r>
            <a:r>
              <a:rPr lang="lv-LV" sz="2000" dirty="0" smtClean="0">
                <a:latin typeface="Calibri" pitchFamily="34" charset="0"/>
              </a:rPr>
              <a:t> šūnām</a:t>
            </a:r>
          </a:p>
          <a:p>
            <a:pPr lvl="1" indent="-457200">
              <a:spcAft>
                <a:spcPts val="1200"/>
              </a:spcAft>
              <a:buFont typeface="Wingdings" pitchFamily="2" charset="2"/>
              <a:buChar char="v"/>
            </a:pPr>
            <a:r>
              <a:rPr lang="lv-LV" sz="2000" dirty="0" smtClean="0">
                <a:latin typeface="Calibri" pitchFamily="34" charset="0"/>
              </a:rPr>
              <a:t>Pelēs anatomiski atrodamas pieaugušu indivīdu asinīs, limfmezglos un vēdera dobumā, kā arī </a:t>
            </a:r>
            <a:r>
              <a:rPr lang="lv-LV" sz="2000" dirty="0" err="1" smtClean="0">
                <a:latin typeface="Calibri" pitchFamily="34" charset="0"/>
              </a:rPr>
              <a:t>jaundzimošo</a:t>
            </a:r>
            <a:r>
              <a:rPr lang="lv-LV" sz="2000" dirty="0" smtClean="0">
                <a:latin typeface="Calibri" pitchFamily="34" charset="0"/>
              </a:rPr>
              <a:t> liesā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000" b="1" dirty="0" smtClean="0">
                <a:solidFill>
                  <a:srgbClr val="0070C0"/>
                </a:solidFill>
              </a:rPr>
              <a:t>B10 šūnu lineārās diferenciācijas modelis cilvēkos</a:t>
            </a:r>
            <a:endParaRPr lang="en-GB" sz="3000" b="1" dirty="0">
              <a:solidFill>
                <a:srgbClr val="0070C0"/>
              </a:solidFill>
            </a:endParaRPr>
          </a:p>
        </p:txBody>
      </p:sp>
      <p:grpSp>
        <p:nvGrpSpPr>
          <p:cNvPr id="5" name="Group 4"/>
          <p:cNvGrpSpPr/>
          <p:nvPr/>
        </p:nvGrpSpPr>
        <p:grpSpPr>
          <a:xfrm>
            <a:off x="0" y="2009775"/>
            <a:ext cx="9115425" cy="2838450"/>
            <a:chOff x="0" y="2009775"/>
            <a:chExt cx="9115425" cy="2838450"/>
          </a:xfrm>
        </p:grpSpPr>
        <p:pic>
          <p:nvPicPr>
            <p:cNvPr id="80898" name="Picture 2"/>
            <p:cNvPicPr>
              <a:picLocks noChangeAspect="1" noChangeArrowheads="1"/>
            </p:cNvPicPr>
            <p:nvPr/>
          </p:nvPicPr>
          <p:blipFill>
            <a:blip r:embed="rId3" cstate="print"/>
            <a:srcRect/>
            <a:stretch>
              <a:fillRect/>
            </a:stretch>
          </p:blipFill>
          <p:spPr bwMode="auto">
            <a:xfrm>
              <a:off x="28575" y="2009775"/>
              <a:ext cx="9086850" cy="2838450"/>
            </a:xfrm>
            <a:prstGeom prst="rect">
              <a:avLst/>
            </a:prstGeom>
            <a:noFill/>
            <a:ln w="9525">
              <a:noFill/>
              <a:miter lim="800000"/>
              <a:headEnd/>
              <a:tailEnd/>
            </a:ln>
          </p:spPr>
        </p:pic>
        <p:sp>
          <p:nvSpPr>
            <p:cNvPr id="4" name="Rectangle 3"/>
            <p:cNvSpPr/>
            <p:nvPr/>
          </p:nvSpPr>
          <p:spPr>
            <a:xfrm>
              <a:off x="0" y="3861048"/>
              <a:ext cx="755576" cy="79208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cxnSp>
        <p:nvCxnSpPr>
          <p:cNvPr id="6" name="Straight Connector 5"/>
          <p:cNvCxnSpPr/>
          <p:nvPr/>
        </p:nvCxnSpPr>
        <p:spPr>
          <a:xfrm>
            <a:off x="463533" y="1916832"/>
            <a:ext cx="2232248" cy="0"/>
          </a:xfrm>
          <a:prstGeom prst="line">
            <a:avLst/>
          </a:prstGeom>
        </p:spPr>
        <p:style>
          <a:lnRef idx="3">
            <a:schemeClr val="accent3"/>
          </a:lnRef>
          <a:fillRef idx="0">
            <a:schemeClr val="accent3"/>
          </a:fillRef>
          <a:effectRef idx="2">
            <a:schemeClr val="accent3"/>
          </a:effectRef>
          <a:fontRef idx="minor">
            <a:schemeClr val="tx1"/>
          </a:fontRef>
        </p:style>
      </p:cxnSp>
      <p:sp>
        <p:nvSpPr>
          <p:cNvPr id="7" name="TextBox 6"/>
          <p:cNvSpPr txBox="1"/>
          <p:nvPr/>
        </p:nvSpPr>
        <p:spPr>
          <a:xfrm>
            <a:off x="463533" y="1489692"/>
            <a:ext cx="2213170" cy="369332"/>
          </a:xfrm>
          <a:prstGeom prst="rect">
            <a:avLst/>
          </a:prstGeom>
          <a:noFill/>
        </p:spPr>
        <p:txBody>
          <a:bodyPr wrap="none" rtlCol="0">
            <a:spAutoFit/>
          </a:bodyPr>
          <a:lstStyle/>
          <a:p>
            <a:r>
              <a:rPr lang="lv-LV" b="1" dirty="0" smtClean="0">
                <a:solidFill>
                  <a:schemeClr val="accent5">
                    <a:lumMod val="75000"/>
                  </a:schemeClr>
                </a:solidFill>
              </a:rPr>
              <a:t>Priekšteču populācija</a:t>
            </a:r>
            <a:endParaRPr lang="en-GB" b="1" dirty="0">
              <a:solidFill>
                <a:schemeClr val="accent5">
                  <a:lumMod val="75000"/>
                </a:schemeClr>
              </a:solidFill>
            </a:endParaRPr>
          </a:p>
        </p:txBody>
      </p:sp>
      <p:sp>
        <p:nvSpPr>
          <p:cNvPr id="8" name="TextBox 7"/>
          <p:cNvSpPr txBox="1"/>
          <p:nvPr/>
        </p:nvSpPr>
        <p:spPr>
          <a:xfrm>
            <a:off x="1028247" y="4920046"/>
            <a:ext cx="2736304" cy="646331"/>
          </a:xfrm>
          <a:prstGeom prst="rect">
            <a:avLst/>
          </a:prstGeom>
          <a:noFill/>
        </p:spPr>
        <p:txBody>
          <a:bodyPr wrap="square" rtlCol="0">
            <a:spAutoFit/>
          </a:bodyPr>
          <a:lstStyle/>
          <a:p>
            <a:pPr algn="ctr"/>
            <a:r>
              <a:rPr lang="lv-LV" b="1" dirty="0" smtClean="0">
                <a:solidFill>
                  <a:schemeClr val="accent5">
                    <a:lumMod val="75000"/>
                  </a:schemeClr>
                </a:solidFill>
              </a:rPr>
              <a:t>IL-10 ekspresijas kompetence</a:t>
            </a:r>
            <a:endParaRPr lang="en-GB" b="1" dirty="0">
              <a:solidFill>
                <a:schemeClr val="accent5">
                  <a:lumMod val="75000"/>
                </a:schemeClr>
              </a:solidFill>
            </a:endParaRPr>
          </a:p>
        </p:txBody>
      </p:sp>
      <p:sp>
        <p:nvSpPr>
          <p:cNvPr id="10" name="TextBox 9"/>
          <p:cNvSpPr txBox="1"/>
          <p:nvPr/>
        </p:nvSpPr>
        <p:spPr>
          <a:xfrm>
            <a:off x="3923928" y="4920046"/>
            <a:ext cx="2736304" cy="646331"/>
          </a:xfrm>
          <a:prstGeom prst="rect">
            <a:avLst/>
          </a:prstGeom>
          <a:noFill/>
        </p:spPr>
        <p:txBody>
          <a:bodyPr wrap="square" rtlCol="0">
            <a:spAutoFit/>
          </a:bodyPr>
          <a:lstStyle/>
          <a:p>
            <a:pPr algn="ctr"/>
            <a:r>
              <a:rPr lang="lv-LV" b="1" dirty="0" smtClean="0">
                <a:solidFill>
                  <a:schemeClr val="accent5">
                    <a:lumMod val="75000"/>
                  </a:schemeClr>
                </a:solidFill>
              </a:rPr>
              <a:t>IL-10 ekspresija un sekrēcija</a:t>
            </a:r>
            <a:endParaRPr lang="en-GB" b="1" dirty="0">
              <a:solidFill>
                <a:schemeClr val="accent5">
                  <a:lumMod val="75000"/>
                </a:schemeClr>
              </a:solidFill>
            </a:endParaRPr>
          </a:p>
        </p:txBody>
      </p:sp>
      <p:sp>
        <p:nvSpPr>
          <p:cNvPr id="9" name="Rectangle 8"/>
          <p:cNvSpPr/>
          <p:nvPr/>
        </p:nvSpPr>
        <p:spPr>
          <a:xfrm>
            <a:off x="323528" y="5877272"/>
            <a:ext cx="8136904" cy="369332"/>
          </a:xfrm>
          <a:prstGeom prst="rect">
            <a:avLst/>
          </a:prstGeom>
        </p:spPr>
        <p:txBody>
          <a:bodyPr wrap="square">
            <a:spAutoFit/>
          </a:bodyPr>
          <a:lstStyle/>
          <a:p>
            <a:r>
              <a:rPr lang="lv-LV" b="1" dirty="0" smtClean="0"/>
              <a:t>Cilvēkiem </a:t>
            </a:r>
            <a:r>
              <a:rPr lang="en-US" b="1" dirty="0" smtClean="0"/>
              <a:t>B10+B10PRO </a:t>
            </a:r>
            <a:r>
              <a:rPr lang="lv-LV" b="1" dirty="0" smtClean="0"/>
              <a:t>šūnas pieaugušo asinīs </a:t>
            </a:r>
            <a:r>
              <a:rPr lang="lv-LV" b="1" dirty="0" err="1" smtClean="0"/>
              <a:t>ekspresē</a:t>
            </a:r>
            <a:r>
              <a:rPr lang="lv-LV" b="1" dirty="0" smtClean="0"/>
              <a:t> </a:t>
            </a:r>
            <a:r>
              <a:rPr lang="en-US" b="1" dirty="0" smtClean="0"/>
              <a:t>CD27 </a:t>
            </a:r>
            <a:r>
              <a:rPr lang="lv-LV" b="1" dirty="0" smtClean="0"/>
              <a:t>un </a:t>
            </a:r>
            <a:r>
              <a:rPr lang="en-US" b="1" dirty="0" smtClean="0"/>
              <a:t>CD24</a:t>
            </a:r>
            <a:endParaRPr lang="en-GB"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B10 </a:t>
            </a:r>
            <a:r>
              <a:rPr lang="en-GB" b="1" dirty="0" err="1" smtClean="0">
                <a:solidFill>
                  <a:srgbClr val="0070C0"/>
                </a:solidFill>
              </a:rPr>
              <a:t>regulatorie</a:t>
            </a:r>
            <a:r>
              <a:rPr lang="en-GB" b="1" dirty="0" smtClean="0">
                <a:solidFill>
                  <a:srgbClr val="0070C0"/>
                </a:solidFill>
              </a:rPr>
              <a:t> </a:t>
            </a:r>
            <a:r>
              <a:rPr lang="en-GB" b="1" dirty="0" err="1" smtClean="0">
                <a:solidFill>
                  <a:srgbClr val="0070C0"/>
                </a:solidFill>
              </a:rPr>
              <a:t>efekti</a:t>
            </a:r>
            <a:r>
              <a:rPr lang="en-GB" b="1" dirty="0" smtClean="0">
                <a:solidFill>
                  <a:srgbClr val="0070C0"/>
                </a:solidFill>
              </a:rPr>
              <a:t> (</a:t>
            </a:r>
            <a:r>
              <a:rPr lang="lv-LV" b="1" dirty="0">
                <a:solidFill>
                  <a:srgbClr val="0070C0"/>
                </a:solidFill>
              </a:rPr>
              <a:t>AI slimības </a:t>
            </a:r>
            <a:r>
              <a:rPr lang="en-GB" b="1" dirty="0" err="1" smtClean="0">
                <a:solidFill>
                  <a:srgbClr val="0070C0"/>
                </a:solidFill>
              </a:rPr>
              <a:t>modelis</a:t>
            </a:r>
            <a:r>
              <a:rPr lang="en-GB" b="1" dirty="0" smtClean="0">
                <a:solidFill>
                  <a:srgbClr val="0070C0"/>
                </a:solidFill>
              </a:rPr>
              <a:t>) </a:t>
            </a:r>
            <a:endParaRPr lang="en-GB" b="1" dirty="0">
              <a:solidFill>
                <a:srgbClr val="0070C0"/>
              </a:solidFill>
            </a:endParaRPr>
          </a:p>
        </p:txBody>
      </p:sp>
      <p:pic>
        <p:nvPicPr>
          <p:cNvPr id="81922" name="Picture 2"/>
          <p:cNvPicPr>
            <a:picLocks noChangeAspect="1" noChangeArrowheads="1"/>
          </p:cNvPicPr>
          <p:nvPr/>
        </p:nvPicPr>
        <p:blipFill>
          <a:blip r:embed="rId3" cstate="print"/>
          <a:srcRect/>
          <a:stretch>
            <a:fillRect/>
          </a:stretch>
        </p:blipFill>
        <p:spPr bwMode="auto">
          <a:xfrm>
            <a:off x="0" y="1196752"/>
            <a:ext cx="9051827" cy="4806280"/>
          </a:xfrm>
          <a:prstGeom prst="rect">
            <a:avLst/>
          </a:prstGeom>
          <a:noFill/>
          <a:ln w="9525">
            <a:noFill/>
            <a:miter lim="800000"/>
            <a:headEnd/>
            <a:tailEnd/>
          </a:ln>
        </p:spPr>
      </p:pic>
      <p:cxnSp>
        <p:nvCxnSpPr>
          <p:cNvPr id="4" name="Straight Arrow Connector 3"/>
          <p:cNvCxnSpPr/>
          <p:nvPr/>
        </p:nvCxnSpPr>
        <p:spPr>
          <a:xfrm flipH="1">
            <a:off x="2051720" y="2564904"/>
            <a:ext cx="144016" cy="57606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5" name="TextBox 4"/>
          <p:cNvSpPr txBox="1"/>
          <p:nvPr/>
        </p:nvSpPr>
        <p:spPr>
          <a:xfrm>
            <a:off x="1589224" y="2195572"/>
            <a:ext cx="1213024" cy="369332"/>
          </a:xfrm>
          <a:prstGeom prst="rect">
            <a:avLst/>
          </a:prstGeom>
          <a:noFill/>
        </p:spPr>
        <p:txBody>
          <a:bodyPr wrap="none" rtlCol="0">
            <a:spAutoFit/>
          </a:bodyPr>
          <a:lstStyle/>
          <a:p>
            <a:r>
              <a:rPr lang="lv-LV" b="1" dirty="0" smtClean="0">
                <a:solidFill>
                  <a:srgbClr val="C00000"/>
                </a:solidFill>
              </a:rPr>
              <a:t>TLR </a:t>
            </a:r>
            <a:r>
              <a:rPr lang="lv-LV" b="1" dirty="0" err="1" smtClean="0">
                <a:solidFill>
                  <a:srgbClr val="C00000"/>
                </a:solidFill>
              </a:rPr>
              <a:t>ligandi</a:t>
            </a:r>
            <a:endParaRPr lang="en-GB" b="1" dirty="0">
              <a:solidFill>
                <a:srgbClr val="C00000"/>
              </a:solidFill>
            </a:endParaRPr>
          </a:p>
        </p:txBody>
      </p:sp>
      <p:sp>
        <p:nvSpPr>
          <p:cNvPr id="7" name="TextBox 6"/>
          <p:cNvSpPr txBox="1"/>
          <p:nvPr/>
        </p:nvSpPr>
        <p:spPr>
          <a:xfrm>
            <a:off x="2555776" y="5517232"/>
            <a:ext cx="1656184" cy="646331"/>
          </a:xfrm>
          <a:prstGeom prst="rect">
            <a:avLst/>
          </a:prstGeom>
          <a:noFill/>
        </p:spPr>
        <p:txBody>
          <a:bodyPr wrap="square" rtlCol="0">
            <a:spAutoFit/>
          </a:bodyPr>
          <a:lstStyle/>
          <a:p>
            <a:pPr algn="ctr"/>
            <a:r>
              <a:rPr lang="lv-LV" b="1" dirty="0" err="1" smtClean="0">
                <a:solidFill>
                  <a:srgbClr val="C00000"/>
                </a:solidFill>
              </a:rPr>
              <a:t>Ag</a:t>
            </a:r>
            <a:r>
              <a:rPr lang="lv-LV" b="1" dirty="0" smtClean="0">
                <a:solidFill>
                  <a:srgbClr val="C00000"/>
                </a:solidFill>
              </a:rPr>
              <a:t>-specifiskā nomākšana</a:t>
            </a:r>
            <a:endParaRPr lang="en-GB" b="1"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4680" y="3212976"/>
            <a:ext cx="9152384" cy="1296144"/>
          </a:xfrm>
        </p:spPr>
        <p:txBody>
          <a:bodyPr>
            <a:normAutofit fontScale="90000"/>
          </a:bodyPr>
          <a:lstStyle/>
          <a:p>
            <a:pPr algn="ctr">
              <a:lnSpc>
                <a:spcPct val="150000"/>
              </a:lnSpc>
              <a:spcBef>
                <a:spcPts val="1200"/>
              </a:spcBef>
              <a:spcAft>
                <a:spcPts val="1200"/>
              </a:spcAft>
            </a:pPr>
            <a:r>
              <a:rPr lang="lv-LV" sz="4400" b="1" dirty="0" smtClean="0">
                <a:solidFill>
                  <a:srgbClr val="0070C0"/>
                </a:solidFill>
                <a:effectLst>
                  <a:outerShdw blurRad="38100" dist="38100" dir="2700000" algn="tl">
                    <a:srgbClr val="000000">
                      <a:alpha val="43137"/>
                    </a:srgbClr>
                  </a:outerShdw>
                </a:effectLst>
              </a:rPr>
              <a:t>Citas </a:t>
            </a:r>
            <a:r>
              <a:rPr lang="lv-LV" sz="4400" b="1" dirty="0" err="1" smtClean="0">
                <a:solidFill>
                  <a:srgbClr val="0070C0"/>
                </a:solidFill>
                <a:effectLst>
                  <a:outerShdw blurRad="38100" dist="38100" dir="2700000" algn="tl">
                    <a:srgbClr val="000000">
                      <a:alpha val="43137"/>
                    </a:srgbClr>
                  </a:outerShdw>
                </a:effectLst>
              </a:rPr>
              <a:t>imūnsupresīvās</a:t>
            </a:r>
            <a:r>
              <a:rPr lang="lv-LV" sz="4400" b="1" dirty="0" smtClean="0">
                <a:solidFill>
                  <a:srgbClr val="0070C0"/>
                </a:solidFill>
                <a:effectLst>
                  <a:outerShdw blurRad="38100" dist="38100" dir="2700000" algn="tl">
                    <a:srgbClr val="000000">
                      <a:alpha val="43137"/>
                    </a:srgbClr>
                  </a:outerShdw>
                </a:effectLst>
              </a:rPr>
              <a:t> šūnas</a:t>
            </a:r>
            <a:br>
              <a:rPr lang="lv-LV" sz="4400" b="1" dirty="0" smtClean="0">
                <a:solidFill>
                  <a:srgbClr val="0070C0"/>
                </a:solidFill>
                <a:effectLst>
                  <a:outerShdw blurRad="38100" dist="38100" dir="2700000" algn="tl">
                    <a:srgbClr val="000000">
                      <a:alpha val="43137"/>
                    </a:srgbClr>
                  </a:outerShdw>
                </a:effectLst>
              </a:rPr>
            </a:br>
            <a:r>
              <a:rPr lang="lv-LV" sz="4400" b="1" dirty="0" smtClean="0">
                <a:solidFill>
                  <a:srgbClr val="0070C0"/>
                </a:solidFill>
                <a:effectLst>
                  <a:outerShdw blurRad="38100" dist="38100" dir="2700000" algn="tl">
                    <a:srgbClr val="000000">
                      <a:alpha val="43137"/>
                    </a:srgbClr>
                  </a:outerShdw>
                </a:effectLst>
              </a:rPr>
              <a:t/>
            </a:r>
            <a:br>
              <a:rPr lang="lv-LV" sz="4400" b="1" dirty="0" smtClean="0">
                <a:solidFill>
                  <a:srgbClr val="0070C0"/>
                </a:solidFill>
                <a:effectLst>
                  <a:outerShdw blurRad="38100" dist="38100" dir="2700000" algn="tl">
                    <a:srgbClr val="000000">
                      <a:alpha val="43137"/>
                    </a:srgbClr>
                  </a:outerShdw>
                </a:effectLst>
              </a:rPr>
            </a:br>
            <a:r>
              <a:rPr lang="lv-LV" sz="3600" b="1" dirty="0" err="1">
                <a:solidFill>
                  <a:schemeClr val="tx1"/>
                </a:solidFill>
              </a:rPr>
              <a:t>Mieloīdās</a:t>
            </a:r>
            <a:r>
              <a:rPr lang="lv-LV" sz="3600" b="1" dirty="0">
                <a:solidFill>
                  <a:schemeClr val="tx1"/>
                </a:solidFill>
              </a:rPr>
              <a:t> izcelsmes </a:t>
            </a:r>
            <a:r>
              <a:rPr lang="lv-LV" sz="3600" b="1" dirty="0" err="1">
                <a:solidFill>
                  <a:schemeClr val="tx1"/>
                </a:solidFill>
              </a:rPr>
              <a:t>supresorās</a:t>
            </a:r>
            <a:r>
              <a:rPr lang="lv-LV" sz="3600" b="1" dirty="0">
                <a:solidFill>
                  <a:schemeClr val="tx1"/>
                </a:solidFill>
              </a:rPr>
              <a:t> </a:t>
            </a:r>
            <a:r>
              <a:rPr lang="lv-LV" sz="3600" b="1" dirty="0" smtClean="0">
                <a:solidFill>
                  <a:schemeClr val="tx1"/>
                </a:solidFill>
              </a:rPr>
              <a:t>šūnas</a:t>
            </a:r>
            <a:br>
              <a:rPr lang="lv-LV" sz="3600" b="1" dirty="0" smtClean="0">
                <a:solidFill>
                  <a:schemeClr val="tx1"/>
                </a:solidFill>
              </a:rPr>
            </a:br>
            <a:r>
              <a:rPr lang="lv-LV" sz="3600" b="1" dirty="0" smtClean="0">
                <a:solidFill>
                  <a:schemeClr val="tx1"/>
                </a:solidFill>
                <a:effectLst>
                  <a:outerShdw blurRad="38100" dist="38100" dir="2700000" algn="tl">
                    <a:srgbClr val="000000">
                      <a:alpha val="43137"/>
                    </a:srgbClr>
                  </a:outerShdw>
                </a:effectLst>
              </a:rPr>
              <a:t>MDSC</a:t>
            </a:r>
            <a:r>
              <a:rPr lang="lv-LV" sz="3600" b="1" dirty="0" smtClean="0">
                <a:solidFill>
                  <a:schemeClr val="tx1"/>
                </a:solidFill>
              </a:rPr>
              <a:t> – </a:t>
            </a:r>
            <a:r>
              <a:rPr lang="lv-LV" sz="3600" b="1" i="1" dirty="0" err="1" smtClean="0">
                <a:solidFill>
                  <a:schemeClr val="tx1"/>
                </a:solidFill>
              </a:rPr>
              <a:t>myeloid</a:t>
            </a:r>
            <a:r>
              <a:rPr lang="lv-LV" sz="3600" b="1" i="1" dirty="0" err="1">
                <a:solidFill>
                  <a:schemeClr val="tx1"/>
                </a:solidFill>
              </a:rPr>
              <a:t>-</a:t>
            </a:r>
            <a:r>
              <a:rPr lang="lv-LV" sz="3600" b="1" i="1" dirty="0" err="1" smtClean="0">
                <a:solidFill>
                  <a:schemeClr val="tx1"/>
                </a:solidFill>
              </a:rPr>
              <a:t>derived</a:t>
            </a:r>
            <a:r>
              <a:rPr lang="lv-LV" sz="3600" b="1" i="1" dirty="0" smtClean="0">
                <a:solidFill>
                  <a:schemeClr val="tx1"/>
                </a:solidFill>
              </a:rPr>
              <a:t> </a:t>
            </a:r>
            <a:r>
              <a:rPr lang="lv-LV" sz="3600" b="1" i="1" dirty="0" err="1" smtClean="0">
                <a:solidFill>
                  <a:schemeClr val="tx1"/>
                </a:solidFill>
              </a:rPr>
              <a:t>suppressor</a:t>
            </a:r>
            <a:r>
              <a:rPr lang="lv-LV" sz="3600" b="1" i="1" dirty="0" smtClean="0">
                <a:solidFill>
                  <a:schemeClr val="tx1"/>
                </a:solidFill>
              </a:rPr>
              <a:t> </a:t>
            </a:r>
            <a:r>
              <a:rPr lang="lv-LV" sz="3600" b="1" i="1" dirty="0" err="1" smtClean="0">
                <a:solidFill>
                  <a:schemeClr val="tx1"/>
                </a:solidFill>
              </a:rPr>
              <a:t>cells</a:t>
            </a:r>
            <a:endParaRPr lang="en-GB" sz="3600" b="1" i="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4003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516"/>
            <a:ext cx="8686800" cy="914400"/>
          </a:xfrm>
        </p:spPr>
        <p:txBody>
          <a:bodyPr>
            <a:normAutofit/>
          </a:bodyPr>
          <a:lstStyle/>
          <a:p>
            <a:r>
              <a:rPr lang="lv-LV" b="1" dirty="0" smtClean="0">
                <a:solidFill>
                  <a:srgbClr val="0070C0"/>
                </a:solidFill>
              </a:rPr>
              <a:t>MDSC veidošanās un akumulācija</a:t>
            </a:r>
            <a:endParaRPr lang="en-GB" b="1" dirty="0">
              <a:solidFill>
                <a:srgbClr val="0070C0"/>
              </a:solidFill>
            </a:endParaRPr>
          </a:p>
        </p:txBody>
      </p:sp>
      <p:pic>
        <p:nvPicPr>
          <p:cNvPr id="61441" name="Picture 1"/>
          <p:cNvPicPr>
            <a:picLocks noChangeAspect="1" noChangeArrowheads="1"/>
          </p:cNvPicPr>
          <p:nvPr/>
        </p:nvPicPr>
        <p:blipFill>
          <a:blip r:embed="rId3" cstate="print"/>
          <a:srcRect/>
          <a:stretch>
            <a:fillRect/>
          </a:stretch>
        </p:blipFill>
        <p:spPr bwMode="auto">
          <a:xfrm>
            <a:off x="0" y="743884"/>
            <a:ext cx="7318857" cy="6123942"/>
          </a:xfrm>
          <a:prstGeom prst="rect">
            <a:avLst/>
          </a:prstGeom>
          <a:noFill/>
          <a:ln w="9525">
            <a:noFill/>
            <a:miter lim="800000"/>
            <a:headEnd/>
            <a:tailEnd/>
          </a:ln>
        </p:spPr>
      </p:pic>
      <p:sp>
        <p:nvSpPr>
          <p:cNvPr id="3" name="Rectangle 2"/>
          <p:cNvSpPr/>
          <p:nvPr/>
        </p:nvSpPr>
        <p:spPr>
          <a:xfrm>
            <a:off x="6177685" y="46988"/>
            <a:ext cx="2966315" cy="646331"/>
          </a:xfrm>
          <a:prstGeom prst="rect">
            <a:avLst/>
          </a:prstGeom>
        </p:spPr>
        <p:txBody>
          <a:bodyPr wrap="square">
            <a:spAutoFit/>
          </a:bodyPr>
          <a:lstStyle/>
          <a:p>
            <a:r>
              <a:rPr lang="en-GB" dirty="0"/>
              <a:t>www.nature.com/nri/</a:t>
            </a:r>
            <a:r>
              <a:rPr lang="en-GB" b="1" dirty="0"/>
              <a:t>posters</a:t>
            </a:r>
            <a:r>
              <a:rPr lang="en-GB" dirty="0"/>
              <a:t>/</a:t>
            </a:r>
            <a:r>
              <a:rPr lang="en-GB" b="1" dirty="0"/>
              <a:t>mdscs</a:t>
            </a:r>
            <a:endParaRPr lang="lv-LV" b="1" dirty="0"/>
          </a:p>
        </p:txBody>
      </p:sp>
      <p:cxnSp>
        <p:nvCxnSpPr>
          <p:cNvPr id="5" name="Straight Connector 4"/>
          <p:cNvCxnSpPr/>
          <p:nvPr/>
        </p:nvCxnSpPr>
        <p:spPr>
          <a:xfrm>
            <a:off x="1259632" y="1268760"/>
            <a:ext cx="9361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55976" y="1268760"/>
            <a:ext cx="9361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99392"/>
            <a:ext cx="8229600" cy="914400"/>
          </a:xfrm>
        </p:spPr>
        <p:txBody>
          <a:bodyPr/>
          <a:lstStyle/>
          <a:p>
            <a:r>
              <a:rPr lang="lv-LV" b="1" dirty="0" smtClean="0">
                <a:solidFill>
                  <a:srgbClr val="0070C0"/>
                </a:solidFill>
              </a:rPr>
              <a:t>MDSC aktivēšana un </a:t>
            </a:r>
            <a:r>
              <a:rPr lang="lv-LV" b="1" dirty="0" err="1" smtClean="0">
                <a:solidFill>
                  <a:srgbClr val="0070C0"/>
                </a:solidFill>
              </a:rPr>
              <a:t>proliferācija</a:t>
            </a:r>
            <a:endParaRPr lang="en-GB" b="1" dirty="0">
              <a:solidFill>
                <a:srgbClr val="0070C0"/>
              </a:solidFill>
            </a:endParaRPr>
          </a:p>
        </p:txBody>
      </p:sp>
      <p:pic>
        <p:nvPicPr>
          <p:cNvPr id="60417" name="Picture 1"/>
          <p:cNvPicPr>
            <a:picLocks noChangeAspect="1" noChangeArrowheads="1"/>
          </p:cNvPicPr>
          <p:nvPr/>
        </p:nvPicPr>
        <p:blipFill>
          <a:blip r:embed="rId3" cstate="print"/>
          <a:srcRect/>
          <a:stretch>
            <a:fillRect/>
          </a:stretch>
        </p:blipFill>
        <p:spPr bwMode="auto">
          <a:xfrm>
            <a:off x="0" y="900832"/>
            <a:ext cx="9182100" cy="5543550"/>
          </a:xfrm>
          <a:prstGeom prst="rect">
            <a:avLst/>
          </a:prstGeom>
          <a:noFill/>
          <a:ln w="9525">
            <a:noFill/>
            <a:miter lim="800000"/>
            <a:headEnd/>
            <a:tailEnd/>
          </a:ln>
        </p:spPr>
      </p:pic>
      <p:sp>
        <p:nvSpPr>
          <p:cNvPr id="3" name="Rectangle 2"/>
          <p:cNvSpPr/>
          <p:nvPr/>
        </p:nvSpPr>
        <p:spPr>
          <a:xfrm>
            <a:off x="683568" y="6444382"/>
            <a:ext cx="3617337" cy="369332"/>
          </a:xfrm>
          <a:prstGeom prst="rect">
            <a:avLst/>
          </a:prstGeom>
        </p:spPr>
        <p:txBody>
          <a:bodyPr wrap="none">
            <a:spAutoFit/>
          </a:bodyPr>
          <a:lstStyle/>
          <a:p>
            <a:pPr>
              <a:defRPr/>
            </a:pPr>
            <a:r>
              <a:rPr lang="en-GB" dirty="0"/>
              <a:t>www.nature.com/nri/</a:t>
            </a:r>
            <a:r>
              <a:rPr lang="en-GB" b="1" dirty="0"/>
              <a:t>posters</a:t>
            </a:r>
            <a:r>
              <a:rPr lang="en-GB" dirty="0"/>
              <a:t>/</a:t>
            </a:r>
            <a:r>
              <a:rPr lang="en-GB" b="1" dirty="0"/>
              <a:t>mdsc</a:t>
            </a:r>
            <a:r>
              <a:rPr lang="en-GB" dirty="0"/>
              <a:t>s</a:t>
            </a:r>
            <a:endParaRPr lang="lv-LV"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20215"/>
            <a:ext cx="8229600" cy="914400"/>
          </a:xfrm>
        </p:spPr>
        <p:txBody>
          <a:bodyPr/>
          <a:lstStyle/>
          <a:p>
            <a:r>
              <a:rPr lang="lv-LV" b="1" dirty="0" smtClean="0">
                <a:solidFill>
                  <a:srgbClr val="0070C0"/>
                </a:solidFill>
              </a:rPr>
              <a:t>MDSC supresijas mehānismi</a:t>
            </a:r>
            <a:endParaRPr lang="en-GB" b="1" dirty="0">
              <a:solidFill>
                <a:srgbClr val="0070C0"/>
              </a:solidFill>
            </a:endParaRPr>
          </a:p>
        </p:txBody>
      </p:sp>
      <p:sp>
        <p:nvSpPr>
          <p:cNvPr id="4" name="Rectangle 3"/>
          <p:cNvSpPr/>
          <p:nvPr/>
        </p:nvSpPr>
        <p:spPr>
          <a:xfrm>
            <a:off x="0" y="548680"/>
            <a:ext cx="8892480" cy="6801862"/>
          </a:xfrm>
          <a:prstGeom prst="rect">
            <a:avLst/>
          </a:prstGeom>
        </p:spPr>
        <p:txBody>
          <a:bodyPr wrap="square">
            <a:spAutoFit/>
          </a:bodyPr>
          <a:lstStyle/>
          <a:p>
            <a:endParaRPr lang="en-GB" sz="2200" dirty="0" smtClean="0"/>
          </a:p>
          <a:p>
            <a:pPr lvl="1" indent="457200">
              <a:spcAft>
                <a:spcPts val="1200"/>
              </a:spcAft>
              <a:buFont typeface="Wingdings" pitchFamily="2" charset="2"/>
              <a:buChar char="v"/>
            </a:pPr>
            <a:endParaRPr lang="lv-LV" sz="2400" dirty="0" smtClean="0"/>
          </a:p>
          <a:p>
            <a:pPr lvl="1" indent="457200">
              <a:spcAft>
                <a:spcPts val="1200"/>
              </a:spcAft>
              <a:buFont typeface="Wingdings" pitchFamily="2" charset="2"/>
              <a:buChar char="v"/>
            </a:pPr>
            <a:r>
              <a:rPr lang="lv-LV" sz="2400" dirty="0" smtClean="0"/>
              <a:t>Antigēnu nespecifiski</a:t>
            </a:r>
          </a:p>
          <a:p>
            <a:pPr lvl="1" indent="457200">
              <a:spcAft>
                <a:spcPts val="1200"/>
              </a:spcAft>
              <a:buFont typeface="Wingdings" pitchFamily="2" charset="2"/>
              <a:buChar char="v"/>
            </a:pPr>
            <a:r>
              <a:rPr lang="lv-LV" sz="2400" dirty="0" smtClean="0"/>
              <a:t>Daudzas no MDSC </a:t>
            </a:r>
            <a:r>
              <a:rPr lang="lv-LV" sz="2400" dirty="0" err="1" smtClean="0"/>
              <a:t>sekretētajām</a:t>
            </a:r>
            <a:r>
              <a:rPr lang="lv-LV" sz="2400" dirty="0" smtClean="0"/>
              <a:t> molekulām ietekmē </a:t>
            </a:r>
            <a:r>
              <a:rPr lang="lv-LV" sz="2400" dirty="0" err="1" smtClean="0"/>
              <a:t>iekššūnas</a:t>
            </a:r>
            <a:r>
              <a:rPr lang="lv-LV" sz="2400" dirty="0" smtClean="0"/>
              <a:t> </a:t>
            </a:r>
            <a:r>
              <a:rPr lang="lv-LV" sz="2400" dirty="0" err="1" smtClean="0"/>
              <a:t>signālceļus</a:t>
            </a:r>
            <a:r>
              <a:rPr lang="lv-LV" sz="2400" dirty="0" smtClean="0"/>
              <a:t>, kas nosaka T šūnu </a:t>
            </a:r>
            <a:r>
              <a:rPr lang="lv-LV" sz="2400" dirty="0" err="1" smtClean="0"/>
              <a:t>proliferāciju</a:t>
            </a:r>
            <a:r>
              <a:rPr lang="lv-LV" sz="2400" dirty="0" smtClean="0"/>
              <a:t> pēc antigēna stimulācijas</a:t>
            </a:r>
          </a:p>
          <a:p>
            <a:pPr lvl="1" indent="457200">
              <a:spcAft>
                <a:spcPts val="1200"/>
              </a:spcAft>
              <a:buFont typeface="Wingdings" pitchFamily="2" charset="2"/>
              <a:buChar char="v"/>
            </a:pPr>
            <a:r>
              <a:rPr lang="lv-LV" sz="2400" dirty="0" smtClean="0"/>
              <a:t>MDSC nereti tiek asociētas ar </a:t>
            </a:r>
            <a:r>
              <a:rPr lang="lv-LV" sz="2400" dirty="0" err="1" smtClean="0"/>
              <a:t>Treg</a:t>
            </a:r>
            <a:r>
              <a:rPr lang="lv-LV" sz="2400" dirty="0" smtClean="0"/>
              <a:t> šūnu populācijas ekspansiju</a:t>
            </a:r>
          </a:p>
          <a:p>
            <a:pPr lvl="1" indent="457200">
              <a:spcAft>
                <a:spcPts val="1200"/>
              </a:spcAft>
              <a:buFont typeface="Wingdings" pitchFamily="2" charset="2"/>
              <a:buChar char="v"/>
            </a:pPr>
            <a:r>
              <a:rPr lang="lv-LV" sz="2400" dirty="0" smtClean="0"/>
              <a:t>Sekundārajos </a:t>
            </a:r>
            <a:r>
              <a:rPr lang="lv-LV" sz="2400" dirty="0" err="1" smtClean="0"/>
              <a:t>limfoīdajos</a:t>
            </a:r>
            <a:r>
              <a:rPr lang="lv-LV" sz="2400" dirty="0" smtClean="0"/>
              <a:t> orgānos MDSC var iesaistīties antigēnu prezentēšanā T šūnām, vienlaicīgi nododot tām </a:t>
            </a:r>
            <a:r>
              <a:rPr lang="lv-LV" sz="2400" dirty="0" err="1" smtClean="0"/>
              <a:t>supresīvus</a:t>
            </a:r>
            <a:r>
              <a:rPr lang="lv-LV" sz="2400" dirty="0" smtClean="0"/>
              <a:t> signālus</a:t>
            </a:r>
          </a:p>
          <a:p>
            <a:pPr lvl="1" indent="457200">
              <a:spcAft>
                <a:spcPts val="1200"/>
              </a:spcAft>
              <a:buFont typeface="Wingdings" pitchFamily="2" charset="2"/>
              <a:buChar char="v"/>
            </a:pPr>
            <a:r>
              <a:rPr lang="lv-LV" sz="2400" dirty="0" smtClean="0"/>
              <a:t>Audzēju mikrovidē bieži ir signāli, kas </a:t>
            </a:r>
            <a:r>
              <a:rPr lang="lv-LV" sz="2400" dirty="0" err="1" smtClean="0"/>
              <a:t>konstitutīvi</a:t>
            </a:r>
            <a:r>
              <a:rPr lang="lv-LV" sz="2400" dirty="0" smtClean="0"/>
              <a:t> aktivē </a:t>
            </a:r>
            <a:r>
              <a:rPr lang="lv-LV" sz="2400" dirty="0" err="1" smtClean="0"/>
              <a:t>imunosupresīvo</a:t>
            </a:r>
            <a:r>
              <a:rPr lang="lv-LV" sz="2400" dirty="0" smtClean="0"/>
              <a:t> programmu MDSC, kas ietekmē blakusesošās T šūnas antigēna-nespecifiskā veidā</a:t>
            </a:r>
            <a:r>
              <a:rPr lang="lv-LV" sz="2200" dirty="0" smtClean="0"/>
              <a:t/>
            </a:r>
            <a:br>
              <a:rPr lang="lv-LV" sz="2200" dirty="0" smtClean="0"/>
            </a:br>
            <a:endParaRPr lang="lv-LV" sz="2200" dirty="0" smtClean="0"/>
          </a:p>
          <a:p>
            <a:endParaRPr lang="lv-LV" sz="2200" b="1" dirty="0" smtClean="0">
              <a:solidFill>
                <a:schemeClr val="accent2">
                  <a:lumMod val="75000"/>
                </a:schemeClr>
              </a:solidFill>
            </a:endParaRPr>
          </a:p>
          <a:p>
            <a:endParaRPr lang="en-GB" sz="2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66" y="84584"/>
            <a:ext cx="8229600" cy="608112"/>
          </a:xfrm>
        </p:spPr>
        <p:txBody>
          <a:bodyPr>
            <a:normAutofit/>
          </a:bodyPr>
          <a:lstStyle/>
          <a:p>
            <a:r>
              <a:rPr lang="lv-LV" b="1" dirty="0" smtClean="0">
                <a:solidFill>
                  <a:srgbClr val="0070C0"/>
                </a:solidFill>
              </a:rPr>
              <a:t>MDSC kanceroģenēzē un audu bojājumu vietās</a:t>
            </a:r>
            <a:endParaRPr lang="en-GB" b="1" dirty="0">
              <a:solidFill>
                <a:srgbClr val="0070C0"/>
              </a:solidFill>
            </a:endParaRPr>
          </a:p>
        </p:txBody>
      </p:sp>
      <p:grpSp>
        <p:nvGrpSpPr>
          <p:cNvPr id="7" name="Group 6"/>
          <p:cNvGrpSpPr/>
          <p:nvPr/>
        </p:nvGrpSpPr>
        <p:grpSpPr>
          <a:xfrm>
            <a:off x="549896" y="692696"/>
            <a:ext cx="8594104" cy="6070348"/>
            <a:chOff x="467544" y="1196752"/>
            <a:chExt cx="8594104" cy="6070348"/>
          </a:xfrm>
        </p:grpSpPr>
        <p:pic>
          <p:nvPicPr>
            <p:cNvPr id="58370" name="Picture 2"/>
            <p:cNvPicPr>
              <a:picLocks noChangeAspect="1" noChangeArrowheads="1"/>
            </p:cNvPicPr>
            <p:nvPr/>
          </p:nvPicPr>
          <p:blipFill>
            <a:blip r:embed="rId3" cstate="print"/>
            <a:srcRect/>
            <a:stretch>
              <a:fillRect/>
            </a:stretch>
          </p:blipFill>
          <p:spPr bwMode="auto">
            <a:xfrm>
              <a:off x="467544" y="1196752"/>
              <a:ext cx="8136904" cy="5701016"/>
            </a:xfrm>
            <a:prstGeom prst="rect">
              <a:avLst/>
            </a:prstGeom>
            <a:noFill/>
            <a:ln w="9525">
              <a:noFill/>
              <a:miter lim="800000"/>
              <a:headEnd/>
              <a:tailEnd/>
            </a:ln>
          </p:spPr>
        </p:pic>
        <p:sp>
          <p:nvSpPr>
            <p:cNvPr id="5" name="Rectangle 4"/>
            <p:cNvSpPr/>
            <p:nvPr/>
          </p:nvSpPr>
          <p:spPr>
            <a:xfrm>
              <a:off x="5929808" y="4077072"/>
              <a:ext cx="3131840" cy="319002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Audzēju mikrovidē </a:t>
              </a:r>
              <a:r>
                <a:rPr lang="lv-LV" dirty="0" smtClean="0">
                  <a:solidFill>
                    <a:schemeClr val="tx1"/>
                  </a:solidFill>
                </a:rPr>
                <a:t>MDSC veicina </a:t>
              </a:r>
              <a:r>
                <a:rPr lang="lv-LV" dirty="0" err="1" smtClean="0">
                  <a:solidFill>
                    <a:schemeClr val="tx1"/>
                  </a:solidFill>
                </a:rPr>
                <a:t>angioģenēzi</a:t>
              </a:r>
              <a:r>
                <a:rPr lang="lv-LV" dirty="0" smtClean="0">
                  <a:solidFill>
                    <a:schemeClr val="tx1"/>
                  </a:solidFill>
                </a:rPr>
                <a:t> un </a:t>
              </a:r>
              <a:r>
                <a:rPr lang="lv-LV" dirty="0" err="1" smtClean="0">
                  <a:solidFill>
                    <a:schemeClr val="tx1"/>
                  </a:solidFill>
                </a:rPr>
                <a:t>limfangioģenēzi</a:t>
              </a:r>
              <a:r>
                <a:rPr lang="lv-LV" dirty="0" smtClean="0">
                  <a:solidFill>
                    <a:schemeClr val="tx1"/>
                  </a:solidFill>
                </a:rPr>
                <a:t>, kā arī diferencējas par TAM (</a:t>
              </a:r>
              <a:r>
                <a:rPr lang="lv-LV" dirty="0" err="1" smtClean="0">
                  <a:solidFill>
                    <a:schemeClr val="tx1"/>
                  </a:solidFill>
                </a:rPr>
                <a:t>tumoru</a:t>
              </a:r>
              <a:r>
                <a:rPr lang="lv-LV" dirty="0" smtClean="0">
                  <a:solidFill>
                    <a:schemeClr val="tx1"/>
                  </a:solidFill>
                </a:rPr>
                <a:t> asociētajiem </a:t>
              </a:r>
              <a:r>
                <a:rPr lang="lv-LV" dirty="0" err="1" smtClean="0">
                  <a:solidFill>
                    <a:schemeClr val="tx1"/>
                  </a:solidFill>
                </a:rPr>
                <a:t>makrofāgiem</a:t>
              </a:r>
              <a:r>
                <a:rPr lang="lv-LV" dirty="0" smtClean="0">
                  <a:solidFill>
                    <a:schemeClr val="tx1"/>
                  </a:solidFill>
                </a:rPr>
                <a:t>), kam līdzīgas funkcijas. </a:t>
              </a:r>
              <a:r>
                <a:rPr lang="lv-LV" b="1" dirty="0" smtClean="0">
                  <a:solidFill>
                    <a:schemeClr val="tx1"/>
                  </a:solidFill>
                </a:rPr>
                <a:t>Iespējams, piedalās arī </a:t>
              </a:r>
              <a:r>
                <a:rPr lang="lv-LV" b="1" dirty="0" err="1" smtClean="0">
                  <a:solidFill>
                    <a:schemeClr val="tx1"/>
                  </a:solidFill>
                </a:rPr>
                <a:t>pre-metastātiskās</a:t>
              </a:r>
              <a:r>
                <a:rPr lang="lv-LV" b="1" dirty="0" smtClean="0">
                  <a:solidFill>
                    <a:schemeClr val="tx1"/>
                  </a:solidFill>
                </a:rPr>
                <a:t> nišas sagatavošanā. </a:t>
              </a:r>
              <a:r>
                <a:rPr lang="lv-LV" b="1" dirty="0" err="1" smtClean="0">
                  <a:solidFill>
                    <a:schemeClr val="tx1"/>
                  </a:solidFill>
                </a:rPr>
                <a:t>Sekretētās</a:t>
              </a:r>
              <a:r>
                <a:rPr lang="lv-LV" b="1" dirty="0" smtClean="0">
                  <a:solidFill>
                    <a:schemeClr val="tx1"/>
                  </a:solidFill>
                </a:rPr>
                <a:t>  MMP veicina invāziju.</a:t>
              </a:r>
              <a:endParaRPr lang="en-GB" b="1" dirty="0">
                <a:solidFill>
                  <a:schemeClr val="tx1"/>
                </a:solidFill>
              </a:endParaRPr>
            </a:p>
          </p:txBody>
        </p:sp>
        <p:sp>
          <p:nvSpPr>
            <p:cNvPr id="6" name="Rectangle 5"/>
            <p:cNvSpPr/>
            <p:nvPr/>
          </p:nvSpPr>
          <p:spPr>
            <a:xfrm>
              <a:off x="467544" y="1196752"/>
              <a:ext cx="1296144" cy="1224136"/>
            </a:xfrm>
            <a:prstGeom prst="rect">
              <a:avLst/>
            </a:prstGeom>
            <a:solidFill>
              <a:srgbClr val="3A7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Rectangle 2"/>
          <p:cNvSpPr/>
          <p:nvPr/>
        </p:nvSpPr>
        <p:spPr>
          <a:xfrm>
            <a:off x="683568" y="6393712"/>
            <a:ext cx="3617337" cy="369332"/>
          </a:xfrm>
          <a:prstGeom prst="rect">
            <a:avLst/>
          </a:prstGeom>
        </p:spPr>
        <p:txBody>
          <a:bodyPr wrap="none">
            <a:spAutoFit/>
          </a:bodyPr>
          <a:lstStyle/>
          <a:p>
            <a:pPr>
              <a:defRPr/>
            </a:pPr>
            <a:r>
              <a:rPr lang="en-GB" dirty="0"/>
              <a:t>www.nature.com/nri/</a:t>
            </a:r>
            <a:r>
              <a:rPr lang="en-GB" b="1" dirty="0"/>
              <a:t>posters</a:t>
            </a:r>
            <a:r>
              <a:rPr lang="en-GB" dirty="0"/>
              <a:t>/</a:t>
            </a:r>
            <a:r>
              <a:rPr lang="en-GB" b="1" dirty="0"/>
              <a:t>mdsc</a:t>
            </a:r>
            <a:r>
              <a:rPr lang="en-GB" dirty="0"/>
              <a:t>s</a:t>
            </a:r>
            <a:endParaRPr lang="lv-LV"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solidFill>
                  <a:srgbClr val="0070C0"/>
                </a:solidFill>
              </a:rPr>
              <a:t>Aktuālais jautājums…</a:t>
            </a:r>
            <a:endParaRPr lang="en-GB" b="1" dirty="0">
              <a:solidFill>
                <a:srgbClr val="0070C0"/>
              </a:solidFill>
            </a:endParaRP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988" y="2259161"/>
            <a:ext cx="2160240"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Rectangle 4"/>
          <p:cNvSpPr/>
          <p:nvPr/>
        </p:nvSpPr>
        <p:spPr>
          <a:xfrm>
            <a:off x="3130228" y="2259161"/>
            <a:ext cx="5184576" cy="2092881"/>
          </a:xfrm>
          <a:prstGeom prst="rect">
            <a:avLst/>
          </a:prstGeom>
        </p:spPr>
        <p:txBody>
          <a:bodyPr wrap="square">
            <a:spAutoFit/>
          </a:bodyPr>
          <a:lstStyle/>
          <a:p>
            <a:pPr lvl="1">
              <a:spcAft>
                <a:spcPts val="1200"/>
              </a:spcAft>
            </a:pPr>
            <a:r>
              <a:rPr lang="lv-LV" sz="2600" dirty="0" smtClean="0">
                <a:latin typeface="Calibri" pitchFamily="34" charset="0"/>
              </a:rPr>
              <a:t>Kā imūnsistēma nodrošina augsta specifiskuma imūno atbildi pret </a:t>
            </a:r>
            <a:r>
              <a:rPr lang="lv-LV" sz="2600" dirty="0">
                <a:latin typeface="Calibri" pitchFamily="34" charset="0"/>
              </a:rPr>
              <a:t>lielu </a:t>
            </a:r>
            <a:r>
              <a:rPr lang="lv-LV" sz="2600" dirty="0" smtClean="0">
                <a:latin typeface="Calibri" pitchFamily="34" charset="0"/>
              </a:rPr>
              <a:t>klāstu svešu antigēnu, neuzbrūkot sava organisma molekulām?</a:t>
            </a:r>
            <a:endParaRPr lang="lv-LV" sz="2400" b="1" dirty="0" smtClean="0">
              <a:solidFill>
                <a:schemeClr val="accent2">
                  <a:lumMod val="75000"/>
                </a:schemeClr>
              </a:solidFill>
              <a:latin typeface="Calibri" pitchFamily="34" charset="0"/>
            </a:endParaRPr>
          </a:p>
        </p:txBody>
      </p:sp>
    </p:spTree>
    <p:extLst>
      <p:ext uri="{BB962C8B-B14F-4D97-AF65-F5344CB8AC3E}">
        <p14:creationId xmlns:p14="http://schemas.microsoft.com/office/powerpoint/2010/main" val="11735695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528" y="1466186"/>
            <a:ext cx="4176464" cy="4771126"/>
          </a:xfrm>
          <a:prstGeom prst="rect">
            <a:avLst/>
          </a:prstGeom>
        </p:spPr>
      </p:pic>
      <p:sp>
        <p:nvSpPr>
          <p:cNvPr id="4" name="Title 3"/>
          <p:cNvSpPr>
            <a:spLocks noGrp="1"/>
          </p:cNvSpPr>
          <p:nvPr>
            <p:ph type="ctrTitle" idx="4294967295"/>
          </p:nvPr>
        </p:nvSpPr>
        <p:spPr>
          <a:xfrm>
            <a:off x="4823520" y="3501008"/>
            <a:ext cx="3816424" cy="1296144"/>
          </a:xfrm>
        </p:spPr>
        <p:txBody>
          <a:bodyPr>
            <a:noAutofit/>
          </a:bodyPr>
          <a:lstStyle/>
          <a:p>
            <a:pPr algn="ctr">
              <a:spcBef>
                <a:spcPts val="1200"/>
              </a:spcBef>
              <a:spcAft>
                <a:spcPts val="1200"/>
              </a:spcAft>
            </a:pPr>
            <a:r>
              <a:rPr lang="lv-LV" sz="4000" b="1" dirty="0" smtClean="0">
                <a:solidFill>
                  <a:srgbClr val="0070C0"/>
                </a:solidFill>
                <a:effectLst>
                  <a:outerShdw blurRad="38100" dist="38100" dir="2700000" algn="tl">
                    <a:srgbClr val="000000">
                      <a:alpha val="43137"/>
                    </a:srgbClr>
                  </a:outerShdw>
                </a:effectLst>
              </a:rPr>
              <a:t/>
            </a:r>
            <a:br>
              <a:rPr lang="lv-LV" sz="4000" b="1" dirty="0" smtClean="0">
                <a:solidFill>
                  <a:srgbClr val="0070C0"/>
                </a:solidFill>
                <a:effectLst>
                  <a:outerShdw blurRad="38100" dist="38100" dir="2700000" algn="tl">
                    <a:srgbClr val="000000">
                      <a:alpha val="43137"/>
                    </a:srgbClr>
                  </a:outerShdw>
                </a:effectLst>
              </a:rPr>
            </a:br>
            <a:r>
              <a:rPr lang="lv-LV" sz="4000" b="1" dirty="0">
                <a:solidFill>
                  <a:srgbClr val="0070C0"/>
                </a:solidFill>
                <a:effectLst>
                  <a:outerShdw blurRad="38100" dist="38100" dir="2700000" algn="tl">
                    <a:srgbClr val="000000">
                      <a:alpha val="43137"/>
                    </a:srgbClr>
                  </a:outerShdw>
                </a:effectLst>
              </a:rPr>
              <a:t/>
            </a:r>
            <a:br>
              <a:rPr lang="lv-LV" sz="4000" b="1" dirty="0">
                <a:solidFill>
                  <a:srgbClr val="0070C0"/>
                </a:solidFill>
                <a:effectLst>
                  <a:outerShdw blurRad="38100" dist="38100" dir="2700000" algn="tl">
                    <a:srgbClr val="000000">
                      <a:alpha val="43137"/>
                    </a:srgbClr>
                  </a:outerShdw>
                </a:effectLst>
              </a:rPr>
            </a:br>
            <a:r>
              <a:rPr lang="lv-LV" sz="4000" b="1" dirty="0" smtClean="0">
                <a:solidFill>
                  <a:srgbClr val="0070C0"/>
                </a:solidFill>
                <a:effectLst>
                  <a:outerShdw blurRad="38100" dist="38100" dir="2700000" algn="tl">
                    <a:srgbClr val="000000">
                      <a:alpha val="43137"/>
                    </a:srgbClr>
                  </a:outerShdw>
                </a:effectLst>
              </a:rPr>
              <a:t/>
            </a:r>
            <a:br>
              <a:rPr lang="lv-LV" sz="4000" b="1" dirty="0" smtClean="0">
                <a:solidFill>
                  <a:srgbClr val="0070C0"/>
                </a:solidFill>
                <a:effectLst>
                  <a:outerShdw blurRad="38100" dist="38100" dir="2700000" algn="tl">
                    <a:srgbClr val="000000">
                      <a:alpha val="43137"/>
                    </a:srgbClr>
                  </a:outerShdw>
                </a:effectLst>
              </a:rPr>
            </a:br>
            <a:r>
              <a:rPr lang="lv-LV" sz="4000" b="1" dirty="0" smtClean="0">
                <a:solidFill>
                  <a:srgbClr val="0070C0"/>
                </a:solidFill>
                <a:effectLst>
                  <a:outerShdw blurRad="38100" dist="38100" dir="2700000" algn="tl">
                    <a:srgbClr val="000000">
                      <a:alpha val="43137"/>
                    </a:srgbClr>
                  </a:outerShdw>
                </a:effectLst>
              </a:rPr>
              <a:t/>
            </a:r>
            <a:br>
              <a:rPr lang="lv-LV" sz="4000" b="1" dirty="0" smtClean="0">
                <a:solidFill>
                  <a:srgbClr val="0070C0"/>
                </a:solidFill>
                <a:effectLst>
                  <a:outerShdw blurRad="38100" dist="38100" dir="2700000" algn="tl">
                    <a:srgbClr val="000000">
                      <a:alpha val="43137"/>
                    </a:srgbClr>
                  </a:outerShdw>
                </a:effectLst>
              </a:rPr>
            </a:br>
            <a:r>
              <a:rPr lang="lv-LV" b="1" dirty="0" err="1" smtClean="0">
                <a:solidFill>
                  <a:schemeClr val="tx1"/>
                </a:solidFill>
              </a:rPr>
              <a:t>Mezenhimālās</a:t>
            </a:r>
            <a:r>
              <a:rPr lang="lv-LV" b="1" dirty="0" smtClean="0">
                <a:solidFill>
                  <a:schemeClr val="tx1"/>
                </a:solidFill>
              </a:rPr>
              <a:t> cilmes šūnas  </a:t>
            </a:r>
            <a:br>
              <a:rPr lang="lv-LV" b="1" dirty="0" smtClean="0">
                <a:solidFill>
                  <a:schemeClr val="tx1"/>
                </a:solidFill>
              </a:rPr>
            </a:br>
            <a:r>
              <a:rPr lang="lv-LV" dirty="0" smtClean="0">
                <a:solidFill>
                  <a:schemeClr val="tx1"/>
                </a:solidFill>
              </a:rPr>
              <a:t>(</a:t>
            </a:r>
            <a:r>
              <a:rPr lang="lv-LV" dirty="0" err="1" smtClean="0">
                <a:solidFill>
                  <a:schemeClr val="tx1"/>
                </a:solidFill>
              </a:rPr>
              <a:t>mezenhimālās</a:t>
            </a:r>
            <a:r>
              <a:rPr lang="lv-LV" dirty="0" smtClean="0">
                <a:solidFill>
                  <a:schemeClr val="tx1"/>
                </a:solidFill>
              </a:rPr>
              <a:t> </a:t>
            </a:r>
            <a:r>
              <a:rPr lang="lv-LV" dirty="0" err="1" smtClean="0">
                <a:solidFill>
                  <a:schemeClr val="tx1"/>
                </a:solidFill>
              </a:rPr>
              <a:t>stromālās</a:t>
            </a:r>
            <a:r>
              <a:rPr lang="lv-LV" dirty="0" smtClean="0">
                <a:solidFill>
                  <a:schemeClr val="tx1"/>
                </a:solidFill>
              </a:rPr>
              <a:t> šūnas)</a:t>
            </a:r>
            <a:r>
              <a:rPr lang="lv-LV" b="1" dirty="0" smtClean="0">
                <a:solidFill>
                  <a:schemeClr val="tx1"/>
                </a:solidFill>
              </a:rPr>
              <a:t/>
            </a:r>
            <a:br>
              <a:rPr lang="lv-LV" b="1" dirty="0" smtClean="0">
                <a:solidFill>
                  <a:schemeClr val="tx1"/>
                </a:solidFill>
              </a:rPr>
            </a:br>
            <a:endParaRPr lang="en-GB" b="1" i="1" dirty="0">
              <a:solidFill>
                <a:schemeClr val="tx1"/>
              </a:solidFill>
              <a:effectLst>
                <a:outerShdw blurRad="38100" dist="38100" dir="2700000" algn="tl">
                  <a:srgbClr val="000000">
                    <a:alpha val="43137"/>
                  </a:srgbClr>
                </a:outerShdw>
              </a:effectLst>
            </a:endParaRPr>
          </a:p>
        </p:txBody>
      </p:sp>
      <p:sp>
        <p:nvSpPr>
          <p:cNvPr id="3" name="Rectangle 2"/>
          <p:cNvSpPr/>
          <p:nvPr/>
        </p:nvSpPr>
        <p:spPr>
          <a:xfrm>
            <a:off x="0" y="404664"/>
            <a:ext cx="9144000" cy="1938992"/>
          </a:xfrm>
          <a:prstGeom prst="rect">
            <a:avLst/>
          </a:prstGeom>
        </p:spPr>
        <p:txBody>
          <a:bodyPr wrap="square">
            <a:spAutoFit/>
          </a:bodyPr>
          <a:lstStyle/>
          <a:p>
            <a:pPr algn="ctr"/>
            <a:r>
              <a:rPr lang="lv-LV" sz="4000" b="1" dirty="0">
                <a:solidFill>
                  <a:srgbClr val="0070C0"/>
                </a:solidFill>
                <a:effectLst>
                  <a:outerShdw blurRad="38100" dist="38100" dir="2700000" algn="tl">
                    <a:srgbClr val="000000">
                      <a:alpha val="43137"/>
                    </a:srgbClr>
                  </a:outerShdw>
                </a:effectLst>
              </a:rPr>
              <a:t>Citas </a:t>
            </a:r>
            <a:r>
              <a:rPr lang="lv-LV" sz="4000" b="1" dirty="0" err="1">
                <a:solidFill>
                  <a:srgbClr val="0070C0"/>
                </a:solidFill>
                <a:effectLst>
                  <a:outerShdw blurRad="38100" dist="38100" dir="2700000" algn="tl">
                    <a:srgbClr val="000000">
                      <a:alpha val="43137"/>
                    </a:srgbClr>
                  </a:outerShdw>
                </a:effectLst>
              </a:rPr>
              <a:t>imūnsupresīvās</a:t>
            </a:r>
            <a:r>
              <a:rPr lang="lv-LV" sz="4000" b="1" dirty="0">
                <a:solidFill>
                  <a:srgbClr val="0070C0"/>
                </a:solidFill>
                <a:effectLst>
                  <a:outerShdw blurRad="38100" dist="38100" dir="2700000" algn="tl">
                    <a:srgbClr val="000000">
                      <a:alpha val="43137"/>
                    </a:srgbClr>
                  </a:outerShdw>
                </a:effectLst>
              </a:rPr>
              <a:t> šūnas</a:t>
            </a:r>
            <a:br>
              <a:rPr lang="lv-LV" sz="4000" b="1" dirty="0">
                <a:solidFill>
                  <a:srgbClr val="0070C0"/>
                </a:solidFill>
                <a:effectLst>
                  <a:outerShdw blurRad="38100" dist="38100" dir="2700000" algn="tl">
                    <a:srgbClr val="000000">
                      <a:alpha val="43137"/>
                    </a:srgbClr>
                  </a:outerShdw>
                </a:effectLst>
              </a:rPr>
            </a:br>
            <a:r>
              <a:rPr lang="lv-LV" sz="4000" b="1" dirty="0">
                <a:solidFill>
                  <a:srgbClr val="0070C0"/>
                </a:solidFill>
                <a:effectLst>
                  <a:outerShdw blurRad="38100" dist="38100" dir="2700000" algn="tl">
                    <a:srgbClr val="000000">
                      <a:alpha val="43137"/>
                    </a:srgbClr>
                  </a:outerShdw>
                </a:effectLst>
              </a:rPr>
              <a:t/>
            </a:r>
            <a:br>
              <a:rPr lang="lv-LV" sz="4000" b="1" dirty="0">
                <a:solidFill>
                  <a:srgbClr val="0070C0"/>
                </a:solidFill>
                <a:effectLst>
                  <a:outerShdw blurRad="38100" dist="38100" dir="2700000" algn="tl">
                    <a:srgbClr val="000000">
                      <a:alpha val="43137"/>
                    </a:srgbClr>
                  </a:outerShdw>
                </a:effectLst>
              </a:rPr>
            </a:br>
            <a:endParaRPr lang="en-GB" sz="4000" dirty="0"/>
          </a:p>
        </p:txBody>
      </p:sp>
      <p:sp>
        <p:nvSpPr>
          <p:cNvPr id="5" name="Rectangle 4"/>
          <p:cNvSpPr/>
          <p:nvPr/>
        </p:nvSpPr>
        <p:spPr>
          <a:xfrm>
            <a:off x="3923928" y="4667652"/>
            <a:ext cx="4572000" cy="1569660"/>
          </a:xfrm>
          <a:prstGeom prst="rect">
            <a:avLst/>
          </a:prstGeom>
        </p:spPr>
        <p:txBody>
          <a:bodyPr>
            <a:spAutoFit/>
          </a:bodyPr>
          <a:lstStyle/>
          <a:p>
            <a:pPr lvl="1">
              <a:spcAft>
                <a:spcPts val="1200"/>
              </a:spcAft>
            </a:pPr>
            <a:r>
              <a:rPr lang="lv-LV" sz="2400" dirty="0" err="1">
                <a:latin typeface="Calibri" pitchFamily="34" charset="0"/>
              </a:rPr>
              <a:t>Multipotentas</a:t>
            </a:r>
            <a:r>
              <a:rPr lang="lv-LV" sz="2400" dirty="0">
                <a:latin typeface="Calibri" pitchFamily="34" charset="0"/>
              </a:rPr>
              <a:t> - priekšteči </a:t>
            </a:r>
            <a:r>
              <a:rPr lang="lv-LV" sz="2400" dirty="0" err="1">
                <a:latin typeface="Calibri" pitchFamily="34" charset="0"/>
              </a:rPr>
              <a:t>mezodermālajiem</a:t>
            </a:r>
            <a:r>
              <a:rPr lang="lv-LV" sz="2400" dirty="0">
                <a:latin typeface="Calibri" pitchFamily="34" charset="0"/>
              </a:rPr>
              <a:t> šūnu tipiem (piem., </a:t>
            </a:r>
            <a:r>
              <a:rPr lang="lv-LV" sz="2400" dirty="0" err="1">
                <a:latin typeface="Calibri" pitchFamily="34" charset="0"/>
              </a:rPr>
              <a:t>adipocīti</a:t>
            </a:r>
            <a:r>
              <a:rPr lang="lv-LV" sz="2400" dirty="0">
                <a:latin typeface="Calibri" pitchFamily="34" charset="0"/>
              </a:rPr>
              <a:t>, </a:t>
            </a:r>
            <a:r>
              <a:rPr lang="lv-LV" sz="2400" dirty="0" err="1">
                <a:latin typeface="Calibri" pitchFamily="34" charset="0"/>
              </a:rPr>
              <a:t>osteoblasti</a:t>
            </a:r>
            <a:r>
              <a:rPr lang="lv-LV" sz="2400" dirty="0">
                <a:latin typeface="Calibri" pitchFamily="34" charset="0"/>
              </a:rPr>
              <a:t>, </a:t>
            </a:r>
            <a:r>
              <a:rPr lang="lv-LV" sz="2400" dirty="0" err="1">
                <a:latin typeface="Calibri" pitchFamily="34" charset="0"/>
              </a:rPr>
              <a:t>hondrocīti</a:t>
            </a:r>
            <a:r>
              <a:rPr lang="lv-LV" sz="2400" dirty="0">
                <a:latin typeface="Calibri" pitchFamily="34" charset="0"/>
              </a:rPr>
              <a:t>)</a:t>
            </a:r>
          </a:p>
        </p:txBody>
      </p:sp>
    </p:spTree>
    <p:extLst>
      <p:ext uri="{BB962C8B-B14F-4D97-AF65-F5344CB8AC3E}">
        <p14:creationId xmlns:p14="http://schemas.microsoft.com/office/powerpoint/2010/main" val="21233263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err="1" smtClean="0">
                <a:solidFill>
                  <a:srgbClr val="0070C0"/>
                </a:solidFill>
              </a:rPr>
              <a:t>Mezenhimālās</a:t>
            </a:r>
            <a:r>
              <a:rPr lang="lv-LV" b="1" dirty="0" smtClean="0">
                <a:solidFill>
                  <a:srgbClr val="0070C0"/>
                </a:solidFill>
              </a:rPr>
              <a:t> cilmes šūnas (MCŠ)</a:t>
            </a:r>
            <a:endParaRPr lang="en-GB" b="1" dirty="0">
              <a:solidFill>
                <a:srgbClr val="0070C0"/>
              </a:solidFill>
            </a:endParaRPr>
          </a:p>
        </p:txBody>
      </p:sp>
      <p:sp>
        <p:nvSpPr>
          <p:cNvPr id="3" name="Rectangle 2"/>
          <p:cNvSpPr/>
          <p:nvPr/>
        </p:nvSpPr>
        <p:spPr>
          <a:xfrm>
            <a:off x="0" y="1484784"/>
            <a:ext cx="8820472" cy="3877985"/>
          </a:xfrm>
          <a:prstGeom prst="rect">
            <a:avLst/>
          </a:prstGeom>
        </p:spPr>
        <p:txBody>
          <a:bodyPr wrap="square">
            <a:spAutoFit/>
          </a:bodyPr>
          <a:lstStyle/>
          <a:p>
            <a:pPr lvl="1" indent="457200">
              <a:spcAft>
                <a:spcPts val="1200"/>
              </a:spcAft>
              <a:buFont typeface="Wingdings" pitchFamily="2" charset="2"/>
              <a:buChar char="v"/>
            </a:pPr>
            <a:r>
              <a:rPr lang="lv-LV" sz="2400" dirty="0" smtClean="0">
                <a:latin typeface="Calibri" pitchFamily="34" charset="0"/>
              </a:rPr>
              <a:t>Ne-hematopoētiskas izcelsmes</a:t>
            </a:r>
          </a:p>
          <a:p>
            <a:pPr lvl="1" indent="457200">
              <a:spcAft>
                <a:spcPts val="1200"/>
              </a:spcAft>
              <a:buFont typeface="Wingdings" pitchFamily="2" charset="2"/>
              <a:buChar char="v"/>
            </a:pPr>
            <a:r>
              <a:rPr lang="lv-LV" sz="2400" dirty="0" smtClean="0">
                <a:latin typeface="Calibri" pitchFamily="34" charset="0"/>
              </a:rPr>
              <a:t>Izolētas no daudziem pieauguša organisma audiem; īpaši daudz kaulu smadzenēs un taukaudos</a:t>
            </a:r>
          </a:p>
          <a:p>
            <a:pPr lvl="1" indent="457200">
              <a:spcAft>
                <a:spcPts val="1200"/>
              </a:spcAft>
              <a:buFont typeface="Wingdings" pitchFamily="2" charset="2"/>
              <a:buChar char="v"/>
            </a:pPr>
            <a:r>
              <a:rPr lang="lv-LV" sz="2400" dirty="0" smtClean="0">
                <a:latin typeface="Calibri" pitchFamily="34" charset="0"/>
              </a:rPr>
              <a:t>Piemīt </a:t>
            </a:r>
            <a:r>
              <a:rPr lang="lv-LV" sz="2400" dirty="0" err="1" smtClean="0">
                <a:latin typeface="Calibri" pitchFamily="34" charset="0"/>
              </a:rPr>
              <a:t>imūnmodulatoras</a:t>
            </a:r>
            <a:r>
              <a:rPr lang="lv-LV" sz="2400" dirty="0" smtClean="0">
                <a:latin typeface="Calibri" pitchFamily="34" charset="0"/>
              </a:rPr>
              <a:t> īpašības – spēj inducēt un regulēt toleranci </a:t>
            </a:r>
            <a:r>
              <a:rPr lang="lv-LV" sz="2400" b="1" dirty="0" smtClean="0">
                <a:solidFill>
                  <a:srgbClr val="0070C0"/>
                </a:solidFill>
                <a:latin typeface="Calibri" pitchFamily="34" charset="0"/>
              </a:rPr>
              <a:t>perifērijā</a:t>
            </a:r>
            <a:r>
              <a:rPr lang="lv-LV" sz="2400" dirty="0" smtClean="0">
                <a:latin typeface="Calibri" pitchFamily="34" charset="0"/>
              </a:rPr>
              <a:t> (naturālā tolerance) bez citu imūnšūnu palīdzības un </a:t>
            </a:r>
            <a:r>
              <a:rPr lang="lv-LV" sz="2400" b="1" dirty="0" smtClean="0">
                <a:solidFill>
                  <a:srgbClr val="0070C0"/>
                </a:solidFill>
                <a:latin typeface="Calibri" pitchFamily="34" charset="0"/>
              </a:rPr>
              <a:t>antigēn-nespecifiskā veidā </a:t>
            </a:r>
          </a:p>
          <a:p>
            <a:pPr lvl="1" indent="457200">
              <a:spcAft>
                <a:spcPts val="1200"/>
              </a:spcAft>
              <a:buFont typeface="Wingdings" pitchFamily="2" charset="2"/>
              <a:buChar char="v"/>
            </a:pPr>
            <a:r>
              <a:rPr lang="lv-LV" sz="2400" dirty="0" smtClean="0">
                <a:latin typeface="Calibri" pitchFamily="34" charset="0"/>
              </a:rPr>
              <a:t>MCŠ </a:t>
            </a:r>
            <a:r>
              <a:rPr lang="lv-LV" sz="2400" dirty="0" err="1" smtClean="0">
                <a:latin typeface="Calibri" pitchFamily="34" charset="0"/>
              </a:rPr>
              <a:t>imūnmodulatorās</a:t>
            </a:r>
            <a:r>
              <a:rPr lang="lv-LV" sz="2400" dirty="0" smtClean="0">
                <a:latin typeface="Calibri" pitchFamily="34" charset="0"/>
              </a:rPr>
              <a:t> iedarbības ierosināšanai nepieciešama to iepriekšēja aktivēšana ar </a:t>
            </a:r>
            <a:r>
              <a:rPr lang="lv-LV" sz="2400" b="1" dirty="0" smtClean="0">
                <a:solidFill>
                  <a:srgbClr val="0070C0"/>
                </a:solidFill>
                <a:latin typeface="Calibri" pitchFamily="34" charset="0"/>
              </a:rPr>
              <a:t>imūnšūnu </a:t>
            </a:r>
            <a:r>
              <a:rPr lang="lv-LV" sz="2400" b="1" dirty="0" err="1" smtClean="0">
                <a:solidFill>
                  <a:srgbClr val="0070C0"/>
                </a:solidFill>
                <a:latin typeface="Calibri" pitchFamily="34" charset="0"/>
              </a:rPr>
              <a:t>sekretēto</a:t>
            </a:r>
            <a:r>
              <a:rPr lang="lv-LV" sz="2400" b="1" dirty="0" smtClean="0">
                <a:solidFill>
                  <a:srgbClr val="0070C0"/>
                </a:solidFill>
                <a:latin typeface="Calibri" pitchFamily="34" charset="0"/>
              </a:rPr>
              <a:t> IFN-</a:t>
            </a:r>
            <a:r>
              <a:rPr lang="lv-LV" sz="2400" b="1" dirty="0" smtClean="0">
                <a:solidFill>
                  <a:srgbClr val="0070C0"/>
                </a:solidFill>
                <a:latin typeface="Symbol" pitchFamily="18" charset="2"/>
              </a:rPr>
              <a:t>g</a:t>
            </a:r>
            <a:r>
              <a:rPr lang="lv-LV" sz="2400" b="1" dirty="0" smtClean="0">
                <a:solidFill>
                  <a:srgbClr val="0070C0"/>
                </a:solidFill>
                <a:latin typeface="Calibri" pitchFamily="34" charset="0"/>
              </a:rPr>
              <a:t> </a:t>
            </a:r>
            <a:r>
              <a:rPr lang="lv-LV" sz="2400" dirty="0" smtClean="0">
                <a:latin typeface="Calibri" pitchFamily="34" charset="0"/>
              </a:rPr>
              <a:t>(vienu pašu vai kombinācijā ar TNF-</a:t>
            </a:r>
            <a:r>
              <a:rPr lang="lv-LV" sz="2400" dirty="0" smtClean="0">
                <a:latin typeface="Symbol" pitchFamily="18" charset="2"/>
              </a:rPr>
              <a:t>a</a:t>
            </a:r>
            <a:r>
              <a:rPr lang="lv-LV" sz="2400" dirty="0" smtClean="0">
                <a:latin typeface="Calibri" pitchFamily="34" charset="0"/>
              </a:rPr>
              <a:t>, IL-1</a:t>
            </a:r>
            <a:r>
              <a:rPr lang="lv-LV" sz="2400" dirty="0" smtClean="0">
                <a:latin typeface="Symbol" pitchFamily="18" charset="2"/>
              </a:rPr>
              <a:t>a</a:t>
            </a:r>
            <a:r>
              <a:rPr lang="lv-LV" sz="2400" dirty="0" smtClean="0">
                <a:latin typeface="Calibri" pitchFamily="34" charset="0"/>
              </a:rPr>
              <a:t> vai IL-1</a:t>
            </a:r>
            <a:r>
              <a:rPr lang="lv-LV" sz="2400" dirty="0" smtClean="0">
                <a:latin typeface="Symbol" pitchFamily="18" charset="2"/>
              </a:rPr>
              <a:t>b</a:t>
            </a:r>
            <a:r>
              <a:rPr lang="lv-LV" sz="2400" dirty="0" smtClean="0">
                <a:latin typeface="Calibri" pitchFamily="34" charset="0"/>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03" y="188640"/>
            <a:ext cx="8686800" cy="914400"/>
          </a:xfrm>
        </p:spPr>
        <p:txBody>
          <a:bodyPr>
            <a:normAutofit/>
          </a:bodyPr>
          <a:lstStyle/>
          <a:p>
            <a:r>
              <a:rPr lang="lv-LV" b="1" dirty="0" smtClean="0">
                <a:solidFill>
                  <a:srgbClr val="0070C0"/>
                </a:solidFill>
              </a:rPr>
              <a:t>MCŠ un imūnšūnu savstarpējā mijiedarbība</a:t>
            </a:r>
            <a:endParaRPr lang="en-GB" b="1" dirty="0">
              <a:solidFill>
                <a:srgbClr val="0070C0"/>
              </a:solidFill>
            </a:endParaRPr>
          </a:p>
        </p:txBody>
      </p:sp>
      <p:pic>
        <p:nvPicPr>
          <p:cNvPr id="1026" name="Picture 2"/>
          <p:cNvPicPr>
            <a:picLocks noChangeAspect="1" noChangeArrowheads="1"/>
          </p:cNvPicPr>
          <p:nvPr/>
        </p:nvPicPr>
        <p:blipFill>
          <a:blip r:embed="rId3" cstate="print"/>
          <a:srcRect/>
          <a:stretch>
            <a:fillRect/>
          </a:stretch>
        </p:blipFill>
        <p:spPr bwMode="auto">
          <a:xfrm>
            <a:off x="251520" y="1268760"/>
            <a:ext cx="8705363" cy="5437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tockarch.com/files/imagecache/Preview/11/04/pause_k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46"/>
            <a:ext cx="9166060" cy="687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8998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008112"/>
          </a:xfrm>
        </p:spPr>
        <p:txBody>
          <a:bodyPr>
            <a:normAutofit/>
          </a:bodyPr>
          <a:lstStyle/>
          <a:p>
            <a:r>
              <a:rPr lang="lv-LV" sz="3600" b="1" dirty="0" smtClean="0">
                <a:solidFill>
                  <a:srgbClr val="0070C0"/>
                </a:solidFill>
                <a:latin typeface="Calibri" pitchFamily="34" charset="0"/>
              </a:rPr>
              <a:t>Lekcijas izklāsts – 2.daļa</a:t>
            </a:r>
            <a:endParaRPr lang="en-GB" sz="3600" b="1" dirty="0">
              <a:solidFill>
                <a:srgbClr val="0070C0"/>
              </a:solidFill>
              <a:latin typeface="Calibri" pitchFamily="34" charset="0"/>
            </a:endParaRPr>
          </a:p>
        </p:txBody>
      </p:sp>
      <p:sp>
        <p:nvSpPr>
          <p:cNvPr id="3" name="Rectangle 2"/>
          <p:cNvSpPr/>
          <p:nvPr/>
        </p:nvSpPr>
        <p:spPr>
          <a:xfrm>
            <a:off x="539552" y="1196752"/>
            <a:ext cx="7920880" cy="4862870"/>
          </a:xfrm>
          <a:prstGeom prst="rect">
            <a:avLst/>
          </a:prstGeom>
        </p:spPr>
        <p:txBody>
          <a:bodyPr wrap="square">
            <a:spAutoFit/>
          </a:bodyPr>
          <a:lstStyle/>
          <a:p>
            <a:pPr>
              <a:spcAft>
                <a:spcPts val="1200"/>
              </a:spcAft>
            </a:pPr>
            <a:r>
              <a:rPr lang="lv-LV" sz="2400" dirty="0" smtClean="0">
                <a:latin typeface="Calibri" pitchFamily="34" charset="0"/>
              </a:rPr>
              <a:t/>
            </a:r>
            <a:br>
              <a:rPr lang="lv-LV" sz="2400" dirty="0" smtClean="0">
                <a:latin typeface="Calibri" pitchFamily="34" charset="0"/>
              </a:rPr>
            </a:br>
            <a:endParaRPr lang="lv-LV" sz="2400" dirty="0" smtClean="0">
              <a:latin typeface="Calibri" pitchFamily="34" charset="0"/>
            </a:endParaRPr>
          </a:p>
          <a:p>
            <a:pPr>
              <a:spcAft>
                <a:spcPts val="1200"/>
              </a:spcAft>
            </a:pPr>
            <a:r>
              <a:rPr lang="lv-LV" sz="2400" b="1" dirty="0" err="1" smtClean="0">
                <a:latin typeface="Calibri" pitchFamily="34" charset="0"/>
              </a:rPr>
              <a:t>Imūnpriviliģētie</a:t>
            </a:r>
            <a:r>
              <a:rPr lang="lv-LV" sz="2400" b="1" dirty="0" smtClean="0">
                <a:latin typeface="Calibri" pitchFamily="34" charset="0"/>
              </a:rPr>
              <a:t> audi, to bioloģiskā </a:t>
            </a:r>
            <a:r>
              <a:rPr lang="lv-LV" sz="2400" b="1" dirty="0">
                <a:latin typeface="Calibri" pitchFamily="34" charset="0"/>
              </a:rPr>
              <a:t>nozīme </a:t>
            </a:r>
            <a:r>
              <a:rPr lang="lv-LV" sz="2400" b="1" dirty="0" smtClean="0">
                <a:latin typeface="Calibri" pitchFamily="34" charset="0"/>
              </a:rPr>
              <a:t>  </a:t>
            </a:r>
            <a:r>
              <a:rPr lang="lv-LV" sz="2400" b="1" dirty="0" smtClean="0">
                <a:solidFill>
                  <a:srgbClr val="0070C0"/>
                </a:solidFill>
                <a:latin typeface="Calibri" pitchFamily="34" charset="0"/>
              </a:rPr>
              <a:t>IESKATS</a:t>
            </a:r>
          </a:p>
          <a:p>
            <a:pPr lvl="1" indent="457200">
              <a:spcAft>
                <a:spcPts val="1200"/>
              </a:spcAft>
              <a:buFont typeface="Wingdings" pitchFamily="2" charset="2"/>
              <a:buChar char="v"/>
            </a:pPr>
            <a:r>
              <a:rPr lang="lv-LV" sz="2400" dirty="0" smtClean="0">
                <a:latin typeface="Calibri" pitchFamily="34" charset="0"/>
              </a:rPr>
              <a:t>Acis</a:t>
            </a:r>
          </a:p>
          <a:p>
            <a:pPr lvl="1" indent="457200">
              <a:spcAft>
                <a:spcPts val="1200"/>
              </a:spcAft>
              <a:buFont typeface="Wingdings" pitchFamily="2" charset="2"/>
              <a:buChar char="v"/>
            </a:pPr>
            <a:r>
              <a:rPr lang="lv-LV" sz="2400" dirty="0" smtClean="0">
                <a:latin typeface="Calibri" pitchFamily="34" charset="0"/>
              </a:rPr>
              <a:t>Sēklinieki</a:t>
            </a:r>
          </a:p>
          <a:p>
            <a:pPr lvl="1" indent="457200">
              <a:spcAft>
                <a:spcPts val="1200"/>
              </a:spcAft>
              <a:buFont typeface="Wingdings" pitchFamily="2" charset="2"/>
              <a:buChar char="v"/>
            </a:pPr>
            <a:r>
              <a:rPr lang="lv-LV" sz="2400" dirty="0" smtClean="0">
                <a:latin typeface="Calibri" pitchFamily="34" charset="0"/>
              </a:rPr>
              <a:t>Placenta un auglis</a:t>
            </a:r>
          </a:p>
          <a:p>
            <a:pPr lvl="1" indent="457200">
              <a:spcAft>
                <a:spcPts val="1200"/>
              </a:spcAft>
              <a:buFont typeface="Wingdings" pitchFamily="2" charset="2"/>
              <a:buChar char="v"/>
            </a:pPr>
            <a:r>
              <a:rPr lang="lv-LV" sz="2400" dirty="0" smtClean="0">
                <a:latin typeface="Calibri" pitchFamily="34" charset="0"/>
              </a:rPr>
              <a:t>Centrālā nervu sistēma (</a:t>
            </a:r>
            <a:r>
              <a:rPr lang="lv-LV" sz="2400" dirty="0" err="1" smtClean="0">
                <a:latin typeface="Calibri" pitchFamily="34" charset="0"/>
              </a:rPr>
              <a:t>imūnprivliģēta</a:t>
            </a:r>
            <a:r>
              <a:rPr lang="lv-LV" sz="2400" dirty="0" smtClean="0">
                <a:latin typeface="Calibri" pitchFamily="34" charset="0"/>
              </a:rPr>
              <a:t> vai tomēr nē?)</a:t>
            </a:r>
          </a:p>
          <a:p>
            <a:pPr lvl="1" indent="457200">
              <a:spcAft>
                <a:spcPts val="1200"/>
              </a:spcAft>
              <a:buFont typeface="Wingdings" pitchFamily="2" charset="2"/>
              <a:buChar char="v"/>
            </a:pPr>
            <a:endParaRPr lang="lv-LV" sz="2400" dirty="0" smtClean="0">
              <a:latin typeface="Calibri" pitchFamily="34" charset="0"/>
            </a:endParaRPr>
          </a:p>
          <a:p>
            <a:endParaRPr lang="lv-LV" sz="2400" b="1" dirty="0" smtClean="0">
              <a:solidFill>
                <a:schemeClr val="accent2">
                  <a:lumMod val="75000"/>
                </a:schemeClr>
              </a:solidFill>
              <a:latin typeface="Calibri" pitchFamily="34" charset="0"/>
            </a:endParaRPr>
          </a:p>
          <a:p>
            <a:endParaRPr lang="en-GB" sz="2400" dirty="0">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600" b="1" dirty="0" err="1" smtClean="0">
                <a:solidFill>
                  <a:srgbClr val="0070C0"/>
                </a:solidFill>
              </a:rPr>
              <a:t>Imūnpriviliģētie</a:t>
            </a:r>
            <a:r>
              <a:rPr lang="lv-LV" sz="3600" b="1" dirty="0" smtClean="0">
                <a:solidFill>
                  <a:srgbClr val="0070C0"/>
                </a:solidFill>
              </a:rPr>
              <a:t> audi</a:t>
            </a:r>
            <a:endParaRPr lang="en-GB" sz="3600" b="1" dirty="0">
              <a:solidFill>
                <a:srgbClr val="0070C0"/>
              </a:solidFill>
            </a:endParaRPr>
          </a:p>
        </p:txBody>
      </p:sp>
      <p:sp>
        <p:nvSpPr>
          <p:cNvPr id="3" name="TextBox 2"/>
          <p:cNvSpPr txBox="1"/>
          <p:nvPr/>
        </p:nvSpPr>
        <p:spPr>
          <a:xfrm>
            <a:off x="467544" y="1412776"/>
            <a:ext cx="8352929" cy="4493538"/>
          </a:xfrm>
          <a:prstGeom prst="rect">
            <a:avLst/>
          </a:prstGeom>
          <a:noFill/>
        </p:spPr>
        <p:txBody>
          <a:bodyPr wrap="square" rtlCol="0">
            <a:spAutoFit/>
          </a:bodyPr>
          <a:lstStyle/>
          <a:p>
            <a:pPr marL="342900" indent="-342900">
              <a:buFont typeface="Wingdings" panose="05000000000000000000" pitchFamily="2" charset="2"/>
              <a:buChar char="v"/>
            </a:pPr>
            <a:r>
              <a:rPr lang="lv-LV" sz="2200" dirty="0" smtClean="0"/>
              <a:t>Spējīgi </a:t>
            </a:r>
            <a:r>
              <a:rPr lang="lv-LV" sz="2200" dirty="0" err="1" smtClean="0"/>
              <a:t>tolerēt</a:t>
            </a:r>
            <a:r>
              <a:rPr lang="lv-LV" sz="2200" dirty="0" smtClean="0"/>
              <a:t> introducētus antigēnus, neveidojot pret tiem iekaisuma reakciju</a:t>
            </a:r>
          </a:p>
          <a:p>
            <a:pPr marL="342900" indent="-342900">
              <a:buFont typeface="Wingdings" panose="05000000000000000000" pitchFamily="2" charset="2"/>
              <a:buChar char="v"/>
            </a:pPr>
            <a:endParaRPr lang="lv-LV" sz="2200" dirty="0" smtClean="0"/>
          </a:p>
          <a:p>
            <a:pPr marL="342900" indent="-342900">
              <a:buFont typeface="Wingdings" panose="05000000000000000000" pitchFamily="2" charset="2"/>
              <a:buChar char="v"/>
            </a:pPr>
            <a:r>
              <a:rPr lang="lv-LV" sz="2200" dirty="0" smtClean="0"/>
              <a:t>Evolucionāra adaptācija, kas izveidojusies, lai pasargātu vitāli svarīgās  organisma struktūras no potenciāli postošām imūnās sistēmas iedarbības sekām – orgānu disfunkcijas un reproduktīvās sterilitātes</a:t>
            </a:r>
          </a:p>
          <a:p>
            <a:pPr marL="342900" indent="-342900">
              <a:buFont typeface="Wingdings" panose="05000000000000000000" pitchFamily="2" charset="2"/>
              <a:buChar char="v"/>
            </a:pPr>
            <a:endParaRPr lang="lv-LV" sz="2200" dirty="0" smtClean="0"/>
          </a:p>
          <a:p>
            <a:pPr marL="342900" indent="-342900">
              <a:buFont typeface="Wingdings" panose="05000000000000000000" pitchFamily="2" charset="2"/>
              <a:buChar char="v"/>
            </a:pPr>
            <a:r>
              <a:rPr lang="lv-LV" sz="2200" i="1" dirty="0" smtClean="0"/>
              <a:t>Peter </a:t>
            </a:r>
            <a:r>
              <a:rPr lang="lv-LV" sz="2200" i="1" dirty="0" err="1" smtClean="0"/>
              <a:t>Medawar</a:t>
            </a:r>
            <a:r>
              <a:rPr lang="lv-LV" sz="2200" i="1" dirty="0" smtClean="0"/>
              <a:t> </a:t>
            </a:r>
            <a:r>
              <a:rPr lang="lv-LV" sz="2200" dirty="0" smtClean="0"/>
              <a:t>1940-jos aprakstīja novērojumu – pret audiem, kas transplantēti eksperimentālo dzīvnieku smadzenēs un acs priekšējā </a:t>
            </a:r>
            <a:r>
              <a:rPr lang="en-US" sz="2200" dirty="0" err="1" smtClean="0"/>
              <a:t>sien</a:t>
            </a:r>
            <a:r>
              <a:rPr lang="lv-LV" sz="2200" dirty="0" smtClean="0"/>
              <a:t>ā, neveidojas imūnā atbilde</a:t>
            </a:r>
          </a:p>
          <a:p>
            <a:pPr marL="342900" indent="-342900">
              <a:buFont typeface="Wingdings" panose="05000000000000000000" pitchFamily="2" charset="2"/>
              <a:buChar char="v"/>
            </a:pPr>
            <a:endParaRPr lang="lv-LV" sz="2200" dirty="0" smtClean="0"/>
          </a:p>
          <a:p>
            <a:pPr marL="342900" indent="-342900">
              <a:buFont typeface="Wingdings" panose="05000000000000000000" pitchFamily="2" charset="2"/>
              <a:buChar char="v"/>
            </a:pPr>
            <a:r>
              <a:rPr lang="lv-LV" sz="2200" dirty="0" smtClean="0"/>
              <a:t>Mehānismi, kas nodrošina imūno privilēģiju, ir atšķirīgi dažādos audos, un šobrīd vēl nav līdz galam izprasti</a:t>
            </a:r>
            <a:endParaRPr lang="en-GB" sz="2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solidFill>
                  <a:srgbClr val="0070C0"/>
                </a:solidFill>
              </a:rPr>
              <a:t>Acs - redze ir izšķiroša zīdītāju izdzīvošanai</a:t>
            </a:r>
            <a:endParaRPr lang="en-GB" b="1" dirty="0">
              <a:solidFill>
                <a:srgbClr val="0070C0"/>
              </a:solidFill>
            </a:endParaRPr>
          </a:p>
        </p:txBody>
      </p:sp>
      <p:grpSp>
        <p:nvGrpSpPr>
          <p:cNvPr id="17" name="Group 16"/>
          <p:cNvGrpSpPr/>
          <p:nvPr/>
        </p:nvGrpSpPr>
        <p:grpSpPr>
          <a:xfrm>
            <a:off x="3455368" y="2060848"/>
            <a:ext cx="5688632" cy="4033210"/>
            <a:chOff x="1835696" y="2204864"/>
            <a:chExt cx="5688632" cy="4033210"/>
          </a:xfrm>
        </p:grpSpPr>
        <p:pic>
          <p:nvPicPr>
            <p:cNvPr id="82948" name="Picture 4" descr="http://i.uzdevumi.lv/Resources/8eed9e57-6491-46b9-8791-4956045d78cc/glaz12.jpg"/>
            <p:cNvPicPr>
              <a:picLocks noChangeAspect="1" noChangeArrowheads="1"/>
            </p:cNvPicPr>
            <p:nvPr/>
          </p:nvPicPr>
          <p:blipFill>
            <a:blip r:embed="rId3" cstate="print"/>
            <a:srcRect/>
            <a:stretch>
              <a:fillRect/>
            </a:stretch>
          </p:blipFill>
          <p:spPr bwMode="auto">
            <a:xfrm>
              <a:off x="1835696" y="2204864"/>
              <a:ext cx="5688632" cy="4033210"/>
            </a:xfrm>
            <a:prstGeom prst="rect">
              <a:avLst/>
            </a:prstGeom>
            <a:noFill/>
          </p:spPr>
        </p:pic>
        <p:sp>
          <p:nvSpPr>
            <p:cNvPr id="5" name="Oval 4"/>
            <p:cNvSpPr/>
            <p:nvPr/>
          </p:nvSpPr>
          <p:spPr>
            <a:xfrm>
              <a:off x="3347864" y="3429000"/>
              <a:ext cx="288032" cy="11521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p:cNvSpPr txBox="1"/>
          <p:nvPr/>
        </p:nvSpPr>
        <p:spPr>
          <a:xfrm>
            <a:off x="251520" y="1268760"/>
            <a:ext cx="8496944" cy="4493538"/>
          </a:xfrm>
          <a:prstGeom prst="rect">
            <a:avLst/>
          </a:prstGeom>
          <a:noFill/>
        </p:spPr>
        <p:txBody>
          <a:bodyPr wrap="square" rtlCol="0">
            <a:spAutoFit/>
          </a:bodyPr>
          <a:lstStyle/>
          <a:p>
            <a:r>
              <a:rPr lang="lv-LV" sz="2400" dirty="0" smtClean="0"/>
              <a:t>     </a:t>
            </a:r>
            <a:r>
              <a:rPr lang="en-US" sz="2400" dirty="0" err="1" smtClean="0"/>
              <a:t>Im</a:t>
            </a:r>
            <a:r>
              <a:rPr lang="lv-LV" sz="2400" dirty="0" err="1" smtClean="0"/>
              <a:t>ūno</a:t>
            </a:r>
            <a:r>
              <a:rPr lang="lv-LV" sz="2400" dirty="0" smtClean="0"/>
              <a:t> toleranci nodrošinošās acs </a:t>
            </a:r>
            <a:r>
              <a:rPr lang="lv-LV" sz="2400" b="1" dirty="0" smtClean="0"/>
              <a:t>anatomiskās</a:t>
            </a:r>
            <a:r>
              <a:rPr lang="lv-LV" sz="2400" dirty="0" smtClean="0"/>
              <a:t> īpatnības: </a:t>
            </a:r>
          </a:p>
          <a:p>
            <a:endParaRPr lang="lv-LV" sz="2400" dirty="0" smtClean="0"/>
          </a:p>
          <a:p>
            <a:pPr indent="324000">
              <a:buFont typeface="Arial" pitchFamily="34" charset="0"/>
              <a:buChar char="•"/>
            </a:pPr>
            <a:r>
              <a:rPr lang="lv-LV" sz="2400" dirty="0" smtClean="0"/>
              <a:t>Acs-asins barjera</a:t>
            </a:r>
          </a:p>
          <a:p>
            <a:pPr indent="324000">
              <a:buFont typeface="Arial" pitchFamily="34" charset="0"/>
              <a:buChar char="•"/>
            </a:pPr>
            <a:endParaRPr lang="lv-LV" sz="2400" dirty="0" smtClean="0"/>
          </a:p>
          <a:p>
            <a:pPr indent="324000">
              <a:buFont typeface="Arial" pitchFamily="34" charset="0"/>
              <a:buChar char="•"/>
            </a:pPr>
            <a:r>
              <a:rPr lang="lv-LV" sz="2400" dirty="0" err="1" smtClean="0"/>
              <a:t>Vaskulatūras</a:t>
            </a:r>
            <a:r>
              <a:rPr lang="lv-LV" sz="2400" dirty="0" smtClean="0"/>
              <a:t> </a:t>
            </a:r>
          </a:p>
          <a:p>
            <a:pPr indent="324000"/>
            <a:r>
              <a:rPr lang="lv-LV" sz="2400" dirty="0" smtClean="0"/>
              <a:t>neesamība </a:t>
            </a:r>
          </a:p>
          <a:p>
            <a:pPr indent="324000"/>
            <a:r>
              <a:rPr lang="lv-LV" sz="2400" dirty="0" smtClean="0"/>
              <a:t>radzenē</a:t>
            </a:r>
          </a:p>
          <a:p>
            <a:pPr indent="324000"/>
            <a:endParaRPr lang="lv-LV" sz="2400" dirty="0" smtClean="0"/>
          </a:p>
          <a:p>
            <a:pPr indent="324000">
              <a:buFont typeface="Arial" pitchFamily="34" charset="0"/>
              <a:buChar char="•"/>
            </a:pPr>
            <a:r>
              <a:rPr lang="lv-LV" sz="2400" dirty="0" smtClean="0"/>
              <a:t>Limfātiskās sistēmas </a:t>
            </a:r>
          </a:p>
          <a:p>
            <a:pPr indent="324000"/>
            <a:r>
              <a:rPr lang="lv-LV" sz="2400" dirty="0" smtClean="0"/>
              <a:t>neesamība acs </a:t>
            </a:r>
          </a:p>
          <a:p>
            <a:pPr indent="324000"/>
            <a:r>
              <a:rPr lang="lv-LV" sz="2400" dirty="0" smtClean="0"/>
              <a:t>priekšējā kambarī</a:t>
            </a:r>
          </a:p>
          <a:p>
            <a:endParaRPr lang="en-GB" sz="2200" dirty="0"/>
          </a:p>
        </p:txBody>
      </p:sp>
      <p:sp>
        <p:nvSpPr>
          <p:cNvPr id="3" name="TextBox 2"/>
          <p:cNvSpPr txBox="1"/>
          <p:nvPr/>
        </p:nvSpPr>
        <p:spPr>
          <a:xfrm>
            <a:off x="251520" y="6215359"/>
            <a:ext cx="8784976" cy="430887"/>
          </a:xfrm>
          <a:prstGeom prst="rect">
            <a:avLst/>
          </a:prstGeom>
          <a:solidFill>
            <a:schemeClr val="bg1"/>
          </a:solidFill>
          <a:ln w="28575">
            <a:solidFill>
              <a:srgbClr val="0070C0"/>
            </a:solidFill>
          </a:ln>
        </p:spPr>
        <p:txBody>
          <a:bodyPr wrap="square" rtlCol="0">
            <a:spAutoFit/>
          </a:bodyPr>
          <a:lstStyle/>
          <a:p>
            <a:r>
              <a:rPr lang="lv-LV" sz="2200" b="1" dirty="0" smtClean="0"/>
              <a:t>Redze var tikt ļoti viegli traucēta, ja acī rodas iekaisums</a:t>
            </a:r>
            <a:r>
              <a:rPr lang="en-US" sz="2200" b="1" dirty="0" smtClean="0"/>
              <a:t> (</a:t>
            </a:r>
            <a:r>
              <a:rPr lang="lv-LV" sz="2200" b="1" dirty="0" smtClean="0"/>
              <a:t>=&gt;saduļķošanās)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9392"/>
            <a:ext cx="8229600" cy="576064"/>
          </a:xfrm>
        </p:spPr>
        <p:txBody>
          <a:bodyPr>
            <a:noAutofit/>
          </a:bodyPr>
          <a:lstStyle/>
          <a:p>
            <a:pPr algn="ctr"/>
            <a:r>
              <a:rPr lang="lv-LV" b="1" dirty="0" smtClean="0">
                <a:solidFill>
                  <a:srgbClr val="0070C0"/>
                </a:solidFill>
              </a:rPr>
              <a:t>Acs imūnā tolerance</a:t>
            </a:r>
            <a:endParaRPr lang="en-GB" b="1" dirty="0">
              <a:solidFill>
                <a:srgbClr val="0070C0"/>
              </a:solidFill>
            </a:endParaRPr>
          </a:p>
        </p:txBody>
      </p:sp>
      <p:pic>
        <p:nvPicPr>
          <p:cNvPr id="36866" name="Picture 2" descr="http://www.streilein-foundation.org/images/immune_privilege.jpg"/>
          <p:cNvPicPr>
            <a:picLocks noChangeAspect="1" noChangeArrowheads="1"/>
          </p:cNvPicPr>
          <p:nvPr/>
        </p:nvPicPr>
        <p:blipFill>
          <a:blip r:embed="rId3" cstate="print"/>
          <a:srcRect/>
          <a:stretch>
            <a:fillRect/>
          </a:stretch>
        </p:blipFill>
        <p:spPr bwMode="auto">
          <a:xfrm>
            <a:off x="971600" y="836712"/>
            <a:ext cx="7595122" cy="5805264"/>
          </a:xfrm>
          <a:prstGeom prst="rect">
            <a:avLst/>
          </a:prstGeom>
          <a:noFill/>
        </p:spPr>
      </p:pic>
      <p:sp>
        <p:nvSpPr>
          <p:cNvPr id="5" name="TextBox 4"/>
          <p:cNvSpPr txBox="1"/>
          <p:nvPr/>
        </p:nvSpPr>
        <p:spPr>
          <a:xfrm>
            <a:off x="6516216" y="332656"/>
            <a:ext cx="1982402" cy="400110"/>
          </a:xfrm>
          <a:prstGeom prst="rect">
            <a:avLst/>
          </a:prstGeom>
          <a:noFill/>
        </p:spPr>
        <p:txBody>
          <a:bodyPr wrap="none" rtlCol="0">
            <a:spAutoFit/>
          </a:bodyPr>
          <a:lstStyle/>
          <a:p>
            <a:r>
              <a:rPr lang="lv-LV" sz="2000" b="1" u="sng" dirty="0" smtClean="0">
                <a:solidFill>
                  <a:srgbClr val="FF0000"/>
                </a:solidFill>
                <a:effectLst>
                  <a:outerShdw blurRad="38100" dist="38100" dir="2700000" algn="tl">
                    <a:srgbClr val="000000">
                      <a:alpha val="43137"/>
                    </a:srgbClr>
                  </a:outerShdw>
                </a:effectLst>
              </a:rPr>
              <a:t>Acs-asins barjera</a:t>
            </a:r>
            <a:endParaRPr lang="en-GB" sz="2000" b="1" u="sng"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179512" y="5589240"/>
            <a:ext cx="3312368" cy="646331"/>
          </a:xfrm>
          <a:prstGeom prst="rect">
            <a:avLst/>
          </a:prstGeom>
          <a:noFill/>
        </p:spPr>
        <p:txBody>
          <a:bodyPr wrap="square" rtlCol="0">
            <a:spAutoFit/>
          </a:bodyPr>
          <a:lstStyle/>
          <a:p>
            <a:r>
              <a:rPr lang="lv-LV" b="1" dirty="0" err="1" smtClean="0">
                <a:solidFill>
                  <a:srgbClr val="FF0000"/>
                </a:solidFill>
                <a:latin typeface="Symbol" pitchFamily="18" charset="2"/>
              </a:rPr>
              <a:t>a</a:t>
            </a:r>
            <a:r>
              <a:rPr lang="lv-LV" b="1" dirty="0" err="1" smtClean="0">
                <a:solidFill>
                  <a:srgbClr val="FF0000"/>
                </a:solidFill>
              </a:rPr>
              <a:t>MSH</a:t>
            </a:r>
            <a:r>
              <a:rPr lang="lv-LV" b="1" dirty="0" smtClean="0">
                <a:solidFill>
                  <a:srgbClr val="FF0000"/>
                </a:solidFill>
              </a:rPr>
              <a:t>, </a:t>
            </a:r>
            <a:r>
              <a:rPr lang="lv-LV" b="1" dirty="0" err="1" smtClean="0">
                <a:solidFill>
                  <a:srgbClr val="FF0000"/>
                </a:solidFill>
              </a:rPr>
              <a:t>vazointestinālais</a:t>
            </a:r>
            <a:r>
              <a:rPr lang="lv-LV" b="1" dirty="0" smtClean="0">
                <a:solidFill>
                  <a:srgbClr val="FF0000"/>
                </a:solidFill>
              </a:rPr>
              <a:t> peptīds, </a:t>
            </a:r>
            <a:r>
              <a:rPr lang="lv-LV" b="1" dirty="0" err="1" smtClean="0">
                <a:solidFill>
                  <a:srgbClr val="FF0000"/>
                </a:solidFill>
              </a:rPr>
              <a:t>sopmatostatīns</a:t>
            </a:r>
            <a:r>
              <a:rPr lang="lv-LV" b="1" dirty="0" smtClean="0">
                <a:solidFill>
                  <a:srgbClr val="FF0000"/>
                </a:solidFill>
              </a:rPr>
              <a:t>, TGF-</a:t>
            </a:r>
            <a:r>
              <a:rPr lang="lv-LV" b="1" dirty="0" smtClean="0">
                <a:solidFill>
                  <a:srgbClr val="FF0000"/>
                </a:solidFill>
                <a:latin typeface="Symbol" pitchFamily="18" charset="2"/>
              </a:rPr>
              <a:t>b</a:t>
            </a:r>
            <a:r>
              <a:rPr lang="lv-LV" b="1" dirty="0" smtClean="0">
                <a:solidFill>
                  <a:srgbClr val="FF0000"/>
                </a:solidFill>
              </a:rPr>
              <a:t>, IDO</a:t>
            </a:r>
            <a:endParaRPr lang="en-GB" sz="2400" b="1" dirty="0">
              <a:solidFill>
                <a:srgbClr val="FF0000"/>
              </a:solidFill>
            </a:endParaRPr>
          </a:p>
        </p:txBody>
      </p:sp>
      <p:sp>
        <p:nvSpPr>
          <p:cNvPr id="8" name="TextBox 7"/>
          <p:cNvSpPr txBox="1"/>
          <p:nvPr/>
        </p:nvSpPr>
        <p:spPr>
          <a:xfrm>
            <a:off x="251520" y="404664"/>
            <a:ext cx="3312368" cy="646331"/>
          </a:xfrm>
          <a:prstGeom prst="rect">
            <a:avLst/>
          </a:prstGeom>
          <a:noFill/>
        </p:spPr>
        <p:txBody>
          <a:bodyPr wrap="square" rtlCol="0">
            <a:spAutoFit/>
          </a:bodyPr>
          <a:lstStyle/>
          <a:p>
            <a:r>
              <a:rPr lang="lv-LV" b="1" dirty="0" err="1" smtClean="0">
                <a:solidFill>
                  <a:srgbClr val="FF0000"/>
                </a:solidFill>
              </a:rPr>
              <a:t>Konstitutīvi</a:t>
            </a:r>
            <a:r>
              <a:rPr lang="lv-LV" b="1" dirty="0" smtClean="0">
                <a:solidFill>
                  <a:srgbClr val="FF0000"/>
                </a:solidFill>
              </a:rPr>
              <a:t> ekspresē </a:t>
            </a:r>
            <a:r>
              <a:rPr lang="lv-LV" b="1" dirty="0" err="1" smtClean="0">
                <a:solidFill>
                  <a:srgbClr val="FF0000"/>
                </a:solidFill>
              </a:rPr>
              <a:t>Fas</a:t>
            </a:r>
            <a:r>
              <a:rPr lang="lv-LV" b="1" dirty="0" smtClean="0">
                <a:solidFill>
                  <a:srgbClr val="FF0000"/>
                </a:solidFill>
              </a:rPr>
              <a:t> </a:t>
            </a:r>
            <a:r>
              <a:rPr lang="lv-LV" b="1" dirty="0" err="1" smtClean="0">
                <a:solidFill>
                  <a:srgbClr val="FF0000"/>
                </a:solidFill>
              </a:rPr>
              <a:t>ligandu</a:t>
            </a:r>
            <a:r>
              <a:rPr lang="lv-LV" b="1" dirty="0" smtClean="0">
                <a:solidFill>
                  <a:srgbClr val="FF0000"/>
                </a:solidFill>
              </a:rPr>
              <a:t>, PD-L1</a:t>
            </a:r>
            <a:endParaRPr lang="en-GB" sz="2400" b="1" dirty="0">
              <a:solidFill>
                <a:srgbClr val="FF0000"/>
              </a:solidFill>
            </a:endParaRPr>
          </a:p>
        </p:txBody>
      </p:sp>
      <p:sp>
        <p:nvSpPr>
          <p:cNvPr id="9" name="TextBox 8"/>
          <p:cNvSpPr txBox="1"/>
          <p:nvPr/>
        </p:nvSpPr>
        <p:spPr>
          <a:xfrm>
            <a:off x="2483768" y="6488668"/>
            <a:ext cx="5112568" cy="369332"/>
          </a:xfrm>
          <a:prstGeom prst="rect">
            <a:avLst/>
          </a:prstGeom>
          <a:noFill/>
        </p:spPr>
        <p:txBody>
          <a:bodyPr wrap="square" rtlCol="0">
            <a:spAutoFit/>
          </a:bodyPr>
          <a:lstStyle/>
          <a:p>
            <a:r>
              <a:rPr lang="en-US" b="1" dirty="0" err="1" smtClean="0">
                <a:solidFill>
                  <a:srgbClr val="FF0000"/>
                </a:solidFill>
              </a:rPr>
              <a:t>Priek</a:t>
            </a:r>
            <a:r>
              <a:rPr lang="lv-LV" b="1" dirty="0" err="1" smtClean="0">
                <a:solidFill>
                  <a:srgbClr val="FF0000"/>
                </a:solidFill>
              </a:rPr>
              <a:t>šējā</a:t>
            </a:r>
            <a:r>
              <a:rPr lang="lv-LV" b="1" dirty="0" smtClean="0">
                <a:solidFill>
                  <a:srgbClr val="FF0000"/>
                </a:solidFill>
              </a:rPr>
              <a:t> kambara-asociētā imūnā </a:t>
            </a:r>
            <a:r>
              <a:rPr lang="en-US" b="1" dirty="0" err="1" smtClean="0">
                <a:solidFill>
                  <a:srgbClr val="FF0000"/>
                </a:solidFill>
              </a:rPr>
              <a:t>izvai</a:t>
            </a:r>
            <a:r>
              <a:rPr lang="lv-LV" b="1" dirty="0" smtClean="0">
                <a:solidFill>
                  <a:srgbClr val="FF0000"/>
                </a:solidFill>
              </a:rPr>
              <a:t>rīšanās</a:t>
            </a:r>
            <a:endParaRPr lang="en-GB" sz="2400" b="1"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solidFill>
                  <a:srgbClr val="0070C0"/>
                </a:solidFill>
              </a:rPr>
              <a:t>Simpātiskā </a:t>
            </a:r>
            <a:r>
              <a:rPr lang="lv-LV" b="1" dirty="0" err="1" smtClean="0">
                <a:solidFill>
                  <a:srgbClr val="0070C0"/>
                </a:solidFill>
              </a:rPr>
              <a:t>oftalmija</a:t>
            </a:r>
            <a:endParaRPr lang="en-GB" dirty="0"/>
          </a:p>
        </p:txBody>
      </p:sp>
      <p:sp>
        <p:nvSpPr>
          <p:cNvPr id="3" name="TextBox 2"/>
          <p:cNvSpPr txBox="1"/>
          <p:nvPr/>
        </p:nvSpPr>
        <p:spPr>
          <a:xfrm>
            <a:off x="395536" y="1412776"/>
            <a:ext cx="8352929" cy="3477875"/>
          </a:xfrm>
          <a:prstGeom prst="rect">
            <a:avLst/>
          </a:prstGeom>
          <a:noFill/>
        </p:spPr>
        <p:txBody>
          <a:bodyPr wrap="square" rtlCol="0">
            <a:spAutoFit/>
          </a:bodyPr>
          <a:lstStyle/>
          <a:p>
            <a:r>
              <a:rPr lang="lv-LV" sz="2200" dirty="0" smtClean="0"/>
              <a:t>Acs antigēni imūnajai sistēmai ir sveši  - organismā nav tolerances pret tiem</a:t>
            </a:r>
          </a:p>
          <a:p>
            <a:endParaRPr lang="lv-LV" sz="2200" dirty="0" smtClean="0"/>
          </a:p>
          <a:p>
            <a:r>
              <a:rPr lang="lv-LV" sz="2200" dirty="0" smtClean="0"/>
              <a:t>Acs traumas gadījumā tie var kļūt redzami imūnsistēmai, atsevišķos gadījumos izveidojas </a:t>
            </a:r>
            <a:r>
              <a:rPr lang="lv-LV" sz="2200" b="1" dirty="0" smtClean="0">
                <a:solidFill>
                  <a:srgbClr val="0070C0"/>
                </a:solidFill>
              </a:rPr>
              <a:t>simpātiskā </a:t>
            </a:r>
            <a:r>
              <a:rPr lang="lv-LV" sz="2200" b="1" dirty="0" err="1" smtClean="0">
                <a:solidFill>
                  <a:srgbClr val="0070C0"/>
                </a:solidFill>
              </a:rPr>
              <a:t>oftalmija</a:t>
            </a:r>
            <a:r>
              <a:rPr lang="lv-LV" sz="2200" b="1" dirty="0" smtClean="0">
                <a:solidFill>
                  <a:srgbClr val="0070C0"/>
                </a:solidFill>
              </a:rPr>
              <a:t> </a:t>
            </a:r>
            <a:r>
              <a:rPr lang="lv-LV" sz="2200" dirty="0" smtClean="0"/>
              <a:t>– autoimūna saslimšana, kad imūnsistēma vēršas pret ievainoto un veselo aci -t.s. </a:t>
            </a:r>
            <a:r>
              <a:rPr lang="lv-LV" sz="2200" i="1" dirty="0" smtClean="0"/>
              <a:t>bilaterālais difūzais </a:t>
            </a:r>
            <a:r>
              <a:rPr lang="lv-LV" sz="2200" i="1" dirty="0" err="1" smtClean="0"/>
              <a:t>granulomatozais</a:t>
            </a:r>
            <a:r>
              <a:rPr lang="lv-LV" sz="2200" i="1" dirty="0" smtClean="0"/>
              <a:t> </a:t>
            </a:r>
            <a:r>
              <a:rPr lang="lv-LV" sz="2200" i="1" dirty="0" err="1" smtClean="0"/>
              <a:t>uveīts</a:t>
            </a:r>
            <a:endParaRPr lang="lv-LV" sz="2200" i="1" dirty="0" smtClean="0"/>
          </a:p>
          <a:p>
            <a:endParaRPr lang="lv-LV" sz="2200" dirty="0" smtClean="0"/>
          </a:p>
          <a:p>
            <a:r>
              <a:rPr lang="lv-LV" sz="2200" dirty="0" smtClean="0"/>
              <a:t>Reta saslimšana, veidojas </a:t>
            </a:r>
            <a:r>
              <a:rPr lang="en-US" sz="2200" dirty="0" smtClean="0"/>
              <a:t>0.2% </a:t>
            </a:r>
            <a:r>
              <a:rPr lang="lv-LV" sz="2200" dirty="0" smtClean="0"/>
              <a:t>-</a:t>
            </a:r>
            <a:r>
              <a:rPr lang="en-US" sz="2200" dirty="0" smtClean="0"/>
              <a:t>0.5% </a:t>
            </a:r>
            <a:r>
              <a:rPr lang="lv-LV" sz="2200" dirty="0" smtClean="0"/>
              <a:t>neķirurģisku acs traumu gadījumos, un mazāk kā </a:t>
            </a:r>
            <a:r>
              <a:rPr lang="en-US" sz="2200" dirty="0" smtClean="0"/>
              <a:t>0.01% </a:t>
            </a:r>
            <a:r>
              <a:rPr lang="lv-LV" sz="2200" dirty="0" smtClean="0"/>
              <a:t>acs ķirurģisku manipulāciju gadījumā</a:t>
            </a:r>
            <a:endParaRPr lang="en-GB" sz="2200" b="1" dirty="0">
              <a:solidFill>
                <a:srgbClr val="0070C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solidFill>
                  <a:srgbClr val="0070C0"/>
                </a:solidFill>
              </a:rPr>
              <a:t>Sēklinieki</a:t>
            </a:r>
            <a:endParaRPr lang="en-GB" b="1" dirty="0">
              <a:solidFill>
                <a:srgbClr val="0070C0"/>
              </a:solidFill>
            </a:endParaRPr>
          </a:p>
        </p:txBody>
      </p:sp>
      <p:sp>
        <p:nvSpPr>
          <p:cNvPr id="3" name="TextBox 2"/>
          <p:cNvSpPr txBox="1"/>
          <p:nvPr/>
        </p:nvSpPr>
        <p:spPr>
          <a:xfrm>
            <a:off x="395536" y="1412776"/>
            <a:ext cx="8352929" cy="4154984"/>
          </a:xfrm>
          <a:prstGeom prst="rect">
            <a:avLst/>
          </a:prstGeom>
          <a:noFill/>
        </p:spPr>
        <p:txBody>
          <a:bodyPr wrap="square" rtlCol="0">
            <a:spAutoFit/>
          </a:bodyPr>
          <a:lstStyle/>
          <a:p>
            <a:r>
              <a:rPr lang="lv-LV" sz="2200" dirty="0" smtClean="0"/>
              <a:t>Daudzi sēklinieku antigēnu pirmo reizi tiek </a:t>
            </a:r>
            <a:r>
              <a:rPr lang="lv-LV" sz="2200" dirty="0" err="1" smtClean="0"/>
              <a:t>ekspresēti</a:t>
            </a:r>
            <a:r>
              <a:rPr lang="lv-LV" sz="2200" dirty="0" smtClean="0"/>
              <a:t> pubertātē –laikā, kad aktīvi sāk veidoties sēklinieki, un kad kompetentā imūnsistēma jau ir izveidojusies, un potenciāli satur sēklinieku antigēnu kompetentas B un T šūnas</a:t>
            </a:r>
          </a:p>
          <a:p>
            <a:endParaRPr lang="lv-LV" sz="2200" b="1" dirty="0" smtClean="0"/>
          </a:p>
          <a:p>
            <a:r>
              <a:rPr lang="lv-LV" sz="2200" b="1" dirty="0" smtClean="0"/>
              <a:t>Mehānismi:</a:t>
            </a:r>
          </a:p>
          <a:p>
            <a:pPr indent="457200">
              <a:buFont typeface="Wingdings" pitchFamily="2" charset="2"/>
              <a:buChar char="v"/>
            </a:pPr>
            <a:r>
              <a:rPr lang="lv-LV" sz="2200" dirty="0" smtClean="0"/>
              <a:t>Sēkliniekos, līdzīgi kā acīs un smadzenēs, ir sēklinieku-asins barjera ar specializētiem ciešiem starpšūnu kontaktiem </a:t>
            </a:r>
            <a:r>
              <a:rPr lang="lv-LV" sz="2200" dirty="0" err="1" smtClean="0"/>
              <a:t>endotēlijā</a:t>
            </a:r>
            <a:endParaRPr lang="lv-LV" sz="2200" dirty="0" smtClean="0"/>
          </a:p>
          <a:p>
            <a:pPr indent="457200">
              <a:buFont typeface="Wingdings" pitchFamily="2" charset="2"/>
              <a:buChar char="v"/>
            </a:pPr>
            <a:r>
              <a:rPr lang="lv-LV" sz="2200" dirty="0" smtClean="0"/>
              <a:t>Androgēniem bagātā sēklinieku mikrovide iedarbojas nomācoši uz sēkliniekos rezidējošajiem </a:t>
            </a:r>
            <a:r>
              <a:rPr lang="lv-LV" sz="2200" dirty="0" err="1" smtClean="0"/>
              <a:t>makrofāgiem</a:t>
            </a:r>
            <a:endParaRPr lang="lv-LV" sz="2200" dirty="0" smtClean="0"/>
          </a:p>
          <a:p>
            <a:pPr indent="457200">
              <a:buFont typeface="Wingdings" pitchFamily="2" charset="2"/>
              <a:buChar char="v"/>
            </a:pPr>
            <a:r>
              <a:rPr lang="lv-LV" sz="2200" dirty="0" smtClean="0"/>
              <a:t>Lokāla </a:t>
            </a:r>
            <a:r>
              <a:rPr lang="lv-LV" sz="2200" dirty="0" err="1" smtClean="0"/>
              <a:t>imūnsupresīva</a:t>
            </a:r>
            <a:r>
              <a:rPr lang="lv-LV" sz="2200" dirty="0" smtClean="0"/>
              <a:t> iedarbība ir TGF-</a:t>
            </a:r>
            <a:r>
              <a:rPr lang="lv-LV" sz="2200" dirty="0" smtClean="0">
                <a:latin typeface="Symbol" pitchFamily="18" charset="2"/>
              </a:rPr>
              <a:t>b</a:t>
            </a:r>
            <a:r>
              <a:rPr lang="lv-LV" sz="2200" dirty="0" smtClean="0"/>
              <a:t>, ko </a:t>
            </a:r>
            <a:r>
              <a:rPr lang="lv-LV" sz="2200" dirty="0" err="1" smtClean="0"/>
              <a:t>konstitutīvi</a:t>
            </a:r>
            <a:r>
              <a:rPr lang="lv-LV" sz="2200" dirty="0" smtClean="0"/>
              <a:t> </a:t>
            </a:r>
            <a:r>
              <a:rPr lang="lv-LV" sz="2200" dirty="0" err="1" smtClean="0"/>
              <a:t>sekretē</a:t>
            </a:r>
            <a:r>
              <a:rPr lang="lv-LV" sz="2200" dirty="0" smtClean="0"/>
              <a:t> sēkliniekos esošās </a:t>
            </a:r>
            <a:r>
              <a:rPr lang="lv-LV" sz="2200" dirty="0" err="1" smtClean="0"/>
              <a:t>Leidiga</a:t>
            </a:r>
            <a:r>
              <a:rPr lang="lv-LV" sz="2200" dirty="0" smtClean="0"/>
              <a:t>, </a:t>
            </a:r>
            <a:r>
              <a:rPr lang="lv-LV" sz="2200" dirty="0" err="1" smtClean="0"/>
              <a:t>Sertoli</a:t>
            </a:r>
            <a:r>
              <a:rPr lang="lv-LV" sz="2200" dirty="0" smtClean="0"/>
              <a:t> un </a:t>
            </a:r>
            <a:r>
              <a:rPr lang="lv-LV" sz="2200" dirty="0" err="1" smtClean="0"/>
              <a:t>peritubulārās</a:t>
            </a:r>
            <a:r>
              <a:rPr lang="lv-LV" sz="2200" dirty="0" smtClean="0"/>
              <a:t> šūnas</a:t>
            </a:r>
            <a:endParaRPr lang="en-GB" sz="2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9512" y="1644917"/>
            <a:ext cx="2808312" cy="2689315"/>
          </a:xfrm>
          <a:prstGeom prst="rect">
            <a:avLst/>
          </a:prstGeom>
        </p:spPr>
      </p:pic>
      <p:sp>
        <p:nvSpPr>
          <p:cNvPr id="2" name="Title 1"/>
          <p:cNvSpPr>
            <a:spLocks noGrp="1"/>
          </p:cNvSpPr>
          <p:nvPr>
            <p:ph type="title"/>
          </p:nvPr>
        </p:nvSpPr>
        <p:spPr/>
        <p:txBody>
          <a:bodyPr/>
          <a:lstStyle/>
          <a:p>
            <a:r>
              <a:rPr lang="lv-LV" b="1" dirty="0" smtClean="0">
                <a:solidFill>
                  <a:srgbClr val="0070C0"/>
                </a:solidFill>
              </a:rPr>
              <a:t>Imūnā jeb imunoloģiskā tolerance</a:t>
            </a:r>
            <a:endParaRPr lang="en-GB" b="1" dirty="0">
              <a:solidFill>
                <a:srgbClr val="0070C0"/>
              </a:solidFill>
            </a:endParaRPr>
          </a:p>
        </p:txBody>
      </p:sp>
      <p:sp>
        <p:nvSpPr>
          <p:cNvPr id="3" name="Rectangle 2"/>
          <p:cNvSpPr/>
          <p:nvPr/>
        </p:nvSpPr>
        <p:spPr>
          <a:xfrm>
            <a:off x="2771800" y="1810464"/>
            <a:ext cx="5540124" cy="5047536"/>
          </a:xfrm>
          <a:prstGeom prst="rect">
            <a:avLst/>
          </a:prstGeom>
        </p:spPr>
        <p:txBody>
          <a:bodyPr wrap="square">
            <a:spAutoFit/>
          </a:bodyPr>
          <a:lstStyle/>
          <a:p>
            <a:pPr lvl="1">
              <a:spcAft>
                <a:spcPts val="1200"/>
              </a:spcAft>
            </a:pPr>
            <a:r>
              <a:rPr lang="lv-LV" sz="2600" dirty="0" smtClean="0">
                <a:latin typeface="Calibri" pitchFamily="34" charset="0"/>
              </a:rPr>
              <a:t>Imūnās sistēmas aktivācijas trūkums pret antigēnu (vielu, audiem), kas normāli spēj izraisīt imūno atbildi</a:t>
            </a:r>
          </a:p>
          <a:p>
            <a:pPr lvl="1">
              <a:spcAft>
                <a:spcPts val="1200"/>
              </a:spcAft>
            </a:pPr>
            <a:endParaRPr lang="lv-LV" sz="2600" dirty="0" smtClean="0">
              <a:latin typeface="Calibri" pitchFamily="34" charset="0"/>
            </a:endParaRPr>
          </a:p>
          <a:p>
            <a:pPr lvl="1">
              <a:spcAft>
                <a:spcPts val="1200"/>
              </a:spcAft>
            </a:pPr>
            <a:r>
              <a:rPr lang="lv-LV" sz="2600" dirty="0" smtClean="0">
                <a:latin typeface="Calibri" pitchFamily="34" charset="0"/>
              </a:rPr>
              <a:t>Normālā fizioloģiskā situācijā indivīdi ir toleranti pret saviem (</a:t>
            </a:r>
            <a:r>
              <a:rPr lang="lv-LV" sz="2600" i="1" dirty="0" err="1" smtClean="0">
                <a:latin typeface="Calibri" pitchFamily="34" charset="0"/>
              </a:rPr>
              <a:t>self</a:t>
            </a:r>
            <a:r>
              <a:rPr lang="lv-LV" sz="2600" dirty="0" smtClean="0">
                <a:latin typeface="Calibri" pitchFamily="34" charset="0"/>
              </a:rPr>
              <a:t>) antigēniem</a:t>
            </a:r>
          </a:p>
          <a:p>
            <a:pPr lvl="1">
              <a:spcAft>
                <a:spcPts val="1200"/>
              </a:spcAft>
            </a:pPr>
            <a:r>
              <a:rPr lang="lv-LV" sz="2600" dirty="0" smtClean="0">
                <a:latin typeface="Calibri" pitchFamily="34" charset="0"/>
              </a:rPr>
              <a:t/>
            </a:r>
            <a:br>
              <a:rPr lang="lv-LV" sz="2600" dirty="0" smtClean="0">
                <a:latin typeface="Calibri" pitchFamily="34" charset="0"/>
              </a:rPr>
            </a:br>
            <a:endParaRPr lang="lv-LV" sz="2600" dirty="0" smtClean="0">
              <a:latin typeface="Calibri" pitchFamily="34" charset="0"/>
            </a:endParaRPr>
          </a:p>
          <a:p>
            <a:endParaRPr lang="lv-LV" sz="2400" b="1" dirty="0" smtClean="0">
              <a:solidFill>
                <a:schemeClr val="accent2">
                  <a:lumMod val="75000"/>
                </a:schemeClr>
              </a:solidFill>
              <a:latin typeface="Calibri" pitchFamily="34" charset="0"/>
            </a:endParaRPr>
          </a:p>
          <a:p>
            <a:endParaRPr lang="en-GB" sz="2400" dirty="0">
              <a:latin typeface="Calibri" pitchFamily="34" charset="0"/>
            </a:endParaRPr>
          </a:p>
        </p:txBody>
      </p:sp>
    </p:spTree>
    <p:extLst>
      <p:ext uri="{BB962C8B-B14F-4D97-AF65-F5344CB8AC3E}">
        <p14:creationId xmlns:p14="http://schemas.microsoft.com/office/powerpoint/2010/main" val="30167554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solidFill>
                  <a:srgbClr val="0070C0"/>
                </a:solidFill>
              </a:rPr>
              <a:t>Imūnsistēmas šūnas sēkliniekos</a:t>
            </a:r>
            <a:endParaRPr lang="en-GB" b="1" dirty="0">
              <a:solidFill>
                <a:srgbClr val="0070C0"/>
              </a:solidFill>
            </a:endParaRPr>
          </a:p>
        </p:txBody>
      </p:sp>
      <p:sp>
        <p:nvSpPr>
          <p:cNvPr id="3" name="TextBox 2"/>
          <p:cNvSpPr txBox="1"/>
          <p:nvPr/>
        </p:nvSpPr>
        <p:spPr>
          <a:xfrm>
            <a:off x="323529" y="1196752"/>
            <a:ext cx="8363272" cy="5478423"/>
          </a:xfrm>
          <a:prstGeom prst="rect">
            <a:avLst/>
          </a:prstGeom>
          <a:solidFill>
            <a:schemeClr val="bg1"/>
          </a:solidFill>
        </p:spPr>
        <p:txBody>
          <a:bodyPr wrap="square" rtlCol="0">
            <a:spAutoFit/>
          </a:bodyPr>
          <a:lstStyle/>
          <a:p>
            <a:pPr indent="457200" algn="just">
              <a:spcAft>
                <a:spcPts val="600"/>
              </a:spcAft>
              <a:buFont typeface="Wingdings" pitchFamily="2" charset="2"/>
              <a:buChar char="v"/>
            </a:pPr>
            <a:r>
              <a:rPr lang="lv-LV" sz="2000" b="1" dirty="0" smtClean="0"/>
              <a:t>T šūnas </a:t>
            </a:r>
            <a:r>
              <a:rPr lang="lv-LV" sz="2000" dirty="0" smtClean="0"/>
              <a:t>sēkliniekos sastāda ~ 10-20% no imūnšūnām, starp tiem ir CTL (CD8+) un </a:t>
            </a:r>
            <a:r>
              <a:rPr lang="lv-LV" sz="2000" dirty="0" err="1" smtClean="0"/>
              <a:t>Th</a:t>
            </a:r>
            <a:r>
              <a:rPr lang="lv-LV" sz="2000" dirty="0" smtClean="0"/>
              <a:t> (CD4+); ir atrodamas arī NKT un NK šūnas</a:t>
            </a:r>
            <a:endParaRPr lang="lv-LV" sz="2000" b="1" dirty="0" smtClean="0"/>
          </a:p>
          <a:p>
            <a:pPr indent="457200" algn="just">
              <a:spcAft>
                <a:spcPts val="600"/>
              </a:spcAft>
              <a:buFont typeface="Wingdings" pitchFamily="2" charset="2"/>
              <a:buChar char="v"/>
            </a:pPr>
            <a:r>
              <a:rPr lang="lv-LV" sz="2000" b="1" dirty="0" smtClean="0"/>
              <a:t>B šūnas </a:t>
            </a:r>
            <a:r>
              <a:rPr lang="lv-LV" sz="2000" dirty="0" smtClean="0"/>
              <a:t>normāli nav atrodamas sēkliniekos, pat iekaisuma reakcijas gadījumā</a:t>
            </a:r>
          </a:p>
          <a:p>
            <a:pPr indent="457200" algn="just">
              <a:spcAft>
                <a:spcPts val="600"/>
              </a:spcAft>
              <a:buFont typeface="Wingdings" pitchFamily="2" charset="2"/>
              <a:buChar char="v"/>
            </a:pPr>
            <a:r>
              <a:rPr lang="lv-LV" sz="2000" b="1" dirty="0" err="1" smtClean="0"/>
              <a:t>Makrofāgi</a:t>
            </a:r>
            <a:r>
              <a:rPr lang="lv-LV" sz="2000" b="1" dirty="0" smtClean="0"/>
              <a:t> </a:t>
            </a:r>
            <a:r>
              <a:rPr lang="lv-LV" sz="2000" dirty="0" smtClean="0"/>
              <a:t>ir </a:t>
            </a:r>
            <a:r>
              <a:rPr lang="lv-LV" sz="2000" b="1" dirty="0" smtClean="0">
                <a:solidFill>
                  <a:srgbClr val="0070C0"/>
                </a:solidFill>
              </a:rPr>
              <a:t>lielākā imūnšūnu populācija sēkliniekos</a:t>
            </a:r>
            <a:r>
              <a:rPr lang="lv-LV" sz="2000" dirty="0" smtClean="0"/>
              <a:t>, spēj atbildēt uz infekcijas stimuliem un aktivēties (</a:t>
            </a:r>
            <a:r>
              <a:rPr lang="lv-LV" sz="2000" dirty="0" err="1" smtClean="0"/>
              <a:t>sekretē</a:t>
            </a:r>
            <a:r>
              <a:rPr lang="lv-LV" sz="2000" dirty="0" smtClean="0"/>
              <a:t> TNF-</a:t>
            </a:r>
            <a:r>
              <a:rPr lang="lv-LV" sz="2000" dirty="0" smtClean="0">
                <a:latin typeface="Symbol" pitchFamily="18" charset="2"/>
              </a:rPr>
              <a:t>a</a:t>
            </a:r>
            <a:r>
              <a:rPr lang="lv-LV" sz="2000" dirty="0" smtClean="0"/>
              <a:t> un IL-1</a:t>
            </a:r>
            <a:r>
              <a:rPr lang="lv-LV" sz="2000" dirty="0" smtClean="0">
                <a:latin typeface="Symbol" pitchFamily="18" charset="2"/>
              </a:rPr>
              <a:t>b)</a:t>
            </a:r>
            <a:r>
              <a:rPr lang="lv-LV" sz="2000" dirty="0" smtClean="0"/>
              <a:t>. </a:t>
            </a:r>
            <a:r>
              <a:rPr lang="lv-LV" sz="2000" dirty="0" err="1" smtClean="0"/>
              <a:t>Sekretē</a:t>
            </a:r>
            <a:r>
              <a:rPr lang="lv-LV" sz="2000" dirty="0" smtClean="0"/>
              <a:t> savienojumus, ko </a:t>
            </a:r>
            <a:r>
              <a:rPr lang="lv-LV" sz="2000" dirty="0" err="1" smtClean="0"/>
              <a:t>Leidiga</a:t>
            </a:r>
            <a:r>
              <a:rPr lang="lv-LV" sz="2000" dirty="0" smtClean="0"/>
              <a:t> šūnas izmanto testosterona produkcijai. Nepieciešamas normālai </a:t>
            </a:r>
            <a:r>
              <a:rPr lang="lv-LV" sz="2000" dirty="0" err="1" smtClean="0"/>
              <a:t>Leidiga</a:t>
            </a:r>
            <a:r>
              <a:rPr lang="lv-LV" sz="2000" dirty="0" smtClean="0"/>
              <a:t> šūnu attīstībai un funkcijām.</a:t>
            </a:r>
          </a:p>
          <a:p>
            <a:pPr indent="457200" algn="just">
              <a:spcAft>
                <a:spcPts val="600"/>
              </a:spcAft>
              <a:buFont typeface="Wingdings" pitchFamily="2" charset="2"/>
              <a:buChar char="v"/>
            </a:pPr>
            <a:r>
              <a:rPr lang="lv-LV" sz="2000" b="1" dirty="0" smtClean="0"/>
              <a:t>Tuklās šūnas </a:t>
            </a:r>
            <a:r>
              <a:rPr lang="lv-LV" sz="2000" dirty="0" smtClean="0"/>
              <a:t>atrodamas mazā skaitā, kur tās regulē testosterona veidošanos</a:t>
            </a:r>
            <a:endParaRPr lang="lv-LV" sz="2000" b="1" dirty="0" smtClean="0"/>
          </a:p>
          <a:p>
            <a:pPr indent="457200" algn="just">
              <a:spcAft>
                <a:spcPts val="600"/>
              </a:spcAft>
              <a:buFont typeface="Wingdings" pitchFamily="2" charset="2"/>
              <a:buChar char="v"/>
            </a:pPr>
            <a:r>
              <a:rPr lang="lv-LV" sz="2000" b="1" dirty="0" err="1" smtClean="0"/>
              <a:t>Neitrofili</a:t>
            </a:r>
            <a:r>
              <a:rPr lang="lv-LV" sz="2000" b="1" dirty="0" smtClean="0"/>
              <a:t> </a:t>
            </a:r>
            <a:r>
              <a:rPr lang="lv-LV" sz="2000" dirty="0" smtClean="0"/>
              <a:t>normāli audos nav atrodami, bet var tajos iekļūt iekaisuma stimulu ietekmē, kā arī pēc hormonu terapijas, un tad var veicināt audu bojājumu</a:t>
            </a:r>
            <a:endParaRPr lang="lv-LV" sz="2000" b="1" dirty="0" smtClean="0"/>
          </a:p>
          <a:p>
            <a:pPr indent="457200" algn="just">
              <a:spcAft>
                <a:spcPts val="600"/>
              </a:spcAft>
              <a:buFont typeface="Wingdings" pitchFamily="2" charset="2"/>
              <a:buChar char="v"/>
            </a:pPr>
            <a:r>
              <a:rPr lang="lv-LV" sz="2000" b="1" dirty="0" err="1" smtClean="0"/>
              <a:t>Dendrītiskās</a:t>
            </a:r>
            <a:r>
              <a:rPr lang="lv-LV" sz="2000" b="1" dirty="0" smtClean="0"/>
              <a:t> šūnas </a:t>
            </a:r>
            <a:r>
              <a:rPr lang="lv-LV" sz="2000" dirty="0" smtClean="0"/>
              <a:t>relatīvi maz, neskaidra loma, iespējams veicina autoimūnu iekaisumu sēkliniekos</a:t>
            </a:r>
            <a:endParaRPr lang="lv-LV" sz="2000" b="1" dirty="0" smtClean="0"/>
          </a:p>
          <a:p>
            <a:pPr indent="457200" algn="just">
              <a:spcAft>
                <a:spcPts val="600"/>
              </a:spcAft>
              <a:buFont typeface="Wingdings" pitchFamily="2" charset="2"/>
              <a:buChar char="v"/>
            </a:pPr>
            <a:r>
              <a:rPr lang="lv-LV" sz="2000" b="1" dirty="0" err="1" smtClean="0"/>
              <a:t>Eozinofilu</a:t>
            </a:r>
            <a:r>
              <a:rPr lang="lv-LV" sz="2000" b="1" dirty="0" smtClean="0"/>
              <a:t> </a:t>
            </a:r>
            <a:r>
              <a:rPr lang="lv-LV" sz="2000" dirty="0" smtClean="0"/>
              <a:t>ļoti maz</a:t>
            </a:r>
            <a:endParaRPr lang="lv-LV" sz="2000" b="1"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solidFill>
                  <a:srgbClr val="0070C0"/>
                </a:solidFill>
              </a:rPr>
              <a:t>Placenta un auglis</a:t>
            </a:r>
            <a:endParaRPr lang="en-GB" b="1" dirty="0">
              <a:solidFill>
                <a:srgbClr val="0070C0"/>
              </a:solidFill>
            </a:endParaRPr>
          </a:p>
        </p:txBody>
      </p:sp>
      <p:sp>
        <p:nvSpPr>
          <p:cNvPr id="3" name="TextBox 2"/>
          <p:cNvSpPr txBox="1"/>
          <p:nvPr/>
        </p:nvSpPr>
        <p:spPr>
          <a:xfrm>
            <a:off x="395536" y="1196752"/>
            <a:ext cx="8352929" cy="4601260"/>
          </a:xfrm>
          <a:prstGeom prst="rect">
            <a:avLst/>
          </a:prstGeom>
          <a:solidFill>
            <a:schemeClr val="bg1"/>
          </a:solidFill>
        </p:spPr>
        <p:txBody>
          <a:bodyPr wrap="square" rtlCol="0">
            <a:spAutoFit/>
          </a:bodyPr>
          <a:lstStyle/>
          <a:p>
            <a:pPr algn="just">
              <a:spcAft>
                <a:spcPts val="600"/>
              </a:spcAft>
            </a:pPr>
            <a:r>
              <a:rPr lang="lv-LV" sz="2400" dirty="0" smtClean="0"/>
              <a:t>Auglis un placenta - </a:t>
            </a:r>
            <a:r>
              <a:rPr lang="lv-LV" sz="2400" b="1" dirty="0" err="1" smtClean="0"/>
              <a:t>allogēns</a:t>
            </a:r>
            <a:r>
              <a:rPr lang="lv-LV" sz="2400" dirty="0" smtClean="0"/>
              <a:t> (dabīgs </a:t>
            </a:r>
            <a:r>
              <a:rPr lang="lv-LV" sz="2400" dirty="0" err="1" smtClean="0"/>
              <a:t>semi-allografts</a:t>
            </a:r>
            <a:r>
              <a:rPr lang="lv-LV" sz="2400" dirty="0" smtClean="0"/>
              <a:t>) mātes organismam</a:t>
            </a:r>
          </a:p>
          <a:p>
            <a:pPr algn="just"/>
            <a:r>
              <a:rPr lang="lv-LV" sz="2400" dirty="0" smtClean="0"/>
              <a:t>Grūtniecība </a:t>
            </a:r>
            <a:r>
              <a:rPr lang="lv-LV" sz="2400" b="1" dirty="0" smtClean="0"/>
              <a:t>imunoloģiski ir ļoti sarežģīts process</a:t>
            </a:r>
            <a:r>
              <a:rPr lang="lv-LV" sz="2400" dirty="0" smtClean="0"/>
              <a:t>, kurā mātes organismam jānodrošina aizsardzība sev un auglim no infekcijām, vienlaikus saglabājot toleranci pret augli un placentu</a:t>
            </a:r>
          </a:p>
          <a:p>
            <a:pPr indent="457200">
              <a:buFont typeface="Wingdings" pitchFamily="2" charset="2"/>
              <a:buChar char="v"/>
            </a:pPr>
            <a:endParaRPr lang="lv-LV" sz="2400" dirty="0" smtClean="0"/>
          </a:p>
          <a:p>
            <a:r>
              <a:rPr lang="lv-LV" sz="2400" dirty="0" smtClean="0"/>
              <a:t>Pētījumi apstiprina </a:t>
            </a:r>
            <a:r>
              <a:rPr lang="lv-LV" sz="2400" b="1" dirty="0" smtClean="0"/>
              <a:t>trīs pamatprincipus</a:t>
            </a:r>
            <a:r>
              <a:rPr lang="lv-LV" sz="2400" dirty="0" smtClean="0"/>
              <a:t>: </a:t>
            </a:r>
          </a:p>
          <a:p>
            <a:pPr marL="457200" indent="-457200">
              <a:buAutoNum type="arabicParenR"/>
            </a:pPr>
            <a:r>
              <a:rPr lang="lv-LV" sz="2400" dirty="0" smtClean="0"/>
              <a:t>Aizsardzību auglim no mātes imūnsistēmas nodrošina vairāki  atšķirīgi mehānismi</a:t>
            </a:r>
          </a:p>
          <a:p>
            <a:pPr marL="457200" indent="-457200" algn="just">
              <a:buAutoNum type="arabicParenR"/>
            </a:pPr>
            <a:r>
              <a:rPr lang="lv-LV" sz="2400" dirty="0" smtClean="0"/>
              <a:t>Abi – gan māte, gan auglis – piedalās grūtniecības  </a:t>
            </a:r>
            <a:r>
              <a:rPr lang="lv-LV" sz="2400" dirty="0" err="1" smtClean="0"/>
              <a:t>saglabāša-nā,</a:t>
            </a:r>
            <a:r>
              <a:rPr lang="lv-LV" sz="2400" dirty="0" smtClean="0"/>
              <a:t> panākot </a:t>
            </a:r>
            <a:r>
              <a:rPr lang="lv-LV" sz="2400" dirty="0" err="1" smtClean="0"/>
              <a:t>imūnpriviliģētu</a:t>
            </a:r>
            <a:r>
              <a:rPr lang="lv-LV" sz="2400" dirty="0" smtClean="0"/>
              <a:t> vidi </a:t>
            </a:r>
          </a:p>
          <a:p>
            <a:pPr marL="457200" indent="-457200">
              <a:buAutoNum type="arabicParenR"/>
            </a:pPr>
            <a:r>
              <a:rPr lang="lv-LV" sz="2400" dirty="0" smtClean="0"/>
              <a:t>Augļa faktori ir tie, kas ierosina un vada mātes imūno atbildi</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7649" name="Picture 1"/>
          <p:cNvPicPr>
            <a:picLocks noChangeAspect="1" noChangeArrowheads="1"/>
          </p:cNvPicPr>
          <p:nvPr/>
        </p:nvPicPr>
        <p:blipFill>
          <a:blip r:embed="rId3" cstate="print"/>
          <a:srcRect/>
          <a:stretch>
            <a:fillRect/>
          </a:stretch>
        </p:blipFill>
        <p:spPr bwMode="auto">
          <a:xfrm>
            <a:off x="1" y="295743"/>
            <a:ext cx="9060498" cy="65176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smtClean="0">
                <a:solidFill>
                  <a:srgbClr val="0070C0"/>
                </a:solidFill>
              </a:rPr>
              <a:t>Centrālā nervu sistēma</a:t>
            </a:r>
            <a:endParaRPr lang="en-GB" b="1" dirty="0">
              <a:solidFill>
                <a:srgbClr val="0070C0"/>
              </a:solidFill>
            </a:endParaRPr>
          </a:p>
        </p:txBody>
      </p:sp>
      <p:sp>
        <p:nvSpPr>
          <p:cNvPr id="3" name="TextBox 2"/>
          <p:cNvSpPr txBox="1"/>
          <p:nvPr/>
        </p:nvSpPr>
        <p:spPr>
          <a:xfrm>
            <a:off x="323528" y="1268760"/>
            <a:ext cx="8208912" cy="5170646"/>
          </a:xfrm>
          <a:prstGeom prst="rect">
            <a:avLst/>
          </a:prstGeom>
          <a:solidFill>
            <a:schemeClr val="bg1"/>
          </a:solidFill>
        </p:spPr>
        <p:txBody>
          <a:bodyPr wrap="square" rtlCol="0">
            <a:spAutoFit/>
          </a:bodyPr>
          <a:lstStyle/>
          <a:p>
            <a:pPr algn="just">
              <a:spcAft>
                <a:spcPts val="1200"/>
              </a:spcAft>
            </a:pPr>
            <a:r>
              <a:rPr lang="en-US" sz="2000" b="1" dirty="0" err="1" smtClean="0"/>
              <a:t>Anatomis</a:t>
            </a:r>
            <a:r>
              <a:rPr lang="lv-LV" sz="2000" b="1" dirty="0" smtClean="0"/>
              <a:t>kās īpatnības </a:t>
            </a:r>
            <a:r>
              <a:rPr lang="lv-LV" sz="2000" dirty="0" smtClean="0"/>
              <a:t>smadzenēs – nav tradicionālās limfātiskās sistēmas, un ir maz </a:t>
            </a:r>
            <a:r>
              <a:rPr lang="lv-LV" sz="2000" dirty="0" err="1" smtClean="0"/>
              <a:t>dendrītisko</a:t>
            </a:r>
            <a:r>
              <a:rPr lang="lv-LV" sz="2000" dirty="0" smtClean="0"/>
              <a:t> šūnu</a:t>
            </a:r>
          </a:p>
          <a:p>
            <a:pPr algn="just">
              <a:spcAft>
                <a:spcPts val="1200"/>
              </a:spcAft>
            </a:pPr>
            <a:r>
              <a:rPr lang="lv-LV" sz="2000" b="1" dirty="0" smtClean="0"/>
              <a:t>Asins-smadzeņu barjera</a:t>
            </a:r>
            <a:r>
              <a:rPr lang="lv-LV" sz="2000" dirty="0" smtClean="0"/>
              <a:t>: ciešie kontakti starp CNS asinsvadu </a:t>
            </a:r>
            <a:r>
              <a:rPr lang="lv-LV" sz="2000" dirty="0" err="1" smtClean="0"/>
              <a:t>endotēlija</a:t>
            </a:r>
            <a:r>
              <a:rPr lang="lv-LV" sz="2000" dirty="0" smtClean="0"/>
              <a:t> šūnām un to zemā </a:t>
            </a:r>
            <a:r>
              <a:rPr lang="lv-LV" sz="2000" dirty="0" err="1" smtClean="0"/>
              <a:t>mikropinocitozes</a:t>
            </a:r>
            <a:r>
              <a:rPr lang="lv-LV" sz="2000" dirty="0" smtClean="0"/>
              <a:t> spēja mehāniski neļauj iekļūt imūnšūnām, antivielām un </a:t>
            </a:r>
            <a:r>
              <a:rPr lang="lv-LV" sz="2000" dirty="0" err="1" smtClean="0"/>
              <a:t>imūnmediatoriem</a:t>
            </a:r>
            <a:r>
              <a:rPr lang="lv-LV" sz="2000" dirty="0" smtClean="0"/>
              <a:t> (arī farmakoloģiski priviliģēta vieta)</a:t>
            </a:r>
          </a:p>
          <a:p>
            <a:pPr algn="just">
              <a:spcAft>
                <a:spcPts val="1200"/>
              </a:spcAft>
            </a:pPr>
            <a:r>
              <a:rPr lang="lv-LV" sz="2000" b="1" dirty="0" err="1" smtClean="0"/>
              <a:t>Neiropeptīdiem</a:t>
            </a:r>
            <a:r>
              <a:rPr lang="lv-LV" sz="2000" dirty="0" smtClean="0"/>
              <a:t> piemīt </a:t>
            </a:r>
            <a:r>
              <a:rPr lang="lv-LV" sz="2000" dirty="0" err="1" smtClean="0"/>
              <a:t>imūnsupresīvas</a:t>
            </a:r>
            <a:r>
              <a:rPr lang="lv-LV" sz="2000" dirty="0" smtClean="0"/>
              <a:t> īpašības</a:t>
            </a:r>
          </a:p>
          <a:p>
            <a:pPr algn="just">
              <a:spcAft>
                <a:spcPts val="1200"/>
              </a:spcAft>
            </a:pPr>
            <a:r>
              <a:rPr lang="lv-LV" sz="2000" dirty="0" smtClean="0"/>
              <a:t>Smadzenēs bagātīgi rezidē </a:t>
            </a:r>
            <a:r>
              <a:rPr lang="lv-LV" sz="2000" b="1" dirty="0" err="1" smtClean="0"/>
              <a:t>makrofāgi</a:t>
            </a:r>
            <a:r>
              <a:rPr lang="lv-LV" sz="2000" dirty="0" smtClean="0"/>
              <a:t> (</a:t>
            </a:r>
            <a:r>
              <a:rPr lang="lv-LV" sz="2000" dirty="0" err="1" smtClean="0"/>
              <a:t>mikroglija</a:t>
            </a:r>
            <a:r>
              <a:rPr lang="lv-LV" sz="2000" dirty="0" smtClean="0"/>
              <a:t>), kas tiek aktivēti, ja smadzenēs notiek audu bojājums vai infekcija, tomēr to aktivācijai nepieciešami spēcīgāki signāli, un tie nav spējīgi šo iekaisumu efektīvi uzturēt</a:t>
            </a:r>
          </a:p>
          <a:p>
            <a:pPr algn="just">
              <a:spcAft>
                <a:spcPts val="1200"/>
              </a:spcAft>
            </a:pPr>
            <a:r>
              <a:rPr lang="lv-LV" sz="2000" b="1" dirty="0" smtClean="0"/>
              <a:t>Zemu </a:t>
            </a:r>
            <a:r>
              <a:rPr lang="lv-LV" sz="2000" b="1" dirty="0" err="1" smtClean="0"/>
              <a:t>ekspresētas</a:t>
            </a:r>
            <a:r>
              <a:rPr lang="lv-LV" sz="2000" b="1" dirty="0" smtClean="0"/>
              <a:t> MH</a:t>
            </a:r>
            <a:r>
              <a:rPr lang="lv-LV" sz="2000" dirty="0" smtClean="0"/>
              <a:t>C molekulas</a:t>
            </a:r>
          </a:p>
          <a:p>
            <a:pPr algn="just">
              <a:spcAft>
                <a:spcPts val="1200"/>
              </a:spcAft>
            </a:pPr>
            <a:r>
              <a:rPr lang="lv-LV" sz="2000" b="1" dirty="0" smtClean="0">
                <a:solidFill>
                  <a:srgbClr val="FF0000"/>
                </a:solidFill>
              </a:rPr>
              <a:t>BET!!! </a:t>
            </a:r>
            <a:r>
              <a:rPr lang="lv-LV" sz="2000" dirty="0" smtClean="0"/>
              <a:t>Iekaisuma un slimību gadījumā tiek nodrošināta limfocītu iekļuve smadzenēs, lokālās un perifērās imūnsistēmas aktīva mijiedarbība. Imūnā atbilde uz CNS antigēniem ir virzīta uz B šūnu atbildi.</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err="1" smtClean="0">
                <a:solidFill>
                  <a:srgbClr val="0070C0"/>
                </a:solidFill>
              </a:rPr>
              <a:t>Neirovaskulārā</a:t>
            </a:r>
            <a:r>
              <a:rPr lang="lv-LV" b="1" dirty="0" smtClean="0">
                <a:solidFill>
                  <a:srgbClr val="0070C0"/>
                </a:solidFill>
              </a:rPr>
              <a:t> vienība</a:t>
            </a:r>
            <a:endParaRPr lang="en-GB" b="1" dirty="0">
              <a:solidFill>
                <a:srgbClr val="0070C0"/>
              </a:solidFill>
            </a:endParaRPr>
          </a:p>
        </p:txBody>
      </p:sp>
      <p:pic>
        <p:nvPicPr>
          <p:cNvPr id="26625" name="Picture 1"/>
          <p:cNvPicPr>
            <a:picLocks noChangeAspect="1" noChangeArrowheads="1"/>
          </p:cNvPicPr>
          <p:nvPr/>
        </p:nvPicPr>
        <p:blipFill>
          <a:blip r:embed="rId3" cstate="print"/>
          <a:srcRect/>
          <a:stretch>
            <a:fillRect/>
          </a:stretch>
        </p:blipFill>
        <p:spPr bwMode="auto">
          <a:xfrm>
            <a:off x="5004048" y="3933056"/>
            <a:ext cx="3281929" cy="2664296"/>
          </a:xfrm>
          <a:prstGeom prst="rect">
            <a:avLst/>
          </a:prstGeom>
          <a:noFill/>
          <a:ln w="9525">
            <a:noFill/>
            <a:miter lim="800000"/>
            <a:headEnd/>
            <a:tailEnd/>
          </a:ln>
        </p:spPr>
      </p:pic>
      <p:sp>
        <p:nvSpPr>
          <p:cNvPr id="4" name="TextBox 3"/>
          <p:cNvSpPr txBox="1"/>
          <p:nvPr/>
        </p:nvSpPr>
        <p:spPr>
          <a:xfrm>
            <a:off x="5220072" y="3140968"/>
            <a:ext cx="1175706" cy="369332"/>
          </a:xfrm>
          <a:prstGeom prst="rect">
            <a:avLst/>
          </a:prstGeom>
          <a:noFill/>
          <a:ln>
            <a:noFill/>
          </a:ln>
        </p:spPr>
        <p:txBody>
          <a:bodyPr wrap="none" rtlCol="0">
            <a:spAutoFit/>
          </a:bodyPr>
          <a:lstStyle/>
          <a:p>
            <a:r>
              <a:rPr lang="lv-LV" b="1" dirty="0" err="1" smtClean="0"/>
              <a:t>Endotēlijs</a:t>
            </a:r>
            <a:r>
              <a:rPr lang="lv-LV" b="1" dirty="0" smtClean="0"/>
              <a:t> </a:t>
            </a:r>
            <a:endParaRPr lang="en-GB" b="1" dirty="0"/>
          </a:p>
        </p:txBody>
      </p:sp>
      <p:cxnSp>
        <p:nvCxnSpPr>
          <p:cNvPr id="6" name="Straight Connector 5"/>
          <p:cNvCxnSpPr/>
          <p:nvPr/>
        </p:nvCxnSpPr>
        <p:spPr>
          <a:xfrm>
            <a:off x="5796136" y="3573016"/>
            <a:ext cx="144016"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182775" y="6165304"/>
            <a:ext cx="890372" cy="369332"/>
          </a:xfrm>
          <a:prstGeom prst="rect">
            <a:avLst/>
          </a:prstGeom>
          <a:noFill/>
        </p:spPr>
        <p:txBody>
          <a:bodyPr wrap="none" rtlCol="0">
            <a:spAutoFit/>
          </a:bodyPr>
          <a:lstStyle/>
          <a:p>
            <a:r>
              <a:rPr lang="lv-LV" b="1" dirty="0" smtClean="0"/>
              <a:t>Neironi</a:t>
            </a:r>
            <a:endParaRPr lang="en-GB" b="1" dirty="0"/>
          </a:p>
        </p:txBody>
      </p:sp>
      <p:cxnSp>
        <p:nvCxnSpPr>
          <p:cNvPr id="9" name="Straight Connector 8"/>
          <p:cNvCxnSpPr>
            <a:endCxn id="7" idx="1"/>
          </p:cNvCxnSpPr>
          <p:nvPr/>
        </p:nvCxnSpPr>
        <p:spPr>
          <a:xfrm>
            <a:off x="7236296" y="5157192"/>
            <a:ext cx="946479" cy="11927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516216" y="2780928"/>
            <a:ext cx="2088233" cy="584775"/>
          </a:xfrm>
          <a:prstGeom prst="rect">
            <a:avLst/>
          </a:prstGeom>
          <a:noFill/>
        </p:spPr>
        <p:txBody>
          <a:bodyPr wrap="square" rtlCol="0">
            <a:spAutoFit/>
          </a:bodyPr>
          <a:lstStyle/>
          <a:p>
            <a:r>
              <a:rPr lang="lv-LV" sz="1600" b="1" dirty="0" err="1" smtClean="0"/>
              <a:t>Cerebrospinālais</a:t>
            </a:r>
            <a:r>
              <a:rPr lang="lv-LV" sz="1600" b="1" dirty="0" smtClean="0"/>
              <a:t> šķidrums</a:t>
            </a:r>
            <a:endParaRPr lang="en-GB" sz="1600" b="1" dirty="0"/>
          </a:p>
        </p:txBody>
      </p:sp>
      <p:cxnSp>
        <p:nvCxnSpPr>
          <p:cNvPr id="13" name="Straight Connector 12"/>
          <p:cNvCxnSpPr/>
          <p:nvPr/>
        </p:nvCxnSpPr>
        <p:spPr>
          <a:xfrm flipV="1">
            <a:off x="7020272" y="3356992"/>
            <a:ext cx="72008" cy="9482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635896" y="6150114"/>
            <a:ext cx="2520280" cy="369332"/>
          </a:xfrm>
          <a:prstGeom prst="rect">
            <a:avLst/>
          </a:prstGeom>
          <a:noFill/>
        </p:spPr>
        <p:txBody>
          <a:bodyPr wrap="square" rtlCol="0">
            <a:spAutoFit/>
          </a:bodyPr>
          <a:lstStyle/>
          <a:p>
            <a:r>
              <a:rPr lang="lv-LV" b="1" dirty="0" err="1" smtClean="0"/>
              <a:t>Mikroglija</a:t>
            </a:r>
            <a:r>
              <a:rPr lang="lv-LV" b="1" dirty="0" smtClean="0"/>
              <a:t>/</a:t>
            </a:r>
            <a:r>
              <a:rPr lang="lv-LV" b="1" dirty="0" err="1" smtClean="0"/>
              <a:t>astrocīti</a:t>
            </a:r>
            <a:endParaRPr lang="en-GB" b="1" dirty="0"/>
          </a:p>
        </p:txBody>
      </p:sp>
      <p:cxnSp>
        <p:nvCxnSpPr>
          <p:cNvPr id="16" name="Straight Connector 15"/>
          <p:cNvCxnSpPr/>
          <p:nvPr/>
        </p:nvCxnSpPr>
        <p:spPr>
          <a:xfrm flipH="1">
            <a:off x="5004048" y="5373216"/>
            <a:ext cx="108012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6627" name="Picture 3" descr="Elements of the Neurovascular Unit"/>
          <p:cNvPicPr>
            <a:picLocks noChangeAspect="1" noChangeArrowheads="1"/>
          </p:cNvPicPr>
          <p:nvPr/>
        </p:nvPicPr>
        <p:blipFill>
          <a:blip r:embed="rId4" cstate="print"/>
          <a:srcRect/>
          <a:stretch>
            <a:fillRect/>
          </a:stretch>
        </p:blipFill>
        <p:spPr bwMode="auto">
          <a:xfrm>
            <a:off x="179512" y="1700808"/>
            <a:ext cx="4573481" cy="2880320"/>
          </a:xfrm>
          <a:prstGeom prst="rect">
            <a:avLst/>
          </a:prstGeom>
          <a:noFill/>
        </p:spPr>
      </p:pic>
      <p:cxnSp>
        <p:nvCxnSpPr>
          <p:cNvPr id="29" name="Straight Connector 28"/>
          <p:cNvCxnSpPr/>
          <p:nvPr/>
        </p:nvCxnSpPr>
        <p:spPr>
          <a:xfrm>
            <a:off x="3635896" y="4581128"/>
            <a:ext cx="1656184"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72000" y="2852936"/>
            <a:ext cx="1008112" cy="2232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524328" y="3501008"/>
            <a:ext cx="2088233" cy="584775"/>
          </a:xfrm>
          <a:prstGeom prst="rect">
            <a:avLst/>
          </a:prstGeom>
          <a:noFill/>
        </p:spPr>
        <p:txBody>
          <a:bodyPr wrap="square" rtlCol="0">
            <a:spAutoFit/>
          </a:bodyPr>
          <a:lstStyle/>
          <a:p>
            <a:r>
              <a:rPr lang="lv-LV" sz="1600" b="1" dirty="0" smtClean="0"/>
              <a:t>Perivaskulārie </a:t>
            </a:r>
            <a:r>
              <a:rPr lang="lv-LV" sz="1600" b="1" dirty="0" err="1" smtClean="0"/>
              <a:t>makrofāgi</a:t>
            </a:r>
            <a:endParaRPr lang="en-GB" sz="1600" b="1" dirty="0"/>
          </a:p>
        </p:txBody>
      </p:sp>
      <p:cxnSp>
        <p:nvCxnSpPr>
          <p:cNvPr id="40" name="Straight Connector 39"/>
          <p:cNvCxnSpPr/>
          <p:nvPr/>
        </p:nvCxnSpPr>
        <p:spPr>
          <a:xfrm flipV="1">
            <a:off x="7884368" y="4077072"/>
            <a:ext cx="288032" cy="732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572000" y="1268760"/>
            <a:ext cx="4248472" cy="400110"/>
          </a:xfrm>
          <a:prstGeom prst="rect">
            <a:avLst/>
          </a:prstGeom>
          <a:solidFill>
            <a:schemeClr val="bg1"/>
          </a:solidFill>
        </p:spPr>
        <p:txBody>
          <a:bodyPr wrap="square" rtlCol="0">
            <a:spAutoFit/>
          </a:bodyPr>
          <a:lstStyle/>
          <a:p>
            <a:pPr algn="just">
              <a:spcAft>
                <a:spcPts val="1200"/>
              </a:spcAft>
            </a:pPr>
            <a:r>
              <a:rPr lang="lv-LV" sz="2000" b="1" dirty="0" smtClean="0"/>
              <a:t> </a:t>
            </a:r>
            <a:endParaRPr lang="lv-LV" sz="20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solidFill>
                  <a:srgbClr val="0070C0"/>
                </a:solidFill>
              </a:rPr>
              <a:t>Izmantotie avoti &amp; tālāk lasīšanai</a:t>
            </a:r>
            <a:endParaRPr lang="en-GB" b="1" dirty="0">
              <a:solidFill>
                <a:srgbClr val="0070C0"/>
              </a:solidFill>
            </a:endParaRPr>
          </a:p>
        </p:txBody>
      </p:sp>
      <p:sp>
        <p:nvSpPr>
          <p:cNvPr id="3" name="TextBox 2"/>
          <p:cNvSpPr txBox="1"/>
          <p:nvPr/>
        </p:nvSpPr>
        <p:spPr>
          <a:xfrm>
            <a:off x="539552" y="1268760"/>
            <a:ext cx="7992888" cy="5324535"/>
          </a:xfrm>
          <a:prstGeom prst="rect">
            <a:avLst/>
          </a:prstGeom>
          <a:solidFill>
            <a:schemeClr val="bg1"/>
          </a:solidFill>
        </p:spPr>
        <p:txBody>
          <a:bodyPr wrap="square" rtlCol="0">
            <a:spAutoFit/>
          </a:bodyPr>
          <a:lstStyle/>
          <a:p>
            <a:pPr algn="just"/>
            <a:r>
              <a:rPr lang="lv-LV" sz="2000" b="1" dirty="0" smtClean="0"/>
              <a:t>Tolerance &amp; </a:t>
            </a:r>
            <a:r>
              <a:rPr lang="lv-LV" sz="2000" b="1" dirty="0" err="1" smtClean="0"/>
              <a:t>Imūnsupresorās</a:t>
            </a:r>
            <a:r>
              <a:rPr lang="lv-LV" sz="2000" b="1" dirty="0" smtClean="0"/>
              <a:t> šūnas</a:t>
            </a:r>
          </a:p>
          <a:p>
            <a:pPr indent="457200" algn="just">
              <a:buFont typeface="Arial" pitchFamily="34" charset="0"/>
              <a:buChar char="•"/>
            </a:pPr>
            <a:r>
              <a:rPr lang="en-GB" sz="2000" dirty="0" err="1" smtClean="0"/>
              <a:t>Abbas</a:t>
            </a:r>
            <a:r>
              <a:rPr lang="en-GB" sz="2000" dirty="0" smtClean="0"/>
              <a:t>, </a:t>
            </a:r>
            <a:r>
              <a:rPr lang="en-GB" sz="2000" dirty="0" err="1" smtClean="0"/>
              <a:t>Abul</a:t>
            </a:r>
            <a:r>
              <a:rPr lang="en-GB" sz="2000" dirty="0" smtClean="0"/>
              <a:t> K.</a:t>
            </a:r>
            <a:r>
              <a:rPr lang="lv-LV" sz="2000" dirty="0" smtClean="0"/>
              <a:t>, </a:t>
            </a:r>
            <a:r>
              <a:rPr lang="en-GB" sz="2000" dirty="0" smtClean="0"/>
              <a:t>CELLULAR AND MOLECULAR IMMUNOLOGY</a:t>
            </a:r>
            <a:r>
              <a:rPr lang="lv-LV" sz="2000" dirty="0" smtClean="0"/>
              <a:t>, 7th </a:t>
            </a:r>
            <a:r>
              <a:rPr lang="lv-LV" sz="2000" dirty="0" err="1" smtClean="0"/>
              <a:t>edition</a:t>
            </a:r>
            <a:r>
              <a:rPr lang="lv-LV" sz="2000" dirty="0" smtClean="0"/>
              <a:t>, </a:t>
            </a:r>
            <a:r>
              <a:rPr lang="lv-LV" sz="2000" dirty="0" err="1" smtClean="0"/>
              <a:t>Elsvier</a:t>
            </a:r>
            <a:r>
              <a:rPr lang="lv-LV" sz="2000" dirty="0" smtClean="0"/>
              <a:t> </a:t>
            </a:r>
            <a:r>
              <a:rPr lang="lv-LV" sz="2000" dirty="0" err="1" smtClean="0"/>
              <a:t>Sounders</a:t>
            </a:r>
            <a:endParaRPr lang="lv-LV" sz="2000" dirty="0" smtClean="0"/>
          </a:p>
          <a:p>
            <a:pPr indent="457200" algn="just">
              <a:buFont typeface="Arial" pitchFamily="34" charset="0"/>
              <a:buChar char="•"/>
            </a:pPr>
            <a:r>
              <a:rPr lang="en-GB" sz="2000" dirty="0"/>
              <a:t>PMID: </a:t>
            </a:r>
            <a:r>
              <a:rPr lang="en-GB" sz="2000" dirty="0" smtClean="0"/>
              <a:t>22661634</a:t>
            </a:r>
            <a:endParaRPr lang="lv-LV" sz="2000" dirty="0" smtClean="0"/>
          </a:p>
          <a:p>
            <a:pPr indent="457200" algn="just">
              <a:buFont typeface="Arial" pitchFamily="34" charset="0"/>
              <a:buChar char="•"/>
            </a:pPr>
            <a:r>
              <a:rPr lang="en-GB" sz="2000" dirty="0"/>
              <a:t>PMID: 20829011</a:t>
            </a:r>
            <a:endParaRPr lang="en-GB" sz="2000" dirty="0" smtClean="0"/>
          </a:p>
          <a:p>
            <a:pPr indent="457200" algn="just">
              <a:buFont typeface="Arial" pitchFamily="34" charset="0"/>
              <a:buChar char="•"/>
            </a:pPr>
            <a:r>
              <a:rPr lang="en-GB" sz="2000" dirty="0" smtClean="0">
                <a:hlinkClick r:id="rId3"/>
              </a:rPr>
              <a:t>http://www.nature.com/nri/posters/tregcells/index.html</a:t>
            </a:r>
            <a:r>
              <a:rPr lang="lv-LV" sz="2000" dirty="0" smtClean="0"/>
              <a:t> </a:t>
            </a:r>
          </a:p>
          <a:p>
            <a:pPr indent="457200" algn="just">
              <a:buFont typeface="Arial" pitchFamily="34" charset="0"/>
              <a:buChar char="•"/>
            </a:pPr>
            <a:r>
              <a:rPr lang="en-GB" sz="2000" dirty="0" smtClean="0"/>
              <a:t>www.nature.com/nri/</a:t>
            </a:r>
            <a:r>
              <a:rPr lang="en-GB" sz="2000" b="1" dirty="0" smtClean="0"/>
              <a:t>posters</a:t>
            </a:r>
            <a:r>
              <a:rPr lang="en-GB" sz="2000" dirty="0" smtClean="0"/>
              <a:t>/</a:t>
            </a:r>
            <a:r>
              <a:rPr lang="en-GB" sz="2000" b="1" dirty="0" smtClean="0"/>
              <a:t>mdsc</a:t>
            </a:r>
            <a:r>
              <a:rPr lang="en-GB" sz="2000" dirty="0" smtClean="0"/>
              <a:t>s</a:t>
            </a:r>
          </a:p>
          <a:p>
            <a:pPr indent="457200" algn="just">
              <a:buFont typeface="Arial" pitchFamily="34" charset="0"/>
              <a:buChar char="•"/>
            </a:pPr>
            <a:r>
              <a:rPr lang="en-GB" sz="2000" dirty="0" smtClean="0"/>
              <a:t>PMID: 19737784</a:t>
            </a:r>
            <a:endParaRPr lang="lv-LV" sz="2000" dirty="0" smtClean="0"/>
          </a:p>
          <a:p>
            <a:pPr indent="457200" algn="just">
              <a:buFont typeface="Arial" pitchFamily="34" charset="0"/>
              <a:buChar char="•"/>
            </a:pPr>
            <a:r>
              <a:rPr lang="en-GB" sz="2000" dirty="0" smtClean="0"/>
              <a:t>PMID: 23566714</a:t>
            </a:r>
            <a:endParaRPr lang="lv-LV" sz="2000" dirty="0" smtClean="0"/>
          </a:p>
          <a:p>
            <a:pPr indent="457200" algn="just">
              <a:buFont typeface="Arial" pitchFamily="34" charset="0"/>
              <a:buChar char="•"/>
            </a:pPr>
            <a:r>
              <a:rPr lang="en-GB" sz="2000" dirty="0" smtClean="0"/>
              <a:t>PMID: 22804624</a:t>
            </a:r>
          </a:p>
          <a:p>
            <a:pPr algn="just"/>
            <a:endParaRPr lang="lv-LV" sz="2000" b="1" dirty="0" smtClean="0"/>
          </a:p>
          <a:p>
            <a:pPr algn="just"/>
            <a:r>
              <a:rPr lang="lv-LV" sz="2000" b="1" dirty="0" err="1" smtClean="0"/>
              <a:t>Imūnprivileģētie</a:t>
            </a:r>
            <a:r>
              <a:rPr lang="lv-LV" sz="2000" b="1" dirty="0" smtClean="0"/>
              <a:t> audi</a:t>
            </a:r>
            <a:endParaRPr lang="lv-LV" sz="2000" dirty="0" smtClean="0"/>
          </a:p>
          <a:p>
            <a:pPr indent="457200" algn="just">
              <a:buFont typeface="Arial" pitchFamily="34" charset="0"/>
              <a:buChar char="•"/>
            </a:pPr>
            <a:r>
              <a:rPr lang="lv-LV" sz="2000" dirty="0" smtClean="0">
                <a:hlinkClick r:id="rId4"/>
              </a:rPr>
              <a:t>http://www.streilein-foundation.org/ocular_immunology.html</a:t>
            </a:r>
            <a:endParaRPr lang="lv-LV" sz="2000" dirty="0" smtClean="0"/>
          </a:p>
          <a:p>
            <a:pPr indent="457200" algn="just">
              <a:buFont typeface="Arial" pitchFamily="34" charset="0"/>
              <a:buChar char="•"/>
            </a:pPr>
            <a:r>
              <a:rPr lang="en-GB" sz="2000" dirty="0" smtClean="0"/>
              <a:t>PMID: 20948803</a:t>
            </a:r>
            <a:endParaRPr lang="lv-LV" sz="2000" dirty="0" smtClean="0"/>
          </a:p>
          <a:p>
            <a:pPr indent="457200" algn="just">
              <a:buFont typeface="Arial" pitchFamily="34" charset="0"/>
              <a:buChar char="•"/>
            </a:pPr>
            <a:r>
              <a:rPr lang="en-US" sz="2000" dirty="0" smtClean="0"/>
              <a:t>PMID: 23435332</a:t>
            </a:r>
            <a:endParaRPr lang="lv-LV" sz="2000" dirty="0" smtClean="0"/>
          </a:p>
          <a:p>
            <a:pPr indent="457200" algn="just">
              <a:buFont typeface="Arial" pitchFamily="34" charset="0"/>
              <a:buChar char="•"/>
            </a:pPr>
            <a:r>
              <a:rPr lang="en-US" sz="2000" dirty="0" smtClean="0"/>
              <a:t>PMID: 23072749</a:t>
            </a:r>
            <a:endParaRPr lang="lv-LV" sz="2000" dirty="0" smtClean="0"/>
          </a:p>
          <a:p>
            <a:pPr indent="457200" algn="just">
              <a:buFont typeface="Arial" pitchFamily="34" charset="0"/>
              <a:buChar char="•"/>
            </a:pPr>
            <a:endParaRPr lang="lv-LV" sz="2000" b="1" dirty="0" smtClean="0"/>
          </a:p>
        </p:txBody>
      </p:sp>
    </p:spTree>
    <p:extLst>
      <p:ext uri="{BB962C8B-B14F-4D97-AF65-F5344CB8AC3E}">
        <p14:creationId xmlns:p14="http://schemas.microsoft.com/office/powerpoint/2010/main" val="3303631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8600"/>
            <a:ext cx="8219256" cy="914400"/>
          </a:xfrm>
        </p:spPr>
        <p:txBody>
          <a:bodyPr/>
          <a:lstStyle/>
          <a:p>
            <a:r>
              <a:rPr lang="lv-LV" b="1" dirty="0" smtClean="0">
                <a:solidFill>
                  <a:srgbClr val="0070C0"/>
                </a:solidFill>
              </a:rPr>
              <a:t>Tolerances veidi</a:t>
            </a:r>
            <a:endParaRPr lang="en-GB" dirty="0"/>
          </a:p>
        </p:txBody>
      </p:sp>
      <p:sp>
        <p:nvSpPr>
          <p:cNvPr id="3" name="Rectangle 2"/>
          <p:cNvSpPr/>
          <p:nvPr/>
        </p:nvSpPr>
        <p:spPr>
          <a:xfrm>
            <a:off x="179512" y="1268760"/>
            <a:ext cx="8208912" cy="5001369"/>
          </a:xfrm>
          <a:prstGeom prst="rect">
            <a:avLst/>
          </a:prstGeom>
        </p:spPr>
        <p:txBody>
          <a:bodyPr wrap="square">
            <a:spAutoFit/>
          </a:bodyPr>
          <a:lstStyle/>
          <a:p>
            <a:pPr lvl="1">
              <a:spcAft>
                <a:spcPts val="1200"/>
              </a:spcAft>
            </a:pPr>
            <a:r>
              <a:rPr lang="lv-LV" sz="2400" b="1" dirty="0" smtClean="0"/>
              <a:t>Iedala atkarībā no vietas, kur tolerance tiek ierosināta:</a:t>
            </a:r>
            <a:r>
              <a:rPr lang="en-GB" sz="2400" dirty="0" smtClean="0"/>
              <a:t> </a:t>
            </a:r>
            <a:r>
              <a:rPr lang="lv-LV" sz="2400" b="1" dirty="0" smtClean="0"/>
              <a:t> </a:t>
            </a:r>
          </a:p>
          <a:p>
            <a:pPr lvl="1" indent="457200" algn="just">
              <a:spcAft>
                <a:spcPts val="600"/>
              </a:spcAft>
              <a:buFont typeface="Wingdings" pitchFamily="2" charset="2"/>
              <a:buChar char="v"/>
            </a:pPr>
            <a:r>
              <a:rPr lang="lv-LV" sz="2400" b="1" dirty="0" smtClean="0">
                <a:solidFill>
                  <a:srgbClr val="0070C0"/>
                </a:solidFill>
                <a:latin typeface="Calibri" pitchFamily="34" charset="0"/>
              </a:rPr>
              <a:t>CENTRĀLĀ </a:t>
            </a:r>
            <a:r>
              <a:rPr lang="lv-LV" sz="2400" dirty="0" smtClean="0">
                <a:latin typeface="Calibri" pitchFamily="34" charset="0"/>
              </a:rPr>
              <a:t>- </a:t>
            </a:r>
            <a:r>
              <a:rPr lang="lv-LV" sz="2400" dirty="0" err="1" smtClean="0"/>
              <a:t>tīmusā</a:t>
            </a:r>
            <a:r>
              <a:rPr lang="lv-LV" sz="2400" dirty="0" smtClean="0"/>
              <a:t> (T šūnām) vai kaulu smadzenēs (B šūnām) = dabīgā/naturālā</a:t>
            </a:r>
          </a:p>
          <a:p>
            <a:pPr lvl="1">
              <a:spcAft>
                <a:spcPts val="2400"/>
              </a:spcAft>
            </a:pPr>
            <a:r>
              <a:rPr lang="lv-LV" sz="2400" dirty="0"/>
              <a:t> </a:t>
            </a:r>
            <a:r>
              <a:rPr lang="lv-LV" sz="2400" dirty="0" smtClean="0"/>
              <a:t>        !!!  svarīga, lai atšķirtu savu no sveša (</a:t>
            </a:r>
            <a:r>
              <a:rPr lang="lv-LV" sz="2400" i="1" dirty="0" err="1" smtClean="0"/>
              <a:t>self</a:t>
            </a:r>
            <a:r>
              <a:rPr lang="lv-LV" sz="2400" i="1" dirty="0" smtClean="0"/>
              <a:t>/non-</a:t>
            </a:r>
            <a:r>
              <a:rPr lang="lv-LV" sz="2400" i="1" dirty="0" err="1" smtClean="0"/>
              <a:t>self</a:t>
            </a:r>
            <a:r>
              <a:rPr lang="lv-LV" sz="2400" dirty="0" smtClean="0"/>
              <a:t>)</a:t>
            </a:r>
          </a:p>
          <a:p>
            <a:pPr lvl="1" indent="457200" algn="just">
              <a:spcAft>
                <a:spcPts val="600"/>
              </a:spcAft>
              <a:buFont typeface="Wingdings" pitchFamily="2" charset="2"/>
              <a:buChar char="v"/>
            </a:pPr>
            <a:r>
              <a:rPr lang="lv-LV" sz="2400" b="1" dirty="0" smtClean="0">
                <a:solidFill>
                  <a:srgbClr val="0070C0"/>
                </a:solidFill>
                <a:latin typeface="Calibri" pitchFamily="34" charset="0"/>
              </a:rPr>
              <a:t>PERIFĒRĀ </a:t>
            </a:r>
            <a:r>
              <a:rPr lang="lv-LV" sz="2400" dirty="0" smtClean="0">
                <a:latin typeface="Calibri" pitchFamily="34" charset="0"/>
              </a:rPr>
              <a:t>– darbojas pēc T un B šūnu nobriešanas, perifērijā  = inducētā/iegūtā </a:t>
            </a:r>
          </a:p>
          <a:p>
            <a:pPr lvl="1" algn="just">
              <a:spcAft>
                <a:spcPts val="1200"/>
              </a:spcAft>
            </a:pPr>
            <a:r>
              <a:rPr lang="lv-LV" sz="2400" dirty="0">
                <a:latin typeface="Calibri" pitchFamily="34" charset="0"/>
              </a:rPr>
              <a:t> </a:t>
            </a:r>
            <a:r>
              <a:rPr lang="lv-LV" sz="2400" dirty="0" smtClean="0">
                <a:latin typeface="Calibri" pitchFamily="34" charset="0"/>
              </a:rPr>
              <a:t>        !!! nozīmīga, lai pasargātu organismu no pārmērīgas reakcijas uz dažādiem vides faktoriem (alergēniem, zarnu </a:t>
            </a:r>
            <a:r>
              <a:rPr lang="lv-LV" sz="2400" dirty="0" err="1" smtClean="0">
                <a:latin typeface="Calibri" pitchFamily="34" charset="0"/>
              </a:rPr>
              <a:t>mikrofloras</a:t>
            </a:r>
            <a:r>
              <a:rPr lang="lv-LV" sz="2400" dirty="0" smtClean="0">
                <a:latin typeface="Calibri" pitchFamily="34" charset="0"/>
              </a:rPr>
              <a:t> utt.)</a:t>
            </a:r>
          </a:p>
          <a:p>
            <a:pPr lvl="1" algn="just">
              <a:spcBef>
                <a:spcPts val="600"/>
              </a:spcBef>
              <a:spcAft>
                <a:spcPts val="1200"/>
              </a:spcAft>
            </a:pPr>
            <a:r>
              <a:rPr lang="lv-LV" sz="2400" b="1" dirty="0" smtClean="0"/>
              <a:t>Mehānismi</a:t>
            </a:r>
            <a:r>
              <a:rPr lang="lv-LV" sz="2400" dirty="0" smtClean="0"/>
              <a:t>, kā šie tolerances veidi tiek ierosināti, </a:t>
            </a:r>
            <a:r>
              <a:rPr lang="lv-LV" sz="2400" b="1" dirty="0" smtClean="0"/>
              <a:t>ir atšķirīgi</a:t>
            </a:r>
            <a:r>
              <a:rPr lang="lv-LV" sz="2400" dirty="0" smtClean="0"/>
              <a:t>, bet rezultāts ir līdzīgs – </a:t>
            </a:r>
            <a:r>
              <a:rPr lang="lv-LV" sz="2400" b="1" dirty="0" smtClean="0">
                <a:solidFill>
                  <a:srgbClr val="0070C0"/>
                </a:solidFill>
              </a:rPr>
              <a:t>imunoloģiskā atbilde nenotiek</a:t>
            </a:r>
            <a:endParaRPr lang="lv-LV" sz="2400" b="1" u="sng" dirty="0">
              <a:solidFill>
                <a:srgbClr val="0070C0"/>
              </a:solidFill>
              <a:latin typeface="Calibri" pitchFamily="34" charset="0"/>
            </a:endParaRPr>
          </a:p>
        </p:txBody>
      </p:sp>
    </p:spTree>
    <p:extLst>
      <p:ext uri="{BB962C8B-B14F-4D97-AF65-F5344CB8AC3E}">
        <p14:creationId xmlns:p14="http://schemas.microsoft.com/office/powerpoint/2010/main" val="280733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5004048" y="2780928"/>
            <a:ext cx="3456384" cy="990600"/>
          </a:xfrm>
        </p:spPr>
        <p:txBody>
          <a:bodyPr>
            <a:normAutofit fontScale="90000"/>
          </a:bodyPr>
          <a:lstStyle/>
          <a:p>
            <a:pPr algn="ctr"/>
            <a:r>
              <a:rPr lang="lv-LV" sz="4400" b="1" dirty="0" smtClean="0">
                <a:solidFill>
                  <a:srgbClr val="0070C0"/>
                </a:solidFill>
                <a:effectLst>
                  <a:outerShdw blurRad="38100" dist="38100" dir="2700000" algn="tl">
                    <a:srgbClr val="000000">
                      <a:alpha val="43137"/>
                    </a:srgbClr>
                  </a:outerShdw>
                </a:effectLst>
              </a:rPr>
              <a:t>T šūnu tolerance</a:t>
            </a:r>
            <a:endParaRPr lang="en-GB" sz="4400" b="1" dirty="0">
              <a:solidFill>
                <a:srgbClr val="0070C0"/>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stretch>
            <a:fillRect/>
          </a:stretch>
        </p:blipFill>
        <p:spPr>
          <a:xfrm>
            <a:off x="467544" y="1772816"/>
            <a:ext cx="4283968" cy="4283968"/>
          </a:xfrm>
          <a:prstGeom prst="rect">
            <a:avLst/>
          </a:prstGeom>
        </p:spPr>
      </p:pic>
    </p:spTree>
    <p:extLst>
      <p:ext uri="{BB962C8B-B14F-4D97-AF65-F5344CB8AC3E}">
        <p14:creationId xmlns:p14="http://schemas.microsoft.com/office/powerpoint/2010/main" val="1099900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solidFill>
                  <a:srgbClr val="0070C0"/>
                </a:solidFill>
              </a:rPr>
              <a:t>Centrālā T šūnu tolerance – kur, kad? </a:t>
            </a:r>
            <a:endParaRPr lang="en-GB" b="1" dirty="0">
              <a:solidFill>
                <a:srgbClr val="0070C0"/>
              </a:solidFill>
            </a:endParaRPr>
          </a:p>
        </p:txBody>
      </p:sp>
      <p:sp>
        <p:nvSpPr>
          <p:cNvPr id="3" name="TextBox 2"/>
          <p:cNvSpPr txBox="1"/>
          <p:nvPr/>
        </p:nvSpPr>
        <p:spPr>
          <a:xfrm>
            <a:off x="457200" y="1484784"/>
            <a:ext cx="7499175" cy="830997"/>
          </a:xfrm>
          <a:prstGeom prst="rect">
            <a:avLst/>
          </a:prstGeom>
          <a:noFill/>
        </p:spPr>
        <p:txBody>
          <a:bodyPr wrap="square" rtlCol="0">
            <a:spAutoFit/>
          </a:bodyPr>
          <a:lstStyle/>
          <a:p>
            <a:r>
              <a:rPr lang="lv-LV" sz="2400" dirty="0" smtClean="0"/>
              <a:t>T šūnu tolerance sākas </a:t>
            </a:r>
            <a:r>
              <a:rPr lang="lv-LV" sz="2400" dirty="0" err="1" smtClean="0"/>
              <a:t>tīmusā</a:t>
            </a:r>
            <a:r>
              <a:rPr lang="lv-LV" sz="2400" dirty="0" smtClean="0"/>
              <a:t>, tiklīdz uz T šūnu priekšteča virsmas tiek </a:t>
            </a:r>
            <a:r>
              <a:rPr lang="lv-LV" sz="2400" dirty="0" err="1" smtClean="0"/>
              <a:t>ekspresēts</a:t>
            </a:r>
            <a:r>
              <a:rPr lang="lv-LV" sz="2400" dirty="0" smtClean="0"/>
              <a:t> TCR (DP </a:t>
            </a:r>
            <a:r>
              <a:rPr lang="lv-LV" sz="2400" dirty="0" err="1"/>
              <a:t>t</a:t>
            </a:r>
            <a:r>
              <a:rPr lang="lv-LV" sz="2400" dirty="0" err="1" smtClean="0"/>
              <a:t>imocītu</a:t>
            </a:r>
            <a:r>
              <a:rPr lang="lv-LV" sz="2400" dirty="0" smtClean="0"/>
              <a:t> stadijā)</a:t>
            </a:r>
          </a:p>
        </p:txBody>
      </p:sp>
      <p:pic>
        <p:nvPicPr>
          <p:cNvPr id="4" name="Picture 2" descr="http://upload.wikimedia.org/wikipedia/commons/d/df/T-dependent_B_cell_activ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8324" y="2657565"/>
            <a:ext cx="5760640" cy="391681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57200" y="2492896"/>
            <a:ext cx="2746648" cy="3693319"/>
          </a:xfrm>
          <a:prstGeom prst="rect">
            <a:avLst/>
          </a:prstGeom>
        </p:spPr>
        <p:txBody>
          <a:bodyPr wrap="square">
            <a:spAutoFit/>
          </a:bodyPr>
          <a:lstStyle/>
          <a:p>
            <a:endParaRPr lang="lv-LV" dirty="0"/>
          </a:p>
          <a:p>
            <a:r>
              <a:rPr lang="lv-LV" sz="2400" b="1" dirty="0" smtClean="0">
                <a:solidFill>
                  <a:srgbClr val="FF0000"/>
                </a:solidFill>
              </a:rPr>
              <a:t>!!!! </a:t>
            </a:r>
            <a:r>
              <a:rPr lang="lv-LV" sz="2400" b="1" dirty="0" smtClean="0"/>
              <a:t> </a:t>
            </a:r>
            <a:r>
              <a:rPr lang="lv-LV" sz="2400" dirty="0" smtClean="0"/>
              <a:t> </a:t>
            </a:r>
          </a:p>
          <a:p>
            <a:r>
              <a:rPr lang="lv-LV" sz="2400" dirty="0" smtClean="0"/>
              <a:t>T </a:t>
            </a:r>
            <a:r>
              <a:rPr lang="lv-LV" sz="2400" dirty="0"/>
              <a:t>limfocītu tolerance ir īpaši svarīga, jo tā ietekmē arī B šūnu </a:t>
            </a:r>
            <a:r>
              <a:rPr lang="lv-LV" sz="2400" dirty="0" smtClean="0"/>
              <a:t>toleranci </a:t>
            </a:r>
          </a:p>
          <a:p>
            <a:endParaRPr lang="lv-LV" sz="2400" dirty="0" smtClean="0"/>
          </a:p>
          <a:p>
            <a:r>
              <a:rPr lang="lv-LV" sz="2400" dirty="0" smtClean="0"/>
              <a:t>(NB! Tikai runājot par T-šūnu atkarīgajiem </a:t>
            </a:r>
            <a:r>
              <a:rPr lang="lv-LV" sz="2400" dirty="0" err="1" smtClean="0"/>
              <a:t>Ag</a:t>
            </a:r>
            <a:r>
              <a:rPr lang="lv-LV" sz="2400" dirty="0" smtClean="0"/>
              <a:t>)</a:t>
            </a:r>
            <a:endParaRPr lang="en-GB" sz="2400" dirty="0"/>
          </a:p>
        </p:txBody>
      </p:sp>
    </p:spTree>
    <p:extLst>
      <p:ext uri="{BB962C8B-B14F-4D97-AF65-F5344CB8AC3E}">
        <p14:creationId xmlns:p14="http://schemas.microsoft.com/office/powerpoint/2010/main" val="272685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07504" y="4437112"/>
            <a:ext cx="4781550" cy="1562100"/>
          </a:xfrm>
          <a:prstGeom prst="rect">
            <a:avLst/>
          </a:prstGeom>
        </p:spPr>
      </p:pic>
      <p:sp>
        <p:nvSpPr>
          <p:cNvPr id="2" name="Title 1"/>
          <p:cNvSpPr>
            <a:spLocks noGrp="1"/>
          </p:cNvSpPr>
          <p:nvPr>
            <p:ph type="title" idx="4294967295"/>
          </p:nvPr>
        </p:nvSpPr>
        <p:spPr>
          <a:xfrm>
            <a:off x="4786164" y="134062"/>
            <a:ext cx="4248472" cy="914400"/>
          </a:xfrm>
        </p:spPr>
        <p:txBody>
          <a:bodyPr>
            <a:normAutofit/>
          </a:bodyPr>
          <a:lstStyle/>
          <a:p>
            <a:pPr algn="ctr"/>
            <a:r>
              <a:rPr lang="lv-LV" b="1" dirty="0" smtClean="0">
                <a:solidFill>
                  <a:srgbClr val="0070C0"/>
                </a:solidFill>
              </a:rPr>
              <a:t>Centrālā tolerance </a:t>
            </a:r>
            <a:endParaRPr lang="en-GB" b="1" dirty="0">
              <a:solidFill>
                <a:srgbClr val="0070C0"/>
              </a:solidFill>
            </a:endParaRPr>
          </a:p>
        </p:txBody>
      </p:sp>
      <p:cxnSp>
        <p:nvCxnSpPr>
          <p:cNvPr id="7" name="Straight Connector 6"/>
          <p:cNvCxnSpPr/>
          <p:nvPr/>
        </p:nvCxnSpPr>
        <p:spPr>
          <a:xfrm>
            <a:off x="5220072" y="1196752"/>
            <a:ext cx="3672408" cy="0"/>
          </a:xfrm>
          <a:prstGeom prst="line">
            <a:avLst/>
          </a:prstGeom>
        </p:spPr>
        <p:style>
          <a:lnRef idx="3">
            <a:schemeClr val="accent2"/>
          </a:lnRef>
          <a:fillRef idx="0">
            <a:schemeClr val="accent2"/>
          </a:fillRef>
          <a:effectRef idx="2">
            <a:schemeClr val="accent2"/>
          </a:effectRef>
          <a:fontRef idx="minor">
            <a:schemeClr val="tx1"/>
          </a:fontRef>
        </p:style>
      </p:cxnSp>
      <p:pic>
        <p:nvPicPr>
          <p:cNvPr id="9" name="Picture 8"/>
          <p:cNvPicPr>
            <a:picLocks noChangeAspect="1"/>
          </p:cNvPicPr>
          <p:nvPr/>
        </p:nvPicPr>
        <p:blipFill>
          <a:blip r:embed="rId4"/>
          <a:stretch>
            <a:fillRect/>
          </a:stretch>
        </p:blipFill>
        <p:spPr>
          <a:xfrm>
            <a:off x="755576" y="6380738"/>
            <a:ext cx="2914650" cy="457200"/>
          </a:xfrm>
          <a:prstGeom prst="rect">
            <a:avLst/>
          </a:prstGeom>
        </p:spPr>
      </p:pic>
      <p:sp>
        <p:nvSpPr>
          <p:cNvPr id="11" name="TextBox 10"/>
          <p:cNvSpPr txBox="1"/>
          <p:nvPr/>
        </p:nvSpPr>
        <p:spPr>
          <a:xfrm>
            <a:off x="5187355" y="1361700"/>
            <a:ext cx="3806737" cy="4493538"/>
          </a:xfrm>
          <a:prstGeom prst="rect">
            <a:avLst/>
          </a:prstGeom>
          <a:noFill/>
        </p:spPr>
        <p:txBody>
          <a:bodyPr wrap="square" rtlCol="0">
            <a:spAutoFit/>
          </a:bodyPr>
          <a:lstStyle/>
          <a:p>
            <a:pPr>
              <a:spcAft>
                <a:spcPts val="1800"/>
              </a:spcAft>
            </a:pPr>
            <a:r>
              <a:rPr lang="lv-LV" dirty="0" smtClean="0"/>
              <a:t>T šūnām ar augstu TCR:MHC-</a:t>
            </a:r>
            <a:r>
              <a:rPr lang="lv-LV" i="1" dirty="0" err="1" smtClean="0"/>
              <a:t>self</a:t>
            </a:r>
            <a:r>
              <a:rPr lang="lv-LV" i="1" dirty="0" smtClean="0"/>
              <a:t> </a:t>
            </a:r>
            <a:r>
              <a:rPr lang="lv-LV" dirty="0" smtClean="0"/>
              <a:t>peptīda afinitāti var būt vairāki likteņi:</a:t>
            </a:r>
          </a:p>
          <a:p>
            <a:pPr>
              <a:spcAft>
                <a:spcPts val="600"/>
              </a:spcAft>
            </a:pPr>
            <a:r>
              <a:rPr lang="lv-LV" b="1" dirty="0" smtClean="0">
                <a:solidFill>
                  <a:srgbClr val="0070C0"/>
                </a:solidFill>
              </a:rPr>
              <a:t>A.  Negatīvā selekcija:</a:t>
            </a:r>
          </a:p>
          <a:p>
            <a:pPr marL="285750" indent="-285750">
              <a:spcAft>
                <a:spcPts val="600"/>
              </a:spcAft>
              <a:buFont typeface="Wingdings" panose="05000000000000000000" pitchFamily="2" charset="2"/>
              <a:buChar char="v"/>
            </a:pPr>
            <a:r>
              <a:rPr lang="en-US" b="1" dirty="0" err="1" smtClean="0"/>
              <a:t>Klon</a:t>
            </a:r>
            <a:r>
              <a:rPr lang="lv-LV" b="1" dirty="0" err="1" smtClean="0"/>
              <a:t>ālā</a:t>
            </a:r>
            <a:r>
              <a:rPr lang="lv-LV" b="1" dirty="0" smtClean="0"/>
              <a:t> delēcija </a:t>
            </a:r>
            <a:r>
              <a:rPr lang="lv-LV" dirty="0" smtClean="0"/>
              <a:t>(lielākoties)</a:t>
            </a:r>
          </a:p>
          <a:p>
            <a:pPr marL="285750" indent="-285750">
              <a:spcAft>
                <a:spcPts val="600"/>
              </a:spcAft>
              <a:buFont typeface="Wingdings" panose="05000000000000000000" pitchFamily="2" charset="2"/>
              <a:buChar char="v"/>
            </a:pPr>
            <a:r>
              <a:rPr lang="lv-LV" b="1" dirty="0" smtClean="0"/>
              <a:t>Receptoru </a:t>
            </a:r>
            <a:r>
              <a:rPr lang="lv-LV" b="1" dirty="0" err="1" smtClean="0"/>
              <a:t>editēšana</a:t>
            </a:r>
            <a:r>
              <a:rPr lang="lv-LV" b="1" dirty="0" smtClean="0"/>
              <a:t> </a:t>
            </a:r>
            <a:r>
              <a:rPr lang="lv-LV" dirty="0" smtClean="0"/>
              <a:t>(otrreizēja gēnu rekombinācija)</a:t>
            </a:r>
          </a:p>
          <a:p>
            <a:pPr marL="285750" indent="-285750">
              <a:spcAft>
                <a:spcPts val="600"/>
              </a:spcAft>
              <a:buFont typeface="Wingdings" panose="05000000000000000000" pitchFamily="2" charset="2"/>
              <a:buChar char="v"/>
            </a:pPr>
            <a:r>
              <a:rPr lang="lv-LV" b="1" dirty="0" err="1" smtClean="0"/>
              <a:t>Anerģija</a:t>
            </a:r>
            <a:r>
              <a:rPr lang="lv-LV" dirty="0" smtClean="0"/>
              <a:t> (vairāk darbojas </a:t>
            </a:r>
            <a:r>
              <a:rPr lang="lv-LV" dirty="0" err="1" smtClean="0"/>
              <a:t>perifērajā</a:t>
            </a:r>
            <a:r>
              <a:rPr lang="lv-LV" dirty="0" smtClean="0"/>
              <a:t> tolerancē)</a:t>
            </a:r>
          </a:p>
          <a:p>
            <a:pPr>
              <a:spcAft>
                <a:spcPts val="600"/>
              </a:spcAft>
            </a:pPr>
            <a:endParaRPr lang="lv-LV" b="1" dirty="0" smtClean="0"/>
          </a:p>
          <a:p>
            <a:pPr>
              <a:spcAft>
                <a:spcPts val="600"/>
              </a:spcAft>
            </a:pPr>
            <a:r>
              <a:rPr lang="lv-LV" b="1" dirty="0" smtClean="0">
                <a:solidFill>
                  <a:srgbClr val="0070C0"/>
                </a:solidFill>
              </a:rPr>
              <a:t>B.  </a:t>
            </a:r>
            <a:r>
              <a:rPr lang="lv-LV" b="1" dirty="0" err="1" smtClean="0">
                <a:solidFill>
                  <a:srgbClr val="0070C0"/>
                </a:solidFill>
              </a:rPr>
              <a:t>Klonālā</a:t>
            </a:r>
            <a:r>
              <a:rPr lang="lv-LV" b="1" dirty="0" smtClean="0">
                <a:solidFill>
                  <a:srgbClr val="0070C0"/>
                </a:solidFill>
              </a:rPr>
              <a:t> </a:t>
            </a:r>
            <a:r>
              <a:rPr lang="lv-LV" b="1" dirty="0">
                <a:solidFill>
                  <a:srgbClr val="0070C0"/>
                </a:solidFill>
              </a:rPr>
              <a:t>diversifikācija</a:t>
            </a:r>
            <a:r>
              <a:rPr lang="en-US" b="1" dirty="0">
                <a:solidFill>
                  <a:srgbClr val="0070C0"/>
                </a:solidFill>
              </a:rPr>
              <a:t> </a:t>
            </a:r>
            <a:r>
              <a:rPr lang="en-US" dirty="0"/>
              <a:t>(</a:t>
            </a:r>
            <a:r>
              <a:rPr lang="en-US" dirty="0" err="1"/>
              <a:t>novir</a:t>
            </a:r>
            <a:r>
              <a:rPr lang="lv-LV" dirty="0"/>
              <a:t>zīšana</a:t>
            </a:r>
            <a:r>
              <a:rPr lang="lv-LV" dirty="0" smtClean="0"/>
              <a:t>) – </a:t>
            </a:r>
            <a:r>
              <a:rPr lang="lv-LV" dirty="0" err="1" smtClean="0"/>
              <a:t>regulatoro</a:t>
            </a:r>
            <a:r>
              <a:rPr lang="lv-LV" dirty="0" smtClean="0"/>
              <a:t> T šūnu (</a:t>
            </a:r>
            <a:r>
              <a:rPr lang="lv-LV" b="1" dirty="0" err="1" smtClean="0"/>
              <a:t>T</a:t>
            </a:r>
            <a:r>
              <a:rPr lang="lv-LV" b="1" baseline="-25000" dirty="0" err="1" smtClean="0"/>
              <a:t>reg</a:t>
            </a:r>
            <a:r>
              <a:rPr lang="lv-LV" dirty="0" smtClean="0"/>
              <a:t>) veidošanās</a:t>
            </a:r>
            <a:endParaRPr lang="lv-LV" dirty="0"/>
          </a:p>
          <a:p>
            <a:pPr marL="285750" indent="-285750">
              <a:spcAft>
                <a:spcPts val="600"/>
              </a:spcAft>
              <a:buFont typeface="Wingdings" panose="05000000000000000000" pitchFamily="2" charset="2"/>
              <a:buChar char="v"/>
            </a:pPr>
            <a:endParaRPr lang="lv-LV" sz="2000" dirty="0" smtClean="0"/>
          </a:p>
          <a:p>
            <a:pPr>
              <a:spcAft>
                <a:spcPts val="600"/>
              </a:spcAft>
            </a:pPr>
            <a:endParaRPr lang="en-GB" dirty="0"/>
          </a:p>
        </p:txBody>
      </p:sp>
      <p:pic>
        <p:nvPicPr>
          <p:cNvPr id="3" name="Picture 2"/>
          <p:cNvPicPr>
            <a:picLocks noChangeAspect="1"/>
          </p:cNvPicPr>
          <p:nvPr/>
        </p:nvPicPr>
        <p:blipFill>
          <a:blip r:embed="rId5"/>
          <a:stretch>
            <a:fillRect/>
          </a:stretch>
        </p:blipFill>
        <p:spPr>
          <a:xfrm>
            <a:off x="0" y="174981"/>
            <a:ext cx="4943475" cy="3790950"/>
          </a:xfrm>
          <a:prstGeom prst="rect">
            <a:avLst/>
          </a:prstGeom>
        </p:spPr>
      </p:pic>
      <p:sp>
        <p:nvSpPr>
          <p:cNvPr id="4" name="TextBox 3"/>
          <p:cNvSpPr txBox="1"/>
          <p:nvPr/>
        </p:nvSpPr>
        <p:spPr>
          <a:xfrm>
            <a:off x="1044362" y="3717032"/>
            <a:ext cx="2905154" cy="338554"/>
          </a:xfrm>
          <a:prstGeom prst="rect">
            <a:avLst/>
          </a:prstGeom>
          <a:solidFill>
            <a:schemeClr val="bg1"/>
          </a:solidFill>
        </p:spPr>
        <p:txBody>
          <a:bodyPr wrap="none" rtlCol="0">
            <a:spAutoFit/>
          </a:bodyPr>
          <a:lstStyle/>
          <a:p>
            <a:r>
              <a:rPr lang="lv-LV" sz="1600" b="1" dirty="0" err="1" smtClean="0"/>
              <a:t>Affinity</a:t>
            </a:r>
            <a:r>
              <a:rPr lang="lv-LV" sz="1600" b="1" dirty="0" smtClean="0"/>
              <a:t> to </a:t>
            </a:r>
            <a:r>
              <a:rPr lang="lv-LV" sz="1600" b="1" dirty="0" err="1" smtClean="0"/>
              <a:t>self</a:t>
            </a:r>
            <a:r>
              <a:rPr lang="lv-LV" sz="1600" b="1" dirty="0" smtClean="0"/>
              <a:t> </a:t>
            </a:r>
            <a:r>
              <a:rPr lang="lv-LV" sz="1600" b="1" dirty="0" err="1" smtClean="0"/>
              <a:t>Ag</a:t>
            </a:r>
            <a:r>
              <a:rPr lang="lv-LV" sz="1600" b="1" dirty="0" smtClean="0"/>
              <a:t>-MHC </a:t>
            </a:r>
            <a:r>
              <a:rPr lang="lv-LV" sz="1600" b="1" dirty="0" err="1" smtClean="0"/>
              <a:t>complex</a:t>
            </a:r>
            <a:endParaRPr lang="en-GB" sz="1600" b="1" dirty="0"/>
          </a:p>
        </p:txBody>
      </p:sp>
      <p:cxnSp>
        <p:nvCxnSpPr>
          <p:cNvPr id="6" name="Straight Arrow Connector 5"/>
          <p:cNvCxnSpPr/>
          <p:nvPr/>
        </p:nvCxnSpPr>
        <p:spPr>
          <a:xfrm>
            <a:off x="2051720" y="4086364"/>
            <a:ext cx="0" cy="7107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779912" y="4086364"/>
            <a:ext cx="0" cy="7107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87355" y="5378184"/>
            <a:ext cx="3528392" cy="1015663"/>
          </a:xfrm>
          <a:prstGeom prst="rect">
            <a:avLst/>
          </a:prstGeom>
          <a:noFill/>
        </p:spPr>
        <p:txBody>
          <a:bodyPr wrap="square" rtlCol="0">
            <a:spAutoFit/>
          </a:bodyPr>
          <a:lstStyle/>
          <a:p>
            <a:r>
              <a:rPr lang="lv-LV" sz="2000" b="1" dirty="0" smtClean="0"/>
              <a:t>Naturālās </a:t>
            </a:r>
            <a:r>
              <a:rPr lang="lv-LV" sz="2000" b="1" dirty="0" err="1" smtClean="0"/>
              <a:t>T</a:t>
            </a:r>
            <a:r>
              <a:rPr lang="lv-LV" sz="2000" b="1" baseline="-25000" dirty="0" err="1" smtClean="0"/>
              <a:t>reg</a:t>
            </a:r>
            <a:r>
              <a:rPr lang="lv-LV" sz="2000" b="1" baseline="-25000" dirty="0" smtClean="0"/>
              <a:t> </a:t>
            </a:r>
            <a:r>
              <a:rPr lang="lv-LV" sz="2000" b="1" dirty="0"/>
              <a:t>šūnas </a:t>
            </a:r>
            <a:r>
              <a:rPr lang="lv-LV" sz="2000" dirty="0" smtClean="0"/>
              <a:t>(diferenciācija uz CD4+ CD25+ FoxP3+ fenotipu)</a:t>
            </a:r>
            <a:endParaRPr lang="en-GB" sz="2000" dirty="0"/>
          </a:p>
        </p:txBody>
      </p:sp>
      <p:sp>
        <p:nvSpPr>
          <p:cNvPr id="5" name="Oval 4"/>
          <p:cNvSpPr/>
          <p:nvPr/>
        </p:nvSpPr>
        <p:spPr>
          <a:xfrm>
            <a:off x="971600" y="3717032"/>
            <a:ext cx="3024336"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p:cNvCxnSpPr/>
          <p:nvPr/>
        </p:nvCxnSpPr>
        <p:spPr>
          <a:xfrm flipH="1" flipV="1">
            <a:off x="4212543" y="4965356"/>
            <a:ext cx="974812" cy="412828"/>
          </a:xfrm>
          <a:prstGeom prst="straightConnector1">
            <a:avLst/>
          </a:prstGeom>
          <a:ln w="57150">
            <a:solidFill>
              <a:srgbClr val="0070C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5918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01680" y="21084"/>
            <a:ext cx="2843808" cy="3839964"/>
          </a:xfrm>
        </p:spPr>
        <p:txBody>
          <a:bodyPr>
            <a:normAutofit/>
          </a:bodyPr>
          <a:lstStyle/>
          <a:p>
            <a:r>
              <a:rPr lang="lv-LV" sz="2000" b="1" dirty="0" smtClean="0">
                <a:solidFill>
                  <a:srgbClr val="0070C0"/>
                </a:solidFill>
              </a:rPr>
              <a:t>«</a:t>
            </a:r>
            <a:r>
              <a:rPr lang="lv-LV" sz="2000" b="1" dirty="0" smtClean="0">
                <a:solidFill>
                  <a:srgbClr val="0070C0"/>
                </a:solidFill>
              </a:rPr>
              <a:t>Rāvējslēdzēja</a:t>
            </a:r>
            <a:r>
              <a:rPr lang="lv-LV" sz="2000" b="1" dirty="0" smtClean="0">
                <a:solidFill>
                  <a:srgbClr val="0070C0"/>
                </a:solidFill>
              </a:rPr>
              <a:t>» modelis</a:t>
            </a:r>
            <a:br>
              <a:rPr lang="lv-LV" sz="2000" b="1" dirty="0" smtClean="0">
                <a:solidFill>
                  <a:srgbClr val="0070C0"/>
                </a:solidFill>
              </a:rPr>
            </a:br>
            <a:r>
              <a:rPr lang="lv-LV" sz="2000" dirty="0" smtClean="0">
                <a:solidFill>
                  <a:schemeClr val="tx1"/>
                </a:solidFill>
              </a:rPr>
              <a:t>(poz. </a:t>
            </a:r>
            <a:r>
              <a:rPr lang="lv-LV" sz="2000" dirty="0" err="1" smtClean="0">
                <a:solidFill>
                  <a:schemeClr val="tx1"/>
                </a:solidFill>
              </a:rPr>
              <a:t>vs</a:t>
            </a:r>
            <a:r>
              <a:rPr lang="lv-LV" sz="2000" dirty="0" smtClean="0">
                <a:solidFill>
                  <a:schemeClr val="tx1"/>
                </a:solidFill>
              </a:rPr>
              <a:t> </a:t>
            </a:r>
            <a:r>
              <a:rPr lang="lv-LV" sz="2000" dirty="0" err="1" smtClean="0">
                <a:solidFill>
                  <a:schemeClr val="tx1"/>
                </a:solidFill>
              </a:rPr>
              <a:t>neg</a:t>
            </a:r>
            <a:r>
              <a:rPr lang="lv-LV" sz="2000" dirty="0" smtClean="0">
                <a:solidFill>
                  <a:schemeClr val="tx1"/>
                </a:solidFill>
              </a:rPr>
              <a:t>. selekcijai)</a:t>
            </a:r>
            <a:br>
              <a:rPr lang="lv-LV" sz="2000" dirty="0" smtClean="0">
                <a:solidFill>
                  <a:schemeClr val="tx1"/>
                </a:solidFill>
              </a:rPr>
            </a:br>
            <a:r>
              <a:rPr lang="lv-LV" sz="2000" dirty="0">
                <a:solidFill>
                  <a:schemeClr val="tx1"/>
                </a:solidFill>
              </a:rPr>
              <a:t/>
            </a:r>
            <a:br>
              <a:rPr lang="lv-LV" sz="2000" dirty="0">
                <a:solidFill>
                  <a:schemeClr val="tx1"/>
                </a:solidFill>
              </a:rPr>
            </a:br>
            <a:r>
              <a:rPr lang="lv-LV" sz="2000" dirty="0" smtClean="0">
                <a:solidFill>
                  <a:schemeClr val="tx1"/>
                </a:solidFill>
              </a:rPr>
              <a:t>Zemas un augstas afinitātes mijiedarbības ierosina kvalitatīvi atšķirīgas atbildes T šūnās (</a:t>
            </a:r>
            <a:r>
              <a:rPr lang="lv-LV" sz="2000" dirty="0" err="1" smtClean="0">
                <a:solidFill>
                  <a:schemeClr val="tx1"/>
                </a:solidFill>
              </a:rPr>
              <a:t>sigālu</a:t>
            </a:r>
            <a:r>
              <a:rPr lang="lv-LV" sz="2000" dirty="0" smtClean="0">
                <a:solidFill>
                  <a:schemeClr val="tx1"/>
                </a:solidFill>
              </a:rPr>
              <a:t> </a:t>
            </a:r>
            <a:r>
              <a:rPr lang="lv-LV" sz="2000" dirty="0" err="1" smtClean="0">
                <a:solidFill>
                  <a:schemeClr val="tx1"/>
                </a:solidFill>
              </a:rPr>
              <a:t>transdukcijā</a:t>
            </a:r>
            <a:r>
              <a:rPr lang="lv-LV" sz="2000" dirty="0" smtClean="0">
                <a:solidFill>
                  <a:schemeClr val="tx1"/>
                </a:solidFill>
              </a:rPr>
              <a:t>), tādējādi nosakot selekcijas virzienu</a:t>
            </a:r>
            <a:endParaRPr lang="en-GB" sz="2000" dirty="0">
              <a:solidFill>
                <a:schemeClr val="tx1"/>
              </a:solidFill>
            </a:endParaRPr>
          </a:p>
        </p:txBody>
      </p:sp>
      <p:pic>
        <p:nvPicPr>
          <p:cNvPr id="1028" name="Picture 4" descr="Affinity threshold for thymic selection through a T-cell receptor|[ndash]|co-receptor zip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6210628" cy="65127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92080" y="228600"/>
            <a:ext cx="854721" cy="584775"/>
          </a:xfrm>
          <a:prstGeom prst="rect">
            <a:avLst/>
          </a:prstGeom>
          <a:noFill/>
        </p:spPr>
        <p:txBody>
          <a:bodyPr wrap="none" rtlCol="0">
            <a:spAutoFit/>
          </a:bodyPr>
          <a:lstStyle/>
          <a:p>
            <a:r>
              <a:rPr lang="lv-LV" sz="3200" b="1" dirty="0" smtClean="0">
                <a:solidFill>
                  <a:srgbClr val="0070C0"/>
                </a:solidFill>
                <a:effectLst>
                  <a:outerShdw blurRad="38100" dist="38100" dir="2700000" algn="tl">
                    <a:srgbClr val="000000">
                      <a:alpha val="43137"/>
                    </a:srgbClr>
                  </a:outerShdw>
                </a:effectLst>
              </a:rPr>
              <a:t>&gt;4 s</a:t>
            </a:r>
            <a:endParaRPr lang="en-GB" b="1" dirty="0">
              <a:solidFill>
                <a:srgbClr val="0070C0"/>
              </a:solidFill>
              <a:effectLst>
                <a:outerShdw blurRad="38100" dist="38100" dir="2700000" algn="tl">
                  <a:srgbClr val="000000">
                    <a:alpha val="43137"/>
                  </a:srgbClr>
                </a:outerShdw>
              </a:effectLst>
            </a:endParaRPr>
          </a:p>
        </p:txBody>
      </p:sp>
      <p:sp>
        <p:nvSpPr>
          <p:cNvPr id="6" name="TextBox 5"/>
          <p:cNvSpPr txBox="1"/>
          <p:nvPr/>
        </p:nvSpPr>
        <p:spPr>
          <a:xfrm>
            <a:off x="5292079" y="4221088"/>
            <a:ext cx="854721" cy="584775"/>
          </a:xfrm>
          <a:prstGeom prst="rect">
            <a:avLst/>
          </a:prstGeom>
          <a:noFill/>
        </p:spPr>
        <p:txBody>
          <a:bodyPr wrap="none" rtlCol="0">
            <a:spAutoFit/>
          </a:bodyPr>
          <a:lstStyle/>
          <a:p>
            <a:r>
              <a:rPr lang="lv-LV" sz="3200" b="1" dirty="0">
                <a:solidFill>
                  <a:srgbClr val="0070C0"/>
                </a:solidFill>
                <a:effectLst>
                  <a:outerShdw blurRad="38100" dist="38100" dir="2700000" algn="tl">
                    <a:srgbClr val="000000">
                      <a:alpha val="43137"/>
                    </a:srgbClr>
                  </a:outerShdw>
                </a:effectLst>
              </a:rPr>
              <a:t>&lt;</a:t>
            </a:r>
            <a:r>
              <a:rPr lang="lv-LV" sz="3200" b="1" dirty="0" smtClean="0">
                <a:solidFill>
                  <a:srgbClr val="0070C0"/>
                </a:solidFill>
                <a:effectLst>
                  <a:outerShdw blurRad="38100" dist="38100" dir="2700000" algn="tl">
                    <a:srgbClr val="000000">
                      <a:alpha val="43137"/>
                    </a:srgbClr>
                  </a:outerShdw>
                </a:effectLst>
              </a:rPr>
              <a:t>4 s</a:t>
            </a:r>
            <a:endParaRPr lang="en-GB"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02308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1891</TotalTime>
  <Words>5127</Words>
  <Application>Microsoft Office PowerPoint</Application>
  <PresentationFormat>On-screen Show (4:3)</PresentationFormat>
  <Paragraphs>429</Paragraphs>
  <Slides>45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DiverdaSansCom-Medium</vt:lpstr>
      <vt:lpstr>Symbol</vt:lpstr>
      <vt:lpstr>Wingdings</vt:lpstr>
      <vt:lpstr>Wingdings 3</vt:lpstr>
      <vt:lpstr>Origin</vt:lpstr>
      <vt:lpstr>Tolerance &amp; imūnsupresīvās šūnas   Imūnpriviliģētie orgāni</vt:lpstr>
      <vt:lpstr>Lekcijas izklāsts – 1.daļa</vt:lpstr>
      <vt:lpstr>Aktuālais jautājums…</vt:lpstr>
      <vt:lpstr>Imūnā jeb imunoloģiskā tolerance</vt:lpstr>
      <vt:lpstr>Tolerances veidi</vt:lpstr>
      <vt:lpstr>T šūnu tolerance</vt:lpstr>
      <vt:lpstr>Centrālā T šūnu tolerance – kur, kad? </vt:lpstr>
      <vt:lpstr>Centrālā tolerance </vt:lpstr>
      <vt:lpstr>«Rāvējslēdzēja» modelis (poz. vs neg. selekcijai)  Zemas un augstas afinitātes mijiedarbības ierosina kvalitatīvi atšķirīgas atbildes T šūnās (sigālu transdukcijā), tādējādi nosakot selekcijas virzienu</vt:lpstr>
      <vt:lpstr>Kādēļ ar centrālo toleranci nav pietiekami?</vt:lpstr>
      <vt:lpstr>Centrālā un perifērā T šūnu tolerance</vt:lpstr>
      <vt:lpstr>Perifērās T šūnu tolerances mehānismi </vt:lpstr>
      <vt:lpstr>PowerPoint Presentation</vt:lpstr>
      <vt:lpstr>Treg šūnu funkcijas – lomas dažādos kontekstos</vt:lpstr>
      <vt:lpstr>FoxP3+ Treg šūnu darbības mehānismi (1)</vt:lpstr>
      <vt:lpstr>FoxP3+ Treg šūnu darbības mehānismi (2)</vt:lpstr>
      <vt:lpstr>FoxP3+ Treg šūnu darbības mehānismi (3)</vt:lpstr>
      <vt:lpstr>FoxP3+ Treg šūnu darbības mehānismi (4)</vt:lpstr>
      <vt:lpstr>B šūnu tolerance</vt:lpstr>
      <vt:lpstr>Kritiskais raksturlielums B šūnu tolerances veidošanās procesā:</vt:lpstr>
      <vt:lpstr>Patstāvīgais darbs</vt:lpstr>
      <vt:lpstr>Regulatorās B šūnas (Bregs /B10 šūnas)</vt:lpstr>
      <vt:lpstr>B10 šūnu lineārās diferenciācijas modelis cilvēkos</vt:lpstr>
      <vt:lpstr>B10 regulatorie efekti (AI slimības modelis) </vt:lpstr>
      <vt:lpstr>Citas imūnsupresīvās šūnas  Mieloīdās izcelsmes supresorās šūnas MDSC – myeloid-derived suppressor cells</vt:lpstr>
      <vt:lpstr>MDSC veidošanās un akumulācija</vt:lpstr>
      <vt:lpstr>MDSC aktivēšana un proliferācija</vt:lpstr>
      <vt:lpstr>MDSC supresijas mehānismi</vt:lpstr>
      <vt:lpstr>MDSC kanceroģenēzē un audu bojājumu vietās</vt:lpstr>
      <vt:lpstr>    Mezenhimālās cilmes šūnas   (mezenhimālās stromālās šūnas) </vt:lpstr>
      <vt:lpstr>Mezenhimālās cilmes šūnas (MCŠ)</vt:lpstr>
      <vt:lpstr>MCŠ un imūnšūnu savstarpējā mijiedarbība</vt:lpstr>
      <vt:lpstr>PowerPoint Presentation</vt:lpstr>
      <vt:lpstr>Lekcijas izklāsts – 2.daļa</vt:lpstr>
      <vt:lpstr>Imūnpriviliģētie audi</vt:lpstr>
      <vt:lpstr>Acs - redze ir izšķiroša zīdītāju izdzīvošanai</vt:lpstr>
      <vt:lpstr>Acs imūnā tolerance</vt:lpstr>
      <vt:lpstr>Simpātiskā oftalmija</vt:lpstr>
      <vt:lpstr>Sēklinieki</vt:lpstr>
      <vt:lpstr>Imūnsistēmas šūnas sēkliniekos</vt:lpstr>
      <vt:lpstr>Placenta un auglis</vt:lpstr>
      <vt:lpstr>PowerPoint Presentation</vt:lpstr>
      <vt:lpstr>Centrālā nervu sistēma</vt:lpstr>
      <vt:lpstr>Neirovaskulārā vienība</vt:lpstr>
      <vt:lpstr>Izmantotie avoti &amp; tālāk lasīšanai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Imūnsupresīvās šūnas   Imūnpriviliģētie audi</dc:title>
  <dc:creator>Zane</dc:creator>
  <cp:lastModifiedBy>Zane Kalnina</cp:lastModifiedBy>
  <cp:revision>84</cp:revision>
  <cp:lastPrinted>2014-10-24T06:29:42Z</cp:lastPrinted>
  <dcterms:created xsi:type="dcterms:W3CDTF">2014-03-12T13:14:24Z</dcterms:created>
  <dcterms:modified xsi:type="dcterms:W3CDTF">2014-10-27T08:07:44Z</dcterms:modified>
</cp:coreProperties>
</file>