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3"/>
  </p:notesMasterIdLst>
  <p:sldIdLst>
    <p:sldId id="256" r:id="rId2"/>
    <p:sldId id="257" r:id="rId3"/>
    <p:sldId id="283" r:id="rId4"/>
    <p:sldId id="284" r:id="rId5"/>
    <p:sldId id="285" r:id="rId6"/>
    <p:sldId id="281" r:id="rId7"/>
    <p:sldId id="287" r:id="rId8"/>
    <p:sldId id="291" r:id="rId9"/>
    <p:sldId id="286" r:id="rId10"/>
    <p:sldId id="289" r:id="rId11"/>
    <p:sldId id="288" r:id="rId12"/>
    <p:sldId id="292" r:id="rId13"/>
    <p:sldId id="293" r:id="rId14"/>
    <p:sldId id="321" r:id="rId15"/>
    <p:sldId id="301" r:id="rId16"/>
    <p:sldId id="302" r:id="rId17"/>
    <p:sldId id="307" r:id="rId18"/>
    <p:sldId id="306" r:id="rId19"/>
    <p:sldId id="308" r:id="rId20"/>
    <p:sldId id="309" r:id="rId21"/>
    <p:sldId id="298" r:id="rId22"/>
    <p:sldId id="299" r:id="rId23"/>
    <p:sldId id="310" r:id="rId24"/>
    <p:sldId id="327" r:id="rId25"/>
    <p:sldId id="326" r:id="rId26"/>
    <p:sldId id="323" r:id="rId27"/>
    <p:sldId id="324" r:id="rId28"/>
    <p:sldId id="312" r:id="rId29"/>
    <p:sldId id="303" r:id="rId30"/>
    <p:sldId id="317" r:id="rId31"/>
    <p:sldId id="294" r:id="rId32"/>
    <p:sldId id="295" r:id="rId33"/>
    <p:sldId id="315" r:id="rId34"/>
    <p:sldId id="296" r:id="rId35"/>
    <p:sldId id="313" r:id="rId36"/>
    <p:sldId id="318" r:id="rId37"/>
    <p:sldId id="319" r:id="rId38"/>
    <p:sldId id="328" r:id="rId39"/>
    <p:sldId id="329" r:id="rId40"/>
    <p:sldId id="330" r:id="rId41"/>
    <p:sldId id="31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8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8136" autoAdjust="0"/>
  </p:normalViewPr>
  <p:slideViewPr>
    <p:cSldViewPr showGuides="1">
      <p:cViewPr>
        <p:scale>
          <a:sx n="70" d="100"/>
          <a:sy n="70" d="100"/>
        </p:scale>
        <p:origin x="-1080" y="-144"/>
      </p:cViewPr>
      <p:guideLst>
        <p:guide orient="horz" pos="2208"/>
        <p:guide pos="2928"/>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AE4A93-087F-4404-BC6D-C5E3A8B29988}" type="datetimeFigureOut">
              <a:rPr lang="en-US" smtClean="0"/>
              <a:pPr/>
              <a:t>11/28/2014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EF8768-EDDA-4A9E-A47B-48373A0F33FA}" type="slidenum">
              <a:rPr lang="en-US" smtClean="0"/>
              <a:pPr/>
              <a:t>‹#›</a:t>
            </a:fld>
            <a:endParaRPr lang="en-US"/>
          </a:p>
        </p:txBody>
      </p:sp>
    </p:spTree>
    <p:extLst>
      <p:ext uri="{BB962C8B-B14F-4D97-AF65-F5344CB8AC3E}">
        <p14:creationId xmlns="" xmlns:p14="http://schemas.microsoft.com/office/powerpoint/2010/main" val="1666637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nature.com/nri/journal/v9/n3/full/nri2506.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nature.com/nri/journal/v7/n10/full/nri2173.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Mice that have been surgically cured of a chemical carcinogen (MCA)–induced tumor reject subsequent transplants of the same tumor, whereas the transplanted tumor grows in normal syngeneic mice. The tumor is also rejected in normal mice that are given adoptive transfer of T lymphocytes from the original tumor-bearing animal.</a:t>
            </a:r>
            <a:endParaRPr lang="lv-LV"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3</a:t>
            </a:fld>
            <a:endParaRPr lang="en-US"/>
          </a:p>
        </p:txBody>
      </p:sp>
    </p:spTree>
    <p:extLst>
      <p:ext uri="{BB962C8B-B14F-4D97-AF65-F5344CB8AC3E}">
        <p14:creationId xmlns="" xmlns:p14="http://schemas.microsoft.com/office/powerpoint/2010/main" val="3152952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lv-LV"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Elimination is a phase of cancer </a:t>
            </a:r>
            <a:r>
              <a:rPr lang="en-US" sz="1200" kern="1200" baseline="0" dirty="0" err="1" smtClean="0">
                <a:solidFill>
                  <a:schemeClr val="tx1"/>
                </a:solidFill>
                <a:latin typeface="+mn-lt"/>
                <a:ea typeface="+mn-ea"/>
                <a:cs typeface="+mn-cs"/>
              </a:rPr>
              <a:t>immunoediting</a:t>
            </a:r>
            <a:r>
              <a:rPr lang="en-US" sz="1200" kern="1200" baseline="0" dirty="0" smtClean="0">
                <a:solidFill>
                  <a:schemeClr val="tx1"/>
                </a:solidFill>
                <a:latin typeface="+mn-lt"/>
                <a:ea typeface="+mn-ea"/>
                <a:cs typeface="+mn-cs"/>
              </a:rPr>
              <a:t> where both the innate and adaptive immune system together detect and destroy early tumors before they become clinically visible. Normal cells (blue) are transformed into tumor cells by carcinogens and other </a:t>
            </a:r>
            <a:r>
              <a:rPr lang="en-US" sz="1200" kern="1200" baseline="0" dirty="0" err="1" smtClean="0">
                <a:solidFill>
                  <a:schemeClr val="tx1"/>
                </a:solidFill>
                <a:latin typeface="+mn-lt"/>
                <a:ea typeface="+mn-ea"/>
                <a:cs typeface="+mn-cs"/>
              </a:rPr>
              <a:t>genotoxic</a:t>
            </a:r>
            <a:r>
              <a:rPr lang="en-US" sz="1200" kern="1200" baseline="0" dirty="0" smtClean="0">
                <a:solidFill>
                  <a:schemeClr val="tx1"/>
                </a:solidFill>
                <a:latin typeface="+mn-lt"/>
                <a:ea typeface="+mn-ea"/>
                <a:cs typeface="+mn-cs"/>
              </a:rPr>
              <a:t> insults along with the failure of intrinsic tumor suppressor mechanisms (e.g. p53, ATM). These tumor cells express stress-induced molecules such as surface </a:t>
            </a:r>
            <a:r>
              <a:rPr lang="en-US" sz="1200" kern="1200" baseline="0" dirty="0" err="1" smtClean="0">
                <a:solidFill>
                  <a:schemeClr val="tx1"/>
                </a:solidFill>
                <a:latin typeface="+mn-lt"/>
                <a:ea typeface="+mn-ea"/>
                <a:cs typeface="+mn-cs"/>
              </a:rPr>
              <a:t>calreticulin</a:t>
            </a:r>
            <a:r>
              <a:rPr lang="en-US" sz="1200" kern="1200" baseline="0" dirty="0" smtClean="0">
                <a:solidFill>
                  <a:schemeClr val="tx1"/>
                </a:solidFill>
                <a:latin typeface="+mn-lt"/>
                <a:ea typeface="+mn-ea"/>
                <a:cs typeface="+mn-cs"/>
              </a:rPr>
              <a:t>, tumor antigens in context of MHC class I molecules, and/or NKG2D </a:t>
            </a:r>
            <a:r>
              <a:rPr lang="en-US" sz="1200" kern="1200" baseline="0" dirty="0" err="1" smtClean="0">
                <a:solidFill>
                  <a:schemeClr val="tx1"/>
                </a:solidFill>
                <a:latin typeface="+mn-lt"/>
                <a:ea typeface="+mn-ea"/>
                <a:cs typeface="+mn-cs"/>
              </a:rPr>
              <a:t>ligands</a:t>
            </a:r>
            <a:r>
              <a:rPr lang="en-US" sz="1200" kern="1200" baseline="0" dirty="0" smtClean="0">
                <a:solidFill>
                  <a:schemeClr val="tx1"/>
                </a:solidFill>
                <a:latin typeface="+mn-lt"/>
                <a:ea typeface="+mn-ea"/>
                <a:cs typeface="+mn-cs"/>
              </a:rPr>
              <a:t> recognized by CD8+ </a:t>
            </a:r>
            <a:r>
              <a:rPr lang="en-US" sz="1200" kern="1200" baseline="0" dirty="0" err="1" smtClean="0">
                <a:solidFill>
                  <a:schemeClr val="tx1"/>
                </a:solidFill>
                <a:latin typeface="+mn-lt"/>
                <a:ea typeface="+mn-ea"/>
                <a:cs typeface="+mn-cs"/>
              </a:rPr>
              <a:t>effector</a:t>
            </a:r>
            <a:r>
              <a:rPr lang="en-US" sz="1200" kern="1200" baseline="0" dirty="0" smtClean="0">
                <a:solidFill>
                  <a:schemeClr val="tx1"/>
                </a:solidFill>
                <a:latin typeface="+mn-lt"/>
                <a:ea typeface="+mn-ea"/>
                <a:cs typeface="+mn-cs"/>
              </a:rPr>
              <a:t> cells and NK cells, respectively. DCs can also take up and cross-present tumor antigens to T cells including NKT cells (</a:t>
            </a:r>
            <a:r>
              <a:rPr lang="en-US" sz="1200" kern="1200" baseline="0" dirty="0" err="1" smtClean="0">
                <a:solidFill>
                  <a:schemeClr val="tx1"/>
                </a:solidFill>
                <a:latin typeface="+mn-lt"/>
                <a:ea typeface="+mn-ea"/>
                <a:cs typeface="+mn-cs"/>
              </a:rPr>
              <a:t>glycolipid</a:t>
            </a:r>
            <a:r>
              <a:rPr lang="en-US" sz="1200" kern="1200" baseline="0" dirty="0" smtClean="0">
                <a:solidFill>
                  <a:schemeClr val="tx1"/>
                </a:solidFill>
                <a:latin typeface="+mn-lt"/>
                <a:ea typeface="+mn-ea"/>
                <a:cs typeface="+mn-cs"/>
              </a:rPr>
              <a:t> antigens presenting via CD1d). These activated </a:t>
            </a:r>
            <a:r>
              <a:rPr lang="en-US" sz="1200" kern="1200" baseline="0" dirty="0" err="1" smtClean="0">
                <a:solidFill>
                  <a:schemeClr val="tx1"/>
                </a:solidFill>
                <a:latin typeface="+mn-lt"/>
                <a:ea typeface="+mn-ea"/>
                <a:cs typeface="+mn-cs"/>
              </a:rPr>
              <a:t>effector</a:t>
            </a:r>
            <a:r>
              <a:rPr lang="en-US" sz="1200" kern="1200" baseline="0" dirty="0" smtClean="0">
                <a:solidFill>
                  <a:schemeClr val="tx1"/>
                </a:solidFill>
                <a:latin typeface="+mn-lt"/>
                <a:ea typeface="+mn-ea"/>
                <a:cs typeface="+mn-cs"/>
              </a:rPr>
              <a:t> cells release IFN-g that can mediate anti-tumor effects by inhibiting tumor cell proliferation and angiogenesis. CD8+ T cells can induce tumor cell apoptosis by interacting with </a:t>
            </a:r>
            <a:r>
              <a:rPr lang="en-US" sz="1200" kern="1200" baseline="0" dirty="0" err="1" smtClean="0">
                <a:solidFill>
                  <a:schemeClr val="tx1"/>
                </a:solidFill>
                <a:latin typeface="+mn-lt"/>
                <a:ea typeface="+mn-ea"/>
                <a:cs typeface="+mn-cs"/>
              </a:rPr>
              <a:t>Fas</a:t>
            </a:r>
            <a:r>
              <a:rPr lang="en-US" sz="1200" kern="1200" baseline="0" dirty="0" smtClean="0">
                <a:solidFill>
                  <a:schemeClr val="tx1"/>
                </a:solidFill>
                <a:latin typeface="+mn-lt"/>
                <a:ea typeface="+mn-ea"/>
                <a:cs typeface="+mn-cs"/>
              </a:rPr>
              <a:t> and TRAIL receptors on tumor cells, or by secreting </a:t>
            </a:r>
            <a:r>
              <a:rPr lang="en-US" sz="1200" kern="1200" baseline="0" dirty="0" err="1" smtClean="0">
                <a:solidFill>
                  <a:schemeClr val="tx1"/>
                </a:solidFill>
                <a:latin typeface="+mn-lt"/>
                <a:ea typeface="+mn-ea"/>
                <a:cs typeface="+mn-cs"/>
              </a:rPr>
              <a:t>perforin</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granzymes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Effector</a:t>
            </a:r>
            <a:r>
              <a:rPr lang="en-US" sz="1200" kern="1200" baseline="0" dirty="0" smtClean="0">
                <a:solidFill>
                  <a:schemeClr val="tx1"/>
                </a:solidFill>
                <a:latin typeface="+mn-lt"/>
                <a:ea typeface="+mn-ea"/>
                <a:cs typeface="+mn-cs"/>
              </a:rPr>
              <a:t> T cells express co-stimulatory molecules such as CD28, CD137, GITR, OX-40 that enhance their proliferation and survival. </a:t>
            </a:r>
            <a:r>
              <a:rPr lang="en-US" sz="1200" kern="1200" baseline="0" dirty="0" err="1" smtClean="0">
                <a:solidFill>
                  <a:schemeClr val="tx1"/>
                </a:solidFill>
                <a:latin typeface="+mn-lt"/>
                <a:ea typeface="+mn-ea"/>
                <a:cs typeface="+mn-cs"/>
              </a:rPr>
              <a:t>gd</a:t>
            </a:r>
            <a:r>
              <a:rPr lang="en-US" sz="1200" kern="1200" baseline="0" dirty="0" smtClean="0">
                <a:solidFill>
                  <a:schemeClr val="tx1"/>
                </a:solidFill>
                <a:latin typeface="+mn-lt"/>
                <a:ea typeface="+mn-ea"/>
                <a:cs typeface="+mn-cs"/>
              </a:rPr>
              <a:t> T cells can also recognize and kill tumors expressing NKG2D </a:t>
            </a:r>
            <a:r>
              <a:rPr lang="en-US" sz="1200" kern="1200" baseline="0" dirty="0" err="1" smtClean="0">
                <a:solidFill>
                  <a:schemeClr val="tx1"/>
                </a:solidFill>
                <a:latin typeface="+mn-lt"/>
                <a:ea typeface="+mn-ea"/>
                <a:cs typeface="+mn-cs"/>
              </a:rPr>
              <a:t>ligands</a:t>
            </a:r>
            <a:r>
              <a:rPr lang="en-US" sz="1200" kern="1200" baseline="0" dirty="0" smtClean="0">
                <a:solidFill>
                  <a:schemeClr val="tx1"/>
                </a:solidFill>
                <a:latin typeface="+mn-lt"/>
                <a:ea typeface="+mn-ea"/>
                <a:cs typeface="+mn-cs"/>
              </a:rPr>
              <a:t> (MICA/B in humans). Innate immune cells such as macrophages (M1) and granulocytes also contribute to anti-tumor immunity by secreting TNF-a, IL-1, IL-12 and ROS. In the Elimination phase, the balance is towards anti-tumor immunity due to an increase in expression of tumor antigens, MHC class I, </a:t>
            </a:r>
            <a:r>
              <a:rPr lang="en-US" sz="1200" kern="1200" baseline="0" dirty="0" err="1" smtClean="0">
                <a:solidFill>
                  <a:schemeClr val="tx1"/>
                </a:solidFill>
                <a:latin typeface="+mn-lt"/>
                <a:ea typeface="+mn-ea"/>
                <a:cs typeface="+mn-cs"/>
              </a:rPr>
              <a:t>Fas</a:t>
            </a:r>
            <a:r>
              <a:rPr lang="en-US" sz="1200" kern="1200" baseline="0" dirty="0" smtClean="0">
                <a:solidFill>
                  <a:schemeClr val="tx1"/>
                </a:solidFill>
                <a:latin typeface="+mn-lt"/>
                <a:ea typeface="+mn-ea"/>
                <a:cs typeface="+mn-cs"/>
              </a:rPr>
              <a:t> and TRAIL receptor on tumor cells and </a:t>
            </a:r>
            <a:r>
              <a:rPr lang="en-US" sz="1200" kern="1200" baseline="0" dirty="0" err="1" smtClean="0">
                <a:solidFill>
                  <a:schemeClr val="tx1"/>
                </a:solidFill>
                <a:latin typeface="+mn-lt"/>
                <a:ea typeface="+mn-ea"/>
                <a:cs typeface="+mn-cs"/>
              </a:rPr>
              <a:t>perforin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granzymes</a:t>
            </a:r>
            <a:r>
              <a:rPr lang="en-US" sz="1200" kern="1200" baseline="0" dirty="0" smtClean="0">
                <a:solidFill>
                  <a:schemeClr val="tx1"/>
                </a:solidFill>
                <a:latin typeface="+mn-lt"/>
                <a:ea typeface="+mn-ea"/>
                <a:cs typeface="+mn-cs"/>
              </a:rPr>
              <a:t>, IFN-a/b/g, IL-1, IL-12, TNF-a in the tumor microenvironment. </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Tumors can directly inhibit immune cell activities by expression</a:t>
            </a:r>
          </a:p>
          <a:p>
            <a:r>
              <a:rPr lang="en-US" sz="1200" kern="1200" baseline="0" dirty="0" smtClean="0">
                <a:solidFill>
                  <a:schemeClr val="tx1"/>
                </a:solidFill>
                <a:latin typeface="+mn-lt"/>
                <a:ea typeface="+mn-ea"/>
                <a:cs typeface="+mn-cs"/>
              </a:rPr>
              <a:t>of certain molecules on the cell surface of tumors, such as HLA-G,</a:t>
            </a:r>
          </a:p>
          <a:p>
            <a:r>
              <a:rPr lang="en-US" sz="1200" kern="1200" baseline="0" dirty="0" smtClean="0">
                <a:solidFill>
                  <a:schemeClr val="tx1"/>
                </a:solidFill>
                <a:latin typeface="+mn-lt"/>
                <a:ea typeface="+mn-ea"/>
                <a:cs typeface="+mn-cs"/>
              </a:rPr>
              <a:t>HLA-E and PD-L1. Another component of the immune system's fail–</a:t>
            </a:r>
          </a:p>
          <a:p>
            <a:r>
              <a:rPr lang="en-US" sz="1200" kern="1200" baseline="0" dirty="0" smtClean="0">
                <a:solidFill>
                  <a:schemeClr val="tx1"/>
                </a:solidFill>
                <a:latin typeface="+mn-lt"/>
                <a:ea typeface="+mn-ea"/>
                <a:cs typeface="+mn-cs"/>
              </a:rPr>
              <a:t>safe mechanism to prevent over-activation is PD-1, which is expressed</a:t>
            </a:r>
          </a:p>
          <a:p>
            <a:r>
              <a:rPr lang="en-US" sz="1200" kern="1200" baseline="0" dirty="0" smtClean="0">
                <a:solidFill>
                  <a:schemeClr val="tx1"/>
                </a:solidFill>
                <a:latin typeface="+mn-lt"/>
                <a:ea typeface="+mn-ea"/>
                <a:cs typeface="+mn-cs"/>
              </a:rPr>
              <a:t>on T lymphocytes. If PD-1 on the surface of an activated T cell interacts</a:t>
            </a:r>
          </a:p>
          <a:p>
            <a:r>
              <a:rPr lang="en-US" sz="1200" kern="1200" baseline="0" dirty="0" smtClean="0">
                <a:solidFill>
                  <a:schemeClr val="tx1"/>
                </a:solidFill>
                <a:latin typeface="+mn-lt"/>
                <a:ea typeface="+mn-ea"/>
                <a:cs typeface="+mn-cs"/>
              </a:rPr>
              <a:t>with its </a:t>
            </a:r>
            <a:r>
              <a:rPr lang="en-US" sz="1200" kern="1200" baseline="0" dirty="0" err="1" smtClean="0">
                <a:solidFill>
                  <a:schemeClr val="tx1"/>
                </a:solidFill>
                <a:latin typeface="+mn-lt"/>
                <a:ea typeface="+mn-ea"/>
                <a:cs typeface="+mn-cs"/>
              </a:rPr>
              <a:t>ligand</a:t>
            </a:r>
            <a:r>
              <a:rPr lang="en-US" sz="1200" kern="1200" baseline="0" dirty="0" smtClean="0">
                <a:solidFill>
                  <a:schemeClr val="tx1"/>
                </a:solidFill>
                <a:latin typeface="+mn-lt"/>
                <a:ea typeface="+mn-ea"/>
                <a:cs typeface="+mn-cs"/>
              </a:rPr>
              <a:t>, PD-L1 (also known as B7-H1) concurrently with TCR</a:t>
            </a:r>
          </a:p>
          <a:p>
            <a:r>
              <a:rPr lang="en-US" sz="1200" kern="1200" baseline="0" dirty="0" smtClean="0">
                <a:solidFill>
                  <a:schemeClr val="tx1"/>
                </a:solidFill>
                <a:latin typeface="+mn-lt"/>
                <a:ea typeface="+mn-ea"/>
                <a:cs typeface="+mn-cs"/>
              </a:rPr>
              <a:t>binding to an antigen presented by MHC, T cell “exhaustion” can result</a:t>
            </a:r>
          </a:p>
          <a:p>
            <a:r>
              <a:rPr lang="en-US" sz="1200" kern="1200" baseline="0" dirty="0" smtClean="0">
                <a:solidFill>
                  <a:schemeClr val="tx1"/>
                </a:solidFill>
                <a:latin typeface="+mn-lt"/>
                <a:ea typeface="+mn-ea"/>
                <a:cs typeface="+mn-cs"/>
              </a:rPr>
              <a:t>in reduced immune response due to lower </a:t>
            </a:r>
            <a:r>
              <a:rPr lang="en-US" sz="1200" kern="1200" baseline="0" dirty="0" err="1" smtClean="0">
                <a:solidFill>
                  <a:schemeClr val="tx1"/>
                </a:solidFill>
                <a:latin typeface="+mn-lt"/>
                <a:ea typeface="+mn-ea"/>
                <a:cs typeface="+mn-cs"/>
              </a:rPr>
              <a:t>cytotoxic</a:t>
            </a:r>
            <a:r>
              <a:rPr lang="en-US" sz="1200" kern="1200" baseline="0" dirty="0" smtClean="0">
                <a:solidFill>
                  <a:schemeClr val="tx1"/>
                </a:solidFill>
                <a:latin typeface="+mn-lt"/>
                <a:ea typeface="+mn-ea"/>
                <a:cs typeface="+mn-cs"/>
              </a:rPr>
              <a:t> activity and/or the</a:t>
            </a:r>
          </a:p>
          <a:p>
            <a:r>
              <a:rPr lang="en-US" sz="1200" kern="1200" baseline="0" dirty="0" smtClean="0">
                <a:solidFill>
                  <a:schemeClr val="tx1"/>
                </a:solidFill>
                <a:latin typeface="+mn-lt"/>
                <a:ea typeface="+mn-ea"/>
                <a:cs typeface="+mn-cs"/>
              </a:rPr>
              <a:t>induction of T cell apoptosis</a:t>
            </a:r>
            <a:endParaRPr lang="lv-LV" sz="1200" kern="1200" baseline="0" dirty="0" smtClean="0">
              <a:solidFill>
                <a:schemeClr val="tx1"/>
              </a:solidFill>
              <a:latin typeface="+mn-lt"/>
              <a:ea typeface="+mn-ea"/>
              <a:cs typeface="+mn-cs"/>
            </a:endParaRPr>
          </a:p>
          <a:p>
            <a:endParaRPr lang="lv-LV"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 cell “exhaustion” via CTLA-4 and/or PD-1. </a:t>
            </a:r>
            <a:r>
              <a:rPr lang="en-US" sz="1200" kern="1200" baseline="0" dirty="0" err="1" smtClean="0">
                <a:solidFill>
                  <a:schemeClr val="tx1"/>
                </a:solidFill>
                <a:latin typeface="+mn-lt"/>
                <a:ea typeface="+mn-ea"/>
                <a:cs typeface="+mn-cs"/>
              </a:rPr>
              <a:t>Effector</a:t>
            </a:r>
            <a:r>
              <a:rPr lang="en-US" sz="1200" kern="1200" baseline="0" dirty="0" smtClean="0">
                <a:solidFill>
                  <a:schemeClr val="tx1"/>
                </a:solidFill>
                <a:latin typeface="+mn-lt"/>
                <a:ea typeface="+mn-ea"/>
                <a:cs typeface="+mn-cs"/>
              </a:rPr>
              <a:t> T cells (activated CD4+T cells</a:t>
            </a:r>
          </a:p>
          <a:p>
            <a:r>
              <a:rPr lang="en-US" sz="1200" kern="1200" baseline="0" dirty="0" smtClean="0">
                <a:solidFill>
                  <a:schemeClr val="tx1"/>
                </a:solidFill>
                <a:latin typeface="+mn-lt"/>
                <a:ea typeface="+mn-ea"/>
                <a:cs typeface="+mn-cs"/>
              </a:rPr>
              <a:t>or T helper cells) may be “exhausted” (inactivated) by programmed death-1 receptors</a:t>
            </a:r>
          </a:p>
          <a:p>
            <a:r>
              <a:rPr lang="en-US" sz="1200" kern="1200" baseline="0" dirty="0" smtClean="0">
                <a:solidFill>
                  <a:schemeClr val="tx1"/>
                </a:solidFill>
                <a:latin typeface="+mn-lt"/>
                <a:ea typeface="+mn-ea"/>
                <a:cs typeface="+mn-cs"/>
              </a:rPr>
              <a:t>(PD-1) on their surface binding to PD-L1 </a:t>
            </a:r>
            <a:r>
              <a:rPr lang="en-US" sz="1200" kern="1200" baseline="0" dirty="0" err="1" smtClean="0">
                <a:solidFill>
                  <a:schemeClr val="tx1"/>
                </a:solidFill>
                <a:latin typeface="+mn-lt"/>
                <a:ea typeface="+mn-ea"/>
                <a:cs typeface="+mn-cs"/>
              </a:rPr>
              <a:t>ligands</a:t>
            </a:r>
            <a:r>
              <a:rPr lang="en-US" sz="1200" kern="1200" baseline="0" dirty="0" smtClean="0">
                <a:solidFill>
                  <a:schemeClr val="tx1"/>
                </a:solidFill>
                <a:latin typeface="+mn-lt"/>
                <a:ea typeface="+mn-ea"/>
                <a:cs typeface="+mn-cs"/>
              </a:rPr>
              <a:t> on target tumor cells. Also, regulatory T</a:t>
            </a:r>
          </a:p>
          <a:p>
            <a:r>
              <a:rPr lang="en-US" sz="1200" kern="1200" baseline="0" dirty="0" smtClean="0">
                <a:solidFill>
                  <a:schemeClr val="tx1"/>
                </a:solidFill>
                <a:latin typeface="+mn-lt"/>
                <a:ea typeface="+mn-ea"/>
                <a:cs typeface="+mn-cs"/>
              </a:rPr>
              <a:t>cells (TREGs) can exhaust </a:t>
            </a:r>
            <a:r>
              <a:rPr lang="en-US" sz="1200" kern="1200" baseline="0" dirty="0" err="1" smtClean="0">
                <a:solidFill>
                  <a:schemeClr val="tx1"/>
                </a:solidFill>
                <a:latin typeface="+mn-lt"/>
                <a:ea typeface="+mn-ea"/>
                <a:cs typeface="+mn-cs"/>
              </a:rPr>
              <a:t>effector</a:t>
            </a:r>
            <a:r>
              <a:rPr lang="en-US" sz="1200" kern="1200" baseline="0" dirty="0" smtClean="0">
                <a:solidFill>
                  <a:schemeClr val="tx1"/>
                </a:solidFill>
                <a:latin typeface="+mn-lt"/>
                <a:ea typeface="+mn-ea"/>
                <a:cs typeface="+mn-cs"/>
              </a:rPr>
              <a:t> T cells by CTLA-4 on their cell surface binding to B7-1</a:t>
            </a:r>
          </a:p>
          <a:p>
            <a:r>
              <a:rPr lang="en-US" sz="1200" kern="1200" baseline="0" dirty="0" smtClean="0">
                <a:solidFill>
                  <a:schemeClr val="tx1"/>
                </a:solidFill>
                <a:latin typeface="+mn-lt"/>
                <a:ea typeface="+mn-ea"/>
                <a:cs typeface="+mn-cs"/>
              </a:rPr>
              <a:t>or B7-2 on tumor cells, which releases a soluble factor that causes </a:t>
            </a:r>
            <a:r>
              <a:rPr lang="en-US" sz="1200" kern="1200" baseline="0" dirty="0" err="1" smtClean="0">
                <a:solidFill>
                  <a:schemeClr val="tx1"/>
                </a:solidFill>
                <a:latin typeface="+mn-lt"/>
                <a:ea typeface="+mn-ea"/>
                <a:cs typeface="+mn-cs"/>
              </a:rPr>
              <a:t>effector</a:t>
            </a:r>
            <a:r>
              <a:rPr lang="en-US" sz="1200" kern="1200" baseline="0" dirty="0" smtClean="0">
                <a:solidFill>
                  <a:schemeClr val="tx1"/>
                </a:solidFill>
                <a:latin typeface="+mn-lt"/>
                <a:ea typeface="+mn-ea"/>
                <a:cs typeface="+mn-cs"/>
              </a:rPr>
              <a:t> T cell “exhaustion”;</a:t>
            </a:r>
          </a:p>
          <a:p>
            <a:r>
              <a:rPr lang="en-US" sz="1200" kern="1200" baseline="0" dirty="0" smtClean="0">
                <a:solidFill>
                  <a:schemeClr val="tx1"/>
                </a:solidFill>
                <a:latin typeface="+mn-lt"/>
                <a:ea typeface="+mn-ea"/>
                <a:cs typeface="+mn-cs"/>
              </a:rPr>
              <a:t>a likely suspect for this effect is TGF-β1.</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dirty="0" err="1" smtClean="0"/>
              <a:t>Tregs</a:t>
            </a:r>
            <a:r>
              <a:rPr lang="en-US" dirty="0" smtClean="0"/>
              <a:t> suppress antitumor immune responses. CCL22 produced by tumors and tumor </a:t>
            </a:r>
            <a:r>
              <a:rPr lang="en-US" dirty="0" err="1" smtClean="0"/>
              <a:t>inﬁltrating</a:t>
            </a:r>
            <a:r>
              <a:rPr lang="en-US" dirty="0" smtClean="0"/>
              <a:t> macrophages recruit CCR4-</a:t>
            </a:r>
          </a:p>
          <a:p>
            <a:r>
              <a:rPr lang="en-US" dirty="0" smtClean="0"/>
              <a:t>expressing </a:t>
            </a:r>
            <a:r>
              <a:rPr lang="en-US" dirty="0" err="1" smtClean="0"/>
              <a:t>Tregs</a:t>
            </a:r>
            <a:r>
              <a:rPr lang="en-US" dirty="0" smtClean="0"/>
              <a:t> (</a:t>
            </a:r>
            <a:r>
              <a:rPr lang="en-US" dirty="0" err="1" smtClean="0"/>
              <a:t>Treg</a:t>
            </a:r>
            <a:r>
              <a:rPr lang="en-US" dirty="0" smtClean="0"/>
              <a:t> migration). </a:t>
            </a:r>
            <a:r>
              <a:rPr lang="en-US" dirty="0" err="1" smtClean="0"/>
              <a:t>Tregs</a:t>
            </a:r>
            <a:r>
              <a:rPr lang="en-US" dirty="0" smtClean="0"/>
              <a:t> accumulated via CCR4-CCL22 recognize tumor-associated immunogenic self-antigens (self-Ag) and</a:t>
            </a:r>
          </a:p>
          <a:p>
            <a:r>
              <a:rPr lang="en-US" dirty="0" smtClean="0"/>
              <a:t>proliferate (</a:t>
            </a:r>
            <a:r>
              <a:rPr lang="en-US" dirty="0" err="1" smtClean="0"/>
              <a:t>Treg</a:t>
            </a:r>
            <a:r>
              <a:rPr lang="en-US" dirty="0" smtClean="0"/>
              <a:t> expansion). </a:t>
            </a:r>
            <a:r>
              <a:rPr lang="en-US" dirty="0" err="1" smtClean="0"/>
              <a:t>Tolerogenic</a:t>
            </a:r>
            <a:r>
              <a:rPr lang="en-US" dirty="0" smtClean="0"/>
              <a:t> </a:t>
            </a:r>
            <a:r>
              <a:rPr lang="en-US" dirty="0" err="1" smtClean="0"/>
              <a:t>dendritic</a:t>
            </a:r>
            <a:r>
              <a:rPr lang="en-US" dirty="0" smtClean="0"/>
              <a:t> cells (DCs) induced by TGF-b derived from tumor cells further enhances </a:t>
            </a:r>
            <a:r>
              <a:rPr lang="en-US" dirty="0" err="1" smtClean="0"/>
              <a:t>Treg</a:t>
            </a:r>
            <a:r>
              <a:rPr lang="en-US" dirty="0" smtClean="0"/>
              <a:t> expansion.</a:t>
            </a:r>
          </a:p>
          <a:p>
            <a:r>
              <a:rPr lang="en-US" dirty="0" smtClean="0"/>
              <a:t>These </a:t>
            </a:r>
            <a:r>
              <a:rPr lang="en-US" dirty="0" err="1" smtClean="0"/>
              <a:t>Tregs</a:t>
            </a:r>
            <a:r>
              <a:rPr lang="en-US" dirty="0" smtClean="0"/>
              <a:t> suppress antitumor </a:t>
            </a:r>
            <a:r>
              <a:rPr lang="en-US" dirty="0" err="1" smtClean="0"/>
              <a:t>effector</a:t>
            </a:r>
            <a:r>
              <a:rPr lang="en-US" dirty="0" smtClean="0"/>
              <a:t> cells. Although this </a:t>
            </a:r>
            <a:r>
              <a:rPr lang="en-US" dirty="0" err="1" smtClean="0"/>
              <a:t>ﬁgure</a:t>
            </a:r>
            <a:r>
              <a:rPr lang="en-US" dirty="0" smtClean="0"/>
              <a:t> focuses on tumor sites, </a:t>
            </a:r>
            <a:r>
              <a:rPr lang="en-US" dirty="0" err="1" smtClean="0"/>
              <a:t>Treg</a:t>
            </a:r>
            <a:r>
              <a:rPr lang="en-US" dirty="0" smtClean="0"/>
              <a:t> expansion also occurs in the draining</a:t>
            </a:r>
          </a:p>
          <a:p>
            <a:r>
              <a:rPr lang="en-US" dirty="0" smtClean="0"/>
              <a:t>lymph nodes. NK: natural killer cells; NKT: NK T cells; CTL: CD8þ </a:t>
            </a:r>
            <a:r>
              <a:rPr lang="en-US" dirty="0" err="1" smtClean="0"/>
              <a:t>cytotoxic</a:t>
            </a:r>
            <a:r>
              <a:rPr lang="en-US" dirty="0" smtClean="0"/>
              <a:t> T lymphocytes; </a:t>
            </a:r>
            <a:r>
              <a:rPr lang="en-US" dirty="0" err="1" smtClean="0"/>
              <a:t>Th</a:t>
            </a:r>
            <a:r>
              <a:rPr lang="en-US" dirty="0" smtClean="0"/>
              <a:t>: CD4þ helper T cells; Ag: antigen.</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effectLst/>
                <a:latin typeface="+mn-lt"/>
                <a:ea typeface="+mn-ea"/>
                <a:cs typeface="+mn-cs"/>
              </a:rPr>
              <a:t>Mechanisms of regulatory T cell-mediated suppression</a:t>
            </a:r>
            <a:r>
              <a:rPr lang="en-US" sz="1200" b="0" i="0" kern="1200" dirty="0" smtClean="0">
                <a:solidFill>
                  <a:schemeClr val="tx1"/>
                </a:solidFill>
                <a:effectLst/>
                <a:latin typeface="+mn-lt"/>
                <a:ea typeface="+mn-ea"/>
                <a:cs typeface="+mn-cs"/>
              </a:rPr>
              <a:t>. Regulatory T (</a:t>
            </a:r>
            <a:r>
              <a:rPr lang="en-US" sz="1200" b="0" i="0" kern="1200" dirty="0" err="1" smtClean="0">
                <a:solidFill>
                  <a:schemeClr val="tx1"/>
                </a:solidFill>
                <a:effectLst/>
                <a:latin typeface="+mn-lt"/>
                <a:ea typeface="+mn-ea"/>
                <a:cs typeface="+mn-cs"/>
              </a:rPr>
              <a:t>Treg</a:t>
            </a:r>
            <a:r>
              <a:rPr lang="en-US" sz="1200" b="0" i="0" kern="1200" dirty="0" smtClean="0">
                <a:solidFill>
                  <a:schemeClr val="tx1"/>
                </a:solidFill>
                <a:effectLst/>
                <a:latin typeface="+mn-lt"/>
                <a:ea typeface="+mn-ea"/>
                <a:cs typeface="+mn-cs"/>
              </a:rPr>
              <a:t>) cells can utilize several different suppressive mechanisms falling into three broad categories: (1) cell–cell contact-mediated suppression, (2) the metabolic disruption of effector T (</a:t>
            </a:r>
            <a:r>
              <a:rPr lang="en-US" sz="1200" b="0" i="0" kern="1200" dirty="0" err="1" smtClean="0">
                <a:solidFill>
                  <a:schemeClr val="tx1"/>
                </a:solidFill>
                <a:effectLst/>
                <a:latin typeface="+mn-lt"/>
                <a:ea typeface="+mn-ea"/>
                <a:cs typeface="+mn-cs"/>
              </a:rPr>
              <a:t>Teff</a:t>
            </a:r>
            <a:r>
              <a:rPr lang="en-US" sz="1200" b="0" i="0" kern="1200" dirty="0" smtClean="0">
                <a:solidFill>
                  <a:schemeClr val="tx1"/>
                </a:solidFill>
                <a:effectLst/>
                <a:latin typeface="+mn-lt"/>
                <a:ea typeface="+mn-ea"/>
                <a:cs typeface="+mn-cs"/>
              </a:rPr>
              <a:t>) cells, and (3) the secretion of inhibitory cytokines. (1) Contact-mediated suppression dampens the </a:t>
            </a:r>
            <a:r>
              <a:rPr lang="en-US" sz="1200" b="0" i="0" kern="1200" dirty="0" err="1" smtClean="0">
                <a:solidFill>
                  <a:schemeClr val="tx1"/>
                </a:solidFill>
                <a:effectLst/>
                <a:latin typeface="+mn-lt"/>
                <a:ea typeface="+mn-ea"/>
                <a:cs typeface="+mn-cs"/>
              </a:rPr>
              <a:t>immunostimulatory</a:t>
            </a:r>
            <a:r>
              <a:rPr lang="en-US" sz="1200" b="0" i="0" kern="1200" dirty="0" smtClean="0">
                <a:solidFill>
                  <a:schemeClr val="tx1"/>
                </a:solidFill>
                <a:effectLst/>
                <a:latin typeface="+mn-lt"/>
                <a:ea typeface="+mn-ea"/>
                <a:cs typeface="+mn-cs"/>
              </a:rPr>
              <a:t> properties of dendritic cells (DC) and occurs via the engagement of </a:t>
            </a:r>
            <a:r>
              <a:rPr lang="en-US" sz="1200" b="0" i="0" kern="1200" dirty="0" err="1" smtClean="0">
                <a:solidFill>
                  <a:schemeClr val="tx1"/>
                </a:solidFill>
                <a:effectLst/>
                <a:latin typeface="+mn-lt"/>
                <a:ea typeface="+mn-ea"/>
                <a:cs typeface="+mn-cs"/>
              </a:rPr>
              <a:t>Treg</a:t>
            </a:r>
            <a:r>
              <a:rPr lang="en-US" sz="1200" b="0" i="0" kern="1200" dirty="0" smtClean="0">
                <a:solidFill>
                  <a:schemeClr val="tx1"/>
                </a:solidFill>
                <a:effectLst/>
                <a:latin typeface="+mn-lt"/>
                <a:ea typeface="+mn-ea"/>
                <a:cs typeface="+mn-cs"/>
              </a:rPr>
              <a:t> cell inhibitory receptors such as CTLA-4 and LAG-3 with CD80/86 and MHC molecules on the DC, respectively. Delivery of </a:t>
            </a:r>
            <a:r>
              <a:rPr lang="en-US" sz="1200" b="0" i="0" kern="1200" dirty="0" err="1" smtClean="0">
                <a:solidFill>
                  <a:schemeClr val="tx1"/>
                </a:solidFill>
                <a:effectLst/>
                <a:latin typeface="+mn-lt"/>
                <a:ea typeface="+mn-ea"/>
                <a:cs typeface="+mn-cs"/>
              </a:rPr>
              <a:t>granzyme</a:t>
            </a:r>
            <a:r>
              <a:rPr lang="en-US" sz="1200" b="0" i="0" kern="1200" dirty="0" smtClean="0">
                <a:solidFill>
                  <a:schemeClr val="tx1"/>
                </a:solidFill>
                <a:effectLst/>
                <a:latin typeface="+mn-lt"/>
                <a:ea typeface="+mn-ea"/>
                <a:cs typeface="+mn-cs"/>
              </a:rPr>
              <a:t> B (</a:t>
            </a:r>
            <a:r>
              <a:rPr lang="en-US" sz="1200" b="0" i="0" kern="1200" dirty="0" err="1" smtClean="0">
                <a:solidFill>
                  <a:schemeClr val="tx1"/>
                </a:solidFill>
                <a:effectLst/>
                <a:latin typeface="+mn-lt"/>
                <a:ea typeface="+mn-ea"/>
                <a:cs typeface="+mn-cs"/>
              </a:rPr>
              <a:t>Gzm</a:t>
            </a:r>
            <a:r>
              <a:rPr lang="en-US" sz="1200" b="0" i="0" kern="1200" dirty="0" smtClean="0">
                <a:solidFill>
                  <a:schemeClr val="tx1"/>
                </a:solidFill>
                <a:effectLst/>
                <a:latin typeface="+mn-lt"/>
                <a:ea typeface="+mn-ea"/>
                <a:cs typeface="+mn-cs"/>
              </a:rPr>
              <a:t> B) to </a:t>
            </a:r>
            <a:r>
              <a:rPr lang="en-US" sz="1200" b="0" i="0" kern="1200" dirty="0" err="1" smtClean="0">
                <a:solidFill>
                  <a:schemeClr val="tx1"/>
                </a:solidFill>
                <a:effectLst/>
                <a:latin typeface="+mn-lt"/>
                <a:ea typeface="+mn-ea"/>
                <a:cs typeface="+mn-cs"/>
              </a:rPr>
              <a:t>Teff</a:t>
            </a:r>
            <a:r>
              <a:rPr lang="en-US" sz="1200" b="0" i="0" kern="1200" dirty="0" smtClean="0">
                <a:solidFill>
                  <a:schemeClr val="tx1"/>
                </a:solidFill>
                <a:effectLst/>
                <a:latin typeface="+mn-lt"/>
                <a:ea typeface="+mn-ea"/>
                <a:cs typeface="+mn-cs"/>
              </a:rPr>
              <a:t> cells leads to apoptosis. (2) Metabolic disruption of effector T cells is mediated by </a:t>
            </a:r>
            <a:r>
              <a:rPr lang="en-US" sz="1200" b="0" i="0" kern="1200" dirty="0" err="1" smtClean="0">
                <a:solidFill>
                  <a:schemeClr val="tx1"/>
                </a:solidFill>
                <a:effectLst/>
                <a:latin typeface="+mn-lt"/>
                <a:ea typeface="+mn-ea"/>
                <a:cs typeface="+mn-cs"/>
              </a:rPr>
              <a:t>Treg</a:t>
            </a:r>
            <a:r>
              <a:rPr lang="en-US" sz="1200" b="0" i="0" kern="1200" dirty="0" smtClean="0">
                <a:solidFill>
                  <a:schemeClr val="tx1"/>
                </a:solidFill>
                <a:effectLst/>
                <a:latin typeface="+mn-lt"/>
                <a:ea typeface="+mn-ea"/>
                <a:cs typeface="+mn-cs"/>
              </a:rPr>
              <a:t> cell delivery of </a:t>
            </a:r>
            <a:r>
              <a:rPr lang="en-US" sz="1200" b="0" i="0" kern="1200" dirty="0" err="1" smtClean="0">
                <a:solidFill>
                  <a:schemeClr val="tx1"/>
                </a:solidFill>
                <a:effectLst/>
                <a:latin typeface="+mn-lt"/>
                <a:ea typeface="+mn-ea"/>
                <a:cs typeface="+mn-cs"/>
              </a:rPr>
              <a:t>cAMP</a:t>
            </a:r>
            <a:r>
              <a:rPr lang="en-US" sz="1200" b="0" i="0" kern="1200" dirty="0" smtClean="0">
                <a:solidFill>
                  <a:schemeClr val="tx1"/>
                </a:solidFill>
                <a:effectLst/>
                <a:latin typeface="+mn-lt"/>
                <a:ea typeface="+mn-ea"/>
                <a:cs typeface="+mn-cs"/>
              </a:rPr>
              <a:t> to effector T cells via gap junctions, the generation of adenosine by the </a:t>
            </a:r>
            <a:r>
              <a:rPr lang="en-US" sz="1200" b="0" i="0" kern="1200" dirty="0" err="1" smtClean="0">
                <a:solidFill>
                  <a:schemeClr val="tx1"/>
                </a:solidFill>
                <a:effectLst/>
                <a:latin typeface="+mn-lt"/>
                <a:ea typeface="+mn-ea"/>
                <a:cs typeface="+mn-cs"/>
              </a:rPr>
              <a:t>Treg</a:t>
            </a:r>
            <a:r>
              <a:rPr lang="en-US" sz="1200" b="0" i="0" kern="1200" dirty="0" smtClean="0">
                <a:solidFill>
                  <a:schemeClr val="tx1"/>
                </a:solidFill>
                <a:effectLst/>
                <a:latin typeface="+mn-lt"/>
                <a:ea typeface="+mn-ea"/>
                <a:cs typeface="+mn-cs"/>
              </a:rPr>
              <a:t> cell </a:t>
            </a:r>
            <a:r>
              <a:rPr lang="en-US" sz="1200" b="0" i="0" kern="1200" dirty="0" err="1" smtClean="0">
                <a:solidFill>
                  <a:schemeClr val="tx1"/>
                </a:solidFill>
                <a:effectLst/>
                <a:latin typeface="+mn-lt"/>
                <a:ea typeface="+mn-ea"/>
                <a:cs typeface="+mn-cs"/>
              </a:rPr>
              <a:t>ectoenzymes</a:t>
            </a:r>
            <a:r>
              <a:rPr lang="en-US" sz="1200" b="0" i="0" kern="1200" dirty="0" smtClean="0">
                <a:solidFill>
                  <a:schemeClr val="tx1"/>
                </a:solidFill>
                <a:effectLst/>
                <a:latin typeface="+mn-lt"/>
                <a:ea typeface="+mn-ea"/>
                <a:cs typeface="+mn-cs"/>
              </a:rPr>
              <a:t> CD39 and CD73 which acts on </a:t>
            </a:r>
            <a:r>
              <a:rPr lang="en-US" sz="1200" b="0" i="0" kern="1200" dirty="0" err="1" smtClean="0">
                <a:solidFill>
                  <a:schemeClr val="tx1"/>
                </a:solidFill>
                <a:effectLst/>
                <a:latin typeface="+mn-lt"/>
                <a:ea typeface="+mn-ea"/>
                <a:cs typeface="+mn-cs"/>
              </a:rPr>
              <a:t>Teff</a:t>
            </a:r>
            <a:r>
              <a:rPr lang="en-US" sz="1200" b="0" i="0" kern="1200" dirty="0" smtClean="0">
                <a:solidFill>
                  <a:schemeClr val="tx1"/>
                </a:solidFill>
                <a:effectLst/>
                <a:latin typeface="+mn-lt"/>
                <a:ea typeface="+mn-ea"/>
                <a:cs typeface="+mn-cs"/>
              </a:rPr>
              <a:t> cell adenosine receptors (A2AR), and by </a:t>
            </a:r>
            <a:r>
              <a:rPr lang="en-US" sz="1200" b="0" i="0" kern="1200" dirty="0" err="1" smtClean="0">
                <a:solidFill>
                  <a:schemeClr val="tx1"/>
                </a:solidFill>
                <a:effectLst/>
                <a:latin typeface="+mn-lt"/>
                <a:ea typeface="+mn-ea"/>
                <a:cs typeface="+mn-cs"/>
              </a:rPr>
              <a:t>Treg</a:t>
            </a:r>
            <a:r>
              <a:rPr lang="en-US" sz="1200" b="0" i="0" kern="1200" dirty="0" smtClean="0">
                <a:solidFill>
                  <a:schemeClr val="tx1"/>
                </a:solidFill>
                <a:effectLst/>
                <a:latin typeface="+mn-lt"/>
                <a:ea typeface="+mn-ea"/>
                <a:cs typeface="+mn-cs"/>
              </a:rPr>
              <a:t> cell consumption of IL-2 thereby depriving </a:t>
            </a:r>
            <a:r>
              <a:rPr lang="en-US" sz="1200" b="0" i="0" kern="1200" dirty="0" err="1" smtClean="0">
                <a:solidFill>
                  <a:schemeClr val="tx1"/>
                </a:solidFill>
                <a:effectLst/>
                <a:latin typeface="+mn-lt"/>
                <a:ea typeface="+mn-ea"/>
                <a:cs typeface="+mn-cs"/>
              </a:rPr>
              <a:t>Teff</a:t>
            </a:r>
            <a:r>
              <a:rPr lang="en-US" sz="1200" b="0" i="0" kern="1200" dirty="0" smtClean="0">
                <a:solidFill>
                  <a:schemeClr val="tx1"/>
                </a:solidFill>
                <a:effectLst/>
                <a:latin typeface="+mn-lt"/>
                <a:ea typeface="+mn-ea"/>
                <a:cs typeface="+mn-cs"/>
              </a:rPr>
              <a:t> cells of growth factors. (3) </a:t>
            </a:r>
            <a:r>
              <a:rPr lang="en-US" sz="1200" b="0" i="0" kern="1200" dirty="0" err="1" smtClean="0">
                <a:solidFill>
                  <a:schemeClr val="tx1"/>
                </a:solidFill>
                <a:effectLst/>
                <a:latin typeface="+mn-lt"/>
                <a:ea typeface="+mn-ea"/>
                <a:cs typeface="+mn-cs"/>
              </a:rPr>
              <a:t>Treg</a:t>
            </a:r>
            <a:r>
              <a:rPr lang="en-US" sz="1200" b="0" i="0" kern="1200" dirty="0" smtClean="0">
                <a:solidFill>
                  <a:schemeClr val="tx1"/>
                </a:solidFill>
                <a:effectLst/>
                <a:latin typeface="+mn-lt"/>
                <a:ea typeface="+mn-ea"/>
                <a:cs typeface="+mn-cs"/>
              </a:rPr>
              <a:t> cells secrete inhibitory cytokines such as IL-10, IL-35, and TGF-β1, which inhibit both T cells and DCs.</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Tumor-associated macrophages are a dominant population of</a:t>
            </a:r>
          </a:p>
          <a:p>
            <a:r>
              <a:rPr lang="en-US" sz="1200" kern="1200" baseline="0" dirty="0" smtClean="0">
                <a:solidFill>
                  <a:schemeClr val="tx1"/>
                </a:solidFill>
                <a:latin typeface="+mn-lt"/>
                <a:ea typeface="+mn-ea"/>
                <a:cs typeface="+mn-cs"/>
              </a:rPr>
              <a:t>immune cells present in the tumor microenvironment and are</a:t>
            </a:r>
          </a:p>
          <a:p>
            <a:r>
              <a:rPr lang="en-US" sz="1200" kern="1200" baseline="0" dirty="0" smtClean="0">
                <a:solidFill>
                  <a:schemeClr val="tx1"/>
                </a:solidFill>
                <a:latin typeface="+mn-lt"/>
                <a:ea typeface="+mn-ea"/>
                <a:cs typeface="+mn-cs"/>
              </a:rPr>
              <a:t>mostly characterized as alternatively-activated M2-like macrophages,</a:t>
            </a:r>
          </a:p>
          <a:p>
            <a:r>
              <a:rPr lang="en-US" sz="1200" kern="1200" baseline="0" dirty="0" smtClean="0">
                <a:solidFill>
                  <a:schemeClr val="tx1"/>
                </a:solidFill>
                <a:latin typeface="+mn-lt"/>
                <a:ea typeface="+mn-ea"/>
                <a:cs typeface="+mn-cs"/>
              </a:rPr>
              <a:t>which are anti-inflammatory, immunosuppressive and</a:t>
            </a:r>
          </a:p>
          <a:p>
            <a:r>
              <a:rPr lang="en-US" sz="1200" kern="1200" baseline="0" dirty="0" smtClean="0">
                <a:solidFill>
                  <a:schemeClr val="tx1"/>
                </a:solidFill>
                <a:latin typeface="+mn-lt"/>
                <a:ea typeface="+mn-ea"/>
                <a:cs typeface="+mn-cs"/>
              </a:rPr>
              <a:t>facilitate tumor progression,67,68 unlike M1 macrophages, which</a:t>
            </a:r>
          </a:p>
          <a:p>
            <a:r>
              <a:rPr lang="en-US" sz="1200" kern="1200" baseline="0" dirty="0" smtClean="0">
                <a:solidFill>
                  <a:schemeClr val="tx1"/>
                </a:solidFill>
                <a:latin typeface="+mn-lt"/>
                <a:ea typeface="+mn-ea"/>
                <a:cs typeface="+mn-cs"/>
              </a:rPr>
              <a:t>are highly inflammatory, </a:t>
            </a:r>
            <a:r>
              <a:rPr lang="en-US" sz="1200" kern="1200" baseline="0" dirty="0" err="1" smtClean="0">
                <a:solidFill>
                  <a:schemeClr val="tx1"/>
                </a:solidFill>
                <a:latin typeface="+mn-lt"/>
                <a:ea typeface="+mn-ea"/>
                <a:cs typeface="+mn-cs"/>
              </a:rPr>
              <a:t>microbicidal</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tumoricidal</a:t>
            </a:r>
            <a:r>
              <a:rPr lang="en-US" sz="1200" kern="1200" baseline="0" dirty="0" smtClean="0">
                <a:solidFill>
                  <a:schemeClr val="tx1"/>
                </a:solidFill>
                <a:latin typeface="+mn-lt"/>
                <a:ea typeface="+mn-ea"/>
                <a:cs typeface="+mn-cs"/>
              </a:rPr>
              <a:t>. M2</a:t>
            </a:r>
          </a:p>
          <a:p>
            <a:r>
              <a:rPr lang="en-US" sz="1200" kern="1200" baseline="0" dirty="0" smtClean="0">
                <a:solidFill>
                  <a:schemeClr val="tx1"/>
                </a:solidFill>
                <a:latin typeface="+mn-lt"/>
                <a:ea typeface="+mn-ea"/>
                <a:cs typeface="+mn-cs"/>
              </a:rPr>
              <a:t>macrophages play a significant role in promoting tumor growth,</a:t>
            </a:r>
          </a:p>
          <a:p>
            <a:r>
              <a:rPr lang="en-US" sz="1200" kern="1200" baseline="0" dirty="0" smtClean="0">
                <a:solidFill>
                  <a:schemeClr val="tx1"/>
                </a:solidFill>
                <a:latin typeface="+mn-lt"/>
                <a:ea typeface="+mn-ea"/>
                <a:cs typeface="+mn-cs"/>
              </a:rPr>
              <a:t>angiogenesis, metastasis, matrix remodeling and facilitate</a:t>
            </a:r>
          </a:p>
          <a:p>
            <a:r>
              <a:rPr lang="en-US" sz="1200" kern="1200" baseline="0" dirty="0" smtClean="0">
                <a:solidFill>
                  <a:schemeClr val="tx1"/>
                </a:solidFill>
                <a:latin typeface="+mn-lt"/>
                <a:ea typeface="+mn-ea"/>
                <a:cs typeface="+mn-cs"/>
              </a:rPr>
              <a:t>immune evasion in various human and animal tumors.68–70 M2</a:t>
            </a:r>
          </a:p>
          <a:p>
            <a:r>
              <a:rPr lang="en-US" sz="1200" kern="1200" baseline="0" dirty="0" smtClean="0">
                <a:solidFill>
                  <a:schemeClr val="tx1"/>
                </a:solidFill>
                <a:latin typeface="+mn-lt"/>
                <a:ea typeface="+mn-ea"/>
                <a:cs typeface="+mn-cs"/>
              </a:rPr>
              <a:t>macrophages also provide chemotherapy resistance,71,72</a:t>
            </a:r>
          </a:p>
          <a:p>
            <a:r>
              <a:rPr lang="en-US" sz="1200" kern="1200" baseline="0" dirty="0" smtClean="0">
                <a:solidFill>
                  <a:schemeClr val="tx1"/>
                </a:solidFill>
                <a:latin typeface="+mn-lt"/>
                <a:ea typeface="+mn-ea"/>
                <a:cs typeface="+mn-cs"/>
              </a:rPr>
              <a:t>radiotherapy resistance73 and promote tumor growth. Therefore,</a:t>
            </a:r>
          </a:p>
          <a:p>
            <a:r>
              <a:rPr lang="en-US" sz="1200" kern="1200" baseline="0" dirty="0" smtClean="0">
                <a:solidFill>
                  <a:schemeClr val="tx1"/>
                </a:solidFill>
                <a:latin typeface="+mn-lt"/>
                <a:ea typeface="+mn-ea"/>
                <a:cs typeface="+mn-cs"/>
              </a:rPr>
              <a:t>targeting M2 macrophages is now considered a promising</a:t>
            </a:r>
          </a:p>
          <a:p>
            <a:r>
              <a:rPr lang="en-US" sz="1200" kern="1200" baseline="0" dirty="0" smtClean="0">
                <a:solidFill>
                  <a:schemeClr val="tx1"/>
                </a:solidFill>
                <a:latin typeface="+mn-lt"/>
                <a:ea typeface="+mn-ea"/>
                <a:cs typeface="+mn-cs"/>
              </a:rPr>
              <a:t>approach for treatment of cancer.</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MDSC are another class of immunosuppressive cells, which are a</a:t>
            </a:r>
          </a:p>
          <a:p>
            <a:r>
              <a:rPr lang="en-US" sz="1200" kern="1200" baseline="0" dirty="0" smtClean="0">
                <a:solidFill>
                  <a:schemeClr val="tx1"/>
                </a:solidFill>
                <a:latin typeface="+mn-lt"/>
                <a:ea typeface="+mn-ea"/>
                <a:cs typeface="+mn-cs"/>
              </a:rPr>
              <a:t>heterogeneous population of immature myeloid cells that</a:t>
            </a:r>
          </a:p>
          <a:p>
            <a:r>
              <a:rPr lang="en-US" sz="1200" kern="1200" baseline="0" dirty="0" smtClean="0">
                <a:solidFill>
                  <a:schemeClr val="tx1"/>
                </a:solidFill>
                <a:latin typeface="+mn-lt"/>
                <a:ea typeface="+mn-ea"/>
                <a:cs typeface="+mn-cs"/>
              </a:rPr>
              <a:t>accumulate under conditions of inflammation and in tumors</a:t>
            </a:r>
          </a:p>
          <a:p>
            <a:r>
              <a:rPr lang="en-US" sz="1200" kern="1200" baseline="0" dirty="0" smtClean="0">
                <a:solidFill>
                  <a:schemeClr val="tx1"/>
                </a:solidFill>
                <a:latin typeface="+mn-lt"/>
                <a:ea typeface="+mn-ea"/>
                <a:cs typeface="+mn-cs"/>
              </a:rPr>
              <a:t>and exert inhibitory function on immune responses. MDSCs are</a:t>
            </a:r>
          </a:p>
          <a:p>
            <a:r>
              <a:rPr lang="en-US" sz="1200" kern="1200" baseline="0" dirty="0" smtClean="0">
                <a:solidFill>
                  <a:schemeClr val="tx1"/>
                </a:solidFill>
                <a:latin typeface="+mn-lt"/>
                <a:ea typeface="+mn-ea"/>
                <a:cs typeface="+mn-cs"/>
              </a:rPr>
              <a:t>thought to promote the tumor growth by both enhancement of</a:t>
            </a:r>
          </a:p>
          <a:p>
            <a:r>
              <a:rPr lang="en-US" sz="1200" kern="1200" baseline="0" dirty="0" smtClean="0">
                <a:solidFill>
                  <a:schemeClr val="tx1"/>
                </a:solidFill>
                <a:latin typeface="+mn-lt"/>
                <a:ea typeface="+mn-ea"/>
                <a:cs typeface="+mn-cs"/>
              </a:rPr>
              <a:t>tumor angiogenesis and metastasis and also inhibition of</a:t>
            </a:r>
          </a:p>
          <a:p>
            <a:r>
              <a:rPr lang="en-US" sz="1200" kern="1200" baseline="0" dirty="0" smtClean="0">
                <a:solidFill>
                  <a:schemeClr val="tx1"/>
                </a:solidFill>
                <a:latin typeface="+mn-lt"/>
                <a:ea typeface="+mn-ea"/>
                <a:cs typeface="+mn-cs"/>
              </a:rPr>
              <a:t>antitumor </a:t>
            </a:r>
            <a:r>
              <a:rPr lang="en-US" sz="1200" kern="1200" baseline="0" dirty="0" err="1" smtClean="0">
                <a:solidFill>
                  <a:schemeClr val="tx1"/>
                </a:solidFill>
                <a:latin typeface="+mn-lt"/>
                <a:ea typeface="+mn-ea"/>
                <a:cs typeface="+mn-cs"/>
              </a:rPr>
              <a:t>effector</a:t>
            </a:r>
            <a:r>
              <a:rPr lang="en-US" sz="1200" kern="1200" baseline="0" dirty="0" smtClean="0">
                <a:solidFill>
                  <a:schemeClr val="tx1"/>
                </a:solidFill>
                <a:latin typeface="+mn-lt"/>
                <a:ea typeface="+mn-ea"/>
                <a:cs typeface="+mn-cs"/>
              </a:rPr>
              <a:t> T cell responses. Under normal physiological</a:t>
            </a:r>
          </a:p>
          <a:p>
            <a:r>
              <a:rPr lang="en-US" sz="1200" kern="1200" baseline="0" dirty="0" smtClean="0">
                <a:solidFill>
                  <a:schemeClr val="tx1"/>
                </a:solidFill>
                <a:latin typeface="+mn-lt"/>
                <a:ea typeface="+mn-ea"/>
                <a:cs typeface="+mn-cs"/>
              </a:rPr>
              <a:t>conditions, these cells are generated in bone marrow and</a:t>
            </a:r>
          </a:p>
          <a:p>
            <a:r>
              <a:rPr lang="en-US" sz="1200" kern="1200" baseline="0" dirty="0" smtClean="0">
                <a:solidFill>
                  <a:schemeClr val="tx1"/>
                </a:solidFill>
                <a:latin typeface="+mn-lt"/>
                <a:ea typeface="+mn-ea"/>
                <a:cs typeface="+mn-cs"/>
              </a:rPr>
              <a:t>differentiate into mature macrophages, DCs and granulocytes.</a:t>
            </a:r>
          </a:p>
          <a:p>
            <a:r>
              <a:rPr lang="en-US" sz="1200" kern="1200" baseline="0" dirty="0" smtClean="0">
                <a:solidFill>
                  <a:schemeClr val="tx1"/>
                </a:solidFill>
                <a:latin typeface="+mn-lt"/>
                <a:ea typeface="+mn-ea"/>
                <a:cs typeface="+mn-cs"/>
              </a:rPr>
              <a:t>However, in pathological conditions, there is a dramatic expansion</a:t>
            </a:r>
          </a:p>
          <a:p>
            <a:r>
              <a:rPr lang="en-US" sz="1200" kern="1200" baseline="0" dirty="0" smtClean="0">
                <a:solidFill>
                  <a:schemeClr val="tx1"/>
                </a:solidFill>
                <a:latin typeface="+mn-lt"/>
                <a:ea typeface="+mn-ea"/>
                <a:cs typeface="+mn-cs"/>
              </a:rPr>
              <a:t>of these Gr-1þCD11bþ cells, with the same phenotype and</a:t>
            </a:r>
          </a:p>
          <a:p>
            <a:r>
              <a:rPr lang="en-US" sz="1200" kern="1200" baseline="0" dirty="0" smtClean="0">
                <a:solidFill>
                  <a:schemeClr val="tx1"/>
                </a:solidFill>
                <a:latin typeface="+mn-lt"/>
                <a:ea typeface="+mn-ea"/>
                <a:cs typeface="+mn-cs"/>
              </a:rPr>
              <a:t>immunosuppressive activity in various tissues, and the differentiation</a:t>
            </a:r>
          </a:p>
          <a:p>
            <a:r>
              <a:rPr lang="en-US" sz="1200" kern="1200" baseline="0" dirty="0" smtClean="0">
                <a:solidFill>
                  <a:schemeClr val="tx1"/>
                </a:solidFill>
                <a:latin typeface="+mn-lt"/>
                <a:ea typeface="+mn-ea"/>
                <a:cs typeface="+mn-cs"/>
              </a:rPr>
              <a:t>into mature myeloid cells is blocked.35,36 MDSCs regulate</a:t>
            </a:r>
          </a:p>
          <a:p>
            <a:r>
              <a:rPr lang="en-US" sz="1200" kern="1200" baseline="0" dirty="0" smtClean="0">
                <a:solidFill>
                  <a:schemeClr val="tx1"/>
                </a:solidFill>
                <a:latin typeface="+mn-lt"/>
                <a:ea typeface="+mn-ea"/>
                <a:cs typeface="+mn-cs"/>
              </a:rPr>
              <a:t>innate immune and T cell responses by depleting </a:t>
            </a:r>
            <a:r>
              <a:rPr lang="en-US" sz="1200" kern="1200" baseline="0" dirty="0" err="1" smtClean="0">
                <a:solidFill>
                  <a:schemeClr val="tx1"/>
                </a:solidFill>
                <a:latin typeface="+mn-lt"/>
                <a:ea typeface="+mn-ea"/>
                <a:cs typeface="+mn-cs"/>
              </a:rPr>
              <a:t>arginine</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modulating cytokine production by macrophages, </a:t>
            </a:r>
            <a:r>
              <a:rPr lang="en-US" sz="1200" kern="1200" baseline="0" dirty="0" err="1" smtClean="0">
                <a:solidFill>
                  <a:schemeClr val="tx1"/>
                </a:solidFill>
                <a:latin typeface="+mn-lt"/>
                <a:ea typeface="+mn-ea"/>
                <a:cs typeface="+mn-cs"/>
              </a:rPr>
              <a:t>upregulating</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production of immune-suppressive factors, such as nitric oxide</a:t>
            </a:r>
          </a:p>
          <a:p>
            <a:r>
              <a:rPr lang="en-US" sz="1200" kern="1200" baseline="0" dirty="0" smtClean="0">
                <a:solidFill>
                  <a:schemeClr val="tx1"/>
                </a:solidFill>
                <a:latin typeface="+mn-lt"/>
                <a:ea typeface="+mn-ea"/>
                <a:cs typeface="+mn-cs"/>
              </a:rPr>
              <a:t>and reactive oxygen species,36–39 and by </a:t>
            </a:r>
            <a:r>
              <a:rPr lang="en-US" sz="1200" kern="1200" baseline="0" dirty="0" err="1" smtClean="0">
                <a:solidFill>
                  <a:schemeClr val="tx1"/>
                </a:solidFill>
                <a:latin typeface="+mn-lt"/>
                <a:ea typeface="+mn-ea"/>
                <a:cs typeface="+mn-cs"/>
              </a:rPr>
              <a:t>overexpressing</a:t>
            </a:r>
            <a:r>
              <a:rPr lang="en-US" sz="1200" kern="1200" baseline="0" dirty="0" smtClean="0">
                <a:solidFill>
                  <a:schemeClr val="tx1"/>
                </a:solidFill>
                <a:latin typeface="+mn-lt"/>
                <a:ea typeface="+mn-ea"/>
                <a:cs typeface="+mn-cs"/>
              </a:rPr>
              <a:t> anti</a:t>
            </a:r>
          </a:p>
          <a:p>
            <a:r>
              <a:rPr lang="en-US" sz="1200" kern="1200" baseline="0" dirty="0" smtClean="0">
                <a:solidFill>
                  <a:schemeClr val="tx1"/>
                </a:solidFill>
                <a:latin typeface="+mn-lt"/>
                <a:ea typeface="+mn-ea"/>
                <a:cs typeface="+mn-cs"/>
              </a:rPr>
              <a:t>inflammatory cytokines, such as TGF-b and IL-10.40,41 MDSCs</a:t>
            </a:r>
          </a:p>
          <a:p>
            <a:r>
              <a:rPr lang="en-US" sz="1200" kern="1200" baseline="0" dirty="0" smtClean="0">
                <a:solidFill>
                  <a:schemeClr val="tx1"/>
                </a:solidFill>
                <a:latin typeface="+mn-lt"/>
                <a:ea typeface="+mn-ea"/>
                <a:cs typeface="+mn-cs"/>
              </a:rPr>
              <a:t>suppress proliferation and cytokine production by T cells and</a:t>
            </a:r>
          </a:p>
          <a:p>
            <a:r>
              <a:rPr lang="en-US" sz="1200" kern="1200" baseline="0" dirty="0" smtClean="0">
                <a:solidFill>
                  <a:schemeClr val="tx1"/>
                </a:solidFill>
                <a:latin typeface="+mn-lt"/>
                <a:ea typeface="+mn-ea"/>
                <a:cs typeface="+mn-cs"/>
              </a:rPr>
              <a:t>natural killer cells, as well as induce apoptosis of CD8þ T cells.42</a:t>
            </a:r>
          </a:p>
          <a:p>
            <a:r>
              <a:rPr lang="en-US" sz="1200" kern="1200" baseline="0" dirty="0" smtClean="0">
                <a:solidFill>
                  <a:schemeClr val="tx1"/>
                </a:solidFill>
                <a:latin typeface="+mn-lt"/>
                <a:ea typeface="+mn-ea"/>
                <a:cs typeface="+mn-cs"/>
              </a:rPr>
              <a:t>Interestingly, MDSCs have also been shown to indirectly</a:t>
            </a:r>
          </a:p>
          <a:p>
            <a:r>
              <a:rPr lang="en-US" sz="1200" kern="1200" baseline="0" dirty="0" smtClean="0">
                <a:solidFill>
                  <a:schemeClr val="tx1"/>
                </a:solidFill>
                <a:latin typeface="+mn-lt"/>
                <a:ea typeface="+mn-ea"/>
                <a:cs typeface="+mn-cs"/>
              </a:rPr>
              <a:t>suppress T cell activation by inducing other immunosuppressive</a:t>
            </a:r>
          </a:p>
          <a:p>
            <a:r>
              <a:rPr lang="en-US" sz="1200" kern="1200" baseline="0" dirty="0" smtClean="0">
                <a:solidFill>
                  <a:schemeClr val="tx1"/>
                </a:solidFill>
                <a:latin typeface="+mn-lt"/>
                <a:ea typeface="+mn-ea"/>
                <a:cs typeface="+mn-cs"/>
              </a:rPr>
              <a:t>cells such as </a:t>
            </a:r>
            <a:r>
              <a:rPr lang="en-US" sz="1200" kern="1200" baseline="0" dirty="0" err="1" smtClean="0">
                <a:solidFill>
                  <a:schemeClr val="tx1"/>
                </a:solidFill>
                <a:latin typeface="+mn-lt"/>
                <a:ea typeface="+mn-ea"/>
                <a:cs typeface="+mn-cs"/>
              </a:rPr>
              <a:t>Treg</a:t>
            </a:r>
            <a:r>
              <a:rPr lang="en-US" sz="1200" kern="1200" baseline="0" dirty="0" smtClean="0">
                <a:solidFill>
                  <a:schemeClr val="tx1"/>
                </a:solidFill>
                <a:latin typeface="+mn-lt"/>
                <a:ea typeface="+mn-ea"/>
                <a:cs typeface="+mn-cs"/>
              </a:rPr>
              <a:t> cells and M2 macrophages</a:t>
            </a:r>
            <a:endParaRPr lang="lv-LV" dirty="0" smtClean="0"/>
          </a:p>
          <a:p>
            <a:r>
              <a:rPr lang="en-US" sz="1200" b="0" i="0" kern="1200" dirty="0" smtClean="0">
                <a:solidFill>
                  <a:schemeClr val="tx1"/>
                </a:solidFill>
                <a:latin typeface="+mn-lt"/>
                <a:ea typeface="+mn-ea"/>
                <a:cs typeface="+mn-cs"/>
              </a:rPr>
              <a:t>Myeloid-derived suppressor cells (MDSCs) migrate to </a:t>
            </a:r>
            <a:r>
              <a:rPr lang="en-US" sz="1200" b="0" i="0" kern="1200" dirty="0" err="1" smtClean="0">
                <a:solidFill>
                  <a:schemeClr val="tx1"/>
                </a:solidFill>
                <a:latin typeface="+mn-lt"/>
                <a:ea typeface="+mn-ea"/>
                <a:cs typeface="+mn-cs"/>
              </a:rPr>
              <a:t>tumour</a:t>
            </a:r>
            <a:r>
              <a:rPr lang="en-US" sz="1200" b="0" i="0" kern="1200" dirty="0" smtClean="0">
                <a:solidFill>
                  <a:schemeClr val="tx1"/>
                </a:solidFill>
                <a:latin typeface="+mn-lt"/>
                <a:ea typeface="+mn-ea"/>
                <a:cs typeface="+mn-cs"/>
              </a:rPr>
              <a:t> sites and peripheral lymphoid organs. </a:t>
            </a:r>
            <a:r>
              <a:rPr lang="en-US" sz="1200" b="1" i="0" kern="1200" dirty="0" smtClean="0">
                <a:solidFill>
                  <a:schemeClr val="tx1"/>
                </a:solidFill>
                <a:latin typeface="+mn-lt"/>
                <a:ea typeface="+mn-ea"/>
                <a:cs typeface="+mn-cs"/>
              </a:rPr>
              <a:t>a</a:t>
            </a:r>
            <a:r>
              <a:rPr lang="en-US" sz="1200" b="0" i="0" kern="1200" dirty="0" smtClean="0">
                <a:solidFill>
                  <a:schemeClr val="tx1"/>
                </a:solidFill>
                <a:latin typeface="+mn-lt"/>
                <a:ea typeface="+mn-ea"/>
                <a:cs typeface="+mn-cs"/>
              </a:rPr>
              <a:t> | In peripheral lymphoid organs, MDSCs produce high levels of reactive oxygen species (ROS), including </a:t>
            </a:r>
            <a:r>
              <a:rPr lang="en-US" sz="1200" b="0" i="0" kern="1200" dirty="0" err="1" smtClean="0">
                <a:solidFill>
                  <a:schemeClr val="tx1"/>
                </a:solidFill>
                <a:latin typeface="+mn-lt"/>
                <a:ea typeface="+mn-ea"/>
                <a:cs typeface="+mn-cs"/>
              </a:rPr>
              <a:t>peroxynitrite</a:t>
            </a:r>
            <a:r>
              <a:rPr lang="en-US" sz="1200" b="0" i="0" kern="1200" dirty="0" smtClean="0">
                <a:solidFill>
                  <a:schemeClr val="tx1"/>
                </a:solidFill>
                <a:latin typeface="+mn-lt"/>
                <a:ea typeface="+mn-ea"/>
                <a:cs typeface="+mn-cs"/>
              </a:rPr>
              <a:t> (ONOO</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and </a:t>
            </a:r>
            <a:r>
              <a:rPr lang="en-US" sz="1200" b="0" i="0" kern="1200" dirty="0" err="1" smtClean="0">
                <a:solidFill>
                  <a:schemeClr val="tx1"/>
                </a:solidFill>
                <a:latin typeface="+mn-lt"/>
                <a:ea typeface="+mn-ea"/>
                <a:cs typeface="+mn-cs"/>
              </a:rPr>
              <a:t>upregulate</a:t>
            </a:r>
            <a:r>
              <a:rPr lang="en-US" sz="1200" b="0" i="0" kern="1200" dirty="0" smtClean="0">
                <a:solidFill>
                  <a:schemeClr val="tx1"/>
                </a:solidFill>
                <a:latin typeface="+mn-lt"/>
                <a:ea typeface="+mn-ea"/>
                <a:cs typeface="+mn-cs"/>
              </a:rPr>
              <a:t> signal transducer and activator of transcription 3 (STAT3) activity. This is associated with a moderate increase in </a:t>
            </a:r>
            <a:r>
              <a:rPr lang="en-US" sz="1200" b="0" i="0" kern="1200" dirty="0" err="1" smtClean="0">
                <a:solidFill>
                  <a:schemeClr val="tx1"/>
                </a:solidFill>
                <a:latin typeface="+mn-lt"/>
                <a:ea typeface="+mn-ea"/>
                <a:cs typeface="+mn-cs"/>
              </a:rPr>
              <a:t>arginase</a:t>
            </a:r>
            <a:r>
              <a:rPr lang="en-US" sz="1200" b="0" i="0" kern="1200" dirty="0" smtClean="0">
                <a:solidFill>
                  <a:schemeClr val="tx1"/>
                </a:solidFill>
                <a:latin typeface="+mn-lt"/>
                <a:ea typeface="+mn-ea"/>
                <a:cs typeface="+mn-cs"/>
              </a:rPr>
              <a:t> 1 activity and low levels of nitric oxide (NO) production. MDSCs can take up, process and present antigens to antigen-specific CD8</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cells. During this close cell–cell contact, </a:t>
            </a:r>
            <a:r>
              <a:rPr lang="en-US" sz="1200" b="0" i="0" kern="1200" dirty="0" err="1" smtClean="0">
                <a:solidFill>
                  <a:schemeClr val="tx1"/>
                </a:solidFill>
                <a:latin typeface="+mn-lt"/>
                <a:ea typeface="+mn-ea"/>
                <a:cs typeface="+mn-cs"/>
              </a:rPr>
              <a:t>peroxynitrite</a:t>
            </a:r>
            <a:r>
              <a:rPr lang="en-US" sz="1200" b="0" i="0" kern="1200" dirty="0" smtClean="0">
                <a:solidFill>
                  <a:schemeClr val="tx1"/>
                </a:solidFill>
                <a:latin typeface="+mn-lt"/>
                <a:ea typeface="+mn-ea"/>
                <a:cs typeface="+mn-cs"/>
              </a:rPr>
              <a:t> produced by MDSCs causes nitration and </a:t>
            </a:r>
            <a:r>
              <a:rPr lang="en-US" sz="1200" b="0" i="0" kern="1200" dirty="0" err="1" smtClean="0">
                <a:solidFill>
                  <a:schemeClr val="tx1"/>
                </a:solidFill>
                <a:latin typeface="+mn-lt"/>
                <a:ea typeface="+mn-ea"/>
                <a:cs typeface="+mn-cs"/>
              </a:rPr>
              <a:t>nitrosylation</a:t>
            </a:r>
            <a:r>
              <a:rPr lang="en-US" sz="1200" b="0" i="0" kern="1200" dirty="0" smtClean="0">
                <a:solidFill>
                  <a:schemeClr val="tx1"/>
                </a:solidFill>
                <a:latin typeface="+mn-lt"/>
                <a:ea typeface="+mn-ea"/>
                <a:cs typeface="+mn-cs"/>
              </a:rPr>
              <a:t> of different amino acids on the T-cell receptor (TCR) and CD8 molecules on the surface of T cells, which causes the T cells to become unresponsive to antigen-specific stimulation. However, these cells retain the ability to respond to antigen-non-specific stimulation with CD3- and CD28-specific antibodies. </a:t>
            </a:r>
            <a:r>
              <a:rPr lang="en-US" sz="1200" b="1" i="0" kern="1200" dirty="0" smtClean="0">
                <a:solidFill>
                  <a:schemeClr val="tx1"/>
                </a:solidFill>
                <a:latin typeface="+mn-lt"/>
                <a:ea typeface="+mn-ea"/>
                <a:cs typeface="+mn-cs"/>
              </a:rPr>
              <a:t>b</a:t>
            </a:r>
            <a:r>
              <a:rPr lang="en-US" sz="1200" b="0" i="0" kern="1200" dirty="0" smtClean="0">
                <a:solidFill>
                  <a:schemeClr val="tx1"/>
                </a:solidFill>
                <a:latin typeface="+mn-lt"/>
                <a:ea typeface="+mn-ea"/>
                <a:cs typeface="+mn-cs"/>
              </a:rPr>
              <a:t> | By contrast, MDSCs that migrate to the site of the </a:t>
            </a:r>
            <a:r>
              <a:rPr lang="en-US" sz="1200" b="0" i="0" kern="1200" dirty="0" err="1" smtClean="0">
                <a:solidFill>
                  <a:schemeClr val="tx1"/>
                </a:solidFill>
                <a:latin typeface="+mn-lt"/>
                <a:ea typeface="+mn-ea"/>
                <a:cs typeface="+mn-cs"/>
              </a:rPr>
              <a:t>tumour</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upregulate</a:t>
            </a:r>
            <a:r>
              <a:rPr lang="en-US" sz="1200" b="0" i="0" kern="1200" dirty="0" smtClean="0">
                <a:solidFill>
                  <a:schemeClr val="tx1"/>
                </a:solidFill>
                <a:latin typeface="+mn-lt"/>
                <a:ea typeface="+mn-ea"/>
                <a:cs typeface="+mn-cs"/>
              </a:rPr>
              <a:t> STAT1 activity, produce high levels of inducible nitric oxide synthase (</a:t>
            </a:r>
            <a:r>
              <a:rPr lang="en-US" sz="1200" b="0" i="0" kern="1200" dirty="0" err="1" smtClean="0">
                <a:solidFill>
                  <a:schemeClr val="tx1"/>
                </a:solidFill>
                <a:latin typeface="+mn-lt"/>
                <a:ea typeface="+mn-ea"/>
                <a:cs typeface="+mn-cs"/>
              </a:rPr>
              <a:t>iNOS</a:t>
            </a:r>
            <a:r>
              <a:rPr lang="en-US" sz="1200" b="0" i="0" kern="1200" dirty="0" smtClean="0">
                <a:solidFill>
                  <a:schemeClr val="tx1"/>
                </a:solidFill>
                <a:latin typeface="+mn-lt"/>
                <a:ea typeface="+mn-ea"/>
                <a:cs typeface="+mn-cs"/>
              </a:rPr>
              <a:t>), NO and </a:t>
            </a:r>
            <a:r>
              <a:rPr lang="en-US" sz="1200" b="0" i="0" kern="1200" dirty="0" err="1" smtClean="0">
                <a:solidFill>
                  <a:schemeClr val="tx1"/>
                </a:solidFill>
                <a:latin typeface="+mn-lt"/>
                <a:ea typeface="+mn-ea"/>
                <a:cs typeface="+mn-cs"/>
              </a:rPr>
              <a:t>arginase</a:t>
            </a:r>
            <a:r>
              <a:rPr lang="en-US" sz="1200" b="0" i="0" kern="1200" dirty="0" smtClean="0">
                <a:solidFill>
                  <a:schemeClr val="tx1"/>
                </a:solidFill>
                <a:latin typeface="+mn-lt"/>
                <a:ea typeface="+mn-ea"/>
                <a:cs typeface="+mn-cs"/>
              </a:rPr>
              <a:t> 1; this is associated with low levels of ROS. The high levels of </a:t>
            </a:r>
            <a:r>
              <a:rPr lang="en-US" sz="1200" b="0" i="0" kern="1200" dirty="0" err="1" smtClean="0">
                <a:solidFill>
                  <a:schemeClr val="tx1"/>
                </a:solidFill>
                <a:latin typeface="+mn-lt"/>
                <a:ea typeface="+mn-ea"/>
                <a:cs typeface="+mn-cs"/>
              </a:rPr>
              <a:t>arginase</a:t>
            </a:r>
            <a:r>
              <a:rPr lang="en-US" sz="1200" b="0" i="0" kern="1200" dirty="0" smtClean="0">
                <a:solidFill>
                  <a:schemeClr val="tx1"/>
                </a:solidFill>
                <a:latin typeface="+mn-lt"/>
                <a:ea typeface="+mn-ea"/>
                <a:cs typeface="+mn-cs"/>
              </a:rPr>
              <a:t> 1 and NO that are released by MDSCs inhibit CD8</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T-cell function in a non-specific manner. MDSCs at the </a:t>
            </a:r>
            <a:r>
              <a:rPr lang="en-US" sz="1200" b="0" i="0" kern="1200" dirty="0" err="1" smtClean="0">
                <a:solidFill>
                  <a:schemeClr val="tx1"/>
                </a:solidFill>
                <a:latin typeface="+mn-lt"/>
                <a:ea typeface="+mn-ea"/>
                <a:cs typeface="+mn-cs"/>
              </a:rPr>
              <a:t>tumour</a:t>
            </a:r>
            <a:r>
              <a:rPr lang="en-US" sz="1200" b="0" i="0" kern="1200" dirty="0" smtClean="0">
                <a:solidFill>
                  <a:schemeClr val="tx1"/>
                </a:solidFill>
                <a:latin typeface="+mn-lt"/>
                <a:ea typeface="+mn-ea"/>
                <a:cs typeface="+mn-cs"/>
              </a:rPr>
              <a:t> site can also differentiate into </a:t>
            </a:r>
            <a:r>
              <a:rPr lang="en-US" sz="1200" b="0" i="0" kern="1200" dirty="0" err="1" smtClean="0">
                <a:solidFill>
                  <a:schemeClr val="tx1"/>
                </a:solidFill>
                <a:latin typeface="+mn-lt"/>
                <a:ea typeface="+mn-ea"/>
                <a:cs typeface="+mn-cs"/>
              </a:rPr>
              <a:t>tumour</a:t>
            </a:r>
            <a:r>
              <a:rPr lang="en-US" sz="1200" b="0" i="0" kern="1200" dirty="0" smtClean="0">
                <a:solidFill>
                  <a:schemeClr val="tx1"/>
                </a:solidFill>
                <a:latin typeface="+mn-lt"/>
                <a:ea typeface="+mn-ea"/>
                <a:cs typeface="+mn-cs"/>
              </a:rPr>
              <a:t>-associated macrophages (TAMs). In contrast to MDSCs, TAMs </a:t>
            </a:r>
            <a:r>
              <a:rPr lang="en-US" sz="1200" b="0" i="0" kern="1200" dirty="0" err="1" smtClean="0">
                <a:solidFill>
                  <a:schemeClr val="tx1"/>
                </a:solidFill>
                <a:latin typeface="+mn-lt"/>
                <a:ea typeface="+mn-ea"/>
                <a:cs typeface="+mn-cs"/>
              </a:rPr>
              <a:t>upregulate</a:t>
            </a:r>
            <a:r>
              <a:rPr lang="en-US" sz="1200" b="0" i="0" kern="1200" dirty="0" smtClean="0">
                <a:solidFill>
                  <a:schemeClr val="tx1"/>
                </a:solidFill>
                <a:latin typeface="+mn-lt"/>
                <a:ea typeface="+mn-ea"/>
                <a:cs typeface="+mn-cs"/>
              </a:rPr>
              <a:t> the expression of either </a:t>
            </a:r>
            <a:r>
              <a:rPr lang="en-US" sz="1200" b="0" i="0" kern="1200" dirty="0" err="1" smtClean="0">
                <a:solidFill>
                  <a:schemeClr val="tx1"/>
                </a:solidFill>
                <a:latin typeface="+mn-lt"/>
                <a:ea typeface="+mn-ea"/>
                <a:cs typeface="+mn-cs"/>
              </a:rPr>
              <a:t>arginase</a:t>
            </a:r>
            <a:r>
              <a:rPr lang="en-US" sz="1200" b="0" i="0" kern="1200" dirty="0" smtClean="0">
                <a:solidFill>
                  <a:schemeClr val="tx1"/>
                </a:solidFill>
                <a:latin typeface="+mn-lt"/>
                <a:ea typeface="+mn-ea"/>
                <a:cs typeface="+mn-cs"/>
              </a:rPr>
              <a:t> 1 or </a:t>
            </a:r>
            <a:r>
              <a:rPr lang="en-US" sz="1200" b="0" i="0" kern="1200" dirty="0" err="1" smtClean="0">
                <a:solidFill>
                  <a:schemeClr val="tx1"/>
                </a:solidFill>
                <a:latin typeface="+mn-lt"/>
                <a:ea typeface="+mn-ea"/>
                <a:cs typeface="+mn-cs"/>
              </a:rPr>
              <a:t>iNOS</a:t>
            </a:r>
            <a:r>
              <a:rPr lang="en-US" sz="1200" b="0" i="0" kern="1200" dirty="0" smtClean="0">
                <a:solidFill>
                  <a:schemeClr val="tx1"/>
                </a:solidFill>
                <a:latin typeface="+mn-lt"/>
                <a:ea typeface="+mn-ea"/>
                <a:cs typeface="+mn-cs"/>
              </a:rPr>
              <a:t>, depending on the nature of the </a:t>
            </a:r>
            <a:r>
              <a:rPr lang="en-US" sz="1200" b="0" i="0" kern="1200" dirty="0" err="1" smtClean="0">
                <a:solidFill>
                  <a:schemeClr val="tx1"/>
                </a:solidFill>
                <a:latin typeface="+mn-lt"/>
                <a:ea typeface="+mn-ea"/>
                <a:cs typeface="+mn-cs"/>
              </a:rPr>
              <a:t>tumour</a:t>
            </a:r>
            <a:r>
              <a:rPr lang="en-US" sz="1200" b="0" i="0" kern="1200" dirty="0" smtClean="0">
                <a:solidFill>
                  <a:schemeClr val="tx1"/>
                </a:solidFill>
                <a:latin typeface="+mn-lt"/>
                <a:ea typeface="+mn-ea"/>
                <a:cs typeface="+mn-cs"/>
              </a:rPr>
              <a:t> microenvironment (see Ref. </a:t>
            </a:r>
            <a:r>
              <a:rPr lang="en-US" sz="1200" b="0" i="0" kern="1200" dirty="0" smtClean="0">
                <a:solidFill>
                  <a:schemeClr val="tx1"/>
                </a:solidFill>
                <a:latin typeface="+mn-lt"/>
                <a:ea typeface="+mn-ea"/>
                <a:cs typeface="+mn-cs"/>
                <a:hlinkClick r:id="rId3"/>
              </a:rPr>
              <a:t>91</a:t>
            </a:r>
            <a:r>
              <a:rPr lang="en-US" sz="1200" b="0" i="0" kern="1200" dirty="0" smtClean="0">
                <a:solidFill>
                  <a:schemeClr val="tx1"/>
                </a:solidFill>
                <a:latin typeface="+mn-lt"/>
                <a:ea typeface="+mn-ea"/>
                <a:cs typeface="+mn-cs"/>
              </a:rPr>
              <a:t>), but not of both proteins. TAMs acquire the ability to produce several suppressive cytokines, such as interleukin-1 (IL-1), IL-6, IL-10 and transforming growth factor- (TGF). Together with MDSCs, TAMs contribute to antigen-non-specific T-cell suppression in the </a:t>
            </a:r>
            <a:r>
              <a:rPr lang="en-US" sz="1200" b="0" i="0" kern="1200" dirty="0" err="1" smtClean="0">
                <a:solidFill>
                  <a:schemeClr val="tx1"/>
                </a:solidFill>
                <a:latin typeface="+mn-lt"/>
                <a:ea typeface="+mn-ea"/>
                <a:cs typeface="+mn-cs"/>
              </a:rPr>
              <a:t>tumour</a:t>
            </a:r>
            <a:r>
              <a:rPr lang="en-US" sz="1200" b="0" i="0" kern="1200" dirty="0" smtClean="0">
                <a:solidFill>
                  <a:schemeClr val="tx1"/>
                </a:solidFill>
                <a:latin typeface="+mn-lt"/>
                <a:ea typeface="+mn-ea"/>
                <a:cs typeface="+mn-cs"/>
              </a:rPr>
              <a:t> microenvironment.</a:t>
            </a:r>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arginase</a:t>
            </a:r>
            <a:r>
              <a:rPr lang="en-US" sz="1200" b="0" i="0" kern="1200" dirty="0" smtClean="0">
                <a:solidFill>
                  <a:schemeClr val="tx1"/>
                </a:solidFill>
                <a:latin typeface="+mn-lt"/>
                <a:ea typeface="+mn-ea"/>
                <a:cs typeface="+mn-cs"/>
              </a:rPr>
              <a:t> I, which decreases the expression of the T-cell receptor CD3zeta chain and impairs T-cell responses.</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lv-LV" dirty="0" smtClean="0"/>
          </a:p>
        </p:txBody>
      </p:sp>
      <p:sp>
        <p:nvSpPr>
          <p:cNvPr id="4" name="Slide Number Placeholder 3"/>
          <p:cNvSpPr>
            <a:spLocks noGrp="1"/>
          </p:cNvSpPr>
          <p:nvPr>
            <p:ph type="sldNum" sz="quarter" idx="10"/>
          </p:nvPr>
        </p:nvSpPr>
        <p:spPr/>
        <p:txBody>
          <a:bodyPr/>
          <a:lstStyle/>
          <a:p>
            <a:fld id="{38EF8768-EDDA-4A9E-A47B-48373A0F33FA}" type="slidenum">
              <a:rPr lang="en-US" smtClean="0"/>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During the Escape phase of cancer </a:t>
            </a:r>
            <a:r>
              <a:rPr lang="en-US" sz="1200" kern="1200" baseline="0" dirty="0" err="1" smtClean="0">
                <a:solidFill>
                  <a:schemeClr val="tx1"/>
                </a:solidFill>
                <a:latin typeface="+mn-lt"/>
                <a:ea typeface="+mn-ea"/>
                <a:cs typeface="+mn-cs"/>
              </a:rPr>
              <a:t>immunoediting</a:t>
            </a:r>
            <a:r>
              <a:rPr lang="en-US" sz="1200" kern="1200" baseline="0" dirty="0" smtClean="0">
                <a:solidFill>
                  <a:schemeClr val="tx1"/>
                </a:solidFill>
                <a:latin typeface="+mn-lt"/>
                <a:ea typeface="+mn-ea"/>
                <a:cs typeface="+mn-cs"/>
              </a:rPr>
              <a:t>, the immune system fails to restrict tumor outgrowth and tumor cells emerge causing clinically apparent disease. In this phase, tumor cells evade immune recognition (loss of tumor antigens, MHC class I or co-stimulatory molecules), express molecules of increased resistance (STAT-3), survival (anti-apoptotic molecule bcl2) and </a:t>
            </a:r>
            <a:r>
              <a:rPr lang="en-US" sz="1200" kern="1200" baseline="0" dirty="0" err="1" smtClean="0">
                <a:solidFill>
                  <a:schemeClr val="tx1"/>
                </a:solidFill>
                <a:latin typeface="+mn-lt"/>
                <a:ea typeface="+mn-ea"/>
                <a:cs typeface="+mn-cs"/>
              </a:rPr>
              <a:t>immunosuppression</a:t>
            </a:r>
            <a:r>
              <a:rPr lang="en-US" sz="1200" kern="1200" baseline="0" dirty="0" smtClean="0">
                <a:solidFill>
                  <a:schemeClr val="tx1"/>
                </a:solidFill>
                <a:latin typeface="+mn-lt"/>
                <a:ea typeface="+mn-ea"/>
                <a:cs typeface="+mn-cs"/>
              </a:rPr>
              <a:t> (IDO, TDO, PD-L1, galectin-1/3/9, CD39, CD73, adenosine receptors) and secrete cytokines VEGF, TGF-b, IL-6, M-CSF that enhance angiogenesis. Furthermore, MDSCs, M2 macrophages and DCs may also express </a:t>
            </a:r>
            <a:r>
              <a:rPr lang="en-US" sz="1200" kern="1200" baseline="0" dirty="0" err="1" smtClean="0">
                <a:solidFill>
                  <a:schemeClr val="tx1"/>
                </a:solidFill>
                <a:latin typeface="+mn-lt"/>
                <a:ea typeface="+mn-ea"/>
                <a:cs typeface="+mn-cs"/>
              </a:rPr>
              <a:t>immunoregulatory</a:t>
            </a:r>
            <a:r>
              <a:rPr lang="en-US" sz="1200" kern="1200" baseline="0" dirty="0" smtClean="0">
                <a:solidFill>
                  <a:schemeClr val="tx1"/>
                </a:solidFill>
                <a:latin typeface="+mn-lt"/>
                <a:ea typeface="+mn-ea"/>
                <a:cs typeface="+mn-cs"/>
              </a:rPr>
              <a:t> molecules such as </a:t>
            </a:r>
            <a:r>
              <a:rPr lang="en-US" sz="1200" kern="1200" baseline="0" dirty="0" err="1" smtClean="0">
                <a:solidFill>
                  <a:schemeClr val="tx1"/>
                </a:solidFill>
                <a:latin typeface="+mn-lt"/>
                <a:ea typeface="+mn-ea"/>
                <a:cs typeface="+mn-cs"/>
              </a:rPr>
              <a:t>arginase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iNOS</a:t>
            </a:r>
            <a:r>
              <a:rPr lang="en-US" sz="1200" kern="1200" baseline="0" dirty="0" smtClean="0">
                <a:solidFill>
                  <a:schemeClr val="tx1"/>
                </a:solidFill>
                <a:latin typeface="+mn-lt"/>
                <a:ea typeface="+mn-ea"/>
                <a:cs typeface="+mn-cs"/>
              </a:rPr>
              <a:t> and IDO and secrete immunosuppressive cytokines IL-10 and TGF-b that can inhibit CD8+ proliferation or induce apoptosis. MDSCs and IDO expressing DCs also induces the generation of regulatory T cells. IDO, </a:t>
            </a:r>
            <a:r>
              <a:rPr lang="en-US" sz="1200" kern="1200" baseline="0" dirty="0" err="1" smtClean="0">
                <a:solidFill>
                  <a:schemeClr val="tx1"/>
                </a:solidFill>
                <a:latin typeface="+mn-lt"/>
                <a:ea typeface="+mn-ea"/>
                <a:cs typeface="+mn-cs"/>
              </a:rPr>
              <a:t>arginase</a:t>
            </a:r>
            <a:r>
              <a:rPr lang="en-US" sz="1200" kern="1200" baseline="0" dirty="0" smtClean="0">
                <a:solidFill>
                  <a:schemeClr val="tx1"/>
                </a:solidFill>
                <a:latin typeface="+mn-lt"/>
                <a:ea typeface="+mn-ea"/>
                <a:cs typeface="+mn-cs"/>
              </a:rPr>
              <a:t>, CD39 and CD73 are </a:t>
            </a:r>
            <a:r>
              <a:rPr lang="en-US" sz="1200" kern="1200" baseline="0" dirty="0" err="1" smtClean="0">
                <a:solidFill>
                  <a:schemeClr val="tx1"/>
                </a:solidFill>
                <a:latin typeface="+mn-lt"/>
                <a:ea typeface="+mn-ea"/>
                <a:cs typeface="+mn-cs"/>
              </a:rPr>
              <a:t>immunoregulatory</a:t>
            </a:r>
            <a:r>
              <a:rPr lang="en-US" sz="1200" kern="1200" baseline="0" dirty="0" smtClean="0">
                <a:solidFill>
                  <a:schemeClr val="tx1"/>
                </a:solidFill>
                <a:latin typeface="+mn-lt"/>
                <a:ea typeface="+mn-ea"/>
                <a:cs typeface="+mn-cs"/>
              </a:rPr>
              <a:t> enzymes whereas IDO </a:t>
            </a:r>
            <a:r>
              <a:rPr lang="en-US" sz="1200" kern="1200" baseline="0" dirty="0" err="1" smtClean="0">
                <a:solidFill>
                  <a:schemeClr val="tx1"/>
                </a:solidFill>
                <a:latin typeface="+mn-lt"/>
                <a:ea typeface="+mn-ea"/>
                <a:cs typeface="+mn-cs"/>
              </a:rPr>
              <a:t>catabolize</a:t>
            </a:r>
            <a:r>
              <a:rPr lang="en-US" sz="1200" kern="1200" baseline="0" dirty="0" smtClean="0">
                <a:solidFill>
                  <a:schemeClr val="tx1"/>
                </a:solidFill>
                <a:latin typeface="+mn-lt"/>
                <a:ea typeface="+mn-ea"/>
                <a:cs typeface="+mn-cs"/>
              </a:rPr>
              <a:t> tryptophan to </a:t>
            </a:r>
            <a:r>
              <a:rPr lang="en-US" sz="1200" kern="1200" baseline="0" dirty="0" err="1" smtClean="0">
                <a:solidFill>
                  <a:schemeClr val="tx1"/>
                </a:solidFill>
                <a:latin typeface="+mn-lt"/>
                <a:ea typeface="+mn-ea"/>
                <a:cs typeface="+mn-cs"/>
              </a:rPr>
              <a:t>kyneurenine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arginase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catabolize</a:t>
            </a:r>
            <a:r>
              <a:rPr lang="en-US" sz="1200" kern="1200" baseline="0" dirty="0" smtClean="0">
                <a:solidFill>
                  <a:schemeClr val="tx1"/>
                </a:solidFill>
                <a:latin typeface="+mn-lt"/>
                <a:ea typeface="+mn-ea"/>
                <a:cs typeface="+mn-cs"/>
              </a:rPr>
              <a:t> L-</a:t>
            </a:r>
            <a:r>
              <a:rPr lang="en-US" sz="1200" kern="1200" baseline="0" dirty="0" err="1" smtClean="0">
                <a:solidFill>
                  <a:schemeClr val="tx1"/>
                </a:solidFill>
                <a:latin typeface="+mn-lt"/>
                <a:ea typeface="+mn-ea"/>
                <a:cs typeface="+mn-cs"/>
              </a:rPr>
              <a:t>arginine</a:t>
            </a:r>
            <a:r>
              <a:rPr lang="en-US" sz="1200" kern="1200" baseline="0" dirty="0" smtClean="0">
                <a:solidFill>
                  <a:schemeClr val="tx1"/>
                </a:solidFill>
                <a:latin typeface="+mn-lt"/>
                <a:ea typeface="+mn-ea"/>
                <a:cs typeface="+mn-cs"/>
              </a:rPr>
              <a:t> to </a:t>
            </a:r>
            <a:r>
              <a:rPr lang="en-US" sz="1200" kern="1200" baseline="0" dirty="0" err="1" smtClean="0">
                <a:solidFill>
                  <a:schemeClr val="tx1"/>
                </a:solidFill>
                <a:latin typeface="+mn-lt"/>
                <a:ea typeface="+mn-ea"/>
                <a:cs typeface="+mn-cs"/>
              </a:rPr>
              <a:t>ornithine</a:t>
            </a:r>
            <a:r>
              <a:rPr lang="en-US" sz="1200" kern="1200" baseline="0" dirty="0" smtClean="0">
                <a:solidFill>
                  <a:schemeClr val="tx1"/>
                </a:solidFill>
                <a:latin typeface="+mn-lt"/>
                <a:ea typeface="+mn-ea"/>
                <a:cs typeface="+mn-cs"/>
              </a:rPr>
              <a:t> and urea, CD39 </a:t>
            </a:r>
            <a:r>
              <a:rPr lang="en-US" sz="1200" kern="1200" baseline="0" dirty="0" err="1" smtClean="0">
                <a:solidFill>
                  <a:schemeClr val="tx1"/>
                </a:solidFill>
                <a:latin typeface="+mn-lt"/>
                <a:ea typeface="+mn-ea"/>
                <a:cs typeface="+mn-cs"/>
              </a:rPr>
              <a:t>metabolise</a:t>
            </a:r>
            <a:r>
              <a:rPr lang="en-US" sz="1200" kern="1200" baseline="0" dirty="0" smtClean="0">
                <a:solidFill>
                  <a:schemeClr val="tx1"/>
                </a:solidFill>
                <a:latin typeface="+mn-lt"/>
                <a:ea typeface="+mn-ea"/>
                <a:cs typeface="+mn-cs"/>
              </a:rPr>
              <a:t> ATP to AMP which can further be </a:t>
            </a:r>
            <a:r>
              <a:rPr lang="en-US" sz="1200" kern="1200" baseline="0" dirty="0" err="1" smtClean="0">
                <a:solidFill>
                  <a:schemeClr val="tx1"/>
                </a:solidFill>
                <a:latin typeface="+mn-lt"/>
                <a:ea typeface="+mn-ea"/>
                <a:cs typeface="+mn-cs"/>
              </a:rPr>
              <a:t>metabolised</a:t>
            </a:r>
            <a:r>
              <a:rPr lang="en-US" sz="1200" kern="1200" baseline="0" dirty="0" smtClean="0">
                <a:solidFill>
                  <a:schemeClr val="tx1"/>
                </a:solidFill>
                <a:latin typeface="+mn-lt"/>
                <a:ea typeface="+mn-ea"/>
                <a:cs typeface="+mn-cs"/>
              </a:rPr>
              <a:t> to adenosine by CD73. Adenosine can bind to adenosine receptors — A2aR and A2bR expressed on tumor cells, endothelial cells and immune cells. T cells including </a:t>
            </a:r>
            <a:r>
              <a:rPr lang="en-US" sz="1200" kern="1200" baseline="0" dirty="0" err="1" smtClean="0">
                <a:solidFill>
                  <a:schemeClr val="tx1"/>
                </a:solidFill>
                <a:latin typeface="+mn-lt"/>
                <a:ea typeface="+mn-ea"/>
                <a:cs typeface="+mn-cs"/>
              </a:rPr>
              <a:t>Tregs</a:t>
            </a:r>
            <a:r>
              <a:rPr lang="en-US" sz="1200" kern="1200" baseline="0" dirty="0" smtClean="0">
                <a:solidFill>
                  <a:schemeClr val="tx1"/>
                </a:solidFill>
                <a:latin typeface="+mn-lt"/>
                <a:ea typeface="+mn-ea"/>
                <a:cs typeface="+mn-cs"/>
              </a:rPr>
              <a:t> may express inhibitory receptors such as PD-1, CTLA-4, Tim-3 and LAG3 that suppresses anti-tumor immune response and favor tumor outgrowth. In the Escape phase, the balance is skewed towards tumor progression due to the presence of immunosuppressive cytokines and molecules such as IL-10, TGF-b, VEGF, IDO, PD-L1. </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charset="0"/>
                <a:ea typeface="msgothic" charset="0"/>
                <a:cs typeface="msgothic" charset="0"/>
              </a:rPr>
              <a:t>The immune status of mice is a critical determinant of their susceptibility to </a:t>
            </a:r>
            <a:r>
              <a:rPr lang="en-GB" dirty="0" err="1" smtClean="0">
                <a:latin typeface="Arial" charset="0"/>
                <a:ea typeface="msgothic" charset="0"/>
                <a:cs typeface="msgothic" charset="0"/>
              </a:rPr>
              <a:t>tumors</a:t>
            </a:r>
            <a:r>
              <a:rPr lang="en-GB" dirty="0" smtClean="0">
                <a:latin typeface="Arial" charset="0"/>
                <a:ea typeface="msgothic" charset="0"/>
                <a:cs typeface="msgothic" charset="0"/>
              </a:rPr>
              <a:t> induced by chemical carcinogens. Over the past two decades, numerous studies have established that </a:t>
            </a:r>
            <a:r>
              <a:rPr lang="en-GB" dirty="0" err="1" smtClean="0">
                <a:latin typeface="Arial" charset="0"/>
                <a:ea typeface="msgothic" charset="0"/>
                <a:cs typeface="msgothic" charset="0"/>
              </a:rPr>
              <a:t>immunodeficient</a:t>
            </a:r>
            <a:r>
              <a:rPr lang="en-GB" dirty="0" smtClean="0">
                <a:latin typeface="Arial" charset="0"/>
                <a:ea typeface="msgothic" charset="0"/>
                <a:cs typeface="msgothic" charset="0"/>
              </a:rPr>
              <a:t> mice are more </a:t>
            </a:r>
            <a:r>
              <a:rPr lang="en-GB" dirty="0" err="1" smtClean="0">
                <a:latin typeface="Arial" charset="0"/>
                <a:ea typeface="msgothic" charset="0"/>
                <a:cs typeface="msgothic" charset="0"/>
              </a:rPr>
              <a:t>tumor</a:t>
            </a:r>
            <a:r>
              <a:rPr lang="en-GB" dirty="0" smtClean="0">
                <a:latin typeface="Arial" charset="0"/>
                <a:ea typeface="msgothic" charset="0"/>
                <a:cs typeface="msgothic" charset="0"/>
              </a:rPr>
              <a:t> prone than are </a:t>
            </a:r>
            <a:r>
              <a:rPr lang="en-GB" dirty="0" err="1" smtClean="0">
                <a:latin typeface="Arial" charset="0"/>
                <a:ea typeface="msgothic" charset="0"/>
                <a:cs typeface="msgothic" charset="0"/>
              </a:rPr>
              <a:t>immunocompetent</a:t>
            </a:r>
            <a:r>
              <a:rPr lang="en-GB" dirty="0" smtClean="0">
                <a:latin typeface="Arial" charset="0"/>
                <a:ea typeface="msgothic" charset="0"/>
                <a:cs typeface="msgothic" charset="0"/>
              </a:rPr>
              <a:t> mice after treatment with carcinogens such as MCA. The </a:t>
            </a:r>
            <a:r>
              <a:rPr lang="en-GB" dirty="0" err="1" smtClean="0">
                <a:latin typeface="Arial" charset="0"/>
                <a:ea typeface="msgothic" charset="0"/>
                <a:cs typeface="msgothic" charset="0"/>
              </a:rPr>
              <a:t>immunodeficient</a:t>
            </a:r>
            <a:r>
              <a:rPr lang="en-GB" dirty="0" smtClean="0">
                <a:latin typeface="Arial" charset="0"/>
                <a:ea typeface="msgothic" charset="0"/>
                <a:cs typeface="msgothic" charset="0"/>
              </a:rPr>
              <a:t> mice tested in such experiments include gene-targeted mice on pure genetic backgrounds with deficits of innate or adaptive immunity as well as wild-type mice rendered </a:t>
            </a:r>
            <a:r>
              <a:rPr lang="en-GB" dirty="0" err="1" smtClean="0">
                <a:latin typeface="Arial" charset="0"/>
                <a:ea typeface="msgothic" charset="0"/>
                <a:cs typeface="msgothic" charset="0"/>
              </a:rPr>
              <a:t>immunodeficient</a:t>
            </a:r>
            <a:r>
              <a:rPr lang="en-GB" dirty="0" smtClean="0">
                <a:latin typeface="Arial" charset="0"/>
                <a:ea typeface="msgothic" charset="0"/>
                <a:cs typeface="msgothic" charset="0"/>
              </a:rPr>
              <a:t> by chronic administration of monoclonal antibodies that, for example, deplete CD4</a:t>
            </a:r>
            <a:r>
              <a:rPr lang="en-GB" baseline="33000" dirty="0" smtClean="0">
                <a:latin typeface="Arial" charset="0"/>
                <a:ea typeface="msgothic" charset="0"/>
                <a:cs typeface="msgothic" charset="0"/>
              </a:rPr>
              <a:t>+</a:t>
            </a:r>
            <a:r>
              <a:rPr lang="en-GB" dirty="0" smtClean="0">
                <a:latin typeface="Arial" charset="0"/>
                <a:ea typeface="msgothic" charset="0"/>
                <a:cs typeface="msgothic" charset="0"/>
              </a:rPr>
              <a:t> and CD8</a:t>
            </a:r>
            <a:r>
              <a:rPr lang="en-GB" baseline="33000" dirty="0" smtClean="0">
                <a:latin typeface="Arial" charset="0"/>
                <a:ea typeface="msgothic" charset="0"/>
                <a:cs typeface="msgothic" charset="0"/>
              </a:rPr>
              <a:t>+</a:t>
            </a:r>
            <a:r>
              <a:rPr lang="en-GB" dirty="0" smtClean="0">
                <a:latin typeface="Arial" charset="0"/>
                <a:ea typeface="msgothic" charset="0"/>
                <a:cs typeface="msgothic" charset="0"/>
              </a:rPr>
              <a:t> T cells or interferon-γ. Immunodeficiency has also been found to increase the susceptibility of untreated mice to spontaneously arising </a:t>
            </a:r>
            <a:r>
              <a:rPr lang="en-GB" dirty="0" err="1" smtClean="0">
                <a:latin typeface="Arial" charset="0"/>
                <a:ea typeface="msgothic" charset="0"/>
                <a:cs typeface="msgothic" charset="0"/>
              </a:rPr>
              <a:t>tumors</a:t>
            </a:r>
            <a:r>
              <a:rPr lang="en-GB" dirty="0" smtClean="0">
                <a:latin typeface="Arial" charset="0"/>
                <a:ea typeface="msgothic" charset="0"/>
                <a:cs typeface="msgothic" charset="0"/>
              </a:rPr>
              <a:t> and to increase the incidence of </a:t>
            </a:r>
            <a:r>
              <a:rPr lang="en-GB" dirty="0" err="1" smtClean="0">
                <a:latin typeface="Arial" charset="0"/>
                <a:ea typeface="msgothic" charset="0"/>
                <a:cs typeface="msgothic" charset="0"/>
              </a:rPr>
              <a:t>tumor</a:t>
            </a:r>
            <a:r>
              <a:rPr lang="en-GB" dirty="0" smtClean="0">
                <a:latin typeface="Arial" charset="0"/>
                <a:ea typeface="msgothic" charset="0"/>
                <a:cs typeface="msgothic" charset="0"/>
              </a:rPr>
              <a:t> formation in mouse genetic models of cancer. </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kern="1200" dirty="0" smtClean="0">
                <a:solidFill>
                  <a:schemeClr val="tx1"/>
                </a:solidFill>
                <a:latin typeface="+mn-lt"/>
                <a:ea typeface="+mn-ea"/>
                <a:cs typeface="+mn-cs"/>
              </a:rPr>
              <a:t>The recognition that </a:t>
            </a:r>
            <a:r>
              <a:rPr lang="en-US" sz="1200" b="0" i="0" kern="1200" dirty="0" err="1" smtClean="0">
                <a:solidFill>
                  <a:schemeClr val="tx1"/>
                </a:solidFill>
                <a:latin typeface="+mn-lt"/>
                <a:ea typeface="+mn-ea"/>
                <a:cs typeface="+mn-cs"/>
              </a:rPr>
              <a:t>dendritic</a:t>
            </a:r>
            <a:r>
              <a:rPr lang="en-US" sz="1200" b="0" i="0" kern="1200" dirty="0" smtClean="0">
                <a:solidFill>
                  <a:schemeClr val="tx1"/>
                </a:solidFill>
                <a:latin typeface="+mn-lt"/>
                <a:ea typeface="+mn-ea"/>
                <a:cs typeface="+mn-cs"/>
              </a:rPr>
              <a:t> cells (DCs) are important regulators of immune responses, together with the development of techniques to obtain large numbers of DCs </a:t>
            </a:r>
            <a:r>
              <a:rPr lang="en-US" sz="1200" b="0" i="1" kern="1200" dirty="0" smtClean="0">
                <a:solidFill>
                  <a:schemeClr val="tx1"/>
                </a:solidFill>
                <a:latin typeface="+mn-lt"/>
                <a:ea typeface="+mn-ea"/>
                <a:cs typeface="+mn-cs"/>
              </a:rPr>
              <a:t>in vitro</a:t>
            </a:r>
            <a:r>
              <a:rPr lang="en-US" sz="1200" b="0" i="0" kern="1200" dirty="0" smtClean="0">
                <a:solidFill>
                  <a:schemeClr val="tx1"/>
                </a:solidFill>
                <a:latin typeface="+mn-lt"/>
                <a:ea typeface="+mn-ea"/>
                <a:cs typeface="+mn-cs"/>
              </a:rPr>
              <a:t> from isolated </a:t>
            </a:r>
            <a:r>
              <a:rPr lang="en-US" sz="1200" b="0" i="0" kern="1200" dirty="0" err="1" smtClean="0">
                <a:solidFill>
                  <a:schemeClr val="tx1"/>
                </a:solidFill>
                <a:latin typeface="+mn-lt"/>
                <a:ea typeface="+mn-ea"/>
                <a:cs typeface="+mn-cs"/>
              </a:rPr>
              <a:t>monocytes</a:t>
            </a:r>
            <a:r>
              <a:rPr lang="en-US" sz="1200" b="0" i="0" kern="1200" dirty="0" smtClean="0">
                <a:solidFill>
                  <a:schemeClr val="tx1"/>
                </a:solidFill>
                <a:latin typeface="+mn-lt"/>
                <a:ea typeface="+mn-ea"/>
                <a:cs typeface="+mn-cs"/>
              </a:rPr>
              <a:t>, has stimulated research on DC-based vaccination strategies, with the first clinical study being published in 1996 (Ref. </a:t>
            </a:r>
            <a:r>
              <a:rPr lang="en-US" sz="1200" b="0" i="0" kern="1200" dirty="0" smtClean="0">
                <a:solidFill>
                  <a:schemeClr val="tx1"/>
                </a:solidFill>
                <a:latin typeface="+mn-lt"/>
                <a:ea typeface="+mn-ea"/>
                <a:cs typeface="+mn-cs"/>
                <a:hlinkClick r:id="rId3"/>
              </a:rPr>
              <a:t>109</a:t>
            </a:r>
            <a:r>
              <a:rPr lang="en-US" sz="1200" b="0" i="0" kern="1200" dirty="0" smtClean="0">
                <a:solidFill>
                  <a:schemeClr val="tx1"/>
                </a:solidFill>
                <a:latin typeface="+mn-lt"/>
                <a:ea typeface="+mn-ea"/>
                <a:cs typeface="+mn-cs"/>
              </a:rPr>
              <a:t>). Most DC-based vaccines currently explored in clinical trials consist of mature antigen-loaded </a:t>
            </a:r>
            <a:r>
              <a:rPr lang="en-US" sz="1200" b="0" i="0" kern="1200" dirty="0" err="1" smtClean="0">
                <a:solidFill>
                  <a:schemeClr val="tx1"/>
                </a:solidFill>
                <a:latin typeface="+mn-lt"/>
                <a:ea typeface="+mn-ea"/>
                <a:cs typeface="+mn-cs"/>
              </a:rPr>
              <a:t>autologous</a:t>
            </a:r>
            <a:r>
              <a:rPr lang="en-US" sz="1200" b="0" i="0" kern="1200" dirty="0" smtClean="0">
                <a:solidFill>
                  <a:schemeClr val="tx1"/>
                </a:solidFill>
                <a:latin typeface="+mn-lt"/>
                <a:ea typeface="+mn-ea"/>
                <a:cs typeface="+mn-cs"/>
              </a:rPr>
              <a:t> DCs that are administered to patients with the intention of inducing antigen-specific T- and B-cell responses. The DCs used for these studies are derived from </a:t>
            </a:r>
            <a:r>
              <a:rPr lang="en-US" sz="1200" b="0" i="0" kern="1200" dirty="0" err="1" smtClean="0">
                <a:solidFill>
                  <a:schemeClr val="tx1"/>
                </a:solidFill>
                <a:latin typeface="+mn-lt"/>
                <a:ea typeface="+mn-ea"/>
                <a:cs typeface="+mn-cs"/>
              </a:rPr>
              <a:t>monocytes</a:t>
            </a:r>
            <a:r>
              <a:rPr lang="en-US" sz="1200" b="0" i="0" kern="1200" dirty="0" smtClean="0">
                <a:solidFill>
                  <a:schemeClr val="tx1"/>
                </a:solidFill>
                <a:latin typeface="+mn-lt"/>
                <a:ea typeface="+mn-ea"/>
                <a:cs typeface="+mn-cs"/>
              </a:rPr>
              <a:t> or CD34</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precursors that are isolated from patient blood by </a:t>
            </a:r>
            <a:r>
              <a:rPr lang="en-US" sz="1200" b="0" i="0" kern="1200" dirty="0" err="1" smtClean="0">
                <a:solidFill>
                  <a:schemeClr val="tx1"/>
                </a:solidFill>
                <a:latin typeface="+mn-lt"/>
                <a:ea typeface="+mn-ea"/>
                <a:cs typeface="+mn-cs"/>
              </a:rPr>
              <a:t>cytapheresis</a:t>
            </a:r>
            <a:r>
              <a:rPr lang="en-US" sz="1200" b="0" i="0" kern="1200" dirty="0" smtClean="0">
                <a:solidFill>
                  <a:schemeClr val="tx1"/>
                </a:solidFill>
                <a:latin typeface="+mn-lt"/>
                <a:ea typeface="+mn-ea"/>
                <a:cs typeface="+mn-cs"/>
              </a:rPr>
              <a:t>, as illustrated in the figure. These cells are cultured in the presence of various cytokine mixtures to produce immature DCs, and loaded with antigen either before or following DC maturation.</a:t>
            </a:r>
          </a:p>
          <a:p>
            <a:r>
              <a:rPr lang="en-US" dirty="0" smtClean="0"/>
              <a:t/>
            </a:r>
            <a:br>
              <a:rPr lang="en-US" dirty="0" smtClean="0"/>
            </a:br>
            <a:r>
              <a:rPr lang="en-US" sz="1200" b="0" i="0" kern="1200" dirty="0" smtClean="0">
                <a:solidFill>
                  <a:schemeClr val="tx1"/>
                </a:solidFill>
                <a:latin typeface="+mn-lt"/>
                <a:ea typeface="+mn-ea"/>
                <a:cs typeface="+mn-cs"/>
              </a:rPr>
              <a:t>These first clinical trials have provided valuable information on DC-based therapy. First, the therapy is safe and well tolerated, side effects are constrained to </a:t>
            </a:r>
            <a:r>
              <a:rPr lang="en-US" sz="1200" b="0" i="0" kern="1200" dirty="0" err="1" smtClean="0">
                <a:solidFill>
                  <a:schemeClr val="tx1"/>
                </a:solidFill>
                <a:latin typeface="+mn-lt"/>
                <a:ea typeface="+mn-ea"/>
                <a:cs typeface="+mn-cs"/>
              </a:rPr>
              <a:t>induration</a:t>
            </a:r>
            <a:r>
              <a:rPr lang="en-US" sz="1200" b="0" i="0" kern="1200" dirty="0" smtClean="0">
                <a:solidFill>
                  <a:schemeClr val="tx1"/>
                </a:solidFill>
                <a:latin typeface="+mn-lt"/>
                <a:ea typeface="+mn-ea"/>
                <a:cs typeface="+mn-cs"/>
              </a:rPr>
              <a:t> of the skin at the injection site and a mild fever. Second, they emphasize the importance of the quality of DCs, especially their migratory capacity and ability to induce potent T-cell responses. Notably, only a small percentage of the DCs injected in current trials actually migrate from the injection site into the draining lymph node to present the antigen to T cells. This might be due to suboptimal maturation protocols and could be enhanced by preconditioning DCs with pro-inflammatory cytokines or Toll-like receptor agonists</a:t>
            </a:r>
            <a:r>
              <a:rPr lang="en-US" sz="1200" b="0" i="0" kern="1200" baseline="30000" dirty="0" smtClean="0">
                <a:solidFill>
                  <a:schemeClr val="tx1"/>
                </a:solidFill>
                <a:latin typeface="+mn-lt"/>
                <a:ea typeface="+mn-ea"/>
                <a:cs typeface="+mn-cs"/>
                <a:hlinkClick r:id="rId3"/>
              </a:rPr>
              <a:t>110</a:t>
            </a:r>
            <a:r>
              <a:rPr lang="en-US" sz="1200" b="0" i="0" kern="1200" dirty="0" smtClean="0">
                <a:solidFill>
                  <a:schemeClr val="tx1"/>
                </a:solidFill>
                <a:latin typeface="+mn-lt"/>
                <a:ea typeface="+mn-ea"/>
                <a:cs typeface="+mn-cs"/>
              </a:rPr>
              <a:t>. Third, they have resulted in the development of various </a:t>
            </a:r>
            <a:r>
              <a:rPr lang="en-US" sz="1200" b="0" i="0" kern="1200" dirty="0" err="1" smtClean="0">
                <a:solidFill>
                  <a:schemeClr val="tx1"/>
                </a:solidFill>
                <a:latin typeface="+mn-lt"/>
                <a:ea typeface="+mn-ea"/>
                <a:cs typeface="+mn-cs"/>
              </a:rPr>
              <a:t>immunomonitoring</a:t>
            </a:r>
            <a:r>
              <a:rPr lang="en-US" sz="1200" b="0" i="0" kern="1200" dirty="0" smtClean="0">
                <a:solidFill>
                  <a:schemeClr val="tx1"/>
                </a:solidFill>
                <a:latin typeface="+mn-lt"/>
                <a:ea typeface="+mn-ea"/>
                <a:cs typeface="+mn-cs"/>
              </a:rPr>
              <a:t> tools to study the mechanisms underlying successful vaccination that will help to shape future vaccine design. Finally, these studies have unequivocally demonstrated that DC vaccination can induce immunological responses in many of the patients. So far, studies have generally been pursued in patients with late-stage cancer with a poor prognosis. These patients probably suffer from </a:t>
            </a:r>
            <a:r>
              <a:rPr lang="en-US" sz="1200" b="0" i="0" kern="1200" dirty="0" err="1" smtClean="0">
                <a:solidFill>
                  <a:schemeClr val="tx1"/>
                </a:solidFill>
                <a:latin typeface="+mn-lt"/>
                <a:ea typeface="+mn-ea"/>
                <a:cs typeface="+mn-cs"/>
              </a:rPr>
              <a:t>immunosuppression</a:t>
            </a:r>
            <a:r>
              <a:rPr lang="en-US" sz="1200" b="0" i="0" kern="1200" dirty="0" smtClean="0">
                <a:solidFill>
                  <a:schemeClr val="tx1"/>
                </a:solidFill>
                <a:latin typeface="+mn-lt"/>
                <a:ea typeface="+mn-ea"/>
                <a:cs typeface="+mn-cs"/>
              </a:rPr>
              <a:t> as a result of a large </a:t>
            </a:r>
            <a:r>
              <a:rPr lang="en-US" sz="1200" b="0" i="0" kern="1200" dirty="0" err="1" smtClean="0">
                <a:solidFill>
                  <a:schemeClr val="tx1"/>
                </a:solidFill>
                <a:latin typeface="+mn-lt"/>
                <a:ea typeface="+mn-ea"/>
                <a:cs typeface="+mn-cs"/>
              </a:rPr>
              <a:t>tumour</a:t>
            </a:r>
            <a:r>
              <a:rPr lang="en-US" sz="1200" b="0" i="0" kern="1200" dirty="0" smtClean="0">
                <a:solidFill>
                  <a:schemeClr val="tx1"/>
                </a:solidFill>
                <a:latin typeface="+mn-lt"/>
                <a:ea typeface="+mn-ea"/>
                <a:cs typeface="+mn-cs"/>
              </a:rPr>
              <a:t> burden and prior radiation therapy or chemotherapy. This might be one of the reasons why, to date, clinical responses have only been observed in a minority of patients.</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34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 total of 296 patients received treatment through February 24, 2012. Grade 3 or 4 drug-related adverse events occurred in 14% of patients; there were three deaths from pulmonary toxicity. No maximum tolerated dose was defined. Adverse events consistent with immune-related causes were observed. Among 236 patients in whom response could be evaluated, objective responses (complete or partial responses) were observed in those with non–small-cell lung cancer, melanoma, or renal-cell cancer. Cumulative response rates (all doses) were 18% among patients with non–small-cell lung cancer (14 of 76 patients), 28% among patients with melanoma (26 of 94 patients), and 27% among patients with renal-cell cancer (9 of 33 patients). Responses were durable; 20 of 31 responses lasted 1 year or more in patients with 1 year or more of follow-up. To assess the role of </a:t>
            </a:r>
            <a:r>
              <a:rPr lang="en-US" sz="1200" b="0" i="0" kern="1200" dirty="0" err="1" smtClean="0">
                <a:solidFill>
                  <a:schemeClr val="tx1"/>
                </a:solidFill>
                <a:latin typeface="+mn-lt"/>
                <a:ea typeface="+mn-ea"/>
                <a:cs typeface="+mn-cs"/>
              </a:rPr>
              <a:t>intratumoral</a:t>
            </a:r>
            <a:r>
              <a:rPr lang="en-US" sz="1200" b="0" i="0" kern="1200" dirty="0" smtClean="0">
                <a:solidFill>
                  <a:schemeClr val="tx1"/>
                </a:solidFill>
                <a:latin typeface="+mn-lt"/>
                <a:ea typeface="+mn-ea"/>
                <a:cs typeface="+mn-cs"/>
              </a:rPr>
              <a:t> PD-1 </a:t>
            </a:r>
            <a:r>
              <a:rPr lang="en-US" sz="1200" b="0" i="0" kern="1200" dirty="0" err="1" smtClean="0">
                <a:solidFill>
                  <a:schemeClr val="tx1"/>
                </a:solidFill>
                <a:latin typeface="+mn-lt"/>
                <a:ea typeface="+mn-ea"/>
                <a:cs typeface="+mn-cs"/>
              </a:rPr>
              <a:t>ligand</a:t>
            </a:r>
            <a:r>
              <a:rPr lang="en-US" sz="1200" b="0" i="0" kern="1200" dirty="0" smtClean="0">
                <a:solidFill>
                  <a:schemeClr val="tx1"/>
                </a:solidFill>
                <a:latin typeface="+mn-lt"/>
                <a:ea typeface="+mn-ea"/>
                <a:cs typeface="+mn-cs"/>
              </a:rPr>
              <a:t> (PD-L1) expression in the modulation of the PD-1–PD-L1 pathway, immunohistochemical analysis was performed on pretreatment tumor specimens obtained from 42 patients. Of 17 patients with PD-L1–negative tumors, none had an objective response; 9 of 25 patients (36%) with PD-L1–positive tumors had an objective response (P = 0.006).</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39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Optimizing immunotherapy </a:t>
            </a:r>
            <a:r>
              <a:rPr lang="en-US" sz="1200" kern="1200" baseline="0" dirty="0" err="1" smtClean="0">
                <a:solidFill>
                  <a:schemeClr val="tx1"/>
                </a:solidFill>
                <a:latin typeface="+mn-lt"/>
                <a:ea typeface="+mn-ea"/>
                <a:cs typeface="+mn-cs"/>
              </a:rPr>
              <a:t>requirestreatmentsthat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affectmultiple</a:t>
            </a:r>
            <a:r>
              <a:rPr lang="en-US" sz="1200" kern="1200" baseline="0" dirty="0" smtClean="0">
                <a:solidFill>
                  <a:schemeClr val="tx1"/>
                </a:solidFill>
                <a:latin typeface="+mn-lt"/>
                <a:ea typeface="+mn-ea"/>
                <a:cs typeface="+mn-cs"/>
              </a:rPr>
              <a:t> aspects </a:t>
            </a:r>
            <a:r>
              <a:rPr lang="en-US" sz="1200" kern="1200" baseline="0" dirty="0" err="1" smtClean="0">
                <a:solidFill>
                  <a:schemeClr val="tx1"/>
                </a:solidFill>
                <a:latin typeface="+mn-lt"/>
                <a:ea typeface="+mn-ea"/>
                <a:cs typeface="+mn-cs"/>
              </a:rPr>
              <a:t>ofthe</a:t>
            </a:r>
            <a:r>
              <a:rPr lang="en-US" sz="1200" kern="1200" baseline="0" dirty="0" smtClean="0">
                <a:solidFill>
                  <a:schemeClr val="tx1"/>
                </a:solidFill>
                <a:latin typeface="+mn-lt"/>
                <a:ea typeface="+mn-ea"/>
                <a:cs typeface="+mn-cs"/>
              </a:rPr>
              <a:t> immune </a:t>
            </a:r>
            <a:r>
              <a:rPr lang="en-US" sz="1200" kern="1200" baseline="0" dirty="0" err="1" smtClean="0">
                <a:solidFill>
                  <a:schemeClr val="tx1"/>
                </a:solidFill>
                <a:latin typeface="+mn-lt"/>
                <a:ea typeface="+mn-ea"/>
                <a:cs typeface="+mn-cs"/>
              </a:rPr>
              <a:t>response.One</a:t>
            </a:r>
            <a:r>
              <a:rPr lang="en-US" sz="1200" kern="1200" baseline="0" dirty="0" smtClean="0">
                <a:solidFill>
                  <a:schemeClr val="tx1"/>
                </a:solidFill>
                <a:latin typeface="+mn-lt"/>
                <a:ea typeface="+mn-ea"/>
                <a:cs typeface="+mn-cs"/>
              </a:rPr>
              <a:t> immunotherapy</a:t>
            </a:r>
          </a:p>
          <a:p>
            <a:r>
              <a:rPr lang="en-US" sz="1200" kern="1200" baseline="0" dirty="0" smtClean="0">
                <a:solidFill>
                  <a:schemeClr val="tx1"/>
                </a:solidFill>
                <a:latin typeface="+mn-lt"/>
                <a:ea typeface="+mn-ea"/>
                <a:cs typeface="+mn-cs"/>
              </a:rPr>
              <a:t>combination </a:t>
            </a:r>
            <a:r>
              <a:rPr lang="en-US" sz="1200" kern="1200" baseline="0" dirty="0" err="1" smtClean="0">
                <a:solidFill>
                  <a:schemeClr val="tx1"/>
                </a:solidFill>
                <a:latin typeface="+mn-lt"/>
                <a:ea typeface="+mn-ea"/>
                <a:cs typeface="+mn-cs"/>
              </a:rPr>
              <a:t>isthe</a:t>
            </a:r>
            <a:r>
              <a:rPr lang="en-US" sz="1200" kern="1200" baseline="0" dirty="0" smtClean="0">
                <a:solidFill>
                  <a:schemeClr val="tx1"/>
                </a:solidFill>
                <a:latin typeface="+mn-lt"/>
                <a:ea typeface="+mn-ea"/>
                <a:cs typeface="+mn-cs"/>
              </a:rPr>
              <a:t> use of cancer </a:t>
            </a:r>
            <a:r>
              <a:rPr lang="en-US" sz="1200" kern="1200" baseline="0" dirty="0" err="1" smtClean="0">
                <a:solidFill>
                  <a:schemeClr val="tx1"/>
                </a:solidFill>
                <a:latin typeface="+mn-lt"/>
                <a:ea typeface="+mn-ea"/>
                <a:cs typeface="+mn-cs"/>
              </a:rPr>
              <a:t>vaccinesto</a:t>
            </a:r>
            <a:r>
              <a:rPr lang="en-US" sz="1200" kern="1200" baseline="0" dirty="0" smtClean="0">
                <a:solidFill>
                  <a:schemeClr val="tx1"/>
                </a:solidFill>
                <a:latin typeface="+mn-lt"/>
                <a:ea typeface="+mn-ea"/>
                <a:cs typeface="+mn-cs"/>
              </a:rPr>
              <a:t> generate anti-</a:t>
            </a:r>
            <a:r>
              <a:rPr lang="en-US" sz="1200" kern="1200" baseline="0" dirty="0" err="1" smtClean="0">
                <a:solidFill>
                  <a:schemeClr val="tx1"/>
                </a:solidFill>
                <a:latin typeface="+mn-lt"/>
                <a:ea typeface="+mn-ea"/>
                <a:cs typeface="+mn-cs"/>
              </a:rPr>
              <a:t>tumour</a:t>
            </a:r>
            <a:r>
              <a:rPr lang="en-US" sz="1200" kern="1200" baseline="0" dirty="0" smtClean="0">
                <a:solidFill>
                  <a:schemeClr val="tx1"/>
                </a:solidFill>
                <a:latin typeface="+mn-lt"/>
                <a:ea typeface="+mn-ea"/>
                <a:cs typeface="+mn-cs"/>
              </a:rPr>
              <a:t> T cells and immune checkpoint blockade to prevent</a:t>
            </a:r>
          </a:p>
          <a:p>
            <a:r>
              <a:rPr lang="en-US" sz="1200" kern="1200" baseline="0" dirty="0" smtClean="0">
                <a:solidFill>
                  <a:schemeClr val="tx1"/>
                </a:solidFill>
                <a:latin typeface="+mn-lt"/>
                <a:ea typeface="+mn-ea"/>
                <a:cs typeface="+mn-cs"/>
              </a:rPr>
              <a:t>T cell </a:t>
            </a:r>
            <a:r>
              <a:rPr lang="en-US" sz="1200" kern="1200" baseline="0" dirty="0" err="1" smtClean="0">
                <a:solidFill>
                  <a:schemeClr val="tx1"/>
                </a:solidFill>
                <a:latin typeface="+mn-lt"/>
                <a:ea typeface="+mn-ea"/>
                <a:cs typeface="+mn-cs"/>
              </a:rPr>
              <a:t>anergy.Cytotoxic</a:t>
            </a:r>
            <a:r>
              <a:rPr lang="en-US" sz="1200" kern="1200" baseline="0" dirty="0" smtClean="0">
                <a:solidFill>
                  <a:schemeClr val="tx1"/>
                </a:solidFill>
                <a:latin typeface="+mn-lt"/>
                <a:ea typeface="+mn-ea"/>
                <a:cs typeface="+mn-cs"/>
              </a:rPr>
              <a:t> T lymphocyte-associated antigen 4 (CTLA4) and programmed cell death protein 1 (PD1) are two</a:t>
            </a:r>
          </a:p>
          <a:p>
            <a:r>
              <a:rPr lang="en-US" sz="1200" kern="1200" baseline="0" dirty="0" smtClean="0">
                <a:solidFill>
                  <a:schemeClr val="tx1"/>
                </a:solidFill>
                <a:latin typeface="+mn-lt"/>
                <a:ea typeface="+mn-ea"/>
                <a:cs typeface="+mn-cs"/>
              </a:rPr>
              <a:t>well-described co-</a:t>
            </a:r>
            <a:r>
              <a:rPr lang="en-US" sz="1200" kern="1200" baseline="0" dirty="0" err="1" smtClean="0">
                <a:solidFill>
                  <a:schemeClr val="tx1"/>
                </a:solidFill>
                <a:latin typeface="+mn-lt"/>
                <a:ea typeface="+mn-ea"/>
                <a:cs typeface="+mn-cs"/>
              </a:rPr>
              <a:t>inhibitorymoleculesthat</a:t>
            </a:r>
            <a:r>
              <a:rPr lang="en-US" sz="1200" kern="1200" baseline="0" dirty="0" smtClean="0">
                <a:solidFill>
                  <a:schemeClr val="tx1"/>
                </a:solidFill>
                <a:latin typeface="+mn-lt"/>
                <a:ea typeface="+mn-ea"/>
                <a:cs typeface="+mn-cs"/>
              </a:rPr>
              <a:t> are expressed on T </a:t>
            </a:r>
            <a:r>
              <a:rPr lang="en-US" sz="1200" kern="1200" baseline="0" dirty="0" err="1" smtClean="0">
                <a:solidFill>
                  <a:schemeClr val="tx1"/>
                </a:solidFill>
                <a:latin typeface="+mn-lt"/>
                <a:ea typeface="+mn-ea"/>
                <a:cs typeface="+mn-cs"/>
              </a:rPr>
              <a:t>cellsthat</a:t>
            </a:r>
            <a:r>
              <a:rPr lang="en-US" sz="1200" kern="1200" baseline="0" dirty="0" smtClean="0">
                <a:solidFill>
                  <a:schemeClr val="tx1"/>
                </a:solidFill>
                <a:latin typeface="+mn-lt"/>
                <a:ea typeface="+mn-ea"/>
                <a:cs typeface="+mn-cs"/>
              </a:rPr>
              <a:t> decrease anti-</a:t>
            </a:r>
            <a:r>
              <a:rPr lang="en-US" sz="1200" kern="1200" baseline="0" dirty="0" err="1" smtClean="0">
                <a:solidFill>
                  <a:schemeClr val="tx1"/>
                </a:solidFill>
                <a:latin typeface="+mn-lt"/>
                <a:ea typeface="+mn-ea"/>
                <a:cs typeface="+mn-cs"/>
              </a:rPr>
              <a:t>tumourimmune</a:t>
            </a:r>
            <a:r>
              <a:rPr lang="en-US" sz="1200" kern="1200" baseline="0" dirty="0" smtClean="0">
                <a:solidFill>
                  <a:schemeClr val="tx1"/>
                </a:solidFill>
                <a:latin typeface="+mn-lt"/>
                <a:ea typeface="+mn-ea"/>
                <a:cs typeface="+mn-cs"/>
              </a:rPr>
              <a:t> responses</a:t>
            </a:r>
          </a:p>
          <a:p>
            <a:r>
              <a:rPr lang="en-US" sz="1200" kern="1200" baseline="0" dirty="0" smtClean="0">
                <a:solidFill>
                  <a:schemeClr val="tx1"/>
                </a:solidFill>
                <a:latin typeface="+mn-lt"/>
                <a:ea typeface="+mn-ea"/>
                <a:cs typeface="+mn-cs"/>
              </a:rPr>
              <a:t>(reviewed elsewhere in thisissue128).</a:t>
            </a:r>
            <a:r>
              <a:rPr lang="en-US" sz="1200" kern="1200" baseline="0" dirty="0" err="1" smtClean="0">
                <a:solidFill>
                  <a:schemeClr val="tx1"/>
                </a:solidFill>
                <a:latin typeface="+mn-lt"/>
                <a:ea typeface="+mn-ea"/>
                <a:cs typeface="+mn-cs"/>
              </a:rPr>
              <a:t>Asmalltrial</a:t>
            </a:r>
            <a:r>
              <a:rPr lang="en-US" sz="1200" kern="1200" baseline="0" dirty="0" smtClean="0">
                <a:solidFill>
                  <a:schemeClr val="tx1"/>
                </a:solidFill>
                <a:latin typeface="+mn-lt"/>
                <a:ea typeface="+mn-ea"/>
                <a:cs typeface="+mn-cs"/>
              </a:rPr>
              <a:t> combining </a:t>
            </a:r>
            <a:r>
              <a:rPr lang="en-US" sz="1200" kern="1200" baseline="0" dirty="0" err="1" smtClean="0">
                <a:solidFill>
                  <a:schemeClr val="tx1"/>
                </a:solidFill>
                <a:latin typeface="+mn-lt"/>
                <a:ea typeface="+mn-ea"/>
                <a:cs typeface="+mn-cs"/>
              </a:rPr>
              <a:t>autologous</a:t>
            </a:r>
            <a:r>
              <a:rPr lang="en-US" sz="1200" kern="1200" baseline="0" dirty="0" smtClean="0">
                <a:solidFill>
                  <a:schemeClr val="tx1"/>
                </a:solidFill>
                <a:latin typeface="+mn-lt"/>
                <a:ea typeface="+mn-ea"/>
                <a:cs typeface="+mn-cs"/>
              </a:rPr>
              <a:t> granulocyte–macrophage colony-stimulating</a:t>
            </a:r>
          </a:p>
          <a:p>
            <a:r>
              <a:rPr lang="en-US" sz="1200" kern="1200" baseline="0" dirty="0" smtClean="0">
                <a:solidFill>
                  <a:schemeClr val="tx1"/>
                </a:solidFill>
                <a:latin typeface="+mn-lt"/>
                <a:ea typeface="+mn-ea"/>
                <a:cs typeface="+mn-cs"/>
              </a:rPr>
              <a:t>factor(GM-CSF)-secreting </a:t>
            </a:r>
            <a:r>
              <a:rPr lang="en-US" sz="1200" kern="1200" baseline="0" dirty="0" err="1" smtClean="0">
                <a:solidFill>
                  <a:schemeClr val="tx1"/>
                </a:solidFill>
                <a:latin typeface="+mn-lt"/>
                <a:ea typeface="+mn-ea"/>
                <a:cs typeface="+mn-cs"/>
              </a:rPr>
              <a:t>tumour</a:t>
            </a:r>
            <a:r>
              <a:rPr lang="en-US" sz="1200" kern="1200" baseline="0" dirty="0" smtClean="0">
                <a:solidFill>
                  <a:schemeClr val="tx1"/>
                </a:solidFill>
                <a:latin typeface="+mn-lt"/>
                <a:ea typeface="+mn-ea"/>
                <a:cs typeface="+mn-cs"/>
              </a:rPr>
              <a:t> cell vaccines withCTLA4 blockade found increased inflammatory infiltrates and </a:t>
            </a:r>
            <a:r>
              <a:rPr lang="en-US" sz="1200" kern="1200" baseline="0" dirty="0" err="1" smtClean="0">
                <a:solidFill>
                  <a:schemeClr val="tx1"/>
                </a:solidFill>
                <a:latin typeface="+mn-lt"/>
                <a:ea typeface="+mn-ea"/>
                <a:cs typeface="+mn-cs"/>
              </a:rPr>
              <a:t>tumour</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regression26,suggesting that vaccine-induced anti-</a:t>
            </a:r>
            <a:r>
              <a:rPr lang="en-US" sz="1200" kern="1200" baseline="0" dirty="0" err="1" smtClean="0">
                <a:solidFill>
                  <a:schemeClr val="tx1"/>
                </a:solidFill>
                <a:latin typeface="+mn-lt"/>
                <a:ea typeface="+mn-ea"/>
                <a:cs typeface="+mn-cs"/>
              </a:rPr>
              <a:t>tumour</a:t>
            </a:r>
            <a:r>
              <a:rPr lang="en-US" sz="1200" kern="1200" baseline="0" dirty="0" smtClean="0">
                <a:solidFill>
                  <a:schemeClr val="tx1"/>
                </a:solidFill>
                <a:latin typeface="+mn-lt"/>
                <a:ea typeface="+mn-ea"/>
                <a:cs typeface="+mn-cs"/>
              </a:rPr>
              <a:t> T cells were present within the </a:t>
            </a:r>
            <a:r>
              <a:rPr lang="en-US" sz="1200" kern="1200" baseline="0" dirty="0" err="1" smtClean="0">
                <a:solidFill>
                  <a:schemeClr val="tx1"/>
                </a:solidFill>
                <a:latin typeface="+mn-lt"/>
                <a:ea typeface="+mn-ea"/>
                <a:cs typeface="+mn-cs"/>
              </a:rPr>
              <a:t>tumour</a:t>
            </a:r>
            <a:r>
              <a:rPr lang="en-US" sz="1200" kern="1200" baseline="0" dirty="0" smtClean="0">
                <a:solidFill>
                  <a:schemeClr val="tx1"/>
                </a:solidFill>
                <a:latin typeface="+mn-lt"/>
                <a:ea typeface="+mn-ea"/>
                <a:cs typeface="+mn-cs"/>
              </a:rPr>
              <a:t> but </a:t>
            </a:r>
            <a:r>
              <a:rPr lang="en-US" sz="1200" kern="1200" baseline="0" dirty="0" err="1" smtClean="0">
                <a:solidFill>
                  <a:schemeClr val="tx1"/>
                </a:solidFill>
                <a:latin typeface="+mn-lt"/>
                <a:ea typeface="+mn-ea"/>
                <a:cs typeface="+mn-cs"/>
              </a:rPr>
              <a:t>anergized</a:t>
            </a:r>
            <a:r>
              <a:rPr lang="en-US" sz="1200" kern="1200" baseline="0" dirty="0" smtClean="0">
                <a:solidFill>
                  <a:schemeClr val="tx1"/>
                </a:solidFill>
                <a:latin typeface="+mn-lt"/>
                <a:ea typeface="+mn-ea"/>
                <a:cs typeface="+mn-cs"/>
              </a:rPr>
              <a:t> owing to</a:t>
            </a:r>
          </a:p>
          <a:p>
            <a:r>
              <a:rPr lang="en-US" sz="1200" kern="1200" baseline="0" dirty="0" smtClean="0">
                <a:solidFill>
                  <a:schemeClr val="tx1"/>
                </a:solidFill>
                <a:latin typeface="+mn-lt"/>
                <a:ea typeface="+mn-ea"/>
                <a:cs typeface="+mn-cs"/>
              </a:rPr>
              <a:t>CTLA4 co-inhibition. Similarly, in a </a:t>
            </a:r>
            <a:r>
              <a:rPr lang="en-US" sz="1200" kern="1200" baseline="0" dirty="0" err="1" smtClean="0">
                <a:solidFill>
                  <a:schemeClr val="tx1"/>
                </a:solidFill>
                <a:latin typeface="+mn-lt"/>
                <a:ea typeface="+mn-ea"/>
                <a:cs typeface="+mn-cs"/>
              </a:rPr>
              <a:t>preclinicalstudy</a:t>
            </a:r>
            <a:r>
              <a:rPr lang="en-US" sz="1200" kern="1200" baseline="0" dirty="0" smtClean="0">
                <a:solidFill>
                  <a:schemeClr val="tx1"/>
                </a:solidFill>
                <a:latin typeface="+mn-lt"/>
                <a:ea typeface="+mn-ea"/>
                <a:cs typeface="+mn-cs"/>
              </a:rPr>
              <a:t> combining vaccines and PD1 </a:t>
            </a:r>
            <a:r>
              <a:rPr lang="en-US" sz="1200" kern="1200" baseline="0" dirty="0" err="1" smtClean="0">
                <a:solidFill>
                  <a:schemeClr val="tx1"/>
                </a:solidFill>
                <a:latin typeface="+mn-lt"/>
                <a:ea typeface="+mn-ea"/>
                <a:cs typeface="+mn-cs"/>
              </a:rPr>
              <a:t>blockade,mice</a:t>
            </a:r>
            <a:r>
              <a:rPr lang="en-US" sz="1200" kern="1200" baseline="0" dirty="0" smtClean="0">
                <a:solidFill>
                  <a:schemeClr val="tx1"/>
                </a:solidFill>
                <a:latin typeface="+mn-lt"/>
                <a:ea typeface="+mn-ea"/>
                <a:cs typeface="+mn-cs"/>
              </a:rPr>
              <a:t> receiving combination</a:t>
            </a:r>
          </a:p>
          <a:p>
            <a:r>
              <a:rPr lang="en-US" sz="1200" kern="1200" baseline="0" dirty="0" smtClean="0">
                <a:solidFill>
                  <a:schemeClr val="tx1"/>
                </a:solidFill>
                <a:latin typeface="+mn-lt"/>
                <a:ea typeface="+mn-ea"/>
                <a:cs typeface="+mn-cs"/>
              </a:rPr>
              <a:t>therapy had increased </a:t>
            </a:r>
            <a:r>
              <a:rPr lang="en-US" sz="1200" kern="1200" baseline="0" dirty="0" err="1" smtClean="0">
                <a:solidFill>
                  <a:schemeClr val="tx1"/>
                </a:solidFill>
                <a:latin typeface="+mn-lt"/>
                <a:ea typeface="+mn-ea"/>
                <a:cs typeface="+mn-cs"/>
              </a:rPr>
              <a:t>overallsurvival</a:t>
            </a:r>
            <a:r>
              <a:rPr lang="en-US" sz="1200" kern="1200" baseline="0" dirty="0" smtClean="0">
                <a:solidFill>
                  <a:schemeClr val="tx1"/>
                </a:solidFill>
                <a:latin typeface="+mn-lt"/>
                <a:ea typeface="+mn-ea"/>
                <a:cs typeface="+mn-cs"/>
              </a:rPr>
              <a:t> and decreased </a:t>
            </a:r>
            <a:r>
              <a:rPr lang="en-US" sz="1200" kern="1200" baseline="0" dirty="0" err="1" smtClean="0">
                <a:solidFill>
                  <a:schemeClr val="tx1"/>
                </a:solidFill>
                <a:latin typeface="+mn-lt"/>
                <a:ea typeface="+mn-ea"/>
                <a:cs typeface="+mn-cs"/>
              </a:rPr>
              <a:t>tumour</a:t>
            </a:r>
            <a:r>
              <a:rPr lang="en-US" sz="1200" kern="1200" baseline="0" dirty="0" smtClean="0">
                <a:solidFill>
                  <a:schemeClr val="tx1"/>
                </a:solidFill>
                <a:latin typeface="+mn-lt"/>
                <a:ea typeface="+mn-ea"/>
                <a:cs typeface="+mn-cs"/>
              </a:rPr>
              <a:t> growth25.Additionally, combining blockade </a:t>
            </a:r>
            <a:r>
              <a:rPr lang="en-US" sz="1200" kern="1200" baseline="0" dirty="0" err="1" smtClean="0">
                <a:solidFill>
                  <a:schemeClr val="tx1"/>
                </a:solidFill>
                <a:latin typeface="+mn-lt"/>
                <a:ea typeface="+mn-ea"/>
                <a:cs typeface="+mn-cs"/>
              </a:rPr>
              <a:t>ofmultiple</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inhibitory pathways decreases T cell </a:t>
            </a:r>
            <a:r>
              <a:rPr lang="en-US" sz="1200" kern="1200" baseline="0" dirty="0" err="1" smtClean="0">
                <a:solidFill>
                  <a:schemeClr val="tx1"/>
                </a:solidFill>
                <a:latin typeface="+mn-lt"/>
                <a:ea typeface="+mn-ea"/>
                <a:cs typeface="+mn-cs"/>
              </a:rPr>
              <a:t>anergy</a:t>
            </a:r>
            <a:r>
              <a:rPr lang="en-US" sz="1200" kern="1200" baseline="0" dirty="0" smtClean="0">
                <a:solidFill>
                  <a:schemeClr val="tx1"/>
                </a:solidFill>
                <a:latin typeface="+mn-lt"/>
                <a:ea typeface="+mn-ea"/>
                <a:cs typeface="+mn-cs"/>
              </a:rPr>
              <a:t> and improves T cellresponsiveness103. In one </a:t>
            </a:r>
            <a:r>
              <a:rPr lang="en-US" sz="1200" kern="1200" baseline="0" dirty="0" err="1" smtClean="0">
                <a:solidFill>
                  <a:schemeClr val="tx1"/>
                </a:solidFill>
                <a:latin typeface="+mn-lt"/>
                <a:ea typeface="+mn-ea"/>
                <a:cs typeface="+mn-cs"/>
              </a:rPr>
              <a:t>preclinicalstudy</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animalstreated</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with cancer vaccines were found to have significantly higher </a:t>
            </a:r>
            <a:r>
              <a:rPr lang="en-US" sz="1200" kern="1200" baseline="0" dirty="0" err="1" smtClean="0">
                <a:solidFill>
                  <a:schemeClr val="tx1"/>
                </a:solidFill>
                <a:latin typeface="+mn-lt"/>
                <a:ea typeface="+mn-ea"/>
                <a:cs typeface="+mn-cs"/>
              </a:rPr>
              <a:t>overallsurvival</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ifthey</a:t>
            </a:r>
            <a:r>
              <a:rPr lang="en-US" sz="1200" kern="1200" baseline="0" dirty="0" smtClean="0">
                <a:solidFill>
                  <a:schemeClr val="tx1"/>
                </a:solidFill>
                <a:latin typeface="+mn-lt"/>
                <a:ea typeface="+mn-ea"/>
                <a:cs typeface="+mn-cs"/>
              </a:rPr>
              <a:t> were concurrently treated with</a:t>
            </a:r>
          </a:p>
          <a:p>
            <a:r>
              <a:rPr lang="en-US" sz="1200" kern="1200" baseline="0" dirty="0" err="1" smtClean="0">
                <a:solidFill>
                  <a:schemeClr val="tx1"/>
                </a:solidFill>
                <a:latin typeface="+mn-lt"/>
                <a:ea typeface="+mn-ea"/>
                <a:cs typeface="+mn-cs"/>
              </a:rPr>
              <a:t>antibodiesto</a:t>
            </a:r>
            <a:r>
              <a:rPr lang="en-US" sz="1200" kern="1200" baseline="0" dirty="0" smtClean="0">
                <a:solidFill>
                  <a:schemeClr val="tx1"/>
                </a:solidFill>
                <a:latin typeface="+mn-lt"/>
                <a:ea typeface="+mn-ea"/>
                <a:cs typeface="+mn-cs"/>
              </a:rPr>
              <a:t> PD1 andCTLA4 compared with </a:t>
            </a:r>
            <a:r>
              <a:rPr lang="en-US" sz="1200" kern="1200" baseline="0" dirty="0" err="1" smtClean="0">
                <a:solidFill>
                  <a:schemeClr val="tx1"/>
                </a:solidFill>
                <a:latin typeface="+mn-lt"/>
                <a:ea typeface="+mn-ea"/>
                <a:cs typeface="+mn-cs"/>
              </a:rPr>
              <a:t>animalstreated</a:t>
            </a:r>
            <a:r>
              <a:rPr lang="en-US" sz="1200" kern="1200" baseline="0" dirty="0" smtClean="0">
                <a:solidFill>
                  <a:schemeClr val="tx1"/>
                </a:solidFill>
                <a:latin typeface="+mn-lt"/>
                <a:ea typeface="+mn-ea"/>
                <a:cs typeface="+mn-cs"/>
              </a:rPr>
              <a:t> with vaccination and either antibody alone103.</a:t>
            </a:r>
          </a:p>
          <a:p>
            <a:r>
              <a:rPr lang="en-US" sz="1200" kern="1200" baseline="0" dirty="0" smtClean="0">
                <a:solidFill>
                  <a:schemeClr val="tx1"/>
                </a:solidFill>
                <a:latin typeface="+mn-lt"/>
                <a:ea typeface="+mn-ea"/>
                <a:cs typeface="+mn-cs"/>
              </a:rPr>
              <a:t>A </a:t>
            </a:r>
            <a:r>
              <a:rPr lang="en-US" sz="1200" kern="1200" baseline="0" dirty="0" err="1" smtClean="0">
                <a:solidFill>
                  <a:schemeClr val="tx1"/>
                </a:solidFill>
                <a:latin typeface="+mn-lt"/>
                <a:ea typeface="+mn-ea"/>
                <a:cs typeface="+mn-cs"/>
              </a:rPr>
              <a:t>differentstrategy</a:t>
            </a:r>
            <a:r>
              <a:rPr lang="en-US" sz="1200" kern="1200" baseline="0" dirty="0" smtClean="0">
                <a:solidFill>
                  <a:schemeClr val="tx1"/>
                </a:solidFill>
                <a:latin typeface="+mn-lt"/>
                <a:ea typeface="+mn-ea"/>
                <a:cs typeface="+mn-cs"/>
              </a:rPr>
              <a:t> for overcoming T cell </a:t>
            </a:r>
            <a:r>
              <a:rPr lang="en-US" sz="1200" kern="1200" baseline="0" dirty="0" err="1" smtClean="0">
                <a:solidFill>
                  <a:schemeClr val="tx1"/>
                </a:solidFill>
                <a:latin typeface="+mn-lt"/>
                <a:ea typeface="+mn-ea"/>
                <a:cs typeface="+mn-cs"/>
              </a:rPr>
              <a:t>anergy</a:t>
            </a:r>
            <a:r>
              <a:rPr lang="en-US" sz="1200" kern="1200" baseline="0" dirty="0" smtClean="0">
                <a:solidFill>
                  <a:schemeClr val="tx1"/>
                </a:solidFill>
                <a:latin typeface="+mn-lt"/>
                <a:ea typeface="+mn-ea"/>
                <a:cs typeface="+mn-cs"/>
              </a:rPr>
              <a:t> is by providing an exogenous co-stimulatory signal while</a:t>
            </a:r>
          </a:p>
          <a:p>
            <a:r>
              <a:rPr lang="en-US" sz="1200" kern="1200" baseline="0" dirty="0" smtClean="0">
                <a:solidFill>
                  <a:schemeClr val="tx1"/>
                </a:solidFill>
                <a:latin typeface="+mn-lt"/>
                <a:ea typeface="+mn-ea"/>
                <a:cs typeface="+mn-cs"/>
              </a:rPr>
              <a:t>simultaneously blocking co-inhibitory </a:t>
            </a:r>
            <a:r>
              <a:rPr lang="en-US" sz="1200" kern="1200" baseline="0" dirty="0" err="1" smtClean="0">
                <a:solidFill>
                  <a:schemeClr val="tx1"/>
                </a:solidFill>
                <a:latin typeface="+mn-lt"/>
                <a:ea typeface="+mn-ea"/>
                <a:cs typeface="+mn-cs"/>
              </a:rPr>
              <a:t>signalling</a:t>
            </a:r>
            <a:r>
              <a:rPr lang="en-US" sz="1200" kern="1200" baseline="0" dirty="0" smtClean="0">
                <a:solidFill>
                  <a:schemeClr val="tx1"/>
                </a:solidFill>
                <a:latin typeface="+mn-lt"/>
                <a:ea typeface="+mn-ea"/>
                <a:cs typeface="+mn-cs"/>
              </a:rPr>
              <a:t>. 4‑1BB is a co-stimulatory </a:t>
            </a:r>
            <a:r>
              <a:rPr lang="en-US" sz="1200" kern="1200" baseline="0" dirty="0" err="1" smtClean="0">
                <a:solidFill>
                  <a:schemeClr val="tx1"/>
                </a:solidFill>
                <a:latin typeface="+mn-lt"/>
                <a:ea typeface="+mn-ea"/>
                <a:cs typeface="+mn-cs"/>
              </a:rPr>
              <a:t>receptorthatis</a:t>
            </a:r>
            <a:r>
              <a:rPr lang="en-US" sz="1200" kern="1200" baseline="0" dirty="0" smtClean="0">
                <a:solidFill>
                  <a:schemeClr val="tx1"/>
                </a:solidFill>
                <a:latin typeface="+mn-lt"/>
                <a:ea typeface="+mn-ea"/>
                <a:cs typeface="+mn-cs"/>
              </a:rPr>
              <a:t> expressed on activated T cells,</a:t>
            </a:r>
          </a:p>
          <a:p>
            <a:r>
              <a:rPr lang="en-US" sz="1200" kern="1200" baseline="0" dirty="0" smtClean="0">
                <a:solidFill>
                  <a:schemeClr val="tx1"/>
                </a:solidFill>
                <a:latin typeface="+mn-lt"/>
                <a:ea typeface="+mn-ea"/>
                <a:cs typeface="+mn-cs"/>
              </a:rPr>
              <a:t>and </a:t>
            </a:r>
            <a:r>
              <a:rPr lang="en-US" sz="1200" kern="1200" baseline="0" dirty="0" err="1" smtClean="0">
                <a:solidFill>
                  <a:schemeClr val="tx1"/>
                </a:solidFill>
                <a:latin typeface="+mn-lt"/>
                <a:ea typeface="+mn-ea"/>
                <a:cs typeface="+mn-cs"/>
              </a:rPr>
              <a:t>crosslinking</a:t>
            </a:r>
            <a:r>
              <a:rPr lang="en-US" sz="1200" kern="1200" baseline="0" dirty="0" smtClean="0">
                <a:solidFill>
                  <a:schemeClr val="tx1"/>
                </a:solidFill>
                <a:latin typeface="+mn-lt"/>
                <a:ea typeface="+mn-ea"/>
                <a:cs typeface="+mn-cs"/>
              </a:rPr>
              <a:t> 4‑1BB with agonistic antibodies augments anti-</a:t>
            </a:r>
            <a:r>
              <a:rPr lang="en-US" sz="1200" kern="1200" baseline="0" dirty="0" err="1" smtClean="0">
                <a:solidFill>
                  <a:schemeClr val="tx1"/>
                </a:solidFill>
                <a:latin typeface="+mn-lt"/>
                <a:ea typeface="+mn-ea"/>
                <a:cs typeface="+mn-cs"/>
              </a:rPr>
              <a:t>tumour</a:t>
            </a:r>
            <a:r>
              <a:rPr lang="en-US" sz="1200" kern="1200" baseline="0" dirty="0" smtClean="0">
                <a:solidFill>
                  <a:schemeClr val="tx1"/>
                </a:solidFill>
                <a:latin typeface="+mn-lt"/>
                <a:ea typeface="+mn-ea"/>
                <a:cs typeface="+mn-cs"/>
              </a:rPr>
              <a:t> T cell function in many different mouse</a:t>
            </a:r>
          </a:p>
          <a:p>
            <a:r>
              <a:rPr lang="en-US" sz="1200" kern="1200" baseline="0" dirty="0" smtClean="0">
                <a:solidFill>
                  <a:schemeClr val="tx1"/>
                </a:solidFill>
                <a:latin typeface="+mn-lt"/>
                <a:ea typeface="+mn-ea"/>
                <a:cs typeface="+mn-cs"/>
              </a:rPr>
              <a:t>models20–22. In one study, combining CTLA4‑blocking antibodies and 4‑1BB‑agonistic </a:t>
            </a:r>
            <a:r>
              <a:rPr lang="en-US" sz="1200" kern="1200" baseline="0" dirty="0" err="1" smtClean="0">
                <a:solidFill>
                  <a:schemeClr val="tx1"/>
                </a:solidFill>
                <a:latin typeface="+mn-lt"/>
                <a:ea typeface="+mn-ea"/>
                <a:cs typeface="+mn-cs"/>
              </a:rPr>
              <a:t>antibodiesinduced</a:t>
            </a:r>
            <a:r>
              <a:rPr lang="en-US" sz="1200" kern="1200" baseline="0" dirty="0" smtClean="0">
                <a:solidFill>
                  <a:schemeClr val="tx1"/>
                </a:solidFill>
                <a:latin typeface="+mn-lt"/>
                <a:ea typeface="+mn-ea"/>
                <a:cs typeface="+mn-cs"/>
              </a:rPr>
              <a:t> complete</a:t>
            </a:r>
          </a:p>
          <a:p>
            <a:r>
              <a:rPr lang="en-US" sz="1200" kern="1200" baseline="0" dirty="0" err="1" smtClean="0">
                <a:solidFill>
                  <a:schemeClr val="tx1"/>
                </a:solidFill>
                <a:latin typeface="+mn-lt"/>
                <a:ea typeface="+mn-ea"/>
                <a:cs typeface="+mn-cs"/>
              </a:rPr>
              <a:t>tumour</a:t>
            </a:r>
            <a:r>
              <a:rPr lang="en-US" sz="1200" kern="1200" baseline="0" dirty="0" smtClean="0">
                <a:solidFill>
                  <a:schemeClr val="tx1"/>
                </a:solidFill>
                <a:latin typeface="+mn-lt"/>
                <a:ea typeface="+mn-ea"/>
                <a:cs typeface="+mn-cs"/>
              </a:rPr>
              <a:t> regression in the combination treatment group; whereas, mice receiving </a:t>
            </a:r>
            <a:r>
              <a:rPr lang="en-US" sz="1200" kern="1200" baseline="0" dirty="0" err="1" smtClean="0">
                <a:solidFill>
                  <a:schemeClr val="tx1"/>
                </a:solidFill>
                <a:latin typeface="+mn-lt"/>
                <a:ea typeface="+mn-ea"/>
                <a:cs typeface="+mn-cs"/>
              </a:rPr>
              <a:t>eithersingle</a:t>
            </a:r>
            <a:r>
              <a:rPr lang="en-US" sz="1200" kern="1200" baseline="0" dirty="0" smtClean="0">
                <a:solidFill>
                  <a:schemeClr val="tx1"/>
                </a:solidFill>
                <a:latin typeface="+mn-lt"/>
                <a:ea typeface="+mn-ea"/>
                <a:cs typeface="+mn-cs"/>
              </a:rPr>
              <a:t> agent alone had</a:t>
            </a:r>
          </a:p>
          <a:p>
            <a:r>
              <a:rPr lang="en-US" sz="1200" kern="1200" baseline="0" dirty="0" smtClean="0">
                <a:solidFill>
                  <a:schemeClr val="tx1"/>
                </a:solidFill>
                <a:latin typeface="+mn-lt"/>
                <a:ea typeface="+mn-ea"/>
                <a:cs typeface="+mn-cs"/>
              </a:rPr>
              <a:t>continued </a:t>
            </a:r>
            <a:r>
              <a:rPr lang="en-US" sz="1200" kern="1200" baseline="0" dirty="0" err="1" smtClean="0">
                <a:solidFill>
                  <a:schemeClr val="tx1"/>
                </a:solidFill>
                <a:latin typeface="+mn-lt"/>
                <a:ea typeface="+mn-ea"/>
                <a:cs typeface="+mn-cs"/>
              </a:rPr>
              <a:t>tumour</a:t>
            </a:r>
            <a:r>
              <a:rPr lang="en-US" sz="1200" kern="1200" baseline="0" dirty="0" smtClean="0">
                <a:solidFill>
                  <a:schemeClr val="tx1"/>
                </a:solidFill>
                <a:latin typeface="+mn-lt"/>
                <a:ea typeface="+mn-ea"/>
                <a:cs typeface="+mn-cs"/>
              </a:rPr>
              <a:t> growth102.Combinatorialtherapy using an agonistic antibody to another co-stimulatory </a:t>
            </a:r>
            <a:r>
              <a:rPr lang="en-US" sz="1200" kern="1200" baseline="0" dirty="0" err="1" smtClean="0">
                <a:solidFill>
                  <a:schemeClr val="tx1"/>
                </a:solidFill>
                <a:latin typeface="+mn-lt"/>
                <a:ea typeface="+mn-ea"/>
                <a:cs typeface="+mn-cs"/>
              </a:rPr>
              <a:t>molecule,the</a:t>
            </a:r>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glucocorticoid</a:t>
            </a:r>
            <a:r>
              <a:rPr lang="en-US" sz="1200" kern="1200" baseline="0" dirty="0" smtClean="0">
                <a:solidFill>
                  <a:schemeClr val="tx1"/>
                </a:solidFill>
                <a:latin typeface="+mn-lt"/>
                <a:ea typeface="+mn-ea"/>
                <a:cs typeface="+mn-cs"/>
              </a:rPr>
              <a:t>-induced TNFR-related protein (GITR), andCTLA4 blockade showssimilarresults23. These data suggest</a:t>
            </a:r>
          </a:p>
          <a:p>
            <a:r>
              <a:rPr lang="en-US" sz="1200" kern="1200" baseline="0" dirty="0" smtClean="0">
                <a:solidFill>
                  <a:schemeClr val="tx1"/>
                </a:solidFill>
                <a:latin typeface="+mn-lt"/>
                <a:ea typeface="+mn-ea"/>
                <a:cs typeface="+mn-cs"/>
              </a:rPr>
              <a:t>that combining agonistic antibodies delivering a co-stimulatory signal with antibodies blocking inhibitory signals</a:t>
            </a:r>
          </a:p>
          <a:p>
            <a:r>
              <a:rPr lang="en-US" sz="1200" kern="1200" baseline="0" dirty="0" smtClean="0">
                <a:solidFill>
                  <a:schemeClr val="tx1"/>
                </a:solidFill>
                <a:latin typeface="+mn-lt"/>
                <a:ea typeface="+mn-ea"/>
                <a:cs typeface="+mn-cs"/>
              </a:rPr>
              <a:t>promotes potent anti-</a:t>
            </a:r>
            <a:r>
              <a:rPr lang="en-US" sz="1200" kern="1200" baseline="0" dirty="0" err="1" smtClean="0">
                <a:solidFill>
                  <a:schemeClr val="tx1"/>
                </a:solidFill>
                <a:latin typeface="+mn-lt"/>
                <a:ea typeface="+mn-ea"/>
                <a:cs typeface="+mn-cs"/>
              </a:rPr>
              <a:t>tumourimmunity</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Additionally,the</a:t>
            </a:r>
            <a:r>
              <a:rPr lang="en-US" sz="1200" kern="1200" baseline="0" dirty="0" smtClean="0">
                <a:solidFill>
                  <a:schemeClr val="tx1"/>
                </a:solidFill>
                <a:latin typeface="+mn-lt"/>
                <a:ea typeface="+mn-ea"/>
                <a:cs typeface="+mn-cs"/>
              </a:rPr>
              <a:t> development of new </a:t>
            </a:r>
            <a:r>
              <a:rPr lang="en-US" sz="1200" kern="1200" baseline="0" dirty="0" err="1" smtClean="0">
                <a:solidFill>
                  <a:schemeClr val="tx1"/>
                </a:solidFill>
                <a:latin typeface="+mn-lt"/>
                <a:ea typeface="+mn-ea"/>
                <a:cs typeface="+mn-cs"/>
              </a:rPr>
              <a:t>combinatorialtherapeuticsfor</a:t>
            </a:r>
            <a:r>
              <a:rPr lang="en-US" sz="1200" kern="1200" baseline="0" dirty="0" smtClean="0">
                <a:solidFill>
                  <a:schemeClr val="tx1"/>
                </a:solidFill>
                <a:latin typeface="+mn-lt"/>
                <a:ea typeface="+mn-ea"/>
                <a:cs typeface="+mn-cs"/>
              </a:rPr>
              <a:t> cancer</a:t>
            </a:r>
          </a:p>
          <a:p>
            <a:r>
              <a:rPr lang="en-US" sz="1200" kern="1200" baseline="0" dirty="0" smtClean="0">
                <a:solidFill>
                  <a:schemeClr val="tx1"/>
                </a:solidFill>
                <a:latin typeface="+mn-lt"/>
                <a:ea typeface="+mn-ea"/>
                <a:cs typeface="+mn-cs"/>
              </a:rPr>
              <a:t>immunology is ongoing, with multiple </a:t>
            </a:r>
            <a:r>
              <a:rPr lang="en-US" sz="1200" kern="1200" baseline="0" dirty="0" err="1" smtClean="0">
                <a:solidFill>
                  <a:schemeClr val="tx1"/>
                </a:solidFill>
                <a:latin typeface="+mn-lt"/>
                <a:ea typeface="+mn-ea"/>
                <a:cs typeface="+mn-cs"/>
              </a:rPr>
              <a:t>agents,such</a:t>
            </a:r>
            <a:r>
              <a:rPr lang="en-US" sz="1200" kern="1200" baseline="0" dirty="0" smtClean="0">
                <a:solidFill>
                  <a:schemeClr val="tx1"/>
                </a:solidFill>
                <a:latin typeface="+mn-lt"/>
                <a:ea typeface="+mn-ea"/>
                <a:cs typeface="+mn-cs"/>
              </a:rPr>
              <a:t> as </a:t>
            </a:r>
            <a:r>
              <a:rPr lang="en-US" sz="1200" kern="1200" baseline="0" dirty="0" err="1" smtClean="0">
                <a:solidFill>
                  <a:schemeClr val="tx1"/>
                </a:solidFill>
                <a:latin typeface="+mn-lt"/>
                <a:ea typeface="+mn-ea"/>
                <a:cs typeface="+mn-cs"/>
              </a:rPr>
              <a:t>bispecific</a:t>
            </a:r>
            <a:r>
              <a:rPr lang="en-US" sz="1200" kern="1200" baseline="0" dirty="0" smtClean="0">
                <a:solidFill>
                  <a:schemeClr val="tx1"/>
                </a:solidFill>
                <a:latin typeface="+mn-lt"/>
                <a:ea typeface="+mn-ea"/>
                <a:cs typeface="+mn-cs"/>
              </a:rPr>
              <a:t> T cell engagers(</a:t>
            </a:r>
            <a:r>
              <a:rPr lang="en-US" sz="1200" kern="1200" baseline="0" dirty="0" err="1" smtClean="0">
                <a:solidFill>
                  <a:schemeClr val="tx1"/>
                </a:solidFill>
                <a:latin typeface="+mn-lt"/>
                <a:ea typeface="+mn-ea"/>
                <a:cs typeface="+mn-cs"/>
              </a:rPr>
              <a:t>BiTEs</a:t>
            </a:r>
            <a:r>
              <a:rPr lang="en-US" sz="1200" kern="1200" baseline="0" dirty="0" smtClean="0">
                <a:solidFill>
                  <a:schemeClr val="tx1"/>
                </a:solidFill>
                <a:latin typeface="+mn-lt"/>
                <a:ea typeface="+mn-ea"/>
                <a:cs typeface="+mn-cs"/>
              </a:rPr>
              <a:t>)104, immunotoxins105 and </a:t>
            </a:r>
            <a:r>
              <a:rPr lang="en-US" sz="1200" kern="1200" baseline="0" dirty="0" err="1" smtClean="0">
                <a:solidFill>
                  <a:schemeClr val="tx1"/>
                </a:solidFill>
                <a:latin typeface="+mn-lt"/>
                <a:ea typeface="+mn-ea"/>
                <a:cs typeface="+mn-cs"/>
              </a:rPr>
              <a:t>Fc</a:t>
            </a:r>
            <a:r>
              <a:rPr lang="en-US" sz="1200" kern="1200" baseline="0" dirty="0" smtClean="0">
                <a:solidFill>
                  <a:schemeClr val="tx1"/>
                </a:solidFill>
                <a:latin typeface="+mn-lt"/>
                <a:ea typeface="+mn-ea"/>
                <a:cs typeface="+mn-cs"/>
              </a:rPr>
              <a:t>-fusion</a:t>
            </a:r>
          </a:p>
          <a:p>
            <a:r>
              <a:rPr lang="en-US" sz="1200" kern="1200" baseline="0" dirty="0" smtClean="0">
                <a:solidFill>
                  <a:schemeClr val="tx1"/>
                </a:solidFill>
                <a:latin typeface="+mn-lt"/>
                <a:ea typeface="+mn-ea"/>
                <a:cs typeface="+mn-cs"/>
              </a:rPr>
              <a:t>proteins, entering clinicaltesting106.</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40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 so-called targeted therapies and </a:t>
            </a:r>
            <a:r>
              <a:rPr lang="en-US" dirty="0" err="1" smtClean="0"/>
              <a:t>cancerimmunotherapies</a:t>
            </a:r>
            <a:r>
              <a:rPr lang="en-US" dirty="0" smtClean="0"/>
              <a:t> are two novel</a:t>
            </a:r>
          </a:p>
          <a:p>
            <a:r>
              <a:rPr lang="en-US" dirty="0" smtClean="0"/>
              <a:t>treatment </a:t>
            </a:r>
            <a:r>
              <a:rPr lang="en-US" dirty="0" err="1" smtClean="0"/>
              <a:t>modalitiesthat</a:t>
            </a:r>
            <a:r>
              <a:rPr lang="en-US" dirty="0" smtClean="0"/>
              <a:t> have recently begun to </a:t>
            </a:r>
            <a:r>
              <a:rPr lang="en-US" dirty="0" err="1" smtClean="0"/>
              <a:t>enterthe</a:t>
            </a:r>
            <a:r>
              <a:rPr lang="en-US" dirty="0" smtClean="0"/>
              <a:t> oncology clinic. Targeted</a:t>
            </a:r>
          </a:p>
          <a:p>
            <a:r>
              <a:rPr lang="en-US" dirty="0" smtClean="0"/>
              <a:t>therapies and immunotherapy offer a number of possible </a:t>
            </a:r>
            <a:r>
              <a:rPr lang="en-US" dirty="0" err="1" smtClean="0"/>
              <a:t>synergiesin</a:t>
            </a:r>
            <a:r>
              <a:rPr lang="en-US" dirty="0" smtClean="0"/>
              <a:t> treatment when</a:t>
            </a:r>
          </a:p>
          <a:p>
            <a:r>
              <a:rPr lang="en-US" dirty="0" smtClean="0"/>
              <a:t>used together; </a:t>
            </a:r>
            <a:r>
              <a:rPr lang="en-US" dirty="0" err="1" smtClean="0"/>
              <a:t>however,these</a:t>
            </a:r>
            <a:r>
              <a:rPr lang="en-US" dirty="0" smtClean="0"/>
              <a:t> combinations have not been well studied.</a:t>
            </a:r>
          </a:p>
          <a:p>
            <a:r>
              <a:rPr lang="en-US" dirty="0" smtClean="0"/>
              <a:t>•	Many targeted therapies </a:t>
            </a:r>
            <a:r>
              <a:rPr lang="en-US" dirty="0" err="1" smtClean="0"/>
              <a:t>againsttumours</a:t>
            </a:r>
            <a:r>
              <a:rPr lang="en-US" dirty="0" smtClean="0"/>
              <a:t> affect </a:t>
            </a:r>
            <a:r>
              <a:rPr lang="en-US" dirty="0" err="1" smtClean="0"/>
              <a:t>pathwaysthat</a:t>
            </a:r>
            <a:r>
              <a:rPr lang="en-US" dirty="0" smtClean="0"/>
              <a:t> are also crucial for</a:t>
            </a:r>
          </a:p>
          <a:p>
            <a:r>
              <a:rPr lang="en-US" dirty="0" smtClean="0"/>
              <a:t>immune development and function, which </a:t>
            </a:r>
            <a:r>
              <a:rPr lang="en-US" dirty="0" err="1" smtClean="0"/>
              <a:t>suggeststhe</a:t>
            </a:r>
            <a:r>
              <a:rPr lang="en-US" dirty="0" smtClean="0"/>
              <a:t> possibility </a:t>
            </a:r>
            <a:r>
              <a:rPr lang="en-US" dirty="0" err="1" smtClean="0"/>
              <a:t>thattargeted</a:t>
            </a:r>
            <a:endParaRPr lang="en-US" dirty="0" smtClean="0"/>
          </a:p>
          <a:p>
            <a:r>
              <a:rPr lang="en-US" dirty="0" smtClean="0"/>
              <a:t>therapies may help to optimize anti-</a:t>
            </a:r>
            <a:r>
              <a:rPr lang="en-US" dirty="0" err="1" smtClean="0"/>
              <a:t>tumour</a:t>
            </a:r>
            <a:r>
              <a:rPr lang="en-US" dirty="0" smtClean="0"/>
              <a:t> immune </a:t>
            </a:r>
            <a:r>
              <a:rPr lang="en-US" dirty="0" err="1" smtClean="0"/>
              <a:t>responsesfrom</a:t>
            </a:r>
            <a:endParaRPr lang="en-US" dirty="0" smtClean="0"/>
          </a:p>
          <a:p>
            <a:r>
              <a:rPr lang="en-US" dirty="0" err="1" smtClean="0"/>
              <a:t>immunotherapies</a:t>
            </a:r>
            <a:r>
              <a:rPr lang="en-US" dirty="0" smtClean="0"/>
              <a:t>. Similarly, </a:t>
            </a:r>
            <a:r>
              <a:rPr lang="en-US" dirty="0" err="1" smtClean="0"/>
              <a:t>immunotherapies</a:t>
            </a:r>
            <a:r>
              <a:rPr lang="en-US" dirty="0" smtClean="0"/>
              <a:t> may serve to consolidate impressive</a:t>
            </a:r>
          </a:p>
          <a:p>
            <a:r>
              <a:rPr lang="en-US" dirty="0" err="1" smtClean="0"/>
              <a:t>clinicalresponsesfrom</a:t>
            </a:r>
            <a:r>
              <a:rPr lang="en-US" dirty="0" smtClean="0"/>
              <a:t> targeted </a:t>
            </a:r>
            <a:r>
              <a:rPr lang="en-US" dirty="0" err="1" smtClean="0"/>
              <a:t>therapiesinto</a:t>
            </a:r>
            <a:r>
              <a:rPr lang="en-US" dirty="0" smtClean="0"/>
              <a:t> long-lasting </a:t>
            </a:r>
            <a:r>
              <a:rPr lang="en-US" dirty="0" err="1" smtClean="0"/>
              <a:t>clinicalremissions</a:t>
            </a:r>
            <a:r>
              <a:rPr lang="en-US" dirty="0" smtClean="0"/>
              <a:t>.</a:t>
            </a:r>
          </a:p>
          <a:p>
            <a:r>
              <a:rPr lang="en-US" dirty="0" smtClean="0"/>
              <a:t>•	Targeted therapies promote effective </a:t>
            </a:r>
            <a:r>
              <a:rPr lang="en-US" dirty="0" err="1" smtClean="0"/>
              <a:t>dendritic</a:t>
            </a:r>
            <a:r>
              <a:rPr lang="en-US" dirty="0" smtClean="0"/>
              <a:t> cell (DC) maturation, T cell priming,</a:t>
            </a:r>
          </a:p>
          <a:p>
            <a:r>
              <a:rPr lang="en-US" dirty="0" smtClean="0"/>
              <a:t>activation and differentiation into long-lived memory T cells, which suggests possible</a:t>
            </a:r>
          </a:p>
          <a:p>
            <a:r>
              <a:rPr lang="en-US" dirty="0" smtClean="0"/>
              <a:t>combinations of cancer vaccines along with targeted </a:t>
            </a:r>
            <a:r>
              <a:rPr lang="en-US" dirty="0" err="1" smtClean="0"/>
              <a:t>therapiesto</a:t>
            </a:r>
            <a:r>
              <a:rPr lang="en-US" dirty="0" smtClean="0"/>
              <a:t> bolster vaccine</a:t>
            </a:r>
          </a:p>
          <a:p>
            <a:r>
              <a:rPr lang="en-US" dirty="0" smtClean="0"/>
              <a:t>responses, as well as </a:t>
            </a:r>
            <a:r>
              <a:rPr lang="en-US" dirty="0" err="1" smtClean="0"/>
              <a:t>effector</a:t>
            </a:r>
            <a:r>
              <a:rPr lang="en-US" dirty="0" smtClean="0"/>
              <a:t> T cell function.</a:t>
            </a:r>
          </a:p>
          <a:p>
            <a:r>
              <a:rPr lang="en-US" dirty="0" smtClean="0"/>
              <a:t>•	Targeted therapies may sensitize </a:t>
            </a:r>
            <a:r>
              <a:rPr lang="en-US" dirty="0" err="1" smtClean="0"/>
              <a:t>tumour</a:t>
            </a:r>
            <a:r>
              <a:rPr lang="en-US" dirty="0" smtClean="0"/>
              <a:t> </a:t>
            </a:r>
            <a:r>
              <a:rPr lang="en-US" dirty="0" err="1" smtClean="0"/>
              <a:t>cellsto</a:t>
            </a:r>
            <a:r>
              <a:rPr lang="en-US" dirty="0" smtClean="0"/>
              <a:t> immune-mediated killing by</a:t>
            </a:r>
          </a:p>
          <a:p>
            <a:r>
              <a:rPr lang="en-US" dirty="0" smtClean="0"/>
              <a:t>increasing the expression of death receptors </a:t>
            </a:r>
            <a:r>
              <a:rPr lang="en-US" dirty="0" err="1" smtClean="0"/>
              <a:t>or‘distress</a:t>
            </a:r>
            <a:r>
              <a:rPr lang="en-US" dirty="0" smtClean="0"/>
              <a:t>’ </a:t>
            </a:r>
            <a:r>
              <a:rPr lang="en-US" dirty="0" err="1" smtClean="0"/>
              <a:t>ligands</a:t>
            </a:r>
            <a:r>
              <a:rPr lang="en-US" dirty="0" smtClean="0"/>
              <a:t> while simultaneously</a:t>
            </a:r>
          </a:p>
          <a:p>
            <a:r>
              <a:rPr lang="en-US" dirty="0" smtClean="0"/>
              <a:t>diminishing the expression of pro-</a:t>
            </a:r>
            <a:r>
              <a:rPr lang="en-US" dirty="0" err="1" smtClean="0"/>
              <a:t>survivalsignals</a:t>
            </a:r>
            <a:r>
              <a:rPr lang="en-US" dirty="0" smtClean="0"/>
              <a:t>, which </a:t>
            </a:r>
            <a:r>
              <a:rPr lang="en-US" dirty="0" err="1" smtClean="0"/>
              <a:t>increasesthe</a:t>
            </a:r>
            <a:r>
              <a:rPr lang="en-US" dirty="0" smtClean="0"/>
              <a:t> efficiency of</a:t>
            </a:r>
          </a:p>
          <a:p>
            <a:r>
              <a:rPr lang="en-US" dirty="0" smtClean="0"/>
              <a:t>immune-mediated </a:t>
            </a:r>
            <a:r>
              <a:rPr lang="en-US" dirty="0" err="1" smtClean="0"/>
              <a:t>tumour</a:t>
            </a:r>
            <a:r>
              <a:rPr lang="en-US" dirty="0" smtClean="0"/>
              <a:t> clearance once immune cells are activated in vivo.</a:t>
            </a:r>
          </a:p>
          <a:p>
            <a:r>
              <a:rPr lang="en-US" dirty="0" smtClean="0"/>
              <a:t>•	Targeted therapies might diminish </a:t>
            </a:r>
            <a:r>
              <a:rPr lang="en-US" dirty="0" err="1" smtClean="0"/>
              <a:t>tumour</a:t>
            </a:r>
            <a:r>
              <a:rPr lang="en-US" dirty="0" smtClean="0"/>
              <a:t>-mediated </a:t>
            </a:r>
            <a:r>
              <a:rPr lang="en-US" dirty="0" err="1" smtClean="0"/>
              <a:t>immunosuppression</a:t>
            </a:r>
            <a:r>
              <a:rPr lang="en-US" dirty="0" smtClean="0"/>
              <a:t> by</a:t>
            </a:r>
          </a:p>
          <a:p>
            <a:r>
              <a:rPr lang="en-US" dirty="0" smtClean="0"/>
              <a:t>abrogating the production </a:t>
            </a:r>
            <a:r>
              <a:rPr lang="en-US" dirty="0" err="1" smtClean="0"/>
              <a:t>oftumorigenic</a:t>
            </a:r>
            <a:r>
              <a:rPr lang="en-US" dirty="0" smtClean="0"/>
              <a:t> inflammation and by inhibiting</a:t>
            </a:r>
          </a:p>
          <a:p>
            <a:r>
              <a:rPr lang="en-US" dirty="0" smtClean="0"/>
              <a:t>immunosuppressive </a:t>
            </a:r>
            <a:r>
              <a:rPr lang="en-US" dirty="0" err="1" smtClean="0"/>
              <a:t>celltypes</a:t>
            </a:r>
            <a:r>
              <a:rPr lang="en-US" dirty="0" smtClean="0"/>
              <a:t>. Impairing </a:t>
            </a:r>
            <a:r>
              <a:rPr lang="en-US" dirty="0" err="1" smtClean="0"/>
              <a:t>immunosuppression</a:t>
            </a:r>
            <a:r>
              <a:rPr lang="en-US" dirty="0" smtClean="0"/>
              <a:t> improves </a:t>
            </a:r>
            <a:r>
              <a:rPr lang="en-US" dirty="0" err="1" smtClean="0"/>
              <a:t>effector</a:t>
            </a:r>
            <a:r>
              <a:rPr lang="en-US" dirty="0" smtClean="0"/>
              <a:t> T cell</a:t>
            </a:r>
          </a:p>
          <a:p>
            <a:r>
              <a:rPr lang="en-US" dirty="0" smtClean="0"/>
              <a:t>function and </a:t>
            </a:r>
            <a:r>
              <a:rPr lang="en-US" dirty="0" err="1" smtClean="0"/>
              <a:t>increasesimmune</a:t>
            </a:r>
            <a:r>
              <a:rPr lang="en-US" dirty="0" smtClean="0"/>
              <a:t> destruction </a:t>
            </a:r>
            <a:r>
              <a:rPr lang="en-US" dirty="0" err="1" smtClean="0"/>
              <a:t>oftumourtargets,suggesting</a:t>
            </a:r>
            <a:r>
              <a:rPr lang="en-US" dirty="0" smtClean="0"/>
              <a:t> possible</a:t>
            </a:r>
          </a:p>
          <a:p>
            <a:r>
              <a:rPr lang="en-US" dirty="0" smtClean="0"/>
              <a:t>synergy with </a:t>
            </a:r>
            <a:r>
              <a:rPr lang="en-US" dirty="0" err="1" smtClean="0"/>
              <a:t>immunotherapiesthat</a:t>
            </a:r>
            <a:r>
              <a:rPr lang="en-US" dirty="0" smtClean="0"/>
              <a:t> are designed to generate anti-</a:t>
            </a:r>
            <a:r>
              <a:rPr lang="en-US" dirty="0" err="1" smtClean="0"/>
              <a:t>tumour</a:t>
            </a:r>
            <a:r>
              <a:rPr lang="en-US" dirty="0" smtClean="0"/>
              <a:t> T cells </a:t>
            </a:r>
            <a:r>
              <a:rPr lang="en-US" dirty="0" err="1" smtClean="0"/>
              <a:t>orto</a:t>
            </a:r>
            <a:endParaRPr lang="en-US" dirty="0" smtClean="0"/>
          </a:p>
          <a:p>
            <a:r>
              <a:rPr lang="en-US" dirty="0" err="1" smtClean="0"/>
              <a:t>bolstertheir</a:t>
            </a:r>
            <a:r>
              <a:rPr lang="en-US" dirty="0" smtClean="0"/>
              <a:t> </a:t>
            </a:r>
            <a:r>
              <a:rPr lang="en-US" dirty="0" err="1" smtClean="0"/>
              <a:t>effectorfunction</a:t>
            </a:r>
            <a:r>
              <a:rPr lang="en-US" dirty="0" smtClean="0"/>
              <a:t>.</a:t>
            </a:r>
          </a:p>
          <a:p>
            <a:r>
              <a:rPr lang="en-US" dirty="0" smtClean="0"/>
              <a:t>•	Important </a:t>
            </a:r>
            <a:r>
              <a:rPr lang="en-US" dirty="0" err="1" smtClean="0"/>
              <a:t>considerationsregarding</a:t>
            </a:r>
            <a:r>
              <a:rPr lang="en-US" dirty="0" smtClean="0"/>
              <a:t> optimizing </a:t>
            </a:r>
            <a:r>
              <a:rPr lang="en-US" dirty="0" err="1" smtClean="0"/>
              <a:t>dose,sequence</a:t>
            </a:r>
            <a:r>
              <a:rPr lang="en-US" dirty="0" smtClean="0"/>
              <a:t> and timing </a:t>
            </a:r>
            <a:r>
              <a:rPr lang="en-US" dirty="0" err="1" smtClean="0"/>
              <a:t>oftargeted</a:t>
            </a:r>
            <a:endParaRPr lang="en-US" dirty="0" smtClean="0"/>
          </a:p>
          <a:p>
            <a:r>
              <a:rPr lang="en-US" dirty="0" smtClean="0"/>
              <a:t>therapies will be required when rationally designing future </a:t>
            </a:r>
            <a:r>
              <a:rPr lang="en-US" dirty="0" err="1" smtClean="0"/>
              <a:t>clinicaltrialsin</a:t>
            </a:r>
            <a:r>
              <a:rPr lang="en-US" dirty="0" smtClean="0"/>
              <a:t> </a:t>
            </a:r>
            <a:r>
              <a:rPr lang="en-US" dirty="0" err="1" smtClean="0"/>
              <a:t>orderto</a:t>
            </a:r>
            <a:endParaRPr lang="en-US" dirty="0" smtClean="0"/>
          </a:p>
          <a:p>
            <a:r>
              <a:rPr lang="en-US" dirty="0" smtClean="0"/>
              <a:t>maximize anti-</a:t>
            </a:r>
            <a:r>
              <a:rPr lang="en-US" dirty="0" err="1" smtClean="0"/>
              <a:t>tumour</a:t>
            </a:r>
            <a:r>
              <a:rPr lang="en-US" dirty="0" smtClean="0"/>
              <a:t> efficacy </a:t>
            </a:r>
            <a:r>
              <a:rPr lang="en-US" dirty="0" err="1" smtClean="0"/>
              <a:t>whileminimizing</a:t>
            </a:r>
            <a:r>
              <a:rPr lang="en-US" dirty="0" smtClean="0"/>
              <a:t> any immunosuppressive side effects.</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mn-lt"/>
                <a:ea typeface="+mn-ea"/>
                <a:cs typeface="+mn-cs"/>
              </a:rPr>
              <a:t>The cancer </a:t>
            </a:r>
            <a:r>
              <a:rPr lang="en-US" sz="1200" kern="1200" baseline="0" dirty="0" err="1" smtClean="0">
                <a:solidFill>
                  <a:schemeClr val="tx1"/>
                </a:solidFill>
                <a:latin typeface="+mn-lt"/>
                <a:ea typeface="+mn-ea"/>
                <a:cs typeface="+mn-cs"/>
              </a:rPr>
              <a:t>immunoediting</a:t>
            </a:r>
            <a:r>
              <a:rPr lang="en-US" sz="1200" kern="1200" baseline="0" dirty="0" smtClean="0">
                <a:solidFill>
                  <a:schemeClr val="tx1"/>
                </a:solidFill>
                <a:latin typeface="+mn-lt"/>
                <a:ea typeface="+mn-ea"/>
                <a:cs typeface="+mn-cs"/>
              </a:rPr>
              <a:t> concept. Cancer </a:t>
            </a:r>
            <a:r>
              <a:rPr lang="en-US" sz="1200" kern="1200" baseline="0" dirty="0" err="1" smtClean="0">
                <a:solidFill>
                  <a:schemeClr val="tx1"/>
                </a:solidFill>
                <a:latin typeface="+mn-lt"/>
                <a:ea typeface="+mn-ea"/>
                <a:cs typeface="+mn-cs"/>
              </a:rPr>
              <a:t>immunoediting</a:t>
            </a:r>
            <a:r>
              <a:rPr lang="en-US" sz="1200" kern="1200" baseline="0" dirty="0" smtClean="0">
                <a:solidFill>
                  <a:schemeClr val="tx1"/>
                </a:solidFill>
                <a:latin typeface="+mn-lt"/>
                <a:ea typeface="+mn-ea"/>
                <a:cs typeface="+mn-cs"/>
              </a:rPr>
              <a:t> is an extrinsic tumor suppressor</a:t>
            </a:r>
          </a:p>
          <a:p>
            <a:r>
              <a:rPr lang="en-US" sz="1200" kern="1200" baseline="0" dirty="0" smtClean="0">
                <a:solidFill>
                  <a:schemeClr val="tx1"/>
                </a:solidFill>
                <a:latin typeface="+mn-lt"/>
                <a:ea typeface="+mn-ea"/>
                <a:cs typeface="+mn-cs"/>
              </a:rPr>
              <a:t>mechanism that engages only after cellular transformation has occurred and intrinsic tumor suppressor</a:t>
            </a:r>
          </a:p>
          <a:p>
            <a:r>
              <a:rPr lang="en-US" sz="1200" kern="1200" baseline="0" dirty="0" smtClean="0">
                <a:solidFill>
                  <a:schemeClr val="tx1"/>
                </a:solidFill>
                <a:latin typeface="+mn-lt"/>
                <a:ea typeface="+mn-ea"/>
                <a:cs typeface="+mn-cs"/>
              </a:rPr>
              <a:t>mechanisms have failed. In its most complex form, cancer </a:t>
            </a:r>
            <a:r>
              <a:rPr lang="en-US" sz="1200" kern="1200" baseline="0" dirty="0" err="1" smtClean="0">
                <a:solidFill>
                  <a:schemeClr val="tx1"/>
                </a:solidFill>
                <a:latin typeface="+mn-lt"/>
                <a:ea typeface="+mn-ea"/>
                <a:cs typeface="+mn-cs"/>
              </a:rPr>
              <a:t>immunoediting</a:t>
            </a:r>
            <a:r>
              <a:rPr lang="en-US" sz="1200" kern="1200" baseline="0" dirty="0" smtClean="0">
                <a:solidFill>
                  <a:schemeClr val="tx1"/>
                </a:solidFill>
                <a:latin typeface="+mn-lt"/>
                <a:ea typeface="+mn-ea"/>
                <a:cs typeface="+mn-cs"/>
              </a:rPr>
              <a:t> consists of three sequential</a:t>
            </a:r>
          </a:p>
          <a:p>
            <a:r>
              <a:rPr lang="en-US" sz="1200" kern="1200" baseline="0" dirty="0" smtClean="0">
                <a:solidFill>
                  <a:schemeClr val="tx1"/>
                </a:solidFill>
                <a:latin typeface="+mn-lt"/>
                <a:ea typeface="+mn-ea"/>
                <a:cs typeface="+mn-cs"/>
              </a:rPr>
              <a:t>phases: elimination, equilibrium, and escape. In the elimination phase, innate and adaptive immunity</a:t>
            </a:r>
          </a:p>
          <a:p>
            <a:r>
              <a:rPr lang="en-US" sz="1200" kern="1200" baseline="0" dirty="0" smtClean="0">
                <a:solidFill>
                  <a:schemeClr val="tx1"/>
                </a:solidFill>
                <a:latin typeface="+mn-lt"/>
                <a:ea typeface="+mn-ea"/>
                <a:cs typeface="+mn-cs"/>
              </a:rPr>
              <a:t>work together to destroy developing tumors long before they become clinically apparent. Many of the</a:t>
            </a:r>
          </a:p>
          <a:p>
            <a:r>
              <a:rPr lang="en-US" sz="1200" kern="1200" baseline="0" dirty="0" smtClean="0">
                <a:solidFill>
                  <a:schemeClr val="tx1"/>
                </a:solidFill>
                <a:latin typeface="+mn-lt"/>
                <a:ea typeface="+mn-ea"/>
                <a:cs typeface="+mn-cs"/>
              </a:rPr>
              <a:t>immune molecules and cells that participate in the elimination phase have been identified, but more work</a:t>
            </a:r>
          </a:p>
          <a:p>
            <a:r>
              <a:rPr lang="en-US" sz="1200" kern="1200" baseline="0" dirty="0" smtClean="0">
                <a:solidFill>
                  <a:schemeClr val="tx1"/>
                </a:solidFill>
                <a:latin typeface="+mn-lt"/>
                <a:ea typeface="+mn-ea"/>
                <a:cs typeface="+mn-cs"/>
              </a:rPr>
              <a:t>is needed to determine their exact sequence of action. If this phase goes to completion, then the host</a:t>
            </a:r>
          </a:p>
          <a:p>
            <a:r>
              <a:rPr lang="en-US" sz="1200" kern="1200" baseline="0" dirty="0" smtClean="0">
                <a:solidFill>
                  <a:schemeClr val="tx1"/>
                </a:solidFill>
                <a:latin typeface="+mn-lt"/>
                <a:ea typeface="+mn-ea"/>
                <a:cs typeface="+mn-cs"/>
              </a:rPr>
              <a:t>remains free of cancer, and elimination thus represents the full extent of the process. If, however, a rare</a:t>
            </a:r>
          </a:p>
          <a:p>
            <a:r>
              <a:rPr lang="en-US" sz="1200" kern="1200" baseline="0" dirty="0" smtClean="0">
                <a:solidFill>
                  <a:schemeClr val="tx1"/>
                </a:solidFill>
                <a:latin typeface="+mn-lt"/>
                <a:ea typeface="+mn-ea"/>
                <a:cs typeface="+mn-cs"/>
              </a:rPr>
              <a:t>cancer cell variant is not destroyed in the elimination phase, it may then enter the equilibrium phase, in</a:t>
            </a:r>
          </a:p>
          <a:p>
            <a:r>
              <a:rPr lang="en-US" sz="1200" kern="1200" baseline="0" dirty="0" smtClean="0">
                <a:solidFill>
                  <a:schemeClr val="tx1"/>
                </a:solidFill>
                <a:latin typeface="+mn-lt"/>
                <a:ea typeface="+mn-ea"/>
                <a:cs typeface="+mn-cs"/>
              </a:rPr>
              <a:t>which its outgrowth is prevented by immunologic mechanisms. T cells, IL-12, and IFN-g are required to</a:t>
            </a:r>
          </a:p>
          <a:p>
            <a:r>
              <a:rPr lang="en-US" sz="1200" kern="1200" baseline="0" dirty="0" smtClean="0">
                <a:solidFill>
                  <a:schemeClr val="tx1"/>
                </a:solidFill>
                <a:latin typeface="+mn-lt"/>
                <a:ea typeface="+mn-ea"/>
                <a:cs typeface="+mn-cs"/>
              </a:rPr>
              <a:t>maintain tumor cells in a state of functional dormancy, whereas NK cells and molecules that participate in</a:t>
            </a:r>
          </a:p>
          <a:p>
            <a:r>
              <a:rPr lang="en-US" sz="1200" kern="1200" baseline="0" dirty="0" smtClean="0">
                <a:solidFill>
                  <a:schemeClr val="tx1"/>
                </a:solidFill>
                <a:latin typeface="+mn-lt"/>
                <a:ea typeface="+mn-ea"/>
                <a:cs typeface="+mn-cs"/>
              </a:rPr>
              <a:t>the recognition or </a:t>
            </a:r>
            <a:r>
              <a:rPr lang="en-US" sz="1200" kern="1200" baseline="0" dirty="0" err="1" smtClean="0">
                <a:solidFill>
                  <a:schemeClr val="tx1"/>
                </a:solidFill>
                <a:latin typeface="+mn-lt"/>
                <a:ea typeface="+mn-ea"/>
                <a:cs typeface="+mn-cs"/>
              </a:rPr>
              <a:t>effector</a:t>
            </a:r>
            <a:r>
              <a:rPr lang="en-US" sz="1200" kern="1200" baseline="0" dirty="0" smtClean="0">
                <a:solidFill>
                  <a:schemeClr val="tx1"/>
                </a:solidFill>
                <a:latin typeface="+mn-lt"/>
                <a:ea typeface="+mn-ea"/>
                <a:cs typeface="+mn-cs"/>
              </a:rPr>
              <a:t> function of cells of innate immunity are not required; this indicates that</a:t>
            </a:r>
          </a:p>
          <a:p>
            <a:r>
              <a:rPr lang="en-US" sz="1200" kern="1200" baseline="0" dirty="0" smtClean="0">
                <a:solidFill>
                  <a:schemeClr val="tx1"/>
                </a:solidFill>
                <a:latin typeface="+mn-lt"/>
                <a:ea typeface="+mn-ea"/>
                <a:cs typeface="+mn-cs"/>
              </a:rPr>
              <a:t>equilibrium is a function of adaptive immunity only. Editing of tumor immunogenicity occurs in the</a:t>
            </a:r>
          </a:p>
          <a:p>
            <a:r>
              <a:rPr lang="en-US" sz="1200" kern="1200" baseline="0" dirty="0" smtClean="0">
                <a:solidFill>
                  <a:schemeClr val="tx1"/>
                </a:solidFill>
                <a:latin typeface="+mn-lt"/>
                <a:ea typeface="+mn-ea"/>
                <a:cs typeface="+mn-cs"/>
              </a:rPr>
              <a:t>equilibrium phase. </a:t>
            </a:r>
            <a:r>
              <a:rPr lang="en-US" sz="1200" kern="1200" baseline="0" dirty="0" err="1" smtClean="0">
                <a:solidFill>
                  <a:schemeClr val="tx1"/>
                </a:solidFill>
                <a:latin typeface="+mn-lt"/>
                <a:ea typeface="+mn-ea"/>
                <a:cs typeface="+mn-cs"/>
              </a:rPr>
              <a:t>Equilibriummay</a:t>
            </a:r>
            <a:r>
              <a:rPr lang="en-US" sz="1200" kern="1200" baseline="0" dirty="0" smtClean="0">
                <a:solidFill>
                  <a:schemeClr val="tx1"/>
                </a:solidFill>
                <a:latin typeface="+mn-lt"/>
                <a:ea typeface="+mn-ea"/>
                <a:cs typeface="+mn-cs"/>
              </a:rPr>
              <a:t> also represent an end stage of the cancer </a:t>
            </a:r>
            <a:r>
              <a:rPr lang="en-US" sz="1200" kern="1200" baseline="0" dirty="0" err="1" smtClean="0">
                <a:solidFill>
                  <a:schemeClr val="tx1"/>
                </a:solidFill>
                <a:latin typeface="+mn-lt"/>
                <a:ea typeface="+mn-ea"/>
                <a:cs typeface="+mn-cs"/>
              </a:rPr>
              <a:t>immunoediting</a:t>
            </a:r>
            <a:r>
              <a:rPr lang="en-US" sz="1200" kern="1200" baseline="0" dirty="0" smtClean="0">
                <a:solidFill>
                  <a:schemeClr val="tx1"/>
                </a:solidFill>
                <a:latin typeface="+mn-lt"/>
                <a:ea typeface="+mn-ea"/>
                <a:cs typeface="+mn-cs"/>
              </a:rPr>
              <a:t> process and</a:t>
            </a:r>
          </a:p>
          <a:p>
            <a:r>
              <a:rPr lang="en-US" sz="1200" kern="1200" baseline="0" dirty="0" smtClean="0">
                <a:solidFill>
                  <a:schemeClr val="tx1"/>
                </a:solidFill>
                <a:latin typeface="+mn-lt"/>
                <a:ea typeface="+mn-ea"/>
                <a:cs typeface="+mn-cs"/>
              </a:rPr>
              <a:t>may restrain outgrowth of occult cancers for the lifetime of the host. However, as a consequence of</a:t>
            </a:r>
          </a:p>
          <a:p>
            <a:r>
              <a:rPr lang="en-US" sz="1200" kern="1200" baseline="0" dirty="0" smtClean="0">
                <a:solidFill>
                  <a:schemeClr val="tx1"/>
                </a:solidFill>
                <a:latin typeface="+mn-lt"/>
                <a:ea typeface="+mn-ea"/>
                <a:cs typeface="+mn-cs"/>
              </a:rPr>
              <a:t>constant immune selection pressure placed on genetically unstable tumor cells held in equilibrium, tumor</a:t>
            </a:r>
          </a:p>
          <a:p>
            <a:r>
              <a:rPr lang="en-US" sz="1200" kern="1200" baseline="0" dirty="0" smtClean="0">
                <a:solidFill>
                  <a:schemeClr val="tx1"/>
                </a:solidFill>
                <a:latin typeface="+mn-lt"/>
                <a:ea typeface="+mn-ea"/>
                <a:cs typeface="+mn-cs"/>
              </a:rPr>
              <a:t>cell variants may emerge that (</a:t>
            </a:r>
            <a:r>
              <a:rPr lang="en-US" sz="1200" kern="1200" baseline="0" dirty="0" err="1" smtClean="0">
                <a:solidFill>
                  <a:schemeClr val="tx1"/>
                </a:solidFill>
                <a:latin typeface="+mn-lt"/>
                <a:ea typeface="+mn-ea"/>
                <a:cs typeface="+mn-cs"/>
              </a:rPr>
              <a:t>i</a:t>
            </a:r>
            <a:r>
              <a:rPr lang="en-US" sz="1200" kern="1200" baseline="0" dirty="0" smtClean="0">
                <a:solidFill>
                  <a:schemeClr val="tx1"/>
                </a:solidFill>
                <a:latin typeface="+mn-lt"/>
                <a:ea typeface="+mn-ea"/>
                <a:cs typeface="+mn-cs"/>
              </a:rPr>
              <a:t>) are no longer recognized by adaptive immunity (antigen loss variants or</a:t>
            </a:r>
          </a:p>
          <a:p>
            <a:r>
              <a:rPr lang="en-US" sz="1200" kern="1200" baseline="0" dirty="0" smtClean="0">
                <a:solidFill>
                  <a:schemeClr val="tx1"/>
                </a:solidFill>
                <a:latin typeface="+mn-lt"/>
                <a:ea typeface="+mn-ea"/>
                <a:cs typeface="+mn-cs"/>
              </a:rPr>
              <a:t>tumors cells that develop defects in antigen processing or presentation), (ii) become insensitive to</a:t>
            </a:r>
          </a:p>
          <a:p>
            <a:r>
              <a:rPr lang="en-US" sz="1200" kern="1200" baseline="0" dirty="0" smtClean="0">
                <a:solidFill>
                  <a:schemeClr val="tx1"/>
                </a:solidFill>
                <a:latin typeface="+mn-lt"/>
                <a:ea typeface="+mn-ea"/>
                <a:cs typeface="+mn-cs"/>
              </a:rPr>
              <a:t>immune </a:t>
            </a:r>
            <a:r>
              <a:rPr lang="en-US" sz="1200" kern="1200" baseline="0" dirty="0" err="1" smtClean="0">
                <a:solidFill>
                  <a:schemeClr val="tx1"/>
                </a:solidFill>
                <a:latin typeface="+mn-lt"/>
                <a:ea typeface="+mn-ea"/>
                <a:cs typeface="+mn-cs"/>
              </a:rPr>
              <a:t>effector</a:t>
            </a:r>
            <a:r>
              <a:rPr lang="en-US" sz="1200" kern="1200" baseline="0" dirty="0" smtClean="0">
                <a:solidFill>
                  <a:schemeClr val="tx1"/>
                </a:solidFill>
                <a:latin typeface="+mn-lt"/>
                <a:ea typeface="+mn-ea"/>
                <a:cs typeface="+mn-cs"/>
              </a:rPr>
              <a:t> mechanisms, or (iii) induce an immunosuppressive state within the tumor microenvironment.</a:t>
            </a:r>
          </a:p>
          <a:p>
            <a:r>
              <a:rPr lang="en-US" sz="1200" kern="1200" baseline="0" dirty="0" smtClean="0">
                <a:solidFill>
                  <a:schemeClr val="tx1"/>
                </a:solidFill>
                <a:latin typeface="+mn-lt"/>
                <a:ea typeface="+mn-ea"/>
                <a:cs typeface="+mn-cs"/>
              </a:rPr>
              <a:t>These tumor cells may then enter the escape phase, in which their outgrowth is no longer blocked</a:t>
            </a:r>
          </a:p>
          <a:p>
            <a:r>
              <a:rPr lang="en-US" sz="1200" kern="1200" baseline="0" dirty="0" smtClean="0">
                <a:solidFill>
                  <a:schemeClr val="tx1"/>
                </a:solidFill>
                <a:latin typeface="+mn-lt"/>
                <a:ea typeface="+mn-ea"/>
                <a:cs typeface="+mn-cs"/>
              </a:rPr>
              <a:t>by immunity. These tumor cells emerge to cause clinically apparent disease.</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Tumors in </a:t>
            </a:r>
            <a:r>
              <a:rPr lang="en-US" sz="1200" kern="1200" baseline="0" dirty="0" err="1" smtClean="0">
                <a:solidFill>
                  <a:schemeClr val="tx1"/>
                </a:solidFill>
                <a:latin typeface="+mn-lt"/>
                <a:ea typeface="+mn-ea"/>
                <a:cs typeface="+mn-cs"/>
              </a:rPr>
              <a:t>immunocompetent</a:t>
            </a:r>
            <a:r>
              <a:rPr lang="en-US" sz="1200" kern="1200" baseline="0" dirty="0" smtClean="0">
                <a:solidFill>
                  <a:schemeClr val="tx1"/>
                </a:solidFill>
                <a:latin typeface="+mn-lt"/>
                <a:ea typeface="+mn-ea"/>
                <a:cs typeface="+mn-cs"/>
              </a:rPr>
              <a:t> mice are qualitatively different from tumors in </a:t>
            </a:r>
            <a:r>
              <a:rPr lang="en-US" sz="1200" kern="1200" baseline="0" dirty="0" err="1" smtClean="0">
                <a:solidFill>
                  <a:schemeClr val="tx1"/>
                </a:solidFill>
                <a:latin typeface="+mn-lt"/>
                <a:ea typeface="+mn-ea"/>
                <a:cs typeface="+mn-cs"/>
              </a:rPr>
              <a:t>immunodeficient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mice. This observation, which led to the formulation of the cancer </a:t>
            </a:r>
            <a:r>
              <a:rPr lang="en-US" sz="1200" kern="1200" baseline="0" dirty="0" err="1" smtClean="0">
                <a:solidFill>
                  <a:schemeClr val="tx1"/>
                </a:solidFill>
                <a:latin typeface="+mn-lt"/>
                <a:ea typeface="+mn-ea"/>
                <a:cs typeface="+mn-cs"/>
              </a:rPr>
              <a:t>immunoediting</a:t>
            </a:r>
            <a:r>
              <a:rPr lang="en-US" sz="1200" kern="1200" baseline="0" dirty="0" smtClean="0">
                <a:solidFill>
                  <a:schemeClr val="tx1"/>
                </a:solidFill>
                <a:latin typeface="+mn-lt"/>
                <a:ea typeface="+mn-ea"/>
                <a:cs typeface="+mn-cs"/>
              </a:rPr>
              <a:t> hypothesis, is based on</a:t>
            </a:r>
          </a:p>
          <a:p>
            <a:r>
              <a:rPr lang="en-US" sz="1200" kern="1200" baseline="0" dirty="0" smtClean="0">
                <a:solidFill>
                  <a:schemeClr val="tx1"/>
                </a:solidFill>
                <a:latin typeface="+mn-lt"/>
                <a:ea typeface="+mn-ea"/>
                <a:cs typeface="+mn-cs"/>
              </a:rPr>
              <a:t>comparative analyses of carcinogen-induced tumors harvested from </a:t>
            </a:r>
            <a:r>
              <a:rPr lang="en-US" sz="1200" kern="1200" baseline="0" dirty="0" err="1" smtClean="0">
                <a:solidFill>
                  <a:schemeClr val="tx1"/>
                </a:solidFill>
                <a:latin typeface="+mn-lt"/>
                <a:ea typeface="+mn-ea"/>
                <a:cs typeface="+mn-cs"/>
              </a:rPr>
              <a:t>immunocompetent</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immunodeficient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mice. In these experiments, tumor cell lines were established from tumors arising in each group</a:t>
            </a:r>
          </a:p>
          <a:p>
            <a:r>
              <a:rPr lang="en-US" sz="1200" kern="1200" baseline="0" dirty="0" smtClean="0">
                <a:solidFill>
                  <a:schemeClr val="tx1"/>
                </a:solidFill>
                <a:latin typeface="+mn-lt"/>
                <a:ea typeface="+mn-ea"/>
                <a:cs typeface="+mn-cs"/>
              </a:rPr>
              <a:t>of mice, and these cells were then injected into </a:t>
            </a:r>
            <a:r>
              <a:rPr lang="en-US" sz="1200" kern="1200" baseline="0" dirty="0" err="1" smtClean="0">
                <a:solidFill>
                  <a:schemeClr val="tx1"/>
                </a:solidFill>
                <a:latin typeface="+mn-lt"/>
                <a:ea typeface="+mn-ea"/>
                <a:cs typeface="+mn-cs"/>
              </a:rPr>
              <a:t>immunodeficient</a:t>
            </a:r>
            <a:r>
              <a:rPr lang="en-US" sz="1200" kern="1200" baseline="0" dirty="0" smtClean="0">
                <a:solidFill>
                  <a:schemeClr val="tx1"/>
                </a:solidFill>
                <a:latin typeface="+mn-lt"/>
                <a:ea typeface="+mn-ea"/>
                <a:cs typeface="+mn-cs"/>
              </a:rPr>
              <a:t> recipient mice or </a:t>
            </a:r>
            <a:r>
              <a:rPr lang="en-US" sz="1200" kern="1200" baseline="0" dirty="0" err="1" smtClean="0">
                <a:solidFill>
                  <a:schemeClr val="tx1"/>
                </a:solidFill>
                <a:latin typeface="+mn-lt"/>
                <a:ea typeface="+mn-ea"/>
                <a:cs typeface="+mn-cs"/>
              </a:rPr>
              <a:t>immunocompetent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wild-type (WT) recipient mice. Tumor cells from carcinogen-</a:t>
            </a:r>
            <a:r>
              <a:rPr lang="en-US" sz="1200" kern="1200" baseline="0" dirty="0" err="1" smtClean="0">
                <a:solidFill>
                  <a:schemeClr val="tx1"/>
                </a:solidFill>
                <a:latin typeface="+mn-lt"/>
                <a:ea typeface="+mn-ea"/>
                <a:cs typeface="+mn-cs"/>
              </a:rPr>
              <a:t>treatedWT</a:t>
            </a:r>
            <a:r>
              <a:rPr lang="en-US" sz="1200" kern="1200" baseline="0" dirty="0" smtClean="0">
                <a:solidFill>
                  <a:schemeClr val="tx1"/>
                </a:solidFill>
                <a:latin typeface="+mn-lt"/>
                <a:ea typeface="+mn-ea"/>
                <a:cs typeface="+mn-cs"/>
              </a:rPr>
              <a:t> mice formed progressively growing</a:t>
            </a:r>
          </a:p>
          <a:p>
            <a:r>
              <a:rPr lang="en-US" sz="1200" kern="1200" baseline="0" dirty="0" smtClean="0">
                <a:solidFill>
                  <a:schemeClr val="tx1"/>
                </a:solidFill>
                <a:latin typeface="+mn-lt"/>
                <a:ea typeface="+mn-ea"/>
                <a:cs typeface="+mn-cs"/>
              </a:rPr>
              <a:t>tumors in both </a:t>
            </a:r>
            <a:r>
              <a:rPr lang="en-US" sz="1200" kern="1200" baseline="0" dirty="0" err="1" smtClean="0">
                <a:solidFill>
                  <a:schemeClr val="tx1"/>
                </a:solidFill>
                <a:latin typeface="+mn-lt"/>
                <a:ea typeface="+mn-ea"/>
                <a:cs typeface="+mn-cs"/>
              </a:rPr>
              <a:t>immunodeficient</a:t>
            </a:r>
            <a:r>
              <a:rPr lang="en-US" sz="1200" kern="1200" baseline="0" dirty="0" smtClean="0">
                <a:solidFill>
                  <a:schemeClr val="tx1"/>
                </a:solidFill>
                <a:latin typeface="+mn-lt"/>
                <a:ea typeface="+mn-ea"/>
                <a:cs typeface="+mn-cs"/>
              </a:rPr>
              <a:t> mice (not shown) and naïve </a:t>
            </a:r>
            <a:r>
              <a:rPr lang="en-US" sz="1200" kern="1200" baseline="0" dirty="0" err="1" smtClean="0">
                <a:solidFill>
                  <a:schemeClr val="tx1"/>
                </a:solidFill>
                <a:latin typeface="+mn-lt"/>
                <a:ea typeface="+mn-ea"/>
                <a:cs typeface="+mn-cs"/>
              </a:rPr>
              <a:t>syngeneic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immunocompetent</a:t>
            </a:r>
            <a:r>
              <a:rPr lang="en-US" sz="1200" kern="1200" baseline="0" dirty="0" smtClean="0">
                <a:solidFill>
                  <a:schemeClr val="tx1"/>
                </a:solidFill>
                <a:latin typeface="+mn-lt"/>
                <a:ea typeface="+mn-ea"/>
                <a:cs typeface="+mn-cs"/>
              </a:rPr>
              <a:t> mice (blue)</a:t>
            </a:r>
          </a:p>
          <a:p>
            <a:r>
              <a:rPr lang="en-US" sz="1200" kern="1200" baseline="0" dirty="0" smtClean="0">
                <a:solidFill>
                  <a:schemeClr val="tx1"/>
                </a:solidFill>
                <a:latin typeface="+mn-lt"/>
                <a:ea typeface="+mn-ea"/>
                <a:cs typeface="+mn-cs"/>
              </a:rPr>
              <a:t>100%of the time. In contrast, although tumor cells from carcinogen-treated </a:t>
            </a:r>
            <a:r>
              <a:rPr lang="en-US" sz="1200" kern="1200" baseline="0" dirty="0" err="1" smtClean="0">
                <a:solidFill>
                  <a:schemeClr val="tx1"/>
                </a:solidFill>
                <a:latin typeface="+mn-lt"/>
                <a:ea typeface="+mn-ea"/>
                <a:cs typeface="+mn-cs"/>
              </a:rPr>
              <a:t>immunodeficient</a:t>
            </a:r>
            <a:r>
              <a:rPr lang="en-US" sz="1200" kern="1200" baseline="0" dirty="0" smtClean="0">
                <a:solidFill>
                  <a:schemeClr val="tx1"/>
                </a:solidFill>
                <a:latin typeface="+mn-lt"/>
                <a:ea typeface="+mn-ea"/>
                <a:cs typeface="+mn-cs"/>
              </a:rPr>
              <a:t> mice grew</a:t>
            </a:r>
          </a:p>
          <a:p>
            <a:r>
              <a:rPr lang="en-US" sz="1200" kern="1200" baseline="0" dirty="0" smtClean="0">
                <a:solidFill>
                  <a:schemeClr val="tx1"/>
                </a:solidFill>
                <a:latin typeface="+mn-lt"/>
                <a:ea typeface="+mn-ea"/>
                <a:cs typeface="+mn-cs"/>
              </a:rPr>
              <a:t>progressively when transplanted into </a:t>
            </a:r>
            <a:r>
              <a:rPr lang="en-US" sz="1200" kern="1200" baseline="0" dirty="0" err="1" smtClean="0">
                <a:solidFill>
                  <a:schemeClr val="tx1"/>
                </a:solidFill>
                <a:latin typeface="+mn-lt"/>
                <a:ea typeface="+mn-ea"/>
                <a:cs typeface="+mn-cs"/>
              </a:rPr>
              <a:t>immunodeficient</a:t>
            </a:r>
            <a:r>
              <a:rPr lang="en-US" sz="1200" kern="1200" baseline="0" dirty="0" smtClean="0">
                <a:solidFill>
                  <a:schemeClr val="tx1"/>
                </a:solidFill>
                <a:latin typeface="+mn-lt"/>
                <a:ea typeface="+mn-ea"/>
                <a:cs typeface="+mn-cs"/>
              </a:rPr>
              <a:t> mice (not shown), only half of the tumor cell lines</a:t>
            </a:r>
          </a:p>
          <a:p>
            <a:r>
              <a:rPr lang="en-US" sz="1200" kern="1200" baseline="0" dirty="0" smtClean="0">
                <a:solidFill>
                  <a:schemeClr val="tx1"/>
                </a:solidFill>
                <a:latin typeface="+mn-lt"/>
                <a:ea typeface="+mn-ea"/>
                <a:cs typeface="+mn-cs"/>
              </a:rPr>
              <a:t>were capable of forming progressively growing tumors in naïve </a:t>
            </a:r>
            <a:r>
              <a:rPr lang="en-US" sz="1200" kern="1200" baseline="0" dirty="0" err="1" smtClean="0">
                <a:solidFill>
                  <a:schemeClr val="tx1"/>
                </a:solidFill>
                <a:latin typeface="+mn-lt"/>
                <a:ea typeface="+mn-ea"/>
                <a:cs typeface="+mn-cs"/>
              </a:rPr>
              <a:t>syngeneic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immunocompetent</a:t>
            </a:r>
            <a:r>
              <a:rPr lang="en-US" sz="1200" kern="1200" baseline="0" dirty="0" smtClean="0">
                <a:solidFill>
                  <a:schemeClr val="tx1"/>
                </a:solidFill>
                <a:latin typeface="+mn-lt"/>
                <a:ea typeface="+mn-ea"/>
                <a:cs typeface="+mn-cs"/>
              </a:rPr>
              <a:t> recipients</a:t>
            </a:r>
          </a:p>
          <a:p>
            <a:r>
              <a:rPr lang="en-US" sz="1200" kern="1200" baseline="0" dirty="0" smtClean="0">
                <a:solidFill>
                  <a:schemeClr val="tx1"/>
                </a:solidFill>
                <a:latin typeface="+mn-lt"/>
                <a:ea typeface="+mn-ea"/>
                <a:cs typeface="+mn-cs"/>
              </a:rPr>
              <a:t>(purple), whereas the other half of the cell lines were rejected by the recipients (red). Thus, tumors from</a:t>
            </a:r>
          </a:p>
          <a:p>
            <a:r>
              <a:rPr lang="en-US" sz="1200" kern="1200" baseline="0" dirty="0" err="1" smtClean="0">
                <a:solidFill>
                  <a:schemeClr val="tx1"/>
                </a:solidFill>
                <a:latin typeface="+mn-lt"/>
                <a:ea typeface="+mn-ea"/>
                <a:cs typeface="+mn-cs"/>
              </a:rPr>
              <a:t>immunodeficient</a:t>
            </a:r>
            <a:r>
              <a:rPr lang="en-US" sz="1200" kern="1200" baseline="0" dirty="0" smtClean="0">
                <a:solidFill>
                  <a:schemeClr val="tx1"/>
                </a:solidFill>
                <a:latin typeface="+mn-lt"/>
                <a:ea typeface="+mn-ea"/>
                <a:cs typeface="+mn-cs"/>
              </a:rPr>
              <a:t> mice are termed “unedited” and further designated as “</a:t>
            </a:r>
            <a:r>
              <a:rPr lang="en-US" sz="1200" kern="1200" baseline="0" dirty="0" err="1" smtClean="0">
                <a:solidFill>
                  <a:schemeClr val="tx1"/>
                </a:solidFill>
                <a:latin typeface="+mn-lt"/>
                <a:ea typeface="+mn-ea"/>
                <a:cs typeface="+mn-cs"/>
              </a:rPr>
              <a:t>progressor</a:t>
            </a:r>
            <a:r>
              <a:rPr lang="en-US" sz="1200" kern="1200" baseline="0" dirty="0" smtClean="0">
                <a:solidFill>
                  <a:schemeClr val="tx1"/>
                </a:solidFill>
                <a:latin typeface="+mn-lt"/>
                <a:ea typeface="+mn-ea"/>
                <a:cs typeface="+mn-cs"/>
              </a:rPr>
              <a:t>” or “</a:t>
            </a:r>
            <a:r>
              <a:rPr lang="en-US" sz="1200" kern="1200" baseline="0" dirty="0" err="1" smtClean="0">
                <a:solidFill>
                  <a:schemeClr val="tx1"/>
                </a:solidFill>
                <a:latin typeface="+mn-lt"/>
                <a:ea typeface="+mn-ea"/>
                <a:cs typeface="+mn-cs"/>
              </a:rPr>
              <a:t>regressor</a:t>
            </a:r>
            <a:r>
              <a:rPr lang="en-US" sz="1200" kern="1200" baseline="0" dirty="0" smtClean="0">
                <a:solidFill>
                  <a:schemeClr val="tx1"/>
                </a:solidFill>
                <a:latin typeface="+mn-lt"/>
                <a:ea typeface="+mn-ea"/>
                <a:cs typeface="+mn-cs"/>
              </a:rPr>
              <a:t>” to</a:t>
            </a:r>
          </a:p>
          <a:p>
            <a:r>
              <a:rPr lang="en-US" sz="1200" kern="1200" baseline="0" dirty="0" smtClean="0">
                <a:solidFill>
                  <a:schemeClr val="tx1"/>
                </a:solidFill>
                <a:latin typeface="+mn-lt"/>
                <a:ea typeface="+mn-ea"/>
                <a:cs typeface="+mn-cs"/>
              </a:rPr>
              <a:t>denote their growth phenotypes after injection into naïve WT recipients. Carcinogen-induced tumors from</a:t>
            </a:r>
          </a:p>
          <a:p>
            <a:r>
              <a:rPr lang="en-US" sz="1200" kern="1200" baseline="0" dirty="0" err="1" smtClean="0">
                <a:solidFill>
                  <a:schemeClr val="tx1"/>
                </a:solidFill>
                <a:latin typeface="+mn-lt"/>
                <a:ea typeface="+mn-ea"/>
                <a:cs typeface="+mn-cs"/>
              </a:rPr>
              <a:t>immunocompetent</a:t>
            </a:r>
            <a:r>
              <a:rPr lang="en-US" sz="1200" kern="1200" baseline="0" dirty="0" smtClean="0">
                <a:solidFill>
                  <a:schemeClr val="tx1"/>
                </a:solidFill>
                <a:latin typeface="+mn-lt"/>
                <a:ea typeface="+mn-ea"/>
                <a:cs typeface="+mn-cs"/>
              </a:rPr>
              <a:t> mice are termed “edited” because they are less immunogenic and show only a</a:t>
            </a:r>
          </a:p>
          <a:p>
            <a:r>
              <a:rPr lang="en-US" sz="1200" kern="1200" baseline="0" dirty="0" err="1" smtClean="0">
                <a:solidFill>
                  <a:schemeClr val="tx1"/>
                </a:solidFill>
                <a:latin typeface="+mn-lt"/>
                <a:ea typeface="+mn-ea"/>
                <a:cs typeface="+mn-cs"/>
              </a:rPr>
              <a:t>progressor</a:t>
            </a:r>
            <a:r>
              <a:rPr lang="en-US" sz="1200" kern="1200" baseline="0" dirty="0" smtClean="0">
                <a:solidFill>
                  <a:schemeClr val="tx1"/>
                </a:solidFill>
                <a:latin typeface="+mn-lt"/>
                <a:ea typeface="+mn-ea"/>
                <a:cs typeface="+mn-cs"/>
              </a:rPr>
              <a:t> growth phenotype.</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CD8</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cells isolated from blood, lymph nodes, or tumors of patients with melanoma are propagated in culture by stimulating them with melanoma cell lines derived from the patient’s tumor. Single T cells from these cultures are expanded into </a:t>
            </a:r>
            <a:r>
              <a:rPr lang="en-US" sz="1200" b="0" i="0" kern="1200" dirty="0" err="1" smtClean="0">
                <a:solidFill>
                  <a:schemeClr val="tx1"/>
                </a:solidFill>
                <a:latin typeface="+mn-lt"/>
                <a:ea typeface="+mn-ea"/>
                <a:cs typeface="+mn-cs"/>
              </a:rPr>
              <a:t>clonal</a:t>
            </a:r>
            <a:r>
              <a:rPr lang="en-US" sz="1200" b="0" i="0" kern="1200" dirty="0" smtClean="0">
                <a:solidFill>
                  <a:schemeClr val="tx1"/>
                </a:solidFill>
                <a:latin typeface="+mn-lt"/>
                <a:ea typeface="+mn-ea"/>
                <a:cs typeface="+mn-cs"/>
              </a:rPr>
              <a:t> CTL lines. </a:t>
            </a:r>
            <a:r>
              <a:rPr lang="en-US" sz="1200" b="1" i="0" kern="1200" dirty="0" smtClean="0">
                <a:solidFill>
                  <a:schemeClr val="tx1"/>
                </a:solidFill>
                <a:latin typeface="+mn-lt"/>
                <a:ea typeface="+mn-ea"/>
                <a:cs typeface="+mn-cs"/>
              </a:rPr>
              <a:t>B,</a:t>
            </a:r>
            <a:r>
              <a:rPr lang="en-US" sz="1200" b="0" i="0" kern="1200" dirty="0" smtClean="0">
                <a:solidFill>
                  <a:schemeClr val="tx1"/>
                </a:solidFill>
                <a:latin typeface="+mn-lt"/>
                <a:ea typeface="+mn-ea"/>
                <a:cs typeface="+mn-cs"/>
              </a:rPr>
              <a:t> DNA from melanoma gene libraries is </a:t>
            </a:r>
            <a:r>
              <a:rPr lang="en-US" sz="1200" b="0" i="0" kern="1200" dirty="0" err="1" smtClean="0">
                <a:solidFill>
                  <a:schemeClr val="tx1"/>
                </a:solidFill>
                <a:latin typeface="+mn-lt"/>
                <a:ea typeface="+mn-ea"/>
                <a:cs typeface="+mn-cs"/>
              </a:rPr>
              <a:t>transfected</a:t>
            </a:r>
            <a:r>
              <a:rPr lang="en-US" sz="1200" b="0" i="0" kern="1200" dirty="0" smtClean="0">
                <a:solidFill>
                  <a:schemeClr val="tx1"/>
                </a:solidFill>
                <a:latin typeface="+mn-lt"/>
                <a:ea typeface="+mn-ea"/>
                <a:cs typeface="+mn-cs"/>
              </a:rPr>
              <a:t> into class I MHC–expressing target cells. Genes that sensitize the target cells for </a:t>
            </a:r>
            <a:r>
              <a:rPr lang="en-US" sz="1200" b="0" i="0" kern="1200" dirty="0" err="1" smtClean="0">
                <a:solidFill>
                  <a:schemeClr val="tx1"/>
                </a:solidFill>
                <a:latin typeface="+mn-lt"/>
                <a:ea typeface="+mn-ea"/>
                <a:cs typeface="+mn-cs"/>
              </a:rPr>
              <a:t>lysis</a:t>
            </a:r>
            <a:r>
              <a:rPr lang="en-US" sz="1200" b="0" i="0" kern="1200" dirty="0" smtClean="0">
                <a:solidFill>
                  <a:schemeClr val="tx1"/>
                </a:solidFill>
                <a:latin typeface="+mn-lt"/>
                <a:ea typeface="+mn-ea"/>
                <a:cs typeface="+mn-cs"/>
              </a:rPr>
              <a:t> by the melanoma-specific CTL clones are analyzed to identify the melanoma protein antigens recognized by the patient’s CTLs.</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CD8</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 responses to tumors may be induced by cross-priming (cross-presentation), in which the tumor cells or tumor antigens are taken up, processed, and presented to T cells by professional antigen-presenting cells (APCs). In some cases, B7 </a:t>
            </a:r>
            <a:r>
              <a:rPr lang="en-US" sz="1200" b="0" i="0" kern="1200" dirty="0" err="1" smtClean="0">
                <a:solidFill>
                  <a:schemeClr val="tx1"/>
                </a:solidFill>
                <a:latin typeface="+mn-lt"/>
                <a:ea typeface="+mn-ea"/>
                <a:cs typeface="+mn-cs"/>
              </a:rPr>
              <a:t>costimulators</a:t>
            </a:r>
            <a:r>
              <a:rPr lang="en-US" sz="1200" b="0" i="0" kern="1200" dirty="0" smtClean="0">
                <a:solidFill>
                  <a:schemeClr val="tx1"/>
                </a:solidFill>
                <a:latin typeface="+mn-lt"/>
                <a:ea typeface="+mn-ea"/>
                <a:cs typeface="+mn-cs"/>
              </a:rPr>
              <a:t> expressed by the APCs provide the second signals for differentiation of CD8</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cells. The APCs may also stimulate CD4</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helper T cells, which provide the second signals for CTL development. </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Natural killer (NK) cells are tolerant to healthy host cells, as the strength of the activating signals they receive on encountering these cells is dampened by the engagement of inhibitory receptors (tolerance). </a:t>
            </a:r>
            <a:r>
              <a:rPr lang="en-US" sz="1200" b="1" i="0" kern="1200" dirty="0" smtClean="0">
                <a:solidFill>
                  <a:schemeClr val="tx1"/>
                </a:solidFill>
                <a:latin typeface="+mn-lt"/>
                <a:ea typeface="+mn-ea"/>
                <a:cs typeface="+mn-cs"/>
              </a:rPr>
              <a:t>b</a:t>
            </a:r>
            <a:r>
              <a:rPr lang="en-US" sz="1200" b="0" i="0" kern="1200" dirty="0" smtClean="0">
                <a:solidFill>
                  <a:schemeClr val="tx1"/>
                </a:solidFill>
                <a:latin typeface="+mn-lt"/>
                <a:ea typeface="+mn-ea"/>
                <a:cs typeface="+mn-cs"/>
              </a:rPr>
              <a:t> | </a:t>
            </a:r>
            <a:r>
              <a:rPr lang="en-US" sz="1200" b="0" i="0" kern="1200" dirty="0" err="1" smtClean="0">
                <a:solidFill>
                  <a:schemeClr val="tx1"/>
                </a:solidFill>
                <a:latin typeface="+mn-lt"/>
                <a:ea typeface="+mn-ea"/>
                <a:cs typeface="+mn-cs"/>
              </a:rPr>
              <a:t>Tumour</a:t>
            </a:r>
            <a:r>
              <a:rPr lang="en-US" sz="1200" b="0" i="0" kern="1200" dirty="0" smtClean="0">
                <a:solidFill>
                  <a:schemeClr val="tx1"/>
                </a:solidFill>
                <a:latin typeface="+mn-lt"/>
                <a:ea typeface="+mn-ea"/>
                <a:cs typeface="+mn-cs"/>
              </a:rPr>
              <a:t> cells may lose expression of MHC class I molecules. NK cells become activated in response to these cells, as they are no longer held in check by the inhibitory signal delivered by MHC class I molecule engagement. This is known as 'missing-self' triggering of NK cell activation. </a:t>
            </a:r>
            <a:r>
              <a:rPr lang="en-US" sz="1200" b="1" i="0" kern="1200" dirty="0" smtClean="0">
                <a:solidFill>
                  <a:schemeClr val="tx1"/>
                </a:solidFill>
                <a:latin typeface="+mn-lt"/>
                <a:ea typeface="+mn-ea"/>
                <a:cs typeface="+mn-cs"/>
              </a:rPr>
              <a:t>c</a:t>
            </a:r>
            <a:r>
              <a:rPr lang="en-US" sz="1200" b="0" i="0" kern="1200" dirty="0" smtClean="0">
                <a:solidFill>
                  <a:schemeClr val="tx1"/>
                </a:solidFill>
                <a:latin typeface="+mn-lt"/>
                <a:ea typeface="+mn-ea"/>
                <a:cs typeface="+mn-cs"/>
              </a:rPr>
              <a:t> | In addition, NK cells are selectively activated by 'stressed' cells, which </a:t>
            </a:r>
            <a:r>
              <a:rPr lang="en-US" sz="1200" b="0" i="0" kern="1200" dirty="0" err="1" smtClean="0">
                <a:solidFill>
                  <a:schemeClr val="tx1"/>
                </a:solidFill>
                <a:latin typeface="+mn-lt"/>
                <a:ea typeface="+mn-ea"/>
                <a:cs typeface="+mn-cs"/>
              </a:rPr>
              <a:t>upregulate</a:t>
            </a:r>
            <a:r>
              <a:rPr lang="en-US" sz="1200" b="0" i="0" kern="1200" dirty="0" smtClean="0">
                <a:solidFill>
                  <a:schemeClr val="tx1"/>
                </a:solidFill>
                <a:latin typeface="+mn-lt"/>
                <a:ea typeface="+mn-ea"/>
                <a:cs typeface="+mn-cs"/>
              </a:rPr>
              <a:t> activating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for NK cells and thereby overcome the inhibitory </a:t>
            </a:r>
            <a:r>
              <a:rPr lang="en-US" sz="1200" b="0" i="0" kern="1200" dirty="0" err="1" smtClean="0">
                <a:solidFill>
                  <a:schemeClr val="tx1"/>
                </a:solidFill>
                <a:latin typeface="+mn-lt"/>
                <a:ea typeface="+mn-ea"/>
                <a:cs typeface="+mn-cs"/>
              </a:rPr>
              <a:t>signalling</a:t>
            </a:r>
            <a:r>
              <a:rPr lang="en-US" sz="1200" b="0" i="0" kern="1200" dirty="0" smtClean="0">
                <a:solidFill>
                  <a:schemeClr val="tx1"/>
                </a:solidFill>
                <a:latin typeface="+mn-lt"/>
                <a:ea typeface="+mn-ea"/>
                <a:cs typeface="+mn-cs"/>
              </a:rPr>
              <a:t> delivered by MHC class I molecules. This is known as 'stress-induced self' triggering of NK cell activation. In both conditions, NK cell activation leads to </a:t>
            </a:r>
            <a:r>
              <a:rPr lang="en-US" sz="1200" b="0" i="0" kern="1200" dirty="0" err="1" smtClean="0">
                <a:solidFill>
                  <a:schemeClr val="tx1"/>
                </a:solidFill>
                <a:latin typeface="+mn-lt"/>
                <a:ea typeface="+mn-ea"/>
                <a:cs typeface="+mn-cs"/>
              </a:rPr>
              <a:t>tumour</a:t>
            </a:r>
            <a:r>
              <a:rPr lang="en-US" sz="1200" b="0" i="0" kern="1200" dirty="0" smtClean="0">
                <a:solidFill>
                  <a:schemeClr val="tx1"/>
                </a:solidFill>
                <a:latin typeface="+mn-lt"/>
                <a:ea typeface="+mn-ea"/>
                <a:cs typeface="+mn-cs"/>
              </a:rPr>
              <a:t> elimination directly (through NK cell-mediated </a:t>
            </a:r>
            <a:r>
              <a:rPr lang="en-US" sz="1200" b="0" i="0" kern="1200" dirty="0" err="1" smtClean="0">
                <a:solidFill>
                  <a:schemeClr val="tx1"/>
                </a:solidFill>
                <a:latin typeface="+mn-lt"/>
                <a:ea typeface="+mn-ea"/>
                <a:cs typeface="+mn-cs"/>
              </a:rPr>
              <a:t>cytotoxicity</a:t>
            </a:r>
            <a:r>
              <a:rPr lang="en-US" sz="1200" b="0" i="0" kern="1200" dirty="0" smtClean="0">
                <a:solidFill>
                  <a:schemeClr val="tx1"/>
                </a:solidFill>
                <a:latin typeface="+mn-lt"/>
                <a:ea typeface="+mn-ea"/>
                <a:cs typeface="+mn-cs"/>
              </a:rPr>
              <a:t>) or indirectly (through the production of pro-inflammatory cytokines, such as interferon-γ).</a:t>
            </a:r>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NKT cells are a relatively newly recognized member of the immune community, with profound effects on the rest of the immune system despite their small numbers. They are true T cells with a T cell receptor (TCR), but unlike conventional T cells that detect peptide antigens presented by conventional major </a:t>
            </a:r>
            <a:r>
              <a:rPr lang="en-US" sz="1200" b="0" i="0" kern="1200" dirty="0" err="1" smtClean="0">
                <a:solidFill>
                  <a:schemeClr val="tx1"/>
                </a:solidFill>
                <a:latin typeface="+mn-lt"/>
                <a:ea typeface="+mn-ea"/>
                <a:cs typeface="+mn-cs"/>
              </a:rPr>
              <a:t>histocompatibility</a:t>
            </a:r>
            <a:r>
              <a:rPr lang="en-US" sz="1200" b="0" i="0" kern="1200" dirty="0" smtClean="0">
                <a:solidFill>
                  <a:schemeClr val="tx1"/>
                </a:solidFill>
                <a:latin typeface="+mn-lt"/>
                <a:ea typeface="+mn-ea"/>
                <a:cs typeface="+mn-cs"/>
              </a:rPr>
              <a:t> (MHC) molecules, NKT cells recognize lipid antigens presented by CD1d, a </a:t>
            </a:r>
            <a:r>
              <a:rPr lang="en-US" sz="1200" b="0" i="0" kern="1200" dirty="0" err="1" smtClean="0">
                <a:solidFill>
                  <a:schemeClr val="tx1"/>
                </a:solidFill>
                <a:latin typeface="+mn-lt"/>
                <a:ea typeface="+mn-ea"/>
                <a:cs typeface="+mn-cs"/>
              </a:rPr>
              <a:t>nonclassical</a:t>
            </a:r>
            <a:r>
              <a:rPr lang="en-US" sz="1200" b="0" i="0" kern="1200" dirty="0" smtClean="0">
                <a:solidFill>
                  <a:schemeClr val="tx1"/>
                </a:solidFill>
                <a:latin typeface="+mn-lt"/>
                <a:ea typeface="+mn-ea"/>
                <a:cs typeface="+mn-cs"/>
              </a:rPr>
              <a:t> MHC molecule. As members of both the innate and adaptive immune systems, they bridge the gap between these, and respond rapidly to set the tone for subsequent immune responses. They fill a unique niche in providing the immune system a cellular arm to recognize lipid antigens. They play both </a:t>
            </a:r>
            <a:r>
              <a:rPr lang="en-US" sz="1200" b="0" i="0" kern="1200" dirty="0" err="1" smtClean="0">
                <a:solidFill>
                  <a:schemeClr val="tx1"/>
                </a:solidFill>
                <a:latin typeface="+mn-lt"/>
                <a:ea typeface="+mn-ea"/>
                <a:cs typeface="+mn-cs"/>
              </a:rPr>
              <a:t>effector</a:t>
            </a:r>
            <a:r>
              <a:rPr lang="en-US" sz="1200" b="0" i="0" kern="1200" dirty="0" smtClean="0">
                <a:solidFill>
                  <a:schemeClr val="tx1"/>
                </a:solidFill>
                <a:latin typeface="+mn-lt"/>
                <a:ea typeface="+mn-ea"/>
                <a:cs typeface="+mn-cs"/>
              </a:rPr>
              <a:t> and regulatory roles in infectious and autoimmune diseases. Furthermore, subsets of NKT cells can play distinct and sometimes opposing roles. In cancer, type I NKT cells, defined by their invariant TCR using Valpha14Jalpha18 in mice and Valpha24Jalpha18 in humans, are mostly protective, by producing interferon-gamma to activate NK and CD8(+) T cells and by activating </a:t>
            </a:r>
            <a:r>
              <a:rPr lang="en-US" sz="1200" b="0" i="0" kern="1200" dirty="0" err="1" smtClean="0">
                <a:solidFill>
                  <a:schemeClr val="tx1"/>
                </a:solidFill>
                <a:latin typeface="+mn-lt"/>
                <a:ea typeface="+mn-ea"/>
                <a:cs typeface="+mn-cs"/>
              </a:rPr>
              <a:t>dendritic</a:t>
            </a:r>
            <a:r>
              <a:rPr lang="en-US" sz="1200" b="0" i="0" kern="1200" dirty="0" smtClean="0">
                <a:solidFill>
                  <a:schemeClr val="tx1"/>
                </a:solidFill>
                <a:latin typeface="+mn-lt"/>
                <a:ea typeface="+mn-ea"/>
                <a:cs typeface="+mn-cs"/>
              </a:rPr>
              <a:t> cells to make IL-12. In contrast, type II NKT cells, characterized by more diverse TCRs recognizing lipids presented by CD1d, primarily inhibit tumor immunity. Moreover, type I and type II NKT cells counter-regulate each other, forming a new </a:t>
            </a:r>
            <a:r>
              <a:rPr lang="en-US" sz="1200" b="0" i="0" kern="1200" dirty="0" err="1" smtClean="0">
                <a:solidFill>
                  <a:schemeClr val="tx1"/>
                </a:solidFill>
                <a:latin typeface="+mn-lt"/>
                <a:ea typeface="+mn-ea"/>
                <a:cs typeface="+mn-cs"/>
              </a:rPr>
              <a:t>immunoregulatory</a:t>
            </a:r>
            <a:r>
              <a:rPr lang="en-US" sz="1200" b="0" i="0" kern="1200" dirty="0" smtClean="0">
                <a:solidFill>
                  <a:schemeClr val="tx1"/>
                </a:solidFill>
                <a:latin typeface="+mn-lt"/>
                <a:ea typeface="+mn-ea"/>
                <a:cs typeface="+mn-cs"/>
              </a:rPr>
              <a:t> axis. Because NKT cells respond rapidly, the balance along this axis can greatly influence other immune responses that follow. Therefore, learning to manipulate the balance along the NKT regulatory axis may be critical to devising successful </a:t>
            </a:r>
            <a:r>
              <a:rPr lang="en-US" sz="1200" b="0" i="0" kern="1200" dirty="0" err="1" smtClean="0">
                <a:solidFill>
                  <a:schemeClr val="tx1"/>
                </a:solidFill>
                <a:latin typeface="+mn-lt"/>
                <a:ea typeface="+mn-ea"/>
                <a:cs typeface="+mn-cs"/>
              </a:rPr>
              <a:t>immunotherapies</a:t>
            </a:r>
            <a:r>
              <a:rPr lang="en-US" sz="1200" b="0" i="0" kern="1200" dirty="0" smtClean="0">
                <a:solidFill>
                  <a:schemeClr val="tx1"/>
                </a:solidFill>
                <a:latin typeface="+mn-lt"/>
                <a:ea typeface="+mn-ea"/>
                <a:cs typeface="+mn-cs"/>
              </a:rPr>
              <a:t> for cancer.</a:t>
            </a:r>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Type I NKT cells promote tumor immunity.</a:t>
            </a:r>
            <a:r>
              <a:rPr lang="en-US" dirty="0" smtClean="0"/>
              <a:t/>
            </a:r>
            <a:br>
              <a:rPr lang="en-US" dirty="0" smtClean="0"/>
            </a:br>
            <a:r>
              <a:rPr lang="en-US" sz="1200" b="0" i="0" kern="1200" dirty="0" smtClean="0">
                <a:solidFill>
                  <a:schemeClr val="tx1"/>
                </a:solidFill>
                <a:latin typeface="+mn-lt"/>
                <a:ea typeface="+mn-ea"/>
                <a:cs typeface="+mn-cs"/>
              </a:rPr>
              <a:t>When type I NKT cells are activated by α-</a:t>
            </a:r>
            <a:r>
              <a:rPr lang="en-US" sz="1200" b="0" i="0" kern="1200" dirty="0" err="1" smtClean="0">
                <a:solidFill>
                  <a:schemeClr val="tx1"/>
                </a:solidFill>
                <a:latin typeface="+mn-lt"/>
                <a:ea typeface="+mn-ea"/>
                <a:cs typeface="+mn-cs"/>
              </a:rPr>
              <a:t>GalCer</a:t>
            </a:r>
            <a:r>
              <a:rPr lang="en-US" sz="1200" b="0" i="0" kern="1200" dirty="0" smtClean="0">
                <a:solidFill>
                  <a:schemeClr val="tx1"/>
                </a:solidFill>
                <a:latin typeface="+mn-lt"/>
                <a:ea typeface="+mn-ea"/>
                <a:cs typeface="+mn-cs"/>
              </a:rPr>
              <a:t> or endogenous </a:t>
            </a:r>
            <a:r>
              <a:rPr lang="en-US" sz="1200" b="0" i="0" kern="1200" dirty="0" err="1" smtClean="0">
                <a:solidFill>
                  <a:schemeClr val="tx1"/>
                </a:solidFill>
                <a:latin typeface="+mn-lt"/>
                <a:ea typeface="+mn-ea"/>
                <a:cs typeface="+mn-cs"/>
              </a:rPr>
              <a:t>glycolipids</a:t>
            </a:r>
            <a:r>
              <a:rPr lang="en-US" sz="1200" b="0" i="0" kern="1200" dirty="0" smtClean="0">
                <a:solidFill>
                  <a:schemeClr val="tx1"/>
                </a:solidFill>
                <a:latin typeface="+mn-lt"/>
                <a:ea typeface="+mn-ea"/>
                <a:cs typeface="+mn-cs"/>
              </a:rPr>
              <a:t> (may be tumor derived) presented by CD1d on immature </a:t>
            </a:r>
            <a:r>
              <a:rPr lang="en-US" sz="1200" b="0" i="0" kern="1200" dirty="0" err="1" smtClean="0">
                <a:solidFill>
                  <a:schemeClr val="tx1"/>
                </a:solidFill>
                <a:latin typeface="+mn-lt"/>
                <a:ea typeface="+mn-ea"/>
                <a:cs typeface="+mn-cs"/>
              </a:rPr>
              <a:t>dendritic</a:t>
            </a:r>
            <a:r>
              <a:rPr lang="en-US" sz="1200" b="0" i="0" kern="1200" dirty="0" smtClean="0">
                <a:solidFill>
                  <a:schemeClr val="tx1"/>
                </a:solidFill>
                <a:latin typeface="+mn-lt"/>
                <a:ea typeface="+mn-ea"/>
                <a:cs typeface="+mn-cs"/>
              </a:rPr>
              <a:t> cells (DCs), they produce interferon-γ (IFN-γ). The type I NKT cells may also interact with the immature DCs through CD40-CD40L. This interaction and IFN-γ induce maturation of the DCs. The mature DCs produce IL-12, which augments IFN-γ and IL-2 production by type I NKT cells. IFN-γ and IL-2 from the type I NKT cells and IL-12 from the mature DCs activate NK cells, CD8</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cells, and macrophages. Exogenous IL-12 may bypass the process of DC maturation induced by the activated type I NKT cells. Providing exogenous Toll-like receptor (TLR) </a:t>
            </a:r>
            <a:r>
              <a:rPr lang="en-US" sz="1200" b="0" i="0" kern="1200" dirty="0" err="1" smtClean="0">
                <a:solidFill>
                  <a:schemeClr val="tx1"/>
                </a:solidFill>
                <a:latin typeface="+mn-lt"/>
                <a:ea typeface="+mn-ea"/>
                <a:cs typeface="+mn-cs"/>
              </a:rPr>
              <a:t>ligands</a:t>
            </a:r>
            <a:r>
              <a:rPr lang="en-US" sz="1200" b="0" i="0" kern="1200" dirty="0" smtClean="0">
                <a:solidFill>
                  <a:schemeClr val="tx1"/>
                </a:solidFill>
                <a:latin typeface="+mn-lt"/>
                <a:ea typeface="+mn-ea"/>
                <a:cs typeface="+mn-cs"/>
              </a:rPr>
              <a:t> may strengthen the cytokine production. Cross-presentation of tumor antigens by antigen presenting cells to CD8</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cells when activated by the type I NKT cells may enhance induction of tumor antigen-specific CD8</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cells. These activated T cells </a:t>
            </a:r>
            <a:r>
              <a:rPr lang="en-US" sz="1200" b="0" i="0" kern="1200" dirty="0" err="1" smtClean="0">
                <a:solidFill>
                  <a:schemeClr val="tx1"/>
                </a:solidFill>
                <a:latin typeface="+mn-lt"/>
                <a:ea typeface="+mn-ea"/>
                <a:cs typeface="+mn-cs"/>
              </a:rPr>
              <a:t>lyse</a:t>
            </a:r>
            <a:r>
              <a:rPr lang="en-US" sz="1200" b="0" i="0" kern="1200" dirty="0" smtClean="0">
                <a:solidFill>
                  <a:schemeClr val="tx1"/>
                </a:solidFill>
                <a:latin typeface="+mn-lt"/>
                <a:ea typeface="+mn-ea"/>
                <a:cs typeface="+mn-cs"/>
              </a:rPr>
              <a:t> tumor cells by employing multiple </a:t>
            </a:r>
            <a:r>
              <a:rPr lang="en-US" sz="1200" b="0" i="0" kern="1200" dirty="0" err="1" smtClean="0">
                <a:solidFill>
                  <a:schemeClr val="tx1"/>
                </a:solidFill>
                <a:latin typeface="+mn-lt"/>
                <a:ea typeface="+mn-ea"/>
                <a:cs typeface="+mn-cs"/>
              </a:rPr>
              <a:t>effector</a:t>
            </a:r>
            <a:r>
              <a:rPr lang="en-US" sz="1200" b="0" i="0" kern="1200" dirty="0" smtClean="0">
                <a:solidFill>
                  <a:schemeClr val="tx1"/>
                </a:solidFill>
                <a:latin typeface="+mn-lt"/>
                <a:ea typeface="+mn-ea"/>
                <a:cs typeface="+mn-cs"/>
              </a:rPr>
              <a:t> mechanisms including </a:t>
            </a:r>
            <a:r>
              <a:rPr lang="en-US" sz="1200" b="0" i="0" kern="1200" dirty="0" err="1" smtClean="0">
                <a:solidFill>
                  <a:schemeClr val="tx1"/>
                </a:solidFill>
                <a:latin typeface="+mn-lt"/>
                <a:ea typeface="+mn-ea"/>
                <a:cs typeface="+mn-cs"/>
              </a:rPr>
              <a:t>perforin</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granzyme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FasL</a:t>
            </a:r>
            <a:r>
              <a:rPr lang="en-US" sz="1200" b="0" i="0" kern="1200" dirty="0" smtClean="0">
                <a:solidFill>
                  <a:schemeClr val="tx1"/>
                </a:solidFill>
                <a:latin typeface="+mn-lt"/>
                <a:ea typeface="+mn-ea"/>
                <a:cs typeface="+mn-cs"/>
              </a:rPr>
              <a:t>, and nitric oxide.</a:t>
            </a:r>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Type II NKT cells suppress tumor immunity.</a:t>
            </a:r>
            <a:r>
              <a:rPr lang="en-US" dirty="0" smtClean="0"/>
              <a:t/>
            </a:r>
            <a:br>
              <a:rPr lang="en-US" dirty="0" smtClean="0"/>
            </a:br>
            <a:r>
              <a:rPr lang="en-US" sz="1200" b="0" i="0" kern="1200" dirty="0" smtClean="0">
                <a:solidFill>
                  <a:schemeClr val="tx1"/>
                </a:solidFill>
                <a:latin typeface="+mn-lt"/>
                <a:ea typeface="+mn-ea"/>
                <a:cs typeface="+mn-cs"/>
              </a:rPr>
              <a:t>When type II NKT cells (mostly CD4</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are activated by tumor-derived </a:t>
            </a:r>
            <a:r>
              <a:rPr lang="en-US" sz="1200" b="0" i="0" kern="1200" dirty="0" err="1" smtClean="0">
                <a:solidFill>
                  <a:schemeClr val="tx1"/>
                </a:solidFill>
                <a:latin typeface="+mn-lt"/>
                <a:ea typeface="+mn-ea"/>
                <a:cs typeface="+mn-cs"/>
              </a:rPr>
              <a:t>glycolipids</a:t>
            </a:r>
            <a:r>
              <a:rPr lang="en-US" sz="1200" b="0" i="0" kern="1200" dirty="0" smtClean="0">
                <a:solidFill>
                  <a:schemeClr val="tx1"/>
                </a:solidFill>
                <a:latin typeface="+mn-lt"/>
                <a:ea typeface="+mn-ea"/>
                <a:cs typeface="+mn-cs"/>
              </a:rPr>
              <a:t> presented by CD1d, they produce IL-13. Together with TNF-α in the microenvironment signaling through TNF-receptor (TNFR) and NF-</a:t>
            </a:r>
            <a:r>
              <a:rPr lang="en-US" sz="1200" b="0" i="0" kern="1200" dirty="0" err="1" smtClean="0">
                <a:solidFill>
                  <a:schemeClr val="tx1"/>
                </a:solidFill>
                <a:latin typeface="+mn-lt"/>
                <a:ea typeface="+mn-ea"/>
                <a:cs typeface="+mn-cs"/>
              </a:rPr>
              <a:t>κB</a:t>
            </a:r>
            <a:r>
              <a:rPr lang="en-US" sz="1200" b="0" i="0" kern="1200" dirty="0" smtClean="0">
                <a:solidFill>
                  <a:schemeClr val="tx1"/>
                </a:solidFill>
                <a:latin typeface="+mn-lt"/>
                <a:ea typeface="+mn-ea"/>
                <a:cs typeface="+mn-cs"/>
              </a:rPr>
              <a:t>, IL-13 signals through a type II IL-4 receptor (IL-4R), a </a:t>
            </a:r>
            <a:r>
              <a:rPr lang="en-US" sz="1200" b="0" i="0" kern="1200" dirty="0" err="1" smtClean="0">
                <a:solidFill>
                  <a:schemeClr val="tx1"/>
                </a:solidFill>
                <a:latin typeface="+mn-lt"/>
                <a:ea typeface="+mn-ea"/>
                <a:cs typeface="+mn-cs"/>
              </a:rPr>
              <a:t>heterodimer</a:t>
            </a:r>
            <a:r>
              <a:rPr lang="en-US" sz="1200" b="0" i="0" kern="1200" dirty="0" smtClean="0">
                <a:solidFill>
                  <a:schemeClr val="tx1"/>
                </a:solidFill>
                <a:latin typeface="+mn-lt"/>
                <a:ea typeface="+mn-ea"/>
                <a:cs typeface="+mn-cs"/>
              </a:rPr>
              <a:t> of an IL-4Rα and an IL-13Rα1, and STAT6 to induce expression of the IL-13Rα2 on a CD11b</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Gr-1</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myeloid cell. The IL-13Rα2 binding to IL-13 </a:t>
            </a:r>
            <a:r>
              <a:rPr lang="en-US" sz="1200" b="0" i="0" kern="1200" dirty="0" err="1" smtClean="0">
                <a:solidFill>
                  <a:schemeClr val="tx1"/>
                </a:solidFill>
                <a:latin typeface="+mn-lt"/>
                <a:ea typeface="+mn-ea"/>
                <a:cs typeface="+mn-cs"/>
              </a:rPr>
              <a:t>transduces</a:t>
            </a:r>
            <a:r>
              <a:rPr lang="en-US" sz="1200" b="0" i="0" kern="1200" dirty="0" smtClean="0">
                <a:solidFill>
                  <a:schemeClr val="tx1"/>
                </a:solidFill>
                <a:latin typeface="+mn-lt"/>
                <a:ea typeface="+mn-ea"/>
                <a:cs typeface="+mn-cs"/>
              </a:rPr>
              <a:t> a signal through AP-1, which induces expression of TGF-β. TGF-β suppresses activation of tumor specific CD8</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cells, which mediate regression of tumors. In some tumor settings, IL-13 may induce M2 macrophages that also suppress CD8</a:t>
            </a:r>
            <a:r>
              <a:rPr lang="en-US" sz="1200" b="0" i="0" kern="1200" baseline="300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 cells. Blockade of either IL-13 by an IL-13 inhibitor such as soluble IL-13Rα2, or TGF-β with anti-TGF-β antibodies, or TNF-α with a TNF-α antagonist can remove the suppression.</a:t>
            </a:r>
            <a:endParaRPr lang="lv-LV" sz="1200" b="0" i="0" kern="1200" dirty="0" smtClean="0">
              <a:solidFill>
                <a:schemeClr val="tx1"/>
              </a:solidFill>
              <a:latin typeface="+mn-lt"/>
              <a:ea typeface="+mn-ea"/>
              <a:cs typeface="+mn-cs"/>
            </a:endParaRPr>
          </a:p>
          <a:p>
            <a:endParaRPr lang="lv-LV"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EF8768-EDDA-4A9E-A47B-48373A0F33FA}"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fld id="{790C5AF7-69B4-44FD-A306-1E72C27C800F}" type="datetimeFigureOut">
              <a:rPr lang="en-US" smtClean="0"/>
              <a:pPr/>
              <a:t>11/28/2014</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90C5AF7-69B4-44FD-A306-1E72C27C800F}" type="datetimeFigureOut">
              <a:rPr lang="en-US" smtClean="0"/>
              <a:pPr/>
              <a:t>11/28/2014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790C5AF7-69B4-44FD-A306-1E72C27C800F}" type="datetimeFigureOut">
              <a:rPr lang="en-US" smtClean="0"/>
              <a:pPr/>
              <a:t>11/28/2014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3"/>
          <p:cNvSpPr>
            <a:spLocks noGrp="1"/>
          </p:cNvSpPr>
          <p:nvPr>
            <p:ph type="dt" sz="half" idx="10"/>
          </p:nvPr>
        </p:nvSpPr>
        <p:spPr/>
        <p:txBody>
          <a:bodyPr/>
          <a:lstStyle>
            <a:lvl1pPr>
              <a:defRPr/>
            </a:lvl1pPr>
          </a:lstStyle>
          <a:p>
            <a:fld id="{790C5AF7-69B4-44FD-A306-1E72C27C800F}" type="datetimeFigureOut">
              <a:rPr lang="en-US" smtClean="0"/>
              <a:pPr/>
              <a:t>11/28/2014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fld id="{790C5AF7-69B4-44FD-A306-1E72C27C800F}" type="datetimeFigureOut">
              <a:rPr lang="en-US" smtClean="0"/>
              <a:pPr/>
              <a:t>11/28/2014</a:t>
            </a:fld>
            <a:endParaRPr lang="en-US"/>
          </a:p>
        </p:txBody>
      </p:sp>
      <p:sp>
        <p:nvSpPr>
          <p:cNvPr id="5" name="Footer Placeholder 4"/>
          <p:cNvSpPr>
            <a:spLocks noGrp="1"/>
          </p:cNvSpPr>
          <p:nvPr>
            <p:ph type="ftr" sz="quarter" idx="15"/>
          </p:nvPr>
        </p:nvSpPr>
        <p:spPr/>
        <p:txBody>
          <a:bodyPr/>
          <a:lstStyle>
            <a:lvl1pPr>
              <a:defRPr/>
            </a:lvl1pPr>
          </a:lstStyle>
          <a:p>
            <a:endParaRPr lang="en-US"/>
          </a:p>
        </p:txBody>
      </p:sp>
      <p:sp>
        <p:nvSpPr>
          <p:cNvPr id="6" name="Slide Number Placeholder 5"/>
          <p:cNvSpPr>
            <a:spLocks noGrp="1"/>
          </p:cNvSpPr>
          <p:nvPr>
            <p:ph type="sldNum" sz="quarter" idx="16"/>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fld id="{790C5AF7-69B4-44FD-A306-1E72C27C800F}" type="datetimeFigureOut">
              <a:rPr lang="en-US" smtClean="0"/>
              <a:pPr/>
              <a:t>11/28/2014</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fld id="{790C5AF7-69B4-44FD-A306-1E72C27C800F}" type="datetimeFigureOut">
              <a:rPr lang="en-US" smtClean="0"/>
              <a:pPr/>
              <a:t>11/28/2014</a:t>
            </a:fld>
            <a:endParaRPr lang="en-US"/>
          </a:p>
        </p:txBody>
      </p:sp>
      <p:sp>
        <p:nvSpPr>
          <p:cNvPr id="6" name="Footer Placeholder 4"/>
          <p:cNvSpPr>
            <a:spLocks noGrp="1"/>
          </p:cNvSpPr>
          <p:nvPr>
            <p:ph type="ftr" sz="quarter" idx="16"/>
          </p:nvPr>
        </p:nvSpPr>
        <p:spPr/>
        <p:txBody>
          <a:bodyPr/>
          <a:lstStyle>
            <a:lvl1pPr>
              <a:defRPr/>
            </a:lvl1pPr>
          </a:lstStyle>
          <a:p>
            <a:endParaRPr lang="en-US"/>
          </a:p>
        </p:txBody>
      </p:sp>
      <p:sp>
        <p:nvSpPr>
          <p:cNvPr id="7" name="Slide Number Placeholder 5"/>
          <p:cNvSpPr>
            <a:spLocks noGrp="1"/>
          </p:cNvSpPr>
          <p:nvPr>
            <p:ph type="sldNum" sz="quarter" idx="17"/>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fld id="{790C5AF7-69B4-44FD-A306-1E72C27C800F}" type="datetimeFigureOut">
              <a:rPr lang="en-US" smtClean="0"/>
              <a:pPr/>
              <a:t>11/28/2014</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790C5AF7-69B4-44FD-A306-1E72C27C800F}" type="datetimeFigureOut">
              <a:rPr lang="en-US" smtClean="0"/>
              <a:pPr/>
              <a:t>11/28/2014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90C5AF7-69B4-44FD-A306-1E72C27C800F}" type="datetimeFigureOut">
              <a:rPr lang="en-US" smtClean="0"/>
              <a:pPr/>
              <a:t>11/28/2014</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90C5AF7-69B4-44FD-A306-1E72C27C800F}" type="datetimeFigureOut">
              <a:rPr lang="en-US" smtClean="0"/>
              <a:pPr/>
              <a:t>11/28/2014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fld id="{790C5AF7-69B4-44FD-A306-1E72C27C800F}" type="datetimeFigureOut">
              <a:rPr lang="en-US" smtClean="0"/>
              <a:pPr/>
              <a:t>11/28/2014</a:t>
            </a:fld>
            <a:endParaRPr lang="en-US"/>
          </a:p>
        </p:txBody>
      </p:sp>
      <p:sp>
        <p:nvSpPr>
          <p:cNvPr id="10" name="Footer Placeholder 5"/>
          <p:cNvSpPr>
            <a:spLocks noGrp="1"/>
          </p:cNvSpPr>
          <p:nvPr>
            <p:ph type="ftr" sz="quarter" idx="11"/>
          </p:nvPr>
        </p:nvSpPr>
        <p:spPr/>
        <p:txBody>
          <a:bodyPr/>
          <a:lstStyle>
            <a:lvl1pPr>
              <a:defRPr/>
            </a:lvl1pPr>
          </a:lstStyle>
          <a:p>
            <a:endParaRPr lang="en-US"/>
          </a:p>
        </p:txBody>
      </p:sp>
      <p:sp>
        <p:nvSpPr>
          <p:cNvPr id="11" name="Slide Number Placeholder 6"/>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90C5AF7-69B4-44FD-A306-1E72C27C800F}" type="datetimeFigureOut">
              <a:rPr lang="en-US" smtClean="0"/>
              <a:pPr/>
              <a:t>11/28/2014</a:t>
            </a:fld>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4560A13-E7F9-4DD7-B3A7-3D4B944F97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iming>
    <p:tnLst>
      <p:par>
        <p:cTn id="1" dur="indefinite" restart="never" nodeType="tmRoot"/>
      </p:par>
    </p:tnLst>
  </p:timing>
  <p:txStyles>
    <p:titleStyle>
      <a:lvl1pPr marL="319088" indent="-319088" algn="r" rtl="0" eaLnBrk="1" fontAlgn="base" hangingPunct="1">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1" fontAlgn="base" hangingPunct="1">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1" fontAlgn="base" hangingPunct="1">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1" fontAlgn="base" hangingPunct="1">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1" fontAlgn="base" hangingPunct="1">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1" fontAlgn="base" hangingPunct="1">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1500" y="152400"/>
            <a:ext cx="8001000" cy="1723549"/>
          </a:xfrm>
          <a:prstGeom prst="rect">
            <a:avLst/>
          </a:prstGeom>
        </p:spPr>
        <p:txBody>
          <a:bodyPr wrap="square">
            <a:spAutoFit/>
          </a:bodyPr>
          <a:lstStyle/>
          <a:p>
            <a:pPr algn="ctr"/>
            <a:r>
              <a:rPr lang="lv-LV" sz="4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Pret-vēža imūnā atbilde un </a:t>
            </a:r>
            <a:r>
              <a:rPr lang="lv-LV" sz="4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imunoterapija</a:t>
            </a:r>
            <a:endPar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endParaRPr>
          </a:p>
          <a:p>
            <a:endParaRPr lang="en-US" dirty="0"/>
          </a:p>
        </p:txBody>
      </p:sp>
      <p:sp>
        <p:nvSpPr>
          <p:cNvPr id="7" name="Text Box 5"/>
          <p:cNvSpPr txBox="1">
            <a:spLocks noChangeArrowheads="1"/>
          </p:cNvSpPr>
          <p:nvPr/>
        </p:nvSpPr>
        <p:spPr bwMode="auto">
          <a:xfrm>
            <a:off x="2878931" y="6172200"/>
            <a:ext cx="3386138" cy="396875"/>
          </a:xfrm>
          <a:prstGeom prst="rect">
            <a:avLst/>
          </a:prstGeom>
          <a:noFill/>
          <a:ln w="9525">
            <a:noFill/>
            <a:miter lim="800000"/>
            <a:headEnd/>
            <a:tailEnd/>
          </a:ln>
          <a:effectLst/>
        </p:spPr>
        <p:txBody>
          <a:bodyPr wrap="square">
            <a:spAutoFit/>
          </a:bodyPr>
          <a:lstStyle/>
          <a:p>
            <a:pPr algn="ctr" eaLnBrk="0" hangingPunct="0">
              <a:spcBef>
                <a:spcPct val="50000"/>
              </a:spcBef>
              <a:defRPr/>
            </a:pPr>
            <a:r>
              <a:rPr lang="lv-LV" sz="2000" b="1" dirty="0">
                <a:solidFill>
                  <a:schemeClr val="tx1">
                    <a:lumMod val="75000"/>
                    <a:lumOff val="25000"/>
                  </a:schemeClr>
                </a:solidFill>
                <a:effectLst>
                  <a:outerShdw blurRad="38100" dist="38100" dir="2700000" algn="tl">
                    <a:srgbClr val="000000">
                      <a:alpha val="43137"/>
                    </a:srgbClr>
                  </a:outerShdw>
                </a:effectLst>
                <a:latin typeface="Verdana" pitchFamily="34" charset="0"/>
              </a:rPr>
              <a:t>Dr. Aija </a:t>
            </a:r>
            <a:r>
              <a:rPr lang="lv-LV" sz="2000" b="1" dirty="0" err="1" smtClean="0">
                <a:solidFill>
                  <a:schemeClr val="tx1">
                    <a:lumMod val="75000"/>
                    <a:lumOff val="25000"/>
                  </a:schemeClr>
                </a:solidFill>
                <a:effectLst>
                  <a:outerShdw blurRad="38100" dist="38100" dir="2700000" algn="tl">
                    <a:srgbClr val="000000">
                      <a:alpha val="43137"/>
                    </a:srgbClr>
                  </a:outerShdw>
                </a:effectLst>
                <a:latin typeface="Verdana" pitchFamily="34" charset="0"/>
              </a:rPr>
              <a:t>Linē</a:t>
            </a:r>
            <a:endParaRPr lang="en-US" sz="2000" b="1" dirty="0">
              <a:solidFill>
                <a:schemeClr val="tx1">
                  <a:lumMod val="75000"/>
                  <a:lumOff val="25000"/>
                </a:schemeClr>
              </a:solidFill>
              <a:effectLst>
                <a:outerShdw blurRad="38100" dist="38100" dir="2700000" algn="tl">
                  <a:srgbClr val="000000">
                    <a:alpha val="43137"/>
                  </a:srgbClr>
                </a:outerShdw>
              </a:effectLst>
              <a:latin typeface="Verdana" pitchFamily="34" charset="0"/>
            </a:endParaRPr>
          </a:p>
        </p:txBody>
      </p:sp>
      <p:pic>
        <p:nvPicPr>
          <p:cNvPr id="2" name="Picture 2" descr="Natural Killer Cell and Tumor Cell"/>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11504" y="1873674"/>
            <a:ext cx="5473392" cy="384132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242729" y="13648"/>
            <a:ext cx="6605872" cy="2220539"/>
          </a:xfrm>
          <a:prstGeom prst="rect">
            <a:avLst/>
          </a:prstGeom>
          <a:noFill/>
          <a:ln w="9525">
            <a:noFill/>
            <a:miter lim="800000"/>
            <a:headEnd/>
            <a:tailEnd/>
          </a:ln>
        </p:spPr>
      </p:pic>
      <p:sp>
        <p:nvSpPr>
          <p:cNvPr id="4" name="Rectangle 3"/>
          <p:cNvSpPr/>
          <p:nvPr/>
        </p:nvSpPr>
        <p:spPr>
          <a:xfrm>
            <a:off x="419100" y="2133600"/>
            <a:ext cx="8458200" cy="1015663"/>
          </a:xfrm>
          <a:prstGeom prst="rect">
            <a:avLst/>
          </a:prstGeom>
        </p:spPr>
        <p:txBody>
          <a:bodyPr wrap="square">
            <a:spAutoFit/>
          </a:bodyPr>
          <a:lstStyle/>
          <a:p>
            <a:pPr algn="just">
              <a:spcBef>
                <a:spcPct val="50000"/>
              </a:spcBef>
              <a:buClr>
                <a:srgbClr val="800000"/>
              </a:buClr>
              <a:defRPr/>
            </a:pP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Sekvenē</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eksomu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MCA-inducētās sarkomas šūnu līnijās, kas iegūtas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Rag-</a:t>
            </a:r>
            <a:r>
              <a:rPr lang="lv-LV" sz="2000" b="1" i="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pelēs (ne-rediģēts audzējs); atrod 3737 ne-</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sinonīmas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mutācijas (to skaitā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Kras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TP53)	</a:t>
            </a:r>
          </a:p>
        </p:txBody>
      </p:sp>
      <p:grpSp>
        <p:nvGrpSpPr>
          <p:cNvPr id="5" name="Group 4"/>
          <p:cNvGrpSpPr/>
          <p:nvPr/>
        </p:nvGrpSpPr>
        <p:grpSpPr>
          <a:xfrm>
            <a:off x="1498208" y="3166646"/>
            <a:ext cx="6299984" cy="3691354"/>
            <a:chOff x="109966" y="2555906"/>
            <a:chExt cx="5204593" cy="3187386"/>
          </a:xfrm>
        </p:grpSpPr>
        <p:pic>
          <p:nvPicPr>
            <p:cNvPr id="6" name="Picture 9" descr="Learn how to draw this mous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8538" y="3670300"/>
              <a:ext cx="647700" cy="901700"/>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10" descr="Learn how to draw this mous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81300" y="3670300"/>
              <a:ext cx="647700" cy="90170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12" descr="Learn how to draw this mous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21050" y="3670300"/>
              <a:ext cx="647700" cy="90170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11" descr="Learn how to draw this mous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14775" y="3670300"/>
              <a:ext cx="647700" cy="90170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14" descr="Learn how to draw this mous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56113" y="3670300"/>
              <a:ext cx="647700" cy="90170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Oval 10"/>
            <p:cNvSpPr/>
            <p:nvPr/>
          </p:nvSpPr>
          <p:spPr>
            <a:xfrm>
              <a:off x="1268413" y="4121150"/>
              <a:ext cx="107950" cy="16281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flipH="1">
              <a:off x="1430338" y="2843808"/>
              <a:ext cx="1062558" cy="826492"/>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492896" y="2843808"/>
              <a:ext cx="1296144" cy="826492"/>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42096" y="2555906"/>
              <a:ext cx="2140332" cy="292332"/>
            </a:xfrm>
            <a:prstGeom prst="rect">
              <a:avLst/>
            </a:prstGeom>
            <a:noFill/>
          </p:spPr>
          <p:txBody>
            <a:bodyPr wrap="square" rtlCol="0">
              <a:spAutoFit/>
            </a:bodyPr>
            <a:lstStyle/>
            <a:p>
              <a:r>
                <a:rPr lang="lv-LV" sz="1600" dirty="0" smtClean="0">
                  <a:latin typeface="+mn-lt"/>
                </a:rPr>
                <a:t>Transplantē </a:t>
              </a:r>
              <a:r>
                <a:rPr lang="lv-LV" sz="1600" dirty="0" err="1" smtClean="0">
                  <a:latin typeface="+mn-lt"/>
                </a:rPr>
                <a:t>wt</a:t>
              </a:r>
              <a:r>
                <a:rPr lang="lv-LV" sz="1600" dirty="0" smtClean="0">
                  <a:latin typeface="+mn-lt"/>
                </a:rPr>
                <a:t> pelēs</a:t>
              </a:r>
              <a:endParaRPr lang="en-GB" sz="1600" dirty="0">
                <a:latin typeface="+mn-lt"/>
              </a:endParaRPr>
            </a:p>
          </p:txBody>
        </p:sp>
        <p:sp>
          <p:nvSpPr>
            <p:cNvPr id="15" name="TextBox 14"/>
            <p:cNvSpPr txBox="1"/>
            <p:nvPr/>
          </p:nvSpPr>
          <p:spPr>
            <a:xfrm>
              <a:off x="259438" y="3199871"/>
              <a:ext cx="1364152" cy="536758"/>
            </a:xfrm>
            <a:prstGeom prst="rect">
              <a:avLst/>
            </a:prstGeom>
            <a:noFill/>
          </p:spPr>
          <p:txBody>
            <a:bodyPr wrap="square" rtlCol="0">
              <a:spAutoFit/>
            </a:bodyPr>
            <a:lstStyle/>
            <a:p>
              <a:r>
                <a:rPr lang="lv-LV" sz="1600" dirty="0" smtClean="0">
                  <a:latin typeface="+mn-lt"/>
                </a:rPr>
                <a:t>20% izveidojas audzējs</a:t>
              </a:r>
              <a:endParaRPr lang="en-GB" sz="1600" dirty="0">
                <a:latin typeface="+mn-lt"/>
              </a:endParaRPr>
            </a:p>
          </p:txBody>
        </p:sp>
        <p:sp>
          <p:nvSpPr>
            <p:cNvPr id="16" name="TextBox 15"/>
            <p:cNvSpPr txBox="1"/>
            <p:nvPr/>
          </p:nvSpPr>
          <p:spPr>
            <a:xfrm>
              <a:off x="3810391" y="3151854"/>
              <a:ext cx="1504168" cy="584775"/>
            </a:xfrm>
            <a:prstGeom prst="rect">
              <a:avLst/>
            </a:prstGeom>
            <a:noFill/>
          </p:spPr>
          <p:txBody>
            <a:bodyPr wrap="square" rtlCol="0">
              <a:spAutoFit/>
            </a:bodyPr>
            <a:lstStyle/>
            <a:p>
              <a:r>
                <a:rPr lang="lv-LV" sz="1600" dirty="0" smtClean="0">
                  <a:latin typeface="+mn-lt"/>
                </a:rPr>
                <a:t>80% audzējs regresē</a:t>
              </a:r>
              <a:endParaRPr lang="en-GB" sz="1600" dirty="0">
                <a:latin typeface="+mn-lt"/>
              </a:endParaRPr>
            </a:p>
          </p:txBody>
        </p:sp>
        <p:sp>
          <p:nvSpPr>
            <p:cNvPr id="17" name="TextBox 16"/>
            <p:cNvSpPr txBox="1"/>
            <p:nvPr/>
          </p:nvSpPr>
          <p:spPr>
            <a:xfrm>
              <a:off x="2810303" y="4590575"/>
              <a:ext cx="2316894" cy="307777"/>
            </a:xfrm>
            <a:prstGeom prst="rect">
              <a:avLst/>
            </a:prstGeom>
            <a:noFill/>
          </p:spPr>
          <p:txBody>
            <a:bodyPr wrap="square" rtlCol="0">
              <a:spAutoFit/>
            </a:bodyPr>
            <a:lstStyle/>
            <a:p>
              <a:pPr algn="ctr"/>
              <a:r>
                <a:rPr lang="lv-LV" sz="1400" dirty="0" smtClean="0">
                  <a:latin typeface="+mj-lt"/>
                </a:rPr>
                <a:t>Mutācija </a:t>
              </a:r>
              <a:r>
                <a:rPr lang="lv-LV" sz="1400" dirty="0" err="1" smtClean="0">
                  <a:latin typeface="+mj-lt"/>
                </a:rPr>
                <a:t>spektrīna</a:t>
              </a:r>
              <a:r>
                <a:rPr lang="lv-LV" sz="1400" dirty="0" smtClean="0">
                  <a:latin typeface="+mj-lt"/>
                </a:rPr>
                <a:t> </a:t>
              </a:r>
              <a:r>
                <a:rPr lang="el-GR" sz="1400" dirty="0" smtClean="0">
                  <a:latin typeface="+mj-lt"/>
                  <a:cs typeface="Arial"/>
                </a:rPr>
                <a:t>β</a:t>
              </a:r>
              <a:r>
                <a:rPr lang="lv-LV" sz="1400" dirty="0" smtClean="0">
                  <a:latin typeface="+mj-lt"/>
                  <a:cs typeface="Arial"/>
                </a:rPr>
                <a:t>2 gēnā</a:t>
              </a:r>
              <a:endParaRPr lang="en-GB" sz="1400" dirty="0">
                <a:latin typeface="+mj-lt"/>
              </a:endParaRPr>
            </a:p>
          </p:txBody>
        </p:sp>
        <p:sp>
          <p:nvSpPr>
            <p:cNvPr id="18" name="TextBox 17"/>
            <p:cNvSpPr txBox="1"/>
            <p:nvPr/>
          </p:nvSpPr>
          <p:spPr>
            <a:xfrm>
              <a:off x="109966" y="4590575"/>
              <a:ext cx="2316894" cy="523220"/>
            </a:xfrm>
            <a:prstGeom prst="rect">
              <a:avLst/>
            </a:prstGeom>
            <a:noFill/>
          </p:spPr>
          <p:txBody>
            <a:bodyPr wrap="square" rtlCol="0">
              <a:spAutoFit/>
            </a:bodyPr>
            <a:lstStyle/>
            <a:p>
              <a:pPr algn="ctr"/>
              <a:r>
                <a:rPr lang="lv-LV" sz="1400" dirty="0" err="1">
                  <a:latin typeface="+mj-lt"/>
                </a:rPr>
                <a:t>S</a:t>
              </a:r>
              <a:r>
                <a:rPr lang="lv-LV" sz="1400" dirty="0" err="1" smtClean="0">
                  <a:latin typeface="+mj-lt"/>
                </a:rPr>
                <a:t>pektrīna</a:t>
              </a:r>
              <a:r>
                <a:rPr lang="lv-LV" sz="1400" dirty="0" smtClean="0">
                  <a:latin typeface="+mj-lt"/>
                </a:rPr>
                <a:t> </a:t>
              </a:r>
              <a:r>
                <a:rPr lang="el-GR" sz="1400" dirty="0" smtClean="0">
                  <a:latin typeface="+mj-lt"/>
                  <a:cs typeface="Arial"/>
                </a:rPr>
                <a:t>β</a:t>
              </a:r>
              <a:r>
                <a:rPr lang="lv-LV" sz="1400" dirty="0" smtClean="0">
                  <a:latin typeface="+mj-lt"/>
                  <a:cs typeface="Arial"/>
                </a:rPr>
                <a:t>2 gēnā mutācijas nav</a:t>
              </a:r>
              <a:endParaRPr lang="en-GB" sz="1400" dirty="0">
                <a:latin typeface="+mj-lt"/>
              </a:endParaRPr>
            </a:p>
          </p:txBody>
        </p:sp>
        <p:cxnSp>
          <p:nvCxnSpPr>
            <p:cNvPr id="19" name="Straight Arrow Connector 18"/>
            <p:cNvCxnSpPr/>
            <p:nvPr/>
          </p:nvCxnSpPr>
          <p:spPr>
            <a:xfrm>
              <a:off x="3893443" y="4898352"/>
              <a:ext cx="0" cy="249712"/>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873108" y="5220072"/>
              <a:ext cx="2316894" cy="523220"/>
            </a:xfrm>
            <a:prstGeom prst="rect">
              <a:avLst/>
            </a:prstGeom>
            <a:noFill/>
          </p:spPr>
          <p:txBody>
            <a:bodyPr wrap="square" rtlCol="0">
              <a:spAutoFit/>
            </a:bodyPr>
            <a:lstStyle/>
            <a:p>
              <a:pPr algn="ctr"/>
              <a:r>
                <a:rPr lang="lv-LV" sz="1400" dirty="0" err="1" smtClean="0">
                  <a:latin typeface="+mj-lt"/>
                </a:rPr>
                <a:t>Mutantais</a:t>
              </a:r>
              <a:r>
                <a:rPr lang="lv-LV" sz="1400" dirty="0" smtClean="0">
                  <a:latin typeface="+mj-lt"/>
                </a:rPr>
                <a:t> peptīds spēj aktivēt CTL</a:t>
              </a:r>
              <a:endParaRPr lang="en-GB" sz="1400" dirty="0">
                <a:latin typeface="+mj-lt"/>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892552"/>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Audzēju antigēni</a:t>
            </a:r>
          </a:p>
          <a:p>
            <a:pPr algn="ctr"/>
            <a:r>
              <a:rPr lang="lv-LV" sz="24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jeb kā adaptīvā imūnsistēma pazīst vēža šūnas?</a:t>
            </a:r>
            <a:endParaRPr lang="en-US" sz="2400" dirty="0">
              <a:solidFill>
                <a:srgbClr val="003300"/>
              </a:solidFill>
            </a:endParaRPr>
          </a:p>
        </p:txBody>
      </p:sp>
      <p:sp>
        <p:nvSpPr>
          <p:cNvPr id="4" name="Rectangle 3"/>
          <p:cNvSpPr/>
          <p:nvPr/>
        </p:nvSpPr>
        <p:spPr>
          <a:xfrm>
            <a:off x="419100" y="1524000"/>
            <a:ext cx="8458200" cy="4401205"/>
          </a:xfrm>
          <a:prstGeom prst="rect">
            <a:avLst/>
          </a:prstGeom>
        </p:spPr>
        <p:txBody>
          <a:bodyPr wrap="square">
            <a:spAutoFit/>
          </a:bodyPr>
          <a:lstStyle/>
          <a:p>
            <a:pPr algn="just">
              <a:spcBef>
                <a:spcPct val="50000"/>
              </a:spcBef>
              <a:buClr>
                <a:srgbClr val="800000"/>
              </a:buClr>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Strukturāli izmainīti antigēni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neoepitopi</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a:t>
            </a:r>
          </a:p>
          <a:p>
            <a:pPr lvl="1" algn="just">
              <a:buClr>
                <a:srgbClr val="800000"/>
              </a:buClr>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Mutācijas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aa</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nomaiņas)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Ras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p53)</a:t>
            </a:r>
          </a:p>
          <a:p>
            <a:pPr lvl="1" algn="just">
              <a:buClr>
                <a:srgbClr val="800000"/>
              </a:buClr>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Splaisinga</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defekti (TACC1, SPAG17)</a:t>
            </a:r>
          </a:p>
          <a:p>
            <a:pPr lvl="1" algn="just">
              <a:buClr>
                <a:srgbClr val="800000"/>
              </a:buClr>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Hibrīdie proteīni (BCR-ABL)</a:t>
            </a:r>
          </a:p>
          <a:p>
            <a:pPr lvl="1" algn="just">
              <a:buClr>
                <a:srgbClr val="800000"/>
              </a:buClr>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Post-</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translacionālas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modifikācijas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mucīni</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a:t>
            </a:r>
          </a:p>
          <a:p>
            <a:pPr algn="just">
              <a:spcBef>
                <a:spcPct val="50000"/>
              </a:spcBef>
              <a:buClr>
                <a:srgbClr val="800000"/>
              </a:buClr>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Ekspresijas līmeņa izmaiņas</a:t>
            </a:r>
          </a:p>
          <a:p>
            <a:pPr lvl="1" algn="just">
              <a:buClr>
                <a:srgbClr val="800000"/>
              </a:buClr>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Pārproducēti normāli proteīni (HER2/</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neu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a:t>
            </a:r>
          </a:p>
          <a:p>
            <a:pPr lvl="1" algn="just">
              <a:buClr>
                <a:srgbClr val="800000"/>
              </a:buClr>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Cancer-testis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antigēni (NY-ESO1, MAGEA, SSX)</a:t>
            </a:r>
          </a:p>
          <a:p>
            <a:pPr lvl="1" algn="just">
              <a:buClr>
                <a:srgbClr val="800000"/>
              </a:buClr>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Onkofetāli</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/diferenciācijas antigēni (CEA,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tirozināze</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a:t>
            </a:r>
          </a:p>
          <a:p>
            <a:pPr algn="just">
              <a:spcBef>
                <a:spcPct val="50000"/>
              </a:spcBef>
              <a:buClr>
                <a:srgbClr val="800000"/>
              </a:buClr>
              <a:buFont typeface="Wingdings" pitchFamily="2" charset="2"/>
              <a:buChar char="ü"/>
              <a:defRPr/>
            </a:pP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Onkogēnu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vīrusu epitopi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Papilomas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vīrusa E6, E7;EBV)</a:t>
            </a:r>
          </a:p>
          <a:p>
            <a:pPr algn="just">
              <a:spcBef>
                <a:spcPct val="50000"/>
              </a:spcBef>
              <a:buClr>
                <a:srgbClr val="800000"/>
              </a:buClr>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Izmainīti ne-proteīnu dabas antigēni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gliproteīni</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glikolipīdi u.c.)</a:t>
            </a:r>
          </a:p>
          <a:p>
            <a:pPr algn="just">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 šūnu  antigēnu identificēšanas metodika</a:t>
            </a:r>
          </a:p>
        </p:txBody>
      </p:sp>
      <p:pic>
        <p:nvPicPr>
          <p:cNvPr id="5122" name="Picture 2"/>
          <p:cNvPicPr>
            <a:picLocks noChangeAspect="1" noChangeArrowheads="1"/>
          </p:cNvPicPr>
          <p:nvPr/>
        </p:nvPicPr>
        <p:blipFill>
          <a:blip r:embed="rId3" cstate="print"/>
          <a:srcRect/>
          <a:stretch>
            <a:fillRect/>
          </a:stretch>
        </p:blipFill>
        <p:spPr bwMode="auto">
          <a:xfrm>
            <a:off x="1347421" y="704850"/>
            <a:ext cx="6389810" cy="615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Audzēju mikrovide</a:t>
            </a:r>
          </a:p>
        </p:txBody>
      </p:sp>
      <p:pic>
        <p:nvPicPr>
          <p:cNvPr id="10242" name="Picture 2"/>
          <p:cNvPicPr>
            <a:picLocks noChangeAspect="1" noChangeArrowheads="1"/>
          </p:cNvPicPr>
          <p:nvPr/>
        </p:nvPicPr>
        <p:blipFill>
          <a:blip r:embed="rId2" cstate="print"/>
          <a:srcRect/>
          <a:stretch>
            <a:fillRect/>
          </a:stretch>
        </p:blipFill>
        <p:spPr bwMode="auto">
          <a:xfrm>
            <a:off x="1767334" y="609600"/>
            <a:ext cx="5761731" cy="4672012"/>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952500" y="5263991"/>
            <a:ext cx="7391400" cy="15940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ciencedirect.com/cache/MiamiImageURL/1-s2.0-S0304419X14000110-fx1_lrg.jpg/0?wchp=dGLzVlV-zSkzV&amp;pii=S0304419X14000110"/>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490" y="990600"/>
            <a:ext cx="9180980" cy="46482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190500" y="0"/>
            <a:ext cx="8763000" cy="830997"/>
          </a:xfrm>
          <a:prstGeom prst="rect">
            <a:avLst/>
          </a:prstGeom>
        </p:spPr>
        <p:txBody>
          <a:bodyPr wrap="square">
            <a:spAutoFit/>
          </a:bodyPr>
          <a:lstStyle/>
          <a:p>
            <a:pPr algn="ct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Audzēju mikrovidē ir gan pret-vēža imūnreakciju veicinošas, gan </a:t>
            </a: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supresējošas</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šūnas</a:t>
            </a:r>
          </a:p>
        </p:txBody>
      </p:sp>
      <p:sp>
        <p:nvSpPr>
          <p:cNvPr id="3" name="TextBox 2"/>
          <p:cNvSpPr txBox="1"/>
          <p:nvPr/>
        </p:nvSpPr>
        <p:spPr>
          <a:xfrm>
            <a:off x="6096000" y="6477000"/>
            <a:ext cx="3066490" cy="338554"/>
          </a:xfrm>
          <a:prstGeom prst="rect">
            <a:avLst/>
          </a:prstGeom>
          <a:noFill/>
        </p:spPr>
        <p:txBody>
          <a:bodyPr wrap="square" rtlCol="0">
            <a:spAutoFit/>
          </a:bodyPr>
          <a:lstStyle/>
          <a:p>
            <a:pPr algn="r"/>
            <a:r>
              <a:rPr lang="lv-LV" sz="1600" dirty="0" err="1" smtClean="0">
                <a:solidFill>
                  <a:schemeClr val="tx1">
                    <a:lumMod val="75000"/>
                    <a:lumOff val="25000"/>
                  </a:schemeClr>
                </a:solidFill>
                <a:latin typeface="Arial" panose="020B0604020202020204" pitchFamily="34" charset="0"/>
                <a:cs typeface="Arial" panose="020B0604020202020204" pitchFamily="34" charset="0"/>
              </a:rPr>
              <a:t>Burkholder</a:t>
            </a:r>
            <a:r>
              <a:rPr lang="lv-LV" sz="1600" dirty="0" smtClean="0">
                <a:solidFill>
                  <a:schemeClr val="tx1">
                    <a:lumMod val="75000"/>
                    <a:lumOff val="25000"/>
                  </a:schemeClr>
                </a:solidFill>
                <a:latin typeface="Arial" panose="020B0604020202020204" pitchFamily="34" charset="0"/>
                <a:cs typeface="Arial" panose="020B0604020202020204" pitchFamily="34" charset="0"/>
              </a:rPr>
              <a:t> B </a:t>
            </a:r>
            <a:r>
              <a:rPr lang="lv-LV" sz="1600" dirty="0" err="1" smtClean="0">
                <a:solidFill>
                  <a:schemeClr val="tx1">
                    <a:lumMod val="75000"/>
                    <a:lumOff val="25000"/>
                  </a:schemeClr>
                </a:solidFill>
                <a:latin typeface="Arial" panose="020B0604020202020204" pitchFamily="34" charset="0"/>
                <a:cs typeface="Arial" panose="020B0604020202020204" pitchFamily="34" charset="0"/>
              </a:rPr>
              <a:t>et</a:t>
            </a:r>
            <a:r>
              <a:rPr lang="lv-LV" sz="1600" dirty="0" smtClean="0">
                <a:solidFill>
                  <a:schemeClr val="tx1">
                    <a:lumMod val="75000"/>
                    <a:lumOff val="25000"/>
                  </a:schemeClr>
                </a:solidFill>
                <a:latin typeface="Arial" panose="020B0604020202020204" pitchFamily="34" charset="0"/>
                <a:cs typeface="Arial" panose="020B0604020202020204" pitchFamily="34" charset="0"/>
              </a:rPr>
              <a:t> </a:t>
            </a:r>
            <a:r>
              <a:rPr lang="lv-LV" sz="1600" dirty="0" err="1" smtClean="0">
                <a:solidFill>
                  <a:schemeClr val="tx1">
                    <a:lumMod val="75000"/>
                    <a:lumOff val="25000"/>
                  </a:schemeClr>
                </a:solidFill>
                <a:latin typeface="Arial" panose="020B0604020202020204" pitchFamily="34" charset="0"/>
                <a:cs typeface="Arial" panose="020B0604020202020204" pitchFamily="34" charset="0"/>
              </a:rPr>
              <a:t>al</a:t>
            </a:r>
            <a:r>
              <a:rPr lang="lv-LV" sz="1600" dirty="0" smtClean="0">
                <a:solidFill>
                  <a:schemeClr val="tx1">
                    <a:lumMod val="75000"/>
                    <a:lumOff val="25000"/>
                  </a:schemeClr>
                </a:solidFill>
                <a:latin typeface="Arial" panose="020B0604020202020204" pitchFamily="34" charset="0"/>
                <a:cs typeface="Arial" panose="020B0604020202020204" pitchFamily="34" charset="0"/>
              </a:rPr>
              <a:t>, BBA, 2014</a:t>
            </a:r>
            <a:endParaRPr lang="en-GB" sz="16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66740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25" y="0"/>
            <a:ext cx="8667750" cy="830997"/>
          </a:xfrm>
          <a:prstGeom prst="rect">
            <a:avLst/>
          </a:prstGeom>
        </p:spPr>
        <p:txBody>
          <a:bodyPr wrap="square">
            <a:spAutoFit/>
          </a:bodyPr>
          <a:lstStyle/>
          <a:p>
            <a:pPr algn="ct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Efektorie</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mehānismi  pret-vēža imūnajā atbildē: (I) CTL</a:t>
            </a:r>
          </a:p>
        </p:txBody>
      </p:sp>
      <p:pic>
        <p:nvPicPr>
          <p:cNvPr id="41986" name="Picture 2"/>
          <p:cNvPicPr>
            <a:picLocks noChangeAspect="1" noChangeArrowheads="1"/>
          </p:cNvPicPr>
          <p:nvPr/>
        </p:nvPicPr>
        <p:blipFill>
          <a:blip r:embed="rId3" cstate="print"/>
          <a:srcRect/>
          <a:stretch>
            <a:fillRect/>
          </a:stretch>
        </p:blipFill>
        <p:spPr bwMode="auto">
          <a:xfrm>
            <a:off x="904586" y="762000"/>
            <a:ext cx="7487228" cy="3679155"/>
          </a:xfrm>
          <a:prstGeom prst="rect">
            <a:avLst/>
          </a:prstGeom>
          <a:noFill/>
          <a:ln w="9525">
            <a:noFill/>
            <a:miter lim="800000"/>
            <a:headEnd/>
            <a:tailEnd/>
          </a:ln>
        </p:spPr>
      </p:pic>
      <p:sp>
        <p:nvSpPr>
          <p:cNvPr id="4" name="Rectangle 3"/>
          <p:cNvSpPr/>
          <p:nvPr/>
        </p:nvSpPr>
        <p:spPr>
          <a:xfrm>
            <a:off x="285750" y="4419492"/>
            <a:ext cx="8724900" cy="2446824"/>
          </a:xfrm>
          <a:prstGeom prst="rect">
            <a:avLst/>
          </a:prstGeom>
        </p:spPr>
        <p:txBody>
          <a:bodyPr wrap="square">
            <a:spAutoFit/>
          </a:bodyPr>
          <a:lstStyle/>
          <a:p>
            <a:pPr algn="just">
              <a:spcBef>
                <a:spcPct val="50000"/>
              </a:spcBef>
              <a:buClr>
                <a:srgbClr val="800000"/>
              </a:buClr>
              <a:defRPr/>
            </a:pPr>
            <a:r>
              <a:rPr lang="lv-LV" b="1" dirty="0" smtClean="0">
                <a:solidFill>
                  <a:srgbClr val="003300"/>
                </a:solidFill>
                <a:effectLst>
                  <a:outerShdw blurRad="38100" dist="38100" dir="2700000" algn="tl">
                    <a:srgbClr val="000000"/>
                  </a:outerShdw>
                </a:effectLst>
                <a:latin typeface="Arial" pitchFamily="34" charset="0"/>
                <a:cs typeface="Arial" pitchFamily="34" charset="0"/>
              </a:rPr>
              <a:t>Pašlaik uzskata, ka  galvenā loma vēža šūnu iznīcināšanā ir </a:t>
            </a:r>
            <a:r>
              <a:rPr lang="lv-LV" b="1" dirty="0" err="1" smtClean="0">
                <a:solidFill>
                  <a:srgbClr val="003300"/>
                </a:solidFill>
                <a:effectLst>
                  <a:outerShdw blurRad="38100" dist="38100" dir="2700000" algn="tl">
                    <a:srgbClr val="000000"/>
                  </a:outerShdw>
                </a:effectLst>
                <a:latin typeface="Arial" pitchFamily="34" charset="0"/>
                <a:cs typeface="Arial" pitchFamily="34" charset="0"/>
              </a:rPr>
              <a:t>CTLiem</a:t>
            </a:r>
            <a:r>
              <a:rPr lang="lv-LV" b="1" dirty="0" smtClean="0">
                <a:solidFill>
                  <a:srgbClr val="003300"/>
                </a:solidFill>
                <a:effectLst>
                  <a:outerShdw blurRad="38100" dist="38100" dir="2700000" algn="tl">
                    <a:srgbClr val="000000"/>
                  </a:outerShdw>
                </a:effectLst>
                <a:latin typeface="Arial" pitchFamily="34" charset="0"/>
                <a:cs typeface="Arial" pitchFamily="34" charset="0"/>
              </a:rPr>
              <a:t>. Lai tie aktivētos, nepieciešamas </a:t>
            </a:r>
            <a:r>
              <a:rPr lang="lv-LV" b="1" dirty="0" err="1" smtClean="0">
                <a:solidFill>
                  <a:srgbClr val="003300"/>
                </a:solidFill>
                <a:effectLst>
                  <a:outerShdw blurRad="38100" dist="38100" dir="2700000" algn="tl">
                    <a:srgbClr val="000000"/>
                  </a:outerShdw>
                </a:effectLst>
                <a:latin typeface="Arial" pitchFamily="34" charset="0"/>
                <a:cs typeface="Arial" pitchFamily="34" charset="0"/>
              </a:rPr>
              <a:t>DCs</a:t>
            </a:r>
            <a:r>
              <a:rPr lang="lv-LV" b="1" dirty="0" smtClean="0">
                <a:solidFill>
                  <a:srgbClr val="003300"/>
                </a:solidFill>
                <a:effectLst>
                  <a:outerShdw blurRad="38100" dist="38100" dir="2700000" algn="tl">
                    <a:srgbClr val="000000"/>
                  </a:outerShdw>
                </a:effectLst>
                <a:latin typeface="Arial" pitchFamily="34" charset="0"/>
                <a:cs typeface="Arial" pitchFamily="34" charset="0"/>
              </a:rPr>
              <a:t>, kas uzņem audzēja antigēnus, aktivējas,  migrē uz LN, prezentē antigēnu CD8+ T šūnām un nodrošina ko-stimulāciju. Taču iespējams, ka CTL aktivācija var notikt arī TLS-</a:t>
            </a:r>
            <a:r>
              <a:rPr lang="lv-LV" b="1" dirty="0" err="1" smtClean="0">
                <a:solidFill>
                  <a:srgbClr val="003300"/>
                </a:solidFill>
                <a:effectLst>
                  <a:outerShdw blurRad="38100" dist="38100" dir="2700000" algn="tl">
                    <a:srgbClr val="000000"/>
                  </a:outerShdw>
                </a:effectLst>
                <a:latin typeface="Arial" pitchFamily="34" charset="0"/>
                <a:cs typeface="Arial" pitchFamily="34" charset="0"/>
              </a:rPr>
              <a:t>os</a:t>
            </a:r>
            <a:r>
              <a:rPr lang="lv-LV" b="1" dirty="0" smtClean="0">
                <a:solidFill>
                  <a:srgbClr val="003300"/>
                </a:solidFill>
                <a:effectLst>
                  <a:outerShdw blurRad="38100" dist="38100" dir="2700000" algn="tl">
                    <a:srgbClr val="000000"/>
                  </a:outerShdw>
                </a:effectLst>
                <a:latin typeface="Arial" pitchFamily="34" charset="0"/>
                <a:cs typeface="Arial" pitchFamily="34" charset="0"/>
              </a:rPr>
              <a:t> audzēja mikrovidē.</a:t>
            </a:r>
          </a:p>
          <a:p>
            <a:pPr algn="just">
              <a:spcBef>
                <a:spcPct val="50000"/>
              </a:spcBef>
              <a:buClr>
                <a:srgbClr val="800000"/>
              </a:buClr>
              <a:defRPr/>
            </a:pPr>
            <a:r>
              <a:rPr lang="lv-LV" b="1" dirty="0" smtClean="0">
                <a:solidFill>
                  <a:srgbClr val="003300"/>
                </a:solidFill>
                <a:effectLst>
                  <a:outerShdw blurRad="38100" dist="38100" dir="2700000" algn="tl">
                    <a:srgbClr val="000000"/>
                  </a:outerShdw>
                </a:effectLst>
                <a:latin typeface="Arial" pitchFamily="34" charset="0"/>
                <a:cs typeface="Arial" pitchFamily="34" charset="0"/>
              </a:rPr>
              <a:t>Lai </a:t>
            </a:r>
            <a:r>
              <a:rPr lang="lv-LV" b="1" dirty="0" err="1" smtClean="0">
                <a:solidFill>
                  <a:srgbClr val="003300"/>
                </a:solidFill>
                <a:effectLst>
                  <a:outerShdw blurRad="38100" dist="38100" dir="2700000" algn="tl">
                    <a:srgbClr val="000000"/>
                  </a:outerShdw>
                </a:effectLst>
                <a:latin typeface="Arial" pitchFamily="34" charset="0"/>
                <a:cs typeface="Arial" pitchFamily="34" charset="0"/>
              </a:rPr>
              <a:t>CTLi</a:t>
            </a:r>
            <a:r>
              <a:rPr lang="lv-LV" b="1" dirty="0" smtClean="0">
                <a:solidFill>
                  <a:srgbClr val="003300"/>
                </a:solidFill>
                <a:effectLst>
                  <a:outerShdw blurRad="38100" dist="38100" dir="2700000" algn="tl">
                    <a:srgbClr val="000000"/>
                  </a:outerShdw>
                </a:effectLst>
                <a:latin typeface="Arial" pitchFamily="34" charset="0"/>
                <a:cs typeface="Arial" pitchFamily="34" charset="0"/>
              </a:rPr>
              <a:t> darbotos, nepieciešams, lai audzēja šūnas prezentē audzēju antigēnus uz MHC I. </a:t>
            </a:r>
            <a:r>
              <a:rPr lang="lv-LV" b="1" dirty="0" err="1" smtClean="0">
                <a:solidFill>
                  <a:srgbClr val="003300"/>
                </a:solidFill>
                <a:effectLst>
                  <a:outerShdw blurRad="38100" dist="38100" dir="2700000" algn="tl">
                    <a:srgbClr val="000000"/>
                  </a:outerShdw>
                </a:effectLst>
                <a:latin typeface="Arial" pitchFamily="34" charset="0"/>
                <a:cs typeface="Arial" pitchFamily="34" charset="0"/>
              </a:rPr>
              <a:t>CTLi</a:t>
            </a:r>
            <a:r>
              <a:rPr lang="lv-LV" b="1" dirty="0" smtClean="0">
                <a:solidFill>
                  <a:srgbClr val="003300"/>
                </a:solidFill>
                <a:effectLst>
                  <a:outerShdw blurRad="38100" dist="38100" dir="2700000" algn="tl">
                    <a:srgbClr val="000000"/>
                  </a:outerShdw>
                </a:effectLst>
                <a:latin typeface="Arial" pitchFamily="34" charset="0"/>
                <a:cs typeface="Arial" pitchFamily="34" charset="0"/>
              </a:rPr>
              <a:t>  nogalina vēža šūnas, </a:t>
            </a:r>
            <a:r>
              <a:rPr lang="lv-LV" b="1" dirty="0" err="1" smtClean="0">
                <a:solidFill>
                  <a:srgbClr val="003300"/>
                </a:solidFill>
                <a:effectLst>
                  <a:outerShdw blurRad="38100" dist="38100" dir="2700000" algn="tl">
                    <a:srgbClr val="000000"/>
                  </a:outerShdw>
                </a:effectLst>
                <a:latin typeface="Arial" pitchFamily="34" charset="0"/>
                <a:cs typeface="Arial" pitchFamily="34" charset="0"/>
              </a:rPr>
              <a:t>sekretējot</a:t>
            </a:r>
            <a:r>
              <a:rPr lang="lv-LV"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b="1" dirty="0" err="1" smtClean="0">
                <a:solidFill>
                  <a:srgbClr val="003300"/>
                </a:solidFill>
                <a:effectLst>
                  <a:outerShdw blurRad="38100" dist="38100" dir="2700000" algn="tl">
                    <a:srgbClr val="000000"/>
                  </a:outerShdw>
                </a:effectLst>
                <a:latin typeface="Arial" pitchFamily="34" charset="0"/>
                <a:cs typeface="Arial" pitchFamily="34" charset="0"/>
              </a:rPr>
              <a:t>perforīnu</a:t>
            </a:r>
            <a:r>
              <a:rPr lang="lv-LV" b="1" dirty="0" smtClean="0">
                <a:solidFill>
                  <a:srgbClr val="003300"/>
                </a:solidFill>
                <a:effectLst>
                  <a:outerShdw blurRad="38100" dist="38100" dir="2700000" algn="tl">
                    <a:srgbClr val="000000"/>
                  </a:outerShdw>
                </a:effectLst>
                <a:latin typeface="Arial" pitchFamily="34" charset="0"/>
                <a:cs typeface="Arial" pitchFamily="34" charset="0"/>
              </a:rPr>
              <a:t>/</a:t>
            </a:r>
            <a:r>
              <a:rPr lang="lv-LV" b="1" dirty="0" err="1" smtClean="0">
                <a:solidFill>
                  <a:srgbClr val="003300"/>
                </a:solidFill>
                <a:effectLst>
                  <a:outerShdw blurRad="38100" dist="38100" dir="2700000" algn="tl">
                    <a:srgbClr val="000000"/>
                  </a:outerShdw>
                </a:effectLst>
                <a:latin typeface="Arial" pitchFamily="34" charset="0"/>
                <a:cs typeface="Arial" pitchFamily="34" charset="0"/>
              </a:rPr>
              <a:t>granzīmu</a:t>
            </a:r>
            <a:r>
              <a:rPr lang="lv-LV" b="1" dirty="0" smtClean="0">
                <a:solidFill>
                  <a:srgbClr val="003300"/>
                </a:solidFill>
                <a:effectLst>
                  <a:outerShdw blurRad="38100" dist="38100" dir="2700000" algn="tl">
                    <a:srgbClr val="000000"/>
                  </a:outerShdw>
                </a:effectLst>
                <a:latin typeface="Arial" pitchFamily="34" charset="0"/>
                <a:cs typeface="Arial" pitchFamily="34" charset="0"/>
              </a:rPr>
              <a:t> vai  aktivējot </a:t>
            </a:r>
            <a:r>
              <a:rPr lang="lv-LV" b="1" dirty="0" err="1" smtClean="0">
                <a:solidFill>
                  <a:srgbClr val="003300"/>
                </a:solidFill>
                <a:effectLst>
                  <a:outerShdw blurRad="38100" dist="38100" dir="2700000" algn="tl">
                    <a:srgbClr val="000000"/>
                  </a:outerShdw>
                </a:effectLst>
                <a:latin typeface="Arial" pitchFamily="34" charset="0"/>
                <a:cs typeface="Arial" pitchFamily="34" charset="0"/>
              </a:rPr>
              <a:t>Fas</a:t>
            </a:r>
            <a:r>
              <a:rPr lang="lv-LV" b="1" dirty="0" smtClean="0">
                <a:solidFill>
                  <a:srgbClr val="003300"/>
                </a:solidFill>
                <a:effectLst>
                  <a:outerShdw blurRad="38100" dist="38100" dir="2700000" algn="tl">
                    <a:srgbClr val="000000"/>
                  </a:outerShdw>
                </a:effectLst>
                <a:latin typeface="Arial" pitchFamily="34" charset="0"/>
                <a:cs typeface="Arial" pitchFamily="34" charset="0"/>
              </a:rPr>
              <a:t> vai TRAIL receptorus uz audzēja šūnām un producē IFN</a:t>
            </a:r>
            <a:r>
              <a:rPr lang="lv-LV" b="1" dirty="0" smtClean="0">
                <a:solidFill>
                  <a:srgbClr val="003300"/>
                </a:solidFill>
                <a:effectLst>
                  <a:outerShdw blurRad="38100" dist="38100" dir="2700000" algn="tl">
                    <a:srgbClr val="000000"/>
                  </a:outerShdw>
                </a:effectLst>
                <a:latin typeface="Arial" pitchFamily="34" charset="0"/>
                <a:cs typeface="Arial" pitchFamily="34" charset="0"/>
                <a:sym typeface="Symbol"/>
              </a:rPr>
              <a:t>, kas </a:t>
            </a:r>
            <a:r>
              <a:rPr lang="lv-LV"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inhibē</a:t>
            </a:r>
            <a:r>
              <a:rPr lang="lv-LV" b="1" dirty="0" smtClean="0">
                <a:solidFill>
                  <a:srgbClr val="003300"/>
                </a:solidFill>
                <a:effectLst>
                  <a:outerShdw blurRad="38100" dist="38100" dir="2700000" algn="tl">
                    <a:srgbClr val="000000"/>
                  </a:outerShdw>
                </a:effectLst>
                <a:latin typeface="Arial" pitchFamily="34" charset="0"/>
                <a:cs typeface="Arial" pitchFamily="34" charset="0"/>
                <a:sym typeface="Symbol"/>
              </a:rPr>
              <a:t> vēža šūnu proliferāciju, </a:t>
            </a:r>
            <a:r>
              <a:rPr lang="lv-LV"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angiģenēzi</a:t>
            </a:r>
            <a:r>
              <a:rPr lang="lv-LV" b="1" dirty="0" smtClean="0">
                <a:solidFill>
                  <a:srgbClr val="003300"/>
                </a:solidFill>
                <a:effectLst>
                  <a:outerShdw blurRad="38100" dist="38100" dir="2700000" algn="tl">
                    <a:srgbClr val="000000"/>
                  </a:outerShdw>
                </a:effectLst>
                <a:latin typeface="Arial" pitchFamily="34" charset="0"/>
                <a:cs typeface="Arial" pitchFamily="34" charset="0"/>
                <a:sym typeface="Symbol"/>
              </a:rPr>
              <a:t> un aktivē </a:t>
            </a:r>
            <a:r>
              <a:rPr lang="lv-LV"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makrofāgus</a:t>
            </a:r>
            <a:r>
              <a:rPr lang="lv-LV" b="1" dirty="0" smtClean="0">
                <a:solidFill>
                  <a:srgbClr val="003300"/>
                </a:solidFill>
                <a:effectLst>
                  <a:outerShdw blurRad="38100" dist="38100" dir="2700000" algn="tl">
                    <a:srgbClr val="000000"/>
                  </a:outerShdw>
                </a:effectLst>
                <a:latin typeface="Arial" pitchFamily="34" charset="0"/>
                <a:cs typeface="Arial" pitchFamily="34" charset="0"/>
                <a:sym typeface="Symbol"/>
              </a:rPr>
              <a:t>.</a:t>
            </a:r>
            <a:r>
              <a:rPr lang="lv-LV" b="1" dirty="0" smtClean="0">
                <a:solidFill>
                  <a:srgbClr val="003300"/>
                </a:solidFill>
                <a:effectLst>
                  <a:outerShdw blurRad="38100" dist="38100" dir="2700000" algn="tl">
                    <a:srgbClr val="000000"/>
                  </a:outerShdw>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71600"/>
            <a:ext cx="4076700" cy="2677656"/>
          </a:xfrm>
          <a:prstGeom prst="rect">
            <a:avLst/>
          </a:prstGeom>
        </p:spPr>
        <p:txBody>
          <a:bodyPr wrap="square">
            <a:spAutoFit/>
          </a:bodyPr>
          <a:lstStyle/>
          <a:p>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NK šūnas nogalina vēža šūnas, kas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neekspersē</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MHC vai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ekspresē</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NK šūnu aktivējošo receptoru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ligandus</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(Stresa-inducētas molekulas: MIC-A, MIC-B u.c.) </a:t>
            </a:r>
          </a:p>
        </p:txBody>
      </p:sp>
      <p:pic>
        <p:nvPicPr>
          <p:cNvPr id="44036" name="Picture 4" descr="Targeting natural killer cells and natural killer T cells in cancer"/>
          <p:cNvPicPr>
            <a:picLocks noChangeAspect="1" noChangeArrowheads="1"/>
          </p:cNvPicPr>
          <p:nvPr/>
        </p:nvPicPr>
        <p:blipFill>
          <a:blip r:embed="rId3" cstate="print"/>
          <a:srcRect/>
          <a:stretch>
            <a:fillRect/>
          </a:stretch>
        </p:blipFill>
        <p:spPr bwMode="auto">
          <a:xfrm>
            <a:off x="4876801" y="533400"/>
            <a:ext cx="4267200" cy="6324600"/>
          </a:xfrm>
          <a:prstGeom prst="rect">
            <a:avLst/>
          </a:prstGeom>
          <a:noFill/>
        </p:spPr>
      </p:pic>
      <p:sp>
        <p:nvSpPr>
          <p:cNvPr id="5" name="Rectangle 4"/>
          <p:cNvSpPr/>
          <p:nvPr/>
        </p:nvSpPr>
        <p:spPr>
          <a:xfrm>
            <a:off x="0" y="0"/>
            <a:ext cx="9124950" cy="830997"/>
          </a:xfrm>
          <a:prstGeom prst="rect">
            <a:avLst/>
          </a:prstGeom>
        </p:spPr>
        <p:txBody>
          <a:bodyPr wrap="square">
            <a:spAutoFit/>
          </a:bodyPr>
          <a:lstStyle/>
          <a:p>
            <a:pPr algn="ct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Efektorie</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mehānismi  pret-vēža imūnajā atbildē</a:t>
            </a:r>
          </a:p>
          <a:p>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(II) NK šūnas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24950" cy="830997"/>
          </a:xfrm>
          <a:prstGeom prst="rect">
            <a:avLst/>
          </a:prstGeom>
        </p:spPr>
        <p:txBody>
          <a:bodyPr wrap="square">
            <a:spAutoFit/>
          </a:bodyPr>
          <a:lstStyle/>
          <a:p>
            <a:pPr algn="ct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Efektorie</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mehānismi  pret-vēža imūnajā atbildē</a:t>
            </a:r>
          </a:p>
          <a:p>
            <a:pPr algn="ct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(III) </a:t>
            </a: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Makrofāgi</a:t>
            </a:r>
            <a:endPar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endParaRPr>
          </a:p>
        </p:txBody>
      </p:sp>
      <p:pic>
        <p:nvPicPr>
          <p:cNvPr id="54274" name="Picture 2" descr="http://www.hindawi.com/journals/jo/2010/201026.fig.001.jpg"/>
          <p:cNvPicPr>
            <a:picLocks noChangeAspect="1" noChangeArrowheads="1"/>
          </p:cNvPicPr>
          <p:nvPr/>
        </p:nvPicPr>
        <p:blipFill>
          <a:blip r:embed="rId3" cstate="print"/>
          <a:srcRect/>
          <a:stretch>
            <a:fillRect/>
          </a:stretch>
        </p:blipFill>
        <p:spPr bwMode="auto">
          <a:xfrm>
            <a:off x="0" y="933958"/>
            <a:ext cx="9208355" cy="5924042"/>
          </a:xfrm>
          <a:prstGeom prst="rect">
            <a:avLst/>
          </a:prstGeom>
          <a:noFill/>
        </p:spPr>
      </p:pic>
      <p:pic>
        <p:nvPicPr>
          <p:cNvPr id="307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 y="5093839"/>
            <a:ext cx="2438401" cy="17265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4495800" cy="5078313"/>
          </a:xfrm>
          <a:prstGeom prst="rect">
            <a:avLst/>
          </a:prstGeom>
        </p:spPr>
        <p:txBody>
          <a:bodyPr wrap="square">
            <a:spAutoFit/>
          </a:bodyPr>
          <a:lstStyle/>
          <a:p>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NKT – T šūnas, kurām ir TCR , kas pazīst nevis peptīdus, bet lipīdus, kas prezentēti uz CD1d (neklasiskā MHC). Var būt gan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efektora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gan regulatora loma. </a:t>
            </a:r>
          </a:p>
          <a:p>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Aktivētas I tipa NKT  producē IFN</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IL-12, kas aktivē NK, CD8+ T šūnas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makrofāgus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a:t>
            </a:r>
          </a:p>
          <a:p>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II tipa NKT (CD4+), producē IL-13, kas stimulē M2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makrofāgu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polarizāciju un stimulē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mieloīdās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supresor</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šūnas producēt TGF</a:t>
            </a:r>
            <a:r>
              <a:rPr lang="el-GR"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β</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kas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supresē</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CTLus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t>
            </a:r>
          </a:p>
          <a:p>
            <a:endPar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sp>
        <p:nvSpPr>
          <p:cNvPr id="5" name="Rectangle 4"/>
          <p:cNvSpPr/>
          <p:nvPr/>
        </p:nvSpPr>
        <p:spPr>
          <a:xfrm>
            <a:off x="0" y="0"/>
            <a:ext cx="9124950" cy="830997"/>
          </a:xfrm>
          <a:prstGeom prst="rect">
            <a:avLst/>
          </a:prstGeom>
        </p:spPr>
        <p:txBody>
          <a:bodyPr wrap="square">
            <a:spAutoFit/>
          </a:bodyPr>
          <a:lstStyle/>
          <a:p>
            <a:pPr algn="ct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Efektorie</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mehānismi  pret-vēža imūnajā atbildē</a:t>
            </a:r>
          </a:p>
          <a:p>
            <a:pPr algn="ct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(IV) NKT šūnas</a:t>
            </a:r>
          </a:p>
        </p:txBody>
      </p:sp>
      <p:pic>
        <p:nvPicPr>
          <p:cNvPr id="2050" name="Picture 2" descr="An external file that holds a picture, illustration, etc.&#10;Object name is nihms90102f1.jpg"/>
          <p:cNvPicPr>
            <a:picLocks noChangeAspect="1" noChangeArrowheads="1"/>
          </p:cNvPicPr>
          <p:nvPr/>
        </p:nvPicPr>
        <p:blipFill>
          <a:blip r:embed="rId3" cstate="print"/>
          <a:srcRect/>
          <a:stretch>
            <a:fillRect/>
          </a:stretch>
        </p:blipFill>
        <p:spPr bwMode="auto">
          <a:xfrm>
            <a:off x="4502038" y="1005006"/>
            <a:ext cx="4527662" cy="516719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8839200" cy="1692771"/>
          </a:xfrm>
          <a:prstGeom prst="rect">
            <a:avLst/>
          </a:prstGeom>
        </p:spPr>
        <p:txBody>
          <a:bodyPr wrap="square">
            <a:spAutoFit/>
          </a:bodyPr>
          <a:lstStyle/>
          <a:p>
            <a:pPr algn="just"/>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 šūnas, kuru TCR veido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un  ķēdes; nav MHC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restrikcijas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 var pazīt lipīdu antigēnus un stresa-inducētus antigēnus.  T šūnas var aktivēties arī TCR-neatkarīgā ceļā caur NKG2D vai TLR receptoriem. </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endPar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sp>
        <p:nvSpPr>
          <p:cNvPr id="5" name="Rectangle 4"/>
          <p:cNvSpPr/>
          <p:nvPr/>
        </p:nvSpPr>
        <p:spPr>
          <a:xfrm>
            <a:off x="0" y="0"/>
            <a:ext cx="9124950" cy="830997"/>
          </a:xfrm>
          <a:prstGeom prst="rect">
            <a:avLst/>
          </a:prstGeom>
        </p:spPr>
        <p:txBody>
          <a:bodyPr wrap="square">
            <a:spAutoFit/>
          </a:bodyPr>
          <a:lstStyle/>
          <a:p>
            <a:pPr algn="ct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Efektorie</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mehānismi  pret-vēža imūnajā atbildē</a:t>
            </a:r>
          </a:p>
          <a:p>
            <a:pPr algn="ct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(V) </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sym typeface="Symbol"/>
              </a:rPr>
              <a:t></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 šūnas</a:t>
            </a:r>
          </a:p>
        </p:txBody>
      </p:sp>
      <p:pic>
        <p:nvPicPr>
          <p:cNvPr id="6" name="Picture 7" descr="Screen shot 2012-04-25 at 4.35.17 PM.png"/>
          <p:cNvPicPr>
            <a:picLocks noChangeAspect="1"/>
          </p:cNvPicPr>
          <p:nvPr/>
        </p:nvPicPr>
        <p:blipFill>
          <a:blip r:embed="rId3" cstate="print"/>
          <a:srcRect/>
          <a:stretch>
            <a:fillRect/>
          </a:stretch>
        </p:blipFill>
        <p:spPr bwMode="auto">
          <a:xfrm>
            <a:off x="830961" y="2286000"/>
            <a:ext cx="8036291"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 y="0"/>
            <a:ext cx="8763000" cy="1077218"/>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Vēža imūnās uzraudzības hipotēzes attīstība</a:t>
            </a:r>
            <a:endParaRPr lang="en-US" dirty="0"/>
          </a:p>
        </p:txBody>
      </p:sp>
      <p:sp>
        <p:nvSpPr>
          <p:cNvPr id="5" name="Rectangle 4"/>
          <p:cNvSpPr/>
          <p:nvPr/>
        </p:nvSpPr>
        <p:spPr>
          <a:xfrm>
            <a:off x="342900" y="1524000"/>
            <a:ext cx="8458200" cy="4555093"/>
          </a:xfrm>
          <a:prstGeom prst="rect">
            <a:avLst/>
          </a:prstGeom>
        </p:spPr>
        <p:txBody>
          <a:bodyPr wrap="square">
            <a:spAutoFit/>
          </a:bodyPr>
          <a:lstStyle/>
          <a:p>
            <a:pPr marL="342900" indent="-342900" algn="just">
              <a:spcBef>
                <a:spcPct val="50000"/>
              </a:spcBef>
              <a:buClr>
                <a:srgbClr val="800000"/>
              </a:buClr>
              <a:buFont typeface="Wingdings" panose="05000000000000000000"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1891. gadā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William</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Coley</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mēģina ārstēt vēzi, injicējot audzējā baktērijas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Streptococcus</a:t>
            </a:r>
            <a:r>
              <a:rPr lang="lv-LV" sz="2000" b="1" i="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pyogenes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a:t>
            </a:r>
          </a:p>
          <a:p>
            <a:pPr marL="342900" indent="-342900" algn="just">
              <a:spcBef>
                <a:spcPct val="50000"/>
              </a:spcBef>
              <a:buClr>
                <a:srgbClr val="800000"/>
              </a:buClr>
              <a:buFont typeface="Wingdings" panose="05000000000000000000"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Pauls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Ērlihs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izsaka domu, ka imūnsistēma kontrolē/ierobežo karcinomu attīstību (~1909. g)</a:t>
            </a:r>
          </a:p>
          <a:p>
            <a:pPr marL="342900" indent="-342900" algn="just">
              <a:spcBef>
                <a:spcPct val="50000"/>
              </a:spcBef>
              <a:buClr>
                <a:srgbClr val="800000"/>
              </a:buClr>
              <a:buFont typeface="Wingdings" panose="05000000000000000000"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Veicot eksperimentus ar peļu audzēju transplantāciju, tika novērots, ka ne-radniecīgā pelē transplantēts audzējs tiek iznīcināts.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Tomēr MHC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atklāšana parādīja, ka tas ir pateicoties nevis vēža-specifiskai imunitātei, bet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allograftu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atgrūšanai . </a:t>
            </a:r>
          </a:p>
          <a:p>
            <a:pPr marL="342900" indent="-342900" algn="just">
              <a:spcBef>
                <a:spcPct val="50000"/>
              </a:spcBef>
              <a:buClr>
                <a:srgbClr val="800000"/>
              </a:buClr>
              <a:buFont typeface="Wingdings" panose="05000000000000000000" pitchFamily="2" charset="2"/>
              <a:buChar char="ü"/>
              <a:defRPr/>
            </a:pP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Macferlane</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Burnet</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un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Lewis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Thomas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~1950. gados izvirza  imūnās uzraudzības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Immune</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surveillance</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hipotēzi – nelieli audzēju šūnu sakopojumi veidojas bieži, bet imūnsistēma tos efektīvi iznīcina, bez klīniski detektējama audzēja pazīmēm.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Celulārās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imunitātes galvenā funkcija ir uzturēt audu homeostāzi.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48690"/>
            <a:ext cx="5105400" cy="5909310"/>
          </a:xfrm>
          <a:prstGeom prst="rect">
            <a:avLst/>
          </a:prstGeom>
        </p:spPr>
        <p:txBody>
          <a:bodyPr wrap="square">
            <a:spAutoFit/>
          </a:bodyPr>
          <a:lstStyle/>
          <a:p>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Peļu eksperimenti liecina, ka B šūnas stimulē audzēju veidošanos; turpretī cilvēku audzējos tās biežāk ir asociētas ar labvēlīgu prognozi.</a:t>
            </a:r>
          </a:p>
          <a:p>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B šūnām audzēja mikrovidē var būt antivielu atkarīgas un neatkarīgas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efektorās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funkcijas. </a:t>
            </a:r>
          </a:p>
          <a:p>
            <a:endPar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r>
              <a:rPr lang="lv-LV" b="1" u="sng"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Antivielu atkarīgās:</a:t>
            </a:r>
            <a:endParaRPr lang="lv-LV" b="1" u="sng"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Saistās pie vēža šūnu receptoriem</a:t>
            </a:r>
          </a:p>
          <a:p>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Opsonizē</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vēža šūnas</a:t>
            </a:r>
          </a:p>
          <a:p>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Opsonizē</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antigēnus un stimulē to uzņemšanu DC vai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makrofāgos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stimulē DC aktivāciju</a:t>
            </a:r>
          </a:p>
          <a:p>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Komplementa vai antivielu atkarīgā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celulārā</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citotoksicitāte</a:t>
            </a:r>
            <a:endPar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endPar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r>
              <a:rPr lang="lv-LV" b="1" u="sng"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Antivielu neatkarīgās:</a:t>
            </a:r>
          </a:p>
          <a:p>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Prezentē antigēnus</a:t>
            </a:r>
          </a:p>
          <a:p>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Producē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citokīnus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un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hemokīnus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kas veicina terciāro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limfoīdo</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struktūru (TLS) veidošanos audzējā</a:t>
            </a:r>
            <a:endPar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sp>
        <p:nvSpPr>
          <p:cNvPr id="5" name="Rectangle 4"/>
          <p:cNvSpPr/>
          <p:nvPr/>
        </p:nvSpPr>
        <p:spPr>
          <a:xfrm>
            <a:off x="0" y="0"/>
            <a:ext cx="9124950" cy="830997"/>
          </a:xfrm>
          <a:prstGeom prst="rect">
            <a:avLst/>
          </a:prstGeom>
        </p:spPr>
        <p:txBody>
          <a:bodyPr wrap="square">
            <a:spAutoFit/>
          </a:bodyPr>
          <a:lstStyle/>
          <a:p>
            <a:pPr algn="ctr"/>
            <a:r>
              <a:rPr lang="lv-LV" sz="24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Efektorie</a:t>
            </a: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mehānismi  pret-vēža imūnajā atbildē</a:t>
            </a:r>
          </a:p>
          <a:p>
            <a:pPr algn="ctr"/>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(VI) B šūnas</a:t>
            </a:r>
          </a:p>
        </p:txBody>
      </p:sp>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13018" y="1771650"/>
            <a:ext cx="3895725" cy="34671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TextBox 7"/>
          <p:cNvSpPr txBox="1"/>
          <p:nvPr/>
        </p:nvSpPr>
        <p:spPr>
          <a:xfrm>
            <a:off x="6077510" y="5638800"/>
            <a:ext cx="3066490" cy="338554"/>
          </a:xfrm>
          <a:prstGeom prst="rect">
            <a:avLst/>
          </a:prstGeom>
          <a:noFill/>
        </p:spPr>
        <p:txBody>
          <a:bodyPr wrap="square" rtlCol="0">
            <a:spAutoFit/>
          </a:bodyPr>
          <a:lstStyle/>
          <a:p>
            <a:pPr algn="r"/>
            <a:r>
              <a:rPr lang="lv-LV" sz="1600" dirty="0" err="1" smtClean="0">
                <a:solidFill>
                  <a:schemeClr val="tx1">
                    <a:lumMod val="75000"/>
                    <a:lumOff val="25000"/>
                  </a:schemeClr>
                </a:solidFill>
                <a:latin typeface="Arial" panose="020B0604020202020204" pitchFamily="34" charset="0"/>
                <a:cs typeface="Arial" panose="020B0604020202020204" pitchFamily="34" charset="0"/>
              </a:rPr>
              <a:t>Bergomas</a:t>
            </a:r>
            <a:r>
              <a:rPr lang="lv-LV" sz="1600" dirty="0" smtClean="0">
                <a:solidFill>
                  <a:schemeClr val="tx1">
                    <a:lumMod val="75000"/>
                    <a:lumOff val="25000"/>
                  </a:schemeClr>
                </a:solidFill>
                <a:latin typeface="Arial" panose="020B0604020202020204" pitchFamily="34" charset="0"/>
                <a:cs typeface="Arial" panose="020B0604020202020204" pitchFamily="34" charset="0"/>
              </a:rPr>
              <a:t> </a:t>
            </a:r>
            <a:r>
              <a:rPr lang="lv-LV" sz="1600" dirty="0" err="1" smtClean="0">
                <a:solidFill>
                  <a:schemeClr val="tx1">
                    <a:lumMod val="75000"/>
                    <a:lumOff val="25000"/>
                  </a:schemeClr>
                </a:solidFill>
                <a:latin typeface="Arial" panose="020B0604020202020204" pitchFamily="34" charset="0"/>
                <a:cs typeface="Arial" panose="020B0604020202020204" pitchFamily="34" charset="0"/>
              </a:rPr>
              <a:t>et</a:t>
            </a:r>
            <a:r>
              <a:rPr lang="lv-LV" sz="1600" dirty="0" smtClean="0">
                <a:solidFill>
                  <a:schemeClr val="tx1">
                    <a:lumMod val="75000"/>
                    <a:lumOff val="25000"/>
                  </a:schemeClr>
                </a:solidFill>
                <a:latin typeface="Arial" panose="020B0604020202020204" pitchFamily="34" charset="0"/>
                <a:cs typeface="Arial" panose="020B0604020202020204" pitchFamily="34" charset="0"/>
              </a:rPr>
              <a:t> </a:t>
            </a:r>
            <a:r>
              <a:rPr lang="lv-LV" sz="1600" dirty="0" err="1" smtClean="0">
                <a:solidFill>
                  <a:schemeClr val="tx1">
                    <a:lumMod val="75000"/>
                    <a:lumOff val="25000"/>
                  </a:schemeClr>
                </a:solidFill>
                <a:latin typeface="Arial" panose="020B0604020202020204" pitchFamily="34" charset="0"/>
                <a:cs typeface="Arial" panose="020B0604020202020204" pitchFamily="34" charset="0"/>
              </a:rPr>
              <a:t>al</a:t>
            </a:r>
            <a:r>
              <a:rPr lang="lv-LV" sz="1600" dirty="0" smtClean="0">
                <a:solidFill>
                  <a:schemeClr val="tx1">
                    <a:lumMod val="75000"/>
                    <a:lumOff val="25000"/>
                  </a:schemeClr>
                </a:solidFill>
                <a:latin typeface="Arial" panose="020B0604020202020204" pitchFamily="34" charset="0"/>
                <a:cs typeface="Arial" panose="020B0604020202020204" pitchFamily="34" charset="0"/>
              </a:rPr>
              <a:t>, </a:t>
            </a:r>
            <a:r>
              <a:rPr lang="lv-LV" sz="1600" dirty="0" err="1" smtClean="0">
                <a:solidFill>
                  <a:schemeClr val="tx1">
                    <a:lumMod val="75000"/>
                    <a:lumOff val="25000"/>
                  </a:schemeClr>
                </a:solidFill>
                <a:latin typeface="Arial" panose="020B0604020202020204" pitchFamily="34" charset="0"/>
                <a:cs typeface="Arial" panose="020B0604020202020204" pitchFamily="34" charset="0"/>
              </a:rPr>
              <a:t>Cancers</a:t>
            </a:r>
            <a:r>
              <a:rPr lang="lv-LV" sz="1600" dirty="0" smtClean="0">
                <a:solidFill>
                  <a:schemeClr val="tx1">
                    <a:lumMod val="75000"/>
                    <a:lumOff val="25000"/>
                  </a:schemeClr>
                </a:solidFill>
                <a:latin typeface="Arial" panose="020B0604020202020204" pitchFamily="34" charset="0"/>
                <a:cs typeface="Arial" panose="020B0604020202020204" pitchFamily="34" charset="0"/>
              </a:rPr>
              <a:t>, 2012</a:t>
            </a:r>
            <a:endParaRPr lang="en-GB"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TextBox 8"/>
          <p:cNvSpPr txBox="1"/>
          <p:nvPr/>
        </p:nvSpPr>
        <p:spPr>
          <a:xfrm>
            <a:off x="5250549" y="5273641"/>
            <a:ext cx="3858194" cy="338554"/>
          </a:xfrm>
          <a:prstGeom prst="rect">
            <a:avLst/>
          </a:prstGeom>
          <a:noFill/>
        </p:spPr>
        <p:txBody>
          <a:bodyPr wrap="square" rtlCol="0">
            <a:spAutoFit/>
          </a:bodyPr>
          <a:lstStyle/>
          <a:p>
            <a:pPr algn="r"/>
            <a:r>
              <a:rPr lang="lv-LV" sz="1600" dirty="0" err="1" smtClean="0">
                <a:solidFill>
                  <a:schemeClr val="tx1">
                    <a:lumMod val="75000"/>
                    <a:lumOff val="25000"/>
                  </a:schemeClr>
                </a:solidFill>
                <a:latin typeface="Arial" panose="020B0604020202020204" pitchFamily="34" charset="0"/>
                <a:cs typeface="Arial" panose="020B0604020202020204" pitchFamily="34" charset="0"/>
              </a:rPr>
              <a:t>Intratumorāla</a:t>
            </a:r>
            <a:r>
              <a:rPr lang="lv-LV" sz="1600" dirty="0" smtClean="0">
                <a:solidFill>
                  <a:schemeClr val="tx1">
                    <a:lumMod val="75000"/>
                    <a:lumOff val="25000"/>
                  </a:schemeClr>
                </a:solidFill>
                <a:latin typeface="Arial" panose="020B0604020202020204" pitchFamily="34" charset="0"/>
                <a:cs typeface="Arial" panose="020B0604020202020204" pitchFamily="34" charset="0"/>
              </a:rPr>
              <a:t> TLS </a:t>
            </a:r>
            <a:r>
              <a:rPr lang="lv-LV" sz="1600" dirty="0" err="1" smtClean="0">
                <a:solidFill>
                  <a:schemeClr val="tx1">
                    <a:lumMod val="75000"/>
                    <a:lumOff val="25000"/>
                  </a:schemeClr>
                </a:solidFill>
                <a:latin typeface="Arial" panose="020B0604020202020204" pitchFamily="34" charset="0"/>
                <a:cs typeface="Arial" panose="020B0604020202020204" pitchFamily="34" charset="0"/>
              </a:rPr>
              <a:t>kolorektālajā</a:t>
            </a:r>
            <a:r>
              <a:rPr lang="lv-LV" sz="1600" dirty="0" smtClean="0">
                <a:solidFill>
                  <a:schemeClr val="tx1">
                    <a:lumMod val="75000"/>
                    <a:lumOff val="25000"/>
                  </a:schemeClr>
                </a:solidFill>
                <a:latin typeface="Arial" panose="020B0604020202020204" pitchFamily="34" charset="0"/>
                <a:cs typeface="Arial" panose="020B0604020202020204" pitchFamily="34" charset="0"/>
              </a:rPr>
              <a:t> audzējā</a:t>
            </a:r>
            <a:endParaRPr lang="en-GB" sz="16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523220"/>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Imunostimulējoša</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audzēju mikrovide</a:t>
            </a:r>
          </a:p>
        </p:txBody>
      </p:sp>
      <p:pic>
        <p:nvPicPr>
          <p:cNvPr id="12289" name="Picture 1"/>
          <p:cNvPicPr>
            <a:picLocks noChangeAspect="1" noChangeArrowheads="1"/>
          </p:cNvPicPr>
          <p:nvPr/>
        </p:nvPicPr>
        <p:blipFill>
          <a:blip r:embed="rId3" cstate="print"/>
          <a:srcRect/>
          <a:stretch>
            <a:fillRect/>
          </a:stretch>
        </p:blipFill>
        <p:spPr bwMode="auto">
          <a:xfrm>
            <a:off x="647818" y="561975"/>
            <a:ext cx="8000763" cy="6296025"/>
          </a:xfrm>
          <a:prstGeom prst="rect">
            <a:avLst/>
          </a:prstGeom>
          <a:noFill/>
          <a:ln w="9525">
            <a:noFill/>
            <a:miter lim="800000"/>
            <a:headEnd/>
            <a:tailEnd/>
          </a:ln>
        </p:spPr>
      </p:pic>
      <p:sp>
        <p:nvSpPr>
          <p:cNvPr id="4" name="TextBox 3"/>
          <p:cNvSpPr txBox="1"/>
          <p:nvPr/>
        </p:nvSpPr>
        <p:spPr>
          <a:xfrm>
            <a:off x="0" y="6396335"/>
            <a:ext cx="2590800" cy="461665"/>
          </a:xfrm>
          <a:prstGeom prst="rect">
            <a:avLst/>
          </a:prstGeom>
          <a:noFill/>
        </p:spPr>
        <p:txBody>
          <a:bodyPr wrap="square" rtlCol="0">
            <a:spAutoFit/>
          </a:bodyPr>
          <a:lstStyle/>
          <a:p>
            <a:r>
              <a:rPr lang="lv-LV" sz="1200" dirty="0" err="1" smtClean="0">
                <a:latin typeface="Arial" pitchFamily="34" charset="0"/>
                <a:cs typeface="Arial" pitchFamily="34" charset="0"/>
              </a:rPr>
              <a:t>Mittal</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et</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al</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Current</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Opinion</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in</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Immunology</a:t>
            </a:r>
            <a:r>
              <a:rPr lang="lv-LV" sz="1200" dirty="0" smtClean="0">
                <a:latin typeface="Arial" pitchFamily="34" charset="0"/>
                <a:cs typeface="Arial" pitchFamily="34" charset="0"/>
              </a:rPr>
              <a:t>, 2014</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Vēža šūnu iekšējie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escape</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mehānismi</a:t>
            </a:r>
          </a:p>
        </p:txBody>
      </p:sp>
      <p:pic>
        <p:nvPicPr>
          <p:cNvPr id="12289" name="Picture 1"/>
          <p:cNvPicPr>
            <a:picLocks noChangeAspect="1" noChangeArrowheads="1"/>
          </p:cNvPicPr>
          <p:nvPr/>
        </p:nvPicPr>
        <p:blipFill>
          <a:blip r:embed="rId2" cstate="print"/>
          <a:srcRect/>
          <a:stretch>
            <a:fillRect/>
          </a:stretch>
        </p:blipFill>
        <p:spPr bwMode="auto">
          <a:xfrm>
            <a:off x="0" y="546283"/>
            <a:ext cx="6019800" cy="6317687"/>
          </a:xfrm>
          <a:prstGeom prst="rect">
            <a:avLst/>
          </a:prstGeom>
          <a:noFill/>
          <a:ln w="9525">
            <a:noFill/>
            <a:miter lim="800000"/>
            <a:headEnd/>
            <a:tailEnd/>
          </a:ln>
        </p:spPr>
      </p:pic>
      <p:sp>
        <p:nvSpPr>
          <p:cNvPr id="5" name="Rectangle 4"/>
          <p:cNvSpPr/>
          <p:nvPr/>
        </p:nvSpPr>
        <p:spPr>
          <a:xfrm>
            <a:off x="6019800" y="609600"/>
            <a:ext cx="3124200" cy="5693866"/>
          </a:xfrm>
          <a:prstGeom prst="rect">
            <a:avLst/>
          </a:prstGeom>
        </p:spPr>
        <p:txBody>
          <a:bodyPr wrap="square">
            <a:spAutoFit/>
          </a:bodyPr>
          <a:lstStyle/>
          <a:p>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Iespējams, ja antigēns nav svarīgs vēža šūnu izdzīvošanai</a:t>
            </a:r>
          </a:p>
          <a:p>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Visbiežāk, pazemina MHC I ekspresiju, </a:t>
            </a:r>
            <a:r>
              <a:rPr lang="el-GR"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β</a:t>
            </a:r>
            <a:r>
              <a:rPr lang="lv-LV" sz="2000" b="1" baseline="-25000"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2</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M vai antigēnu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procesēšanas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mašinērijas komponentus;</a:t>
            </a:r>
          </a:p>
          <a:p>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Kļūst neredzams T šūnām, taču mērķis NK šūnām.</a:t>
            </a:r>
          </a:p>
          <a:p>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TGF</a:t>
            </a:r>
            <a:r>
              <a:rPr lang="el-GR"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β</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IL-10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u.c</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endPar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954107"/>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Efektoro</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T šūnu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inaktivācija</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exhaustion</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caur CTLA-4 vai PD-1 receptoriem</a:t>
            </a:r>
          </a:p>
        </p:txBody>
      </p:sp>
      <p:pic>
        <p:nvPicPr>
          <p:cNvPr id="30721" name="Picture 1"/>
          <p:cNvPicPr>
            <a:picLocks noChangeAspect="1" noChangeArrowheads="1"/>
          </p:cNvPicPr>
          <p:nvPr/>
        </p:nvPicPr>
        <p:blipFill>
          <a:blip r:embed="rId3" cstate="print"/>
          <a:srcRect/>
          <a:stretch>
            <a:fillRect/>
          </a:stretch>
        </p:blipFill>
        <p:spPr bwMode="auto">
          <a:xfrm>
            <a:off x="228600" y="1133565"/>
            <a:ext cx="4419600" cy="5724435"/>
          </a:xfrm>
          <a:prstGeom prst="rect">
            <a:avLst/>
          </a:prstGeom>
          <a:noFill/>
          <a:ln w="9525">
            <a:noFill/>
            <a:miter lim="800000"/>
            <a:headEnd/>
            <a:tailEnd/>
          </a:ln>
        </p:spPr>
      </p:pic>
      <p:sp>
        <p:nvSpPr>
          <p:cNvPr id="7" name="Rectangle 6"/>
          <p:cNvSpPr/>
          <p:nvPr/>
        </p:nvSpPr>
        <p:spPr>
          <a:xfrm>
            <a:off x="5334000" y="1766262"/>
            <a:ext cx="3505200" cy="3477875"/>
          </a:xfrm>
          <a:prstGeom prst="rect">
            <a:avLst/>
          </a:prstGeom>
        </p:spPr>
        <p:txBody>
          <a:bodyPr wrap="square">
            <a:spAutoFit/>
          </a:bodyPr>
          <a:lstStyle/>
          <a:p>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Audzēja šūnas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ekspresē</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PD-1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ligandu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(PD-L1), kas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saitoties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ar PD-1, izraisa T šūnu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apotozi</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B7-1 saistīšanās ar CTLA4 uz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Treg</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inducē TGF- producēšanu, kas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inhibē</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CTL un NK šūnu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citolītisko</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aktivitāti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klonālu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ekspansiju</a:t>
            </a:r>
            <a:endPar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954107"/>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Imunosupresīvās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/audzēju veicinošās imūnšūnas: (I)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Treg</a:t>
            </a:r>
            <a:endPar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endParaRPr>
          </a:p>
        </p:txBody>
      </p:sp>
      <p:pic>
        <p:nvPicPr>
          <p:cNvPr id="55298" name="Picture 2"/>
          <p:cNvPicPr>
            <a:picLocks noChangeAspect="1" noChangeArrowheads="1"/>
          </p:cNvPicPr>
          <p:nvPr/>
        </p:nvPicPr>
        <p:blipFill>
          <a:blip r:embed="rId3" cstate="print"/>
          <a:srcRect/>
          <a:stretch>
            <a:fillRect/>
          </a:stretch>
        </p:blipFill>
        <p:spPr bwMode="auto">
          <a:xfrm>
            <a:off x="1177422" y="975716"/>
            <a:ext cx="6979655" cy="4256197"/>
          </a:xfrm>
          <a:prstGeom prst="rect">
            <a:avLst/>
          </a:prstGeom>
          <a:noFill/>
          <a:ln w="9525">
            <a:noFill/>
            <a:miter lim="800000"/>
            <a:headEnd/>
            <a:tailEnd/>
          </a:ln>
        </p:spPr>
      </p:pic>
      <p:sp>
        <p:nvSpPr>
          <p:cNvPr id="6" name="Rectangle 5"/>
          <p:cNvSpPr/>
          <p:nvPr/>
        </p:nvSpPr>
        <p:spPr>
          <a:xfrm>
            <a:off x="190500" y="5334000"/>
            <a:ext cx="8953500" cy="1323439"/>
          </a:xfrm>
          <a:prstGeom prst="rect">
            <a:avLst/>
          </a:prstGeom>
        </p:spPr>
        <p:txBody>
          <a:bodyPr wrap="square">
            <a:spAutoFit/>
          </a:bodyPr>
          <a:lstStyle/>
          <a:p>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Treg</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CD4+, CD25+, (FOXP3+) T šūnas; naturālās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antigēn-specifiskas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inducējamas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Tregs</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CCL22 –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hemoatraktants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mijiedarbība ar MDSC vai nenobriedušām DC stimulē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Treg</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ekspansiju</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523220"/>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Treg</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imunosupresijas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mehānismi</a:t>
            </a:r>
          </a:p>
        </p:txBody>
      </p:sp>
      <p:sp>
        <p:nvSpPr>
          <p:cNvPr id="6" name="Rectangle 5"/>
          <p:cNvSpPr/>
          <p:nvPr/>
        </p:nvSpPr>
        <p:spPr>
          <a:xfrm>
            <a:off x="5105401" y="1066800"/>
            <a:ext cx="4038598" cy="4401205"/>
          </a:xfrm>
          <a:prstGeom prst="rect">
            <a:avLst/>
          </a:prstGeom>
        </p:spPr>
        <p:txBody>
          <a:bodyPr wrap="square">
            <a:spAutoFit/>
          </a:bodyPr>
          <a:lstStyle/>
          <a:p>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(1)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Treg</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padara DC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tolerogēnas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kā rezultātā tiek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inhibētas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CTL un Th1 šūnas;</a:t>
            </a:r>
          </a:p>
          <a:p>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Tregi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var inducēt  apoptozi 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efektorajās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šūnās;</a:t>
            </a:r>
          </a:p>
          <a:p>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(2)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Efektoro</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T šūnu metabolisma traucējumi: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cAMP</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pārnese,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adenozīna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produkcija mikrovidē, IL-2 patēriņš</a:t>
            </a:r>
          </a:p>
          <a:p>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(3) Producē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imunosupresīvus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citokīnus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IL-10, TGF</a:t>
            </a:r>
            <a:r>
              <a:rPr lang="el-GR" sz="2000" b="1" dirty="0" smtClean="0">
                <a:solidFill>
                  <a:srgbClr val="003300"/>
                </a:solidFill>
                <a:effectLst>
                  <a:outerShdw blurRad="38100" dist="38100" dir="2700000" algn="tl">
                    <a:srgbClr val="000000"/>
                  </a:outerShdw>
                </a:effectLst>
                <a:latin typeface="Arial"/>
                <a:ea typeface="Verdana" pitchFamily="34" charset="0"/>
                <a:cs typeface="Arial"/>
              </a:rPr>
              <a:t>β</a:t>
            </a:r>
            <a:endParaRPr lang="lv-LV" sz="2000" b="1" dirty="0" smtClean="0">
              <a:solidFill>
                <a:srgbClr val="003300"/>
              </a:solidFill>
              <a:effectLst>
                <a:outerShdw blurRad="38100" dist="38100" dir="2700000" algn="tl">
                  <a:srgbClr val="000000"/>
                </a:outerShdw>
              </a:effectLst>
              <a:latin typeface="Arial"/>
              <a:ea typeface="Verdana" pitchFamily="34" charset="0"/>
              <a:cs typeface="Arial"/>
            </a:endParaRPr>
          </a:p>
          <a:p>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pic>
        <p:nvPicPr>
          <p:cNvPr id="1026" name="Picture 2" descr="http://www.frontiersin.org/files/Articles/54995/fimmu-04-00152-HTML-r1/image_m/fimmu-04-00152-g0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0931" y="685800"/>
            <a:ext cx="4944469" cy="61157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95446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954107"/>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Imunosupresīvās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/audzēju veicinošās imūnšūnas: (II) M2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makrofāgi</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(TAM)</a:t>
            </a:r>
          </a:p>
        </p:txBody>
      </p:sp>
      <p:pic>
        <p:nvPicPr>
          <p:cNvPr id="26626" name="Picture 2" descr="media/image3.jpeg"/>
          <p:cNvPicPr>
            <a:picLocks noChangeAspect="1" noChangeArrowheads="1"/>
          </p:cNvPicPr>
          <p:nvPr/>
        </p:nvPicPr>
        <p:blipFill>
          <a:blip r:embed="rId3" cstate="print"/>
          <a:srcRect/>
          <a:stretch>
            <a:fillRect/>
          </a:stretch>
        </p:blipFill>
        <p:spPr bwMode="auto">
          <a:xfrm>
            <a:off x="0" y="1143000"/>
            <a:ext cx="9115544" cy="5105400"/>
          </a:xfrm>
          <a:prstGeom prst="rect">
            <a:avLst/>
          </a:prstGeom>
          <a:noFill/>
        </p:spPr>
      </p:pic>
      <p:sp>
        <p:nvSpPr>
          <p:cNvPr id="4" name="TextBox 3"/>
          <p:cNvSpPr txBox="1"/>
          <p:nvPr/>
        </p:nvSpPr>
        <p:spPr>
          <a:xfrm>
            <a:off x="5410200" y="6477000"/>
            <a:ext cx="3752290" cy="338554"/>
          </a:xfrm>
          <a:prstGeom prst="rect">
            <a:avLst/>
          </a:prstGeom>
          <a:noFill/>
        </p:spPr>
        <p:txBody>
          <a:bodyPr wrap="square" rtlCol="0">
            <a:spAutoFit/>
          </a:bodyPr>
          <a:lstStyle/>
          <a:p>
            <a:pPr algn="r"/>
            <a:r>
              <a:rPr lang="lv-LV" sz="1600" dirty="0" err="1" smtClean="0">
                <a:solidFill>
                  <a:schemeClr val="tx1">
                    <a:lumMod val="75000"/>
                    <a:lumOff val="25000"/>
                  </a:schemeClr>
                </a:solidFill>
                <a:latin typeface="Arial" panose="020B0604020202020204" pitchFamily="34" charset="0"/>
                <a:cs typeface="Arial" panose="020B0604020202020204" pitchFamily="34" charset="0"/>
              </a:rPr>
              <a:t>Joshi</a:t>
            </a:r>
            <a:r>
              <a:rPr lang="lv-LV" sz="1600" dirty="0" smtClean="0">
                <a:solidFill>
                  <a:schemeClr val="tx1">
                    <a:lumMod val="75000"/>
                    <a:lumOff val="25000"/>
                  </a:schemeClr>
                </a:solidFill>
                <a:latin typeface="Arial" panose="020B0604020202020204" pitchFamily="34" charset="0"/>
                <a:cs typeface="Arial" panose="020B0604020202020204" pitchFamily="34" charset="0"/>
              </a:rPr>
              <a:t> S </a:t>
            </a:r>
            <a:r>
              <a:rPr lang="lv-LV" sz="1600" dirty="0" err="1" smtClean="0">
                <a:solidFill>
                  <a:schemeClr val="tx1">
                    <a:lumMod val="75000"/>
                    <a:lumOff val="25000"/>
                  </a:schemeClr>
                </a:solidFill>
                <a:latin typeface="Arial" panose="020B0604020202020204" pitchFamily="34" charset="0"/>
                <a:cs typeface="Arial" panose="020B0604020202020204" pitchFamily="34" charset="0"/>
              </a:rPr>
              <a:t>et</a:t>
            </a:r>
            <a:r>
              <a:rPr lang="lv-LV" sz="1600" dirty="0" smtClean="0">
                <a:solidFill>
                  <a:schemeClr val="tx1">
                    <a:lumMod val="75000"/>
                    <a:lumOff val="25000"/>
                  </a:schemeClr>
                </a:solidFill>
                <a:latin typeface="Arial" panose="020B0604020202020204" pitchFamily="34" charset="0"/>
                <a:cs typeface="Arial" panose="020B0604020202020204" pitchFamily="34" charset="0"/>
              </a:rPr>
              <a:t> </a:t>
            </a:r>
            <a:r>
              <a:rPr lang="lv-LV" sz="1600" dirty="0" err="1" smtClean="0">
                <a:solidFill>
                  <a:schemeClr val="tx1">
                    <a:lumMod val="75000"/>
                    <a:lumOff val="25000"/>
                  </a:schemeClr>
                </a:solidFill>
                <a:latin typeface="Arial" panose="020B0604020202020204" pitchFamily="34" charset="0"/>
                <a:cs typeface="Arial" panose="020B0604020202020204" pitchFamily="34" charset="0"/>
              </a:rPr>
              <a:t>al</a:t>
            </a:r>
            <a:r>
              <a:rPr lang="lv-LV" sz="1600" dirty="0" smtClean="0">
                <a:solidFill>
                  <a:schemeClr val="tx1">
                    <a:lumMod val="75000"/>
                    <a:lumOff val="25000"/>
                  </a:schemeClr>
                </a:solidFill>
                <a:latin typeface="Arial" panose="020B0604020202020204" pitchFamily="34" charset="0"/>
                <a:cs typeface="Arial" panose="020B0604020202020204" pitchFamily="34" charset="0"/>
              </a:rPr>
              <a:t>, </a:t>
            </a:r>
            <a:r>
              <a:rPr lang="lv-LV" sz="1600" dirty="0" err="1" smtClean="0">
                <a:solidFill>
                  <a:schemeClr val="tx1">
                    <a:lumMod val="75000"/>
                    <a:lumOff val="25000"/>
                  </a:schemeClr>
                </a:solidFill>
                <a:latin typeface="Arial" panose="020B0604020202020204" pitchFamily="34" charset="0"/>
                <a:cs typeface="Arial" panose="020B0604020202020204" pitchFamily="34" charset="0"/>
              </a:rPr>
              <a:t>Neuroblastoma</a:t>
            </a:r>
            <a:r>
              <a:rPr lang="lv-LV" sz="1600" dirty="0" smtClean="0">
                <a:solidFill>
                  <a:schemeClr val="tx1">
                    <a:lumMod val="75000"/>
                    <a:lumOff val="25000"/>
                  </a:schemeClr>
                </a:solidFill>
                <a:latin typeface="Arial" panose="020B0604020202020204" pitchFamily="34" charset="0"/>
                <a:cs typeface="Arial" panose="020B0604020202020204" pitchFamily="34" charset="0"/>
              </a:rPr>
              <a:t>, 2013</a:t>
            </a:r>
            <a:endParaRPr lang="en-GB" sz="16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760258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1384995"/>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Imunosupresīvās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/audzēju veicinošās imūnšūnas: (III)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mieloīdās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izcelsmes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supresor</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šūnas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MDSCs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t>
            </a:r>
          </a:p>
        </p:txBody>
      </p:sp>
      <p:pic>
        <p:nvPicPr>
          <p:cNvPr id="3" name="Picture 2" descr="Myeloid-derived suppressor cells as regulators of the immune system"/>
          <p:cNvPicPr>
            <a:picLocks noChangeAspect="1" noChangeArrowheads="1"/>
          </p:cNvPicPr>
          <p:nvPr/>
        </p:nvPicPr>
        <p:blipFill>
          <a:blip r:embed="rId3" cstate="print"/>
          <a:srcRect/>
          <a:stretch>
            <a:fillRect/>
          </a:stretch>
        </p:blipFill>
        <p:spPr bwMode="auto">
          <a:xfrm>
            <a:off x="51678" y="1793628"/>
            <a:ext cx="9060477" cy="4593719"/>
          </a:xfrm>
          <a:prstGeom prst="rect">
            <a:avLst/>
          </a:prstGeom>
          <a:noFill/>
        </p:spPr>
      </p:pic>
      <p:sp>
        <p:nvSpPr>
          <p:cNvPr id="4" name="TextBox 3"/>
          <p:cNvSpPr txBox="1"/>
          <p:nvPr/>
        </p:nvSpPr>
        <p:spPr>
          <a:xfrm>
            <a:off x="190500" y="5638800"/>
            <a:ext cx="3986621" cy="604841"/>
          </a:xfrm>
          <a:prstGeom prst="rect">
            <a:avLst/>
          </a:prstGeom>
          <a:noFill/>
        </p:spPr>
        <p:txBody>
          <a:bodyPr wrap="square" rtlCol="0">
            <a:spAutoFit/>
          </a:bodyPr>
          <a:lstStyle/>
          <a:p>
            <a:r>
              <a:rPr lang="lv-LV" sz="1600" dirty="0" err="1" smtClean="0">
                <a:latin typeface="Arial" pitchFamily="34" charset="0"/>
                <a:cs typeface="Arial" pitchFamily="34" charset="0"/>
              </a:rPr>
              <a:t>Argināze</a:t>
            </a:r>
            <a:r>
              <a:rPr lang="lv-LV" sz="1600" dirty="0" smtClean="0">
                <a:latin typeface="Arial" pitchFamily="34" charset="0"/>
                <a:cs typeface="Arial" pitchFamily="34" charset="0"/>
              </a:rPr>
              <a:t> 1 samazina CD3 </a:t>
            </a:r>
            <a:r>
              <a:rPr lang="lv-LV" sz="1600" dirty="0" err="1" smtClean="0">
                <a:latin typeface="Arial" pitchFamily="34" charset="0"/>
                <a:cs typeface="Arial" pitchFamily="34" charset="0"/>
              </a:rPr>
              <a:t>zeta</a:t>
            </a:r>
            <a:r>
              <a:rPr lang="lv-LV" sz="1600" dirty="0" smtClean="0">
                <a:latin typeface="Arial" pitchFamily="34" charset="0"/>
                <a:cs typeface="Arial" pitchFamily="34" charset="0"/>
              </a:rPr>
              <a:t> ķēdes ekspresiju un </a:t>
            </a:r>
            <a:r>
              <a:rPr lang="lv-LV" sz="1600" dirty="0" err="1" smtClean="0">
                <a:latin typeface="Arial" pitchFamily="34" charset="0"/>
                <a:cs typeface="Arial" pitchFamily="34" charset="0"/>
              </a:rPr>
              <a:t>inhibē</a:t>
            </a:r>
            <a:r>
              <a:rPr lang="lv-LV" sz="1600" dirty="0" smtClean="0">
                <a:latin typeface="Arial" pitchFamily="34" charset="0"/>
                <a:cs typeface="Arial" pitchFamily="34" charset="0"/>
              </a:rPr>
              <a:t> T šūnu proliferāciju</a:t>
            </a:r>
            <a:endParaRPr lang="en-US" sz="1600" dirty="0">
              <a:latin typeface="Arial" pitchFamily="34" charset="0"/>
              <a:cs typeface="Arial" pitchFamily="34" charset="0"/>
            </a:endParaRPr>
          </a:p>
        </p:txBody>
      </p:sp>
    </p:spTree>
    <p:extLst>
      <p:ext uri="{BB962C8B-B14F-4D97-AF65-F5344CB8AC3E}">
        <p14:creationId xmlns="" xmlns:p14="http://schemas.microsoft.com/office/powerpoint/2010/main" val="21039115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228600"/>
            <a:ext cx="8763000" cy="954107"/>
          </a:xfrm>
          <a:prstGeom prst="rect">
            <a:avLst/>
          </a:prstGeom>
        </p:spPr>
        <p:txBody>
          <a:bodyPr wrap="square">
            <a:spAutoFit/>
          </a:bodyPr>
          <a:lstStyle/>
          <a:p>
            <a:pPr algn="ctr"/>
            <a:r>
              <a:rPr lang="lv-LV" sz="28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Audzēju mikrovidē producētās </a:t>
            </a:r>
            <a:r>
              <a:rPr lang="lv-LV" sz="28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imunosupresīvās</a:t>
            </a:r>
            <a:r>
              <a:rPr lang="lv-LV" sz="28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molekulas</a:t>
            </a:r>
            <a:endParaRPr lang="lv-LV" sz="28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5" name="Rectangle 4"/>
          <p:cNvSpPr/>
          <p:nvPr/>
        </p:nvSpPr>
        <p:spPr>
          <a:xfrm>
            <a:off x="152400" y="1905000"/>
            <a:ext cx="8991600" cy="4154984"/>
          </a:xfrm>
          <a:prstGeom prst="rect">
            <a:avLst/>
          </a:prstGeom>
        </p:spPr>
        <p:txBody>
          <a:bodyPr wrap="square">
            <a:spAutoFit/>
          </a:bodyPr>
          <a:lstStyle/>
          <a:p>
            <a:pPr marL="573088" indent="-285750">
              <a:buClr>
                <a:srgbClr val="800000"/>
              </a:buClr>
              <a:buFont typeface="Wingdings" pitchFamily="2" charset="2"/>
              <a:buChar char="ü"/>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IDO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indoleamine-2,3-dioxygenase</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enzīms, kas metabolizē triptofānu; samazina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trp</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pieejamību vidē; T šūnas ir īpaši jutīgas pret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trp</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samazināšanos – šūnas cikla arests un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apoptoze</a:t>
            </a:r>
            <a:endPar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marL="573088" indent="-285750">
              <a:buClr>
                <a:srgbClr val="800000"/>
              </a:buClr>
              <a:buFont typeface="Wingdings" pitchFamily="2" charset="2"/>
              <a:buChar char="ü"/>
            </a:pPr>
            <a:endPar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marL="573088" lvl="1" indent="-285750">
              <a:buClr>
                <a:srgbClr val="800000"/>
              </a:buClr>
              <a:buFont typeface="Wingdings" pitchFamily="2" charset="2"/>
              <a:buChar char="ü"/>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CD73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ekto</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5’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nukleotidāze</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producē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ekstracelulāru</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adenozīnu</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inhibē</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T, NK,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makrofāgus</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DCs</a:t>
            </a:r>
            <a:endPar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marL="573088" lvl="1" indent="-285750">
              <a:buClr>
                <a:srgbClr val="800000"/>
              </a:buClr>
              <a:buFont typeface="Wingdings" pitchFamily="2" charset="2"/>
              <a:buChar char="ü"/>
            </a:pPr>
            <a:endPar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marL="573088" lvl="1" indent="-285750">
              <a:buClr>
                <a:srgbClr val="800000"/>
              </a:buClr>
              <a:buFont typeface="Wingdings" pitchFamily="2" charset="2"/>
              <a:buChar char="ü"/>
            </a:pP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Ekstracelulārā</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pH</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regulācijas sistēma – audzēju mikrovidē ir pazemināts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pH</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inhibē</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CTLs</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IFN</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produkciju</a:t>
            </a:r>
            <a:endPar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523220"/>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Imunosupresējoša</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audzēju mikrovide</a:t>
            </a:r>
          </a:p>
        </p:txBody>
      </p:sp>
      <p:pic>
        <p:nvPicPr>
          <p:cNvPr id="47106" name="Picture 2"/>
          <p:cNvPicPr>
            <a:picLocks noChangeAspect="1" noChangeArrowheads="1"/>
          </p:cNvPicPr>
          <p:nvPr/>
        </p:nvPicPr>
        <p:blipFill>
          <a:blip r:embed="rId3" cstate="print"/>
          <a:srcRect/>
          <a:stretch>
            <a:fillRect/>
          </a:stretch>
        </p:blipFill>
        <p:spPr bwMode="auto">
          <a:xfrm>
            <a:off x="713292" y="600074"/>
            <a:ext cx="7869816" cy="6257926"/>
          </a:xfrm>
          <a:prstGeom prst="rect">
            <a:avLst/>
          </a:prstGeom>
          <a:noFill/>
          <a:ln w="9525">
            <a:noFill/>
            <a:miter lim="800000"/>
            <a:headEnd/>
            <a:tailEnd/>
          </a:ln>
        </p:spPr>
      </p:pic>
      <p:sp>
        <p:nvSpPr>
          <p:cNvPr id="4" name="TextBox 3"/>
          <p:cNvSpPr txBox="1"/>
          <p:nvPr/>
        </p:nvSpPr>
        <p:spPr>
          <a:xfrm>
            <a:off x="0" y="6396335"/>
            <a:ext cx="2590800" cy="461665"/>
          </a:xfrm>
          <a:prstGeom prst="rect">
            <a:avLst/>
          </a:prstGeom>
          <a:noFill/>
        </p:spPr>
        <p:txBody>
          <a:bodyPr wrap="square" rtlCol="0">
            <a:spAutoFit/>
          </a:bodyPr>
          <a:lstStyle/>
          <a:p>
            <a:r>
              <a:rPr lang="lv-LV" sz="1200" dirty="0" err="1" smtClean="0">
                <a:latin typeface="Arial" pitchFamily="34" charset="0"/>
                <a:cs typeface="Arial" pitchFamily="34" charset="0"/>
              </a:rPr>
              <a:t>Mittal</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et</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al</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Current</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Opinion</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in</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Immunology</a:t>
            </a:r>
            <a:r>
              <a:rPr lang="lv-LV" sz="1200" dirty="0" smtClean="0">
                <a:latin typeface="Arial" pitchFamily="34" charset="0"/>
                <a:cs typeface="Arial" pitchFamily="34" charset="0"/>
              </a:rPr>
              <a:t>, 2014</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 y="0"/>
            <a:ext cx="8763000" cy="1077218"/>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Eksperiments, kas pierāda, ka pret vēzi var veidoties imunitāte</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45280" y="1077218"/>
            <a:ext cx="6205839" cy="57807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0" y="4114800"/>
            <a:ext cx="1524000" cy="1384995"/>
          </a:xfrm>
          <a:prstGeom prst="rect">
            <a:avLst/>
          </a:prstGeom>
          <a:noFill/>
        </p:spPr>
        <p:txBody>
          <a:bodyPr wrap="square" rtlCol="0">
            <a:spAutoFit/>
          </a:bodyPr>
          <a:lstStyle/>
          <a:p>
            <a:r>
              <a:rPr lang="lv-LV" sz="1200" dirty="0" err="1" smtClean="0">
                <a:latin typeface="Arial" pitchFamily="34" charset="0"/>
                <a:cs typeface="Arial" pitchFamily="34" charset="0"/>
              </a:rPr>
              <a:t>Old</a:t>
            </a:r>
            <a:r>
              <a:rPr lang="lv-LV" sz="1200" dirty="0" smtClean="0">
                <a:latin typeface="Arial" pitchFamily="34" charset="0"/>
                <a:cs typeface="Arial" pitchFamily="34" charset="0"/>
              </a:rPr>
              <a:t> L &amp; </a:t>
            </a:r>
            <a:r>
              <a:rPr lang="lv-LV" sz="1200" dirty="0" err="1" smtClean="0">
                <a:latin typeface="Arial" pitchFamily="34" charset="0"/>
                <a:cs typeface="Arial" pitchFamily="34" charset="0"/>
              </a:rPr>
              <a:t>Boyse</a:t>
            </a:r>
            <a:r>
              <a:rPr lang="lv-LV" sz="1200" dirty="0" smtClean="0">
                <a:latin typeface="Arial" pitchFamily="34" charset="0"/>
                <a:cs typeface="Arial" pitchFamily="34" charset="0"/>
              </a:rPr>
              <a:t> EA </a:t>
            </a:r>
            <a:r>
              <a:rPr lang="lv-LV" sz="1200" dirty="0" err="1" smtClean="0">
                <a:latin typeface="Arial" pitchFamily="34" charset="0"/>
                <a:cs typeface="Arial" pitchFamily="34" charset="0"/>
              </a:rPr>
              <a:t>Immunology</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of</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experimental</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tumors</a:t>
            </a:r>
            <a:r>
              <a:rPr lang="lv-LV" sz="1200" dirty="0" smtClean="0">
                <a:latin typeface="Arial" pitchFamily="34" charset="0"/>
                <a:cs typeface="Arial" pitchFamily="34" charset="0"/>
              </a:rPr>
              <a:t>, 1964.</a:t>
            </a:r>
          </a:p>
          <a:p>
            <a:endParaRPr lang="lv-LV" sz="1200" dirty="0" smtClean="0">
              <a:latin typeface="Arial" pitchFamily="34" charset="0"/>
              <a:cs typeface="Arial" pitchFamily="34" charset="0"/>
            </a:endParaRPr>
          </a:p>
          <a:p>
            <a:r>
              <a:rPr lang="lv-LV" sz="1200" dirty="0" err="1" smtClean="0">
                <a:latin typeface="Arial" pitchFamily="34" charset="0"/>
                <a:cs typeface="Arial" pitchFamily="34" charset="0"/>
              </a:rPr>
              <a:t>Klein</a:t>
            </a:r>
            <a:r>
              <a:rPr lang="lv-LV" sz="1200" dirty="0" smtClean="0">
                <a:latin typeface="Arial" pitchFamily="34" charset="0"/>
                <a:cs typeface="Arial" pitchFamily="34" charset="0"/>
              </a:rPr>
              <a:t> G </a:t>
            </a:r>
            <a:r>
              <a:rPr lang="lv-LV" sz="1200" dirty="0" err="1" smtClean="0">
                <a:latin typeface="Arial" pitchFamily="34" charset="0"/>
                <a:cs typeface="Arial" pitchFamily="34" charset="0"/>
              </a:rPr>
              <a:t>Tumor</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antigens</a:t>
            </a:r>
            <a:r>
              <a:rPr lang="lv-LV" sz="1200" dirty="0" smtClean="0">
                <a:latin typeface="Arial" pitchFamily="34" charset="0"/>
                <a:cs typeface="Arial" pitchFamily="34" charset="0"/>
              </a:rPr>
              <a:t>, 1966</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22933055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a:stretch>
            <a:fillRect/>
          </a:stretch>
        </p:blipFill>
        <p:spPr bwMode="auto">
          <a:xfrm>
            <a:off x="789995" y="1395339"/>
            <a:ext cx="7716410" cy="5462661"/>
          </a:xfrm>
          <a:prstGeom prst="rect">
            <a:avLst/>
          </a:prstGeom>
          <a:noFill/>
          <a:ln w="9525">
            <a:noFill/>
            <a:miter lim="800000"/>
            <a:headEnd/>
            <a:tailEnd/>
          </a:ln>
        </p:spPr>
      </p:pic>
      <p:sp>
        <p:nvSpPr>
          <p:cNvPr id="3" name="Rectangle 2"/>
          <p:cNvSpPr/>
          <p:nvPr/>
        </p:nvSpPr>
        <p:spPr>
          <a:xfrm>
            <a:off x="190500" y="0"/>
            <a:ext cx="8763000" cy="1384995"/>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Imunoterapijas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mērķis: novirzīt balansu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imunostimulējošas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vides virzienā un stimulēt efektīvu pret-vēža imūno atbildi</a:t>
            </a:r>
          </a:p>
        </p:txBody>
      </p:sp>
      <p:sp>
        <p:nvSpPr>
          <p:cNvPr id="4" name="TextBox 3"/>
          <p:cNvSpPr txBox="1"/>
          <p:nvPr/>
        </p:nvSpPr>
        <p:spPr>
          <a:xfrm>
            <a:off x="7086600" y="5638800"/>
            <a:ext cx="2057400" cy="523220"/>
          </a:xfrm>
          <a:prstGeom prst="rect">
            <a:avLst/>
          </a:prstGeom>
          <a:noFill/>
        </p:spPr>
        <p:txBody>
          <a:bodyPr wrap="square" rtlCol="0">
            <a:spAutoFit/>
          </a:bodyPr>
          <a:lstStyle/>
          <a:p>
            <a:pPr algn="r"/>
            <a:r>
              <a:rPr lang="lv-LV" sz="1400" dirty="0" smtClean="0">
                <a:solidFill>
                  <a:schemeClr val="tx1">
                    <a:lumMod val="75000"/>
                    <a:lumOff val="25000"/>
                  </a:schemeClr>
                </a:solidFill>
              </a:rPr>
              <a:t>Olivera J </a:t>
            </a:r>
            <a:r>
              <a:rPr lang="lv-LV" sz="1400" dirty="0" err="1" smtClean="0">
                <a:solidFill>
                  <a:schemeClr val="tx1">
                    <a:lumMod val="75000"/>
                    <a:lumOff val="25000"/>
                  </a:schemeClr>
                </a:solidFill>
              </a:rPr>
              <a:t>Finn</a:t>
            </a:r>
            <a:r>
              <a:rPr lang="lv-LV" sz="1400" dirty="0" smtClean="0">
                <a:solidFill>
                  <a:schemeClr val="tx1">
                    <a:lumMod val="75000"/>
                    <a:lumOff val="25000"/>
                  </a:schemeClr>
                </a:solidFill>
              </a:rPr>
              <a:t>, N </a:t>
            </a:r>
            <a:r>
              <a:rPr lang="lv-LV" sz="1400" dirty="0" err="1" smtClean="0">
                <a:solidFill>
                  <a:schemeClr val="tx1">
                    <a:lumMod val="75000"/>
                    <a:lumOff val="25000"/>
                  </a:schemeClr>
                </a:solidFill>
              </a:rPr>
              <a:t>Engl</a:t>
            </a:r>
            <a:r>
              <a:rPr lang="lv-LV" sz="1400" dirty="0" smtClean="0">
                <a:solidFill>
                  <a:schemeClr val="tx1">
                    <a:lumMod val="75000"/>
                    <a:lumOff val="25000"/>
                  </a:schemeClr>
                </a:solidFill>
              </a:rPr>
              <a:t> J </a:t>
            </a:r>
            <a:r>
              <a:rPr lang="lv-LV" sz="1400" dirty="0" err="1" smtClean="0">
                <a:solidFill>
                  <a:schemeClr val="tx1">
                    <a:lumMod val="75000"/>
                    <a:lumOff val="25000"/>
                  </a:schemeClr>
                </a:solidFill>
              </a:rPr>
              <a:t>Med</a:t>
            </a:r>
            <a:r>
              <a:rPr lang="lv-LV" sz="1400" dirty="0" smtClean="0">
                <a:solidFill>
                  <a:schemeClr val="tx1">
                    <a:lumMod val="75000"/>
                    <a:lumOff val="25000"/>
                  </a:schemeClr>
                </a:solidFill>
              </a:rPr>
              <a:t>, 2008</a:t>
            </a:r>
            <a:endParaRPr lang="en-US" sz="14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97312" y="0"/>
            <a:ext cx="85493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 y="0"/>
            <a:ext cx="8763000" cy="584775"/>
          </a:xfrm>
          <a:prstGeom prst="rect">
            <a:avLst/>
          </a:prstGeom>
        </p:spPr>
        <p:txBody>
          <a:bodyPr wrap="square">
            <a:spAutoFit/>
          </a:bodyPr>
          <a:lstStyle/>
          <a:p>
            <a:pPr algn="ct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Imunoterapijas</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stratēģijas</a:t>
            </a:r>
          </a:p>
        </p:txBody>
      </p:sp>
      <p:sp>
        <p:nvSpPr>
          <p:cNvPr id="4" name="Rectangle 3"/>
          <p:cNvSpPr/>
          <p:nvPr/>
        </p:nvSpPr>
        <p:spPr>
          <a:xfrm>
            <a:off x="228600" y="658267"/>
            <a:ext cx="8610600" cy="5693866"/>
          </a:xfrm>
          <a:prstGeom prst="rect">
            <a:avLst/>
          </a:prstGeom>
        </p:spPr>
        <p:txBody>
          <a:bodyPr wrap="square">
            <a:spAutoFit/>
          </a:bodyPr>
          <a:lstStyle/>
          <a:p>
            <a:pPr marL="463550" indent="-463550">
              <a:buClr>
                <a:srgbClr val="800000"/>
              </a:buClr>
              <a:buFont typeface="Wingdings" pitchFamily="2" charset="2"/>
              <a:buChar char="ü"/>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Nespecifiskie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imunomodulatori</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citokīni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IL-2, IL7, IL-12, IFN</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TNF</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adjuvanti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CpG</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onkolītiskie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vīrusi</a:t>
            </a:r>
          </a:p>
          <a:p>
            <a:pPr marL="463550" indent="-463550">
              <a:buClr>
                <a:srgbClr val="800000"/>
              </a:buClr>
              <a:buFont typeface="Wingdings" pitchFamily="2" charset="2"/>
              <a:buChar char="ü"/>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Monoklonālās</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antivielas:</a:t>
            </a:r>
          </a:p>
          <a:p>
            <a:pPr marL="463550" lvl="1" indent="109538">
              <a:buClr>
                <a:srgbClr val="800000"/>
              </a:buClr>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(1)  pret audzēja šūnu virsmas receptoriem</a:t>
            </a:r>
          </a:p>
          <a:p>
            <a:pPr marL="1092200" indent="-465138">
              <a:buClr>
                <a:srgbClr val="800000"/>
              </a:buClr>
              <a:buFont typeface="Wingdings" pitchFamily="2" charset="2"/>
              <a:buChar cha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Opsonizē</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audzēja šūnu &amp; stimulē ADCC</a:t>
            </a:r>
          </a:p>
          <a:p>
            <a:pPr marL="1092200" indent="-465138">
              <a:buClr>
                <a:srgbClr val="800000"/>
              </a:buClr>
              <a:buFont typeface="Wingdings" pitchFamily="2" charset="2"/>
              <a:buChar cha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Konjugētas ar zālēm vai toksīnu </a:t>
            </a:r>
          </a:p>
          <a:p>
            <a:pPr marL="1092200" lvl="1" indent="-465138">
              <a:buClr>
                <a:srgbClr val="800000"/>
              </a:buClr>
              <a:buFont typeface="Wingdings" pitchFamily="2" charset="2"/>
              <a:buChar cha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Bloķē vēža šūnai svarīgu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signālceļu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Herceptīns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a:p>
            <a:pPr marL="463550" lvl="1" indent="109538">
              <a:buClr>
                <a:srgbClr val="800000"/>
              </a:buCl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(2)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Imunostimulējošas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antivielas pret imūnšūnu aktivējošiem vai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inhibējošiem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receptoriem</a:t>
            </a:r>
          </a:p>
          <a:p>
            <a:pPr marL="1146175" lvl="1" indent="-463550">
              <a:buClr>
                <a:srgbClr val="800000"/>
              </a:buClr>
              <a:buFont typeface="Wingdings" pitchFamily="2" charset="2"/>
              <a:buChar cha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bloķē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inhibējošos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signālus (CTLA4, PD-L1) </a:t>
            </a:r>
          </a:p>
          <a:p>
            <a:pPr marL="1146175" lvl="1" indent="-463550">
              <a:buClr>
                <a:srgbClr val="800000"/>
              </a:buClr>
              <a:buFont typeface="Wingdings" pitchFamily="2" charset="2"/>
              <a:buChar cha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stimulē aktivējošos signālus (CD40, OX40) uz T šūnām</a:t>
            </a:r>
          </a:p>
          <a:p>
            <a:pPr marL="463550" lvl="1" indent="-463550">
              <a:buClr>
                <a:srgbClr val="800000"/>
              </a:buClr>
              <a:buFont typeface="Wingdings" pitchFamily="2" charset="2"/>
              <a:buChar char="ü"/>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Vakcīnas:</a:t>
            </a:r>
          </a:p>
          <a:p>
            <a:pPr marL="1146175" lvl="2" indent="-409575">
              <a:buClr>
                <a:srgbClr val="800000"/>
              </a:buClr>
              <a:buFont typeface="Wingdings" pitchFamily="2" charset="2"/>
              <a:buChar cha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Citokīnus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vai ko-stimulatorus producējošas, apstarotas vēža šūnas vai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lizāts</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marL="1146175" lvl="2" indent="-409575">
              <a:buClr>
                <a:srgbClr val="800000"/>
              </a:buClr>
              <a:buFont typeface="Wingdings" pitchFamily="2" charset="2"/>
              <a:buChar cha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Audzēju Ag vakcīnas</a:t>
            </a:r>
          </a:p>
          <a:p>
            <a:pPr marL="1146175" lvl="2" indent="-409575">
              <a:buClr>
                <a:srgbClr val="800000"/>
              </a:buClr>
              <a:buFont typeface="Wingdings" pitchFamily="2" charset="2"/>
              <a:buChar cha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Dendrītisko</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šūnu vakcīnas</a:t>
            </a:r>
          </a:p>
          <a:p>
            <a:pPr marL="463550" lvl="1" indent="-463550">
              <a:buClr>
                <a:srgbClr val="800000"/>
              </a:buClr>
              <a:buFont typeface="Wingdings" pitchFamily="2" charset="2"/>
              <a:buChar char="ü"/>
            </a:pPr>
            <a:r>
              <a:rPr lang="lv-LV" sz="24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Adoptīvā</a:t>
            </a: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šūnu pārnese: TIL, TCR,CAR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584775"/>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Audzēju antigēnu vakcīnas</a:t>
            </a:r>
          </a:p>
        </p:txBody>
      </p:sp>
      <p:sp>
        <p:nvSpPr>
          <p:cNvPr id="3" name="Rectangle 2"/>
          <p:cNvSpPr/>
          <p:nvPr/>
        </p:nvSpPr>
        <p:spPr>
          <a:xfrm>
            <a:off x="419100" y="990600"/>
            <a:ext cx="8458200" cy="5755422"/>
          </a:xfrm>
          <a:prstGeom prst="rect">
            <a:avLst/>
          </a:prstGeom>
        </p:spPr>
        <p:txBody>
          <a:bodyPr wrap="square">
            <a:spAutoFit/>
          </a:bodyPr>
          <a:lstStyle/>
          <a:p>
            <a:pPr>
              <a:buClr>
                <a:srgbClr val="800000"/>
              </a:buClr>
              <a:buFont typeface="Wingdings" pitchFamily="2" charset="2"/>
              <a:buChar char="ü"/>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Antigēni: zināmi audzēju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antigeni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piemēram, NY-ESO-1, MAGEA,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survivin</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tyrosinase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telomerāze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TP53 u.c. vai peptīdu kokteilis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eluēti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no audzēja MHC I)</a:t>
            </a:r>
          </a:p>
          <a:p>
            <a:pPr>
              <a:buClr>
                <a:srgbClr val="800000"/>
              </a:buClr>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buClr>
                <a:srgbClr val="8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Īsi (MHC –saistības peptīdi)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vs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gari peptīdi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vs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DNS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vs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vīrusu vektori</a:t>
            </a:r>
          </a:p>
          <a:p>
            <a:pPr>
              <a:buClr>
                <a:srgbClr val="800000"/>
              </a:buClr>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buClr>
                <a:srgbClr val="8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Glikānu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modificēti peptīdi vai proteīni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glikāni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mērķē peptīdu uz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APCs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a:p>
            <a:pPr>
              <a:buClr>
                <a:srgbClr val="800000"/>
              </a:buClr>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buClr>
                <a:srgbClr val="8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Imunizācijas shēmas</a:t>
            </a:r>
          </a:p>
          <a:p>
            <a:pPr>
              <a:buClr>
                <a:srgbClr val="800000"/>
              </a:buClr>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buClr>
                <a:srgbClr val="8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I un II fāzes klīniskie izmēģinājumi rāda, ka šīs pieejas ir drošas, taču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response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rate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5-15%</a:t>
            </a:r>
          </a:p>
          <a:p>
            <a:pPr>
              <a:buClr>
                <a:srgbClr val="800000"/>
              </a:buClr>
              <a:buFont typeface="Wingdings" pitchFamily="2" charset="2"/>
              <a:buChar char="ü"/>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buClr>
                <a:srgbClr val="800000"/>
              </a:buClr>
              <a:buFont typeface="Wingdings" pitchFamily="2" charset="2"/>
              <a:buChar char="ü"/>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Viens no pašlaik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persepktīvākajiem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mēģinājumiem: MHC peptīdu kokteilis +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cikofosfamīds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RCC, III fāzē,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survival</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benefit</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buClr>
                <a:srgbClr val="800000"/>
              </a:buClr>
              <a:buFont typeface="Wingdings" pitchFamily="2" charset="2"/>
              <a:buChar char="ü"/>
            </a:pPr>
            <a:endPar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 y="0"/>
            <a:ext cx="8763000" cy="584775"/>
          </a:xfrm>
          <a:prstGeom prst="rect">
            <a:avLst/>
          </a:prstGeom>
        </p:spPr>
        <p:txBody>
          <a:bodyPr wrap="square">
            <a:spAutoFit/>
          </a:bodyPr>
          <a:lstStyle/>
          <a:p>
            <a:pPr algn="ct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Dendrītisko</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šūnu vakcīnas</a:t>
            </a:r>
          </a:p>
        </p:txBody>
      </p:sp>
      <p:pic>
        <p:nvPicPr>
          <p:cNvPr id="5122" name="Picture 2" descr="http://www.nature.com/nri/journal/v7/n10/images/nri2173-i1.jpg"/>
          <p:cNvPicPr>
            <a:picLocks noChangeAspect="1" noChangeArrowheads="1"/>
          </p:cNvPicPr>
          <p:nvPr/>
        </p:nvPicPr>
        <p:blipFill>
          <a:blip r:embed="rId3" cstate="print"/>
          <a:srcRect/>
          <a:stretch>
            <a:fillRect/>
          </a:stretch>
        </p:blipFill>
        <p:spPr bwMode="auto">
          <a:xfrm>
            <a:off x="0" y="990600"/>
            <a:ext cx="5358982" cy="5029200"/>
          </a:xfrm>
          <a:prstGeom prst="rect">
            <a:avLst/>
          </a:prstGeom>
          <a:noFill/>
        </p:spPr>
      </p:pic>
      <p:pic>
        <p:nvPicPr>
          <p:cNvPr id="8193" name="Picture 1"/>
          <p:cNvPicPr>
            <a:picLocks noChangeAspect="1" noChangeArrowheads="1"/>
          </p:cNvPicPr>
          <p:nvPr/>
        </p:nvPicPr>
        <p:blipFill>
          <a:blip r:embed="rId4" cstate="print"/>
          <a:srcRect/>
          <a:stretch>
            <a:fillRect/>
          </a:stretch>
        </p:blipFill>
        <p:spPr bwMode="auto">
          <a:xfrm>
            <a:off x="5102502" y="3276601"/>
            <a:ext cx="4041498" cy="3002566"/>
          </a:xfrm>
          <a:prstGeom prst="rect">
            <a:avLst/>
          </a:prstGeom>
          <a:noFill/>
          <a:ln w="9525">
            <a:solidFill>
              <a:schemeClr val="bg1">
                <a:lumMod val="65000"/>
              </a:schemeClr>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81000" y="604351"/>
            <a:ext cx="5595938" cy="6253649"/>
          </a:xfrm>
          <a:prstGeom prst="rect">
            <a:avLst/>
          </a:prstGeom>
          <a:noFill/>
          <a:ln w="9525">
            <a:noFill/>
            <a:miter lim="800000"/>
            <a:headEnd/>
            <a:tailEnd/>
          </a:ln>
        </p:spPr>
      </p:pic>
      <p:sp>
        <p:nvSpPr>
          <p:cNvPr id="3" name="Rectangle 2"/>
          <p:cNvSpPr/>
          <p:nvPr/>
        </p:nvSpPr>
        <p:spPr>
          <a:xfrm>
            <a:off x="190500" y="0"/>
            <a:ext cx="8763000" cy="523220"/>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Adoptīvā</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šūnu pārnese </a:t>
            </a:r>
          </a:p>
        </p:txBody>
      </p:sp>
      <p:sp>
        <p:nvSpPr>
          <p:cNvPr id="4" name="Rectangle 3"/>
          <p:cNvSpPr/>
          <p:nvPr/>
        </p:nvSpPr>
        <p:spPr>
          <a:xfrm>
            <a:off x="6019800" y="609600"/>
            <a:ext cx="2781300" cy="6093976"/>
          </a:xfrm>
          <a:prstGeom prst="rect">
            <a:avLst/>
          </a:prstGeom>
        </p:spPr>
        <p:txBody>
          <a:bodyPr wrap="square">
            <a:spAutoFit/>
          </a:bodyPr>
          <a:lstStyle/>
          <a:p>
            <a:pPr algn="just">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TCR –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transficē</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T šūnas ar TCR pret audzēju antigēniem; problēma: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TCRiem</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jāatbilst pacienta MHC.</a:t>
            </a:r>
          </a:p>
          <a:p>
            <a:pPr algn="just">
              <a:spcBef>
                <a:spcPct val="50000"/>
              </a:spcBef>
              <a:buClr>
                <a:srgbClr val="800000"/>
              </a:buClr>
              <a:defRPr/>
            </a:pP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a:p>
            <a:pPr algn="just">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CAR –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himērie</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antigēnu receptori. Sastāv no antivielas daļas, kas saistās ar antigēnu,  receptora daļa, kas aktivē T šūnu un molekulas, kas stimulē to proliferāciju un izdzīvošanu.</a:t>
            </a:r>
          </a:p>
          <a:p>
            <a:pPr algn="just">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1384995"/>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Provenge</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Sipuleucel-T</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 pirmā FDA apstiprinātā terapeitiskā pret-vēža vakcīna</a:t>
            </a:r>
          </a:p>
        </p:txBody>
      </p:sp>
      <p:sp>
        <p:nvSpPr>
          <p:cNvPr id="3" name="Rectangle 2"/>
          <p:cNvSpPr/>
          <p:nvPr/>
        </p:nvSpPr>
        <p:spPr>
          <a:xfrm>
            <a:off x="476250" y="1841242"/>
            <a:ext cx="8343900" cy="4555093"/>
          </a:xfrm>
          <a:prstGeom prst="rect">
            <a:avLst/>
          </a:prstGeom>
        </p:spPr>
        <p:txBody>
          <a:bodyPr wrap="square">
            <a:spAutoFit/>
          </a:bodyPr>
          <a:lstStyle/>
          <a:p>
            <a:pPr algn="just">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Indikācija: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asimptomātisks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vai minimāli simptomātisks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metastatisks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castrate-resistant</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prostatas vēzis</a:t>
            </a:r>
          </a:p>
          <a:p>
            <a:pPr algn="just">
              <a:spcBef>
                <a:spcPct val="50000"/>
              </a:spcBef>
              <a:buClr>
                <a:srgbClr val="800000"/>
              </a:buClr>
              <a:defRPr/>
            </a:pP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a:p>
            <a:pPr algn="just">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Princips:  no pacienta asinīm izolē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monocītu-bagātinātu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šūnu frakciju (nenobriedušas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APCs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ex</a:t>
            </a:r>
            <a:r>
              <a:rPr lang="lv-LV" sz="2000" b="1" i="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vivo</a:t>
            </a:r>
            <a:r>
              <a:rPr lang="lv-LV" sz="2000" b="1" i="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kultivē kopā ar PAP (prostatas skābā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fosfatāze</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un GM-CSF hibrīdo proteīnu.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Targetē</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GM-CSF receptoru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ekspresējošas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APC  -  tās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ex</a:t>
            </a:r>
            <a:r>
              <a:rPr lang="lv-LV" sz="2000" b="1" i="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vivo</a:t>
            </a:r>
            <a:r>
              <a:rPr lang="lv-LV" sz="2000" b="1" i="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aktivējas un nobriest (pieaug CD54 ),  ievada atpakaļ pacientam.</a:t>
            </a:r>
          </a:p>
          <a:p>
            <a:pPr algn="just">
              <a:spcBef>
                <a:spcPct val="50000"/>
              </a:spcBef>
              <a:buClr>
                <a:srgbClr val="800000"/>
              </a:buClr>
              <a:defRPr/>
            </a:pP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a:p>
            <a:pPr algn="just">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Efektivitāte:  paildzina dzīvildzi par 4.1 mēnesi, salīdzinot ar standarta terapiju</a:t>
            </a:r>
          </a:p>
          <a:p>
            <a:pPr algn="just">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Ražotājs: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Dendreon</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2010. gadā saņem FDA apstiprinājumu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0"/>
            <a:ext cx="8763000" cy="954107"/>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Ipilimumab</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(YERVOY) – pirmā FDA apstiprinātā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imunostimulējošā</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antiviela</a:t>
            </a:r>
          </a:p>
        </p:txBody>
      </p:sp>
      <p:sp>
        <p:nvSpPr>
          <p:cNvPr id="3" name="Rectangle 2"/>
          <p:cNvSpPr/>
          <p:nvPr/>
        </p:nvSpPr>
        <p:spPr>
          <a:xfrm>
            <a:off x="476250" y="990600"/>
            <a:ext cx="8343900" cy="1477328"/>
          </a:xfrm>
          <a:prstGeom prst="rect">
            <a:avLst/>
          </a:prstGeom>
        </p:spPr>
        <p:txBody>
          <a:bodyPr wrap="square">
            <a:spAutoFit/>
          </a:bodyPr>
          <a:lstStyle/>
          <a:p>
            <a:pPr algn="just">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Indikācija: melanoma;  pašlaik tiek mēģināta arī plaušu un prostatas vēža ārstēšanai</a:t>
            </a:r>
          </a:p>
          <a:p>
            <a:pPr algn="just">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Princips:  saistās pie CTLA-4 receptora, kas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inhibē</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T šūnu aktivāciju:  palīdz aktivēt T šūnas, bloķējot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inhibitoro</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receptoru</a:t>
            </a: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p:txBody>
      </p:sp>
      <p:pic>
        <p:nvPicPr>
          <p:cNvPr id="71682" name="Picture 2" descr="http://cancergrace.org/lung/files/2012/06/Slide08.jpg"/>
          <p:cNvPicPr>
            <a:picLocks noChangeAspect="1" noChangeArrowheads="1"/>
          </p:cNvPicPr>
          <p:nvPr/>
        </p:nvPicPr>
        <p:blipFill>
          <a:blip r:embed="rId2" cstate="print"/>
          <a:srcRect/>
          <a:stretch>
            <a:fillRect/>
          </a:stretch>
        </p:blipFill>
        <p:spPr bwMode="auto">
          <a:xfrm>
            <a:off x="1752278" y="2514600"/>
            <a:ext cx="5791844" cy="43434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954107"/>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Ipilimumab</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(YERVOY) – pirmā FDA apstiprinātā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imunostimulējošā</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antiviela</a:t>
            </a:r>
          </a:p>
        </p:txBody>
      </p:sp>
      <p:sp>
        <p:nvSpPr>
          <p:cNvPr id="3" name="Rectangle 2"/>
          <p:cNvSpPr/>
          <p:nvPr/>
        </p:nvSpPr>
        <p:spPr>
          <a:xfrm>
            <a:off x="476250" y="1295400"/>
            <a:ext cx="8343900" cy="461665"/>
          </a:xfrm>
          <a:prstGeom prst="rect">
            <a:avLst/>
          </a:prstGeom>
        </p:spPr>
        <p:txBody>
          <a:bodyPr wrap="square">
            <a:spAutoFit/>
          </a:bodyPr>
          <a:lstStyle/>
          <a:p>
            <a:pPr algn="ctr">
              <a:spcBef>
                <a:spcPct val="50000"/>
              </a:spcBef>
              <a:buClr>
                <a:srgbClr val="800000"/>
              </a:buClr>
              <a:defRPr/>
            </a:pP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Efektivitāte </a:t>
            </a:r>
            <a:r>
              <a:rPr lang="lv-LV" sz="2400" b="1" dirty="0" err="1" smtClean="0">
                <a:solidFill>
                  <a:srgbClr val="003300"/>
                </a:solidFill>
                <a:effectLst>
                  <a:outerShdw blurRad="38100" dist="38100" dir="2700000" algn="tl">
                    <a:srgbClr val="000000"/>
                  </a:outerShdw>
                </a:effectLst>
                <a:latin typeface="Arial" pitchFamily="34" charset="0"/>
                <a:cs typeface="Arial" pitchFamily="34" charset="0"/>
              </a:rPr>
              <a:t>metastātiskas</a:t>
            </a: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 melanomas gadījumos:</a:t>
            </a: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p:txBody>
      </p:sp>
      <p:pic>
        <p:nvPicPr>
          <p:cNvPr id="71684" name="Picture 4" descr="Response Rates with YERVOY vs gp100"/>
          <p:cNvPicPr>
            <a:picLocks noChangeAspect="1" noChangeArrowheads="1"/>
          </p:cNvPicPr>
          <p:nvPr/>
        </p:nvPicPr>
        <p:blipFill>
          <a:blip r:embed="rId2" cstate="print"/>
          <a:srcRect/>
          <a:stretch>
            <a:fillRect/>
          </a:stretch>
        </p:blipFill>
        <p:spPr bwMode="auto">
          <a:xfrm>
            <a:off x="-29901" y="1865096"/>
            <a:ext cx="9356201" cy="3280208"/>
          </a:xfrm>
          <a:prstGeom prst="rect">
            <a:avLst/>
          </a:prstGeom>
          <a:noFill/>
        </p:spPr>
      </p:pic>
      <p:sp>
        <p:nvSpPr>
          <p:cNvPr id="6" name="Rectangle 5"/>
          <p:cNvSpPr/>
          <p:nvPr/>
        </p:nvSpPr>
        <p:spPr>
          <a:xfrm>
            <a:off x="476250" y="5257800"/>
            <a:ext cx="8343900" cy="830997"/>
          </a:xfrm>
          <a:prstGeom prst="rect">
            <a:avLst/>
          </a:prstGeom>
        </p:spPr>
        <p:txBody>
          <a:bodyPr wrap="square">
            <a:spAutoFit/>
          </a:bodyPr>
          <a:lstStyle/>
          <a:p>
            <a:pPr algn="ctr">
              <a:spcBef>
                <a:spcPct val="50000"/>
              </a:spcBef>
              <a:buClr>
                <a:srgbClr val="800000"/>
              </a:buClr>
              <a:defRPr/>
            </a:pP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Blakusefekti: kolīts, dermatīts, hepatīts un </a:t>
            </a:r>
            <a:r>
              <a:rPr lang="lv-LV" sz="2400" b="1" dirty="0" err="1" smtClean="0">
                <a:solidFill>
                  <a:srgbClr val="003300"/>
                </a:solidFill>
                <a:effectLst>
                  <a:outerShdw blurRad="38100" dist="38100" dir="2700000" algn="tl">
                    <a:srgbClr val="000000"/>
                  </a:outerShdw>
                </a:effectLst>
                <a:latin typeface="Arial" pitchFamily="34" charset="0"/>
                <a:cs typeface="Arial" pitchFamily="34" charset="0"/>
              </a:rPr>
              <a:t>endrokrinopātijas</a:t>
            </a: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523220"/>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Anti-PD-1 antiviela</a:t>
            </a:r>
          </a:p>
        </p:txBody>
      </p:sp>
      <p:sp>
        <p:nvSpPr>
          <p:cNvPr id="6" name="Rectangle 5"/>
          <p:cNvSpPr/>
          <p:nvPr/>
        </p:nvSpPr>
        <p:spPr>
          <a:xfrm>
            <a:off x="0" y="3995678"/>
            <a:ext cx="4648200" cy="2862322"/>
          </a:xfrm>
          <a:prstGeom prst="rect">
            <a:avLst/>
          </a:prstGeom>
        </p:spPr>
        <p:txBody>
          <a:bodyPr wrap="square">
            <a:spAutoFit/>
          </a:bodyPr>
          <a:lstStyle/>
          <a:p>
            <a:pPr algn="ctr">
              <a:spcBef>
                <a:spcPct val="50000"/>
              </a:spcBef>
              <a:buClr>
                <a:srgbClr val="800000"/>
              </a:buClr>
              <a:defRPr/>
            </a:pP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Efektivitāte:</a:t>
            </a:r>
          </a:p>
          <a:p>
            <a:pPr algn="ctr">
              <a:spcBef>
                <a:spcPct val="50000"/>
              </a:spcBef>
              <a:buClr>
                <a:srgbClr val="800000"/>
              </a:buClr>
              <a:defRPr/>
            </a:pP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Ne-sīkšūnu plaušu vēzis: 18% Melanoma: 28%</a:t>
            </a:r>
          </a:p>
          <a:p>
            <a:pPr algn="ctr">
              <a:spcBef>
                <a:spcPct val="50000"/>
              </a:spcBef>
              <a:buClr>
                <a:srgbClr val="800000"/>
              </a:buClr>
              <a:defRPr/>
            </a:pP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 Nieru vēzis: 27</a:t>
            </a: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a:t>
            </a:r>
          </a:p>
          <a:p>
            <a:pPr algn="ctr">
              <a:spcBef>
                <a:spcPct val="50000"/>
              </a:spcBef>
              <a:buClr>
                <a:srgbClr val="800000"/>
              </a:buClr>
              <a:defRPr/>
            </a:pP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Darbojas tikai tad, ja audzējs </a:t>
            </a:r>
            <a:r>
              <a:rPr lang="lv-LV" sz="2400" b="1" dirty="0" err="1" smtClean="0">
                <a:solidFill>
                  <a:srgbClr val="003300"/>
                </a:solidFill>
                <a:effectLst>
                  <a:outerShdw blurRad="38100" dist="38100" dir="2700000" algn="tl">
                    <a:srgbClr val="000000"/>
                  </a:outerShdw>
                </a:effectLst>
                <a:latin typeface="Arial" pitchFamily="34" charset="0"/>
                <a:cs typeface="Arial" pitchFamily="34" charset="0"/>
              </a:rPr>
              <a:t>ekspresē</a:t>
            </a: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 PD-1L</a:t>
            </a: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p:txBody>
      </p:sp>
      <p:pic>
        <p:nvPicPr>
          <p:cNvPr id="81922" name="Picture 2" descr="http://blogs.nature.com/spoonful/files/2013/04/cancer-immune.jpg"/>
          <p:cNvPicPr>
            <a:picLocks noChangeAspect="1" noChangeArrowheads="1"/>
          </p:cNvPicPr>
          <p:nvPr/>
        </p:nvPicPr>
        <p:blipFill>
          <a:blip r:embed="rId3" cstate="print"/>
          <a:srcRect/>
          <a:stretch>
            <a:fillRect/>
          </a:stretch>
        </p:blipFill>
        <p:spPr bwMode="auto">
          <a:xfrm>
            <a:off x="304800" y="533400"/>
            <a:ext cx="6777113" cy="3500180"/>
          </a:xfrm>
          <a:prstGeom prst="rect">
            <a:avLst/>
          </a:prstGeom>
          <a:noFill/>
        </p:spPr>
      </p:pic>
      <p:pic>
        <p:nvPicPr>
          <p:cNvPr id="81923" name="Picture 3"/>
          <p:cNvPicPr>
            <a:picLocks noChangeAspect="1" noChangeArrowheads="1"/>
          </p:cNvPicPr>
          <p:nvPr/>
        </p:nvPicPr>
        <p:blipFill>
          <a:blip r:embed="rId4" cstate="print"/>
          <a:srcRect/>
          <a:stretch>
            <a:fillRect/>
          </a:stretch>
        </p:blipFill>
        <p:spPr bwMode="auto">
          <a:xfrm>
            <a:off x="4591907" y="3962400"/>
            <a:ext cx="4552093"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 y="0"/>
            <a:ext cx="8763000" cy="1077218"/>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Vēža imūnās uzraudzības hipotēzes attīstība</a:t>
            </a:r>
            <a:endParaRPr lang="en-US" dirty="0"/>
          </a:p>
        </p:txBody>
      </p:sp>
      <p:sp>
        <p:nvSpPr>
          <p:cNvPr id="5" name="Rectangle 4"/>
          <p:cNvSpPr/>
          <p:nvPr/>
        </p:nvSpPr>
        <p:spPr>
          <a:xfrm>
            <a:off x="342900" y="1524000"/>
            <a:ext cx="8458200" cy="4708981"/>
          </a:xfrm>
          <a:prstGeom prst="rect">
            <a:avLst/>
          </a:prstGeom>
        </p:spPr>
        <p:txBody>
          <a:bodyPr wrap="square">
            <a:spAutoFit/>
          </a:bodyPr>
          <a:lstStyle/>
          <a:p>
            <a:pPr algn="just">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Seko virkne eksperimentu, kuros tiek pētīts kā eksperimentāli izraisīta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imunosupresija</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ietekmē audzēju veidošanos.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Imunosupresija</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tiek panākta  veicot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neonatālu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tīmektomiju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ievadot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anti-limfocītu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antivielas vai lietojot farmakoloģiskus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imunosupresantus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Iegūtie rezultāti – pretrunīgi un neviennozīmīgi; dominējošais viedoklis: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imunosupresijas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rezultātā dzīvnieki kļūst jutīgāki pret infekcijām, to skaitā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onkogēniem</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vīrusiem.</a:t>
            </a:r>
          </a:p>
          <a:p>
            <a:pPr algn="just">
              <a:spcBef>
                <a:spcPct val="50000"/>
              </a:spcBef>
              <a:buClr>
                <a:srgbClr val="800000"/>
              </a:buClr>
              <a:defRPr/>
            </a:pP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Stutman</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O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et</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al</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Ar MCA inducējot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karcinoģenēzi</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nude</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i="1" dirty="0" smtClean="0">
                <a:solidFill>
                  <a:srgbClr val="003300"/>
                </a:solidFill>
                <a:effectLst>
                  <a:outerShdw blurRad="38100" dist="38100" dir="2700000" algn="tl">
                    <a:srgbClr val="000000"/>
                  </a:outerShdw>
                </a:effectLst>
                <a:latin typeface="Arial" pitchFamily="34" charset="0"/>
                <a:cs typeface="Arial" pitchFamily="34" charset="0"/>
              </a:rPr>
              <a:t>nu-/nu-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pelēs ir ģenētisks defekts FOXN1 gēnā, kā rezultātā veidojas defektīvs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tīmuss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un normālās pelēs, nenovēro būtiskas atšķirības audzēju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incidencē</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(1973-1979);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Rygeerd</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&amp;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Povlsen</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iekļauj pētījumā 10 800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nude</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peles – neatrod atšķirības spontāno audzēju veidošanā.</a:t>
            </a:r>
          </a:p>
          <a:p>
            <a:pPr algn="just">
              <a:spcBef>
                <a:spcPct val="50000"/>
              </a:spcBef>
              <a:buClr>
                <a:srgbClr val="800000"/>
              </a:buClr>
              <a:defRPr/>
            </a:pPr>
            <a:r>
              <a:rPr lang="lv-LV" sz="2000" b="1" dirty="0" smtClean="0">
                <a:solidFill>
                  <a:srgbClr val="800000"/>
                </a:solidFill>
                <a:effectLst>
                  <a:outerShdw blurRad="38100" dist="38100" dir="2700000" algn="tl">
                    <a:srgbClr val="000000"/>
                  </a:outerShdw>
                </a:effectLst>
                <a:latin typeface="Arial" pitchFamily="34" charset="0"/>
                <a:cs typeface="Arial" pitchFamily="34" charset="0"/>
              </a:rPr>
              <a:t>Secinājums: imūnajai sistēmai nav būtiskas lomas aizsardzībā pret vēzi... </a:t>
            </a:r>
          </a:p>
        </p:txBody>
      </p:sp>
    </p:spTree>
    <p:extLst>
      <p:ext uri="{BB962C8B-B14F-4D97-AF65-F5344CB8AC3E}">
        <p14:creationId xmlns="" xmlns:p14="http://schemas.microsoft.com/office/powerpoint/2010/main" val="41784862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3" cstate="print"/>
          <a:srcRect/>
          <a:stretch>
            <a:fillRect/>
          </a:stretch>
        </p:blipFill>
        <p:spPr bwMode="auto">
          <a:xfrm>
            <a:off x="0" y="2286000"/>
            <a:ext cx="9144000" cy="3993431"/>
          </a:xfrm>
          <a:prstGeom prst="rect">
            <a:avLst/>
          </a:prstGeom>
          <a:noFill/>
          <a:ln w="9525">
            <a:noFill/>
            <a:miter lim="800000"/>
            <a:headEnd/>
            <a:tailEnd/>
          </a:ln>
        </p:spPr>
      </p:pic>
      <p:sp>
        <p:nvSpPr>
          <p:cNvPr id="3" name="Rectangle 2"/>
          <p:cNvSpPr/>
          <p:nvPr/>
        </p:nvSpPr>
        <p:spPr>
          <a:xfrm>
            <a:off x="190500" y="0"/>
            <a:ext cx="8763000" cy="2246769"/>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Ar </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vienu soli nepietiek, lai palaistu efektīvu un noturīgu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imūnaizsardzību</a:t>
            </a:r>
            <a:endPar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endParaRPr>
          </a:p>
          <a:p>
            <a:pPr algn="ctr"/>
            <a:endPar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endParaRPr>
          </a:p>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Vakcīnu u.c.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imunoterapijas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pieeju kombinācija </a:t>
            </a:r>
            <a:endPar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 y="0"/>
            <a:ext cx="8763000" cy="1815882"/>
          </a:xfrm>
          <a:prstGeom prst="rect">
            <a:avLst/>
          </a:prstGeom>
        </p:spPr>
        <p:txBody>
          <a:bodyPr wrap="square">
            <a:spAutoFit/>
          </a:bodyPr>
          <a:lstStyle/>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Imunoterapijas</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kombinēšana ar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citotoksiskajām</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vai molekulāri mērķētām zālēm: </a:t>
            </a:r>
          </a:p>
          <a:p>
            <a:pPr algn="ct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imunogēna</a:t>
            </a: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šūnas </a:t>
            </a:r>
            <a:r>
              <a:rPr lang="lv-LV" sz="28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nāve+imunostimulācija</a:t>
            </a:r>
            <a:endPar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4" name="Rectangle 3"/>
          <p:cNvSpPr/>
          <p:nvPr/>
        </p:nvSpPr>
        <p:spPr>
          <a:xfrm>
            <a:off x="476250" y="2286000"/>
            <a:ext cx="8343900" cy="4001095"/>
          </a:xfrm>
          <a:prstGeom prst="rect">
            <a:avLst/>
          </a:prstGeom>
        </p:spPr>
        <p:txBody>
          <a:bodyPr wrap="square">
            <a:spAutoFit/>
          </a:bodyPr>
          <a:lstStyle/>
          <a:p>
            <a:pPr algn="ctr">
              <a:spcBef>
                <a:spcPct val="50000"/>
              </a:spcBef>
              <a:buClr>
                <a:srgbClr val="800000"/>
              </a:buClr>
              <a:defRPr/>
            </a:pPr>
            <a:r>
              <a:rPr lang="lv-LV" sz="2400" b="1" dirty="0" smtClean="0">
                <a:solidFill>
                  <a:srgbClr val="800000"/>
                </a:solidFill>
                <a:effectLst>
                  <a:outerShdw blurRad="38100" dist="38100" dir="2700000" algn="tl">
                    <a:srgbClr val="000000"/>
                  </a:outerShdw>
                </a:effectLst>
                <a:latin typeface="Arial" pitchFamily="34" charset="0"/>
                <a:cs typeface="Arial" pitchFamily="34" charset="0"/>
              </a:rPr>
              <a:t>Molekulāri mērķēto zāļu iedarbība uz imūnsistēmu:</a:t>
            </a:r>
          </a:p>
          <a:p>
            <a:pPr marL="231775" defTabSz="627063">
              <a:spcBef>
                <a:spcPct val="50000"/>
              </a:spcBef>
              <a:buClr>
                <a:srgbClr val="800000"/>
              </a:buClr>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DC nobriešana un T šūnu aktivācija, T atmiņas šūnu veidošanās</a:t>
            </a:r>
          </a:p>
          <a:p>
            <a:pPr marL="231775" defTabSz="627063">
              <a:spcBef>
                <a:spcPct val="50000"/>
              </a:spcBef>
              <a:buClr>
                <a:srgbClr val="800000"/>
              </a:buClr>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Treg</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un MDSC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inhibīcija</a:t>
            </a: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a:p>
            <a:pPr marL="231775" defTabSz="627063">
              <a:spcBef>
                <a:spcPct val="50000"/>
              </a:spcBef>
              <a:buClr>
                <a:srgbClr val="800000"/>
              </a:buClr>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IDO bloķēšana</a:t>
            </a:r>
          </a:p>
          <a:p>
            <a:pPr marL="231775" defTabSz="627063">
              <a:spcBef>
                <a:spcPct val="50000"/>
              </a:spcBef>
              <a:buClr>
                <a:srgbClr val="800000"/>
              </a:buClr>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DC-NK mijiedarbības stimulēšana</a:t>
            </a:r>
          </a:p>
          <a:p>
            <a:pPr marL="231775" defTabSz="627063">
              <a:spcBef>
                <a:spcPct val="50000"/>
              </a:spcBef>
              <a:buClr>
                <a:srgbClr val="800000"/>
              </a:buClr>
              <a:defRPr/>
            </a:pPr>
            <a:r>
              <a:rPr lang="lv-LV" sz="2000" b="1" dirty="0" smtClean="0">
                <a:solidFill>
                  <a:srgbClr val="800000"/>
                </a:solidFill>
                <a:effectLst>
                  <a:outerShdw blurRad="38100" dist="38100" dir="2700000" algn="tl">
                    <a:srgbClr val="000000"/>
                  </a:outerShdw>
                </a:effectLst>
                <a:latin typeface="Arial" pitchFamily="34" charset="0"/>
                <a:cs typeface="Arial" pitchFamily="34" charset="0"/>
              </a:rPr>
              <a:t>Molekulāri mērķēto zāļu iedarbība uz </a:t>
            </a:r>
            <a:r>
              <a:rPr lang="lv-LV" sz="2000" b="1" dirty="0" smtClean="0">
                <a:solidFill>
                  <a:srgbClr val="800000"/>
                </a:solidFill>
                <a:effectLst>
                  <a:outerShdw blurRad="38100" dist="38100" dir="2700000" algn="tl">
                    <a:srgbClr val="000000"/>
                  </a:outerShdw>
                </a:effectLst>
                <a:latin typeface="Arial" pitchFamily="34" charset="0"/>
                <a:cs typeface="Arial" pitchFamily="34" charset="0"/>
              </a:rPr>
              <a:t>audzēja šūnām:</a:t>
            </a:r>
          </a:p>
          <a:p>
            <a:pPr marL="627063" indent="-395288" defTabSz="682625">
              <a:spcBef>
                <a:spcPct val="50000"/>
              </a:spcBef>
              <a:buClr>
                <a:srgbClr val="800000"/>
              </a:buClr>
              <a:buFont typeface="Wingdings" pitchFamily="2" charset="2"/>
              <a:buChar char="§"/>
              <a:defRPr/>
            </a:pPr>
            <a:r>
              <a:rPr lang="lv-LV" sz="2000" b="1" dirty="0" smtClean="0">
                <a:solidFill>
                  <a:srgbClr val="800000"/>
                </a:solidFill>
                <a:effectLst>
                  <a:outerShdw blurRad="38100" dist="38100" dir="2700000" algn="tl">
                    <a:srgbClr val="000000"/>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Audzēju antigēnu vai stresa-inducēto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ligandu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ekspresija</a:t>
            </a:r>
          </a:p>
          <a:p>
            <a:pPr marL="627063" indent="-395288" defTabSz="682625">
              <a:spcBef>
                <a:spcPct val="50000"/>
              </a:spcBef>
              <a:buClr>
                <a:srgbClr val="800000"/>
              </a:buClr>
              <a:buFont typeface="Wingdings" pitchFamily="2" charset="2"/>
              <a:buChar cha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Samazina izdzīvošanas signālus</a:t>
            </a: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 y="0"/>
            <a:ext cx="8763000" cy="584775"/>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Bet... Varbūt tomēr ir?</a:t>
            </a:r>
            <a:endParaRPr lang="en-US" dirty="0"/>
          </a:p>
        </p:txBody>
      </p:sp>
      <p:sp>
        <p:nvSpPr>
          <p:cNvPr id="5" name="Rectangle 4"/>
          <p:cNvSpPr/>
          <p:nvPr/>
        </p:nvSpPr>
        <p:spPr>
          <a:xfrm>
            <a:off x="419100" y="685800"/>
            <a:ext cx="8458200" cy="5632311"/>
          </a:xfrm>
          <a:prstGeom prst="rect">
            <a:avLst/>
          </a:prstGeom>
        </p:spPr>
        <p:txBody>
          <a:bodyPr wrap="square">
            <a:spAutoFit/>
          </a:bodyPr>
          <a:lstStyle/>
          <a:p>
            <a:pPr algn="just">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Līdz ~1995. gadam  vēža imūnās uzraudzības hipotēze tiek noliegta.</a:t>
            </a:r>
          </a:p>
          <a:p>
            <a:pPr algn="just">
              <a:spcBef>
                <a:spcPct val="50000"/>
              </a:spcBef>
              <a:buClr>
                <a:srgbClr val="800000"/>
              </a:buClr>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Tomēr...</a:t>
            </a:r>
          </a:p>
          <a:p>
            <a:pPr marL="341313" indent="-341313" algn="just">
              <a:spcBef>
                <a:spcPct val="50000"/>
              </a:spcBef>
              <a:buClr>
                <a:srgbClr val="800000"/>
              </a:buClr>
              <a:buFont typeface="Wingdings" pitchFamily="2" charset="2"/>
              <a:buChar char="ü"/>
              <a:defRPr/>
            </a:pP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Nude</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pelēs tomēr ir daļēji funkcionējoša imūnā sistēma  -  zināms daudzums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sym typeface="Symbol"/>
              </a:rPr>
              <a:t>-T šūnu un pilnībā funkcionējošas NK un T šūnas.</a:t>
            </a:r>
          </a:p>
          <a:p>
            <a:pPr marL="341313" indent="-341313" algn="just">
              <a:spcBef>
                <a:spcPct val="50000"/>
              </a:spcBef>
              <a:buClr>
                <a:srgbClr val="800000"/>
              </a:buClr>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sym typeface="Symbol"/>
              </a:rPr>
              <a:t>Eksperimentos izmantoto peļu  šķirne ir ļoti jutīga pret MCA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karcinoģenēzi</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sym typeface="Symbol"/>
              </a:rPr>
              <a:t>; ja izmanto BALB/c peles -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nude</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sym typeface="Symbol"/>
              </a:rPr>
              <a:t> pelēs audzēji veidojas biežāk kā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wt</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sym typeface="Symbol"/>
              </a:rPr>
              <a:t> BALB/c.</a:t>
            </a:r>
          </a:p>
          <a:p>
            <a:pPr marL="341313" indent="-341313" algn="just">
              <a:spcBef>
                <a:spcPct val="50000"/>
              </a:spcBef>
              <a:buClr>
                <a:srgbClr val="800000"/>
              </a:buClr>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sym typeface="Symbol"/>
              </a:rPr>
              <a:t>Cilvēkiem ar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imunodeficītu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sym typeface="Symbol"/>
              </a:rPr>
              <a:t> vai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imunosupresiju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sym typeface="Symbol"/>
              </a:rPr>
              <a:t> paaugstinās risks saslimt ar vēzi; transplantēto orgānu recipientiem pieaug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limfomu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sym typeface="Symbol"/>
              </a:rPr>
              <a:t>, melanomas u.c. audzēju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incidence</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sym typeface="Symbol"/>
              </a:rPr>
              <a:t> (gan ar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onkogēnu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sym typeface="Symbol"/>
              </a:rPr>
              <a:t> vīrusu saistītu, gan nesaistītu audzēju)</a:t>
            </a:r>
          </a:p>
          <a:p>
            <a:pPr marL="341313" indent="-341313" algn="just">
              <a:spcBef>
                <a:spcPct val="50000"/>
              </a:spcBef>
              <a:buClr>
                <a:srgbClr val="800000"/>
              </a:buClr>
              <a:buFont typeface="Wingdings" pitchFamily="2" charset="2"/>
              <a:buChar char="ü"/>
              <a:defRPr/>
            </a:pP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Efektoro</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sym typeface="Symbol"/>
              </a:rPr>
              <a:t> limfocītu (CTL, Th1) infiltrācija un IFN   produkcija audzējos ir saistīta ar labvēlīgu prognozi</a:t>
            </a:r>
          </a:p>
          <a:p>
            <a:pPr marL="341313" indent="-341313" algn="just">
              <a:spcBef>
                <a:spcPct val="50000"/>
              </a:spcBef>
              <a:buClr>
                <a:srgbClr val="800000"/>
              </a:buClr>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sym typeface="Symbol"/>
              </a:rPr>
              <a:t>Gadījumi, kuros melanomas metastāzes ir pārnestas no orgānu donora uz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imunosupresēto</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sym typeface="Symbol"/>
              </a:rPr>
              <a:t> recipientu.</a:t>
            </a: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p:txBody>
      </p:sp>
    </p:spTree>
    <p:extLst>
      <p:ext uri="{BB962C8B-B14F-4D97-AF65-F5344CB8AC3E}">
        <p14:creationId xmlns="" xmlns:p14="http://schemas.microsoft.com/office/powerpoint/2010/main" val="4178486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7791450" y="6138863"/>
            <a:ext cx="1352550" cy="719137"/>
          </a:xfrm>
          <a:prstGeom prst="rect">
            <a:avLst/>
          </a:prstGeom>
          <a:noFill/>
          <a:ln w="9525">
            <a:noFill/>
            <a:round/>
            <a:headEnd/>
            <a:tailEnd/>
          </a:ln>
          <a:effectLst/>
        </p:spPr>
      </p:pic>
      <p:pic>
        <p:nvPicPr>
          <p:cNvPr id="3" name="Picture 3"/>
          <p:cNvPicPr>
            <a:picLocks noChangeAspect="1" noChangeArrowheads="1"/>
          </p:cNvPicPr>
          <p:nvPr/>
        </p:nvPicPr>
        <p:blipFill>
          <a:blip r:embed="rId4" cstate="print"/>
          <a:srcRect/>
          <a:stretch>
            <a:fillRect/>
          </a:stretch>
        </p:blipFill>
        <p:spPr bwMode="auto">
          <a:xfrm>
            <a:off x="592137" y="1219200"/>
            <a:ext cx="8112125" cy="5012456"/>
          </a:xfrm>
          <a:prstGeom prst="rect">
            <a:avLst/>
          </a:prstGeom>
          <a:noFill/>
          <a:ln w="9525">
            <a:noFill/>
            <a:round/>
            <a:headEnd/>
            <a:tailEnd/>
          </a:ln>
          <a:effectLst/>
        </p:spPr>
      </p:pic>
      <p:sp>
        <p:nvSpPr>
          <p:cNvPr id="4" name="Text Box 4"/>
          <p:cNvSpPr txBox="1">
            <a:spLocks noChangeArrowheads="1"/>
          </p:cNvSpPr>
          <p:nvPr/>
        </p:nvSpPr>
        <p:spPr bwMode="auto">
          <a:xfrm>
            <a:off x="328612" y="6324600"/>
            <a:ext cx="4319588" cy="255587"/>
          </a:xfrm>
          <a:prstGeom prst="rect">
            <a:avLst/>
          </a:prstGeom>
          <a:noFill/>
          <a:ln w="9525">
            <a:noFill/>
            <a:round/>
            <a:headEnd/>
            <a:tailEnd/>
          </a:ln>
          <a:effectLst/>
        </p:spPr>
        <p:txBody>
          <a:bodyPr lIns="0" tIns="0" rIns="0" bIns="0"/>
          <a:lstStyle/>
          <a:p>
            <a:pPr>
              <a:tabLst>
                <a:tab pos="723900" algn="l"/>
                <a:tab pos="1447800" algn="l"/>
                <a:tab pos="2171700" algn="l"/>
                <a:tab pos="2895600" algn="l"/>
                <a:tab pos="3619500" algn="l"/>
              </a:tabLst>
            </a:pPr>
            <a:r>
              <a:rPr lang="en-GB" sz="1200" b="1" dirty="0">
                <a:solidFill>
                  <a:srgbClr val="000000"/>
                </a:solidFill>
                <a:latin typeface="Arial" charset="0"/>
                <a:ea typeface="msgothic" charset="0"/>
                <a:cs typeface="msgothic" charset="0"/>
              </a:rPr>
              <a:t>R D Schreiber et al. Science 2011;331:1565-1570</a:t>
            </a:r>
          </a:p>
        </p:txBody>
      </p:sp>
      <p:sp>
        <p:nvSpPr>
          <p:cNvPr id="5" name="Rectangle 4"/>
          <p:cNvSpPr/>
          <p:nvPr/>
        </p:nvSpPr>
        <p:spPr>
          <a:xfrm>
            <a:off x="304800" y="0"/>
            <a:ext cx="8686800" cy="923330"/>
          </a:xfrm>
          <a:prstGeom prst="rect">
            <a:avLst/>
          </a:prstGeom>
        </p:spPr>
        <p:txBody>
          <a:bodyPr wrap="square">
            <a:spAutoFit/>
          </a:bodyPr>
          <a:lstStyle/>
          <a:p>
            <a:r>
              <a:rPr lang="lv-LV" b="1" dirty="0" smtClean="0">
                <a:solidFill>
                  <a:srgbClr val="003300"/>
                </a:solidFill>
                <a:effectLst>
                  <a:outerShdw blurRad="38100" dist="38100" dir="2700000" algn="tl">
                    <a:srgbClr val="000000"/>
                  </a:outerShdw>
                </a:effectLst>
                <a:latin typeface="Arial" pitchFamily="34" charset="0"/>
                <a:cs typeface="Arial" pitchFamily="34" charset="0"/>
                <a:sym typeface="Symbol"/>
              </a:rPr>
              <a:t>Pelēs, kurās, izmantojot neitralizējošas antivielas tiek </a:t>
            </a:r>
            <a:r>
              <a:rPr lang="lv-LV"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inaktivētas</a:t>
            </a:r>
            <a:r>
              <a:rPr lang="lv-LV" b="1" dirty="0" smtClean="0">
                <a:solidFill>
                  <a:srgbClr val="003300"/>
                </a:solidFill>
                <a:effectLst>
                  <a:outerShdw blurRad="38100" dist="38100" dir="2700000" algn="tl">
                    <a:srgbClr val="000000"/>
                  </a:outerShdw>
                </a:effectLst>
                <a:latin typeface="Arial" pitchFamily="34" charset="0"/>
                <a:cs typeface="Arial" pitchFamily="34" charset="0"/>
                <a:sym typeface="Symbol"/>
              </a:rPr>
              <a:t> CD4+, CD8+ šūnas vai IFN,  vai arī ir mutācija IFN receptorā  ir ievērojami augstāka MCA-inducētu audzēju </a:t>
            </a:r>
            <a:r>
              <a:rPr lang="lv-LV"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incidence</a:t>
            </a:r>
            <a:r>
              <a:rPr lang="lv-LV" b="1" dirty="0" smtClean="0">
                <a:solidFill>
                  <a:srgbClr val="003300"/>
                </a:solidFill>
                <a:effectLst>
                  <a:outerShdw blurRad="38100" dist="38100" dir="2700000" algn="tl">
                    <a:srgbClr val="000000"/>
                  </a:outerShdw>
                </a:effectLst>
                <a:latin typeface="Arial" pitchFamily="34" charset="0"/>
                <a:cs typeface="Arial" pitchFamily="34" charset="0"/>
                <a:sym typeface="Symbol"/>
              </a:rPr>
              <a:t> kā kontroles pelēs.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08499" y="0"/>
            <a:ext cx="6135501" cy="6858000"/>
          </a:xfrm>
          <a:prstGeom prst="rect">
            <a:avLst/>
          </a:prstGeom>
          <a:noFill/>
          <a:ln w="9525">
            <a:noFill/>
            <a:miter lim="800000"/>
            <a:headEnd/>
            <a:tailEnd/>
          </a:ln>
        </p:spPr>
      </p:pic>
      <p:sp>
        <p:nvSpPr>
          <p:cNvPr id="3" name="Rectangle 2"/>
          <p:cNvSpPr/>
          <p:nvPr/>
        </p:nvSpPr>
        <p:spPr>
          <a:xfrm>
            <a:off x="0" y="919877"/>
            <a:ext cx="2895600" cy="2862322"/>
          </a:xfrm>
          <a:prstGeom prst="rect">
            <a:avLst/>
          </a:prstGeom>
        </p:spPr>
        <p:txBody>
          <a:bodyPr wrap="square">
            <a:spAutoFit/>
          </a:bodyPr>
          <a:lstStyle/>
          <a:p>
            <a:r>
              <a:rPr lang="lv-LV" b="1" dirty="0" smtClean="0">
                <a:solidFill>
                  <a:srgbClr val="003300"/>
                </a:solidFill>
                <a:effectLst>
                  <a:outerShdw blurRad="38100" dist="38100" dir="2700000" algn="tl">
                    <a:srgbClr val="000000"/>
                  </a:outerShdw>
                </a:effectLst>
                <a:latin typeface="Arial" pitchFamily="34" charset="0"/>
                <a:cs typeface="Arial" pitchFamily="34" charset="0"/>
                <a:sym typeface="Symbol"/>
              </a:rPr>
              <a:t>Virkne eksperimentu pierāda, ka ģenētiska, </a:t>
            </a:r>
            <a:r>
              <a:rPr lang="lv-LV" b="1" dirty="0" err="1" smtClean="0">
                <a:solidFill>
                  <a:srgbClr val="003300"/>
                </a:solidFill>
                <a:effectLst>
                  <a:outerShdw blurRad="38100" dist="38100" dir="2700000" algn="tl">
                    <a:srgbClr val="000000"/>
                  </a:outerShdw>
                </a:effectLst>
                <a:latin typeface="Arial" pitchFamily="34" charset="0"/>
                <a:cs typeface="Arial" pitchFamily="34" charset="0"/>
                <a:sym typeface="Symbol"/>
              </a:rPr>
              <a:t>imunoķīmiska</a:t>
            </a:r>
            <a:r>
              <a:rPr lang="lv-LV" b="1" dirty="0" smtClean="0">
                <a:solidFill>
                  <a:srgbClr val="003300"/>
                </a:solidFill>
                <a:effectLst>
                  <a:outerShdw blurRad="38100" dist="38100" dir="2700000" algn="tl">
                    <a:srgbClr val="000000"/>
                  </a:outerShdw>
                </a:effectLst>
                <a:latin typeface="Arial" pitchFamily="34" charset="0"/>
                <a:cs typeface="Arial" pitchFamily="34" charset="0"/>
                <a:sym typeface="Symbol"/>
              </a:rPr>
              <a:t> vai funkcionāla imūnsistēmas komponentu iznīcināšana, noved pie paaugstinātas ķīmiski-inducētas vai spontānas vēža veidošanās</a:t>
            </a:r>
            <a:endParaRPr lang="en-US" dirty="0"/>
          </a:p>
        </p:txBody>
      </p:sp>
      <p:sp>
        <p:nvSpPr>
          <p:cNvPr id="4" name="TextBox 3"/>
          <p:cNvSpPr txBox="1"/>
          <p:nvPr/>
        </p:nvSpPr>
        <p:spPr>
          <a:xfrm>
            <a:off x="0" y="6400800"/>
            <a:ext cx="2286000" cy="276999"/>
          </a:xfrm>
          <a:prstGeom prst="rect">
            <a:avLst/>
          </a:prstGeom>
          <a:noFill/>
        </p:spPr>
        <p:txBody>
          <a:bodyPr wrap="square" rtlCol="0">
            <a:spAutoFit/>
          </a:bodyPr>
          <a:lstStyle/>
          <a:p>
            <a:r>
              <a:rPr lang="lv-LV" sz="1200" dirty="0" err="1" smtClean="0">
                <a:latin typeface="Arial" pitchFamily="34" charset="0"/>
                <a:cs typeface="Arial" pitchFamily="34" charset="0"/>
              </a:rPr>
              <a:t>Dunn</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et</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al</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Nat</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Immunol</a:t>
            </a:r>
            <a:r>
              <a:rPr lang="lv-LV" sz="1200" dirty="0" smtClean="0">
                <a:latin typeface="Arial" pitchFamily="34" charset="0"/>
                <a:cs typeface="Arial" pitchFamily="34" charset="0"/>
              </a:rPr>
              <a:t>, 2002</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2628900" cy="1815882"/>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Mūsdienu imūnās rediģēšanas hipotēze</a:t>
            </a:r>
            <a:endParaRPr lang="en-US" sz="2800" dirty="0"/>
          </a:p>
        </p:txBody>
      </p:sp>
      <p:pic>
        <p:nvPicPr>
          <p:cNvPr id="3074" name="Picture 2"/>
          <p:cNvPicPr>
            <a:picLocks noChangeAspect="1" noChangeArrowheads="1"/>
          </p:cNvPicPr>
          <p:nvPr/>
        </p:nvPicPr>
        <p:blipFill>
          <a:blip r:embed="rId3" cstate="print"/>
          <a:srcRect/>
          <a:stretch>
            <a:fillRect/>
          </a:stretch>
        </p:blipFill>
        <p:spPr bwMode="auto">
          <a:xfrm>
            <a:off x="2743200" y="0"/>
            <a:ext cx="5895703" cy="6847885"/>
          </a:xfrm>
          <a:prstGeom prst="rect">
            <a:avLst/>
          </a:prstGeom>
          <a:noFill/>
          <a:ln w="9525">
            <a:noFill/>
            <a:miter lim="800000"/>
            <a:headEnd/>
            <a:tailEnd/>
          </a:ln>
        </p:spPr>
      </p:pic>
      <p:sp>
        <p:nvSpPr>
          <p:cNvPr id="4" name="TextBox 3"/>
          <p:cNvSpPr txBox="1"/>
          <p:nvPr/>
        </p:nvSpPr>
        <p:spPr>
          <a:xfrm>
            <a:off x="0" y="6581001"/>
            <a:ext cx="2286000" cy="276999"/>
          </a:xfrm>
          <a:prstGeom prst="rect">
            <a:avLst/>
          </a:prstGeom>
          <a:noFill/>
        </p:spPr>
        <p:txBody>
          <a:bodyPr wrap="square" rtlCol="0">
            <a:spAutoFit/>
          </a:bodyPr>
          <a:lstStyle/>
          <a:p>
            <a:r>
              <a:rPr lang="lv-LV" sz="1200" dirty="0" err="1" smtClean="0">
                <a:latin typeface="Arial" pitchFamily="34" charset="0"/>
                <a:cs typeface="Arial" pitchFamily="34" charset="0"/>
              </a:rPr>
              <a:t>Screiber</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et</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al</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Science</a:t>
            </a:r>
            <a:r>
              <a:rPr lang="lv-LV" sz="1200" dirty="0" smtClean="0">
                <a:latin typeface="Arial" pitchFamily="34" charset="0"/>
                <a:cs typeface="Arial" pitchFamily="34" charset="0"/>
              </a:rPr>
              <a:t>, 2011</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8763000" cy="954107"/>
          </a:xfrm>
          <a:prstGeom prst="rect">
            <a:avLst/>
          </a:prstGeom>
        </p:spPr>
        <p:txBody>
          <a:bodyPr wrap="squar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Eksperiments, kas  pierāda imūnās rediģēšanas hipotēzi</a:t>
            </a:r>
            <a:endParaRPr lang="en-US" sz="2800" dirty="0"/>
          </a:p>
        </p:txBody>
      </p:sp>
      <p:pic>
        <p:nvPicPr>
          <p:cNvPr id="4098" name="Picture 2"/>
          <p:cNvPicPr>
            <a:picLocks noChangeAspect="1" noChangeArrowheads="1"/>
          </p:cNvPicPr>
          <p:nvPr/>
        </p:nvPicPr>
        <p:blipFill>
          <a:blip r:embed="rId3" cstate="print"/>
          <a:srcRect/>
          <a:stretch>
            <a:fillRect/>
          </a:stretch>
        </p:blipFill>
        <p:spPr bwMode="auto">
          <a:xfrm>
            <a:off x="1269052" y="1066800"/>
            <a:ext cx="6758296" cy="5791200"/>
          </a:xfrm>
          <a:prstGeom prst="rect">
            <a:avLst/>
          </a:prstGeom>
          <a:noFill/>
          <a:ln w="9525">
            <a:noFill/>
            <a:miter lim="800000"/>
            <a:headEnd/>
            <a:tailEnd/>
          </a:ln>
        </p:spPr>
      </p:pic>
      <p:sp>
        <p:nvSpPr>
          <p:cNvPr id="4" name="TextBox 3"/>
          <p:cNvSpPr txBox="1"/>
          <p:nvPr/>
        </p:nvSpPr>
        <p:spPr>
          <a:xfrm>
            <a:off x="0" y="6581001"/>
            <a:ext cx="2286000" cy="276999"/>
          </a:xfrm>
          <a:prstGeom prst="rect">
            <a:avLst/>
          </a:prstGeom>
          <a:noFill/>
        </p:spPr>
        <p:txBody>
          <a:bodyPr wrap="square" rtlCol="0">
            <a:spAutoFit/>
          </a:bodyPr>
          <a:lstStyle/>
          <a:p>
            <a:r>
              <a:rPr lang="lv-LV" sz="1200" dirty="0" err="1" smtClean="0">
                <a:latin typeface="Arial" pitchFamily="34" charset="0"/>
                <a:cs typeface="Arial" pitchFamily="34" charset="0"/>
              </a:rPr>
              <a:t>Screiber</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et</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al</a:t>
            </a:r>
            <a:r>
              <a:rPr lang="lv-LV" sz="1200" dirty="0" smtClean="0">
                <a:latin typeface="Arial" pitchFamily="34" charset="0"/>
                <a:cs typeface="Arial" pitchFamily="34" charset="0"/>
              </a:rPr>
              <a:t>, </a:t>
            </a:r>
            <a:r>
              <a:rPr lang="lv-LV" sz="1200" dirty="0" err="1" smtClean="0">
                <a:latin typeface="Arial" pitchFamily="34" charset="0"/>
                <a:cs typeface="Arial" pitchFamily="34" charset="0"/>
              </a:rPr>
              <a:t>Science</a:t>
            </a:r>
            <a:r>
              <a:rPr lang="lv-LV" sz="1200" dirty="0" smtClean="0">
                <a:latin typeface="Arial" pitchFamily="34" charset="0"/>
                <a:cs typeface="Arial" pitchFamily="34" charset="0"/>
              </a:rPr>
              <a:t>, 2011</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Veza mol biologija_LU mag (2013)</Template>
  <TotalTime>6120</TotalTime>
  <Words>4764</Words>
  <Application>Microsoft Office PowerPoint</Application>
  <PresentationFormat>On-screen Show (4:3)</PresentationFormat>
  <Paragraphs>378</Paragraphs>
  <Slides>41</Slides>
  <Notes>23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Slipstream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BMC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Aija Line</dc:creator>
  <cp:lastModifiedBy>Aija Line</cp:lastModifiedBy>
  <cp:revision>562</cp:revision>
  <dcterms:created xsi:type="dcterms:W3CDTF">2014-01-18T19:37:05Z</dcterms:created>
  <dcterms:modified xsi:type="dcterms:W3CDTF">2014-11-28T09:28:44Z</dcterms:modified>
</cp:coreProperties>
</file>