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4"/>
  </p:notesMasterIdLst>
  <p:sldIdLst>
    <p:sldId id="256" r:id="rId2"/>
    <p:sldId id="257" r:id="rId3"/>
    <p:sldId id="291" r:id="rId4"/>
    <p:sldId id="305" r:id="rId5"/>
    <p:sldId id="318" r:id="rId6"/>
    <p:sldId id="312" r:id="rId7"/>
    <p:sldId id="311" r:id="rId8"/>
    <p:sldId id="313" r:id="rId9"/>
    <p:sldId id="314" r:id="rId10"/>
    <p:sldId id="315" r:id="rId11"/>
    <p:sldId id="316" r:id="rId12"/>
    <p:sldId id="307" r:id="rId13"/>
    <p:sldId id="333" r:id="rId14"/>
    <p:sldId id="334" r:id="rId15"/>
    <p:sldId id="298" r:id="rId16"/>
    <p:sldId id="299" r:id="rId17"/>
    <p:sldId id="300" r:id="rId18"/>
    <p:sldId id="301" r:id="rId19"/>
    <p:sldId id="309" r:id="rId20"/>
    <p:sldId id="303" r:id="rId21"/>
    <p:sldId id="286" r:id="rId22"/>
    <p:sldId id="258" r:id="rId23"/>
    <p:sldId id="335" r:id="rId24"/>
    <p:sldId id="259" r:id="rId25"/>
    <p:sldId id="336" r:id="rId26"/>
    <p:sldId id="260" r:id="rId27"/>
    <p:sldId id="338" r:id="rId28"/>
    <p:sldId id="261" r:id="rId29"/>
    <p:sldId id="268" r:id="rId30"/>
    <p:sldId id="262" r:id="rId31"/>
    <p:sldId id="269" r:id="rId32"/>
    <p:sldId id="3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AC804"/>
    <a:srgbClr val="3A71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55556" autoAdjust="0"/>
  </p:normalViewPr>
  <p:slideViewPr>
    <p:cSldViewPr>
      <p:cViewPr>
        <p:scale>
          <a:sx n="50" d="100"/>
          <a:sy n="50" d="100"/>
        </p:scale>
        <p:origin x="-16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C62E-EC56-4D84-89D2-06835B853D4E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4BA7-02E6-42BD-ACC5-48A5169005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Kalampokis%20I%5BAuthor%5D&amp;cauthor=true&amp;cauthor_uid=2356671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23566714" TargetMode="External"/><Relationship Id="rId5" Type="http://schemas.openxmlformats.org/officeDocument/2006/relationships/hyperlink" Target="http://www.ncbi.nlm.nih.gov/pubmed?term=Tedder%20TF%5BAuthor%5D&amp;cauthor=true&amp;cauthor_uid=23566714" TargetMode="External"/><Relationship Id="rId4" Type="http://schemas.openxmlformats.org/officeDocument/2006/relationships/hyperlink" Target="http://www.ncbi.nlm.nih.gov/pubmed?term=Yoshizaki%20A%5BAuthor%5D&amp;cauthor=true&amp;cauthor_uid=23566714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Kalampokis%20I%5bAuthor%5d&amp;cauthor=true&amp;cauthor_uid=2356671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23566714" TargetMode="External"/><Relationship Id="rId5" Type="http://schemas.openxmlformats.org/officeDocument/2006/relationships/hyperlink" Target="http://www.ncbi.nlm.nih.gov/pubmed?term=Tedder%20TF%5bAuthor%5d&amp;cauthor=true&amp;cauthor_uid=23566714" TargetMode="External"/><Relationship Id="rId4" Type="http://schemas.openxmlformats.org/officeDocument/2006/relationships/hyperlink" Target="http://www.ncbi.nlm.nih.gov/pubmed?term=Yoshizaki%20A%5bAuthor%5d&amp;cauthor=true&amp;cauthor_uid=23566714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esenchymal+stromal+cells%3A+a+key+player+in+%E2%80%98innate+tolerance%E2%80%99%3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?term=Weng%20L%5BAuthor%5D&amp;cauthor=true&amp;cauthor_uid=22804624" TargetMode="External"/><Relationship Id="rId5" Type="http://schemas.openxmlformats.org/officeDocument/2006/relationships/hyperlink" Target="http://www.ncbi.nlm.nih.gov/pubmed?term=Lopes%20L%5BAuthor%5D&amp;cauthor=true&amp;cauthor_uid=22804624" TargetMode="External"/><Relationship Id="rId4" Type="http://schemas.openxmlformats.org/officeDocument/2006/relationships/hyperlink" Target="http://www.ncbi.nlm.nih.gov/pubmed?term=Dazzi%20F%5BAuthor%5D&amp;cauthor=true&amp;cauthor_uid=2280462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435332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?term=Schwartz%20M%5BAuthor%5D&amp;cauthor=true&amp;cauthor_uid=23435332" TargetMode="External"/><Relationship Id="rId5" Type="http://schemas.openxmlformats.org/officeDocument/2006/relationships/hyperlink" Target="http://www.ncbi.nlm.nih.gov/pubmed?term=London%20A%5BAuthor%5D&amp;cauthor=true&amp;cauthor_uid=23435332" TargetMode="External"/><Relationship Id="rId4" Type="http://schemas.openxmlformats.org/officeDocument/2006/relationships/hyperlink" Target="http://www.ncbi.nlm.nih.gov/pubmed?term=Shechter%20R%5BAuthor%5D&amp;cauthor=true&amp;cauthor_uid=23435332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Del%20Zoppo%20GJ%5BAuthor%5D&amp;cauthor=true&amp;cauthor_uid=23072749" TargetMode="External"/><Relationship Id="rId13" Type="http://schemas.openxmlformats.org/officeDocument/2006/relationships/hyperlink" Target="http://www.ncbi.nlm.nih.gov/pubmed?term=Ohlfest%20JR%5BAuthor%5D&amp;cauthor=true&amp;cauthor_uid=23072749" TargetMode="External"/><Relationship Id="rId18" Type="http://schemas.openxmlformats.org/officeDocument/2006/relationships/hyperlink" Target="http://www.ncbi.nlm.nih.gov/pubmed?term=Neuwelt%20EA%5BAuthor%5D&amp;cauthor=true&amp;cauthor_uid=23072749" TargetMode="External"/><Relationship Id="rId3" Type="http://schemas.openxmlformats.org/officeDocument/2006/relationships/hyperlink" Target="http://www.ncbi.nlm.nih.gov/pubmed/23072749" TargetMode="External"/><Relationship Id="rId7" Type="http://schemas.openxmlformats.org/officeDocument/2006/relationships/hyperlink" Target="http://www.ncbi.nlm.nih.gov/pubmed?term=Boado%20RJ%5BAuthor%5D&amp;cauthor=true&amp;cauthor_uid=23072749" TargetMode="External"/><Relationship Id="rId12" Type="http://schemas.openxmlformats.org/officeDocument/2006/relationships/hyperlink" Target="http://www.ncbi.nlm.nih.gov/pubmed?term=Lonser%20RR%5BAuthor%5D&amp;cauthor=true&amp;cauthor_uid=23072749" TargetMode="External"/><Relationship Id="rId17" Type="http://schemas.openxmlformats.org/officeDocument/2006/relationships/hyperlink" Target="http://www.ncbi.nlm.nih.gov/pubmed?term=Drewes%20LR%5BAuthor%5D&amp;cauthor=true&amp;cauthor_uid=23072749" TargetMode="External"/><Relationship Id="rId2" Type="http://schemas.openxmlformats.org/officeDocument/2006/relationships/slide" Target="../slides/slide31.xml"/><Relationship Id="rId16" Type="http://schemas.openxmlformats.org/officeDocument/2006/relationships/hyperlink" Target="http://www.ncbi.nlm.nih.gov/pubmed?term=Smeyne%20RJ%5BAuthor%5D&amp;cauthor=true&amp;cauthor_uid=2307274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?term=Begley%20DJ%5BAuthor%5D&amp;cauthor=true&amp;cauthor_uid=23072749" TargetMode="External"/><Relationship Id="rId11" Type="http://schemas.openxmlformats.org/officeDocument/2006/relationships/hyperlink" Target="http://www.ncbi.nlm.nih.gov/pubmed?term=Hallenbeck%20JM%5BAuthor%5D&amp;cauthor=true&amp;cauthor_uid=23072749" TargetMode="External"/><Relationship Id="rId5" Type="http://schemas.openxmlformats.org/officeDocument/2006/relationships/hyperlink" Target="http://www.ncbi.nlm.nih.gov/pubmed?term=Alvarez%20JI%5BAuthor%5D&amp;cauthor=true&amp;cauthor_uid=23072749" TargetMode="External"/><Relationship Id="rId15" Type="http://schemas.openxmlformats.org/officeDocument/2006/relationships/hyperlink" Target="http://www.ncbi.nlm.nih.gov/pubmed?term=Scarpa%20M%5BAuthor%5D&amp;cauthor=true&amp;cauthor_uid=23072749" TargetMode="External"/><Relationship Id="rId10" Type="http://schemas.openxmlformats.org/officeDocument/2006/relationships/hyperlink" Target="http://www.ncbi.nlm.nih.gov/pubmed?term=Engelhardt%20B%5BAuthor%5D&amp;cauthor=true&amp;cauthor_uid=23072749" TargetMode="External"/><Relationship Id="rId4" Type="http://schemas.openxmlformats.org/officeDocument/2006/relationships/hyperlink" Target="http://www.ncbi.nlm.nih.gov/pubmed?term=Muldoon%20LL%5BAuthor%5D&amp;cauthor=true&amp;cauthor_uid=23072749" TargetMode="External"/><Relationship Id="rId9" Type="http://schemas.openxmlformats.org/officeDocument/2006/relationships/hyperlink" Target="http://www.ncbi.nlm.nih.gov/pubmed?term=Doolittle%20ND%5BAuthor%5D&amp;cauthor=true&amp;cauthor_uid=23072749" TargetMode="External"/><Relationship Id="rId14" Type="http://schemas.openxmlformats.org/officeDocument/2006/relationships/hyperlink" Target="http://www.ncbi.nlm.nih.gov/pubmed?term=Prat%20A%5BAuthor%5D&amp;cauthor=true&amp;cauthor_uid=23072749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IL-10-producing regulatory B cells (B10 cells) in autoimmune disease.</a:t>
            </a:r>
          </a:p>
          <a:p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Kalampokis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I</a:t>
            </a:r>
            <a:r>
              <a:rPr lang="en-GB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Yoshizaki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Tedder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TF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 Arthritis Res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Ther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2013;15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1:S1.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10.1186/ar3907.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 Feb 11.</a:t>
            </a:r>
            <a:endParaRPr lang="lv-LV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PMID: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dirty="0" smtClean="0"/>
              <a:t>23566714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IL-10-producing regulatory B cells (B10 cells) in autoimmune disease.</a:t>
            </a:r>
          </a:p>
          <a:p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Kalampokis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I</a:t>
            </a:r>
            <a:r>
              <a:rPr lang="en-GB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Yoshizaki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Tedder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TF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 Arthritis Res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Ther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rthritis research &amp; therapy.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2013;15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1:S1.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10.1186/ar3907.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 Feb 11.</a:t>
            </a:r>
            <a:endParaRPr lang="lv-LV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PMID: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dirty="0" smtClean="0"/>
              <a:t>23566714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www.nature.com/nri/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mdsc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endParaRPr lang="lv-LV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www.nature.com/nri/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mdsc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endParaRPr lang="lv-LV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www.nature.com/nri/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mdsc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endParaRPr lang="lv-LV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www.nature.com/nri/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mdsc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endParaRPr lang="lv-LV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antigen; HGF,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hepatocyte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growth factor;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HO-1,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haem-oxygenase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1; IDO,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indoleamine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2-3-dioxygenase; IFN-c, interferon-c;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invariant NK T cells;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inducible nitric oxide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PGE2, prostaglandin E2; TGF-b, transforming growth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factor-b; TLR, Toll-like receptor; TNF-a, tumour necrosis factor-a.</a:t>
            </a:r>
            <a:endParaRPr lang="lv-LV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lv-LV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Immunology."/>
              </a:rPr>
              <a:t>Immunology.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2012 Nov;137(3):206-13.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10.1111/j.1365-2567.2012.03621.x.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Mesenchymal </a:t>
            </a:r>
            <a:r>
              <a:rPr lang="en-GB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stromal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cells: a key player in 'innate tolerance'?</a:t>
            </a:r>
          </a:p>
          <a:p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Dazzi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F</a:t>
            </a:r>
            <a:r>
              <a:rPr lang="en-GB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Lopes 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Weng</a:t>
            </a: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dirty="0" smtClean="0"/>
              <a:t>PMID: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dirty="0" smtClean="0"/>
              <a:t>22804624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RPE – </a:t>
            </a:r>
            <a:r>
              <a:rPr lang="lv-LV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retinal</a:t>
            </a:r>
            <a:r>
              <a:rPr lang="lv-LV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pigment</a:t>
            </a:r>
            <a:r>
              <a:rPr lang="lv-LV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epithelium</a:t>
            </a:r>
            <a:r>
              <a:rPr lang="lv-LV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lv-LV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lv-LV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v-LV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http://www.streilein-foundation.org/ocular_immunology.html</a:t>
            </a:r>
          </a:p>
          <a:p>
            <a:endParaRPr lang="lv-LV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ature reviews. Immunology."/>
              </a:rPr>
              <a:t>Nat Rev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ature reviews. Immunology."/>
              </a:rPr>
              <a:t>Immunol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ature reviews. Immunology.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 Mar;13(3):206-18.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10.1038/nri3391.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Orchestrated leukocyte recruitment to immune-privileged sites: absolute barriers versus educational gates.</a:t>
            </a:r>
          </a:p>
          <a:p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Shechter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R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London 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Schwartz 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lv-LV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PMID: 23435332</a:t>
            </a:r>
          </a:p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ournal of cerebral blood flow and metabolism : official journal of the International Society of Cerebral Blood Flow and Metabolism."/>
              </a:rPr>
              <a:t>J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ournal of cerebral blood flow and metabolism : official journal of the International Society of Cerebral Blood Flow and Metabolism."/>
              </a:rPr>
              <a:t>Cereb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ournal of cerebral blood flow and metabolism : official journal of the International Society of Cerebral Blood Flow and Metabolism."/>
              </a:rPr>
              <a:t> Blood Flow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ournal of cerebral blood flow and metabolism : official journal of the International Society of Cerebral Blood Flow and Metabolism."/>
              </a:rPr>
              <a:t>Metab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ournal of cerebral blood flow and metabolism : official journal of the International Society of Cerebral Blood Flow and Metabolism.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2013 Jan;33(1):13-21.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10.1038/jcbfm.2012.153.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 Oct 17.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Immunologic privilege in the central nervous system and the blood-brain barrier.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Muldoon LL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Alvarez JI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Begley DJ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Boado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RJ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Del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Zoppo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 GJ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Doolittle ND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Engelhardt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 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Hallenbeck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 JM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Lonser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 RR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Ohlfest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 JR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Prat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 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Scarpa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 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Smeyne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RJ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Drewes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 LR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Neuwelt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 EA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PMID: 23072749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http://www.nature.com/nri/posters/tregcells/index.html </a:t>
            </a:r>
          </a:p>
          <a:p>
            <a:endParaRPr lang="en-US" b="1" dirty="0" smtClean="0"/>
          </a:p>
          <a:p>
            <a:r>
              <a:rPr lang="en-GB" b="1" dirty="0" smtClean="0"/>
              <a:t>Abbreviations for poster entitled Regulatory T cells by Ethan </a:t>
            </a:r>
            <a:r>
              <a:rPr lang="en-GB" b="1" dirty="0" err="1" smtClean="0"/>
              <a:t>Shevach</a:t>
            </a:r>
            <a:r>
              <a:rPr lang="en-GB" b="1" dirty="0" smtClean="0"/>
              <a:t> and Todd Davidson</a:t>
            </a:r>
          </a:p>
          <a:p>
            <a:r>
              <a:rPr lang="en-GB" dirty="0" smtClean="0"/>
              <a:t>A2AR, adenosine receptor 2A; CCL, CC-</a:t>
            </a:r>
            <a:r>
              <a:rPr lang="en-GB" dirty="0" err="1" smtClean="0"/>
              <a:t>chemokine</a:t>
            </a:r>
            <a:r>
              <a:rPr lang="en-GB" dirty="0" smtClean="0"/>
              <a:t> </a:t>
            </a:r>
            <a:r>
              <a:rPr lang="en-GB" dirty="0" err="1" smtClean="0"/>
              <a:t>ligand</a:t>
            </a:r>
            <a:r>
              <a:rPr lang="en-GB" dirty="0" smtClean="0"/>
              <a:t>; CCR, CC-</a:t>
            </a:r>
            <a:r>
              <a:rPr lang="en-GB" dirty="0" err="1" smtClean="0"/>
              <a:t>chemokine</a:t>
            </a:r>
            <a:r>
              <a:rPr lang="en-GB" dirty="0" smtClean="0"/>
              <a:t> receptor; CTL, </a:t>
            </a:r>
            <a:r>
              <a:rPr lang="en-GB" dirty="0" err="1" smtClean="0"/>
              <a:t>cytotoxic</a:t>
            </a:r>
            <a:r>
              <a:rPr lang="en-GB" dirty="0" smtClean="0"/>
              <a:t> T lymphocyte; </a:t>
            </a:r>
          </a:p>
          <a:p>
            <a:r>
              <a:rPr lang="en-GB" dirty="0" smtClean="0"/>
              <a:t>CTLA4, </a:t>
            </a:r>
            <a:r>
              <a:rPr lang="en-GB" dirty="0" err="1" smtClean="0"/>
              <a:t>cytotoxic</a:t>
            </a:r>
            <a:r>
              <a:rPr lang="en-GB" dirty="0" smtClean="0"/>
              <a:t> T lymphocyte antigen 4; GARP, glycoprotein A repetitions predominant (also known as LRRC32); </a:t>
            </a:r>
          </a:p>
          <a:p>
            <a:r>
              <a:rPr lang="en-GB" dirty="0" smtClean="0"/>
              <a:t>GITR, </a:t>
            </a:r>
            <a:r>
              <a:rPr lang="en-GB" dirty="0" err="1" smtClean="0"/>
              <a:t>glucocorticoid</a:t>
            </a:r>
            <a:r>
              <a:rPr lang="en-GB" dirty="0" smtClean="0"/>
              <a:t>-induced TNF-receptor-related protein; IDO, </a:t>
            </a:r>
            <a:r>
              <a:rPr lang="en-GB" dirty="0" err="1" smtClean="0"/>
              <a:t>indoleamine</a:t>
            </a:r>
            <a:r>
              <a:rPr lang="en-GB" dirty="0" smtClean="0"/>
              <a:t> 2,3-dioxygenase; IEC, intestinal </a:t>
            </a:r>
          </a:p>
          <a:p>
            <a:r>
              <a:rPr lang="en-GB" dirty="0" smtClean="0"/>
              <a:t>epithelial cell; IRF4, interferon-regulatory factor 4; LAG3, lymphocyte activation gene 3; M cell, </a:t>
            </a:r>
            <a:r>
              <a:rPr lang="en-GB" dirty="0" err="1" smtClean="0"/>
              <a:t>microfold</a:t>
            </a:r>
            <a:r>
              <a:rPr lang="en-GB" dirty="0" smtClean="0"/>
              <a:t> cell; PBMC, </a:t>
            </a:r>
          </a:p>
          <a:p>
            <a:r>
              <a:rPr lang="en-GB" dirty="0" smtClean="0"/>
              <a:t>peripheral blood mononuclear cell; R, receptor; RA, retinoic acid; TCR; T cell receptor; TFH cell, T follicular helper cell; </a:t>
            </a:r>
          </a:p>
          <a:p>
            <a:r>
              <a:rPr lang="en-GB" dirty="0" smtClean="0"/>
              <a:t>TGF</a:t>
            </a:r>
            <a:r>
              <a:rPr lang="el-GR" dirty="0" smtClean="0"/>
              <a:t>β, </a:t>
            </a:r>
            <a:r>
              <a:rPr lang="en-GB" dirty="0" smtClean="0"/>
              <a:t>transforming growth factor-</a:t>
            </a:r>
            <a:r>
              <a:rPr lang="el-GR" dirty="0" smtClean="0"/>
              <a:t>β; </a:t>
            </a:r>
            <a:r>
              <a:rPr lang="en-GB" dirty="0" smtClean="0"/>
              <a:t>TLR, Toll-like receptor; TR1 cell, inducible regulatory type 1 T cell.</a:t>
            </a:r>
            <a:endParaRPr lang="lv-LV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A4BA7-02E6-42BD-ACC5-48A51690055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DD06D3-0967-46B3-BB92-FC46CDC1865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1C1A46-C8B3-428A-8413-EDB47D9D6D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i/posters/tregcells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treilein-foundation.org/ocular_immunolog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984776" cy="2043658"/>
          </a:xfrm>
        </p:spPr>
        <p:txBody>
          <a:bodyPr>
            <a:normAutofit/>
          </a:bodyPr>
          <a:lstStyle/>
          <a:p>
            <a:r>
              <a:rPr lang="lv-LV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Imūnsupresīvās</a:t>
            </a: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šūnas </a:t>
            </a:r>
            <a:b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</a:rPr>
            </a:br>
            <a:r>
              <a:rPr lang="lv-LV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</a:rPr>
              <a:t>Imūnpriviliģētie</a:t>
            </a:r>
            <a:r>
              <a:rPr lang="lv-LV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</a:rPr>
              <a:t> audi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0800" cy="432048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>
                <a:latin typeface="Calibri" pitchFamily="34" charset="0"/>
              </a:rPr>
              <a:t>21.03.2014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3861048"/>
            <a:ext cx="550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400" dirty="0" smtClean="0">
                <a:latin typeface="Calibri" pitchFamily="34" charset="0"/>
              </a:rPr>
              <a:t>Dr.biol. Zane Kalniņa</a:t>
            </a:r>
          </a:p>
          <a:p>
            <a:pPr algn="r"/>
            <a:r>
              <a:rPr lang="lv-LV" sz="2400" dirty="0" smtClean="0">
                <a:latin typeface="Calibri" pitchFamily="34" charset="0"/>
              </a:rPr>
              <a:t>LU BF Imunoloģijas kurss maģistrantiem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FoxP3+ </a:t>
            </a:r>
            <a:r>
              <a:rPr lang="lv-LV" b="1" dirty="0" err="1" smtClean="0">
                <a:solidFill>
                  <a:srgbClr val="0070C0"/>
                </a:solidFill>
              </a:rPr>
              <a:t>Treg</a:t>
            </a:r>
            <a:r>
              <a:rPr lang="lv-LV" b="1" dirty="0" smtClean="0">
                <a:solidFill>
                  <a:srgbClr val="0070C0"/>
                </a:solidFill>
              </a:rPr>
              <a:t> šūnu darbības mehānismi</a:t>
            </a:r>
            <a:r>
              <a:rPr lang="en-US" b="1" dirty="0" smtClean="0">
                <a:solidFill>
                  <a:srgbClr val="0070C0"/>
                </a:solidFill>
              </a:rPr>
              <a:t> (3)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638132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http://www.nature.com/nri/posters/tregcells/index.html </a:t>
            </a:r>
            <a:endParaRPr lang="en-GB" sz="1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40191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FoxP3+ </a:t>
            </a:r>
            <a:r>
              <a:rPr lang="lv-LV" b="1" dirty="0" err="1" smtClean="0">
                <a:solidFill>
                  <a:srgbClr val="0070C0"/>
                </a:solidFill>
              </a:rPr>
              <a:t>Treg</a:t>
            </a:r>
            <a:r>
              <a:rPr lang="lv-LV" b="1" dirty="0" smtClean="0">
                <a:solidFill>
                  <a:srgbClr val="0070C0"/>
                </a:solidFill>
              </a:rPr>
              <a:t> šūnu darbības mehānismi</a:t>
            </a:r>
            <a:r>
              <a:rPr lang="en-US" b="1" dirty="0" smtClean="0">
                <a:solidFill>
                  <a:srgbClr val="0070C0"/>
                </a:solidFill>
              </a:rPr>
              <a:t> (4)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638132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http://www.nature.com/nri/posters/tregcells/index.html </a:t>
            </a:r>
            <a:endParaRPr lang="en-GB" sz="16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276038" cy="469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0070C0"/>
                </a:solidFill>
              </a:rPr>
              <a:t>Regulatorās</a:t>
            </a:r>
            <a:r>
              <a:rPr lang="lv-LV" b="1" dirty="0" smtClean="0">
                <a:solidFill>
                  <a:srgbClr val="0070C0"/>
                </a:solidFill>
              </a:rPr>
              <a:t> B šūnas (</a:t>
            </a:r>
            <a:r>
              <a:rPr lang="lv-LV" b="1" dirty="0" err="1" smtClean="0">
                <a:solidFill>
                  <a:srgbClr val="0070C0"/>
                </a:solidFill>
              </a:rPr>
              <a:t>B</a:t>
            </a:r>
            <a:r>
              <a:rPr lang="lv-LV" b="1" baseline="-25000" dirty="0" err="1" smtClean="0">
                <a:solidFill>
                  <a:srgbClr val="0070C0"/>
                </a:solidFill>
              </a:rPr>
              <a:t>regs</a:t>
            </a:r>
            <a:r>
              <a:rPr lang="lv-LV" b="1" dirty="0" smtClean="0">
                <a:solidFill>
                  <a:srgbClr val="0070C0"/>
                </a:solidFill>
              </a:rPr>
              <a:t> /B10 šūnas)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1952"/>
            <a:ext cx="8892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A</a:t>
            </a:r>
            <a:r>
              <a:rPr lang="lv-LV" sz="2200" dirty="0" smtClean="0">
                <a:latin typeface="Calibri" pitchFamily="34" charset="0"/>
              </a:rPr>
              <a:t>tklātas nesen, daudz mazāk pētītas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>
                <a:latin typeface="Calibri" pitchFamily="34" charset="0"/>
              </a:rPr>
              <a:t>Iesaistās imūnās atbildes nomākšanā, pateicoties </a:t>
            </a:r>
            <a:r>
              <a:rPr lang="lv-LV" sz="2200" dirty="0" err="1" smtClean="0">
                <a:latin typeface="Calibri" pitchFamily="34" charset="0"/>
              </a:rPr>
              <a:t>imūnmodulējošu</a:t>
            </a:r>
            <a:r>
              <a:rPr lang="lv-LV" sz="2200" dirty="0" smtClean="0">
                <a:latin typeface="Calibri" pitchFamily="34" charset="0"/>
              </a:rPr>
              <a:t> </a:t>
            </a:r>
            <a:r>
              <a:rPr lang="lv-LV" sz="2200" dirty="0" err="1" smtClean="0">
                <a:latin typeface="Calibri" pitchFamily="34" charset="0"/>
              </a:rPr>
              <a:t>citokīnu</a:t>
            </a:r>
            <a:r>
              <a:rPr lang="lv-LV" sz="2200" dirty="0" smtClean="0">
                <a:latin typeface="Calibri" pitchFamily="34" charset="0"/>
              </a:rPr>
              <a:t> sekrēcijai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>
                <a:latin typeface="Calibri" pitchFamily="34" charset="0"/>
              </a:rPr>
              <a:t>Daudzveidīgs fenotips, vispētītākās - IL10 </a:t>
            </a:r>
            <a:r>
              <a:rPr lang="lv-LV" sz="2200" dirty="0" err="1" smtClean="0">
                <a:latin typeface="Calibri" pitchFamily="34" charset="0"/>
              </a:rPr>
              <a:t>sekretējošās</a:t>
            </a:r>
            <a:r>
              <a:rPr lang="lv-LV" sz="2200" dirty="0" smtClean="0">
                <a:latin typeface="Calibri" pitchFamily="34" charset="0"/>
              </a:rPr>
              <a:t> B šūnas (B10) 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>
                <a:latin typeface="Calibri" pitchFamily="34" charset="0"/>
              </a:rPr>
              <a:t>B10 šūnas sastopamas starp dažādiem B šūnu </a:t>
            </a:r>
            <a:r>
              <a:rPr lang="lv-LV" sz="2200" dirty="0" err="1" smtClean="0">
                <a:latin typeface="Calibri" pitchFamily="34" charset="0"/>
              </a:rPr>
              <a:t>subtipiem</a:t>
            </a:r>
            <a:r>
              <a:rPr lang="lv-LV" sz="2200" dirty="0" smtClean="0">
                <a:latin typeface="Calibri" pitchFamily="34" charset="0"/>
              </a:rPr>
              <a:t> -  B-1 B šūnās, marginālās zonas, </a:t>
            </a:r>
            <a:r>
              <a:rPr lang="lv-LV" sz="2200" dirty="0" err="1" smtClean="0">
                <a:latin typeface="Calibri" pitchFamily="34" charset="0"/>
              </a:rPr>
              <a:t>tranzicionālajās</a:t>
            </a:r>
            <a:r>
              <a:rPr lang="lv-LV" sz="2200" dirty="0" smtClean="0">
                <a:latin typeface="Calibri" pitchFamily="34" charset="0"/>
              </a:rPr>
              <a:t> un atmiņas B šūnās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>
                <a:latin typeface="Calibri" pitchFamily="34" charset="0"/>
              </a:rPr>
              <a:t>IL10 nomāc iekaisumu veicinošo </a:t>
            </a:r>
            <a:r>
              <a:rPr lang="lv-LV" sz="2200" dirty="0" err="1" smtClean="0">
                <a:latin typeface="Calibri" pitchFamily="34" charset="0"/>
              </a:rPr>
              <a:t>citokīnu</a:t>
            </a:r>
            <a:r>
              <a:rPr lang="lv-LV" sz="2200" dirty="0" smtClean="0">
                <a:latin typeface="Calibri" pitchFamily="34" charset="0"/>
              </a:rPr>
              <a:t> IL2, IL3, IFN-</a:t>
            </a:r>
            <a:r>
              <a:rPr lang="lv-LV" sz="2200" dirty="0" smtClean="0">
                <a:latin typeface="Symbol" pitchFamily="18" charset="2"/>
              </a:rPr>
              <a:t>g</a:t>
            </a:r>
            <a:r>
              <a:rPr lang="lv-LV" sz="2200" dirty="0" smtClean="0">
                <a:latin typeface="Calibri" pitchFamily="34" charset="0"/>
              </a:rPr>
              <a:t> un TNF-</a:t>
            </a:r>
            <a:r>
              <a:rPr lang="lv-LV" sz="2200" dirty="0" smtClean="0">
                <a:latin typeface="Symbol" pitchFamily="18" charset="2"/>
              </a:rPr>
              <a:t>a</a:t>
            </a:r>
            <a:r>
              <a:rPr lang="lv-LV" sz="2200" dirty="0" smtClean="0">
                <a:latin typeface="Calibri" pitchFamily="34" charset="0"/>
              </a:rPr>
              <a:t> veidošanos, kā arī Th1 un DC atbildes (caur DC arī CTL atbildes)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>
                <a:latin typeface="Calibri" pitchFamily="34" charset="0"/>
              </a:rPr>
              <a:t>Agrīnāka, bet īslaicīgāka regulatorā loma kā </a:t>
            </a:r>
            <a:r>
              <a:rPr lang="lv-LV" sz="2200" dirty="0" err="1" smtClean="0">
                <a:latin typeface="Calibri" pitchFamily="34" charset="0"/>
              </a:rPr>
              <a:t>Treg</a:t>
            </a:r>
            <a:r>
              <a:rPr lang="lv-LV" sz="2200" dirty="0" smtClean="0">
                <a:latin typeface="Calibri" pitchFamily="34" charset="0"/>
              </a:rPr>
              <a:t> šūnām</a:t>
            </a:r>
            <a:r>
              <a:rPr lang="lv-LV" sz="2400" dirty="0" smtClean="0">
                <a:latin typeface="Calibri" pitchFamily="34" charset="0"/>
              </a:rPr>
              <a:t/>
            </a:r>
            <a:br>
              <a:rPr lang="lv-LV" sz="2400" dirty="0" smtClean="0">
                <a:latin typeface="Calibri" pitchFamily="34" charset="0"/>
              </a:rPr>
            </a:br>
            <a:endParaRPr lang="lv-LV" sz="2400" dirty="0" smtClean="0">
              <a:latin typeface="Calibri" pitchFamily="34" charset="0"/>
            </a:endParaRPr>
          </a:p>
          <a:p>
            <a:endParaRPr lang="lv-LV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000" b="1" dirty="0" smtClean="0">
                <a:solidFill>
                  <a:srgbClr val="0070C0"/>
                </a:solidFill>
              </a:rPr>
              <a:t>B10 šūnu lineārās diferenciācijas modelis cilvēkos</a:t>
            </a:r>
            <a:endParaRPr lang="en-GB" sz="30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009775"/>
            <a:ext cx="9115425" cy="2838450"/>
            <a:chOff x="0" y="2009775"/>
            <a:chExt cx="9115425" cy="2838450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" y="2009775"/>
              <a:ext cx="908685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0" y="3861048"/>
              <a:ext cx="755576" cy="7920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B10 </a:t>
            </a:r>
            <a:r>
              <a:rPr lang="en-GB" b="1" dirty="0" err="1" smtClean="0">
                <a:solidFill>
                  <a:srgbClr val="0070C0"/>
                </a:solidFill>
              </a:rPr>
              <a:t>regulatorie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efekti</a:t>
            </a:r>
            <a:r>
              <a:rPr lang="en-GB" b="1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modelis</a:t>
            </a:r>
            <a:r>
              <a:rPr lang="en-GB" b="1" dirty="0" smtClean="0">
                <a:solidFill>
                  <a:srgbClr val="0070C0"/>
                </a:solidFill>
              </a:rPr>
              <a:t>)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051827" cy="48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>
                <a:solidFill>
                  <a:srgbClr val="0070C0"/>
                </a:solidFill>
              </a:rPr>
              <a:t>Mieloīdās</a:t>
            </a:r>
            <a:r>
              <a:rPr lang="lv-LV" b="1" dirty="0" smtClean="0">
                <a:solidFill>
                  <a:srgbClr val="0070C0"/>
                </a:solidFill>
              </a:rPr>
              <a:t> izcelsmes </a:t>
            </a:r>
            <a:r>
              <a:rPr lang="lv-LV" b="1" dirty="0" err="1" smtClean="0">
                <a:solidFill>
                  <a:srgbClr val="0070C0"/>
                </a:solidFill>
              </a:rPr>
              <a:t>supresorās</a:t>
            </a:r>
            <a:r>
              <a:rPr lang="lv-LV" b="1" dirty="0" smtClean="0">
                <a:solidFill>
                  <a:srgbClr val="0070C0"/>
                </a:solidFill>
              </a:rPr>
              <a:t> šūnas (MDSC) – </a:t>
            </a:r>
            <a:br>
              <a:rPr lang="lv-LV" b="1" dirty="0" smtClean="0">
                <a:solidFill>
                  <a:srgbClr val="0070C0"/>
                </a:solidFill>
              </a:rPr>
            </a:br>
            <a:r>
              <a:rPr lang="lv-LV" b="1" dirty="0" smtClean="0">
                <a:solidFill>
                  <a:srgbClr val="0070C0"/>
                </a:solidFill>
              </a:rPr>
              <a:t>to veidošanās un akumulācija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83526"/>
            <a:ext cx="6696744" cy="56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MDSC aktivēšana un </a:t>
            </a:r>
            <a:r>
              <a:rPr lang="lv-LV" b="1" dirty="0" err="1" smtClean="0">
                <a:solidFill>
                  <a:srgbClr val="0070C0"/>
                </a:solidFill>
              </a:rPr>
              <a:t>proliferācija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1314450"/>
            <a:ext cx="91821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4400"/>
          </a:xfrm>
        </p:spPr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MDSC supresijas mehānismi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8892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/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/>
              <a:t>Daudzas no MDSC </a:t>
            </a:r>
            <a:r>
              <a:rPr lang="lv-LV" sz="2200" dirty="0" err="1" smtClean="0"/>
              <a:t>sekretētajām</a:t>
            </a:r>
            <a:r>
              <a:rPr lang="lv-LV" sz="2200" dirty="0" smtClean="0"/>
              <a:t> molekulām ietekmē </a:t>
            </a:r>
            <a:r>
              <a:rPr lang="lv-LV" sz="2200" dirty="0" err="1" smtClean="0"/>
              <a:t>iekššūnas</a:t>
            </a:r>
            <a:r>
              <a:rPr lang="lv-LV" sz="2200" dirty="0" smtClean="0"/>
              <a:t> </a:t>
            </a:r>
            <a:r>
              <a:rPr lang="lv-LV" sz="2200" dirty="0" err="1" smtClean="0"/>
              <a:t>signālceļus</a:t>
            </a:r>
            <a:r>
              <a:rPr lang="lv-LV" sz="2200" dirty="0" smtClean="0"/>
              <a:t>, kas nosaka T šūnu </a:t>
            </a:r>
            <a:r>
              <a:rPr lang="lv-LV" sz="2200" dirty="0" err="1" smtClean="0"/>
              <a:t>proliferāciju</a:t>
            </a:r>
            <a:r>
              <a:rPr lang="lv-LV" sz="2200" dirty="0" smtClean="0"/>
              <a:t> pēc antigēna stimulācijas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/>
              <a:t>MDSC var tikt asociētas ar </a:t>
            </a:r>
            <a:r>
              <a:rPr lang="lv-LV" sz="2200" dirty="0" err="1" smtClean="0"/>
              <a:t>Treg</a:t>
            </a:r>
            <a:r>
              <a:rPr lang="lv-LV" sz="2200" dirty="0" smtClean="0"/>
              <a:t> šūnu populācijas ekspansiju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/>
              <a:t>Sekundārajos </a:t>
            </a:r>
            <a:r>
              <a:rPr lang="lv-LV" sz="2200" dirty="0" err="1" smtClean="0"/>
              <a:t>limfoīdajos</a:t>
            </a:r>
            <a:r>
              <a:rPr lang="lv-LV" sz="2200" dirty="0" smtClean="0"/>
              <a:t> orgānos MDSC var iesaistīties antigēnu prezentēšanā T šūnām, vienlaicīgi nododot tām </a:t>
            </a:r>
            <a:r>
              <a:rPr lang="lv-LV" sz="2200" dirty="0" err="1" smtClean="0"/>
              <a:t>supresīvus</a:t>
            </a:r>
            <a:r>
              <a:rPr lang="lv-LV" sz="2200" dirty="0" smtClean="0"/>
              <a:t> signālus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200" dirty="0" smtClean="0"/>
              <a:t>Audzēju mikrovidē bieži ir signāli, kas </a:t>
            </a:r>
            <a:r>
              <a:rPr lang="lv-LV" sz="2200" dirty="0" err="1" smtClean="0"/>
              <a:t>konstitutīvi</a:t>
            </a:r>
            <a:r>
              <a:rPr lang="lv-LV" sz="2200" dirty="0" smtClean="0"/>
              <a:t> aktivē </a:t>
            </a:r>
            <a:r>
              <a:rPr lang="lv-LV" sz="2200" dirty="0" err="1" smtClean="0"/>
              <a:t>imunosupresīvo</a:t>
            </a:r>
            <a:r>
              <a:rPr lang="lv-LV" sz="2200" dirty="0" smtClean="0"/>
              <a:t> programmu MDSC, kas ietekmē blakusesošās T šūnas antigēna-nespecifiskā veidā</a:t>
            </a:r>
            <a:br>
              <a:rPr lang="lv-LV" sz="2200" dirty="0" smtClean="0"/>
            </a:br>
            <a:endParaRPr lang="lv-LV" sz="2200" dirty="0" smtClean="0"/>
          </a:p>
          <a:p>
            <a:endParaRPr lang="lv-LV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MDSC kanceroģenēzē un audu bojājumu vietās</a:t>
            </a:r>
            <a:endParaRPr lang="en-GB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980728"/>
            <a:ext cx="8136904" cy="5701016"/>
            <a:chOff x="467544" y="1196752"/>
            <a:chExt cx="8136904" cy="5701016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196752"/>
              <a:ext cx="8136904" cy="570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084168" y="4077072"/>
              <a:ext cx="2520280" cy="2780928"/>
            </a:xfrm>
            <a:prstGeom prst="rect">
              <a:avLst/>
            </a:prstGeom>
            <a:solidFill>
              <a:srgbClr val="3A7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7544" y="1196752"/>
              <a:ext cx="1296144" cy="1224136"/>
            </a:xfrm>
            <a:prstGeom prst="rect">
              <a:avLst/>
            </a:prstGeom>
            <a:solidFill>
              <a:srgbClr val="3A7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0070C0"/>
                </a:solidFill>
              </a:rPr>
              <a:t>Mezenhimālās</a:t>
            </a:r>
            <a:r>
              <a:rPr lang="lv-LV" b="1" dirty="0" smtClean="0">
                <a:solidFill>
                  <a:srgbClr val="0070C0"/>
                </a:solidFill>
              </a:rPr>
              <a:t> cilmes šūnas (MCŠ)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Ne-hematopoētiskas </a:t>
            </a:r>
            <a:r>
              <a:rPr lang="lv-LV" sz="2400" dirty="0" smtClean="0">
                <a:latin typeface="Calibri" pitchFamily="34" charset="0"/>
              </a:rPr>
              <a:t>izcelsmes, sauktas arī par </a:t>
            </a:r>
            <a:r>
              <a:rPr lang="lv-LV" sz="2400" b="1" dirty="0" err="1" smtClean="0">
                <a:latin typeface="Calibri" pitchFamily="34" charset="0"/>
              </a:rPr>
              <a:t>mezenhimālajām</a:t>
            </a:r>
            <a:r>
              <a:rPr lang="lv-LV" sz="2400" b="1" dirty="0" smtClean="0">
                <a:latin typeface="Calibri" pitchFamily="34" charset="0"/>
              </a:rPr>
              <a:t> </a:t>
            </a:r>
            <a:r>
              <a:rPr lang="lv-LV" sz="2400" b="1" dirty="0" err="1" smtClean="0">
                <a:latin typeface="Calibri" pitchFamily="34" charset="0"/>
              </a:rPr>
              <a:t>stromālajām</a:t>
            </a:r>
            <a:r>
              <a:rPr lang="lv-LV" sz="2400" b="1" dirty="0" smtClean="0">
                <a:latin typeface="Calibri" pitchFamily="34" charset="0"/>
              </a:rPr>
              <a:t> šūnām</a:t>
            </a:r>
            <a:endParaRPr lang="lv-LV" sz="2400" b="1" dirty="0" smtClean="0">
              <a:latin typeface="Calibri" pitchFamily="34" charset="0"/>
            </a:endParaRPr>
          </a:p>
          <a:p>
            <a:pPr lvl="1" indent="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err="1" smtClean="0">
                <a:latin typeface="Calibri" pitchFamily="34" charset="0"/>
              </a:rPr>
              <a:t>Multipotentas</a:t>
            </a:r>
            <a:r>
              <a:rPr lang="lv-LV" sz="2400" dirty="0" smtClean="0">
                <a:latin typeface="Calibri" pitchFamily="34" charset="0"/>
              </a:rPr>
              <a:t> - priekšteči </a:t>
            </a:r>
            <a:r>
              <a:rPr lang="lv-LV" sz="2400" dirty="0" err="1" smtClean="0">
                <a:latin typeface="Calibri" pitchFamily="34" charset="0"/>
              </a:rPr>
              <a:t>mezodermālajiem</a:t>
            </a:r>
            <a:r>
              <a:rPr lang="lv-LV" sz="2400" dirty="0" smtClean="0">
                <a:latin typeface="Calibri" pitchFamily="34" charset="0"/>
              </a:rPr>
              <a:t> šūnu tipiem (piem., </a:t>
            </a:r>
            <a:r>
              <a:rPr lang="lv-LV" sz="2400" dirty="0" err="1" smtClean="0">
                <a:latin typeface="Calibri" pitchFamily="34" charset="0"/>
              </a:rPr>
              <a:t>adipocīti</a:t>
            </a:r>
            <a:r>
              <a:rPr lang="lv-LV" sz="2400" dirty="0" smtClean="0">
                <a:latin typeface="Calibri" pitchFamily="34" charset="0"/>
              </a:rPr>
              <a:t>, </a:t>
            </a:r>
            <a:r>
              <a:rPr lang="lv-LV" sz="2400" dirty="0" err="1" smtClean="0">
                <a:latin typeface="Calibri" pitchFamily="34" charset="0"/>
              </a:rPr>
              <a:t>osteoblasti</a:t>
            </a:r>
            <a:r>
              <a:rPr lang="lv-LV" sz="2400" dirty="0" smtClean="0">
                <a:latin typeface="Calibri" pitchFamily="34" charset="0"/>
              </a:rPr>
              <a:t>, </a:t>
            </a:r>
            <a:r>
              <a:rPr lang="lv-LV" sz="2400" dirty="0" err="1" smtClean="0">
                <a:latin typeface="Calibri" pitchFamily="34" charset="0"/>
              </a:rPr>
              <a:t>hondrocīti</a:t>
            </a:r>
            <a:r>
              <a:rPr lang="lv-LV" sz="2400" dirty="0" smtClean="0">
                <a:latin typeface="Calibri" pitchFamily="34" charset="0"/>
              </a:rPr>
              <a:t>)</a:t>
            </a:r>
          </a:p>
          <a:p>
            <a:pPr lvl="1" indent="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Izolētas no daudziem pieauguša organisma audiem                 (īpaši daudz kaulu smadzenēs un taukaudos)</a:t>
            </a:r>
          </a:p>
          <a:p>
            <a:pPr lvl="1" indent="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Piemīt </a:t>
            </a:r>
            <a:r>
              <a:rPr lang="lv-LV" sz="2400" dirty="0" err="1" smtClean="0">
                <a:latin typeface="Calibri" pitchFamily="34" charset="0"/>
              </a:rPr>
              <a:t>imūnmodulatoras</a:t>
            </a:r>
            <a:r>
              <a:rPr lang="lv-LV" sz="2400" dirty="0" smtClean="0">
                <a:latin typeface="Calibri" pitchFamily="34" charset="0"/>
              </a:rPr>
              <a:t> īpašības – spēj inducēt </a:t>
            </a:r>
            <a:r>
              <a:rPr lang="lv-LV" sz="2400" dirty="0" err="1" smtClean="0">
                <a:latin typeface="Calibri" pitchFamily="34" charset="0"/>
              </a:rPr>
              <a:t>periferālu</a:t>
            </a:r>
            <a:r>
              <a:rPr lang="lv-LV" sz="2400" dirty="0" smtClean="0">
                <a:latin typeface="Calibri" pitchFamily="34" charset="0"/>
              </a:rPr>
              <a:t> toleranci bez citu imūnšūnu palīdzības un </a:t>
            </a:r>
            <a:r>
              <a:rPr lang="lv-LV" sz="2400" dirty="0" err="1" smtClean="0">
                <a:latin typeface="Calibri" pitchFamily="34" charset="0"/>
              </a:rPr>
              <a:t>antigēn-nespecifiskā</a:t>
            </a:r>
            <a:r>
              <a:rPr lang="lv-LV" sz="2400" dirty="0" smtClean="0">
                <a:latin typeface="Calibri" pitchFamily="34" charset="0"/>
              </a:rPr>
              <a:t> veidā </a:t>
            </a:r>
          </a:p>
          <a:p>
            <a:pPr lvl="1" indent="457200" algn="just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MCŠ </a:t>
            </a:r>
            <a:r>
              <a:rPr lang="lv-LV" sz="2400" dirty="0" err="1" smtClean="0">
                <a:latin typeface="Calibri" pitchFamily="34" charset="0"/>
              </a:rPr>
              <a:t>imūnmodulatorās</a:t>
            </a:r>
            <a:r>
              <a:rPr lang="lv-LV" sz="2400" dirty="0" smtClean="0">
                <a:latin typeface="Calibri" pitchFamily="34" charset="0"/>
              </a:rPr>
              <a:t> iedarbības ierosināšanai nepieciešama to iepriekšēja aktivēšana ar imūnšūnu </a:t>
            </a:r>
            <a:r>
              <a:rPr lang="lv-LV" sz="2400" dirty="0" err="1" smtClean="0">
                <a:latin typeface="Calibri" pitchFamily="34" charset="0"/>
              </a:rPr>
              <a:t>sekretēto</a:t>
            </a:r>
            <a:r>
              <a:rPr lang="lv-LV" sz="2400" dirty="0" smtClean="0">
                <a:latin typeface="Calibri" pitchFamily="34" charset="0"/>
              </a:rPr>
              <a:t> IFN-</a:t>
            </a:r>
            <a:r>
              <a:rPr lang="lv-LV" sz="2400" dirty="0" smtClean="0">
                <a:latin typeface="Symbol" pitchFamily="18" charset="2"/>
              </a:rPr>
              <a:t>g</a:t>
            </a:r>
            <a:r>
              <a:rPr lang="lv-LV" sz="2400" dirty="0" smtClean="0">
                <a:latin typeface="Calibri" pitchFamily="34" charset="0"/>
              </a:rPr>
              <a:t> (vienu pašu vai kombinācijā ar TNF-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>
                <a:latin typeface="Calibri" pitchFamily="34" charset="0"/>
              </a:rPr>
              <a:t>, IL-1</a:t>
            </a:r>
            <a:r>
              <a:rPr lang="lv-LV" sz="2400" dirty="0" smtClean="0">
                <a:latin typeface="Symbol" pitchFamily="18" charset="2"/>
              </a:rPr>
              <a:t>a</a:t>
            </a:r>
            <a:r>
              <a:rPr lang="lv-LV" sz="2400" dirty="0" smtClean="0">
                <a:latin typeface="Calibri" pitchFamily="34" charset="0"/>
              </a:rPr>
              <a:t> </a:t>
            </a:r>
            <a:r>
              <a:rPr lang="lv-LV" sz="2400" dirty="0" err="1" smtClean="0">
                <a:latin typeface="Calibri" pitchFamily="34" charset="0"/>
              </a:rPr>
              <a:t>va</a:t>
            </a:r>
            <a:r>
              <a:rPr lang="lv-LV" sz="2400" dirty="0" smtClean="0">
                <a:latin typeface="Calibri" pitchFamily="34" charset="0"/>
              </a:rPr>
              <a:t> IL-1</a:t>
            </a:r>
            <a:r>
              <a:rPr lang="lv-LV" sz="2400" dirty="0" smtClean="0">
                <a:latin typeface="Symbol" pitchFamily="18" charset="2"/>
              </a:rPr>
              <a:t>b</a:t>
            </a:r>
            <a:r>
              <a:rPr lang="lv-LV" sz="2400" dirty="0" smtClean="0">
                <a:latin typeface="Calibri" pitchFamily="34" charset="0"/>
              </a:rPr>
              <a:t>)</a:t>
            </a:r>
            <a:endParaRPr lang="lv-LV" sz="24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solidFill>
                  <a:srgbClr val="0070C0"/>
                </a:solidFill>
                <a:latin typeface="Calibri" pitchFamily="34" charset="0"/>
              </a:rPr>
              <a:t>Lekcijas izklāsts – 1.daļa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484784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 err="1" smtClean="0">
                <a:latin typeface="Calibri" pitchFamily="34" charset="0"/>
              </a:rPr>
              <a:t>Imūnsupresīvās</a:t>
            </a:r>
            <a:r>
              <a:rPr lang="lv-LV" sz="2400" b="1" dirty="0" smtClean="0">
                <a:latin typeface="Calibri" pitchFamily="34" charset="0"/>
              </a:rPr>
              <a:t> (=</a:t>
            </a:r>
            <a:r>
              <a:rPr lang="lv-LV" sz="2400" b="1" dirty="0" err="1" smtClean="0">
                <a:latin typeface="Calibri" pitchFamily="34" charset="0"/>
              </a:rPr>
              <a:t>regulatorās</a:t>
            </a:r>
            <a:r>
              <a:rPr lang="lv-LV" sz="2400" b="1" dirty="0" smtClean="0">
                <a:latin typeface="Calibri" pitchFamily="34" charset="0"/>
              </a:rPr>
              <a:t>, modulējošās) šūnas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err="1" smtClean="0">
                <a:latin typeface="Calibri" pitchFamily="34" charset="0"/>
              </a:rPr>
              <a:t>Regulatorās</a:t>
            </a:r>
            <a:r>
              <a:rPr lang="lv-LV" sz="2400" dirty="0" smtClean="0">
                <a:latin typeface="Calibri" pitchFamily="34" charset="0"/>
              </a:rPr>
              <a:t> T šūnas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err="1" smtClean="0">
                <a:latin typeface="Calibri" pitchFamily="34" charset="0"/>
              </a:rPr>
              <a:t>Regulatorās</a:t>
            </a:r>
            <a:r>
              <a:rPr lang="lv-LV" sz="2400" dirty="0" smtClean="0">
                <a:latin typeface="Calibri" pitchFamily="34" charset="0"/>
              </a:rPr>
              <a:t> B šūnas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err="1" smtClean="0">
                <a:latin typeface="Calibri" pitchFamily="34" charset="0"/>
              </a:rPr>
              <a:t>Mieloīdās</a:t>
            </a:r>
            <a:r>
              <a:rPr lang="lv-LV" sz="2400" dirty="0" smtClean="0">
                <a:latin typeface="Calibri" pitchFamily="34" charset="0"/>
              </a:rPr>
              <a:t> izcelsmes </a:t>
            </a:r>
            <a:r>
              <a:rPr lang="lv-LV" sz="2400" dirty="0" err="1" smtClean="0">
                <a:latin typeface="Calibri" pitchFamily="34" charset="0"/>
              </a:rPr>
              <a:t>supresorās</a:t>
            </a:r>
            <a:r>
              <a:rPr lang="lv-LV" sz="2400" dirty="0" smtClean="0">
                <a:latin typeface="Calibri" pitchFamily="34" charset="0"/>
              </a:rPr>
              <a:t> šūnas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Cilmes šūnu </a:t>
            </a:r>
            <a:r>
              <a:rPr lang="lv-LV" sz="2400" dirty="0" err="1" smtClean="0">
                <a:latin typeface="Calibri" pitchFamily="34" charset="0"/>
              </a:rPr>
              <a:t>imūnsupresīvās</a:t>
            </a:r>
            <a:r>
              <a:rPr lang="lv-LV" sz="2400" dirty="0" smtClean="0">
                <a:latin typeface="Calibri" pitchFamily="34" charset="0"/>
              </a:rPr>
              <a:t> īpašības</a:t>
            </a:r>
          </a:p>
          <a:p>
            <a:pPr indent="457200">
              <a:spcAft>
                <a:spcPts val="1200"/>
              </a:spcAft>
            </a:pPr>
            <a:r>
              <a:rPr lang="lv-LV" sz="2400" dirty="0" smtClean="0">
                <a:latin typeface="Calibri" pitchFamily="34" charset="0"/>
              </a:rPr>
              <a:t/>
            </a:r>
            <a:br>
              <a:rPr lang="lv-LV" sz="2400" dirty="0" smtClean="0">
                <a:latin typeface="Calibri" pitchFamily="34" charset="0"/>
              </a:rPr>
            </a:br>
            <a:endParaRPr lang="lv-LV" sz="2400" dirty="0" smtClean="0">
              <a:latin typeface="Calibri" pitchFamily="34" charset="0"/>
            </a:endParaRPr>
          </a:p>
          <a:p>
            <a:endParaRPr lang="lv-LV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686800" cy="9144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MCŠ un imūnšūnu savstarpējā mijiedarbība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05363" cy="54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solidFill>
                  <a:srgbClr val="0070C0"/>
                </a:solidFill>
                <a:latin typeface="Calibri" pitchFamily="34" charset="0"/>
              </a:rPr>
              <a:t>Lekcijas izklāsts – 2.daļa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196752"/>
            <a:ext cx="79208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dirty="0" smtClean="0">
                <a:latin typeface="Calibri" pitchFamily="34" charset="0"/>
              </a:rPr>
              <a:t/>
            </a:r>
            <a:br>
              <a:rPr lang="lv-LV" sz="2400" dirty="0" smtClean="0">
                <a:latin typeface="Calibri" pitchFamily="34" charset="0"/>
              </a:rPr>
            </a:br>
            <a:endParaRPr lang="lv-LV" sz="24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lv-LV" sz="2400" b="1" dirty="0" err="1" smtClean="0">
                <a:latin typeface="Calibri" pitchFamily="34" charset="0"/>
              </a:rPr>
              <a:t>Imūnpriviliģētie</a:t>
            </a:r>
            <a:r>
              <a:rPr lang="lv-LV" sz="2400" b="1" dirty="0" smtClean="0">
                <a:latin typeface="Calibri" pitchFamily="34" charset="0"/>
              </a:rPr>
              <a:t> audi, to bioloģiskā nozīme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Acis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Sēklinieki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Placenta un auglis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r>
              <a:rPr lang="lv-LV" sz="2400" dirty="0" smtClean="0">
                <a:latin typeface="Calibri" pitchFamily="34" charset="0"/>
              </a:rPr>
              <a:t>Centrālā nervu sistēma (</a:t>
            </a:r>
            <a:r>
              <a:rPr lang="lv-LV" sz="2400" dirty="0" err="1" smtClean="0">
                <a:latin typeface="Calibri" pitchFamily="34" charset="0"/>
              </a:rPr>
              <a:t>imūnprivliģēta</a:t>
            </a:r>
            <a:r>
              <a:rPr lang="lv-LV" sz="2400" dirty="0" smtClean="0">
                <a:latin typeface="Calibri" pitchFamily="34" charset="0"/>
              </a:rPr>
              <a:t> vai tomēr nē?)</a:t>
            </a:r>
          </a:p>
          <a:p>
            <a:pPr lvl="1" indent="457200">
              <a:spcAft>
                <a:spcPts val="1200"/>
              </a:spcAft>
              <a:buFont typeface="Wingdings" pitchFamily="2" charset="2"/>
              <a:buChar char="v"/>
            </a:pPr>
            <a:endParaRPr lang="lv-LV" sz="2400" dirty="0" smtClean="0">
              <a:latin typeface="Calibri" pitchFamily="34" charset="0"/>
            </a:endParaRPr>
          </a:p>
          <a:p>
            <a:endParaRPr lang="lv-LV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 err="1" smtClean="0">
                <a:solidFill>
                  <a:srgbClr val="0070C0"/>
                </a:solidFill>
              </a:rPr>
              <a:t>Imūnpriviliģētie</a:t>
            </a:r>
            <a:r>
              <a:rPr lang="lv-LV" sz="3600" b="1" dirty="0" smtClean="0">
                <a:solidFill>
                  <a:srgbClr val="0070C0"/>
                </a:solidFill>
              </a:rPr>
              <a:t> audi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3529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/>
              <a:t>Spējīgi </a:t>
            </a:r>
            <a:r>
              <a:rPr lang="lv-LV" sz="2200" dirty="0" err="1" smtClean="0"/>
              <a:t>tolerēt</a:t>
            </a:r>
            <a:r>
              <a:rPr lang="lv-LV" sz="2200" dirty="0" smtClean="0"/>
              <a:t> introducētus antigēnus, neveidojot pret tiem iekaisuma reakciju</a:t>
            </a:r>
          </a:p>
          <a:p>
            <a:endParaRPr lang="lv-LV" sz="2200" dirty="0" smtClean="0"/>
          </a:p>
          <a:p>
            <a:r>
              <a:rPr lang="lv-LV" sz="2200" dirty="0" smtClean="0"/>
              <a:t>Evolucionāra adaptācija, kas izveidojusies, lai pasargātu vitāli svarīgās  organisma struktūras no potenciāli postošām imūnās sistēmas iedarbības sekām – orgānu disfunkcijas un reproduktīvās sterilitātes</a:t>
            </a:r>
          </a:p>
          <a:p>
            <a:endParaRPr lang="lv-LV" sz="2200" dirty="0" smtClean="0"/>
          </a:p>
          <a:p>
            <a:r>
              <a:rPr lang="lv-LV" sz="2200" i="1" dirty="0" smtClean="0"/>
              <a:t>Peter </a:t>
            </a:r>
            <a:r>
              <a:rPr lang="lv-LV" sz="2200" i="1" dirty="0" err="1" smtClean="0"/>
              <a:t>Medawar</a:t>
            </a:r>
            <a:r>
              <a:rPr lang="lv-LV" sz="2200" i="1" dirty="0" smtClean="0"/>
              <a:t> </a:t>
            </a:r>
            <a:r>
              <a:rPr lang="lv-LV" sz="2200" dirty="0" smtClean="0"/>
              <a:t>1940-jos aprakstīja novērojumu – pret audiem, kas transplantēti eksperimentālo dzīvnieku smadzenēs un acs priekšējā </a:t>
            </a:r>
            <a:r>
              <a:rPr lang="en-US" sz="2200" dirty="0" err="1" smtClean="0"/>
              <a:t>sien</a:t>
            </a:r>
            <a:r>
              <a:rPr lang="lv-LV" sz="2200" dirty="0" smtClean="0"/>
              <a:t>ā, neveidojas imūnā atbilde</a:t>
            </a:r>
          </a:p>
          <a:p>
            <a:endParaRPr lang="lv-LV" sz="2200" dirty="0" smtClean="0"/>
          </a:p>
          <a:p>
            <a:r>
              <a:rPr lang="lv-LV" sz="2200" dirty="0" smtClean="0"/>
              <a:t>Mehānismi, kas nodrošina imūno privilēģiju, ir atšķirīgi dažādos audos, un šobrīd vēl nav līdz galam izprasti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Acs - redze ir izšķiroša zīdītāju izdzīvošanai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088559"/>
            <a:ext cx="82089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200" b="1" dirty="0" smtClean="0">
                <a:solidFill>
                  <a:schemeClr val="accent4">
                    <a:lumMod val="50000"/>
                  </a:schemeClr>
                </a:solidFill>
              </a:rPr>
              <a:t>Redze var tikt ļoti viegli bojāta, ja acī rodas iekaisums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lv-LV" sz="2200" b="1" dirty="0" smtClean="0">
                <a:solidFill>
                  <a:schemeClr val="accent4">
                    <a:lumMod val="50000"/>
                  </a:schemeClr>
                </a:solidFill>
              </a:rPr>
              <a:t>saduļķošanās)</a:t>
            </a:r>
          </a:p>
          <a:p>
            <a:endParaRPr lang="en-GB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55368" y="2060848"/>
            <a:ext cx="5688632" cy="4033210"/>
            <a:chOff x="1835696" y="2204864"/>
            <a:chExt cx="5688632" cy="4033210"/>
          </a:xfrm>
        </p:grpSpPr>
        <p:pic>
          <p:nvPicPr>
            <p:cNvPr id="82948" name="Picture 4" descr="http://i.uzdevumi.lv/Resources/8eed9e57-6491-46b9-8791-4956045d78cc/glaz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204864"/>
              <a:ext cx="5688632" cy="403321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3347864" y="3429000"/>
              <a:ext cx="288032" cy="1152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520" y="1268760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     </a:t>
            </a:r>
            <a:r>
              <a:rPr lang="en-US" sz="2400" dirty="0" err="1" smtClean="0"/>
              <a:t>Im</a:t>
            </a:r>
            <a:r>
              <a:rPr lang="lv-LV" sz="2400" dirty="0" err="1" smtClean="0"/>
              <a:t>ūno</a:t>
            </a:r>
            <a:r>
              <a:rPr lang="lv-LV" sz="2400" dirty="0" smtClean="0"/>
              <a:t> toleranci nodrošinošās acs </a:t>
            </a:r>
            <a:r>
              <a:rPr lang="lv-LV" sz="2400" b="1" dirty="0" smtClean="0"/>
              <a:t>anatomiskās</a:t>
            </a:r>
            <a:r>
              <a:rPr lang="lv-LV" sz="2400" dirty="0" smtClean="0"/>
              <a:t> īpatnības: </a:t>
            </a:r>
          </a:p>
          <a:p>
            <a:endParaRPr lang="lv-LV" sz="2400" dirty="0" smtClean="0"/>
          </a:p>
          <a:p>
            <a:pPr indent="324000">
              <a:buFont typeface="Arial" pitchFamily="34" charset="0"/>
              <a:buChar char="•"/>
            </a:pPr>
            <a:r>
              <a:rPr lang="lv-LV" sz="2400" dirty="0" smtClean="0"/>
              <a:t>Acs-asins barjera</a:t>
            </a:r>
          </a:p>
          <a:p>
            <a:pPr indent="324000">
              <a:buFont typeface="Arial" pitchFamily="34" charset="0"/>
              <a:buChar char="•"/>
            </a:pPr>
            <a:endParaRPr lang="lv-LV" sz="2400" dirty="0" smtClean="0"/>
          </a:p>
          <a:p>
            <a:pPr indent="324000">
              <a:buFont typeface="Arial" pitchFamily="34" charset="0"/>
              <a:buChar char="•"/>
            </a:pPr>
            <a:r>
              <a:rPr lang="lv-LV" sz="2400" dirty="0" err="1" smtClean="0"/>
              <a:t>Vaskulatūras</a:t>
            </a:r>
            <a:r>
              <a:rPr lang="lv-LV" sz="2400" dirty="0" smtClean="0"/>
              <a:t> </a:t>
            </a:r>
          </a:p>
          <a:p>
            <a:pPr indent="324000"/>
            <a:r>
              <a:rPr lang="lv-LV" sz="2400" dirty="0" smtClean="0"/>
              <a:t>neesamība </a:t>
            </a:r>
          </a:p>
          <a:p>
            <a:pPr indent="324000"/>
            <a:r>
              <a:rPr lang="lv-LV" sz="2400" dirty="0" smtClean="0"/>
              <a:t>radzenē</a:t>
            </a:r>
          </a:p>
          <a:p>
            <a:pPr indent="324000"/>
            <a:endParaRPr lang="lv-LV" sz="2400" dirty="0" smtClean="0"/>
          </a:p>
          <a:p>
            <a:pPr indent="324000">
              <a:buFont typeface="Arial" pitchFamily="34" charset="0"/>
              <a:buChar char="•"/>
            </a:pPr>
            <a:r>
              <a:rPr lang="lv-LV" sz="2400" dirty="0" smtClean="0"/>
              <a:t>Limfātiskās sistēmas </a:t>
            </a:r>
          </a:p>
          <a:p>
            <a:pPr indent="324000"/>
            <a:r>
              <a:rPr lang="lv-LV" sz="2400" dirty="0" smtClean="0"/>
              <a:t>neesamība acs </a:t>
            </a:r>
          </a:p>
          <a:p>
            <a:pPr indent="324000"/>
            <a:r>
              <a:rPr lang="lv-LV" sz="2400" dirty="0" smtClean="0"/>
              <a:t>priekšējā kambarī</a:t>
            </a:r>
          </a:p>
          <a:p>
            <a:endParaRPr lang="lv-LV" sz="2200" dirty="0" smtClean="0"/>
          </a:p>
          <a:p>
            <a:endParaRPr lang="lv-LV" sz="2200" dirty="0" smtClean="0"/>
          </a:p>
          <a:p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lv-LV" b="1" dirty="0" smtClean="0">
                <a:solidFill>
                  <a:srgbClr val="0070C0"/>
                </a:solidFill>
              </a:rPr>
              <a:t>Acs imūnā tolerance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http://www.streilein-foundation.org/images/immune_privil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595122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332656"/>
            <a:ext cx="198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Acs-asins barjera</a:t>
            </a:r>
            <a:endParaRPr lang="en-GB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lv-LV" b="1" dirty="0" err="1" smtClean="0">
                <a:solidFill>
                  <a:srgbClr val="FF0000"/>
                </a:solidFill>
              </a:rPr>
              <a:t>MSH</a:t>
            </a:r>
            <a:r>
              <a:rPr lang="lv-LV" b="1" dirty="0" smtClean="0">
                <a:solidFill>
                  <a:srgbClr val="FF0000"/>
                </a:solidFill>
              </a:rPr>
              <a:t>, </a:t>
            </a:r>
            <a:r>
              <a:rPr lang="lv-LV" b="1" dirty="0" err="1" smtClean="0">
                <a:solidFill>
                  <a:srgbClr val="FF0000"/>
                </a:solidFill>
              </a:rPr>
              <a:t>vazointestinālais</a:t>
            </a:r>
            <a:r>
              <a:rPr lang="lv-LV" b="1" dirty="0" smtClean="0">
                <a:solidFill>
                  <a:srgbClr val="FF0000"/>
                </a:solidFill>
              </a:rPr>
              <a:t> peptīds, </a:t>
            </a:r>
            <a:r>
              <a:rPr lang="lv-LV" b="1" dirty="0" err="1" smtClean="0">
                <a:solidFill>
                  <a:srgbClr val="FF0000"/>
                </a:solidFill>
              </a:rPr>
              <a:t>sopmatostatīns</a:t>
            </a:r>
            <a:r>
              <a:rPr lang="lv-LV" b="1" dirty="0" smtClean="0">
                <a:solidFill>
                  <a:srgbClr val="FF0000"/>
                </a:solidFill>
              </a:rPr>
              <a:t>, TGF-</a:t>
            </a:r>
            <a:r>
              <a:rPr lang="lv-LV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lv-LV" b="1" dirty="0" smtClean="0">
                <a:solidFill>
                  <a:srgbClr val="FF0000"/>
                </a:solidFill>
              </a:rPr>
              <a:t>, IDO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046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err="1" smtClean="0">
                <a:solidFill>
                  <a:srgbClr val="FF0000"/>
                </a:solidFill>
              </a:rPr>
              <a:t>Konstitutīvi</a:t>
            </a:r>
            <a:r>
              <a:rPr lang="lv-LV" b="1" dirty="0" smtClean="0">
                <a:solidFill>
                  <a:srgbClr val="FF0000"/>
                </a:solidFill>
              </a:rPr>
              <a:t> ekspresē </a:t>
            </a:r>
            <a:r>
              <a:rPr lang="lv-LV" b="1" dirty="0" err="1" smtClean="0">
                <a:solidFill>
                  <a:srgbClr val="FF0000"/>
                </a:solidFill>
              </a:rPr>
              <a:t>Fas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lang="lv-LV" b="1" dirty="0" err="1" smtClean="0">
                <a:solidFill>
                  <a:srgbClr val="FF0000"/>
                </a:solidFill>
              </a:rPr>
              <a:t>ligandu</a:t>
            </a:r>
            <a:r>
              <a:rPr lang="lv-LV" b="1" dirty="0" smtClean="0">
                <a:solidFill>
                  <a:srgbClr val="FF0000"/>
                </a:solidFill>
              </a:rPr>
              <a:t>, PD-L1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64886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Priek</a:t>
            </a:r>
            <a:r>
              <a:rPr lang="lv-LV" b="1" dirty="0" err="1" smtClean="0">
                <a:solidFill>
                  <a:srgbClr val="FF0000"/>
                </a:solidFill>
              </a:rPr>
              <a:t>šējā</a:t>
            </a:r>
            <a:r>
              <a:rPr lang="lv-LV" b="1" dirty="0" smtClean="0">
                <a:solidFill>
                  <a:srgbClr val="FF0000"/>
                </a:solidFill>
              </a:rPr>
              <a:t> kambara-asociētā imūnā </a:t>
            </a:r>
            <a:r>
              <a:rPr lang="en-US" b="1" dirty="0" err="1" smtClean="0">
                <a:solidFill>
                  <a:srgbClr val="FF0000"/>
                </a:solidFill>
              </a:rPr>
              <a:t>izvai</a:t>
            </a:r>
            <a:r>
              <a:rPr lang="lv-LV" b="1" dirty="0" smtClean="0">
                <a:solidFill>
                  <a:srgbClr val="FF0000"/>
                </a:solidFill>
              </a:rPr>
              <a:t>rīšanās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Simpātiskā </a:t>
            </a:r>
            <a:r>
              <a:rPr lang="lv-LV" b="1" dirty="0" err="1" smtClean="0">
                <a:solidFill>
                  <a:srgbClr val="0070C0"/>
                </a:solidFill>
              </a:rPr>
              <a:t>oftalmija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352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/>
              <a:t>Acs antigēni imūnajai sistēmai ir sveši  - organismā nav tolerances pret tiem</a:t>
            </a:r>
          </a:p>
          <a:p>
            <a:endParaRPr lang="lv-LV" sz="2200" dirty="0" smtClean="0"/>
          </a:p>
          <a:p>
            <a:r>
              <a:rPr lang="lv-LV" sz="2200" dirty="0" smtClean="0"/>
              <a:t>Acs traumas gadījumā tie var kļūt redzami imūnsistēmai, atsevišķos gadījumos izveidojas </a:t>
            </a:r>
            <a:r>
              <a:rPr lang="lv-LV" sz="2200" b="1" dirty="0" smtClean="0">
                <a:solidFill>
                  <a:srgbClr val="0070C0"/>
                </a:solidFill>
              </a:rPr>
              <a:t>simpātiskā </a:t>
            </a:r>
            <a:r>
              <a:rPr lang="lv-LV" sz="2200" b="1" dirty="0" err="1" smtClean="0">
                <a:solidFill>
                  <a:srgbClr val="0070C0"/>
                </a:solidFill>
              </a:rPr>
              <a:t>oftalmija</a:t>
            </a:r>
            <a:r>
              <a:rPr lang="lv-LV" sz="2200" b="1" dirty="0" smtClean="0">
                <a:solidFill>
                  <a:srgbClr val="0070C0"/>
                </a:solidFill>
              </a:rPr>
              <a:t> </a:t>
            </a:r>
            <a:r>
              <a:rPr lang="lv-LV" sz="2200" dirty="0" smtClean="0"/>
              <a:t>– autoimūna saslimšana, kad imūnsistēma vēršas pret ievainoto un veselo aci -t.s. </a:t>
            </a:r>
            <a:r>
              <a:rPr lang="lv-LV" sz="2200" i="1" dirty="0" smtClean="0"/>
              <a:t>bilaterālais difūzais </a:t>
            </a:r>
            <a:r>
              <a:rPr lang="lv-LV" sz="2200" i="1" dirty="0" err="1" smtClean="0"/>
              <a:t>granulomatozais</a:t>
            </a:r>
            <a:r>
              <a:rPr lang="lv-LV" sz="2200" i="1" dirty="0" smtClean="0"/>
              <a:t> </a:t>
            </a:r>
            <a:r>
              <a:rPr lang="lv-LV" sz="2200" i="1" dirty="0" err="1" smtClean="0"/>
              <a:t>uveīts</a:t>
            </a:r>
            <a:endParaRPr lang="lv-LV" sz="2200" i="1" dirty="0" smtClean="0"/>
          </a:p>
          <a:p>
            <a:endParaRPr lang="lv-LV" sz="2200" dirty="0" smtClean="0"/>
          </a:p>
          <a:p>
            <a:r>
              <a:rPr lang="lv-LV" sz="2200" dirty="0" smtClean="0"/>
              <a:t>Reta saslimšana, veidojas </a:t>
            </a:r>
            <a:r>
              <a:rPr lang="en-US" sz="2200" dirty="0" smtClean="0"/>
              <a:t>0.2% </a:t>
            </a:r>
            <a:r>
              <a:rPr lang="lv-LV" sz="2200" dirty="0" smtClean="0"/>
              <a:t>-</a:t>
            </a:r>
            <a:r>
              <a:rPr lang="en-US" sz="2200" dirty="0" smtClean="0"/>
              <a:t>0.5% </a:t>
            </a:r>
            <a:r>
              <a:rPr lang="lv-LV" sz="2200" dirty="0" smtClean="0"/>
              <a:t>neķirurģisku acs traumu gadījumos, un mazāk kā </a:t>
            </a:r>
            <a:r>
              <a:rPr lang="en-US" sz="2200" dirty="0" smtClean="0"/>
              <a:t>0.01% </a:t>
            </a:r>
            <a:r>
              <a:rPr lang="lv-LV" sz="2200" dirty="0" smtClean="0"/>
              <a:t>acs ķirurģisku manipulāciju gadījumā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Sēklinieki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352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/>
              <a:t>Daudzi sēklinieku antigēnu pirmo reizi tiek </a:t>
            </a:r>
            <a:r>
              <a:rPr lang="lv-LV" sz="2200" dirty="0" err="1" smtClean="0"/>
              <a:t>ekspresēti</a:t>
            </a:r>
            <a:r>
              <a:rPr lang="lv-LV" sz="2200" dirty="0" smtClean="0"/>
              <a:t> pubertātē –laikā, kad aktīvi sāk veidoties sēklinieki, un kad kompetentā imūnsistēma jau ir izveidojusies, un potenciāli satur sēklinieku antigēnu kompetentas B un T šūnas</a:t>
            </a:r>
          </a:p>
          <a:p>
            <a:endParaRPr lang="lv-LV" sz="2200" b="1" dirty="0" smtClean="0"/>
          </a:p>
          <a:p>
            <a:r>
              <a:rPr lang="lv-LV" sz="2200" b="1" dirty="0" smtClean="0"/>
              <a:t>Mehānismi:</a:t>
            </a:r>
          </a:p>
          <a:p>
            <a:pPr indent="457200">
              <a:buFont typeface="Wingdings" pitchFamily="2" charset="2"/>
              <a:buChar char="v"/>
            </a:pPr>
            <a:r>
              <a:rPr lang="lv-LV" sz="2200" dirty="0" smtClean="0"/>
              <a:t>Sēkliniekos, līdzīgi kā acīs un smadzenēs, ir sēklinieku-asins barjera ar specializētiem ciešiem starpšūnu kontaktiem </a:t>
            </a:r>
            <a:r>
              <a:rPr lang="lv-LV" sz="2200" dirty="0" err="1" smtClean="0"/>
              <a:t>endotēlijā</a:t>
            </a:r>
            <a:endParaRPr lang="lv-LV" sz="2200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dirty="0" smtClean="0"/>
              <a:t>Androgēniem bagātā sēklinieku mikrovide iedarbojas nomācoši uz sēkliniekos rezidējošajiem </a:t>
            </a:r>
            <a:r>
              <a:rPr lang="lv-LV" sz="2200" dirty="0" err="1" smtClean="0"/>
              <a:t>makrofāgiem</a:t>
            </a:r>
            <a:endParaRPr lang="lv-LV" sz="2200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dirty="0" smtClean="0"/>
              <a:t>Lokāla </a:t>
            </a:r>
            <a:r>
              <a:rPr lang="lv-LV" sz="2200" dirty="0" err="1" smtClean="0"/>
              <a:t>imūnsupresīva</a:t>
            </a:r>
            <a:r>
              <a:rPr lang="lv-LV" sz="2200" dirty="0" smtClean="0"/>
              <a:t> iedarbība ir TGF-</a:t>
            </a:r>
            <a:r>
              <a:rPr lang="lv-LV" sz="2200" dirty="0" smtClean="0">
                <a:latin typeface="Symbol" pitchFamily="18" charset="2"/>
              </a:rPr>
              <a:t>b</a:t>
            </a:r>
            <a:r>
              <a:rPr lang="lv-LV" sz="2200" dirty="0" smtClean="0"/>
              <a:t>, ko </a:t>
            </a:r>
            <a:r>
              <a:rPr lang="lv-LV" sz="2200" dirty="0" err="1" smtClean="0"/>
              <a:t>konstitutīvi</a:t>
            </a:r>
            <a:r>
              <a:rPr lang="lv-LV" sz="2200" dirty="0" smtClean="0"/>
              <a:t> </a:t>
            </a:r>
            <a:r>
              <a:rPr lang="lv-LV" sz="2200" dirty="0" err="1" smtClean="0"/>
              <a:t>sekretē</a:t>
            </a:r>
            <a:r>
              <a:rPr lang="lv-LV" sz="2200" dirty="0" smtClean="0"/>
              <a:t> sēkliniekos esošās </a:t>
            </a:r>
            <a:r>
              <a:rPr lang="lv-LV" sz="2200" dirty="0" err="1" smtClean="0"/>
              <a:t>Leidiga</a:t>
            </a:r>
            <a:r>
              <a:rPr lang="lv-LV" sz="2200" dirty="0" smtClean="0"/>
              <a:t>, </a:t>
            </a:r>
            <a:r>
              <a:rPr lang="lv-LV" sz="2200" dirty="0" err="1" smtClean="0"/>
              <a:t>Sertoli</a:t>
            </a:r>
            <a:r>
              <a:rPr lang="lv-LV" sz="2200" dirty="0" smtClean="0"/>
              <a:t> un </a:t>
            </a:r>
            <a:r>
              <a:rPr lang="lv-LV" sz="2200" dirty="0" err="1" smtClean="0"/>
              <a:t>peritubulārās</a:t>
            </a:r>
            <a:r>
              <a:rPr lang="lv-LV" sz="2200" dirty="0" smtClean="0"/>
              <a:t> šūnas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Imūnsistēmas šūnas sēkliniekos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9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>
              <a:buFont typeface="Wingdings" pitchFamily="2" charset="2"/>
              <a:buChar char="v"/>
            </a:pPr>
            <a:r>
              <a:rPr lang="lv-LV" sz="2200" b="1" dirty="0" smtClean="0"/>
              <a:t>T šūnas </a:t>
            </a:r>
            <a:r>
              <a:rPr lang="lv-LV" sz="2200" dirty="0" smtClean="0"/>
              <a:t>sēkliniekos sastāda ~ 10-20% no imūnšūnām, starp tiem ir CTL (CD8+) un </a:t>
            </a:r>
            <a:r>
              <a:rPr lang="lv-LV" sz="2200" dirty="0" err="1" smtClean="0"/>
              <a:t>Th</a:t>
            </a:r>
            <a:r>
              <a:rPr lang="lv-LV" sz="2200" dirty="0" smtClean="0"/>
              <a:t> (CD4+); ir atrodamas arī NKT un NK šūnas</a:t>
            </a:r>
            <a:endParaRPr lang="lv-LV" sz="2200" b="1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smtClean="0"/>
              <a:t>B šūnas </a:t>
            </a:r>
            <a:r>
              <a:rPr lang="lv-LV" sz="2200" dirty="0" smtClean="0"/>
              <a:t>normāli nav atrodamas sēkliniekos, pat iekaisuma reakcijas gadījumā</a:t>
            </a:r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err="1" smtClean="0"/>
              <a:t>Makrofāgi</a:t>
            </a:r>
            <a:r>
              <a:rPr lang="lv-LV" sz="2200" b="1" dirty="0" smtClean="0"/>
              <a:t> </a:t>
            </a:r>
            <a:r>
              <a:rPr lang="lv-LV" sz="2200" dirty="0" smtClean="0"/>
              <a:t>ir lielākā imūnšūnu populācija sēkliniekos, spēj atbildēt uz infekcijas stimuliem un aktivēties (</a:t>
            </a:r>
            <a:r>
              <a:rPr lang="lv-LV" sz="2200" dirty="0" err="1" smtClean="0"/>
              <a:t>sekretē</a:t>
            </a:r>
            <a:r>
              <a:rPr lang="lv-LV" sz="2200" dirty="0" smtClean="0"/>
              <a:t> TNF-</a:t>
            </a:r>
            <a:r>
              <a:rPr lang="lv-LV" sz="2200" dirty="0" smtClean="0">
                <a:latin typeface="Symbol" pitchFamily="18" charset="2"/>
              </a:rPr>
              <a:t>a</a:t>
            </a:r>
            <a:r>
              <a:rPr lang="lv-LV" sz="2200" dirty="0" smtClean="0"/>
              <a:t> un IL-1</a:t>
            </a:r>
            <a:r>
              <a:rPr lang="lv-LV" sz="2200" dirty="0" smtClean="0">
                <a:latin typeface="Symbol" pitchFamily="18" charset="2"/>
              </a:rPr>
              <a:t>b)</a:t>
            </a:r>
            <a:r>
              <a:rPr lang="lv-LV" sz="2200" dirty="0" smtClean="0"/>
              <a:t>. </a:t>
            </a:r>
            <a:r>
              <a:rPr lang="lv-LV" sz="2200" dirty="0" err="1" smtClean="0"/>
              <a:t>Sekretē</a:t>
            </a:r>
            <a:r>
              <a:rPr lang="lv-LV" sz="2200" dirty="0" smtClean="0"/>
              <a:t> savienojumus, ko </a:t>
            </a:r>
            <a:r>
              <a:rPr lang="lv-LV" sz="2200" dirty="0" err="1" smtClean="0"/>
              <a:t>Leidiga</a:t>
            </a:r>
            <a:r>
              <a:rPr lang="lv-LV" sz="2200" dirty="0" smtClean="0"/>
              <a:t> šūnas izmanto testosterona produkcijai. Nepieciešamas normālai </a:t>
            </a:r>
            <a:r>
              <a:rPr lang="lv-LV" sz="2200" dirty="0" err="1" smtClean="0"/>
              <a:t>Leidiga</a:t>
            </a:r>
            <a:r>
              <a:rPr lang="lv-LV" sz="2200" dirty="0" smtClean="0"/>
              <a:t> šūnu attīstībai un funkcijām.</a:t>
            </a:r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smtClean="0"/>
              <a:t>Tuklās šūnas </a:t>
            </a:r>
            <a:r>
              <a:rPr lang="lv-LV" sz="2200" dirty="0" smtClean="0"/>
              <a:t>atrodamas mazā skaitā, kur tās regulē testosterona veidošanos</a:t>
            </a:r>
            <a:endParaRPr lang="lv-LV" sz="2200" b="1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err="1" smtClean="0"/>
              <a:t>Neitrofili</a:t>
            </a:r>
            <a:r>
              <a:rPr lang="lv-LV" sz="2200" b="1" dirty="0" smtClean="0"/>
              <a:t> </a:t>
            </a:r>
            <a:r>
              <a:rPr lang="lv-LV" sz="2200" dirty="0" smtClean="0"/>
              <a:t>normāli audos nav atrodami, bet var tajos iekļūt iekaisuma stimulu ietekmē, kā arī pēc hormonu terapijas, un tad var veicināt audu bojājumu</a:t>
            </a:r>
            <a:endParaRPr lang="lv-LV" sz="2200" b="1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err="1" smtClean="0"/>
              <a:t>Dendrītiskās</a:t>
            </a:r>
            <a:r>
              <a:rPr lang="lv-LV" sz="2200" b="1" dirty="0" smtClean="0"/>
              <a:t> šūnas </a:t>
            </a:r>
            <a:r>
              <a:rPr lang="lv-LV" sz="2200" dirty="0" smtClean="0"/>
              <a:t>relatīvi maz, neskaidra loma, iespējams veicina autoimūnu iekaisumu sēkliniekos</a:t>
            </a:r>
            <a:endParaRPr lang="lv-LV" sz="2200" b="1" dirty="0" smtClean="0"/>
          </a:p>
          <a:p>
            <a:pPr indent="457200">
              <a:buFont typeface="Wingdings" pitchFamily="2" charset="2"/>
              <a:buChar char="v"/>
            </a:pPr>
            <a:r>
              <a:rPr lang="lv-LV" sz="2200" b="1" dirty="0" err="1" smtClean="0"/>
              <a:t>Eozinofili</a:t>
            </a:r>
            <a:r>
              <a:rPr lang="lv-LV" sz="2200" b="1" dirty="0" smtClean="0"/>
              <a:t> </a:t>
            </a:r>
            <a:r>
              <a:rPr lang="lv-LV" sz="2200" dirty="0" smtClean="0"/>
              <a:t>ļoti maz</a:t>
            </a:r>
            <a:endParaRPr lang="lv-LV" sz="2200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Placenta un auglis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9" cy="4601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 smtClean="0"/>
              <a:t>Auglis un placenta - </a:t>
            </a:r>
            <a:r>
              <a:rPr lang="lv-LV" sz="2400" b="1" dirty="0" err="1" smtClean="0"/>
              <a:t>allogēns</a:t>
            </a:r>
            <a:r>
              <a:rPr lang="lv-LV" sz="2400" dirty="0" smtClean="0"/>
              <a:t> (dabīgs </a:t>
            </a:r>
            <a:r>
              <a:rPr lang="lv-LV" sz="2400" dirty="0" err="1" smtClean="0"/>
              <a:t>semi-allografts</a:t>
            </a:r>
            <a:r>
              <a:rPr lang="lv-LV" sz="2400" dirty="0" smtClean="0"/>
              <a:t>) mātes organismam</a:t>
            </a:r>
          </a:p>
          <a:p>
            <a:pPr algn="just"/>
            <a:r>
              <a:rPr lang="lv-LV" sz="2400" dirty="0" smtClean="0"/>
              <a:t>Grūtniecība </a:t>
            </a:r>
            <a:r>
              <a:rPr lang="lv-LV" sz="2400" b="1" dirty="0" smtClean="0"/>
              <a:t>imunoloģiski ir ļoti sarežģīts process</a:t>
            </a:r>
            <a:r>
              <a:rPr lang="lv-LV" sz="2400" dirty="0" smtClean="0"/>
              <a:t>, kurā mātes organismam jānodrošina aizsardzība sev un auglim no infekcijām, vienlaikus saglabājot toleranci pret augli un placentu</a:t>
            </a:r>
          </a:p>
          <a:p>
            <a:pPr indent="457200">
              <a:buFont typeface="Wingdings" pitchFamily="2" charset="2"/>
              <a:buChar char="v"/>
            </a:pPr>
            <a:endParaRPr lang="lv-LV" sz="2400" dirty="0" smtClean="0"/>
          </a:p>
          <a:p>
            <a:r>
              <a:rPr lang="lv-LV" sz="2400" dirty="0" smtClean="0"/>
              <a:t>Pētījumi apstiprina </a:t>
            </a:r>
            <a:r>
              <a:rPr lang="lv-LV" sz="2400" b="1" dirty="0" smtClean="0"/>
              <a:t>trīs pamatprincipus</a:t>
            </a:r>
            <a:r>
              <a:rPr lang="lv-LV" sz="2400" dirty="0" smtClean="0"/>
              <a:t>: </a:t>
            </a:r>
          </a:p>
          <a:p>
            <a:pPr marL="457200" indent="-457200">
              <a:buAutoNum type="arabicParenR"/>
            </a:pPr>
            <a:r>
              <a:rPr lang="lv-LV" sz="2400" dirty="0" smtClean="0"/>
              <a:t>Aizsardzību auglim no mātes imūnsistēmas nodrošina vairāki  atšķirīgi mehānismi</a:t>
            </a:r>
          </a:p>
          <a:p>
            <a:pPr marL="457200" indent="-457200" algn="just">
              <a:buAutoNum type="arabicParenR"/>
            </a:pPr>
            <a:r>
              <a:rPr lang="lv-LV" sz="2400" dirty="0" smtClean="0"/>
              <a:t>Abi – gan māte, gan auglis – piedalās grūtniecības  </a:t>
            </a:r>
            <a:r>
              <a:rPr lang="lv-LV" sz="2400" dirty="0" err="1" smtClean="0"/>
              <a:t>saglabāša-nā,</a:t>
            </a:r>
            <a:r>
              <a:rPr lang="lv-LV" sz="2400" dirty="0" smtClean="0"/>
              <a:t> panākot </a:t>
            </a:r>
            <a:r>
              <a:rPr lang="lv-LV" sz="2400" dirty="0" err="1" smtClean="0"/>
              <a:t>imūnpriviliģētu</a:t>
            </a:r>
            <a:r>
              <a:rPr lang="lv-LV" sz="2400" dirty="0" smtClean="0"/>
              <a:t> vidi </a:t>
            </a:r>
          </a:p>
          <a:p>
            <a:pPr marL="457200" indent="-457200">
              <a:buAutoNum type="arabicParenR"/>
            </a:pPr>
            <a:r>
              <a:rPr lang="lv-LV" sz="2400" dirty="0" smtClean="0"/>
              <a:t>Augļa faktori ir tie, kas ierosina un vada mātes imūno atbildi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5743"/>
            <a:ext cx="9060498" cy="651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Centrālā tolerance – T šūnas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257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6488668"/>
            <a:ext cx="6652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Abbas</a:t>
            </a:r>
            <a:r>
              <a:rPr lang="en-GB" sz="1400" dirty="0" smtClean="0"/>
              <a:t>, </a:t>
            </a:r>
            <a:r>
              <a:rPr lang="en-GB" sz="1400" dirty="0" err="1" smtClean="0"/>
              <a:t>Abul</a:t>
            </a:r>
            <a:r>
              <a:rPr lang="en-GB" sz="1400" dirty="0" smtClean="0"/>
              <a:t> K.</a:t>
            </a:r>
            <a:r>
              <a:rPr lang="lv-LV" sz="1400" dirty="0" smtClean="0"/>
              <a:t>, </a:t>
            </a:r>
            <a:r>
              <a:rPr lang="en-GB" sz="1400" dirty="0" smtClean="0"/>
              <a:t>CELLULAR AND MOLECULAR IMMUNOLOGY</a:t>
            </a:r>
            <a:r>
              <a:rPr lang="lv-LV" sz="1400" dirty="0" smtClean="0"/>
              <a:t>, 7th </a:t>
            </a:r>
            <a:r>
              <a:rPr lang="lv-LV" sz="1400" dirty="0" err="1" smtClean="0"/>
              <a:t>edition</a:t>
            </a:r>
            <a:r>
              <a:rPr lang="lv-LV" sz="1400" dirty="0" smtClean="0"/>
              <a:t>, </a:t>
            </a:r>
            <a:r>
              <a:rPr lang="lv-LV" sz="1400" dirty="0" err="1" smtClean="0"/>
              <a:t>Elsvier</a:t>
            </a:r>
            <a:r>
              <a:rPr lang="lv-LV" sz="1400" dirty="0" smtClean="0"/>
              <a:t> </a:t>
            </a:r>
            <a:r>
              <a:rPr lang="lv-LV" sz="1400" dirty="0" err="1" smtClean="0"/>
              <a:t>Sounders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5085184"/>
            <a:ext cx="18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Naturālā </a:t>
            </a:r>
            <a:r>
              <a:rPr lang="lv-LV" b="1" dirty="0" err="1" smtClean="0">
                <a:solidFill>
                  <a:srgbClr val="FF0000"/>
                </a:solidFill>
              </a:rPr>
              <a:t>T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reg</a:t>
            </a:r>
            <a:r>
              <a:rPr lang="lv-LV" b="1" baseline="-25000" dirty="0" smtClean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šūna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Centrālā nervu sistēma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208912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 err="1" smtClean="0"/>
              <a:t>Anatomis</a:t>
            </a:r>
            <a:r>
              <a:rPr lang="lv-LV" sz="2000" b="1" dirty="0" smtClean="0"/>
              <a:t>kās īpatnības </a:t>
            </a:r>
            <a:r>
              <a:rPr lang="lv-LV" sz="2000" dirty="0" smtClean="0"/>
              <a:t>smadzenēs – nav tradicionālās limfātiskās sistēmas, un ir maz </a:t>
            </a:r>
            <a:r>
              <a:rPr lang="lv-LV" sz="2000" dirty="0" err="1" smtClean="0"/>
              <a:t>dendrītisko</a:t>
            </a:r>
            <a:r>
              <a:rPr lang="lv-LV" sz="2000" dirty="0" smtClean="0"/>
              <a:t> šūnu</a:t>
            </a:r>
          </a:p>
          <a:p>
            <a:pPr algn="just">
              <a:spcAft>
                <a:spcPts val="1200"/>
              </a:spcAft>
            </a:pPr>
            <a:r>
              <a:rPr lang="lv-LV" sz="2000" b="1" dirty="0" smtClean="0"/>
              <a:t>Asins-smadzeņu barjera</a:t>
            </a:r>
            <a:r>
              <a:rPr lang="lv-LV" sz="2000" dirty="0" smtClean="0"/>
              <a:t>: ciešie kontakti starp CNS asinsvadu </a:t>
            </a:r>
            <a:r>
              <a:rPr lang="lv-LV" sz="2000" dirty="0" err="1" smtClean="0"/>
              <a:t>endotēlija</a:t>
            </a:r>
            <a:r>
              <a:rPr lang="lv-LV" sz="2000" dirty="0" smtClean="0"/>
              <a:t> šūnām un to zemā </a:t>
            </a:r>
            <a:r>
              <a:rPr lang="lv-LV" sz="2000" dirty="0" err="1" smtClean="0"/>
              <a:t>mikropinocitozes</a:t>
            </a:r>
            <a:r>
              <a:rPr lang="lv-LV" sz="2000" dirty="0" smtClean="0"/>
              <a:t> spēja mehāniski neļauj iekļūt imūnšūnām, antivielām un </a:t>
            </a:r>
            <a:r>
              <a:rPr lang="lv-LV" sz="2000" dirty="0" err="1" smtClean="0"/>
              <a:t>imūnmediatoriem</a:t>
            </a:r>
            <a:r>
              <a:rPr lang="lv-LV" sz="2000" dirty="0" smtClean="0"/>
              <a:t> (arī farmakoloģiski priviliģēta vieta)</a:t>
            </a:r>
          </a:p>
          <a:p>
            <a:pPr algn="just">
              <a:spcAft>
                <a:spcPts val="1200"/>
              </a:spcAft>
            </a:pPr>
            <a:r>
              <a:rPr lang="lv-LV" sz="2000" b="1" dirty="0" err="1" smtClean="0"/>
              <a:t>Neiropeptīdiem</a:t>
            </a:r>
            <a:r>
              <a:rPr lang="lv-LV" sz="2000" dirty="0" smtClean="0"/>
              <a:t> piemīt </a:t>
            </a:r>
            <a:r>
              <a:rPr lang="lv-LV" sz="2000" dirty="0" err="1" smtClean="0"/>
              <a:t>imūnsupresīvas</a:t>
            </a:r>
            <a:r>
              <a:rPr lang="lv-LV" sz="2000" dirty="0" smtClean="0"/>
              <a:t> īpašības</a:t>
            </a:r>
          </a:p>
          <a:p>
            <a:pPr algn="just">
              <a:spcAft>
                <a:spcPts val="1200"/>
              </a:spcAft>
            </a:pPr>
            <a:r>
              <a:rPr lang="lv-LV" sz="2000" dirty="0" smtClean="0"/>
              <a:t>Smadzenēs bagātīgi rezidē </a:t>
            </a:r>
            <a:r>
              <a:rPr lang="lv-LV" sz="2000" b="1" dirty="0" err="1" smtClean="0"/>
              <a:t>makrofāgi</a:t>
            </a:r>
            <a:r>
              <a:rPr lang="lv-LV" sz="2000" dirty="0" smtClean="0"/>
              <a:t> (</a:t>
            </a:r>
            <a:r>
              <a:rPr lang="lv-LV" sz="2000" dirty="0" err="1" smtClean="0"/>
              <a:t>mikroglija</a:t>
            </a:r>
            <a:r>
              <a:rPr lang="lv-LV" sz="2000" dirty="0" smtClean="0"/>
              <a:t>), kas tiek aktivēti, ja smadzenēs notiek audu bojājums vai infekcija, tomēr to aktivācijai nepieciešami spēcīgāki signāli, un tie nav spējīgi šo iekaisumu efektīvi uzturēt</a:t>
            </a:r>
          </a:p>
          <a:p>
            <a:pPr algn="just">
              <a:spcAft>
                <a:spcPts val="1200"/>
              </a:spcAft>
            </a:pPr>
            <a:r>
              <a:rPr lang="lv-LV" sz="2000" b="1" dirty="0" smtClean="0"/>
              <a:t>Zemu </a:t>
            </a:r>
            <a:r>
              <a:rPr lang="lv-LV" sz="2000" b="1" dirty="0" err="1" smtClean="0"/>
              <a:t>ekspresētas</a:t>
            </a:r>
            <a:r>
              <a:rPr lang="lv-LV" sz="2000" b="1" dirty="0" smtClean="0"/>
              <a:t> MH</a:t>
            </a:r>
            <a:r>
              <a:rPr lang="lv-LV" sz="2000" dirty="0" smtClean="0"/>
              <a:t>C molekulas</a:t>
            </a:r>
          </a:p>
          <a:p>
            <a:pPr algn="just">
              <a:spcAft>
                <a:spcPts val="1200"/>
              </a:spcAft>
            </a:pPr>
            <a:r>
              <a:rPr lang="lv-LV" sz="2000" b="1" dirty="0" smtClean="0">
                <a:solidFill>
                  <a:srgbClr val="FF0000"/>
                </a:solidFill>
              </a:rPr>
              <a:t>BET!!! </a:t>
            </a:r>
            <a:r>
              <a:rPr lang="lv-LV" sz="2000" dirty="0" smtClean="0"/>
              <a:t>Iekaisuma un slimību gadījumā tiek nodrošināta limfocītu iekļuve smadzenēs, lokālās un perifērās imūnsistēmas aktīva mijiedarbība. Imūnā atbilde uz CNS antigēniem ir virzīta uz B šūnu atbildi.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0070C0"/>
                </a:solidFill>
              </a:rPr>
              <a:t>Neirovaskulārā</a:t>
            </a:r>
            <a:r>
              <a:rPr lang="lv-LV" b="1" dirty="0" smtClean="0">
                <a:solidFill>
                  <a:srgbClr val="0070C0"/>
                </a:solidFill>
              </a:rPr>
              <a:t> vienība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28192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0072" y="3140968"/>
            <a:ext cx="11757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lv-LV" b="1" dirty="0" err="1" smtClean="0"/>
              <a:t>Endotēlijs</a:t>
            </a:r>
            <a:r>
              <a:rPr lang="lv-LV" b="1" dirty="0" smtClean="0"/>
              <a:t> 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96136" y="3573016"/>
            <a:ext cx="144016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82775" y="6165304"/>
            <a:ext cx="8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smtClean="0"/>
              <a:t>Neironi</a:t>
            </a:r>
            <a:endParaRPr lang="en-GB" b="1" dirty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7236296" y="5157192"/>
            <a:ext cx="946479" cy="1192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2780928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err="1" smtClean="0"/>
              <a:t>Cerebrospinālais</a:t>
            </a:r>
            <a:r>
              <a:rPr lang="lv-LV" sz="1600" b="1" dirty="0" smtClean="0"/>
              <a:t> šķidrums</a:t>
            </a:r>
            <a:endParaRPr lang="en-GB" sz="16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20272" y="3356992"/>
            <a:ext cx="72008" cy="948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896" y="61501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err="1" smtClean="0"/>
              <a:t>Mikroglija</a:t>
            </a:r>
            <a:r>
              <a:rPr lang="lv-LV" b="1" dirty="0" smtClean="0"/>
              <a:t>/</a:t>
            </a:r>
            <a:r>
              <a:rPr lang="lv-LV" b="1" dirty="0" err="1" smtClean="0"/>
              <a:t>astrocīti</a:t>
            </a:r>
            <a:endParaRPr lang="en-GB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04048" y="5373216"/>
            <a:ext cx="108012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 descr="Elements of the Neurovascular Un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573481" cy="288032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3635896" y="4581128"/>
            <a:ext cx="165618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0" y="2852936"/>
            <a:ext cx="1008112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24328" y="3501008"/>
            <a:ext cx="208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/>
              <a:t>Perivaskulārie </a:t>
            </a:r>
            <a:r>
              <a:rPr lang="lv-LV" sz="1600" b="1" dirty="0" err="1" smtClean="0"/>
              <a:t>makrofāgi</a:t>
            </a:r>
            <a:endParaRPr lang="en-GB" sz="1600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884368" y="4077072"/>
            <a:ext cx="288032" cy="732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72000" y="1268760"/>
            <a:ext cx="42484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lv-LV" sz="2000" b="1" dirty="0" smtClean="0"/>
              <a:t> </a:t>
            </a:r>
            <a:endParaRPr lang="lv-LV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Izmantotie avoti &amp; </a:t>
            </a:r>
            <a:r>
              <a:rPr lang="lv-LV" b="1" dirty="0" err="1" smtClean="0">
                <a:solidFill>
                  <a:srgbClr val="0070C0"/>
                </a:solidFill>
              </a:rPr>
              <a:t>tālāklasīšanai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92888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lv-LV" sz="2000" b="1" dirty="0" err="1" smtClean="0"/>
              <a:t>Imūnsupresorās</a:t>
            </a:r>
            <a:r>
              <a:rPr lang="lv-LV" sz="2000" b="1" dirty="0" smtClean="0"/>
              <a:t> šūnas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err="1" smtClean="0"/>
              <a:t>Abbas</a:t>
            </a:r>
            <a:r>
              <a:rPr lang="en-GB" sz="2000" dirty="0" smtClean="0"/>
              <a:t>, </a:t>
            </a:r>
            <a:r>
              <a:rPr lang="en-GB" sz="2000" dirty="0" err="1" smtClean="0"/>
              <a:t>Abul</a:t>
            </a:r>
            <a:r>
              <a:rPr lang="en-GB" sz="2000" dirty="0" smtClean="0"/>
              <a:t> K.</a:t>
            </a:r>
            <a:r>
              <a:rPr lang="lv-LV" sz="2000" dirty="0" smtClean="0"/>
              <a:t>, </a:t>
            </a:r>
            <a:r>
              <a:rPr lang="en-GB" sz="2000" dirty="0" smtClean="0"/>
              <a:t>CELLULAR AND MOLECULAR IMMUNOLOGY</a:t>
            </a:r>
            <a:r>
              <a:rPr lang="lv-LV" sz="2000" dirty="0" smtClean="0"/>
              <a:t>, 7th </a:t>
            </a:r>
            <a:r>
              <a:rPr lang="lv-LV" sz="2000" dirty="0" err="1" smtClean="0"/>
              <a:t>edition</a:t>
            </a:r>
            <a:r>
              <a:rPr lang="lv-LV" sz="2000" dirty="0" smtClean="0"/>
              <a:t>, </a:t>
            </a:r>
            <a:r>
              <a:rPr lang="lv-LV" sz="2000" dirty="0" err="1" smtClean="0"/>
              <a:t>Elsvier</a:t>
            </a:r>
            <a:r>
              <a:rPr lang="lv-LV" sz="2000" dirty="0" smtClean="0"/>
              <a:t> </a:t>
            </a:r>
            <a:r>
              <a:rPr lang="lv-LV" sz="2000" dirty="0" err="1" smtClean="0"/>
              <a:t>Sounders</a:t>
            </a:r>
            <a:endParaRPr lang="en-GB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>
                <a:hlinkClick r:id="rId3"/>
              </a:rPr>
              <a:t>http</a:t>
            </a:r>
            <a:r>
              <a:rPr lang="en-GB" sz="2000" dirty="0" smtClean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www.nature.com/nri/posters/tregcells/index.html</a:t>
            </a:r>
            <a:r>
              <a:rPr lang="lv-LV" sz="2000" dirty="0" smtClean="0"/>
              <a:t> 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/>
              <a:t>www.nature.com/nri/</a:t>
            </a:r>
            <a:r>
              <a:rPr lang="en-GB" sz="2000" b="1" dirty="0" smtClean="0"/>
              <a:t>posters</a:t>
            </a:r>
            <a:r>
              <a:rPr lang="en-GB" sz="2000" dirty="0" smtClean="0"/>
              <a:t>/</a:t>
            </a:r>
            <a:r>
              <a:rPr lang="en-GB" sz="2000" b="1" dirty="0" smtClean="0"/>
              <a:t>mdsc</a:t>
            </a:r>
            <a:r>
              <a:rPr lang="en-GB" sz="2000" dirty="0" smtClean="0"/>
              <a:t>s</a:t>
            </a:r>
            <a:endParaRPr lang="en-GB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/>
              <a:t>PMID: 19737784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/>
              <a:t>PMID</a:t>
            </a:r>
            <a:r>
              <a:rPr lang="en-GB" sz="2000" dirty="0" smtClean="0"/>
              <a:t>: </a:t>
            </a:r>
            <a:r>
              <a:rPr lang="en-GB" sz="2000" dirty="0" smtClean="0"/>
              <a:t>23566714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/>
              <a:t>PMID: 22804624</a:t>
            </a:r>
          </a:p>
          <a:p>
            <a:pPr algn="just"/>
            <a:endParaRPr lang="lv-LV" sz="2000" b="1" dirty="0" smtClean="0"/>
          </a:p>
          <a:p>
            <a:pPr algn="just"/>
            <a:r>
              <a:rPr lang="lv-LV" sz="2000" b="1" dirty="0" err="1" smtClean="0"/>
              <a:t>Imūnprivileģētie</a:t>
            </a:r>
            <a:r>
              <a:rPr lang="lv-LV" sz="2000" b="1" dirty="0" smtClean="0"/>
              <a:t> audi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lv-LV" sz="2000" dirty="0" smtClean="0">
                <a:hlinkClick r:id="rId4"/>
              </a:rPr>
              <a:t>http://</a:t>
            </a:r>
            <a:r>
              <a:rPr lang="lv-LV" sz="2000" dirty="0" smtClean="0">
                <a:hlinkClick r:id="rId4"/>
              </a:rPr>
              <a:t>www.streilein-foundation.org/ocular_immunology.html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GB" sz="2000" dirty="0" smtClean="0"/>
              <a:t>PMID: </a:t>
            </a:r>
            <a:r>
              <a:rPr lang="en-GB" sz="2000" dirty="0" smtClean="0"/>
              <a:t>20948803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US" sz="2000" dirty="0" smtClean="0"/>
              <a:t>PMID</a:t>
            </a:r>
            <a:r>
              <a:rPr lang="en-US" sz="2000" dirty="0" smtClean="0"/>
              <a:t>: </a:t>
            </a:r>
            <a:r>
              <a:rPr lang="en-US" sz="2000" dirty="0" smtClean="0"/>
              <a:t>23435332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r>
              <a:rPr lang="en-US" sz="2000" dirty="0" smtClean="0"/>
              <a:t>PMID: </a:t>
            </a:r>
            <a:r>
              <a:rPr lang="en-US" sz="2000" dirty="0" smtClean="0"/>
              <a:t>23072749</a:t>
            </a:r>
            <a:endParaRPr lang="lv-LV" sz="2000" dirty="0" smtClean="0"/>
          </a:p>
          <a:p>
            <a:pPr indent="457200" algn="just">
              <a:buFont typeface="Arial" pitchFamily="34" charset="0"/>
              <a:buChar char="•"/>
            </a:pPr>
            <a:endParaRPr lang="lv-LV" sz="2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Centrālā un perifērā T šūnu tolerance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6229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6488668"/>
            <a:ext cx="6652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Abbas</a:t>
            </a:r>
            <a:r>
              <a:rPr lang="en-GB" sz="1400" dirty="0" smtClean="0"/>
              <a:t>, </a:t>
            </a:r>
            <a:r>
              <a:rPr lang="en-GB" sz="1400" dirty="0" err="1" smtClean="0"/>
              <a:t>Abul</a:t>
            </a:r>
            <a:r>
              <a:rPr lang="en-GB" sz="1400" dirty="0" smtClean="0"/>
              <a:t> K.</a:t>
            </a:r>
            <a:r>
              <a:rPr lang="lv-LV" sz="1400" dirty="0" smtClean="0"/>
              <a:t>, </a:t>
            </a:r>
            <a:r>
              <a:rPr lang="en-GB" sz="1400" dirty="0" smtClean="0"/>
              <a:t>CELLULAR AND MOLECULAR IMMUNOLOGY</a:t>
            </a:r>
            <a:r>
              <a:rPr lang="lv-LV" sz="1400" dirty="0" smtClean="0"/>
              <a:t>, 7th </a:t>
            </a:r>
            <a:r>
              <a:rPr lang="lv-LV" sz="1400" dirty="0" err="1" smtClean="0"/>
              <a:t>edition</a:t>
            </a:r>
            <a:r>
              <a:rPr lang="lv-LV" sz="1400" dirty="0" smtClean="0"/>
              <a:t>, </a:t>
            </a:r>
            <a:r>
              <a:rPr lang="lv-LV" sz="1400" dirty="0" err="1" smtClean="0"/>
              <a:t>Elsvier</a:t>
            </a:r>
            <a:r>
              <a:rPr lang="lv-LV" sz="1400" dirty="0" smtClean="0"/>
              <a:t> </a:t>
            </a:r>
            <a:r>
              <a:rPr lang="lv-LV" sz="1400" dirty="0" err="1" smtClean="0"/>
              <a:t>Sounders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35730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Inducētās jeb adaptīvās </a:t>
            </a:r>
            <a:r>
              <a:rPr lang="lv-LV" b="1" dirty="0" err="1" smtClean="0">
                <a:solidFill>
                  <a:srgbClr val="FF0000"/>
                </a:solidFill>
              </a:rPr>
              <a:t>T</a:t>
            </a:r>
            <a:r>
              <a:rPr lang="lv-LV" b="1" baseline="-25000" dirty="0" err="1" smtClean="0">
                <a:solidFill>
                  <a:srgbClr val="FF0000"/>
                </a:solidFill>
              </a:rPr>
              <a:t>reg</a:t>
            </a:r>
            <a:r>
              <a:rPr lang="lv-LV" b="1" baseline="-25000" dirty="0" smtClean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šūnas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941168"/>
            <a:ext cx="341987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Perifērā tolerance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– imunoloģiskā tolerance, kas izveidojas pēc tam, kad T un B šūnas nobriest un nokļūst perifērijā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7857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9144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0070C0"/>
                </a:solidFill>
              </a:rPr>
              <a:t>Perifērās T šūnu tolerances mehānismi 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7901694" cy="44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6488668"/>
            <a:ext cx="6652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Abbas</a:t>
            </a:r>
            <a:r>
              <a:rPr lang="en-GB" sz="1400" dirty="0" smtClean="0"/>
              <a:t>, </a:t>
            </a:r>
            <a:r>
              <a:rPr lang="en-GB" sz="1400" dirty="0" err="1" smtClean="0"/>
              <a:t>Abul</a:t>
            </a:r>
            <a:r>
              <a:rPr lang="en-GB" sz="1400" dirty="0" smtClean="0"/>
              <a:t> K.</a:t>
            </a:r>
            <a:r>
              <a:rPr lang="lv-LV" sz="1400" dirty="0" smtClean="0"/>
              <a:t>, </a:t>
            </a:r>
            <a:r>
              <a:rPr lang="en-GB" sz="1400" dirty="0" smtClean="0"/>
              <a:t>CELLULAR AND MOLECULAR IMMUNOLOGY</a:t>
            </a:r>
            <a:r>
              <a:rPr lang="lv-LV" sz="1400" dirty="0" smtClean="0"/>
              <a:t>, 7th </a:t>
            </a:r>
            <a:r>
              <a:rPr lang="lv-LV" sz="1400" dirty="0" err="1" smtClean="0"/>
              <a:t>edition</a:t>
            </a:r>
            <a:r>
              <a:rPr lang="lv-LV" sz="1400" dirty="0" smtClean="0"/>
              <a:t>, </a:t>
            </a:r>
            <a:r>
              <a:rPr lang="lv-LV" sz="1400" dirty="0" err="1" smtClean="0"/>
              <a:t>Elsvier</a:t>
            </a:r>
            <a:r>
              <a:rPr lang="lv-LV" sz="1400" dirty="0" smtClean="0"/>
              <a:t> </a:t>
            </a:r>
            <a:r>
              <a:rPr lang="lv-LV" sz="1400" dirty="0" err="1" smtClean="0"/>
              <a:t>Sounders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685" y="0"/>
            <a:ext cx="91606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-99392"/>
            <a:ext cx="72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u="sng" cap="all" dirty="0" smtClean="0">
                <a:solidFill>
                  <a:srgbClr val="FFFF00"/>
                </a:solidFill>
              </a:rPr>
              <a:t>Dažādi</a:t>
            </a:r>
            <a:r>
              <a:rPr lang="en-US" sz="2400" b="1" u="sng" cap="all" dirty="0" smtClean="0">
                <a:solidFill>
                  <a:srgbClr val="FFFF00"/>
                </a:solidFill>
              </a:rPr>
              <a:t> </a:t>
            </a:r>
            <a:r>
              <a:rPr lang="lv-LV" sz="2400" b="1" u="sng" cap="all" dirty="0" smtClean="0">
                <a:solidFill>
                  <a:srgbClr val="FFFF00"/>
                </a:solidFill>
              </a:rPr>
              <a:t> </a:t>
            </a:r>
            <a:r>
              <a:rPr lang="en-US" sz="2400" b="1" u="sng" cap="all" dirty="0" err="1" smtClean="0">
                <a:solidFill>
                  <a:srgbClr val="FFFF00"/>
                </a:solidFill>
              </a:rPr>
              <a:t>T</a:t>
            </a:r>
            <a:r>
              <a:rPr lang="en-US" sz="2400" b="1" u="sng" cap="all" baseline="-25000" dirty="0" err="1" smtClean="0">
                <a:solidFill>
                  <a:srgbClr val="FFFF00"/>
                </a:solidFill>
              </a:rPr>
              <a:t>reg</a:t>
            </a:r>
            <a:r>
              <a:rPr lang="en-US" sz="2400" b="1" u="sng" cap="all" dirty="0" smtClean="0">
                <a:solidFill>
                  <a:srgbClr val="FFFF00"/>
                </a:solidFill>
              </a:rPr>
              <a:t> </a:t>
            </a:r>
            <a:r>
              <a:rPr lang="lv-LV" sz="2400" b="1" u="sng" cap="all" dirty="0" smtClean="0">
                <a:solidFill>
                  <a:srgbClr val="FFFF00"/>
                </a:solidFill>
              </a:rPr>
              <a:t>šūnu </a:t>
            </a:r>
            <a:r>
              <a:rPr lang="en-US" sz="2400" b="1" u="sng" cap="all" dirty="0" err="1" smtClean="0">
                <a:solidFill>
                  <a:srgbClr val="FFFF00"/>
                </a:solidFill>
              </a:rPr>
              <a:t>subtipi</a:t>
            </a:r>
            <a:r>
              <a:rPr lang="en-US" sz="2400" b="1" u="sng" cap="all" dirty="0" smtClean="0">
                <a:solidFill>
                  <a:srgbClr val="FFFF00"/>
                </a:solidFill>
              </a:rPr>
              <a:t> un to </a:t>
            </a:r>
            <a:r>
              <a:rPr lang="lv-LV" sz="2400" b="1" u="sng" cap="all" dirty="0" smtClean="0">
                <a:solidFill>
                  <a:srgbClr val="FFFF00"/>
                </a:solidFill>
              </a:rPr>
              <a:t>izveide</a:t>
            </a:r>
            <a:endParaRPr lang="en-GB" sz="2400" b="1" u="sng" cap="al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914400"/>
          </a:xfrm>
        </p:spPr>
        <p:txBody>
          <a:bodyPr>
            <a:normAutofit/>
          </a:bodyPr>
          <a:lstStyle/>
          <a:p>
            <a:r>
              <a:rPr lang="lv-LV" b="1" dirty="0" err="1" smtClean="0">
                <a:solidFill>
                  <a:srgbClr val="0070C0"/>
                </a:solidFill>
              </a:rPr>
              <a:t>T</a:t>
            </a:r>
            <a:r>
              <a:rPr lang="lv-LV" b="1" baseline="-25000" dirty="0" err="1" smtClean="0">
                <a:solidFill>
                  <a:srgbClr val="0070C0"/>
                </a:solidFill>
              </a:rPr>
              <a:t>reg</a:t>
            </a:r>
            <a:r>
              <a:rPr lang="lv-LV" b="1" dirty="0" smtClean="0">
                <a:solidFill>
                  <a:srgbClr val="0070C0"/>
                </a:solidFill>
              </a:rPr>
              <a:t> šūnu funkcijas –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lv-LV" b="1" dirty="0" smtClean="0">
                <a:solidFill>
                  <a:srgbClr val="0070C0"/>
                </a:solidFill>
              </a:rPr>
              <a:t>lomas dažādos kontekstos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412776"/>
            <a:ext cx="77768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lv-LV" sz="2000" b="1" dirty="0" err="1" smtClean="0">
                <a:solidFill>
                  <a:srgbClr val="C00000"/>
                </a:solidFill>
              </a:rPr>
              <a:t>T</a:t>
            </a:r>
            <a:r>
              <a:rPr lang="lv-LV" sz="2000" b="1" baseline="-25000" dirty="0" err="1" smtClean="0">
                <a:solidFill>
                  <a:srgbClr val="C00000"/>
                </a:solidFill>
              </a:rPr>
              <a:t>reg</a:t>
            </a:r>
            <a:r>
              <a:rPr lang="lv-LV" sz="2000" b="1" dirty="0" smtClean="0">
                <a:solidFill>
                  <a:srgbClr val="C00000"/>
                </a:solidFill>
              </a:rPr>
              <a:t> šūnas modulē daudzus dažādus fizioloģiskas un patoloģiskas imūnās atbildes reakcijas: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err="1" smtClean="0">
                <a:ea typeface="Calibri" pitchFamily="34" charset="0"/>
                <a:cs typeface="DiverdaSansCom-Medium"/>
              </a:rPr>
              <a:t>Autoimunitāte</a:t>
            </a:r>
            <a:endParaRPr lang="lv-LV" sz="2000" dirty="0" smtClean="0">
              <a:ea typeface="Calibri" pitchFamily="34" charset="0"/>
              <a:cs typeface="DiverdaSansCom-Medium"/>
            </a:endParaRP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smtClean="0">
                <a:cs typeface="Arial" pitchFamily="34" charset="0"/>
              </a:rPr>
              <a:t>Alerģija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err="1" smtClean="0">
                <a:cs typeface="Arial" pitchFamily="34" charset="0"/>
              </a:rPr>
              <a:t>Mikrobiāla</a:t>
            </a:r>
            <a:r>
              <a:rPr lang="lv-LV" sz="2000" dirty="0" smtClean="0">
                <a:cs typeface="Arial" pitchFamily="34" charset="0"/>
              </a:rPr>
              <a:t> infekcija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smtClean="0">
                <a:cs typeface="Arial" pitchFamily="34" charset="0"/>
              </a:rPr>
              <a:t>Audzēja imunoloģija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smtClean="0">
                <a:cs typeface="Arial" pitchFamily="34" charset="0"/>
              </a:rPr>
              <a:t>Orgānu transplantācija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smtClean="0">
                <a:cs typeface="Arial" pitchFamily="34" charset="0"/>
              </a:rPr>
              <a:t>Grūtniecības tolerance</a:t>
            </a: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lv-LV" sz="2000" dirty="0" smtClean="0">
                <a:cs typeface="Arial" pitchFamily="34" charset="0"/>
              </a:rPr>
              <a:t>Aptaukošanās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67544" y="530120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2000" i="1" dirty="0" smtClean="0"/>
              <a:t>Uztur imūno homeostāzi dažādos organisma audos, modulējot imūno atbildi, lai novērstu </a:t>
            </a:r>
            <a:r>
              <a:rPr lang="lv-LV" sz="2000" i="1" dirty="0" err="1" smtClean="0"/>
              <a:t>autoimunitāti</a:t>
            </a:r>
            <a:r>
              <a:rPr lang="lv-LV" sz="2000" i="1" dirty="0" smtClean="0"/>
              <a:t>, un laikā nomāktu iekaisuma reakcijas, tādējādi novēršot potenciāli letālas, pārmērīgas imūnās atbildes pret infekcijām.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FoxP3+ </a:t>
            </a:r>
            <a:r>
              <a:rPr lang="lv-LV" b="1" dirty="0" err="1" smtClean="0">
                <a:solidFill>
                  <a:srgbClr val="0070C0"/>
                </a:solidFill>
              </a:rPr>
              <a:t>Treg</a:t>
            </a:r>
            <a:r>
              <a:rPr lang="lv-LV" b="1" dirty="0" smtClean="0">
                <a:solidFill>
                  <a:srgbClr val="0070C0"/>
                </a:solidFill>
              </a:rPr>
              <a:t> šūnu darbības mehānismi</a:t>
            </a:r>
            <a:r>
              <a:rPr lang="en-US" b="1" dirty="0" smtClean="0">
                <a:solidFill>
                  <a:srgbClr val="0070C0"/>
                </a:solidFill>
              </a:rPr>
              <a:t> (1)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208912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638132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http://www.nature.com/nri/posters/tregcells/index.html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0070C0"/>
                </a:solidFill>
              </a:rPr>
              <a:t>FoxP3+ </a:t>
            </a:r>
            <a:r>
              <a:rPr lang="lv-LV" b="1" dirty="0" err="1" smtClean="0">
                <a:solidFill>
                  <a:srgbClr val="0070C0"/>
                </a:solidFill>
              </a:rPr>
              <a:t>Treg</a:t>
            </a:r>
            <a:r>
              <a:rPr lang="lv-LV" b="1" dirty="0" smtClean="0">
                <a:solidFill>
                  <a:srgbClr val="0070C0"/>
                </a:solidFill>
              </a:rPr>
              <a:t> šūnu darbības mehānismi</a:t>
            </a:r>
            <a:r>
              <a:rPr lang="en-US" b="1" dirty="0" smtClean="0">
                <a:solidFill>
                  <a:srgbClr val="0070C0"/>
                </a:solidFill>
              </a:rPr>
              <a:t> (2)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638132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http://www.nature.com/nri/posters/tregcells/index.html 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268760"/>
            <a:ext cx="79665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</TotalTime>
  <Words>1483</Words>
  <Application>Microsoft Office PowerPoint</Application>
  <PresentationFormat>On-screen Show (4:3)</PresentationFormat>
  <Paragraphs>223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Imūnsupresīvās šūnas   Imūnpriviliģētie audi</vt:lpstr>
      <vt:lpstr>Lekcijas izklāsts – 1.daļa</vt:lpstr>
      <vt:lpstr>Centrālā tolerance – T šūnas</vt:lpstr>
      <vt:lpstr>Centrālā un perifērā T šūnu tolerance</vt:lpstr>
      <vt:lpstr>Perifērās T šūnu tolerances mehānismi </vt:lpstr>
      <vt:lpstr>Slide 6</vt:lpstr>
      <vt:lpstr>Treg šūnu funkcijas – lomas dažādos kontekstos</vt:lpstr>
      <vt:lpstr>FoxP3+ Treg šūnu darbības mehānismi (1)</vt:lpstr>
      <vt:lpstr>FoxP3+ Treg šūnu darbības mehānismi (2)</vt:lpstr>
      <vt:lpstr>FoxP3+ Treg šūnu darbības mehānismi (3)</vt:lpstr>
      <vt:lpstr>FoxP3+ Treg šūnu darbības mehānismi (4)</vt:lpstr>
      <vt:lpstr>Regulatorās B šūnas (Bregs /B10 šūnas)</vt:lpstr>
      <vt:lpstr>B10 šūnu lineārās diferenciācijas modelis cilvēkos</vt:lpstr>
      <vt:lpstr>B10 regulatorie efekti (modelis) </vt:lpstr>
      <vt:lpstr>Mieloīdās izcelsmes supresorās šūnas (MDSC) –  to veidošanās un akumulācija</vt:lpstr>
      <vt:lpstr>MDSC aktivēšana un proliferācija</vt:lpstr>
      <vt:lpstr>MDSC supresijas mehānismi</vt:lpstr>
      <vt:lpstr>MDSC kanceroģenēzē un audu bojājumu vietās</vt:lpstr>
      <vt:lpstr>Mezenhimālās cilmes šūnas (MCŠ)</vt:lpstr>
      <vt:lpstr>MCŠ un imūnšūnu savstarpējā mijiedarbība</vt:lpstr>
      <vt:lpstr>Lekcijas izklāsts – 2.daļa</vt:lpstr>
      <vt:lpstr>Imūnpriviliģētie audi</vt:lpstr>
      <vt:lpstr>Acs - redze ir izšķiroša zīdītāju izdzīvošanai</vt:lpstr>
      <vt:lpstr>Acs imūnā tolerance</vt:lpstr>
      <vt:lpstr>Simpātiskā oftalmija</vt:lpstr>
      <vt:lpstr>Sēklinieki</vt:lpstr>
      <vt:lpstr>Imūnsistēmas šūnas sēkliniekos</vt:lpstr>
      <vt:lpstr>Placenta un auglis</vt:lpstr>
      <vt:lpstr>Slide 29</vt:lpstr>
      <vt:lpstr>Centrālā nervu sistēma</vt:lpstr>
      <vt:lpstr>Neirovaskulārā vienība</vt:lpstr>
      <vt:lpstr>Izmantotie avoti &amp; tālāklasīšanai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Imūnsupresīvās šūnas   Imūnpriviliģētie audi</dc:title>
  <dc:creator>Zane</dc:creator>
  <cp:lastModifiedBy>Zane</cp:lastModifiedBy>
  <cp:revision>17</cp:revision>
  <dcterms:created xsi:type="dcterms:W3CDTF">2014-03-12T13:14:24Z</dcterms:created>
  <dcterms:modified xsi:type="dcterms:W3CDTF">2014-03-24T12:13:39Z</dcterms:modified>
</cp:coreProperties>
</file>