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513" r:id="rId3"/>
    <p:sldId id="595" r:id="rId4"/>
    <p:sldId id="604" r:id="rId5"/>
    <p:sldId id="638" r:id="rId6"/>
    <p:sldId id="683" r:id="rId7"/>
    <p:sldId id="565" r:id="rId8"/>
    <p:sldId id="596" r:id="rId9"/>
    <p:sldId id="597" r:id="rId10"/>
    <p:sldId id="600" r:id="rId11"/>
    <p:sldId id="599" r:id="rId12"/>
    <p:sldId id="598" r:id="rId13"/>
    <p:sldId id="601" r:id="rId14"/>
    <p:sldId id="603" r:id="rId15"/>
    <p:sldId id="602" r:id="rId16"/>
    <p:sldId id="522" r:id="rId17"/>
    <p:sldId id="605" r:id="rId18"/>
    <p:sldId id="606" r:id="rId19"/>
    <p:sldId id="607" r:id="rId20"/>
    <p:sldId id="514" r:id="rId21"/>
    <p:sldId id="625" r:id="rId22"/>
    <p:sldId id="626" r:id="rId23"/>
    <p:sldId id="627" r:id="rId24"/>
    <p:sldId id="628" r:id="rId25"/>
    <p:sldId id="629" r:id="rId26"/>
    <p:sldId id="630" r:id="rId27"/>
    <p:sldId id="631" r:id="rId28"/>
    <p:sldId id="632" r:id="rId29"/>
    <p:sldId id="633" r:id="rId30"/>
    <p:sldId id="650" r:id="rId31"/>
    <p:sldId id="651" r:id="rId32"/>
    <p:sldId id="652" r:id="rId33"/>
    <p:sldId id="551" r:id="rId34"/>
    <p:sldId id="559" r:id="rId35"/>
    <p:sldId id="618" r:id="rId36"/>
    <p:sldId id="653" r:id="rId37"/>
    <p:sldId id="655" r:id="rId38"/>
    <p:sldId id="553" r:id="rId39"/>
    <p:sldId id="557" r:id="rId40"/>
    <p:sldId id="558" r:id="rId41"/>
    <p:sldId id="555" r:id="rId42"/>
    <p:sldId id="676" r:id="rId43"/>
    <p:sldId id="656" r:id="rId44"/>
    <p:sldId id="556" r:id="rId45"/>
    <p:sldId id="654" r:id="rId46"/>
    <p:sldId id="563" r:id="rId47"/>
    <p:sldId id="560" r:id="rId48"/>
    <p:sldId id="561" r:id="rId49"/>
    <p:sldId id="562" r:id="rId50"/>
    <p:sldId id="677" r:id="rId51"/>
    <p:sldId id="566" r:id="rId52"/>
    <p:sldId id="657" r:id="rId53"/>
    <p:sldId id="567" r:id="rId54"/>
    <p:sldId id="658" r:id="rId55"/>
    <p:sldId id="568" r:id="rId56"/>
    <p:sldId id="571" r:id="rId57"/>
    <p:sldId id="572" r:id="rId58"/>
    <p:sldId id="564" r:id="rId59"/>
    <p:sldId id="678" r:id="rId60"/>
    <p:sldId id="575" r:id="rId61"/>
    <p:sldId id="661" r:id="rId62"/>
    <p:sldId id="662" r:id="rId63"/>
    <p:sldId id="663" r:id="rId64"/>
    <p:sldId id="660" r:id="rId65"/>
    <p:sldId id="574" r:id="rId66"/>
    <p:sldId id="573" r:id="rId67"/>
    <p:sldId id="576" r:id="rId68"/>
    <p:sldId id="577" r:id="rId69"/>
    <p:sldId id="578" r:id="rId70"/>
    <p:sldId id="679" r:id="rId71"/>
    <p:sldId id="579" r:id="rId72"/>
    <p:sldId id="664" r:id="rId73"/>
    <p:sldId id="665" r:id="rId74"/>
    <p:sldId id="592" r:id="rId75"/>
    <p:sldId id="591" r:id="rId76"/>
    <p:sldId id="680" r:id="rId77"/>
    <p:sldId id="588" r:id="rId78"/>
    <p:sldId id="685" r:id="rId79"/>
    <p:sldId id="589" r:id="rId80"/>
    <p:sldId id="684" r:id="rId81"/>
  </p:sldIdLst>
  <p:sldSz cx="9144000" cy="6858000" type="screen4x3"/>
  <p:notesSz cx="6662738" cy="9906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7C80"/>
    <a:srgbClr val="800000"/>
    <a:srgbClr val="EAEAEA"/>
    <a:srgbClr val="000000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77117" autoAdjust="0"/>
  </p:normalViewPr>
  <p:slideViewPr>
    <p:cSldViewPr>
      <p:cViewPr>
        <p:scale>
          <a:sx n="80" d="100"/>
          <a:sy n="80" d="100"/>
        </p:scale>
        <p:origin x="-15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5D25-BACF-4D7F-A230-C8D698AD31E4}" type="datetimeFigureOut">
              <a:rPr lang="lv-LV" smtClean="0"/>
              <a:pPr/>
              <a:t>02.11.2014.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0"/>
            <a:ext cx="533019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1"/>
            <a:ext cx="288718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BC22-4F46-4FFA-80DF-EC6385D5B19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74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5370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Alphavirus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(A)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Replication-competent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derived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full viral genome containing a foreign gene (FG) downstream of a second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sgPr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Vectors can contain FG upstream or downstream of the ORF coding for the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proteins (SP). (B) Alphavirus vector in which the SP ORF has been replaced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FG. (C) Enhanced alphavirus vector in which the sequence of FG is fused in frame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capsid translation enhancer (ENH) using the foot-and-mouth disease virus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autoprotease as a linker (2A).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77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58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80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211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989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Frederick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Grifﬁth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1928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 the transformation of a non-virulent pneumococcal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into a virulent type (Grifﬁth, 1928). In that study he mixed living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 of the non-virulent R form of Type I pneumococcus with heat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inactivated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 of the virulent S form of Type II pneumococcus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subsequently infected mice with this mixture. </a:t>
            </a: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Eventually, McCarty and Avery demonstrated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transformation was caused by deoxyribonucleic acid (DNA)</a:t>
            </a: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Joshua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Lederberg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bacteriophage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Salmonella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typhimurium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was responsible for carrying DNA from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bacterium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trunsduction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Recombination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nutritional and drug-resistant mutants of Salmonella with the wild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form could take place even when separated by a ﬁne glass ﬁlter.</a:t>
            </a: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Waclaw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Szybalski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enzīma</a:t>
            </a:r>
            <a:r>
              <a:rPr lang="lv-LV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gēna + pārnese cilvēka kaulu smadzeņu šūnās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chicken cells infected with the Rous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sarcoma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(RSV)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stably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inherited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speciﬁc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contained the information for the generation of RSV progenies.</a:t>
            </a: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that study, the tobacco mosaic virus was used as a vector vehicle to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polyadenylate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stretch to the viral RNA (Rogers and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Pfuderer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1968). Motivated by the results, they went even further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some years later they performed the ﬁrst direct human gene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trial. In that study, the wild-type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papilloma virus was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with the intention to introduce the gene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arginase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two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girls suffering from a urea cycle disorder </a:t>
            </a:r>
            <a:endParaRPr lang="lv-LV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S.A. Rosenberg aimed at using gene marking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 to track the movements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-inﬁltrating blood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cells in cancer patients (Rosenberg et al., 1990). His proposal was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previous ﬁndings demonstrating that treatment of metastatic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melanoma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tumour-inﬁltrating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lymphocytes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concomitant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interleukin-2 treatment resulted in regression of the disease in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lv-LV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474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46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first generation vectors the early gene 1A (E1A), a regulatory gene essential for replication, was deleted. E1B and E3 genes that play an important role in modulating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dVspecificimmunityFIGURE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1 -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of and transduction with an adenoviral vector. Early (indicated with an E) and other regulatory</a:t>
            </a:r>
            <a:r>
              <a:rPr lang="lv-LV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</a:t>
            </a:r>
            <a:r>
              <a:rPr lang="lv-LV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letedfromtheparentalstrain,usuallyofgenotype2or5,whichhavelowerpre-existingimmunityinthepopulation,whereasmoststructuralgenesandtheirrelativepromoterMLPs(majorlatepromoters)areretained.Thetransgeneandrespectiveeukaryoticpromoter(EP)replacedearlyE1A/E1Bgenes.VectorparticlesareproducedinpackagingcellstransfectedwiththeDNAvectorandE1A.E1Aisprovidedintranseitherbyco-transfectionofaseparateplasmidorstablyexpressedbythetransfectedcells.Thevectorparticlesreleasedinculturesupernatantarecollected,purifiedfromcontaminantcellsanddebrisandusedtotransducethetargetcells.Here,thevectorpenetratesthecellsbyendocytosisandreleasesthevectorDNAinthenucleuswheretheexpressionofthetransgenetakesplace.ThevectorDNAremainsasanepisomeandthetransgeneexpressionistransient(modifiedfromPistello,2012)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38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6366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AAV life cycle. AAV undergoes productive infection in the presence of adenovirus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coinfection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characterized by genome replication, viral gene expression,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production. In the absence of adenovirus, AAV can establish latency by integrating into chromosome 19 (AAVS1). The latent AAV genome can be rescued and replicated upon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superinfection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adenovirus.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stages of AAV's life cycle are regulated by complex interactions between the AAV genome and AAV, adenoviral, and host proteins.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44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326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2 -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Genomic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organization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derivedfrom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adeno-associated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(AAV).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parentalgenome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encoding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replicaseand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Expression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AAV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proteinsis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driven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promoters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p5, p19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transcriptsshare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poly(A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poly(A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lv-LV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inverted terminalrepeats(ITR)aremaintainedinthevectorgenome.Bycontrast,repandcaparereplacedbythetransgeneandtherespectiveeukaryoticpromoter(EP)(modifiedfromPistello,2012)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45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350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48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498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BC22-4F46-4FFA-80DF-EC6385D5B190}" type="slidenum">
              <a:rPr lang="lv-LV" smtClean="0"/>
              <a:pPr/>
              <a:t>51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342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5" name="Group 1131"/>
          <p:cNvGrpSpPr>
            <a:grpSpLocks noChangeAspect="1"/>
          </p:cNvGrpSpPr>
          <p:nvPr userDrawn="1"/>
        </p:nvGrpSpPr>
        <p:grpSpPr bwMode="auto">
          <a:xfrm>
            <a:off x="3286116" y="5429264"/>
            <a:ext cx="1976440" cy="1182670"/>
            <a:chOff x="2410" y="4448"/>
            <a:chExt cx="770" cy="532"/>
          </a:xfrm>
        </p:grpSpPr>
        <p:sp>
          <p:nvSpPr>
            <p:cNvPr id="6" name="Freeform 1132"/>
            <p:cNvSpPr>
              <a:spLocks noChangeAspect="1" noEditPoints="1"/>
            </p:cNvSpPr>
            <p:nvPr/>
          </p:nvSpPr>
          <p:spPr bwMode="auto">
            <a:xfrm>
              <a:off x="2410" y="4564"/>
              <a:ext cx="770" cy="416"/>
            </a:xfrm>
            <a:custGeom>
              <a:avLst/>
              <a:gdLst>
                <a:gd name="T0" fmla="*/ 0 w 2309"/>
                <a:gd name="T1" fmla="*/ 0 h 1247"/>
                <a:gd name="T2" fmla="*/ 0 w 2309"/>
                <a:gd name="T3" fmla="*/ 0 h 1247"/>
                <a:gd name="T4" fmla="*/ 0 w 2309"/>
                <a:gd name="T5" fmla="*/ 0 h 1247"/>
                <a:gd name="T6" fmla="*/ 0 w 2309"/>
                <a:gd name="T7" fmla="*/ 0 h 1247"/>
                <a:gd name="T8" fmla="*/ 0 w 2309"/>
                <a:gd name="T9" fmla="*/ 0 h 1247"/>
                <a:gd name="T10" fmla="*/ 0 w 2309"/>
                <a:gd name="T11" fmla="*/ 0 h 1247"/>
                <a:gd name="T12" fmla="*/ 0 w 2309"/>
                <a:gd name="T13" fmla="*/ 0 h 1247"/>
                <a:gd name="T14" fmla="*/ 0 w 2309"/>
                <a:gd name="T15" fmla="*/ 0 h 1247"/>
                <a:gd name="T16" fmla="*/ 0 w 2309"/>
                <a:gd name="T17" fmla="*/ 0 h 1247"/>
                <a:gd name="T18" fmla="*/ 0 w 2309"/>
                <a:gd name="T19" fmla="*/ 0 h 1247"/>
                <a:gd name="T20" fmla="*/ 0 w 2309"/>
                <a:gd name="T21" fmla="*/ 0 h 1247"/>
                <a:gd name="T22" fmla="*/ 0 w 2309"/>
                <a:gd name="T23" fmla="*/ 0 h 1247"/>
                <a:gd name="T24" fmla="*/ 0 w 2309"/>
                <a:gd name="T25" fmla="*/ 0 h 1247"/>
                <a:gd name="T26" fmla="*/ 0 w 2309"/>
                <a:gd name="T27" fmla="*/ 0 h 1247"/>
                <a:gd name="T28" fmla="*/ 0 w 2309"/>
                <a:gd name="T29" fmla="*/ 0 h 1247"/>
                <a:gd name="T30" fmla="*/ 0 w 2309"/>
                <a:gd name="T31" fmla="*/ 0 h 1247"/>
                <a:gd name="T32" fmla="*/ 0 w 2309"/>
                <a:gd name="T33" fmla="*/ 0 h 1247"/>
                <a:gd name="T34" fmla="*/ 0 w 2309"/>
                <a:gd name="T35" fmla="*/ 0 h 1247"/>
                <a:gd name="T36" fmla="*/ 0 w 2309"/>
                <a:gd name="T37" fmla="*/ 0 h 1247"/>
                <a:gd name="T38" fmla="*/ 0 w 2309"/>
                <a:gd name="T39" fmla="*/ 0 h 1247"/>
                <a:gd name="T40" fmla="*/ 0 w 2309"/>
                <a:gd name="T41" fmla="*/ 0 h 1247"/>
                <a:gd name="T42" fmla="*/ 0 w 2309"/>
                <a:gd name="T43" fmla="*/ 0 h 1247"/>
                <a:gd name="T44" fmla="*/ 0 w 2309"/>
                <a:gd name="T45" fmla="*/ 0 h 1247"/>
                <a:gd name="T46" fmla="*/ 0 w 2309"/>
                <a:gd name="T47" fmla="*/ 0 h 1247"/>
                <a:gd name="T48" fmla="*/ 0 w 2309"/>
                <a:gd name="T49" fmla="*/ 0 h 1247"/>
                <a:gd name="T50" fmla="*/ 0 w 2309"/>
                <a:gd name="T51" fmla="*/ 0 h 1247"/>
                <a:gd name="T52" fmla="*/ 0 w 2309"/>
                <a:gd name="T53" fmla="*/ 0 h 1247"/>
                <a:gd name="T54" fmla="*/ 0 w 2309"/>
                <a:gd name="T55" fmla="*/ 0 h 1247"/>
                <a:gd name="T56" fmla="*/ 0 w 2309"/>
                <a:gd name="T57" fmla="*/ 0 h 1247"/>
                <a:gd name="T58" fmla="*/ 0 w 2309"/>
                <a:gd name="T59" fmla="*/ 0 h 1247"/>
                <a:gd name="T60" fmla="*/ 0 w 2309"/>
                <a:gd name="T61" fmla="*/ 0 h 1247"/>
                <a:gd name="T62" fmla="*/ 0 w 2309"/>
                <a:gd name="T63" fmla="*/ 0 h 1247"/>
                <a:gd name="T64" fmla="*/ 0 w 2309"/>
                <a:gd name="T65" fmla="*/ 0 h 1247"/>
                <a:gd name="T66" fmla="*/ 0 w 2309"/>
                <a:gd name="T67" fmla="*/ 0 h 1247"/>
                <a:gd name="T68" fmla="*/ 0 w 2309"/>
                <a:gd name="T69" fmla="*/ 0 h 1247"/>
                <a:gd name="T70" fmla="*/ 0 w 2309"/>
                <a:gd name="T71" fmla="*/ 0 h 1247"/>
                <a:gd name="T72" fmla="*/ 0 w 2309"/>
                <a:gd name="T73" fmla="*/ 0 h 1247"/>
                <a:gd name="T74" fmla="*/ 0 w 2309"/>
                <a:gd name="T75" fmla="*/ 0 h 1247"/>
                <a:gd name="T76" fmla="*/ 0 w 2309"/>
                <a:gd name="T77" fmla="*/ 0 h 1247"/>
                <a:gd name="T78" fmla="*/ 0 w 2309"/>
                <a:gd name="T79" fmla="*/ 0 h 1247"/>
                <a:gd name="T80" fmla="*/ 0 w 2309"/>
                <a:gd name="T81" fmla="*/ 0 h 1247"/>
                <a:gd name="T82" fmla="*/ 0 w 2309"/>
                <a:gd name="T83" fmla="*/ 0 h 1247"/>
                <a:gd name="T84" fmla="*/ 0 w 2309"/>
                <a:gd name="T85" fmla="*/ 0 h 1247"/>
                <a:gd name="T86" fmla="*/ 0 w 2309"/>
                <a:gd name="T87" fmla="*/ 0 h 1247"/>
                <a:gd name="T88" fmla="*/ 0 w 2309"/>
                <a:gd name="T89" fmla="*/ 0 h 1247"/>
                <a:gd name="T90" fmla="*/ 0 w 2309"/>
                <a:gd name="T91" fmla="*/ 0 h 1247"/>
                <a:gd name="T92" fmla="*/ 0 w 2309"/>
                <a:gd name="T93" fmla="*/ 0 h 1247"/>
                <a:gd name="T94" fmla="*/ 0 w 2309"/>
                <a:gd name="T95" fmla="*/ 0 h 1247"/>
                <a:gd name="T96" fmla="*/ 0 w 2309"/>
                <a:gd name="T97" fmla="*/ 0 h 1247"/>
                <a:gd name="T98" fmla="*/ 0 w 2309"/>
                <a:gd name="T99" fmla="*/ 0 h 1247"/>
                <a:gd name="T100" fmla="*/ 0 w 2309"/>
                <a:gd name="T101" fmla="*/ 0 h 1247"/>
                <a:gd name="T102" fmla="*/ 0 w 2309"/>
                <a:gd name="T103" fmla="*/ 0 h 1247"/>
                <a:gd name="T104" fmla="*/ 0 w 2309"/>
                <a:gd name="T105" fmla="*/ 0 h 1247"/>
                <a:gd name="T106" fmla="*/ 0 w 2309"/>
                <a:gd name="T107" fmla="*/ 0 h 1247"/>
                <a:gd name="T108" fmla="*/ 0 w 2309"/>
                <a:gd name="T109" fmla="*/ 0 h 1247"/>
                <a:gd name="T110" fmla="*/ 0 w 2309"/>
                <a:gd name="T111" fmla="*/ 0 h 1247"/>
                <a:gd name="T112" fmla="*/ 0 w 2309"/>
                <a:gd name="T113" fmla="*/ 0 h 1247"/>
                <a:gd name="T114" fmla="*/ 0 w 2309"/>
                <a:gd name="T115" fmla="*/ 0 h 1247"/>
                <a:gd name="T116" fmla="*/ 0 w 2309"/>
                <a:gd name="T117" fmla="*/ 0 h 12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9"/>
                <a:gd name="T178" fmla="*/ 0 h 1247"/>
                <a:gd name="T179" fmla="*/ 2309 w 2309"/>
                <a:gd name="T180" fmla="*/ 1247 h 12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9" h="1247">
                  <a:moveTo>
                    <a:pt x="1155" y="1247"/>
                  </a:moveTo>
                  <a:lnTo>
                    <a:pt x="1214" y="1245"/>
                  </a:lnTo>
                  <a:lnTo>
                    <a:pt x="1273" y="1243"/>
                  </a:lnTo>
                  <a:lnTo>
                    <a:pt x="1330" y="1239"/>
                  </a:lnTo>
                  <a:lnTo>
                    <a:pt x="1387" y="1233"/>
                  </a:lnTo>
                  <a:lnTo>
                    <a:pt x="1442" y="1226"/>
                  </a:lnTo>
                  <a:lnTo>
                    <a:pt x="1497" y="1217"/>
                  </a:lnTo>
                  <a:lnTo>
                    <a:pt x="1551" y="1208"/>
                  </a:lnTo>
                  <a:lnTo>
                    <a:pt x="1603" y="1197"/>
                  </a:lnTo>
                  <a:lnTo>
                    <a:pt x="1654" y="1183"/>
                  </a:lnTo>
                  <a:lnTo>
                    <a:pt x="1704" y="1170"/>
                  </a:lnTo>
                  <a:lnTo>
                    <a:pt x="1753" y="1154"/>
                  </a:lnTo>
                  <a:lnTo>
                    <a:pt x="1799" y="1139"/>
                  </a:lnTo>
                  <a:lnTo>
                    <a:pt x="1844" y="1120"/>
                  </a:lnTo>
                  <a:lnTo>
                    <a:pt x="1888" y="1102"/>
                  </a:lnTo>
                  <a:lnTo>
                    <a:pt x="1930" y="1081"/>
                  </a:lnTo>
                  <a:lnTo>
                    <a:pt x="1970" y="1061"/>
                  </a:lnTo>
                  <a:lnTo>
                    <a:pt x="2009" y="1039"/>
                  </a:lnTo>
                  <a:lnTo>
                    <a:pt x="2044" y="1016"/>
                  </a:lnTo>
                  <a:lnTo>
                    <a:pt x="2079" y="993"/>
                  </a:lnTo>
                  <a:lnTo>
                    <a:pt x="2111" y="967"/>
                  </a:lnTo>
                  <a:lnTo>
                    <a:pt x="2142" y="942"/>
                  </a:lnTo>
                  <a:lnTo>
                    <a:pt x="2170" y="915"/>
                  </a:lnTo>
                  <a:lnTo>
                    <a:pt x="2194" y="888"/>
                  </a:lnTo>
                  <a:lnTo>
                    <a:pt x="2218" y="860"/>
                  </a:lnTo>
                  <a:lnTo>
                    <a:pt x="2239" y="831"/>
                  </a:lnTo>
                  <a:lnTo>
                    <a:pt x="2256" y="802"/>
                  </a:lnTo>
                  <a:lnTo>
                    <a:pt x="2272" y="773"/>
                  </a:lnTo>
                  <a:lnTo>
                    <a:pt x="2285" y="741"/>
                  </a:lnTo>
                  <a:lnTo>
                    <a:pt x="2295" y="711"/>
                  </a:lnTo>
                  <a:lnTo>
                    <a:pt x="2303" y="679"/>
                  </a:lnTo>
                  <a:lnTo>
                    <a:pt x="2307" y="648"/>
                  </a:lnTo>
                  <a:lnTo>
                    <a:pt x="2309" y="615"/>
                  </a:lnTo>
                  <a:lnTo>
                    <a:pt x="2307" y="588"/>
                  </a:lnTo>
                  <a:lnTo>
                    <a:pt x="2305" y="563"/>
                  </a:lnTo>
                  <a:lnTo>
                    <a:pt x="2300" y="537"/>
                  </a:lnTo>
                  <a:lnTo>
                    <a:pt x="2294" y="512"/>
                  </a:lnTo>
                  <a:lnTo>
                    <a:pt x="2285" y="487"/>
                  </a:lnTo>
                  <a:lnTo>
                    <a:pt x="2274" y="463"/>
                  </a:lnTo>
                  <a:lnTo>
                    <a:pt x="2262" y="439"/>
                  </a:lnTo>
                  <a:lnTo>
                    <a:pt x="2249" y="414"/>
                  </a:lnTo>
                  <a:lnTo>
                    <a:pt x="2234" y="391"/>
                  </a:lnTo>
                  <a:lnTo>
                    <a:pt x="2217" y="368"/>
                  </a:lnTo>
                  <a:lnTo>
                    <a:pt x="2199" y="345"/>
                  </a:lnTo>
                  <a:lnTo>
                    <a:pt x="2178" y="323"/>
                  </a:lnTo>
                  <a:lnTo>
                    <a:pt x="2156" y="301"/>
                  </a:lnTo>
                  <a:lnTo>
                    <a:pt x="2134" y="281"/>
                  </a:lnTo>
                  <a:lnTo>
                    <a:pt x="2109" y="260"/>
                  </a:lnTo>
                  <a:lnTo>
                    <a:pt x="2083" y="241"/>
                  </a:lnTo>
                  <a:lnTo>
                    <a:pt x="2056" y="221"/>
                  </a:lnTo>
                  <a:lnTo>
                    <a:pt x="2028" y="202"/>
                  </a:lnTo>
                  <a:lnTo>
                    <a:pt x="1998" y="185"/>
                  </a:lnTo>
                  <a:lnTo>
                    <a:pt x="1967" y="167"/>
                  </a:lnTo>
                  <a:lnTo>
                    <a:pt x="1934" y="149"/>
                  </a:lnTo>
                  <a:lnTo>
                    <a:pt x="1902" y="134"/>
                  </a:lnTo>
                  <a:lnTo>
                    <a:pt x="1866" y="118"/>
                  </a:lnTo>
                  <a:lnTo>
                    <a:pt x="1831" y="103"/>
                  </a:lnTo>
                  <a:lnTo>
                    <a:pt x="1794" y="90"/>
                  </a:lnTo>
                  <a:lnTo>
                    <a:pt x="1757" y="77"/>
                  </a:lnTo>
                  <a:lnTo>
                    <a:pt x="1719" y="63"/>
                  </a:lnTo>
                  <a:lnTo>
                    <a:pt x="1679" y="52"/>
                  </a:lnTo>
                  <a:lnTo>
                    <a:pt x="1638" y="41"/>
                  </a:lnTo>
                  <a:lnTo>
                    <a:pt x="1597" y="32"/>
                  </a:lnTo>
                  <a:lnTo>
                    <a:pt x="1555" y="22"/>
                  </a:lnTo>
                  <a:lnTo>
                    <a:pt x="1512" y="13"/>
                  </a:lnTo>
                  <a:lnTo>
                    <a:pt x="1504" y="39"/>
                  </a:lnTo>
                  <a:lnTo>
                    <a:pt x="1495" y="63"/>
                  </a:lnTo>
                  <a:lnTo>
                    <a:pt x="1484" y="88"/>
                  </a:lnTo>
                  <a:lnTo>
                    <a:pt x="1470" y="109"/>
                  </a:lnTo>
                  <a:lnTo>
                    <a:pt x="1454" y="130"/>
                  </a:lnTo>
                  <a:lnTo>
                    <a:pt x="1437" y="151"/>
                  </a:lnTo>
                  <a:lnTo>
                    <a:pt x="1419" y="169"/>
                  </a:lnTo>
                  <a:lnTo>
                    <a:pt x="1399" y="186"/>
                  </a:lnTo>
                  <a:lnTo>
                    <a:pt x="1379" y="201"/>
                  </a:lnTo>
                  <a:lnTo>
                    <a:pt x="1357" y="214"/>
                  </a:lnTo>
                  <a:lnTo>
                    <a:pt x="1334" y="226"/>
                  </a:lnTo>
                  <a:lnTo>
                    <a:pt x="1309" y="236"/>
                  </a:lnTo>
                  <a:lnTo>
                    <a:pt x="1284" y="243"/>
                  </a:lnTo>
                  <a:lnTo>
                    <a:pt x="1257" y="249"/>
                  </a:lnTo>
                  <a:lnTo>
                    <a:pt x="1230" y="253"/>
                  </a:lnTo>
                  <a:lnTo>
                    <a:pt x="1203" y="254"/>
                  </a:lnTo>
                  <a:lnTo>
                    <a:pt x="1189" y="254"/>
                  </a:lnTo>
                  <a:lnTo>
                    <a:pt x="1174" y="253"/>
                  </a:lnTo>
                  <a:lnTo>
                    <a:pt x="1161" y="252"/>
                  </a:lnTo>
                  <a:lnTo>
                    <a:pt x="1146" y="249"/>
                  </a:lnTo>
                  <a:lnTo>
                    <a:pt x="1119" y="243"/>
                  </a:lnTo>
                  <a:lnTo>
                    <a:pt x="1094" y="235"/>
                  </a:lnTo>
                  <a:lnTo>
                    <a:pt x="1068" y="224"/>
                  </a:lnTo>
                  <a:lnTo>
                    <a:pt x="1044" y="211"/>
                  </a:lnTo>
                  <a:lnTo>
                    <a:pt x="1022" y="197"/>
                  </a:lnTo>
                  <a:lnTo>
                    <a:pt x="1000" y="181"/>
                  </a:lnTo>
                  <a:lnTo>
                    <a:pt x="980" y="163"/>
                  </a:lnTo>
                  <a:lnTo>
                    <a:pt x="962" y="143"/>
                  </a:lnTo>
                  <a:lnTo>
                    <a:pt x="945" y="123"/>
                  </a:lnTo>
                  <a:lnTo>
                    <a:pt x="930" y="101"/>
                  </a:lnTo>
                  <a:lnTo>
                    <a:pt x="917" y="77"/>
                  </a:lnTo>
                  <a:lnTo>
                    <a:pt x="906" y="52"/>
                  </a:lnTo>
                  <a:lnTo>
                    <a:pt x="897" y="27"/>
                  </a:lnTo>
                  <a:lnTo>
                    <a:pt x="890" y="0"/>
                  </a:lnTo>
                  <a:lnTo>
                    <a:pt x="843" y="6"/>
                  </a:lnTo>
                  <a:lnTo>
                    <a:pt x="796" y="15"/>
                  </a:lnTo>
                  <a:lnTo>
                    <a:pt x="751" y="23"/>
                  </a:lnTo>
                  <a:lnTo>
                    <a:pt x="706" y="33"/>
                  </a:lnTo>
                  <a:lnTo>
                    <a:pt x="662" y="44"/>
                  </a:lnTo>
                  <a:lnTo>
                    <a:pt x="620" y="56"/>
                  </a:lnTo>
                  <a:lnTo>
                    <a:pt x="577" y="68"/>
                  </a:lnTo>
                  <a:lnTo>
                    <a:pt x="537" y="81"/>
                  </a:lnTo>
                  <a:lnTo>
                    <a:pt x="496" y="96"/>
                  </a:lnTo>
                  <a:lnTo>
                    <a:pt x="459" y="112"/>
                  </a:lnTo>
                  <a:lnTo>
                    <a:pt x="421" y="128"/>
                  </a:lnTo>
                  <a:lnTo>
                    <a:pt x="386" y="145"/>
                  </a:lnTo>
                  <a:lnTo>
                    <a:pt x="350" y="163"/>
                  </a:lnTo>
                  <a:lnTo>
                    <a:pt x="317" y="181"/>
                  </a:lnTo>
                  <a:lnTo>
                    <a:pt x="286" y="201"/>
                  </a:lnTo>
                  <a:lnTo>
                    <a:pt x="255" y="220"/>
                  </a:lnTo>
                  <a:lnTo>
                    <a:pt x="226" y="241"/>
                  </a:lnTo>
                  <a:lnTo>
                    <a:pt x="198" y="262"/>
                  </a:lnTo>
                  <a:lnTo>
                    <a:pt x="172" y="284"/>
                  </a:lnTo>
                  <a:lnTo>
                    <a:pt x="148" y="306"/>
                  </a:lnTo>
                  <a:lnTo>
                    <a:pt x="126" y="329"/>
                  </a:lnTo>
                  <a:lnTo>
                    <a:pt x="104" y="354"/>
                  </a:lnTo>
                  <a:lnTo>
                    <a:pt x="86" y="378"/>
                  </a:lnTo>
                  <a:lnTo>
                    <a:pt x="69" y="402"/>
                  </a:lnTo>
                  <a:lnTo>
                    <a:pt x="53" y="428"/>
                  </a:lnTo>
                  <a:lnTo>
                    <a:pt x="39" y="453"/>
                  </a:lnTo>
                  <a:lnTo>
                    <a:pt x="27" y="479"/>
                  </a:lnTo>
                  <a:lnTo>
                    <a:pt x="19" y="505"/>
                  </a:lnTo>
                  <a:lnTo>
                    <a:pt x="10" y="532"/>
                  </a:lnTo>
                  <a:lnTo>
                    <a:pt x="5" y="559"/>
                  </a:lnTo>
                  <a:lnTo>
                    <a:pt x="2" y="587"/>
                  </a:lnTo>
                  <a:lnTo>
                    <a:pt x="0" y="615"/>
                  </a:lnTo>
                  <a:lnTo>
                    <a:pt x="2" y="633"/>
                  </a:lnTo>
                  <a:lnTo>
                    <a:pt x="3" y="651"/>
                  </a:lnTo>
                  <a:lnTo>
                    <a:pt x="5" y="670"/>
                  </a:lnTo>
                  <a:lnTo>
                    <a:pt x="9" y="687"/>
                  </a:lnTo>
                  <a:lnTo>
                    <a:pt x="13" y="705"/>
                  </a:lnTo>
                  <a:lnTo>
                    <a:pt x="18" y="723"/>
                  </a:lnTo>
                  <a:lnTo>
                    <a:pt x="24" y="740"/>
                  </a:lnTo>
                  <a:lnTo>
                    <a:pt x="31" y="757"/>
                  </a:lnTo>
                  <a:lnTo>
                    <a:pt x="38" y="774"/>
                  </a:lnTo>
                  <a:lnTo>
                    <a:pt x="47" y="791"/>
                  </a:lnTo>
                  <a:lnTo>
                    <a:pt x="57" y="808"/>
                  </a:lnTo>
                  <a:lnTo>
                    <a:pt x="66" y="825"/>
                  </a:lnTo>
                  <a:lnTo>
                    <a:pt x="77" y="841"/>
                  </a:lnTo>
                  <a:lnTo>
                    <a:pt x="89" y="857"/>
                  </a:lnTo>
                  <a:lnTo>
                    <a:pt x="102" y="872"/>
                  </a:lnTo>
                  <a:lnTo>
                    <a:pt x="115" y="888"/>
                  </a:lnTo>
                  <a:lnTo>
                    <a:pt x="231" y="352"/>
                  </a:lnTo>
                  <a:lnTo>
                    <a:pt x="503" y="352"/>
                  </a:lnTo>
                  <a:lnTo>
                    <a:pt x="527" y="352"/>
                  </a:lnTo>
                  <a:lnTo>
                    <a:pt x="549" y="352"/>
                  </a:lnTo>
                  <a:lnTo>
                    <a:pt x="567" y="355"/>
                  </a:lnTo>
                  <a:lnTo>
                    <a:pt x="585" y="356"/>
                  </a:lnTo>
                  <a:lnTo>
                    <a:pt x="601" y="360"/>
                  </a:lnTo>
                  <a:lnTo>
                    <a:pt x="616" y="365"/>
                  </a:lnTo>
                  <a:lnTo>
                    <a:pt x="632" y="371"/>
                  </a:lnTo>
                  <a:lnTo>
                    <a:pt x="646" y="379"/>
                  </a:lnTo>
                  <a:lnTo>
                    <a:pt x="661" y="389"/>
                  </a:lnTo>
                  <a:lnTo>
                    <a:pt x="673" y="400"/>
                  </a:lnTo>
                  <a:lnTo>
                    <a:pt x="684" y="412"/>
                  </a:lnTo>
                  <a:lnTo>
                    <a:pt x="693" y="425"/>
                  </a:lnTo>
                  <a:lnTo>
                    <a:pt x="700" y="441"/>
                  </a:lnTo>
                  <a:lnTo>
                    <a:pt x="705" y="457"/>
                  </a:lnTo>
                  <a:lnTo>
                    <a:pt x="709" y="473"/>
                  </a:lnTo>
                  <a:lnTo>
                    <a:pt x="710" y="490"/>
                  </a:lnTo>
                  <a:lnTo>
                    <a:pt x="710" y="502"/>
                  </a:lnTo>
                  <a:lnTo>
                    <a:pt x="709" y="513"/>
                  </a:lnTo>
                  <a:lnTo>
                    <a:pt x="706" y="523"/>
                  </a:lnTo>
                  <a:lnTo>
                    <a:pt x="702" y="533"/>
                  </a:lnTo>
                  <a:lnTo>
                    <a:pt x="699" y="544"/>
                  </a:lnTo>
                  <a:lnTo>
                    <a:pt x="695" y="554"/>
                  </a:lnTo>
                  <a:lnTo>
                    <a:pt x="689" y="565"/>
                  </a:lnTo>
                  <a:lnTo>
                    <a:pt x="683" y="575"/>
                  </a:lnTo>
                  <a:lnTo>
                    <a:pt x="676" y="584"/>
                  </a:lnTo>
                  <a:lnTo>
                    <a:pt x="668" y="593"/>
                  </a:lnTo>
                  <a:lnTo>
                    <a:pt x="659" y="601"/>
                  </a:lnTo>
                  <a:lnTo>
                    <a:pt x="649" y="609"/>
                  </a:lnTo>
                  <a:lnTo>
                    <a:pt x="638" y="616"/>
                  </a:lnTo>
                  <a:lnTo>
                    <a:pt x="626" y="622"/>
                  </a:lnTo>
                  <a:lnTo>
                    <a:pt x="613" y="627"/>
                  </a:lnTo>
                  <a:lnTo>
                    <a:pt x="599" y="632"/>
                  </a:lnTo>
                  <a:lnTo>
                    <a:pt x="599" y="633"/>
                  </a:lnTo>
                  <a:lnTo>
                    <a:pt x="611" y="637"/>
                  </a:lnTo>
                  <a:lnTo>
                    <a:pt x="621" y="642"/>
                  </a:lnTo>
                  <a:lnTo>
                    <a:pt x="632" y="646"/>
                  </a:lnTo>
                  <a:lnTo>
                    <a:pt x="640" y="653"/>
                  </a:lnTo>
                  <a:lnTo>
                    <a:pt x="649" y="657"/>
                  </a:lnTo>
                  <a:lnTo>
                    <a:pt x="657" y="665"/>
                  </a:lnTo>
                  <a:lnTo>
                    <a:pt x="663" y="671"/>
                  </a:lnTo>
                  <a:lnTo>
                    <a:pt x="671" y="679"/>
                  </a:lnTo>
                  <a:lnTo>
                    <a:pt x="676" y="687"/>
                  </a:lnTo>
                  <a:lnTo>
                    <a:pt x="680" y="695"/>
                  </a:lnTo>
                  <a:lnTo>
                    <a:pt x="684" y="705"/>
                  </a:lnTo>
                  <a:lnTo>
                    <a:pt x="688" y="714"/>
                  </a:lnTo>
                  <a:lnTo>
                    <a:pt x="690" y="724"/>
                  </a:lnTo>
                  <a:lnTo>
                    <a:pt x="693" y="735"/>
                  </a:lnTo>
                  <a:lnTo>
                    <a:pt x="694" y="746"/>
                  </a:lnTo>
                  <a:lnTo>
                    <a:pt x="694" y="758"/>
                  </a:lnTo>
                  <a:lnTo>
                    <a:pt x="693" y="775"/>
                  </a:lnTo>
                  <a:lnTo>
                    <a:pt x="690" y="792"/>
                  </a:lnTo>
                  <a:lnTo>
                    <a:pt x="685" y="808"/>
                  </a:lnTo>
                  <a:lnTo>
                    <a:pt x="679" y="825"/>
                  </a:lnTo>
                  <a:lnTo>
                    <a:pt x="671" y="840"/>
                  </a:lnTo>
                  <a:lnTo>
                    <a:pt x="661" y="855"/>
                  </a:lnTo>
                  <a:lnTo>
                    <a:pt x="649" y="870"/>
                  </a:lnTo>
                  <a:lnTo>
                    <a:pt x="635" y="885"/>
                  </a:lnTo>
                  <a:lnTo>
                    <a:pt x="620" y="898"/>
                  </a:lnTo>
                  <a:lnTo>
                    <a:pt x="602" y="910"/>
                  </a:lnTo>
                  <a:lnTo>
                    <a:pt x="584" y="920"/>
                  </a:lnTo>
                  <a:lnTo>
                    <a:pt x="565" y="927"/>
                  </a:lnTo>
                  <a:lnTo>
                    <a:pt x="543" y="933"/>
                  </a:lnTo>
                  <a:lnTo>
                    <a:pt x="520" y="938"/>
                  </a:lnTo>
                  <a:lnTo>
                    <a:pt x="495" y="940"/>
                  </a:lnTo>
                  <a:lnTo>
                    <a:pt x="468" y="942"/>
                  </a:lnTo>
                  <a:lnTo>
                    <a:pt x="169" y="942"/>
                  </a:lnTo>
                  <a:lnTo>
                    <a:pt x="188" y="959"/>
                  </a:lnTo>
                  <a:lnTo>
                    <a:pt x="208" y="974"/>
                  </a:lnTo>
                  <a:lnTo>
                    <a:pt x="230" y="991"/>
                  </a:lnTo>
                  <a:lnTo>
                    <a:pt x="252" y="1007"/>
                  </a:lnTo>
                  <a:lnTo>
                    <a:pt x="275" y="1023"/>
                  </a:lnTo>
                  <a:lnTo>
                    <a:pt x="299" y="1038"/>
                  </a:lnTo>
                  <a:lnTo>
                    <a:pt x="323" y="1052"/>
                  </a:lnTo>
                  <a:lnTo>
                    <a:pt x="349" y="1066"/>
                  </a:lnTo>
                  <a:lnTo>
                    <a:pt x="376" y="1080"/>
                  </a:lnTo>
                  <a:lnTo>
                    <a:pt x="403" y="1094"/>
                  </a:lnTo>
                  <a:lnTo>
                    <a:pt x="431" y="1106"/>
                  </a:lnTo>
                  <a:lnTo>
                    <a:pt x="460" y="1118"/>
                  </a:lnTo>
                  <a:lnTo>
                    <a:pt x="489" y="1130"/>
                  </a:lnTo>
                  <a:lnTo>
                    <a:pt x="518" y="1141"/>
                  </a:lnTo>
                  <a:lnTo>
                    <a:pt x="550" y="1152"/>
                  </a:lnTo>
                  <a:lnTo>
                    <a:pt x="581" y="1163"/>
                  </a:lnTo>
                  <a:lnTo>
                    <a:pt x="613" y="1173"/>
                  </a:lnTo>
                  <a:lnTo>
                    <a:pt x="645" y="1181"/>
                  </a:lnTo>
                  <a:lnTo>
                    <a:pt x="679" y="1190"/>
                  </a:lnTo>
                  <a:lnTo>
                    <a:pt x="712" y="1198"/>
                  </a:lnTo>
                  <a:lnTo>
                    <a:pt x="748" y="1205"/>
                  </a:lnTo>
                  <a:lnTo>
                    <a:pt x="782" y="1213"/>
                  </a:lnTo>
                  <a:lnTo>
                    <a:pt x="817" y="1219"/>
                  </a:lnTo>
                  <a:lnTo>
                    <a:pt x="854" y="1225"/>
                  </a:lnTo>
                  <a:lnTo>
                    <a:pt x="889" y="1230"/>
                  </a:lnTo>
                  <a:lnTo>
                    <a:pt x="927" y="1233"/>
                  </a:lnTo>
                  <a:lnTo>
                    <a:pt x="963" y="1238"/>
                  </a:lnTo>
                  <a:lnTo>
                    <a:pt x="1001" y="1241"/>
                  </a:lnTo>
                  <a:lnTo>
                    <a:pt x="1039" y="1243"/>
                  </a:lnTo>
                  <a:lnTo>
                    <a:pt x="1078" y="1245"/>
                  </a:lnTo>
                  <a:lnTo>
                    <a:pt x="1116" y="1245"/>
                  </a:lnTo>
                  <a:lnTo>
                    <a:pt x="1155" y="1247"/>
                  </a:lnTo>
                  <a:close/>
                  <a:moveTo>
                    <a:pt x="365" y="582"/>
                  </a:moveTo>
                  <a:lnTo>
                    <a:pt x="427" y="582"/>
                  </a:lnTo>
                  <a:lnTo>
                    <a:pt x="445" y="582"/>
                  </a:lnTo>
                  <a:lnTo>
                    <a:pt x="462" y="581"/>
                  </a:lnTo>
                  <a:lnTo>
                    <a:pt x="477" y="580"/>
                  </a:lnTo>
                  <a:lnTo>
                    <a:pt x="489" y="577"/>
                  </a:lnTo>
                  <a:lnTo>
                    <a:pt x="499" y="574"/>
                  </a:lnTo>
                  <a:lnTo>
                    <a:pt x="509" y="567"/>
                  </a:lnTo>
                  <a:lnTo>
                    <a:pt x="517" y="561"/>
                  </a:lnTo>
                  <a:lnTo>
                    <a:pt x="524" y="553"/>
                  </a:lnTo>
                  <a:lnTo>
                    <a:pt x="531" y="544"/>
                  </a:lnTo>
                  <a:lnTo>
                    <a:pt x="534" y="535"/>
                  </a:lnTo>
                  <a:lnTo>
                    <a:pt x="537" y="526"/>
                  </a:lnTo>
                  <a:lnTo>
                    <a:pt x="538" y="518"/>
                  </a:lnTo>
                  <a:lnTo>
                    <a:pt x="537" y="507"/>
                  </a:lnTo>
                  <a:lnTo>
                    <a:pt x="534" y="498"/>
                  </a:lnTo>
                  <a:lnTo>
                    <a:pt x="529" y="490"/>
                  </a:lnTo>
                  <a:lnTo>
                    <a:pt x="523" y="484"/>
                  </a:lnTo>
                  <a:lnTo>
                    <a:pt x="518" y="480"/>
                  </a:lnTo>
                  <a:lnTo>
                    <a:pt x="514" y="478"/>
                  </a:lnTo>
                  <a:lnTo>
                    <a:pt x="507" y="476"/>
                  </a:lnTo>
                  <a:lnTo>
                    <a:pt x="501" y="474"/>
                  </a:lnTo>
                  <a:lnTo>
                    <a:pt x="485" y="471"/>
                  </a:lnTo>
                  <a:lnTo>
                    <a:pt x="465" y="471"/>
                  </a:lnTo>
                  <a:lnTo>
                    <a:pt x="387" y="471"/>
                  </a:lnTo>
                  <a:lnTo>
                    <a:pt x="365" y="582"/>
                  </a:lnTo>
                  <a:close/>
                  <a:moveTo>
                    <a:pt x="315" y="815"/>
                  </a:moveTo>
                  <a:lnTo>
                    <a:pt x="412" y="815"/>
                  </a:lnTo>
                  <a:lnTo>
                    <a:pt x="425" y="814"/>
                  </a:lnTo>
                  <a:lnTo>
                    <a:pt x="437" y="814"/>
                  </a:lnTo>
                  <a:lnTo>
                    <a:pt x="448" y="813"/>
                  </a:lnTo>
                  <a:lnTo>
                    <a:pt x="457" y="810"/>
                  </a:lnTo>
                  <a:lnTo>
                    <a:pt x="467" y="808"/>
                  </a:lnTo>
                  <a:lnTo>
                    <a:pt x="476" y="806"/>
                  </a:lnTo>
                  <a:lnTo>
                    <a:pt x="483" y="802"/>
                  </a:lnTo>
                  <a:lnTo>
                    <a:pt x="489" y="798"/>
                  </a:lnTo>
                  <a:lnTo>
                    <a:pt x="495" y="793"/>
                  </a:lnTo>
                  <a:lnTo>
                    <a:pt x="501" y="789"/>
                  </a:lnTo>
                  <a:lnTo>
                    <a:pt x="505" y="783"/>
                  </a:lnTo>
                  <a:lnTo>
                    <a:pt x="509" y="776"/>
                  </a:lnTo>
                  <a:lnTo>
                    <a:pt x="512" y="769"/>
                  </a:lnTo>
                  <a:lnTo>
                    <a:pt x="514" y="763"/>
                  </a:lnTo>
                  <a:lnTo>
                    <a:pt x="515" y="755"/>
                  </a:lnTo>
                  <a:lnTo>
                    <a:pt x="516" y="746"/>
                  </a:lnTo>
                  <a:lnTo>
                    <a:pt x="515" y="735"/>
                  </a:lnTo>
                  <a:lnTo>
                    <a:pt x="512" y="725"/>
                  </a:lnTo>
                  <a:lnTo>
                    <a:pt x="507" y="716"/>
                  </a:lnTo>
                  <a:lnTo>
                    <a:pt x="500" y="708"/>
                  </a:lnTo>
                  <a:lnTo>
                    <a:pt x="496" y="705"/>
                  </a:lnTo>
                  <a:lnTo>
                    <a:pt x="492" y="702"/>
                  </a:lnTo>
                  <a:lnTo>
                    <a:pt x="485" y="700"/>
                  </a:lnTo>
                  <a:lnTo>
                    <a:pt x="478" y="697"/>
                  </a:lnTo>
                  <a:lnTo>
                    <a:pt x="461" y="695"/>
                  </a:lnTo>
                  <a:lnTo>
                    <a:pt x="439" y="695"/>
                  </a:lnTo>
                  <a:lnTo>
                    <a:pt x="340" y="695"/>
                  </a:lnTo>
                  <a:lnTo>
                    <a:pt x="315" y="815"/>
                  </a:lnTo>
                  <a:close/>
                  <a:moveTo>
                    <a:pt x="1534" y="352"/>
                  </a:moveTo>
                  <a:lnTo>
                    <a:pt x="1406" y="942"/>
                  </a:lnTo>
                  <a:lnTo>
                    <a:pt x="1254" y="942"/>
                  </a:lnTo>
                  <a:lnTo>
                    <a:pt x="1363" y="491"/>
                  </a:lnTo>
                  <a:lnTo>
                    <a:pt x="1360" y="491"/>
                  </a:lnTo>
                  <a:lnTo>
                    <a:pt x="1142" y="942"/>
                  </a:lnTo>
                  <a:lnTo>
                    <a:pt x="1007" y="942"/>
                  </a:lnTo>
                  <a:lnTo>
                    <a:pt x="981" y="491"/>
                  </a:lnTo>
                  <a:lnTo>
                    <a:pt x="980" y="491"/>
                  </a:lnTo>
                  <a:lnTo>
                    <a:pt x="895" y="942"/>
                  </a:lnTo>
                  <a:lnTo>
                    <a:pt x="743" y="942"/>
                  </a:lnTo>
                  <a:lnTo>
                    <a:pt x="869" y="352"/>
                  </a:lnTo>
                  <a:lnTo>
                    <a:pt x="1092" y="352"/>
                  </a:lnTo>
                  <a:lnTo>
                    <a:pt x="1114" y="725"/>
                  </a:lnTo>
                  <a:lnTo>
                    <a:pt x="1116" y="725"/>
                  </a:lnTo>
                  <a:lnTo>
                    <a:pt x="1303" y="352"/>
                  </a:lnTo>
                  <a:lnTo>
                    <a:pt x="1534" y="352"/>
                  </a:lnTo>
                  <a:close/>
                  <a:moveTo>
                    <a:pt x="2159" y="546"/>
                  </a:moveTo>
                  <a:lnTo>
                    <a:pt x="1992" y="564"/>
                  </a:lnTo>
                  <a:lnTo>
                    <a:pt x="1992" y="561"/>
                  </a:lnTo>
                  <a:lnTo>
                    <a:pt x="1991" y="550"/>
                  </a:lnTo>
                  <a:lnTo>
                    <a:pt x="1989" y="541"/>
                  </a:lnTo>
                  <a:lnTo>
                    <a:pt x="1988" y="532"/>
                  </a:lnTo>
                  <a:lnTo>
                    <a:pt x="1984" y="524"/>
                  </a:lnTo>
                  <a:lnTo>
                    <a:pt x="1981" y="516"/>
                  </a:lnTo>
                  <a:lnTo>
                    <a:pt x="1977" y="509"/>
                  </a:lnTo>
                  <a:lnTo>
                    <a:pt x="1971" y="503"/>
                  </a:lnTo>
                  <a:lnTo>
                    <a:pt x="1965" y="497"/>
                  </a:lnTo>
                  <a:lnTo>
                    <a:pt x="1959" y="492"/>
                  </a:lnTo>
                  <a:lnTo>
                    <a:pt x="1953" y="488"/>
                  </a:lnTo>
                  <a:lnTo>
                    <a:pt x="1945" y="485"/>
                  </a:lnTo>
                  <a:lnTo>
                    <a:pt x="1938" y="481"/>
                  </a:lnTo>
                  <a:lnTo>
                    <a:pt x="1931" y="479"/>
                  </a:lnTo>
                  <a:lnTo>
                    <a:pt x="1924" y="478"/>
                  </a:lnTo>
                  <a:lnTo>
                    <a:pt x="1916" y="476"/>
                  </a:lnTo>
                  <a:lnTo>
                    <a:pt x="1909" y="476"/>
                  </a:lnTo>
                  <a:lnTo>
                    <a:pt x="1898" y="476"/>
                  </a:lnTo>
                  <a:lnTo>
                    <a:pt x="1888" y="478"/>
                  </a:lnTo>
                  <a:lnTo>
                    <a:pt x="1878" y="480"/>
                  </a:lnTo>
                  <a:lnTo>
                    <a:pt x="1869" y="484"/>
                  </a:lnTo>
                  <a:lnTo>
                    <a:pt x="1859" y="487"/>
                  </a:lnTo>
                  <a:lnTo>
                    <a:pt x="1849" y="493"/>
                  </a:lnTo>
                  <a:lnTo>
                    <a:pt x="1839" y="498"/>
                  </a:lnTo>
                  <a:lnTo>
                    <a:pt x="1830" y="505"/>
                  </a:lnTo>
                  <a:lnTo>
                    <a:pt x="1820" y="514"/>
                  </a:lnTo>
                  <a:lnTo>
                    <a:pt x="1811" y="523"/>
                  </a:lnTo>
                  <a:lnTo>
                    <a:pt x="1803" y="532"/>
                  </a:lnTo>
                  <a:lnTo>
                    <a:pt x="1796" y="543"/>
                  </a:lnTo>
                  <a:lnTo>
                    <a:pt x="1788" y="555"/>
                  </a:lnTo>
                  <a:lnTo>
                    <a:pt x="1781" y="567"/>
                  </a:lnTo>
                  <a:lnTo>
                    <a:pt x="1775" y="581"/>
                  </a:lnTo>
                  <a:lnTo>
                    <a:pt x="1769" y="595"/>
                  </a:lnTo>
                  <a:lnTo>
                    <a:pt x="1763" y="611"/>
                  </a:lnTo>
                  <a:lnTo>
                    <a:pt x="1758" y="626"/>
                  </a:lnTo>
                  <a:lnTo>
                    <a:pt x="1754" y="642"/>
                  </a:lnTo>
                  <a:lnTo>
                    <a:pt x="1750" y="656"/>
                  </a:lnTo>
                  <a:lnTo>
                    <a:pt x="1748" y="671"/>
                  </a:lnTo>
                  <a:lnTo>
                    <a:pt x="1747" y="685"/>
                  </a:lnTo>
                  <a:lnTo>
                    <a:pt x="1746" y="700"/>
                  </a:lnTo>
                  <a:lnTo>
                    <a:pt x="1746" y="714"/>
                  </a:lnTo>
                  <a:lnTo>
                    <a:pt x="1746" y="725"/>
                  </a:lnTo>
                  <a:lnTo>
                    <a:pt x="1747" y="735"/>
                  </a:lnTo>
                  <a:lnTo>
                    <a:pt x="1748" y="745"/>
                  </a:lnTo>
                  <a:lnTo>
                    <a:pt x="1750" y="755"/>
                  </a:lnTo>
                  <a:lnTo>
                    <a:pt x="1754" y="763"/>
                  </a:lnTo>
                  <a:lnTo>
                    <a:pt x="1759" y="772"/>
                  </a:lnTo>
                  <a:lnTo>
                    <a:pt x="1764" y="780"/>
                  </a:lnTo>
                  <a:lnTo>
                    <a:pt x="1769" y="787"/>
                  </a:lnTo>
                  <a:lnTo>
                    <a:pt x="1775" y="795"/>
                  </a:lnTo>
                  <a:lnTo>
                    <a:pt x="1782" y="801"/>
                  </a:lnTo>
                  <a:lnTo>
                    <a:pt x="1789" y="806"/>
                  </a:lnTo>
                  <a:lnTo>
                    <a:pt x="1798" y="810"/>
                  </a:lnTo>
                  <a:lnTo>
                    <a:pt x="1808" y="813"/>
                  </a:lnTo>
                  <a:lnTo>
                    <a:pt x="1816" y="815"/>
                  </a:lnTo>
                  <a:lnTo>
                    <a:pt x="1827" y="817"/>
                  </a:lnTo>
                  <a:lnTo>
                    <a:pt x="1838" y="818"/>
                  </a:lnTo>
                  <a:lnTo>
                    <a:pt x="1849" y="817"/>
                  </a:lnTo>
                  <a:lnTo>
                    <a:pt x="1859" y="815"/>
                  </a:lnTo>
                  <a:lnTo>
                    <a:pt x="1867" y="814"/>
                  </a:lnTo>
                  <a:lnTo>
                    <a:pt x="1877" y="810"/>
                  </a:lnTo>
                  <a:lnTo>
                    <a:pt x="1886" y="807"/>
                  </a:lnTo>
                  <a:lnTo>
                    <a:pt x="1894" y="802"/>
                  </a:lnTo>
                  <a:lnTo>
                    <a:pt x="1902" y="797"/>
                  </a:lnTo>
                  <a:lnTo>
                    <a:pt x="1909" y="791"/>
                  </a:lnTo>
                  <a:lnTo>
                    <a:pt x="1916" y="784"/>
                  </a:lnTo>
                  <a:lnTo>
                    <a:pt x="1924" y="775"/>
                  </a:lnTo>
                  <a:lnTo>
                    <a:pt x="1930" y="767"/>
                  </a:lnTo>
                  <a:lnTo>
                    <a:pt x="1936" y="757"/>
                  </a:lnTo>
                  <a:lnTo>
                    <a:pt x="1948" y="735"/>
                  </a:lnTo>
                  <a:lnTo>
                    <a:pt x="1960" y="710"/>
                  </a:lnTo>
                  <a:lnTo>
                    <a:pt x="2131" y="735"/>
                  </a:lnTo>
                  <a:lnTo>
                    <a:pt x="2123" y="758"/>
                  </a:lnTo>
                  <a:lnTo>
                    <a:pt x="2115" y="779"/>
                  </a:lnTo>
                  <a:lnTo>
                    <a:pt x="2104" y="800"/>
                  </a:lnTo>
                  <a:lnTo>
                    <a:pt x="2092" y="820"/>
                  </a:lnTo>
                  <a:lnTo>
                    <a:pt x="2078" y="838"/>
                  </a:lnTo>
                  <a:lnTo>
                    <a:pt x="2062" y="857"/>
                  </a:lnTo>
                  <a:lnTo>
                    <a:pt x="2047" y="874"/>
                  </a:lnTo>
                  <a:lnTo>
                    <a:pt x="2028" y="889"/>
                  </a:lnTo>
                  <a:lnTo>
                    <a:pt x="2019" y="897"/>
                  </a:lnTo>
                  <a:lnTo>
                    <a:pt x="2008" y="904"/>
                  </a:lnTo>
                  <a:lnTo>
                    <a:pt x="1998" y="910"/>
                  </a:lnTo>
                  <a:lnTo>
                    <a:pt x="1987" y="916"/>
                  </a:lnTo>
                  <a:lnTo>
                    <a:pt x="1964" y="927"/>
                  </a:lnTo>
                  <a:lnTo>
                    <a:pt x="1939" y="936"/>
                  </a:lnTo>
                  <a:lnTo>
                    <a:pt x="1914" y="943"/>
                  </a:lnTo>
                  <a:lnTo>
                    <a:pt x="1887" y="948"/>
                  </a:lnTo>
                  <a:lnTo>
                    <a:pt x="1859" y="950"/>
                  </a:lnTo>
                  <a:lnTo>
                    <a:pt x="1828" y="951"/>
                  </a:lnTo>
                  <a:lnTo>
                    <a:pt x="1798" y="950"/>
                  </a:lnTo>
                  <a:lnTo>
                    <a:pt x="1769" y="948"/>
                  </a:lnTo>
                  <a:lnTo>
                    <a:pt x="1754" y="945"/>
                  </a:lnTo>
                  <a:lnTo>
                    <a:pt x="1741" y="942"/>
                  </a:lnTo>
                  <a:lnTo>
                    <a:pt x="1729" y="938"/>
                  </a:lnTo>
                  <a:lnTo>
                    <a:pt x="1716" y="934"/>
                  </a:lnTo>
                  <a:lnTo>
                    <a:pt x="1704" y="930"/>
                  </a:lnTo>
                  <a:lnTo>
                    <a:pt x="1692" y="925"/>
                  </a:lnTo>
                  <a:lnTo>
                    <a:pt x="1681" y="920"/>
                  </a:lnTo>
                  <a:lnTo>
                    <a:pt x="1671" y="914"/>
                  </a:lnTo>
                  <a:lnTo>
                    <a:pt x="1660" y="906"/>
                  </a:lnTo>
                  <a:lnTo>
                    <a:pt x="1651" y="899"/>
                  </a:lnTo>
                  <a:lnTo>
                    <a:pt x="1642" y="892"/>
                  </a:lnTo>
                  <a:lnTo>
                    <a:pt x="1633" y="883"/>
                  </a:lnTo>
                  <a:lnTo>
                    <a:pt x="1625" y="875"/>
                  </a:lnTo>
                  <a:lnTo>
                    <a:pt x="1618" y="866"/>
                  </a:lnTo>
                  <a:lnTo>
                    <a:pt x="1610" y="857"/>
                  </a:lnTo>
                  <a:lnTo>
                    <a:pt x="1603" y="847"/>
                  </a:lnTo>
                  <a:lnTo>
                    <a:pt x="1597" y="837"/>
                  </a:lnTo>
                  <a:lnTo>
                    <a:pt x="1592" y="826"/>
                  </a:lnTo>
                  <a:lnTo>
                    <a:pt x="1587" y="815"/>
                  </a:lnTo>
                  <a:lnTo>
                    <a:pt x="1582" y="804"/>
                  </a:lnTo>
                  <a:lnTo>
                    <a:pt x="1575" y="781"/>
                  </a:lnTo>
                  <a:lnTo>
                    <a:pt x="1570" y="756"/>
                  </a:lnTo>
                  <a:lnTo>
                    <a:pt x="1566" y="730"/>
                  </a:lnTo>
                  <a:lnTo>
                    <a:pt x="1565" y="702"/>
                  </a:lnTo>
                  <a:lnTo>
                    <a:pt x="1566" y="680"/>
                  </a:lnTo>
                  <a:lnTo>
                    <a:pt x="1568" y="660"/>
                  </a:lnTo>
                  <a:lnTo>
                    <a:pt x="1571" y="638"/>
                  </a:lnTo>
                  <a:lnTo>
                    <a:pt x="1575" y="616"/>
                  </a:lnTo>
                  <a:lnTo>
                    <a:pt x="1581" y="594"/>
                  </a:lnTo>
                  <a:lnTo>
                    <a:pt x="1588" y="572"/>
                  </a:lnTo>
                  <a:lnTo>
                    <a:pt x="1596" y="550"/>
                  </a:lnTo>
                  <a:lnTo>
                    <a:pt x="1605" y="529"/>
                  </a:lnTo>
                  <a:lnTo>
                    <a:pt x="1616" y="508"/>
                  </a:lnTo>
                  <a:lnTo>
                    <a:pt x="1629" y="487"/>
                  </a:lnTo>
                  <a:lnTo>
                    <a:pt x="1641" y="469"/>
                  </a:lnTo>
                  <a:lnTo>
                    <a:pt x="1655" y="451"/>
                  </a:lnTo>
                  <a:lnTo>
                    <a:pt x="1670" y="434"/>
                  </a:lnTo>
                  <a:lnTo>
                    <a:pt x="1687" y="419"/>
                  </a:lnTo>
                  <a:lnTo>
                    <a:pt x="1704" y="405"/>
                  </a:lnTo>
                  <a:lnTo>
                    <a:pt x="1722" y="391"/>
                  </a:lnTo>
                  <a:lnTo>
                    <a:pt x="1743" y="380"/>
                  </a:lnTo>
                  <a:lnTo>
                    <a:pt x="1764" y="369"/>
                  </a:lnTo>
                  <a:lnTo>
                    <a:pt x="1785" y="361"/>
                  </a:lnTo>
                  <a:lnTo>
                    <a:pt x="1808" y="355"/>
                  </a:lnTo>
                  <a:lnTo>
                    <a:pt x="1831" y="349"/>
                  </a:lnTo>
                  <a:lnTo>
                    <a:pt x="1855" y="345"/>
                  </a:lnTo>
                  <a:lnTo>
                    <a:pt x="1881" y="343"/>
                  </a:lnTo>
                  <a:lnTo>
                    <a:pt x="1908" y="341"/>
                  </a:lnTo>
                  <a:lnTo>
                    <a:pt x="1934" y="343"/>
                  </a:lnTo>
                  <a:lnTo>
                    <a:pt x="1960" y="345"/>
                  </a:lnTo>
                  <a:lnTo>
                    <a:pt x="1984" y="350"/>
                  </a:lnTo>
                  <a:lnTo>
                    <a:pt x="2008" y="356"/>
                  </a:lnTo>
                  <a:lnTo>
                    <a:pt x="2030" y="363"/>
                  </a:lnTo>
                  <a:lnTo>
                    <a:pt x="2049" y="373"/>
                  </a:lnTo>
                  <a:lnTo>
                    <a:pt x="2067" y="385"/>
                  </a:lnTo>
                  <a:lnTo>
                    <a:pt x="2084" y="397"/>
                  </a:lnTo>
                  <a:lnTo>
                    <a:pt x="2099" y="412"/>
                  </a:lnTo>
                  <a:lnTo>
                    <a:pt x="2114" y="428"/>
                  </a:lnTo>
                  <a:lnTo>
                    <a:pt x="2125" y="445"/>
                  </a:lnTo>
                  <a:lnTo>
                    <a:pt x="2136" y="463"/>
                  </a:lnTo>
                  <a:lnTo>
                    <a:pt x="2144" y="481"/>
                  </a:lnTo>
                  <a:lnTo>
                    <a:pt x="2150" y="502"/>
                  </a:lnTo>
                  <a:lnTo>
                    <a:pt x="2156" y="523"/>
                  </a:lnTo>
                  <a:lnTo>
                    <a:pt x="2159" y="54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1133"/>
            <p:cNvSpPr>
              <a:spLocks noChangeAspect="1" noEditPoints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w 569"/>
                <a:gd name="T87" fmla="*/ 0 h 568"/>
                <a:gd name="T88" fmla="*/ 0 w 569"/>
                <a:gd name="T89" fmla="*/ 0 h 568"/>
                <a:gd name="T90" fmla="*/ 0 w 569"/>
                <a:gd name="T91" fmla="*/ 0 h 568"/>
                <a:gd name="T92" fmla="*/ 0 w 569"/>
                <a:gd name="T93" fmla="*/ 0 h 568"/>
                <a:gd name="T94" fmla="*/ 0 w 569"/>
                <a:gd name="T95" fmla="*/ 0 h 5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9"/>
                <a:gd name="T145" fmla="*/ 0 h 568"/>
                <a:gd name="T146" fmla="*/ 569 w 569"/>
                <a:gd name="T147" fmla="*/ 568 h 5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  <a:close/>
                  <a:moveTo>
                    <a:pt x="131" y="186"/>
                  </a:moveTo>
                  <a:lnTo>
                    <a:pt x="194" y="186"/>
                  </a:lnTo>
                  <a:lnTo>
                    <a:pt x="161" y="341"/>
                  </a:lnTo>
                  <a:lnTo>
                    <a:pt x="260" y="341"/>
                  </a:lnTo>
                  <a:lnTo>
                    <a:pt x="249" y="390"/>
                  </a:lnTo>
                  <a:lnTo>
                    <a:pt x="87" y="390"/>
                  </a:lnTo>
                  <a:lnTo>
                    <a:pt x="131" y="186"/>
                  </a:lnTo>
                  <a:close/>
                  <a:moveTo>
                    <a:pt x="286" y="186"/>
                  </a:moveTo>
                  <a:lnTo>
                    <a:pt x="354" y="186"/>
                  </a:lnTo>
                  <a:lnTo>
                    <a:pt x="367" y="333"/>
                  </a:lnTo>
                  <a:lnTo>
                    <a:pt x="445" y="186"/>
                  </a:lnTo>
                  <a:lnTo>
                    <a:pt x="508" y="186"/>
                  </a:lnTo>
                  <a:lnTo>
                    <a:pt x="389" y="390"/>
                  </a:lnTo>
                  <a:lnTo>
                    <a:pt x="321" y="390"/>
                  </a:lnTo>
                  <a:lnTo>
                    <a:pt x="286" y="186"/>
                  </a:lnTo>
                  <a:close/>
                </a:path>
              </a:pathLst>
            </a:custGeom>
            <a:solidFill>
              <a:srgbClr val="9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8" name="Freeform 1134"/>
            <p:cNvSpPr>
              <a:spLocks noChangeAspect="1"/>
            </p:cNvSpPr>
            <p:nvPr/>
          </p:nvSpPr>
          <p:spPr bwMode="auto">
            <a:xfrm>
              <a:off x="2716" y="4448"/>
              <a:ext cx="190" cy="189"/>
            </a:xfrm>
            <a:custGeom>
              <a:avLst/>
              <a:gdLst>
                <a:gd name="T0" fmla="*/ 0 w 569"/>
                <a:gd name="T1" fmla="*/ 0 h 568"/>
                <a:gd name="T2" fmla="*/ 0 w 569"/>
                <a:gd name="T3" fmla="*/ 0 h 568"/>
                <a:gd name="T4" fmla="*/ 0 w 569"/>
                <a:gd name="T5" fmla="*/ 0 h 568"/>
                <a:gd name="T6" fmla="*/ 0 w 569"/>
                <a:gd name="T7" fmla="*/ 0 h 568"/>
                <a:gd name="T8" fmla="*/ 0 w 569"/>
                <a:gd name="T9" fmla="*/ 0 h 568"/>
                <a:gd name="T10" fmla="*/ 0 w 569"/>
                <a:gd name="T11" fmla="*/ 0 h 568"/>
                <a:gd name="T12" fmla="*/ 0 w 569"/>
                <a:gd name="T13" fmla="*/ 0 h 568"/>
                <a:gd name="T14" fmla="*/ 0 w 569"/>
                <a:gd name="T15" fmla="*/ 0 h 568"/>
                <a:gd name="T16" fmla="*/ 0 w 569"/>
                <a:gd name="T17" fmla="*/ 0 h 568"/>
                <a:gd name="T18" fmla="*/ 0 w 569"/>
                <a:gd name="T19" fmla="*/ 0 h 568"/>
                <a:gd name="T20" fmla="*/ 0 w 569"/>
                <a:gd name="T21" fmla="*/ 0 h 568"/>
                <a:gd name="T22" fmla="*/ 0 w 569"/>
                <a:gd name="T23" fmla="*/ 0 h 568"/>
                <a:gd name="T24" fmla="*/ 0 w 569"/>
                <a:gd name="T25" fmla="*/ 0 h 568"/>
                <a:gd name="T26" fmla="*/ 0 w 569"/>
                <a:gd name="T27" fmla="*/ 0 h 568"/>
                <a:gd name="T28" fmla="*/ 0 w 569"/>
                <a:gd name="T29" fmla="*/ 0 h 568"/>
                <a:gd name="T30" fmla="*/ 0 w 569"/>
                <a:gd name="T31" fmla="*/ 0 h 568"/>
                <a:gd name="T32" fmla="*/ 0 w 569"/>
                <a:gd name="T33" fmla="*/ 0 h 568"/>
                <a:gd name="T34" fmla="*/ 0 w 569"/>
                <a:gd name="T35" fmla="*/ 0 h 568"/>
                <a:gd name="T36" fmla="*/ 0 w 569"/>
                <a:gd name="T37" fmla="*/ 0 h 568"/>
                <a:gd name="T38" fmla="*/ 0 w 569"/>
                <a:gd name="T39" fmla="*/ 0 h 568"/>
                <a:gd name="T40" fmla="*/ 0 w 569"/>
                <a:gd name="T41" fmla="*/ 0 h 568"/>
                <a:gd name="T42" fmla="*/ 0 w 569"/>
                <a:gd name="T43" fmla="*/ 0 h 568"/>
                <a:gd name="T44" fmla="*/ 0 w 569"/>
                <a:gd name="T45" fmla="*/ 0 h 568"/>
                <a:gd name="T46" fmla="*/ 0 w 569"/>
                <a:gd name="T47" fmla="*/ 0 h 568"/>
                <a:gd name="T48" fmla="*/ 0 w 569"/>
                <a:gd name="T49" fmla="*/ 0 h 568"/>
                <a:gd name="T50" fmla="*/ 0 w 569"/>
                <a:gd name="T51" fmla="*/ 0 h 568"/>
                <a:gd name="T52" fmla="*/ 0 w 569"/>
                <a:gd name="T53" fmla="*/ 0 h 568"/>
                <a:gd name="T54" fmla="*/ 0 w 569"/>
                <a:gd name="T55" fmla="*/ 0 h 568"/>
                <a:gd name="T56" fmla="*/ 0 w 569"/>
                <a:gd name="T57" fmla="*/ 0 h 568"/>
                <a:gd name="T58" fmla="*/ 0 w 569"/>
                <a:gd name="T59" fmla="*/ 0 h 568"/>
                <a:gd name="T60" fmla="*/ 0 w 569"/>
                <a:gd name="T61" fmla="*/ 0 h 568"/>
                <a:gd name="T62" fmla="*/ 0 w 569"/>
                <a:gd name="T63" fmla="*/ 0 h 568"/>
                <a:gd name="T64" fmla="*/ 0 w 569"/>
                <a:gd name="T65" fmla="*/ 0 h 568"/>
                <a:gd name="T66" fmla="*/ 0 w 569"/>
                <a:gd name="T67" fmla="*/ 0 h 568"/>
                <a:gd name="T68" fmla="*/ 0 w 569"/>
                <a:gd name="T69" fmla="*/ 0 h 568"/>
                <a:gd name="T70" fmla="*/ 0 w 569"/>
                <a:gd name="T71" fmla="*/ 0 h 568"/>
                <a:gd name="T72" fmla="*/ 0 w 569"/>
                <a:gd name="T73" fmla="*/ 0 h 568"/>
                <a:gd name="T74" fmla="*/ 0 w 569"/>
                <a:gd name="T75" fmla="*/ 0 h 568"/>
                <a:gd name="T76" fmla="*/ 0 w 569"/>
                <a:gd name="T77" fmla="*/ 0 h 568"/>
                <a:gd name="T78" fmla="*/ 0 w 569"/>
                <a:gd name="T79" fmla="*/ 0 h 568"/>
                <a:gd name="T80" fmla="*/ 0 w 569"/>
                <a:gd name="T81" fmla="*/ 0 h 568"/>
                <a:gd name="T82" fmla="*/ 0 w 569"/>
                <a:gd name="T83" fmla="*/ 0 h 568"/>
                <a:gd name="T84" fmla="*/ 0 w 569"/>
                <a:gd name="T85" fmla="*/ 0 h 5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9"/>
                <a:gd name="T130" fmla="*/ 0 h 568"/>
                <a:gd name="T131" fmla="*/ 569 w 569"/>
                <a:gd name="T132" fmla="*/ 568 h 5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9" h="568">
                  <a:moveTo>
                    <a:pt x="285" y="568"/>
                  </a:moveTo>
                  <a:lnTo>
                    <a:pt x="299" y="568"/>
                  </a:lnTo>
                  <a:lnTo>
                    <a:pt x="313" y="567"/>
                  </a:lnTo>
                  <a:lnTo>
                    <a:pt x="328" y="565"/>
                  </a:lnTo>
                  <a:lnTo>
                    <a:pt x="341" y="563"/>
                  </a:lnTo>
                  <a:lnTo>
                    <a:pt x="356" y="559"/>
                  </a:lnTo>
                  <a:lnTo>
                    <a:pt x="369" y="556"/>
                  </a:lnTo>
                  <a:lnTo>
                    <a:pt x="383" y="551"/>
                  </a:lnTo>
                  <a:lnTo>
                    <a:pt x="395" y="546"/>
                  </a:lnTo>
                  <a:lnTo>
                    <a:pt x="408" y="540"/>
                  </a:lnTo>
                  <a:lnTo>
                    <a:pt x="421" y="534"/>
                  </a:lnTo>
                  <a:lnTo>
                    <a:pt x="432" y="526"/>
                  </a:lnTo>
                  <a:lnTo>
                    <a:pt x="444" y="519"/>
                  </a:lnTo>
                  <a:lnTo>
                    <a:pt x="455" y="512"/>
                  </a:lnTo>
                  <a:lnTo>
                    <a:pt x="466" y="503"/>
                  </a:lnTo>
                  <a:lnTo>
                    <a:pt x="475" y="495"/>
                  </a:lnTo>
                  <a:lnTo>
                    <a:pt x="485" y="485"/>
                  </a:lnTo>
                  <a:lnTo>
                    <a:pt x="495" y="475"/>
                  </a:lnTo>
                  <a:lnTo>
                    <a:pt x="505" y="464"/>
                  </a:lnTo>
                  <a:lnTo>
                    <a:pt x="512" y="454"/>
                  </a:lnTo>
                  <a:lnTo>
                    <a:pt x="520" y="443"/>
                  </a:lnTo>
                  <a:lnTo>
                    <a:pt x="528" y="432"/>
                  </a:lnTo>
                  <a:lnTo>
                    <a:pt x="535" y="420"/>
                  </a:lnTo>
                  <a:lnTo>
                    <a:pt x="541" y="407"/>
                  </a:lnTo>
                  <a:lnTo>
                    <a:pt x="547" y="395"/>
                  </a:lnTo>
                  <a:lnTo>
                    <a:pt x="552" y="382"/>
                  </a:lnTo>
                  <a:lnTo>
                    <a:pt x="556" y="368"/>
                  </a:lnTo>
                  <a:lnTo>
                    <a:pt x="561" y="355"/>
                  </a:lnTo>
                  <a:lnTo>
                    <a:pt x="563" y="342"/>
                  </a:lnTo>
                  <a:lnTo>
                    <a:pt x="566" y="327"/>
                  </a:lnTo>
                  <a:lnTo>
                    <a:pt x="568" y="314"/>
                  </a:lnTo>
                  <a:lnTo>
                    <a:pt x="569" y="299"/>
                  </a:lnTo>
                  <a:lnTo>
                    <a:pt x="569" y="285"/>
                  </a:lnTo>
                  <a:lnTo>
                    <a:pt x="569" y="270"/>
                  </a:lnTo>
                  <a:lnTo>
                    <a:pt x="568" y="255"/>
                  </a:lnTo>
                  <a:lnTo>
                    <a:pt x="566" y="241"/>
                  </a:lnTo>
                  <a:lnTo>
                    <a:pt x="563" y="228"/>
                  </a:lnTo>
                  <a:lnTo>
                    <a:pt x="561" y="214"/>
                  </a:lnTo>
                  <a:lnTo>
                    <a:pt x="556" y="201"/>
                  </a:lnTo>
                  <a:lnTo>
                    <a:pt x="552" y="187"/>
                  </a:lnTo>
                  <a:lnTo>
                    <a:pt x="547" y="174"/>
                  </a:lnTo>
                  <a:lnTo>
                    <a:pt x="541" y="162"/>
                  </a:lnTo>
                  <a:lnTo>
                    <a:pt x="535" y="150"/>
                  </a:lnTo>
                  <a:lnTo>
                    <a:pt x="528" y="138"/>
                  </a:lnTo>
                  <a:lnTo>
                    <a:pt x="520" y="127"/>
                  </a:lnTo>
                  <a:lnTo>
                    <a:pt x="512" y="115"/>
                  </a:lnTo>
                  <a:lnTo>
                    <a:pt x="505" y="105"/>
                  </a:lnTo>
                  <a:lnTo>
                    <a:pt x="495" y="94"/>
                  </a:lnTo>
                  <a:lnTo>
                    <a:pt x="485" y="84"/>
                  </a:lnTo>
                  <a:lnTo>
                    <a:pt x="475" y="74"/>
                  </a:lnTo>
                  <a:lnTo>
                    <a:pt x="466" y="66"/>
                  </a:lnTo>
                  <a:lnTo>
                    <a:pt x="455" y="57"/>
                  </a:lnTo>
                  <a:lnTo>
                    <a:pt x="444" y="49"/>
                  </a:lnTo>
                  <a:lnTo>
                    <a:pt x="432" y="42"/>
                  </a:lnTo>
                  <a:lnTo>
                    <a:pt x="421" y="36"/>
                  </a:lnTo>
                  <a:lnTo>
                    <a:pt x="408" y="30"/>
                  </a:lnTo>
                  <a:lnTo>
                    <a:pt x="395" y="23"/>
                  </a:lnTo>
                  <a:lnTo>
                    <a:pt x="383" y="19"/>
                  </a:lnTo>
                  <a:lnTo>
                    <a:pt x="369" y="14"/>
                  </a:lnTo>
                  <a:lnTo>
                    <a:pt x="356" y="10"/>
                  </a:lnTo>
                  <a:lnTo>
                    <a:pt x="341" y="6"/>
                  </a:lnTo>
                  <a:lnTo>
                    <a:pt x="328" y="4"/>
                  </a:lnTo>
                  <a:lnTo>
                    <a:pt x="313" y="3"/>
                  </a:lnTo>
                  <a:lnTo>
                    <a:pt x="299" y="2"/>
                  </a:lnTo>
                  <a:lnTo>
                    <a:pt x="285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4"/>
                  </a:lnTo>
                  <a:lnTo>
                    <a:pt x="228" y="6"/>
                  </a:lnTo>
                  <a:lnTo>
                    <a:pt x="213" y="10"/>
                  </a:lnTo>
                  <a:lnTo>
                    <a:pt x="200" y="14"/>
                  </a:lnTo>
                  <a:lnTo>
                    <a:pt x="187" y="19"/>
                  </a:lnTo>
                  <a:lnTo>
                    <a:pt x="174" y="23"/>
                  </a:lnTo>
                  <a:lnTo>
                    <a:pt x="161" y="30"/>
                  </a:lnTo>
                  <a:lnTo>
                    <a:pt x="149" y="36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5" y="57"/>
                  </a:lnTo>
                  <a:lnTo>
                    <a:pt x="104" y="66"/>
                  </a:lnTo>
                  <a:lnTo>
                    <a:pt x="94" y="74"/>
                  </a:lnTo>
                  <a:lnTo>
                    <a:pt x="84" y="84"/>
                  </a:lnTo>
                  <a:lnTo>
                    <a:pt x="74" y="94"/>
                  </a:lnTo>
                  <a:lnTo>
                    <a:pt x="65" y="105"/>
                  </a:lnTo>
                  <a:lnTo>
                    <a:pt x="57" y="115"/>
                  </a:lnTo>
                  <a:lnTo>
                    <a:pt x="49" y="127"/>
                  </a:lnTo>
                  <a:lnTo>
                    <a:pt x="42" y="138"/>
                  </a:lnTo>
                  <a:lnTo>
                    <a:pt x="34" y="150"/>
                  </a:lnTo>
                  <a:lnTo>
                    <a:pt x="28" y="162"/>
                  </a:lnTo>
                  <a:lnTo>
                    <a:pt x="22" y="174"/>
                  </a:lnTo>
                  <a:lnTo>
                    <a:pt x="17" y="187"/>
                  </a:lnTo>
                  <a:lnTo>
                    <a:pt x="14" y="201"/>
                  </a:lnTo>
                  <a:lnTo>
                    <a:pt x="9" y="214"/>
                  </a:lnTo>
                  <a:lnTo>
                    <a:pt x="6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299"/>
                  </a:lnTo>
                  <a:lnTo>
                    <a:pt x="1" y="314"/>
                  </a:lnTo>
                  <a:lnTo>
                    <a:pt x="4" y="327"/>
                  </a:lnTo>
                  <a:lnTo>
                    <a:pt x="6" y="342"/>
                  </a:lnTo>
                  <a:lnTo>
                    <a:pt x="9" y="355"/>
                  </a:lnTo>
                  <a:lnTo>
                    <a:pt x="14" y="368"/>
                  </a:lnTo>
                  <a:lnTo>
                    <a:pt x="17" y="382"/>
                  </a:lnTo>
                  <a:lnTo>
                    <a:pt x="22" y="395"/>
                  </a:lnTo>
                  <a:lnTo>
                    <a:pt x="28" y="407"/>
                  </a:lnTo>
                  <a:lnTo>
                    <a:pt x="34" y="420"/>
                  </a:lnTo>
                  <a:lnTo>
                    <a:pt x="42" y="432"/>
                  </a:lnTo>
                  <a:lnTo>
                    <a:pt x="49" y="443"/>
                  </a:lnTo>
                  <a:lnTo>
                    <a:pt x="57" y="454"/>
                  </a:lnTo>
                  <a:lnTo>
                    <a:pt x="65" y="464"/>
                  </a:lnTo>
                  <a:lnTo>
                    <a:pt x="74" y="475"/>
                  </a:lnTo>
                  <a:lnTo>
                    <a:pt x="84" y="485"/>
                  </a:lnTo>
                  <a:lnTo>
                    <a:pt x="94" y="495"/>
                  </a:lnTo>
                  <a:lnTo>
                    <a:pt x="104" y="503"/>
                  </a:lnTo>
                  <a:lnTo>
                    <a:pt x="115" y="512"/>
                  </a:lnTo>
                  <a:lnTo>
                    <a:pt x="126" y="519"/>
                  </a:lnTo>
                  <a:lnTo>
                    <a:pt x="138" y="526"/>
                  </a:lnTo>
                  <a:lnTo>
                    <a:pt x="149" y="534"/>
                  </a:lnTo>
                  <a:lnTo>
                    <a:pt x="161" y="540"/>
                  </a:lnTo>
                  <a:lnTo>
                    <a:pt x="174" y="546"/>
                  </a:lnTo>
                  <a:lnTo>
                    <a:pt x="187" y="551"/>
                  </a:lnTo>
                  <a:lnTo>
                    <a:pt x="200" y="556"/>
                  </a:lnTo>
                  <a:lnTo>
                    <a:pt x="213" y="559"/>
                  </a:lnTo>
                  <a:lnTo>
                    <a:pt x="228" y="563"/>
                  </a:lnTo>
                  <a:lnTo>
                    <a:pt x="241" y="565"/>
                  </a:lnTo>
                  <a:lnTo>
                    <a:pt x="256" y="567"/>
                  </a:lnTo>
                  <a:lnTo>
                    <a:pt x="271" y="568"/>
                  </a:lnTo>
                  <a:lnTo>
                    <a:pt x="285" y="568"/>
                  </a:lnTo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Freeform 1135"/>
            <p:cNvSpPr>
              <a:spLocks noChangeAspect="1"/>
            </p:cNvSpPr>
            <p:nvPr/>
          </p:nvSpPr>
          <p:spPr bwMode="auto">
            <a:xfrm>
              <a:off x="2745" y="4510"/>
              <a:ext cx="58" cy="68"/>
            </a:xfrm>
            <a:custGeom>
              <a:avLst/>
              <a:gdLst>
                <a:gd name="T0" fmla="*/ 0 w 173"/>
                <a:gd name="T1" fmla="*/ 0 h 204"/>
                <a:gd name="T2" fmla="*/ 0 w 173"/>
                <a:gd name="T3" fmla="*/ 0 h 204"/>
                <a:gd name="T4" fmla="*/ 0 w 173"/>
                <a:gd name="T5" fmla="*/ 0 h 204"/>
                <a:gd name="T6" fmla="*/ 0 w 173"/>
                <a:gd name="T7" fmla="*/ 0 h 204"/>
                <a:gd name="T8" fmla="*/ 0 w 173"/>
                <a:gd name="T9" fmla="*/ 0 h 204"/>
                <a:gd name="T10" fmla="*/ 0 w 173"/>
                <a:gd name="T11" fmla="*/ 0 h 204"/>
                <a:gd name="T12" fmla="*/ 0 w 173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204"/>
                <a:gd name="T23" fmla="*/ 173 w 173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204">
                  <a:moveTo>
                    <a:pt x="44" y="0"/>
                  </a:moveTo>
                  <a:lnTo>
                    <a:pt x="107" y="0"/>
                  </a:lnTo>
                  <a:lnTo>
                    <a:pt x="74" y="155"/>
                  </a:lnTo>
                  <a:lnTo>
                    <a:pt x="173" y="155"/>
                  </a:lnTo>
                  <a:lnTo>
                    <a:pt x="162" y="204"/>
                  </a:lnTo>
                  <a:lnTo>
                    <a:pt x="0" y="20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Freeform 1136"/>
            <p:cNvSpPr>
              <a:spLocks noChangeAspect="1"/>
            </p:cNvSpPr>
            <p:nvPr/>
          </p:nvSpPr>
          <p:spPr bwMode="auto">
            <a:xfrm>
              <a:off x="2812" y="4510"/>
              <a:ext cx="74" cy="68"/>
            </a:xfrm>
            <a:custGeom>
              <a:avLst/>
              <a:gdLst>
                <a:gd name="T0" fmla="*/ 0 w 222"/>
                <a:gd name="T1" fmla="*/ 0 h 204"/>
                <a:gd name="T2" fmla="*/ 0 w 222"/>
                <a:gd name="T3" fmla="*/ 0 h 204"/>
                <a:gd name="T4" fmla="*/ 0 w 222"/>
                <a:gd name="T5" fmla="*/ 0 h 204"/>
                <a:gd name="T6" fmla="*/ 0 w 222"/>
                <a:gd name="T7" fmla="*/ 0 h 204"/>
                <a:gd name="T8" fmla="*/ 0 w 222"/>
                <a:gd name="T9" fmla="*/ 0 h 204"/>
                <a:gd name="T10" fmla="*/ 0 w 222"/>
                <a:gd name="T11" fmla="*/ 0 h 204"/>
                <a:gd name="T12" fmla="*/ 0 w 222"/>
                <a:gd name="T13" fmla="*/ 0 h 204"/>
                <a:gd name="T14" fmla="*/ 0 w 222"/>
                <a:gd name="T15" fmla="*/ 0 h 2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204"/>
                <a:gd name="T26" fmla="*/ 222 w 222"/>
                <a:gd name="T27" fmla="*/ 204 h 2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204">
                  <a:moveTo>
                    <a:pt x="0" y="0"/>
                  </a:moveTo>
                  <a:lnTo>
                    <a:pt x="68" y="0"/>
                  </a:lnTo>
                  <a:lnTo>
                    <a:pt x="81" y="147"/>
                  </a:lnTo>
                  <a:lnTo>
                    <a:pt x="159" y="0"/>
                  </a:lnTo>
                  <a:lnTo>
                    <a:pt x="222" y="0"/>
                  </a:lnTo>
                  <a:lnTo>
                    <a:pt x="103" y="204"/>
                  </a:lnTo>
                  <a:lnTo>
                    <a:pt x="35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33"/>
            </a:solidFill>
            <a:ln w="25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A978CF-AA87-4498-94E1-9B6CC628A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FAD6D-1F71-4315-AC29-BFAFA60CE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38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lv-LV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19DBD-A5E9-47E7-B0D7-08460614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E64C86-FE38-461B-BA61-643684BDB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-3-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814931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kuwaitpharmacy.com/img/gen06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discoverymedicine.com/tag/aav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51520" y="1000108"/>
            <a:ext cx="8521004" cy="2043106"/>
          </a:xfrm>
        </p:spPr>
        <p:txBody>
          <a:bodyPr/>
          <a:lstStyle/>
          <a:p>
            <a:pPr algn="ctr"/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cap="all" dirty="0" smtClean="0"/>
              <a:t> </a:t>
            </a:r>
            <a:r>
              <a:rPr lang="lv-LV" dirty="0"/>
              <a:t>Gēnu terapija I: koncepts, pirmie panākumi un neveiksmes.</a:t>
            </a:r>
            <a:r>
              <a:rPr lang="en-US" dirty="0"/>
              <a:t/>
            </a:r>
            <a:br>
              <a:rPr lang="en-US" dirty="0"/>
            </a:br>
            <a:endParaRPr lang="en-US" cap="al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57224" y="4357694"/>
            <a:ext cx="7315200" cy="857256"/>
          </a:xfrm>
        </p:spPr>
        <p:txBody>
          <a:bodyPr/>
          <a:lstStyle/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Pirmais oficiāli reģistrētais gēnu terapijas mēģinājums</a:t>
            </a:r>
          </a:p>
          <a:p>
            <a:r>
              <a:rPr lang="lv-LV" dirty="0" err="1" smtClean="0"/>
              <a:t>Rosenbergs</a:t>
            </a:r>
            <a:r>
              <a:rPr lang="lv-LV" dirty="0" smtClean="0"/>
              <a:t> </a:t>
            </a:r>
            <a:r>
              <a:rPr lang="lv-LV" dirty="0" err="1" smtClean="0"/>
              <a:t>at</a:t>
            </a:r>
            <a:r>
              <a:rPr lang="lv-LV" dirty="0" smtClean="0"/>
              <a:t>. </a:t>
            </a:r>
            <a:r>
              <a:rPr lang="lv-LV" dirty="0" err="1" smtClean="0"/>
              <a:t>al</a:t>
            </a:r>
            <a:r>
              <a:rPr lang="lv-LV" dirty="0" smtClean="0"/>
              <a:t> ieviesa bakteriālo </a:t>
            </a:r>
            <a:r>
              <a:rPr lang="lv-LV" dirty="0" err="1" smtClean="0"/>
              <a:t>NeoR</a:t>
            </a:r>
            <a:r>
              <a:rPr lang="lv-LV" dirty="0" smtClean="0"/>
              <a:t> gēnu </a:t>
            </a:r>
            <a:r>
              <a:rPr lang="lv-LV" dirty="0" err="1" smtClean="0"/>
              <a:t>tumoru</a:t>
            </a:r>
            <a:r>
              <a:rPr lang="lv-LV" dirty="0" smtClean="0"/>
              <a:t> infiltrējošos leikocītos (TIL), lai </a:t>
            </a:r>
            <a:r>
              <a:rPr lang="lv-LV" dirty="0" err="1" smtClean="0"/>
              <a:t>monitorētu</a:t>
            </a:r>
            <a:r>
              <a:rPr lang="lv-LV" dirty="0" smtClean="0"/>
              <a:t> to klātbūtni cilvēku audzējos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vivo</a:t>
            </a:r>
            <a:r>
              <a:rPr lang="lv-LV" dirty="0" smtClean="0"/>
              <a:t>. </a:t>
            </a:r>
          </a:p>
          <a:p>
            <a:r>
              <a:rPr lang="lv-LV" dirty="0" smtClean="0"/>
              <a:t>Sekoja </a:t>
            </a:r>
            <a:r>
              <a:rPr lang="lv-LV" dirty="0" err="1" smtClean="0"/>
              <a:t>melanomas</a:t>
            </a:r>
            <a:r>
              <a:rPr lang="lv-LV" dirty="0" smtClean="0"/>
              <a:t> terapijas mēģinājums injicējot TIL, kas </a:t>
            </a:r>
            <a:r>
              <a:rPr lang="lv-LV" dirty="0" err="1" smtClean="0"/>
              <a:t>ekspresē</a:t>
            </a:r>
            <a:r>
              <a:rPr lang="lv-LV" dirty="0" smtClean="0"/>
              <a:t> TNF. </a:t>
            </a:r>
          </a:p>
          <a:p>
            <a:r>
              <a:rPr lang="lv-LV" dirty="0" smtClean="0"/>
              <a:t>Audzēju attīstīšanās injekciju vietās netika novērota.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6016" y="1056109"/>
            <a:ext cx="4053136" cy="5248275"/>
          </a:xfrm>
        </p:spPr>
        <p:txBody>
          <a:bodyPr/>
          <a:lstStyle/>
          <a:p>
            <a:r>
              <a:rPr lang="lv-LV" sz="2400" dirty="0" smtClean="0"/>
              <a:t>Funkcionālu T limfocītu trūkums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SCID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4" y="881460"/>
            <a:ext cx="4451197" cy="310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77" y="3705195"/>
            <a:ext cx="4686549" cy="312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Pirmais FDA apstiprinātais gēnu terapijas eksperiments</a:t>
            </a:r>
          </a:p>
          <a:p>
            <a:r>
              <a:rPr lang="en-US" dirty="0"/>
              <a:t>Michael </a:t>
            </a:r>
            <a:r>
              <a:rPr lang="en-US" dirty="0" err="1" smtClean="0"/>
              <a:t>Blaese</a:t>
            </a:r>
            <a:r>
              <a:rPr lang="lv-LV" dirty="0"/>
              <a:t> </a:t>
            </a:r>
            <a:r>
              <a:rPr lang="lv-LV" dirty="0" smtClean="0"/>
              <a:t>un </a:t>
            </a:r>
            <a:r>
              <a:rPr lang="en-US" dirty="0"/>
              <a:t>French </a:t>
            </a:r>
            <a:r>
              <a:rPr lang="en-US" dirty="0" smtClean="0"/>
              <a:t>Anderson</a:t>
            </a:r>
            <a:r>
              <a:rPr lang="lv-LV" dirty="0" smtClean="0"/>
              <a:t> </a:t>
            </a:r>
          </a:p>
          <a:p>
            <a:r>
              <a:rPr lang="lv-LV" dirty="0" smtClean="0"/>
              <a:t>Iedzimts </a:t>
            </a:r>
            <a:r>
              <a:rPr lang="lv-LV" dirty="0" err="1" smtClean="0"/>
              <a:t>adenozīna</a:t>
            </a:r>
            <a:r>
              <a:rPr lang="lv-LV" dirty="0" smtClean="0"/>
              <a:t> </a:t>
            </a:r>
            <a:r>
              <a:rPr lang="lv-LV" dirty="0" err="1" smtClean="0"/>
              <a:t>deamināzes</a:t>
            </a:r>
            <a:r>
              <a:rPr lang="lv-LV" dirty="0" smtClean="0"/>
              <a:t> deficīts, kas izraisa imūndeficītu (ADA-SCID) </a:t>
            </a:r>
          </a:p>
          <a:p>
            <a:r>
              <a:rPr lang="lv-LV" dirty="0" smtClean="0"/>
              <a:t>paciente – 4 gadus vecā </a:t>
            </a:r>
            <a:r>
              <a:rPr lang="lv-LV" dirty="0" err="1" smtClean="0"/>
              <a:t>Ashanti</a:t>
            </a:r>
            <a:r>
              <a:rPr lang="lv-LV" dirty="0" smtClean="0"/>
              <a:t> </a:t>
            </a:r>
            <a:r>
              <a:rPr lang="lv-LV" dirty="0" err="1" smtClean="0"/>
              <a:t>DeSilva</a:t>
            </a:r>
            <a:r>
              <a:rPr lang="lv-LV" dirty="0" smtClean="0"/>
              <a:t> </a:t>
            </a:r>
          </a:p>
          <a:p>
            <a:r>
              <a:rPr lang="lv-LV" dirty="0" smtClean="0"/>
              <a:t>No pacientes ņemtās šūnas tika modificētas </a:t>
            </a:r>
            <a:r>
              <a:rPr lang="lv-LV" i="1" dirty="0" err="1" smtClean="0"/>
              <a:t>ex-vivo</a:t>
            </a:r>
            <a:r>
              <a:rPr lang="lv-LV" dirty="0" smtClean="0"/>
              <a:t> izmantojot </a:t>
            </a:r>
            <a:r>
              <a:rPr lang="lv-LV" dirty="0" err="1" smtClean="0"/>
              <a:t>retrovīrusu</a:t>
            </a:r>
            <a:r>
              <a:rPr lang="lv-LV" dirty="0" smtClean="0"/>
              <a:t> </a:t>
            </a:r>
          </a:p>
          <a:p>
            <a:r>
              <a:rPr lang="lv-LV" dirty="0" smtClean="0"/>
              <a:t>Daļēji veiksmīga terapija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rimaryimmune.org/wp-content/uploads/2013/09/First-Gene-Therapy-Patients-1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" y="836712"/>
            <a:ext cx="41743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762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131115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1992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573325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 smtClean="0"/>
              <a:t>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7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8579296" cy="5248275"/>
          </a:xfrm>
        </p:spPr>
        <p:txBody>
          <a:bodyPr/>
          <a:lstStyle/>
          <a:p>
            <a:r>
              <a:rPr lang="lv-LV" dirty="0" smtClean="0"/>
              <a:t>Veiktas vairākas terapijas ADA un </a:t>
            </a:r>
            <a:r>
              <a:rPr lang="en-US" dirty="0" smtClean="0"/>
              <a:t>IL2-RG</a:t>
            </a:r>
            <a:r>
              <a:rPr lang="lv-LV" dirty="0" smtClean="0"/>
              <a:t> (cd132)</a:t>
            </a:r>
            <a:r>
              <a:rPr lang="en-US" dirty="0" smtClean="0"/>
              <a:t> </a:t>
            </a:r>
            <a:r>
              <a:rPr lang="lv-LV" dirty="0" smtClean="0"/>
              <a:t> SCID terapijas bērniem</a:t>
            </a:r>
          </a:p>
          <a:p>
            <a:r>
              <a:rPr lang="lv-LV" dirty="0" smtClean="0"/>
              <a:t>Iegūtas hematopoētiskās šūnas no kaulu smadzenēm </a:t>
            </a:r>
          </a:p>
          <a:p>
            <a:r>
              <a:rPr lang="lv-LV" dirty="0" smtClean="0"/>
              <a:t>Izmantoti </a:t>
            </a:r>
            <a:r>
              <a:rPr lang="lv-LV" dirty="0" err="1" smtClean="0"/>
              <a:t>retrovīrusi</a:t>
            </a:r>
            <a:r>
              <a:rPr lang="lv-LV" dirty="0"/>
              <a:t> </a:t>
            </a:r>
            <a:r>
              <a:rPr lang="lv-LV" dirty="0" smtClean="0"/>
              <a:t>normālo gēnu </a:t>
            </a:r>
            <a:r>
              <a:rPr lang="lv-LV" dirty="0" err="1" smtClean="0"/>
              <a:t>transdukcijai</a:t>
            </a:r>
            <a:r>
              <a:rPr lang="lv-LV" dirty="0" smtClean="0"/>
              <a:t> genomā</a:t>
            </a:r>
          </a:p>
          <a:p>
            <a:r>
              <a:rPr lang="lv-LV" dirty="0" smtClean="0"/>
              <a:t>Šūnas injicētas asinīs</a:t>
            </a:r>
          </a:p>
          <a:p>
            <a:r>
              <a:rPr lang="lv-LV" dirty="0" smtClean="0"/>
              <a:t>No 16 bērniem 14 terapija bija efektīva (2011) </a:t>
            </a:r>
          </a:p>
          <a:p>
            <a:r>
              <a:rPr lang="lv-LV" dirty="0" smtClean="0"/>
              <a:t>4 no bērniem attīstījās leikēmija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1990-2003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4906888" cy="5248275"/>
          </a:xfrm>
        </p:spPr>
        <p:txBody>
          <a:bodyPr/>
          <a:lstStyle/>
          <a:p>
            <a:r>
              <a:rPr lang="en-US" sz="2400" dirty="0" smtClean="0"/>
              <a:t>Andrew </a:t>
            </a:r>
            <a:r>
              <a:rPr lang="en-US" sz="2400" dirty="0" err="1"/>
              <a:t>Gobea</a:t>
            </a:r>
            <a:r>
              <a:rPr lang="en-US" sz="2400" dirty="0"/>
              <a:t> </a:t>
            </a:r>
            <a:r>
              <a:rPr lang="lv-LV" sz="2400" dirty="0" smtClean="0"/>
              <a:t> - bērns ar ADA-SCID, kas diagnosticēta pirms dzimšanas</a:t>
            </a:r>
          </a:p>
          <a:p>
            <a:r>
              <a:rPr lang="lv-LV" sz="2400" dirty="0" smtClean="0"/>
              <a:t>Terapijai   paņemtas cilmes šūnas no placentas </a:t>
            </a:r>
          </a:p>
          <a:p>
            <a:r>
              <a:rPr lang="lv-LV" sz="2400" dirty="0" smtClean="0"/>
              <a:t>Normāls ADA gēns </a:t>
            </a:r>
            <a:r>
              <a:rPr lang="lv-LV" sz="2400" dirty="0" err="1" smtClean="0"/>
              <a:t>transducēts</a:t>
            </a:r>
            <a:r>
              <a:rPr lang="lv-LV" sz="2400" dirty="0" smtClean="0"/>
              <a:t> šūnās, kas injicētas asinīs.</a:t>
            </a:r>
          </a:p>
          <a:p>
            <a:r>
              <a:rPr lang="lv-LV" sz="2400" dirty="0" smtClean="0"/>
              <a:t>Vēl 4 gadus pēc terapijas T limfocīti producēja ADA</a:t>
            </a:r>
          </a:p>
          <a:p>
            <a:r>
              <a:rPr lang="lv-LV" sz="2400" dirty="0" smtClean="0"/>
              <a:t>Pēc 4 gadiem bija nepieciešama papildus terapija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1993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06970"/>
            <a:ext cx="32480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6624736" cy="5248275"/>
          </a:xfrm>
        </p:spPr>
        <p:txBody>
          <a:bodyPr/>
          <a:lstStyle/>
          <a:p>
            <a:pPr algn="just"/>
            <a:r>
              <a:rPr lang="en-US" dirty="0"/>
              <a:t>Jesse </a:t>
            </a:r>
            <a:r>
              <a:rPr lang="en-US" dirty="0" err="1" smtClean="0"/>
              <a:t>Gelsinger</a:t>
            </a:r>
            <a:r>
              <a:rPr lang="lv-LV" dirty="0" smtClean="0"/>
              <a:t> – daļējas o</a:t>
            </a:r>
            <a:r>
              <a:rPr lang="en-US" dirty="0" err="1" smtClean="0"/>
              <a:t>rnitīna</a:t>
            </a:r>
            <a:r>
              <a:rPr lang="en-US" dirty="0" smtClean="0"/>
              <a:t> </a:t>
            </a:r>
            <a:r>
              <a:rPr lang="lv-LV" dirty="0" smtClean="0"/>
              <a:t>t</a:t>
            </a:r>
            <a:r>
              <a:rPr lang="en-US" dirty="0" err="1" smtClean="0"/>
              <a:t>ranskarbamilāzes</a:t>
            </a:r>
            <a:r>
              <a:rPr lang="en-US" dirty="0"/>
              <a:t> </a:t>
            </a:r>
            <a:r>
              <a:rPr lang="en-US" dirty="0" err="1" smtClean="0"/>
              <a:t>nepietiekamība</a:t>
            </a:r>
            <a:r>
              <a:rPr lang="lv-LV" dirty="0" smtClean="0"/>
              <a:t>s pacients</a:t>
            </a:r>
            <a:endParaRPr lang="lv-LV" b="1" dirty="0" smtClean="0"/>
          </a:p>
          <a:p>
            <a:pPr algn="just"/>
            <a:r>
              <a:rPr lang="lv-LV" dirty="0" smtClean="0"/>
              <a:t>o</a:t>
            </a:r>
            <a:r>
              <a:rPr lang="en-US" dirty="0" err="1" smtClean="0"/>
              <a:t>rnitīna</a:t>
            </a:r>
            <a:r>
              <a:rPr lang="en-US" dirty="0" smtClean="0"/>
              <a:t> </a:t>
            </a:r>
            <a:r>
              <a:rPr lang="lv-LV" dirty="0" smtClean="0"/>
              <a:t>t</a:t>
            </a:r>
            <a:r>
              <a:rPr lang="en-US" dirty="0" err="1" smtClean="0"/>
              <a:t>ranskarbamilāzes</a:t>
            </a:r>
            <a:r>
              <a:rPr lang="lv-LV" dirty="0" smtClean="0"/>
              <a:t> </a:t>
            </a:r>
            <a:r>
              <a:rPr lang="en-US" dirty="0" err="1" smtClean="0"/>
              <a:t>nepietiekamība</a:t>
            </a:r>
            <a:r>
              <a:rPr lang="lv-LV" dirty="0" smtClean="0"/>
              <a:t> ir defekts urīnvielas ciklā- rezultātā organismā uzkrājas amonjaks. Ar X hromosomu saistīta pārmantota slimība.</a:t>
            </a:r>
          </a:p>
          <a:p>
            <a:pPr algn="just"/>
            <a:r>
              <a:rPr lang="lv-LV" dirty="0" smtClean="0"/>
              <a:t>1999 gadā viņam tika pielietota gēnu terapija - </a:t>
            </a:r>
            <a:r>
              <a:rPr lang="lv-LV" dirty="0" err="1" smtClean="0"/>
              <a:t>adenovīrusa</a:t>
            </a:r>
            <a:r>
              <a:rPr lang="lv-LV" dirty="0" smtClean="0"/>
              <a:t> injekcija lielā dozā, pēc kuras pacients nomira masīvas imūnās atbildes reakcijas rezultātā.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1999</a:t>
            </a:r>
            <a:endParaRPr lang="en-US" dirty="0"/>
          </a:p>
        </p:txBody>
      </p:sp>
      <p:pic>
        <p:nvPicPr>
          <p:cNvPr id="122882" name="Picture 2" descr="http://www.jesse-gelsinger.com/images/jesse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20396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Ķīna ir pirmā valsts pasaulē, kas </a:t>
            </a:r>
            <a:r>
              <a:rPr lang="lv-LV" dirty="0" err="1" smtClean="0"/>
              <a:t>apstiprinājā</a:t>
            </a:r>
            <a:r>
              <a:rPr lang="lv-LV" dirty="0" smtClean="0"/>
              <a:t> gēnu terapijas balstītu produktu (vēl pirms III fāzes pētījumiem)</a:t>
            </a:r>
          </a:p>
          <a:p>
            <a:r>
              <a:rPr lang="lv-LV" dirty="0" err="1" smtClean="0"/>
              <a:t>GendicineTM</a:t>
            </a:r>
            <a:r>
              <a:rPr lang="lv-LV" dirty="0" smtClean="0"/>
              <a:t> – nereplicējošs </a:t>
            </a:r>
            <a:r>
              <a:rPr lang="lv-LV" dirty="0" err="1" smtClean="0"/>
              <a:t>adenovīrusa</a:t>
            </a:r>
            <a:r>
              <a:rPr lang="lv-LV" dirty="0" smtClean="0"/>
              <a:t> vektors ar cilvēka p53 gēnu </a:t>
            </a:r>
          </a:p>
          <a:p>
            <a:r>
              <a:rPr lang="lv-LV" dirty="0" smtClean="0"/>
              <a:t>Akceptēts galvas un kakla </a:t>
            </a:r>
            <a:r>
              <a:rPr lang="lv-LV" dirty="0" err="1" smtClean="0"/>
              <a:t>plakanšūnu</a:t>
            </a:r>
            <a:r>
              <a:rPr lang="lv-LV" dirty="0" smtClean="0"/>
              <a:t> karcinomas ārstēšanai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6325"/>
            <a:ext cx="8363272" cy="5248275"/>
          </a:xfrm>
        </p:spPr>
        <p:txBody>
          <a:bodyPr/>
          <a:lstStyle/>
          <a:p>
            <a:r>
              <a:rPr lang="lv-LV" dirty="0" smtClean="0"/>
              <a:t>Saņemta atļauja GMP sertifikācijai EU medikamentam </a:t>
            </a:r>
            <a:r>
              <a:rPr lang="lv-LV" b="1" dirty="0" err="1" smtClean="0"/>
              <a:t>CereproTM</a:t>
            </a:r>
            <a:r>
              <a:rPr lang="lv-LV" dirty="0" smtClean="0"/>
              <a:t> (</a:t>
            </a:r>
            <a:r>
              <a:rPr lang="en-US" dirty="0" smtClean="0"/>
              <a:t>Ark </a:t>
            </a:r>
            <a:r>
              <a:rPr lang="en-US" dirty="0"/>
              <a:t>Therapeutics Group </a:t>
            </a:r>
            <a:r>
              <a:rPr lang="lv-LV" dirty="0" smtClean="0"/>
              <a:t>)</a:t>
            </a:r>
          </a:p>
          <a:p>
            <a:r>
              <a:rPr lang="lv-LV" dirty="0" smtClean="0"/>
              <a:t>Daļēji replicējošs </a:t>
            </a:r>
            <a:r>
              <a:rPr lang="lv-LV" dirty="0" err="1" smtClean="0"/>
              <a:t>adenovīrusa</a:t>
            </a:r>
            <a:r>
              <a:rPr lang="lv-LV" dirty="0" smtClean="0"/>
              <a:t> vektors, kas satur HSV-</a:t>
            </a:r>
            <a:r>
              <a:rPr lang="lv-LV" dirty="0" err="1" smtClean="0"/>
              <a:t>tk</a:t>
            </a:r>
            <a:r>
              <a:rPr lang="lv-LV" dirty="0" smtClean="0"/>
              <a:t> (</a:t>
            </a:r>
            <a:r>
              <a:rPr lang="lv-LV" dirty="0" err="1" smtClean="0"/>
              <a:t>timīna</a:t>
            </a:r>
            <a:r>
              <a:rPr lang="lv-LV" dirty="0" smtClean="0"/>
              <a:t> </a:t>
            </a:r>
            <a:r>
              <a:rPr lang="lv-LV" dirty="0" err="1" smtClean="0"/>
              <a:t>kināze</a:t>
            </a:r>
            <a:r>
              <a:rPr lang="lv-LV" dirty="0" smtClean="0"/>
              <a:t>) gēnu</a:t>
            </a:r>
          </a:p>
          <a:p>
            <a:r>
              <a:rPr lang="lv-LV" dirty="0" smtClean="0"/>
              <a:t>Enzīms konvertē </a:t>
            </a:r>
            <a:r>
              <a:rPr lang="lv-LV" dirty="0" err="1" smtClean="0"/>
              <a:t>nukleotīdu</a:t>
            </a:r>
            <a:r>
              <a:rPr lang="lv-LV" dirty="0" smtClean="0"/>
              <a:t> analogu GCV </a:t>
            </a:r>
            <a:r>
              <a:rPr lang="lv-LV" dirty="0" err="1" smtClean="0"/>
              <a:t>monofosfātu</a:t>
            </a:r>
            <a:r>
              <a:rPr lang="lv-LV" dirty="0" smtClean="0"/>
              <a:t> par </a:t>
            </a:r>
            <a:r>
              <a:rPr lang="lv-LV" dirty="0" err="1" smtClean="0"/>
              <a:t>difosfātu</a:t>
            </a:r>
            <a:r>
              <a:rPr lang="lv-LV" dirty="0" smtClean="0"/>
              <a:t> un vēlāk par </a:t>
            </a:r>
            <a:r>
              <a:rPr lang="lv-LV" dirty="0" err="1" smtClean="0"/>
              <a:t>trifosfātu</a:t>
            </a:r>
            <a:r>
              <a:rPr lang="lv-LV" dirty="0" smtClean="0"/>
              <a:t>, kas ir toksisks vēža šūnām</a:t>
            </a:r>
          </a:p>
          <a:p>
            <a:r>
              <a:rPr lang="lv-LV" dirty="0" smtClean="0"/>
              <a:t>Lietots </a:t>
            </a:r>
            <a:r>
              <a:rPr lang="lv-LV" dirty="0" err="1" smtClean="0"/>
              <a:t>gliomas</a:t>
            </a:r>
            <a:r>
              <a:rPr lang="lv-LV" dirty="0" smtClean="0"/>
              <a:t> ārstēšanai</a:t>
            </a:r>
          </a:p>
          <a:p>
            <a:r>
              <a:rPr lang="lv-LV" dirty="0" err="1" smtClean="0"/>
              <a:t>Ļīdz</a:t>
            </a:r>
            <a:r>
              <a:rPr lang="lv-LV" dirty="0" smtClean="0"/>
              <a:t> šim vienīgais GT preparāts, kas izgājis III fāzes klīniskos pētījumus. </a:t>
            </a:r>
          </a:p>
          <a:p>
            <a:endParaRPr lang="lv-LV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2012, gada 19 jūlijā Eiropas Zāļu Aģentūra </a:t>
            </a:r>
            <a:r>
              <a:rPr lang="lv-LV" dirty="0" err="1" smtClean="0"/>
              <a:t>rekomdējusi</a:t>
            </a:r>
            <a:r>
              <a:rPr lang="lv-LV" dirty="0" smtClean="0"/>
              <a:t> GT produkta </a:t>
            </a:r>
            <a:r>
              <a:rPr lang="lv-LV" b="1" dirty="0" err="1" smtClean="0"/>
              <a:t>Glybera</a:t>
            </a:r>
            <a:r>
              <a:rPr lang="lv-LV" dirty="0" smtClean="0"/>
              <a:t>  apstiprināšanai Eiropas Savienībā.  </a:t>
            </a:r>
            <a:r>
              <a:rPr lang="lv-LV" dirty="0" err="1" smtClean="0"/>
              <a:t>Adeno-asociētā</a:t>
            </a:r>
            <a:r>
              <a:rPr lang="lv-LV" dirty="0" smtClean="0"/>
              <a:t> vīrusu AAV1 vektora bāzēta terapija </a:t>
            </a:r>
            <a:r>
              <a:rPr lang="lv-LV" dirty="0" err="1" smtClean="0"/>
              <a:t>lipoproteīna</a:t>
            </a:r>
            <a:r>
              <a:rPr lang="lv-LV" dirty="0" smtClean="0"/>
              <a:t> </a:t>
            </a:r>
            <a:r>
              <a:rPr lang="lv-LV" dirty="0" err="1" smtClean="0"/>
              <a:t>lipāzes</a:t>
            </a:r>
            <a:r>
              <a:rPr lang="lv-LV" dirty="0" smtClean="0"/>
              <a:t> nepietiekamības ārstēšanai muskuļu audos.  </a:t>
            </a:r>
          </a:p>
          <a:p>
            <a:r>
              <a:rPr lang="lv-LV" dirty="0" smtClean="0"/>
              <a:t>Oriģinālā izstrāde </a:t>
            </a:r>
            <a:r>
              <a:rPr lang="lv-LV" dirty="0" err="1" smtClean="0"/>
              <a:t>Amsterdam</a:t>
            </a:r>
            <a:r>
              <a:rPr lang="lv-LV" dirty="0" smtClean="0"/>
              <a:t> </a:t>
            </a:r>
            <a:r>
              <a:rPr lang="lv-LV" dirty="0" err="1" smtClean="0"/>
              <a:t>Molecular</a:t>
            </a:r>
            <a:r>
              <a:rPr lang="lv-LV" dirty="0" smtClean="0"/>
              <a:t> </a:t>
            </a:r>
            <a:r>
              <a:rPr lang="lv-LV" dirty="0" err="1" smtClean="0"/>
              <a:t>Therapeutics</a:t>
            </a:r>
            <a:r>
              <a:rPr lang="lv-LV" dirty="0" smtClean="0"/>
              <a:t> </a:t>
            </a:r>
            <a:r>
              <a:rPr lang="lv-LV" dirty="0"/>
              <a:t> </a:t>
            </a:r>
            <a:r>
              <a:rPr lang="lv-LV" dirty="0" smtClean="0"/>
              <a:t>- </a:t>
            </a:r>
            <a:r>
              <a:rPr lang="lv-LV" dirty="0" err="1" smtClean="0"/>
              <a:t>UniQure</a:t>
            </a:r>
            <a:endParaRPr lang="lv-LV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Procedūra, kuras rezultātā tiek ģenētiski modificētas šūnas vai audi ar eksogēna ģenētiskā materiāla palīdzību.</a:t>
            </a:r>
          </a:p>
          <a:p>
            <a:r>
              <a:rPr lang="lv-LV" dirty="0" smtClean="0"/>
              <a:t>Defektīva gēna aizstāšana ar uzlabotu </a:t>
            </a:r>
          </a:p>
          <a:p>
            <a:r>
              <a:rPr lang="en-US" dirty="0"/>
              <a:t>The treatment of a disorder or disease, especially one caused by the inheritance of a defective gene, by replacing defective genes with healthy ones through genetic </a:t>
            </a:r>
            <a:r>
              <a:rPr lang="en-US" dirty="0" err="1" smtClean="0"/>
              <a:t>engineerin</a:t>
            </a:r>
            <a:endParaRPr lang="lv-LV" dirty="0" smtClean="0"/>
          </a:p>
          <a:p>
            <a:r>
              <a:rPr lang="en-US" dirty="0"/>
              <a:t>the insertion of usually genetically altered genes into cells especially to replace defective genes in the treatment of genetic disorders or to provide a specialized disease-fighting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Gēnu terapijas definīcija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Gēnu terapijas  piegādes metodes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0" y="1119941"/>
            <a:ext cx="9154640" cy="573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1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70038"/>
            <a:ext cx="8686800" cy="4525962"/>
          </a:xfrm>
        </p:spPr>
        <p:txBody>
          <a:bodyPr/>
          <a:lstStyle/>
          <a:p>
            <a:pPr algn="l" eaLnBrk="1" hangingPunct="1">
              <a:lnSpc>
                <a:spcPct val="200000"/>
              </a:lnSpc>
              <a:defRPr/>
            </a:pPr>
            <a:r>
              <a:rPr lang="lv-LV" altLang="en-US" sz="2800" dirty="0" smtClean="0">
                <a:cs typeface="Times New Roman" pitchFamily="18" charset="0"/>
              </a:rPr>
              <a:t>Dzimumšūnu gēnu terapija</a:t>
            </a:r>
            <a:r>
              <a:rPr lang="en-GB" altLang="en-US" sz="2800" dirty="0" smtClean="0">
                <a:cs typeface="Times New Roman" pitchFamily="18" charset="0"/>
              </a:rPr>
              <a:t/>
            </a:r>
            <a:br>
              <a:rPr lang="en-GB" altLang="en-US" sz="2800" dirty="0" smtClean="0">
                <a:cs typeface="Times New Roman" pitchFamily="18" charset="0"/>
              </a:rPr>
            </a:br>
            <a:r>
              <a:rPr lang="lv-LV" altLang="en-US" sz="2800" dirty="0" err="1" smtClean="0">
                <a:cs typeface="Times New Roman" pitchFamily="18" charset="0"/>
              </a:rPr>
              <a:t>Somatisko</a:t>
            </a:r>
            <a:r>
              <a:rPr lang="lv-LV" altLang="en-US" sz="2800" dirty="0" smtClean="0">
                <a:cs typeface="Times New Roman" pitchFamily="18" charset="0"/>
              </a:rPr>
              <a:t> šūnu gēnu terapija</a:t>
            </a: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lv-LV" altLang="en-US" sz="2800" dirty="0" smtClean="0">
                <a:solidFill>
                  <a:schemeClr val="tx1"/>
                </a:solidFill>
                <a:cs typeface="Times New Roman" pitchFamily="18" charset="0"/>
              </a:rPr>
              <a:t>Gēna pievienošana</a:t>
            </a: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lv-LV" altLang="en-US" sz="2800" dirty="0" smtClean="0">
                <a:solidFill>
                  <a:schemeClr val="tx1"/>
                </a:solidFill>
                <a:cs typeface="Times New Roman" pitchFamily="18" charset="0"/>
              </a:rPr>
              <a:t>Gēna aizvietošana</a:t>
            </a: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lv-LV" altLang="en-US" sz="2800" dirty="0" smtClean="0">
                <a:solidFill>
                  <a:schemeClr val="tx1"/>
                </a:solidFill>
                <a:cs typeface="Times New Roman" pitchFamily="18" charset="0"/>
              </a:rPr>
              <a:t>Specifiska gēna ekspresijas </a:t>
            </a:r>
            <a:r>
              <a:rPr lang="lv-LV" alt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inhibēšana</a:t>
            </a: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lv-LV" altLang="en-US" sz="2800" dirty="0" smtClean="0">
                <a:solidFill>
                  <a:schemeClr val="tx1"/>
                </a:solidFill>
                <a:cs typeface="Times New Roman" pitchFamily="18" charset="0"/>
              </a:rPr>
              <a:t>Mērķa šūnu iznīcināšana</a:t>
            </a:r>
            <a: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sz="2800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en-US" altLang="en-US" sz="28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051720" y="0"/>
            <a:ext cx="53559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altLang="en-US" sz="4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</a:rPr>
              <a:t>Gēnu terapijas mērķi</a:t>
            </a:r>
            <a:endParaRPr lang="en-GB" altLang="en-US" sz="4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lv-LV" altLang="en-US" sz="4000" dirty="0" smtClean="0">
                <a:cs typeface="Times New Roman" pitchFamily="18" charset="0"/>
              </a:rPr>
              <a:t>Gēnu pievienošana</a:t>
            </a:r>
            <a:endParaRPr lang="en-GB" altLang="en-US" sz="4000" dirty="0" smtClean="0">
              <a:cs typeface="Times New Roman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066800"/>
            <a:ext cx="8610600" cy="1143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lv-LV" altLang="en-US" sz="2000" b="0" dirty="0" smtClean="0">
                <a:latin typeface="Arial" charset="0"/>
                <a:cs typeface="Times New Roman" pitchFamily="18" charset="0"/>
              </a:rPr>
              <a:t>Lielākā daļa terapiju vienkārši pievieno vajadzīgo gēnu izvēlētajās mērķa šūnās, lai kompensētu zaudēto funkcionalitāti. </a:t>
            </a:r>
            <a:endParaRPr lang="en-GB" altLang="en-US" sz="2000" b="0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9220" name="Picture 4" descr="21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13252" b="58650"/>
          <a:stretch>
            <a:fillRect/>
          </a:stretch>
        </p:blipFill>
        <p:spPr>
          <a:xfrm>
            <a:off x="179512" y="1988840"/>
            <a:ext cx="8719514" cy="2664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88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6632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lv-LV" altLang="en-US" sz="4000" dirty="0" smtClean="0">
                <a:cs typeface="Times New Roman" pitchFamily="18" charset="0"/>
              </a:rPr>
              <a:t>Gēnu aizvietošana</a:t>
            </a:r>
            <a:endParaRPr lang="en-GB" altLang="en-US" sz="4000" dirty="0" smtClean="0">
              <a:cs typeface="Times New Roman" pitchFamily="18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8610600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lv-LV" altLang="en-US" sz="2400" b="0" dirty="0" smtClean="0">
                <a:latin typeface="Arial" charset="0"/>
                <a:cs typeface="Times New Roman" pitchFamily="18" charset="0"/>
              </a:rPr>
              <a:t>Šī stratēģija aizvieto </a:t>
            </a:r>
            <a:r>
              <a:rPr lang="lv-LV" altLang="en-US" sz="2400" b="0" dirty="0" err="1" smtClean="0">
                <a:latin typeface="Arial" charset="0"/>
                <a:cs typeface="Times New Roman" pitchFamily="18" charset="0"/>
              </a:rPr>
              <a:t>mutanto</a:t>
            </a:r>
            <a:r>
              <a:rPr lang="lv-LV" altLang="en-US" sz="2400" b="0" dirty="0" smtClean="0">
                <a:latin typeface="Arial" charset="0"/>
                <a:cs typeface="Times New Roman" pitchFamily="18" charset="0"/>
              </a:rPr>
              <a:t> gēna kopiju ar funkcion</a:t>
            </a:r>
            <a:r>
              <a:rPr lang="lv-LV" altLang="en-US" sz="2400" dirty="0" smtClean="0">
                <a:latin typeface="Arial" charset="0"/>
                <a:cs typeface="Times New Roman" pitchFamily="18" charset="0"/>
              </a:rPr>
              <a:t>ējošo </a:t>
            </a:r>
            <a:r>
              <a:rPr lang="lv-LV" altLang="en-US" sz="2400" dirty="0" err="1" smtClean="0">
                <a:latin typeface="Arial" charset="0"/>
                <a:cs typeface="Times New Roman" pitchFamily="18" charset="0"/>
              </a:rPr>
              <a:t>in</a:t>
            </a:r>
            <a:r>
              <a:rPr lang="lv-LV" altLang="en-US" sz="2400" dirty="0" smtClean="0">
                <a:latin typeface="Arial" charset="0"/>
                <a:cs typeface="Times New Roman" pitchFamily="18" charset="0"/>
              </a:rPr>
              <a:t> situ.  Īpaši piemērota gēniem, kuru mutācijas izraisa pastiprinošu efektu. Piemēram </a:t>
            </a:r>
            <a:r>
              <a:rPr lang="lv-LV" altLang="en-US" sz="2400" dirty="0" err="1" smtClean="0">
                <a:latin typeface="Arial" charset="0"/>
                <a:cs typeface="Times New Roman" pitchFamily="18" charset="0"/>
              </a:rPr>
              <a:t>onkogēni</a:t>
            </a:r>
            <a:r>
              <a:rPr lang="lv-LV" altLang="en-US" sz="2400" dirty="0" smtClean="0">
                <a:latin typeface="Arial" charset="0"/>
                <a:cs typeface="Times New Roman" pitchFamily="18" charset="0"/>
              </a:rPr>
              <a:t>. </a:t>
            </a:r>
            <a:endParaRPr lang="en-GB" altLang="en-US" sz="2400" b="0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10244" name="Picture 4" descr="21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0" r="13252" b="8960"/>
          <a:stretch>
            <a:fillRect/>
          </a:stretch>
        </p:blipFill>
        <p:spPr>
          <a:xfrm>
            <a:off x="304800" y="3048000"/>
            <a:ext cx="8534400" cy="363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lv-LV" altLang="en-US" dirty="0">
                <a:solidFill>
                  <a:schemeClr val="tx1"/>
                </a:solidFill>
                <a:cs typeface="Times New Roman" pitchFamily="18" charset="0"/>
              </a:rPr>
              <a:t>Specifiska gēna ekspresijas </a:t>
            </a:r>
            <a:r>
              <a:rPr lang="lv-LV" altLang="en-US" dirty="0" err="1">
                <a:solidFill>
                  <a:schemeClr val="tx1"/>
                </a:solidFill>
                <a:cs typeface="Times New Roman" pitchFamily="18" charset="0"/>
              </a:rPr>
              <a:t>inhibēšana</a:t>
            </a:r>
            <a:endParaRPr lang="en-GB" altLang="en-US" dirty="0" smtClean="0">
              <a:cs typeface="Times New Roman" pitchFamily="18" charset="0"/>
            </a:endParaRPr>
          </a:p>
        </p:txBody>
      </p:sp>
      <p:pic>
        <p:nvPicPr>
          <p:cNvPr id="11268" name="Picture 6" descr="21_04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2"/>
          <a:stretch>
            <a:fillRect/>
          </a:stretch>
        </p:blipFill>
        <p:spPr>
          <a:xfrm>
            <a:off x="0" y="3429000"/>
            <a:ext cx="8990594" cy="28803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" y="10668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buFont typeface="Wingdings" pitchFamily="2" charset="2"/>
              <a:buNone/>
              <a:defRPr/>
            </a:pPr>
            <a:r>
              <a:rPr lang="lv-LV" altLang="en-US" sz="2400" kern="0" dirty="0" smtClean="0">
                <a:latin typeface="Arial" charset="0"/>
                <a:cs typeface="Times New Roman" pitchFamily="18" charset="0"/>
              </a:rPr>
              <a:t>Tiek nomākta specifisku gēnu aktivitāte (</a:t>
            </a:r>
            <a:r>
              <a:rPr lang="lv-LV" altLang="en-US" sz="2400" kern="0" dirty="0" err="1" smtClean="0">
                <a:latin typeface="Arial" charset="0"/>
                <a:cs typeface="Times New Roman" pitchFamily="18" charset="0"/>
              </a:rPr>
              <a:t>piem</a:t>
            </a:r>
            <a:r>
              <a:rPr lang="lv-LV" altLang="en-US" sz="2400" kern="0" dirty="0" smtClean="0">
                <a:latin typeface="Arial" charset="0"/>
                <a:cs typeface="Times New Roman" pitchFamily="18" charset="0"/>
              </a:rPr>
              <a:t>. aktivētie </a:t>
            </a:r>
            <a:r>
              <a:rPr lang="lv-LV" altLang="en-US" sz="2400" kern="0" dirty="0" err="1" smtClean="0">
                <a:latin typeface="Arial" charset="0"/>
                <a:cs typeface="Times New Roman" pitchFamily="18" charset="0"/>
              </a:rPr>
              <a:t>onkogēni</a:t>
            </a:r>
            <a:r>
              <a:rPr lang="lv-LV" altLang="en-US" sz="2400" kern="0" dirty="0" smtClean="0">
                <a:latin typeface="Arial" charset="0"/>
                <a:cs typeface="Times New Roman" pitchFamily="18" charset="0"/>
              </a:rPr>
              <a:t>) lietojot molekulas, kas degradē RNS </a:t>
            </a:r>
            <a:r>
              <a:rPr lang="lv-LV" altLang="en-US" sz="2400" kern="0" dirty="0" err="1" smtClean="0">
                <a:latin typeface="Arial" charset="0"/>
                <a:cs typeface="Times New Roman" pitchFamily="18" charset="0"/>
              </a:rPr>
              <a:t>transkriptus</a:t>
            </a:r>
            <a:r>
              <a:rPr lang="lv-LV" altLang="en-US" sz="2400" kern="0" dirty="0" smtClean="0">
                <a:latin typeface="Arial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lv-LV" altLang="en-US" sz="2400" kern="0" dirty="0" err="1" smtClean="0">
                <a:latin typeface="Arial" charset="0"/>
                <a:cs typeface="Times New Roman" pitchFamily="18" charset="0"/>
              </a:rPr>
              <a:t>Antisens</a:t>
            </a:r>
            <a:r>
              <a:rPr lang="lv-LV" altLang="en-US" sz="2400" kern="0" dirty="0" smtClean="0">
                <a:latin typeface="Arial" charset="0"/>
                <a:cs typeface="Times New Roman" pitchFamily="18" charset="0"/>
              </a:rPr>
              <a:t> RNS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lv-LV" altLang="en-US" sz="2400" kern="0" dirty="0" err="1" smtClean="0">
                <a:latin typeface="Arial" charset="0"/>
                <a:cs typeface="Times New Roman" pitchFamily="18" charset="0"/>
              </a:rPr>
              <a:t>iRNA-</a:t>
            </a:r>
            <a:r>
              <a:rPr lang="lv-LV" altLang="en-US" sz="2400" kern="0" dirty="0" smtClean="0">
                <a:latin typeface="Arial" charset="0"/>
                <a:cs typeface="Times New Roman" pitchFamily="18" charset="0"/>
              </a:rPr>
              <a:t> </a:t>
            </a:r>
            <a:r>
              <a:rPr lang="lv-LV" altLang="en-US" sz="2400" kern="0" dirty="0" err="1" smtClean="0">
                <a:latin typeface="Arial" charset="0"/>
                <a:cs typeface="Times New Roman" pitchFamily="18" charset="0"/>
              </a:rPr>
              <a:t>mi</a:t>
            </a:r>
            <a:r>
              <a:rPr lang="lv-LV" altLang="en-US" sz="2400" kern="0" dirty="0" smtClean="0">
                <a:latin typeface="Arial" charset="0"/>
                <a:cs typeface="Times New Roman" pitchFamily="18" charset="0"/>
              </a:rPr>
              <a:t> RNA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lv-LV" altLang="en-US" sz="2400" kern="0" dirty="0" err="1" smtClean="0">
                <a:latin typeface="Arial" charset="0"/>
                <a:cs typeface="Times New Roman" pitchFamily="18" charset="0"/>
              </a:rPr>
              <a:t>Ribozīmi</a:t>
            </a:r>
            <a:endParaRPr lang="en-GB" altLang="en-US" sz="2400" kern="0" dirty="0" smtClean="0"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err="1" smtClean="0">
                <a:solidFill>
                  <a:schemeClr val="tx1">
                    <a:lumMod val="50000"/>
                  </a:schemeClr>
                </a:solidFill>
              </a:rPr>
              <a:t>Antisens</a:t>
            </a:r>
            <a:r>
              <a:rPr lang="en-GB" alt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v-LV" altLang="en-US" dirty="0" smtClean="0">
                <a:solidFill>
                  <a:schemeClr val="tx1">
                    <a:lumMod val="50000"/>
                  </a:schemeClr>
                </a:solidFill>
              </a:rPr>
              <a:t>terapija</a:t>
            </a:r>
            <a:endParaRPr lang="en-GB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267200" cy="5867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en-GB" altLang="en-US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lv-LV" altLang="en-US" dirty="0" smtClean="0">
                <a:cs typeface="Times New Roman" pitchFamily="18" charset="0"/>
              </a:rPr>
              <a:t>Īsi DNS </a:t>
            </a:r>
            <a:r>
              <a:rPr lang="lv-LV" altLang="en-US" dirty="0" err="1" smtClean="0">
                <a:cs typeface="Times New Roman" pitchFamily="18" charset="0"/>
              </a:rPr>
              <a:t>oligonuklotīdi</a:t>
            </a:r>
            <a:r>
              <a:rPr lang="lv-LV" altLang="en-US" dirty="0" smtClean="0">
                <a:cs typeface="Times New Roman" pitchFamily="18" charset="0"/>
              </a:rPr>
              <a:t>, kas </a:t>
            </a:r>
            <a:r>
              <a:rPr lang="lv-LV" altLang="en-US" dirty="0" err="1" smtClean="0">
                <a:cs typeface="Times New Roman" pitchFamily="18" charset="0"/>
              </a:rPr>
              <a:t>hibridizējas</a:t>
            </a:r>
            <a:r>
              <a:rPr lang="lv-LV" altLang="en-US" dirty="0" smtClean="0">
                <a:cs typeface="Times New Roman" pitchFamily="18" charset="0"/>
              </a:rPr>
              <a:t> ar mRNS</a:t>
            </a:r>
            <a:endParaRPr lang="en-GB" altLang="en-US" dirty="0" smtClean="0">
              <a:cs typeface="Times New Roman" pitchFamily="18" charset="0"/>
            </a:endParaRPr>
          </a:p>
        </p:txBody>
      </p:sp>
      <p:pic>
        <p:nvPicPr>
          <p:cNvPr id="128004" name="Picture 4" descr="http://www.kuwaitpharmacy.com/img/gen06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88963"/>
            <a:ext cx="4800600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dirty="0" err="1" smtClean="0">
                <a:solidFill>
                  <a:schemeClr val="tx1">
                    <a:lumMod val="50000"/>
                  </a:schemeClr>
                </a:solidFill>
              </a:rPr>
              <a:t>siRNA</a:t>
            </a:r>
            <a:r>
              <a:rPr lang="en-GB" altLang="en-US" sz="4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lv-LV" altLang="en-US" sz="4000" dirty="0" smtClean="0">
                <a:solidFill>
                  <a:schemeClr val="tx1">
                    <a:lumMod val="50000"/>
                  </a:schemeClr>
                </a:solidFill>
              </a:rPr>
              <a:t>terapija</a:t>
            </a:r>
            <a:endParaRPr lang="en-GB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88620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GB" altLang="en-US" sz="2800" smtClean="0">
                <a:cs typeface="Times New Roman" pitchFamily="18" charset="0"/>
              </a:rPr>
              <a:t>Small interfering RNAs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2800" smtClean="0">
                <a:cs typeface="Times New Roman" pitchFamily="18" charset="0"/>
              </a:rPr>
              <a:t>short stretches (21-23nt) of synthetic dsRNA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2800" smtClean="0">
                <a:cs typeface="Times New Roman" pitchFamily="18" charset="0"/>
              </a:rPr>
              <a:t>Has 3’ overhangs of 2 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2800" smtClean="0">
                <a:cs typeface="Times New Roman" pitchFamily="18" charset="0"/>
              </a:rPr>
              <a:t>Incorporates into RISC (RNA induced silencing complex)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sz="2800" smtClean="0">
                <a:cs typeface="Times New Roman" pitchFamily="18" charset="0"/>
              </a:rPr>
              <a:t>Target mRNA cleaved in the middle</a:t>
            </a:r>
          </a:p>
        </p:txBody>
      </p:sp>
      <p:pic>
        <p:nvPicPr>
          <p:cNvPr id="13316" name="Picture 5" descr="20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>
          <a:xfrm>
            <a:off x="4876800" y="685800"/>
            <a:ext cx="384810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6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208912" cy="850106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err="1" smtClean="0">
                <a:solidFill>
                  <a:schemeClr val="tx1">
                    <a:lumMod val="50000"/>
                  </a:schemeClr>
                </a:solidFill>
              </a:rPr>
              <a:t>Ribo</a:t>
            </a:r>
            <a:r>
              <a:rPr lang="lv-LV" altLang="en-US" dirty="0" smtClean="0">
                <a:solidFill>
                  <a:schemeClr val="tx1">
                    <a:lumMod val="50000"/>
                  </a:schemeClr>
                </a:solidFill>
              </a:rPr>
              <a:t>zīmi</a:t>
            </a:r>
            <a:endParaRPr lang="en-GB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65225"/>
            <a:ext cx="838200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lv-LV" altLang="en-US" sz="2800" dirty="0" smtClean="0">
                <a:cs typeface="Times New Roman" pitchFamily="18" charset="0"/>
              </a:rPr>
              <a:t>Katalītiskas RNS, kas šķeļ mērķa mRNS sekvences specifiskā veidā</a:t>
            </a:r>
          </a:p>
        </p:txBody>
      </p:sp>
      <p:pic>
        <p:nvPicPr>
          <p:cNvPr id="14340" name="Picture 4" descr="21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7936" r="13208" b="31429"/>
          <a:stretch>
            <a:fillRect/>
          </a:stretch>
        </p:blipFill>
        <p:spPr>
          <a:xfrm>
            <a:off x="467544" y="2492896"/>
            <a:ext cx="7848600" cy="321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lv-LV" altLang="en-US" sz="4000" dirty="0" smtClean="0">
                <a:cs typeface="Times New Roman" pitchFamily="18" charset="0"/>
              </a:rPr>
              <a:t>Mērķēta šūnu nonāvēšana</a:t>
            </a:r>
            <a:endParaRPr lang="en-GB" altLang="en-US" sz="4000" dirty="0" smtClean="0">
              <a:cs typeface="Times New Roman" pitchFamily="18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-2858" y="908720"/>
            <a:ext cx="868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lv-LV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Gēnu terapijas rezultātā radīta audu specifiska </a:t>
            </a:r>
            <a:r>
              <a:rPr lang="lv-LV" alt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toksicitāte</a:t>
            </a:r>
            <a:r>
              <a:rPr lang="lv-LV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Piemērota vēža terapijā</a:t>
            </a:r>
            <a:endParaRPr lang="en-GB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alt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altLang="en-US" sz="2800" dirty="0"/>
          </a:p>
        </p:txBody>
      </p:sp>
      <p:pic>
        <p:nvPicPr>
          <p:cNvPr id="15364" name="Picture 10" descr="21_04_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2"/>
          <a:stretch/>
        </p:blipFill>
        <p:spPr>
          <a:xfrm>
            <a:off x="-2858" y="2852936"/>
            <a:ext cx="9303752" cy="3742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02191" y="997943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lv-LV" altLang="en-US" sz="2800" dirty="0" smtClean="0">
                <a:solidFill>
                  <a:schemeClr val="tx2"/>
                </a:solidFill>
              </a:rPr>
              <a:t>Netieša pieeja</a:t>
            </a: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	</a:t>
            </a:r>
            <a:r>
              <a:rPr lang="lv-LV" altLang="en-US" sz="2800" dirty="0" smtClean="0"/>
              <a:t>stimulējot imūno atbildi pret konkrētām šūnām</a:t>
            </a:r>
            <a:endParaRPr lang="en-GB" altLang="en-US" sz="2800" dirty="0"/>
          </a:p>
        </p:txBody>
      </p:sp>
      <p:pic>
        <p:nvPicPr>
          <p:cNvPr id="16388" name="Picture 4" descr="21_04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/>
          <a:stretch>
            <a:fillRect/>
          </a:stretch>
        </p:blipFill>
        <p:spPr>
          <a:xfrm>
            <a:off x="533400" y="1905000"/>
            <a:ext cx="7239000" cy="4878388"/>
          </a:xfr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 bwMode="black">
          <a:xfrm>
            <a:off x="863703" y="116632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lv-LV" altLang="en-US" sz="4000" kern="0" dirty="0" smtClean="0">
                <a:cs typeface="Times New Roman" pitchFamily="18" charset="0"/>
              </a:rPr>
              <a:t>Mērķēta šūnu nonāvēšana</a:t>
            </a:r>
            <a:endParaRPr lang="en-GB" altLang="en-US" sz="4000" kern="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All</a:t>
            </a:r>
            <a:r>
              <a:rPr lang="lv-LV" dirty="0" smtClean="0"/>
              <a:t> </a:t>
            </a:r>
            <a:r>
              <a:rPr lang="lv-LV" dirty="0" err="1" smtClean="0"/>
              <a:t>products</a:t>
            </a:r>
            <a:r>
              <a:rPr lang="lv-LV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mediate their effects by transcription and/or </a:t>
            </a:r>
            <a:r>
              <a:rPr lang="en-US" dirty="0" smtClean="0"/>
              <a:t>translation</a:t>
            </a:r>
            <a:r>
              <a:rPr lang="lv-LV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transferred genetic material and/or by integrating into </a:t>
            </a:r>
            <a:r>
              <a:rPr lang="en-US" dirty="0" smtClean="0"/>
              <a:t>the</a:t>
            </a:r>
            <a:r>
              <a:rPr lang="lv-LV" dirty="0" smtClean="0"/>
              <a:t> </a:t>
            </a:r>
            <a:r>
              <a:rPr lang="en-US" dirty="0" smtClean="0"/>
              <a:t>host </a:t>
            </a:r>
            <a:r>
              <a:rPr lang="en-US" dirty="0"/>
              <a:t>genome and that are administered as nucleic acids, viruses, </a:t>
            </a:r>
            <a:r>
              <a:rPr lang="en-US" dirty="0" smtClean="0"/>
              <a:t>or</a:t>
            </a:r>
            <a:r>
              <a:rPr lang="lv-LV" dirty="0" smtClean="0"/>
              <a:t> </a:t>
            </a:r>
            <a:r>
              <a:rPr lang="en-US" dirty="0" smtClean="0"/>
              <a:t>genetically </a:t>
            </a:r>
            <a:r>
              <a:rPr lang="en-US" dirty="0"/>
              <a:t>engineered microorganisms. The products may be </a:t>
            </a:r>
            <a:r>
              <a:rPr lang="en-US" dirty="0" smtClean="0"/>
              <a:t>used</a:t>
            </a:r>
            <a:r>
              <a:rPr lang="lv-LV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modify cells in vivo or transferred to cells ex vivo prior to </a:t>
            </a:r>
            <a:r>
              <a:rPr lang="en-US" dirty="0" smtClean="0"/>
              <a:t>administration</a:t>
            </a:r>
            <a:r>
              <a:rPr lang="lv-LV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recipient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FDA definīcija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856731"/>
          </a:xfrm>
        </p:spPr>
        <p:txBody>
          <a:bodyPr/>
          <a:lstStyle/>
          <a:p>
            <a:pPr algn="ctr"/>
            <a:r>
              <a:rPr lang="lv-LV" sz="3600" dirty="0" smtClean="0"/>
              <a:t>Vīrusu vektori</a:t>
            </a:r>
          </a:p>
          <a:p>
            <a:pPr algn="ctr"/>
            <a:endParaRPr lang="lv-LV" sz="3600" dirty="0" smtClean="0"/>
          </a:p>
          <a:p>
            <a:pPr algn="ctr"/>
            <a:r>
              <a:rPr lang="lv-LV" sz="3600" dirty="0" err="1" smtClean="0"/>
              <a:t>Bezvīrusu</a:t>
            </a:r>
            <a:r>
              <a:rPr lang="lv-LV" sz="3600" dirty="0" smtClean="0"/>
              <a:t> piegādes metodes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Gēnu terapijas piegādes metodes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-16076"/>
            <a:ext cx="7772400" cy="896144"/>
          </a:xfrm>
        </p:spPr>
        <p:txBody>
          <a:bodyPr/>
          <a:lstStyle/>
          <a:p>
            <a:pPr eaLnBrk="1" hangingPunct="1"/>
            <a:r>
              <a:rPr lang="lv-LV" altLang="zh-CN" b="1" dirty="0" smtClean="0">
                <a:ea typeface="宋体" pitchFamily="2" charset="-122"/>
              </a:rPr>
              <a:t>Gēnu piegāde </a:t>
            </a:r>
            <a:r>
              <a:rPr lang="en-US" altLang="zh-CN" b="1" dirty="0" smtClean="0">
                <a:ea typeface="宋体" pitchFamily="2" charset="-122"/>
              </a:rPr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68413"/>
            <a:ext cx="86868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I. </a:t>
            </a:r>
            <a:r>
              <a:rPr lang="en-US" altLang="zh-CN" sz="2800" b="1" i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Ex vivo</a:t>
            </a: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– 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gēns tiek piegādāts izolētās šūnās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II. </a:t>
            </a:r>
            <a:r>
              <a:rPr lang="en-US" altLang="zh-CN" sz="2800" b="1" i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In vivo –  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gēns tiek nogādāts tieši pacientā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0"/>
              </a:lnSpc>
              <a:buFontTx/>
              <a:buNone/>
            </a:pP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	a) 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sistēmiska injekcija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       +/- 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mērķēta lokalizācija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       +/- 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mērķēta ekspresija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0"/>
              </a:lnSpc>
              <a:buFontTx/>
              <a:buNone/>
            </a:pP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	b) 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Lokalizēta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       	1) 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Zemādas</a:t>
            </a: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	 	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		</a:t>
            </a: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5) Bro</a:t>
            </a:r>
            <a:r>
              <a:rPr lang="lv-LV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nkoskopiska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       	2) </a:t>
            </a:r>
            <a:r>
              <a:rPr lang="lv-LV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Asinvadu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</a:t>
            </a:r>
            <a:r>
              <a:rPr lang="lv-LV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katetras</a:t>
            </a: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	    	6) </a:t>
            </a:r>
            <a:r>
              <a:rPr lang="en-US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Endos</a:t>
            </a:r>
            <a:r>
              <a:rPr lang="lv-LV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kopiska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      	3) </a:t>
            </a:r>
            <a:r>
              <a:rPr lang="lv-LV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Stereostatiski</a:t>
            </a: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		    	7) </a:t>
            </a:r>
            <a:r>
              <a:rPr lang="lv-LV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Arteroskopiska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	 	4) </a:t>
            </a:r>
            <a:r>
              <a:rPr lang="lv-LV" altLang="zh-CN" sz="2800" b="1" dirty="0" err="1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Retinālā</a:t>
            </a:r>
            <a:r>
              <a:rPr lang="lv-LV" altLang="zh-CN" sz="2800" b="1" dirty="0" smtClean="0">
                <a:solidFill>
                  <a:schemeClr val="tx1">
                    <a:lumMod val="75000"/>
                  </a:schemeClr>
                </a:solidFill>
                <a:ea typeface="宋体" pitchFamily="2" charset="-122"/>
              </a:rPr>
              <a:t> </a:t>
            </a:r>
            <a:endParaRPr lang="en-US" altLang="zh-CN" sz="2800" b="1" dirty="0" smtClean="0">
              <a:solidFill>
                <a:schemeClr val="tx1">
                  <a:lumMod val="75000"/>
                </a:schemeClr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2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Līdz šim izmantotie gēnu piegādes veidi</a:t>
            </a:r>
            <a:endParaRPr lang="en-US" dirty="0"/>
          </a:p>
        </p:txBody>
      </p:sp>
      <p:pic>
        <p:nvPicPr>
          <p:cNvPr id="117762" name="Picture 2" descr="http://www.abedia.com/wiley/images/1306v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5" y="1030960"/>
            <a:ext cx="9148765" cy="58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Vīrusu vektori</a:t>
            </a:r>
            <a:endParaRPr lang="en-US" dirty="0"/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Vīrusi ir obligāti </a:t>
            </a:r>
            <a:r>
              <a:rPr lang="lv-LV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iekššūnu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 parazīti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Ļoti efektīva virālā genoma nogāde </a:t>
            </a:r>
            <a:r>
              <a:rPr lang="lv-LV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saimniekšūnās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Specifiskas mērķa šūnas: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atkarībā no </a:t>
            </a:r>
            <a:r>
              <a:rPr lang="lv-LV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vīrusas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 piesaistīšanās proteīniem (kapsīdas vai </a:t>
            </a:r>
            <a:r>
              <a:rPr lang="lv-LV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glikoproteīniem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lv-LV" altLang="en-US" dirty="0" smtClean="0">
                <a:solidFill>
                  <a:schemeClr val="tx1">
                    <a:lumMod val="75000"/>
                  </a:schemeClr>
                </a:solidFill>
              </a:rPr>
              <a:t>Iespējama gēnu aizvietošana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 nebūtiskie gēni tiek </a:t>
            </a:r>
            <a:r>
              <a:rPr lang="lv-LV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deletēti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 un eksogēnie gēni </a:t>
            </a:r>
            <a:r>
              <a:rPr lang="lv-LV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insertēti</a:t>
            </a: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 to vietā</a:t>
            </a:r>
            <a:endParaRPr lang="en-US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762000" y="-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/>
            <a:r>
              <a:rPr lang="lv-LV" altLang="en-US" sz="3600" dirty="0" smtClean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Ideāls vektors gēnu pārnesei</a:t>
            </a:r>
            <a:endParaRPr lang="en-US" altLang="en-US" sz="3600" b="0" dirty="0">
              <a:solidFill>
                <a:schemeClr val="tx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22097" y="1052736"/>
            <a:ext cx="9220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Augsta vīrusa koncentrācija, kas atļauj inficēt un </a:t>
            </a:r>
            <a:r>
              <a:rPr lang="lv-LV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tranducēt</a:t>
            </a: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daudzas šūnas. </a:t>
            </a:r>
            <a:endParaRPr lang="en-US" alt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Vīrusu producēšana ir ērta un reproducējama </a:t>
            </a: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Spēja </a:t>
            </a:r>
            <a:r>
              <a:rPr lang="lv-LV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transducēt</a:t>
            </a: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dalošās un nedalošās šūnas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Spēja integrēties saimnieka genoma noteiktā pozīcijā, vai arī stabili saglabājot </a:t>
            </a:r>
            <a:r>
              <a:rPr lang="lv-LV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episomālo</a:t>
            </a: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aktivitāti. </a:t>
            </a: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Transkripcijas mašinērija, kas var reaģēt uz manipulāciju ar tās </a:t>
            </a:r>
            <a:r>
              <a:rPr lang="lv-LV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regulatorajiem</a:t>
            </a: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elementiem.</a:t>
            </a: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Spēja sasniegt specifiskus šūnu tipus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 eaLnBrk="1" hangingPunct="1">
              <a:spcBef>
                <a:spcPct val="40000"/>
              </a:spcBef>
              <a:buFontTx/>
              <a:buChar char="•"/>
            </a:pP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Vīrusi, kas nav </a:t>
            </a:r>
            <a:r>
              <a:rPr lang="lv-LV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imunogēni</a:t>
            </a:r>
            <a:r>
              <a:rPr lang="lv-LV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vai arī ar vāju </a:t>
            </a:r>
            <a:r>
              <a:rPr lang="lv-LV" alt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imunogenitāti</a:t>
            </a:r>
            <a:endParaRPr lang="en-US" alt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990600" y="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lv-LV" altLang="en-US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Vīrusu vektoru stratēģija</a:t>
            </a:r>
            <a:endParaRPr lang="en-GB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28763" y="119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7412" name="Picture 7" descr="9910mm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" b="16833"/>
          <a:stretch>
            <a:fillRect/>
          </a:stretch>
        </p:blipFill>
        <p:spPr bwMode="auto">
          <a:xfrm>
            <a:off x="685800" y="1963738"/>
            <a:ext cx="73914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83216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lv-LV" altLang="en-US" sz="3200" dirty="0" smtClean="0">
                <a:latin typeface="Times New Roman" pitchFamily="18" charset="0"/>
                <a:cs typeface="Times New Roman" pitchFamily="18" charset="0"/>
              </a:rPr>
              <a:t>Replikācijas un </a:t>
            </a:r>
            <a:r>
              <a:rPr lang="lv-LV" altLang="en-US" sz="3200" dirty="0" err="1" smtClean="0">
                <a:latin typeface="Times New Roman" pitchFamily="18" charset="0"/>
                <a:cs typeface="Times New Roman" pitchFamily="18" charset="0"/>
              </a:rPr>
              <a:t>virulences</a:t>
            </a:r>
            <a:r>
              <a:rPr lang="lv-LV" altLang="en-US" sz="3200" dirty="0" smtClean="0">
                <a:latin typeface="Times New Roman" pitchFamily="18" charset="0"/>
                <a:cs typeface="Times New Roman" pitchFamily="18" charset="0"/>
              </a:rPr>
              <a:t> gēni var tikt aizvietoti ar terapeitiskajiem gēniem</a:t>
            </a:r>
            <a:endParaRPr lang="en-GB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Vīrusu vektori:</a:t>
            </a:r>
            <a:endParaRPr lang="en-US" dirty="0"/>
          </a:p>
        </p:txBody>
      </p:sp>
      <p:sp>
        <p:nvSpPr>
          <p:cNvPr id="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536" y="980728"/>
            <a:ext cx="8229600" cy="5248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Adenovīrusu</a:t>
            </a:r>
            <a:r>
              <a:rPr lang="lv-LV" altLang="en-US" sz="3200" dirty="0" smtClean="0">
                <a:solidFill>
                  <a:schemeClr val="tx1">
                    <a:lumMod val="75000"/>
                  </a:schemeClr>
                </a:solidFill>
              </a:rPr>
              <a:t> vektori</a:t>
            </a:r>
          </a:p>
          <a:p>
            <a:pPr>
              <a:lnSpc>
                <a:spcPct val="150000"/>
              </a:lnSpc>
            </a:pP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Adeno-asociēto</a:t>
            </a:r>
            <a:r>
              <a:rPr lang="lv-LV" altLang="en-US" sz="3200" dirty="0" smtClean="0">
                <a:solidFill>
                  <a:schemeClr val="tx1">
                    <a:lumMod val="75000"/>
                  </a:schemeClr>
                </a:solidFill>
              </a:rPr>
              <a:t> vīrusu vektori</a:t>
            </a:r>
          </a:p>
          <a:p>
            <a:pPr>
              <a:lnSpc>
                <a:spcPct val="150000"/>
              </a:lnSpc>
            </a:pP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Herpes</a:t>
            </a:r>
            <a:r>
              <a:rPr lang="lv-LV" altLang="en-US" sz="3200" dirty="0" smtClean="0">
                <a:solidFill>
                  <a:schemeClr val="tx1">
                    <a:lumMod val="75000"/>
                  </a:schemeClr>
                </a:solidFill>
              </a:rPr>
              <a:t> vīrusu vektori</a:t>
            </a:r>
          </a:p>
          <a:p>
            <a:pPr>
              <a:lnSpc>
                <a:spcPct val="150000"/>
              </a:lnSpc>
            </a:pP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Retrovīrusu</a:t>
            </a:r>
            <a:r>
              <a:rPr lang="lv-LV" altLang="en-US" sz="3200" dirty="0" smtClean="0">
                <a:solidFill>
                  <a:schemeClr val="tx1">
                    <a:lumMod val="75000"/>
                  </a:schemeClr>
                </a:solidFill>
              </a:rPr>
              <a:t> vektori</a:t>
            </a:r>
          </a:p>
          <a:p>
            <a:pPr>
              <a:lnSpc>
                <a:spcPct val="150000"/>
              </a:lnSpc>
            </a:pP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Lentivīrusu</a:t>
            </a:r>
            <a:r>
              <a:rPr lang="lv-LV" altLang="en-US" sz="3200" dirty="0" smtClean="0">
                <a:solidFill>
                  <a:schemeClr val="tx1">
                    <a:lumMod val="75000"/>
                  </a:schemeClr>
                </a:solidFill>
              </a:rPr>
              <a:t> vektori</a:t>
            </a:r>
          </a:p>
          <a:p>
            <a:pPr>
              <a:lnSpc>
                <a:spcPct val="150000"/>
              </a:lnSpc>
            </a:pP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Poxvīrusi</a:t>
            </a:r>
            <a:r>
              <a:rPr lang="lv-LV" altLang="en-US" sz="3200" dirty="0" smtClean="0">
                <a:solidFill>
                  <a:schemeClr val="tx1">
                    <a:lumMod val="75000"/>
                  </a:schemeClr>
                </a:solidFill>
              </a:rPr>
              <a:t>/ </a:t>
            </a: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Vaccinia</a:t>
            </a:r>
            <a:r>
              <a:rPr lang="lv-LV" altLang="en-US" sz="3200" dirty="0" smtClean="0">
                <a:solidFill>
                  <a:schemeClr val="tx1">
                    <a:lumMod val="75000"/>
                  </a:schemeClr>
                </a:solidFill>
              </a:rPr>
              <a:t> vīrusi</a:t>
            </a:r>
          </a:p>
          <a:p>
            <a:pPr>
              <a:lnSpc>
                <a:spcPct val="150000"/>
              </a:lnSpc>
            </a:pPr>
            <a:r>
              <a:rPr lang="lv-LV" altLang="en-US" sz="3200" dirty="0" err="1" smtClean="0">
                <a:solidFill>
                  <a:schemeClr val="tx1">
                    <a:lumMod val="75000"/>
                  </a:schemeClr>
                </a:solidFill>
              </a:rPr>
              <a:t>Alfavīrusi</a:t>
            </a:r>
            <a:endParaRPr lang="lv-LV" altLang="en-US" sz="32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Lineārs </a:t>
            </a:r>
            <a:r>
              <a:rPr lang="lv-LV" dirty="0" err="1" smtClean="0"/>
              <a:t>dsDNS</a:t>
            </a:r>
            <a:r>
              <a:rPr lang="lv-LV" dirty="0" smtClean="0"/>
              <a:t> genoms (36 </a:t>
            </a:r>
            <a:r>
              <a:rPr lang="lv-LV" dirty="0" err="1" smtClean="0"/>
              <a:t>kbp</a:t>
            </a:r>
            <a:r>
              <a:rPr lang="lv-LV" dirty="0" smtClean="0"/>
              <a:t>)</a:t>
            </a:r>
          </a:p>
          <a:p>
            <a:r>
              <a:rPr lang="lv-LV" dirty="0" err="1" smtClean="0"/>
              <a:t>Ikosaedrāli</a:t>
            </a:r>
            <a:r>
              <a:rPr lang="lv-LV" dirty="0" smtClean="0"/>
              <a:t>, </a:t>
            </a:r>
            <a:r>
              <a:rPr lang="lv-LV" dirty="0" err="1" smtClean="0"/>
              <a:t>bezapvalka</a:t>
            </a:r>
            <a:r>
              <a:rPr lang="lv-LV" dirty="0" smtClean="0"/>
              <a:t> vīrusi</a:t>
            </a:r>
          </a:p>
          <a:p>
            <a:r>
              <a:rPr lang="lv-LV" dirty="0" smtClean="0"/>
              <a:t>Kodē aptuveni 50 proteīnus (11 strukturālie)</a:t>
            </a:r>
          </a:p>
          <a:p>
            <a:r>
              <a:rPr lang="lv-LV" dirty="0" smtClean="0"/>
              <a:t>Cilvēkos pārsvarā </a:t>
            </a:r>
            <a:r>
              <a:rPr lang="lv-LV" dirty="0" err="1" smtClean="0"/>
              <a:t>respiratorie</a:t>
            </a:r>
            <a:r>
              <a:rPr lang="lv-LV" dirty="0" smtClean="0"/>
              <a:t> un barības trakta vīrusi</a:t>
            </a:r>
          </a:p>
          <a:p>
            <a:r>
              <a:rPr lang="lv-LV" dirty="0" err="1" smtClean="0"/>
              <a:t>Lītiskie</a:t>
            </a:r>
            <a:r>
              <a:rPr lang="lv-LV" dirty="0" smtClean="0"/>
              <a:t> vīrusi</a:t>
            </a:r>
          </a:p>
          <a:p>
            <a:r>
              <a:rPr lang="lv-LV" dirty="0" smtClean="0"/>
              <a:t>80% cilvēku ir antivielas</a:t>
            </a:r>
          </a:p>
          <a:p>
            <a:r>
              <a:rPr lang="lv-LV" dirty="0" smtClean="0"/>
              <a:t>Vairāk ka 40 </a:t>
            </a:r>
            <a:r>
              <a:rPr lang="lv-LV" dirty="0" err="1" smtClean="0"/>
              <a:t>prevalenti</a:t>
            </a:r>
            <a:r>
              <a:rPr lang="lv-LV" dirty="0" smtClean="0"/>
              <a:t> </a:t>
            </a:r>
            <a:r>
              <a:rPr lang="lv-LV" dirty="0" err="1" smtClean="0"/>
              <a:t>serotipi</a:t>
            </a:r>
            <a:endParaRPr lang="lv-LV" dirty="0" smtClean="0"/>
          </a:p>
          <a:p>
            <a:endParaRPr lang="lv-LV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Adenovīrusi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Adenovīrusi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572"/>
            <a:ext cx="9121707" cy="580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72009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Replikācija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187624" y="1089428"/>
            <a:ext cx="360040" cy="3233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84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10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42900" y="142066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altLang="en-US" sz="3200" b="1" dirty="0" smtClean="0">
                <a:solidFill>
                  <a:schemeClr val="tx1">
                    <a:lumMod val="75000"/>
                  </a:schemeClr>
                </a:solidFill>
              </a:rPr>
              <a:t>Pirmās paaudzes </a:t>
            </a:r>
            <a:r>
              <a:rPr lang="lv-LV" altLang="en-US" sz="3200" b="1" dirty="0" err="1" smtClean="0">
                <a:solidFill>
                  <a:schemeClr val="tx1">
                    <a:lumMod val="75000"/>
                  </a:schemeClr>
                </a:solidFill>
              </a:rPr>
              <a:t>adenovīrusu</a:t>
            </a:r>
            <a:r>
              <a:rPr lang="lv-LV" altLang="en-US" sz="3200" b="1" dirty="0" smtClean="0">
                <a:solidFill>
                  <a:schemeClr val="tx1">
                    <a:lumMod val="75000"/>
                  </a:schemeClr>
                </a:solidFill>
              </a:rPr>
              <a:t> vektori</a:t>
            </a:r>
            <a:endParaRPr lang="en-US" alt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Popularitātes ietekme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4466505" cy="587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819981" cy="51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6425"/>
            <a:ext cx="8458200" cy="625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560" y="83205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lv-LV" altLang="en-US" sz="2800" dirty="0" smtClean="0">
                <a:solidFill>
                  <a:schemeClr val="tx1">
                    <a:lumMod val="75000"/>
                  </a:schemeClr>
                </a:solidFill>
              </a:rPr>
              <a:t>Nevirāli a</a:t>
            </a:r>
            <a:r>
              <a:rPr lang="en-US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denov</a:t>
            </a:r>
            <a:r>
              <a:rPr lang="lv-LV" altLang="en-US" sz="2800" dirty="0" err="1" smtClean="0">
                <a:solidFill>
                  <a:schemeClr val="tx1">
                    <a:lumMod val="75000"/>
                  </a:schemeClr>
                </a:solidFill>
              </a:rPr>
              <a:t>īrusu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  <a:t>vector (</a:t>
            </a:r>
            <a:r>
              <a:rPr lang="en-US" altLang="en-US" sz="2800" dirty="0" err="1">
                <a:solidFill>
                  <a:schemeClr val="tx1">
                    <a:lumMod val="75000"/>
                  </a:schemeClr>
                </a:solidFill>
              </a:rPr>
              <a:t>Amplicon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13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Priekšrocības un trūkumi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" y="2048747"/>
            <a:ext cx="9149074" cy="35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www.abedia.com/wiley/images/1306v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5" y="1030960"/>
            <a:ext cx="9148765" cy="58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Mazi </a:t>
            </a:r>
            <a:r>
              <a:rPr lang="lv-LV" dirty="0" err="1" smtClean="0"/>
              <a:t>ikosaedrāli</a:t>
            </a:r>
            <a:r>
              <a:rPr lang="lv-LV" dirty="0" smtClean="0"/>
              <a:t> </a:t>
            </a:r>
            <a:r>
              <a:rPr lang="lv-LV" dirty="0" err="1" smtClean="0"/>
              <a:t>bezapvalka</a:t>
            </a:r>
            <a:r>
              <a:rPr lang="lv-LV" dirty="0" smtClean="0"/>
              <a:t> vīrusi (</a:t>
            </a:r>
            <a:r>
              <a:rPr lang="lv-LV" dirty="0" err="1" smtClean="0"/>
              <a:t>Dependovirus</a:t>
            </a:r>
            <a:r>
              <a:rPr lang="lv-LV" dirty="0" smtClean="0"/>
              <a:t>, </a:t>
            </a:r>
            <a:r>
              <a:rPr lang="lv-LV" dirty="0" err="1" smtClean="0"/>
              <a:t>Parvoviridea</a:t>
            </a:r>
            <a:r>
              <a:rPr lang="lv-LV" dirty="0" smtClean="0"/>
              <a:t>)</a:t>
            </a:r>
          </a:p>
          <a:p>
            <a:r>
              <a:rPr lang="lv-LV" dirty="0" smtClean="0"/>
              <a:t>Īss genoms (5kbp) </a:t>
            </a:r>
            <a:r>
              <a:rPr lang="lv-LV" dirty="0" err="1" smtClean="0"/>
              <a:t>ssDNS</a:t>
            </a:r>
            <a:endParaRPr lang="lv-LV" dirty="0" smtClean="0"/>
          </a:p>
          <a:p>
            <a:r>
              <a:rPr lang="lv-LV" dirty="0" smtClean="0"/>
              <a:t>Replikācija ir atkarīga no </a:t>
            </a:r>
            <a:r>
              <a:rPr lang="lv-LV" dirty="0" err="1" smtClean="0"/>
              <a:t>helpervīrusu</a:t>
            </a:r>
            <a:r>
              <a:rPr lang="lv-LV" dirty="0" smtClean="0"/>
              <a:t> ko-infekcijas (</a:t>
            </a:r>
            <a:r>
              <a:rPr lang="lv-LV" dirty="0" err="1" smtClean="0"/>
              <a:t>AdV</a:t>
            </a:r>
            <a:r>
              <a:rPr lang="lv-LV" dirty="0"/>
              <a:t> </a:t>
            </a:r>
            <a:r>
              <a:rPr lang="lv-LV" dirty="0" smtClean="0"/>
              <a:t>vai HSV)</a:t>
            </a:r>
          </a:p>
          <a:p>
            <a:r>
              <a:rPr lang="lv-LV" dirty="0" smtClean="0"/>
              <a:t> vīrusa genoms var integrēties 19ch garajā plecā</a:t>
            </a:r>
          </a:p>
          <a:p>
            <a:r>
              <a:rPr lang="lv-LV" dirty="0" smtClean="0"/>
              <a:t>Neizraisa infekcijas, plaši izplatīts ar zemu </a:t>
            </a:r>
            <a:r>
              <a:rPr lang="lv-LV" dirty="0" err="1" smtClean="0"/>
              <a:t>imunogenitāti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Adeno</a:t>
            </a:r>
            <a:r>
              <a:rPr lang="lv-LV" dirty="0" smtClean="0"/>
              <a:t> asociētie vīrusi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Adeno</a:t>
            </a:r>
            <a:r>
              <a:rPr lang="lv-LV" dirty="0"/>
              <a:t>-</a:t>
            </a:r>
            <a:r>
              <a:rPr lang="lv-LV" smtClean="0"/>
              <a:t>asociētie</a:t>
            </a:r>
            <a:r>
              <a:rPr lang="lv-LV" dirty="0" smtClean="0"/>
              <a:t> vīrusi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40056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Adeno-asociēto</a:t>
            </a:r>
            <a:r>
              <a:rPr lang="lv-LV" dirty="0" smtClean="0"/>
              <a:t> vīrusu vektori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42498" cy="589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2234" y="1186409"/>
            <a:ext cx="3708412" cy="5248275"/>
          </a:xfrm>
        </p:spPr>
        <p:txBody>
          <a:bodyPr/>
          <a:lstStyle/>
          <a:p>
            <a:r>
              <a:rPr lang="en-US" sz="1800" dirty="0"/>
              <a:t>In vivo gene transfer for ocular </a:t>
            </a:r>
            <a:r>
              <a:rPr lang="en-US" sz="1800" dirty="0" err="1"/>
              <a:t>diseases.</a:t>
            </a:r>
            <a:r>
              <a:rPr lang="en-US" sz="1800" b="1" dirty="0" err="1"/>
              <a:t>A</a:t>
            </a:r>
            <a:r>
              <a:rPr lang="en-US" sz="1800" dirty="0"/>
              <a:t>. An </a:t>
            </a:r>
            <a:r>
              <a:rPr lang="en-US" sz="1800" dirty="0" err="1"/>
              <a:t>adeno</a:t>
            </a:r>
            <a:r>
              <a:rPr lang="en-US" sz="1800" dirty="0"/>
              <a:t>-associated viral (</a:t>
            </a:r>
            <a:r>
              <a:rPr lang="en-US" sz="1800" u="sng" dirty="0">
                <a:hlinkClick r:id="rId2" tooltip="AAV"/>
              </a:rPr>
              <a:t>AAV</a:t>
            </a:r>
            <a:r>
              <a:rPr lang="en-US" sz="1800" dirty="0"/>
              <a:t>) vector is injected into the </a:t>
            </a:r>
            <a:r>
              <a:rPr lang="en-US" sz="1800" dirty="0" err="1"/>
              <a:t>subretinal</a:t>
            </a:r>
            <a:r>
              <a:rPr lang="en-US" sz="1800" dirty="0"/>
              <a:t> space using a surgical procedure. </a:t>
            </a:r>
            <a:r>
              <a:rPr lang="en-US" sz="1800" b="1" dirty="0"/>
              <a:t>B</a:t>
            </a:r>
            <a:r>
              <a:rPr lang="en-US" sz="1800" dirty="0"/>
              <a:t>. Gene transfer of RPE-65 to the retina restored light sensitivity in patients with </a:t>
            </a:r>
            <a:r>
              <a:rPr lang="en-US" sz="1800" dirty="0" err="1"/>
              <a:t>Leber's</a:t>
            </a:r>
            <a:r>
              <a:rPr lang="en-US" sz="1800" dirty="0"/>
              <a:t> congenital </a:t>
            </a:r>
            <a:r>
              <a:rPr lang="en-US" sz="1800" dirty="0" err="1"/>
              <a:t>amaurosis</a:t>
            </a:r>
            <a:r>
              <a:rPr lang="en-US" sz="1800" dirty="0"/>
              <a:t> (LCA) (from</a:t>
            </a:r>
            <a:r>
              <a:rPr lang="en-US" sz="1800" i="1" dirty="0"/>
              <a:t> </a:t>
            </a:r>
            <a:r>
              <a:rPr lang="en-US" sz="1800" i="1" dirty="0" err="1"/>
              <a:t>Proc</a:t>
            </a:r>
            <a:r>
              <a:rPr lang="en-US" sz="1800" i="1" dirty="0"/>
              <a:t> </a:t>
            </a:r>
            <a:r>
              <a:rPr lang="en-US" sz="1800" i="1" dirty="0" err="1"/>
              <a:t>Natl</a:t>
            </a:r>
            <a:r>
              <a:rPr lang="en-US" sz="1800" i="1" dirty="0"/>
              <a:t> </a:t>
            </a:r>
            <a:r>
              <a:rPr lang="en-US" sz="1800" i="1" dirty="0" err="1"/>
              <a:t>Acad</a:t>
            </a:r>
            <a:r>
              <a:rPr lang="en-US" sz="1800" i="1" dirty="0"/>
              <a:t> </a:t>
            </a:r>
            <a:r>
              <a:rPr lang="en-US" sz="1800" i="1" dirty="0" err="1"/>
              <a:t>Sci</a:t>
            </a:r>
            <a:r>
              <a:rPr lang="en-US" sz="1800" i="1" dirty="0"/>
              <a:t> USA</a:t>
            </a:r>
            <a:r>
              <a:rPr lang="en-US" sz="1800" dirty="0"/>
              <a:t> 105(39):15112-7, 2008; © 2008 by The National Academy of Sciences of the USA). </a:t>
            </a:r>
            <a:r>
              <a:rPr lang="en-US" sz="1800" b="1" dirty="0"/>
              <a:t>C</a:t>
            </a:r>
            <a:r>
              <a:rPr lang="en-US" sz="1800" dirty="0"/>
              <a:t>. A similar protocol for AAV-mediated L-</a:t>
            </a:r>
            <a:r>
              <a:rPr lang="en-US" sz="1800" dirty="0" err="1"/>
              <a:t>opsin</a:t>
            </a:r>
            <a:r>
              <a:rPr lang="en-US" sz="1800" dirty="0"/>
              <a:t> corrected color blindness in squirrel monkeys.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AAV terapijas piemērs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6" y="853144"/>
            <a:ext cx="5112568" cy="59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AAV pielietošana 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" y="1052736"/>
            <a:ext cx="9253084" cy="51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AAV pielietošana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1" y="1484784"/>
            <a:ext cx="90110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971675"/>
            <a:ext cx="90582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 descr="http://www.abedia.com/wiley/images/1306y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9"/>
            <a:ext cx="5760640" cy="68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1365" y="1052736"/>
            <a:ext cx="3892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smtClean="0"/>
              <a:t>Apstiprinātie gēnu terapijas klīniskie pētījumi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29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www.abedia.com/wiley/images/1306v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5" y="1030960"/>
            <a:ext cx="9148765" cy="58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altLang="en-US" sz="2400" dirty="0" err="1"/>
              <a:t>Ikosaedriski</a:t>
            </a:r>
            <a:r>
              <a:rPr lang="lv-LV" altLang="en-US" sz="2400" dirty="0"/>
              <a:t> </a:t>
            </a:r>
            <a:r>
              <a:rPr lang="lv-LV" altLang="en-US" sz="2400" dirty="0" err="1"/>
              <a:t>virioni</a:t>
            </a:r>
            <a:r>
              <a:rPr lang="lv-LV" altLang="en-US" sz="2400" dirty="0"/>
              <a:t>, 100 - 200 </a:t>
            </a:r>
            <a:r>
              <a:rPr lang="lv-LV" altLang="en-US" sz="2400" dirty="0" err="1"/>
              <a:t>nm</a:t>
            </a:r>
            <a:r>
              <a:rPr lang="lv-LV" altLang="en-US" sz="2400" dirty="0"/>
              <a:t> diametrs, ir apvalks</a:t>
            </a:r>
            <a:r>
              <a:rPr lang="lv-LV" altLang="en-US" sz="2400" dirty="0" smtClean="0"/>
              <a:t>.</a:t>
            </a:r>
            <a:endParaRPr lang="lv-LV" sz="2400" dirty="0" smtClean="0"/>
          </a:p>
          <a:p>
            <a:r>
              <a:rPr lang="lv-LV" sz="2400" dirty="0" err="1" smtClean="0"/>
              <a:t>Herpesvīrusu</a:t>
            </a:r>
            <a:r>
              <a:rPr lang="lv-LV" sz="2400" dirty="0" smtClean="0"/>
              <a:t> vektori pārsvarā ir atvasināti no HSV-1</a:t>
            </a:r>
          </a:p>
          <a:p>
            <a:r>
              <a:rPr lang="lv-LV" sz="2400" dirty="0" err="1" smtClean="0"/>
              <a:t>dsDNA</a:t>
            </a:r>
            <a:r>
              <a:rPr lang="lv-LV" sz="2400" dirty="0" smtClean="0"/>
              <a:t> vīrusi (vairāk kā 80 gēni)</a:t>
            </a:r>
          </a:p>
          <a:p>
            <a:r>
              <a:rPr lang="lv-LV" sz="2400" dirty="0" smtClean="0"/>
              <a:t>Izplatās </a:t>
            </a:r>
            <a:r>
              <a:rPr lang="lv-LV" sz="2400" dirty="0" err="1" smtClean="0"/>
              <a:t>kontaktceļā</a:t>
            </a:r>
            <a:r>
              <a:rPr lang="lv-LV" sz="2400" dirty="0" smtClean="0"/>
              <a:t>, inficē ādu/gļotādu, latentā stāvoklī </a:t>
            </a:r>
            <a:r>
              <a:rPr lang="lv-LV" sz="2400" dirty="0" err="1" smtClean="0"/>
              <a:t>persistē</a:t>
            </a:r>
            <a:r>
              <a:rPr lang="lv-LV" sz="2400" dirty="0" smtClean="0"/>
              <a:t> nervu šūnās</a:t>
            </a:r>
          </a:p>
          <a:p>
            <a:r>
              <a:rPr lang="lv-LV" sz="2400" dirty="0" smtClean="0"/>
              <a:t>Satur daudzus ne-</a:t>
            </a:r>
            <a:r>
              <a:rPr lang="lv-LV" sz="2400" dirty="0" err="1" smtClean="0"/>
              <a:t>esenciālus</a:t>
            </a:r>
            <a:r>
              <a:rPr lang="lv-LV" sz="2400" dirty="0" smtClean="0"/>
              <a:t> gēnus – aizvācot tos iegūst ~50 </a:t>
            </a:r>
            <a:r>
              <a:rPr lang="lv-LV" sz="2400" dirty="0" err="1" smtClean="0"/>
              <a:t>kb</a:t>
            </a:r>
            <a:r>
              <a:rPr lang="lv-LV" sz="2400" dirty="0" smtClean="0"/>
              <a:t> vietu </a:t>
            </a:r>
            <a:r>
              <a:rPr lang="lv-LV" sz="2400" dirty="0" err="1" smtClean="0"/>
              <a:t>rekombinatajiem</a:t>
            </a:r>
            <a:r>
              <a:rPr lang="lv-LV" sz="2400" dirty="0" smtClean="0"/>
              <a:t> gēniem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Herpes</a:t>
            </a:r>
            <a:r>
              <a:rPr lang="lv-LV" dirty="0" smtClean="0"/>
              <a:t> vīrusi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914400" y="1447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/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5448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4419600" y="178606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lv-LV" altLang="en-US" sz="2000" b="1" dirty="0" err="1" smtClean="0">
                <a:latin typeface="Tahoma" pitchFamily="34" charset="0"/>
              </a:rPr>
              <a:t>Herpesvīrusi</a:t>
            </a:r>
            <a:endParaRPr lang="en-GB" altLang="en-US" sz="2000" b="1" dirty="0">
              <a:latin typeface="Tahoma" pitchFamily="34" charset="0"/>
            </a:endParaRPr>
          </a:p>
        </p:txBody>
      </p:sp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200400"/>
            <a:ext cx="240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HSV-1 genoms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3283" y="-1311865"/>
            <a:ext cx="3869781" cy="946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/>
              <a:t>3 vektoru veidi ir attīstīti no HSV-1:</a:t>
            </a:r>
          </a:p>
          <a:p>
            <a:pPr lvl="1"/>
            <a:r>
              <a:rPr lang="lv-LV" sz="2400" dirty="0"/>
              <a:t>Replikācijas kompetenti </a:t>
            </a:r>
            <a:r>
              <a:rPr lang="lv-LV" sz="2400" dirty="0" smtClean="0"/>
              <a:t>vektori</a:t>
            </a:r>
            <a:endParaRPr lang="lv-LV" sz="2400" dirty="0"/>
          </a:p>
          <a:p>
            <a:pPr lvl="1"/>
            <a:r>
              <a:rPr lang="lv-LV" sz="2400" dirty="0"/>
              <a:t>Replikācijas </a:t>
            </a:r>
            <a:r>
              <a:rPr lang="lv-LV" sz="2400" dirty="0" err="1"/>
              <a:t>inkompetenti</a:t>
            </a:r>
            <a:r>
              <a:rPr lang="lv-LV" sz="2400" dirty="0"/>
              <a:t> vektori</a:t>
            </a:r>
          </a:p>
          <a:p>
            <a:pPr lvl="1"/>
            <a:r>
              <a:rPr lang="lv-LV" sz="2400" dirty="0"/>
              <a:t>Defektīvi , </a:t>
            </a:r>
            <a:r>
              <a:rPr lang="lv-LV" sz="2400" dirty="0" err="1"/>
              <a:t>helper</a:t>
            </a:r>
            <a:r>
              <a:rPr lang="lv-LV" sz="2400" dirty="0"/>
              <a:t> atkarīgi vektori</a:t>
            </a:r>
            <a:endParaRPr lang="en-US" sz="2400" dirty="0"/>
          </a:p>
          <a:p>
            <a:pPr marL="457200" lvl="1" indent="-457200">
              <a:buClr>
                <a:schemeClr val="hlink"/>
              </a:buClr>
              <a:buAutoNum type="arabicPeriod"/>
            </a:pPr>
            <a:r>
              <a:rPr lang="lv-LV" sz="2400" dirty="0" smtClean="0"/>
              <a:t>Iepakošanas </a:t>
            </a:r>
            <a:r>
              <a:rPr lang="lv-LV" sz="2400" dirty="0"/>
              <a:t>šūnas tiek inficētas ar </a:t>
            </a:r>
            <a:r>
              <a:rPr lang="lv-LV" sz="2400" dirty="0" err="1" smtClean="0"/>
              <a:t>helper-vīrusu,</a:t>
            </a:r>
            <a:r>
              <a:rPr lang="lv-LV" sz="2400" dirty="0" smtClean="0"/>
              <a:t> parasti aizvākti daži svarīgie gēni saglabājot funkcijas, kas ir svarīgas </a:t>
            </a:r>
            <a:r>
              <a:rPr lang="lv-LV" sz="2400" dirty="0" err="1" smtClean="0"/>
              <a:t>amplikona</a:t>
            </a:r>
            <a:r>
              <a:rPr lang="lv-LV" sz="2400" dirty="0" smtClean="0"/>
              <a:t> inkorporācijai vīrusa </a:t>
            </a:r>
            <a:r>
              <a:rPr lang="lv-LV" sz="2400" dirty="0" err="1" smtClean="0"/>
              <a:t>daļinā</a:t>
            </a:r>
            <a:endParaRPr lang="lv-LV" sz="2400" dirty="0" smtClean="0"/>
          </a:p>
          <a:p>
            <a:pPr marL="457200" lvl="1" indent="-457200">
              <a:buClr>
                <a:schemeClr val="hlink"/>
              </a:buClr>
              <a:buAutoNum type="arabicPeriod"/>
            </a:pPr>
            <a:r>
              <a:rPr lang="lv-LV" sz="2400" dirty="0" smtClean="0"/>
              <a:t>No vīrusiem brīvas palīg – </a:t>
            </a:r>
            <a:r>
              <a:rPr lang="lv-LV" sz="2400" dirty="0" err="1" smtClean="0"/>
              <a:t>sitēmas</a:t>
            </a:r>
            <a:r>
              <a:rPr lang="lv-LV" sz="2400" dirty="0" smtClean="0"/>
              <a:t> (parasti papildus </a:t>
            </a:r>
            <a:r>
              <a:rPr lang="lv-LV" sz="2400" dirty="0" err="1" smtClean="0"/>
              <a:t>plazmīdas</a:t>
            </a:r>
            <a:r>
              <a:rPr lang="lv-LV" sz="2400" dirty="0" smtClean="0"/>
              <a:t>) HSV iepakošanai</a:t>
            </a:r>
          </a:p>
          <a:p>
            <a:pPr marL="457200" lvl="1" indent="-457200">
              <a:buClr>
                <a:schemeClr val="hlink"/>
              </a:buClr>
              <a:buAutoNum type="arabicPeriod"/>
            </a:pPr>
            <a:r>
              <a:rPr lang="lv-LV" sz="2400" dirty="0" smtClean="0"/>
              <a:t>HSV iepakošanai izmato </a:t>
            </a:r>
            <a:r>
              <a:rPr lang="lv-LV" sz="2400" dirty="0" err="1" smtClean="0"/>
              <a:t>transgēnas</a:t>
            </a:r>
            <a:r>
              <a:rPr lang="lv-LV" sz="2400" dirty="0" smtClean="0"/>
              <a:t> šūnas- drošāk, bet zemi titri</a:t>
            </a:r>
            <a:endParaRPr lang="lv-LV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HSV vīrusu vektori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Amplikonu</a:t>
            </a:r>
            <a:r>
              <a:rPr lang="lv-LV" dirty="0" smtClean="0"/>
              <a:t> vektori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4411"/>
            <a:ext cx="7588576" cy="54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HSV-1 vektoru pielietojums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437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0"/>
            <a:ext cx="8866613" cy="624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95450"/>
            <a:ext cx="9086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www.abedia.com/wiley/images/1306v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5" y="1030960"/>
            <a:ext cx="9148765" cy="58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261"/>
            <a:ext cx="909780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/>
              <a:t>Virioni</a:t>
            </a:r>
            <a:r>
              <a:rPr lang="en-GB" altLang="en-US" dirty="0"/>
              <a:t> </a:t>
            </a:r>
            <a:r>
              <a:rPr lang="en-GB" altLang="en-US" dirty="0" err="1"/>
              <a:t>satur</a:t>
            </a:r>
            <a:r>
              <a:rPr lang="en-GB" altLang="en-US" dirty="0"/>
              <a:t> divas </a:t>
            </a:r>
            <a:r>
              <a:rPr lang="en-GB" altLang="en-US" dirty="0" err="1"/>
              <a:t>kopijas</a:t>
            </a:r>
            <a:r>
              <a:rPr lang="en-GB" altLang="en-US" dirty="0"/>
              <a:t> </a:t>
            </a:r>
            <a:r>
              <a:rPr lang="en-GB" altLang="en-US" dirty="0" err="1"/>
              <a:t>vienpavediena</a:t>
            </a:r>
            <a:r>
              <a:rPr lang="en-GB" altLang="en-US" dirty="0"/>
              <a:t> (+) RNS </a:t>
            </a:r>
            <a:r>
              <a:rPr lang="en-GB" altLang="en-US" dirty="0" err="1"/>
              <a:t>kā</a:t>
            </a:r>
            <a:r>
              <a:rPr lang="en-GB" altLang="en-US" dirty="0"/>
              <a:t> </a:t>
            </a:r>
            <a:r>
              <a:rPr lang="en-GB" altLang="en-US" dirty="0" err="1"/>
              <a:t>arī</a:t>
            </a:r>
            <a:r>
              <a:rPr lang="en-GB" altLang="en-US" dirty="0"/>
              <a:t> </a:t>
            </a:r>
            <a:r>
              <a:rPr lang="en-GB" altLang="en-US" dirty="0" err="1"/>
              <a:t>replikācijā</a:t>
            </a:r>
            <a:r>
              <a:rPr lang="en-GB" altLang="en-US" dirty="0"/>
              <a:t> </a:t>
            </a:r>
            <a:r>
              <a:rPr lang="en-GB" altLang="en-US" dirty="0" err="1"/>
              <a:t>nepieciešamu</a:t>
            </a:r>
            <a:r>
              <a:rPr lang="en-GB" altLang="en-US" dirty="0"/>
              <a:t>, </a:t>
            </a:r>
            <a:r>
              <a:rPr lang="en-GB" altLang="en-US" dirty="0" err="1"/>
              <a:t>vīrusa</a:t>
            </a:r>
            <a:r>
              <a:rPr lang="en-GB" altLang="en-US" dirty="0"/>
              <a:t> </a:t>
            </a:r>
            <a:r>
              <a:rPr lang="en-GB" altLang="en-US" dirty="0" err="1"/>
              <a:t>grupas</a:t>
            </a:r>
            <a:r>
              <a:rPr lang="en-GB" altLang="en-US" dirty="0"/>
              <a:t> </a:t>
            </a:r>
            <a:r>
              <a:rPr lang="en-GB" altLang="en-US" dirty="0" err="1"/>
              <a:t>specifisku</a:t>
            </a:r>
            <a:r>
              <a:rPr lang="en-GB" altLang="en-US" dirty="0"/>
              <a:t> </a:t>
            </a:r>
            <a:r>
              <a:rPr lang="en-GB" altLang="en-US" dirty="0" err="1"/>
              <a:t>tRNS</a:t>
            </a:r>
            <a:r>
              <a:rPr lang="en-GB" altLang="en-US" dirty="0"/>
              <a:t>. </a:t>
            </a:r>
            <a:r>
              <a:rPr lang="en-GB" altLang="en-US" dirty="0" err="1"/>
              <a:t>Genomiskās</a:t>
            </a:r>
            <a:r>
              <a:rPr lang="en-GB" altLang="en-US" dirty="0"/>
              <a:t> RNS </a:t>
            </a:r>
            <a:r>
              <a:rPr lang="en-GB" altLang="en-US" dirty="0" err="1"/>
              <a:t>garums</a:t>
            </a:r>
            <a:r>
              <a:rPr lang="en-GB" altLang="en-US" dirty="0"/>
              <a:t> 7 - 12 kb.</a:t>
            </a:r>
          </a:p>
          <a:p>
            <a:r>
              <a:rPr lang="en-GB" altLang="en-US" dirty="0"/>
              <a:t>RNS </a:t>
            </a:r>
            <a:r>
              <a:rPr lang="en-GB" altLang="en-US" dirty="0" err="1" smtClean="0"/>
              <a:t>ar</a:t>
            </a:r>
            <a:r>
              <a:rPr lang="en-GB" altLang="en-US" dirty="0" smtClean="0"/>
              <a:t> </a:t>
            </a:r>
            <a:r>
              <a:rPr lang="en-GB" altLang="en-US" dirty="0" err="1"/>
              <a:t>revertāzes</a:t>
            </a:r>
            <a:r>
              <a:rPr lang="en-GB" altLang="en-US" dirty="0"/>
              <a:t> </a:t>
            </a:r>
            <a:r>
              <a:rPr lang="en-GB" altLang="en-US" dirty="0" err="1"/>
              <a:t>palīdzību</a:t>
            </a:r>
            <a:r>
              <a:rPr lang="en-GB" altLang="en-US" dirty="0"/>
              <a:t> </a:t>
            </a:r>
            <a:r>
              <a:rPr lang="en-GB" altLang="en-US" dirty="0" err="1"/>
              <a:t>pārveidota</a:t>
            </a:r>
            <a:r>
              <a:rPr lang="en-GB" altLang="en-US" dirty="0"/>
              <a:t> DNS </a:t>
            </a:r>
            <a:r>
              <a:rPr lang="en-GB" altLang="en-US" dirty="0" err="1"/>
              <a:t>kopijā</a:t>
            </a:r>
            <a:r>
              <a:rPr lang="en-GB" altLang="en-US" dirty="0"/>
              <a:t>, </a:t>
            </a:r>
            <a:r>
              <a:rPr lang="en-GB" altLang="en-US" dirty="0" err="1"/>
              <a:t>kas</a:t>
            </a:r>
            <a:r>
              <a:rPr lang="en-GB" altLang="en-US" dirty="0"/>
              <a:t> </a:t>
            </a:r>
            <a:r>
              <a:rPr lang="en-GB" altLang="en-US" dirty="0" err="1"/>
              <a:t>integrējas</a:t>
            </a:r>
            <a:r>
              <a:rPr lang="en-GB" altLang="en-US" dirty="0"/>
              <a:t> </a:t>
            </a:r>
            <a:r>
              <a:rPr lang="en-GB" altLang="en-US" dirty="0" err="1" smtClean="0"/>
              <a:t>saimniekšūnas</a:t>
            </a:r>
            <a:r>
              <a:rPr lang="lv-LV" altLang="en-US" dirty="0" smtClean="0"/>
              <a:t> genomā</a:t>
            </a:r>
          </a:p>
          <a:p>
            <a:r>
              <a:rPr lang="en-GB" altLang="en-US" dirty="0" err="1"/>
              <a:t>Replikācija</a:t>
            </a:r>
            <a:r>
              <a:rPr lang="en-GB" altLang="en-US" dirty="0"/>
              <a:t> </a:t>
            </a:r>
            <a:r>
              <a:rPr lang="en-GB" altLang="en-US" dirty="0" err="1"/>
              <a:t>notiek</a:t>
            </a:r>
            <a:r>
              <a:rPr lang="en-GB" altLang="en-US" dirty="0"/>
              <a:t> </a:t>
            </a:r>
            <a:r>
              <a:rPr lang="en-GB" altLang="en-US" dirty="0" err="1"/>
              <a:t>pēc</a:t>
            </a:r>
            <a:r>
              <a:rPr lang="en-GB" altLang="en-US" dirty="0"/>
              <a:t> tam, </a:t>
            </a:r>
            <a:r>
              <a:rPr lang="en-GB" altLang="en-US" dirty="0" err="1"/>
              <a:t>kad</a:t>
            </a:r>
            <a:r>
              <a:rPr lang="en-GB" altLang="en-US" dirty="0"/>
              <a:t> </a:t>
            </a:r>
            <a:r>
              <a:rPr lang="en-GB" altLang="en-US" dirty="0" err="1"/>
              <a:t>vīruss</a:t>
            </a:r>
            <a:r>
              <a:rPr lang="en-GB" altLang="en-US" dirty="0"/>
              <a:t> </a:t>
            </a:r>
            <a:r>
              <a:rPr lang="en-GB" altLang="en-US" dirty="0" err="1"/>
              <a:t>integrējis</a:t>
            </a:r>
            <a:r>
              <a:rPr lang="en-GB" altLang="en-US" dirty="0"/>
              <a:t> DNS </a:t>
            </a:r>
            <a:r>
              <a:rPr lang="en-GB" altLang="en-US" dirty="0" err="1"/>
              <a:t>kopiju</a:t>
            </a:r>
            <a:r>
              <a:rPr lang="en-GB" altLang="en-US" dirty="0"/>
              <a:t> </a:t>
            </a:r>
            <a:r>
              <a:rPr lang="en-GB" altLang="en-US" dirty="0" err="1"/>
              <a:t>šūnas</a:t>
            </a:r>
            <a:r>
              <a:rPr lang="en-GB" altLang="en-US" dirty="0"/>
              <a:t> </a:t>
            </a:r>
            <a:r>
              <a:rPr lang="en-GB" altLang="en-US" dirty="0" err="1"/>
              <a:t>genomā</a:t>
            </a:r>
            <a:r>
              <a:rPr lang="en-GB" altLang="en-US" dirty="0"/>
              <a:t>, </a:t>
            </a:r>
            <a:r>
              <a:rPr lang="en-GB" altLang="en-US" dirty="0" err="1"/>
              <a:t>tikai</a:t>
            </a:r>
            <a:r>
              <a:rPr lang="en-GB" altLang="en-US" dirty="0"/>
              <a:t> </a:t>
            </a:r>
            <a:r>
              <a:rPr lang="en-GB" altLang="en-US" dirty="0" err="1"/>
              <a:t>dalošās</a:t>
            </a:r>
            <a:r>
              <a:rPr lang="en-GB" altLang="en-US" dirty="0"/>
              <a:t> </a:t>
            </a:r>
            <a:r>
              <a:rPr lang="en-GB" altLang="en-US" dirty="0" err="1"/>
              <a:t>šūnās</a:t>
            </a:r>
            <a:endParaRPr lang="lv-LV" alt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Retrovīrusi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altLang="en-US" b="1" dirty="0" err="1"/>
              <a:t>Retrovīrusu</a:t>
            </a:r>
            <a:r>
              <a:rPr lang="en-GB" altLang="en-US" b="1" dirty="0"/>
              <a:t>  </a:t>
            </a:r>
            <a:r>
              <a:rPr lang="en-GB" altLang="en-US" b="1" dirty="0" err="1"/>
              <a:t>morfoloģija</a:t>
            </a:r>
            <a:r>
              <a:rPr lang="en-GB" altLang="en-US" b="1" dirty="0"/>
              <a:t>:</a:t>
            </a:r>
            <a:r>
              <a:rPr lang="en-GB" altLang="en-US" dirty="0"/>
              <a:t> </a:t>
            </a:r>
          </a:p>
          <a:p>
            <a:endParaRPr lang="en-GB" altLang="en-US" dirty="0"/>
          </a:p>
          <a:p>
            <a:r>
              <a:rPr lang="en-GB" altLang="en-US" dirty="0" err="1"/>
              <a:t>Virionu</a:t>
            </a:r>
            <a:r>
              <a:rPr lang="en-GB" altLang="en-US" dirty="0"/>
              <a:t> </a:t>
            </a:r>
            <a:r>
              <a:rPr lang="en-GB" altLang="en-US" dirty="0" err="1"/>
              <a:t>diametrs</a:t>
            </a:r>
            <a:r>
              <a:rPr lang="en-GB" altLang="en-US" dirty="0"/>
              <a:t> </a:t>
            </a:r>
            <a:r>
              <a:rPr lang="en-GB" altLang="en-US" dirty="0" err="1"/>
              <a:t>ap</a:t>
            </a:r>
            <a:r>
              <a:rPr lang="en-GB" altLang="en-US" dirty="0"/>
              <a:t> 100 nm, </a:t>
            </a:r>
            <a:r>
              <a:rPr lang="en-GB" altLang="en-US" dirty="0" err="1"/>
              <a:t>ārējā</a:t>
            </a:r>
            <a:r>
              <a:rPr lang="en-GB" altLang="en-US" dirty="0"/>
              <a:t> </a:t>
            </a:r>
            <a:r>
              <a:rPr lang="en-GB" altLang="en-US" dirty="0" err="1"/>
              <a:t>membrānas</a:t>
            </a:r>
            <a:r>
              <a:rPr lang="en-GB" altLang="en-US" dirty="0"/>
              <a:t> </a:t>
            </a:r>
            <a:r>
              <a:rPr lang="en-GB" altLang="en-US" dirty="0" err="1"/>
              <a:t>apvalkā</a:t>
            </a:r>
            <a:r>
              <a:rPr lang="en-GB" altLang="en-US" dirty="0"/>
              <a:t> </a:t>
            </a:r>
            <a:r>
              <a:rPr lang="en-GB" altLang="en-US" dirty="0" err="1"/>
              <a:t>ietverts</a:t>
            </a:r>
            <a:r>
              <a:rPr lang="en-GB" altLang="en-US" dirty="0"/>
              <a:t> </a:t>
            </a:r>
            <a:r>
              <a:rPr lang="en-GB" altLang="en-US" dirty="0" err="1"/>
              <a:t>ikosaedrisks</a:t>
            </a:r>
            <a:r>
              <a:rPr lang="en-GB" altLang="en-US" dirty="0"/>
              <a:t> </a:t>
            </a:r>
            <a:r>
              <a:rPr lang="en-GB" altLang="en-US" dirty="0" err="1"/>
              <a:t>vai</a:t>
            </a:r>
            <a:r>
              <a:rPr lang="en-GB" altLang="en-US" dirty="0"/>
              <a:t> </a:t>
            </a:r>
            <a:r>
              <a:rPr lang="en-GB" altLang="en-US" dirty="0" err="1"/>
              <a:t>konusveida</a:t>
            </a:r>
            <a:r>
              <a:rPr lang="en-GB" altLang="en-US" dirty="0"/>
              <a:t> </a:t>
            </a:r>
            <a:r>
              <a:rPr lang="en-GB" altLang="en-US" dirty="0" err="1"/>
              <a:t>nukleokapsīds</a:t>
            </a:r>
            <a:r>
              <a:rPr lang="en-GB" altLang="en-US" dirty="0"/>
              <a:t>.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 err="1"/>
              <a:t>Vīrusa</a:t>
            </a:r>
            <a:r>
              <a:rPr lang="en-GB" altLang="en-US" dirty="0"/>
              <a:t> </a:t>
            </a:r>
            <a:r>
              <a:rPr lang="en-GB" altLang="en-US" dirty="0" err="1"/>
              <a:t>virsmas</a:t>
            </a:r>
            <a:r>
              <a:rPr lang="en-GB" altLang="en-US" dirty="0"/>
              <a:t> </a:t>
            </a:r>
            <a:r>
              <a:rPr lang="en-GB" altLang="en-US" dirty="0" err="1"/>
              <a:t>projekciju</a:t>
            </a:r>
            <a:r>
              <a:rPr lang="en-GB" altLang="en-US" dirty="0"/>
              <a:t> </a:t>
            </a:r>
            <a:r>
              <a:rPr lang="en-GB" altLang="en-US" dirty="0" err="1"/>
              <a:t>lielumu</a:t>
            </a:r>
            <a:r>
              <a:rPr lang="en-GB" altLang="en-US" dirty="0"/>
              <a:t> un </a:t>
            </a:r>
            <a:r>
              <a:rPr lang="en-GB" altLang="en-US" dirty="0" err="1"/>
              <a:t>nukleokapsīda</a:t>
            </a:r>
            <a:r>
              <a:rPr lang="en-GB" altLang="en-US" dirty="0"/>
              <a:t> </a:t>
            </a:r>
            <a:r>
              <a:rPr lang="en-GB" altLang="en-US" dirty="0" err="1"/>
              <a:t>novietojumu</a:t>
            </a:r>
            <a:r>
              <a:rPr lang="en-GB" altLang="en-US" dirty="0"/>
              <a:t> </a:t>
            </a:r>
            <a:r>
              <a:rPr lang="en-GB" altLang="en-US" dirty="0" err="1"/>
              <a:t>virionā</a:t>
            </a:r>
            <a:r>
              <a:rPr lang="en-GB" altLang="en-US" dirty="0"/>
              <a:t> </a:t>
            </a:r>
            <a:r>
              <a:rPr lang="en-GB" altLang="en-US" dirty="0" err="1"/>
              <a:t>izmanto</a:t>
            </a:r>
            <a:r>
              <a:rPr lang="en-GB" altLang="en-US" dirty="0"/>
              <a:t> </a:t>
            </a:r>
            <a:r>
              <a:rPr lang="en-GB" altLang="en-US" dirty="0" err="1"/>
              <a:t>klasifikācijai</a:t>
            </a:r>
            <a:r>
              <a:rPr lang="en-GB" altLang="en-US" dirty="0"/>
              <a:t>.</a:t>
            </a:r>
          </a:p>
          <a:p>
            <a:endParaRPr lang="en-GB" altLang="en-US" dirty="0"/>
          </a:p>
          <a:p>
            <a:r>
              <a:rPr lang="en-GB" altLang="en-US" dirty="0" err="1"/>
              <a:t>Vironu</a:t>
            </a:r>
            <a:r>
              <a:rPr lang="en-GB" altLang="en-US" dirty="0"/>
              <a:t> </a:t>
            </a:r>
            <a:r>
              <a:rPr lang="en-GB" altLang="en-US" dirty="0" err="1"/>
              <a:t>sastāvā</a:t>
            </a:r>
            <a:r>
              <a:rPr lang="en-GB" altLang="en-US" dirty="0"/>
              <a:t> </a:t>
            </a:r>
            <a:r>
              <a:rPr lang="en-GB" altLang="en-US" dirty="0" err="1"/>
              <a:t>ir</a:t>
            </a:r>
            <a:r>
              <a:rPr lang="en-GB" altLang="en-US" dirty="0"/>
              <a:t> </a:t>
            </a:r>
            <a:r>
              <a:rPr lang="en-GB" altLang="en-US" dirty="0" err="1"/>
              <a:t>fermenti</a:t>
            </a:r>
            <a:r>
              <a:rPr lang="en-GB" altLang="en-US" dirty="0"/>
              <a:t>: </a:t>
            </a:r>
            <a:r>
              <a:rPr lang="en-GB" altLang="en-US" dirty="0" err="1"/>
              <a:t>revertāze</a:t>
            </a:r>
            <a:r>
              <a:rPr lang="en-GB" altLang="en-US" dirty="0"/>
              <a:t>, </a:t>
            </a:r>
            <a:r>
              <a:rPr lang="en-GB" altLang="en-US" dirty="0" err="1"/>
              <a:t>integrāze</a:t>
            </a:r>
            <a:r>
              <a:rPr lang="en-GB" altLang="en-US" dirty="0"/>
              <a:t>, </a:t>
            </a:r>
            <a:r>
              <a:rPr lang="en-GB" altLang="en-US" dirty="0" err="1"/>
              <a:t>proteāze</a:t>
            </a:r>
            <a:r>
              <a:rPr lang="en-GB" altLang="en-US" dirty="0"/>
              <a:t>.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270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Retrovīrusi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1125"/>
            <a:ext cx="8229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Retrovīrusi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82650"/>
            <a:ext cx="8382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Gag</a:t>
            </a:r>
            <a:r>
              <a:rPr lang="lv-LV" dirty="0" smtClean="0"/>
              <a:t>, </a:t>
            </a:r>
            <a:r>
              <a:rPr lang="lv-LV" dirty="0" err="1" smtClean="0"/>
              <a:t>pol</a:t>
            </a:r>
            <a:r>
              <a:rPr lang="lv-LV" dirty="0" smtClean="0"/>
              <a:t> un </a:t>
            </a:r>
            <a:r>
              <a:rPr lang="lv-LV" dirty="0" err="1" smtClean="0"/>
              <a:t>env</a:t>
            </a:r>
            <a:r>
              <a:rPr lang="lv-LV" dirty="0" smtClean="0"/>
              <a:t> tiek </a:t>
            </a:r>
            <a:r>
              <a:rPr lang="lv-LV" dirty="0" err="1" smtClean="0"/>
              <a:t>deletēti</a:t>
            </a:r>
            <a:r>
              <a:rPr lang="lv-LV" dirty="0" smtClean="0"/>
              <a:t> no vīrusa genoma</a:t>
            </a:r>
          </a:p>
          <a:p>
            <a:r>
              <a:rPr lang="lv-LV" dirty="0" smtClean="0"/>
              <a:t>Pakošanas </a:t>
            </a:r>
            <a:r>
              <a:rPr lang="lv-LV" dirty="0" err="1" smtClean="0"/>
              <a:t>konstrukts</a:t>
            </a:r>
            <a:r>
              <a:rPr lang="lv-LV" dirty="0" smtClean="0"/>
              <a:t> – </a:t>
            </a:r>
            <a:r>
              <a:rPr lang="lv-LV" dirty="0" err="1" smtClean="0"/>
              <a:t>psi</a:t>
            </a:r>
            <a:r>
              <a:rPr lang="lv-LV" dirty="0" smtClean="0"/>
              <a:t> </a:t>
            </a:r>
            <a:r>
              <a:rPr lang="lv-LV" dirty="0" err="1" smtClean="0"/>
              <a:t>kapsidēšanās</a:t>
            </a:r>
            <a:r>
              <a:rPr lang="lv-LV" dirty="0" smtClean="0"/>
              <a:t> signāls un daļēja </a:t>
            </a:r>
            <a:r>
              <a:rPr lang="lv-LV" dirty="0" err="1" smtClean="0"/>
              <a:t>env</a:t>
            </a:r>
            <a:r>
              <a:rPr lang="lv-LV" dirty="0" smtClean="0"/>
              <a:t> delēcija</a:t>
            </a:r>
          </a:p>
          <a:p>
            <a:r>
              <a:rPr lang="lv-LV" dirty="0" smtClean="0"/>
              <a:t>Sākumā ekspresijai tika izmantoti LTR , pēc tam pievienoti specifiski eikariotu </a:t>
            </a:r>
            <a:r>
              <a:rPr lang="lv-LV" dirty="0" err="1" smtClean="0"/>
              <a:t>promoteri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3563"/>
          </a:xfrm>
        </p:spPr>
        <p:txBody>
          <a:bodyPr/>
          <a:lstStyle/>
          <a:p>
            <a:r>
              <a:rPr lang="lv-LV" dirty="0" err="1" smtClean="0"/>
              <a:t>Retrovīrusu</a:t>
            </a:r>
            <a:r>
              <a:rPr lang="lv-LV" dirty="0" smtClean="0"/>
              <a:t> vektori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633"/>
            <a:ext cx="8909170" cy="531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4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" y="1412776"/>
            <a:ext cx="9019572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 err="1" smtClean="0"/>
              <a:t>Lentivurusi</a:t>
            </a:r>
            <a:r>
              <a:rPr lang="lv-LV" sz="2400" dirty="0" smtClean="0"/>
              <a:t> ir </a:t>
            </a:r>
            <a:r>
              <a:rPr lang="lv-LV" sz="2400" dirty="0" err="1" smtClean="0"/>
              <a:t>retrovīrusi</a:t>
            </a:r>
            <a:r>
              <a:rPr lang="lv-LV" sz="2400" dirty="0" smtClean="0"/>
              <a:t>, kas satur papildus replikāciju un </a:t>
            </a:r>
            <a:r>
              <a:rPr lang="lv-LV" sz="2400" dirty="0" err="1" smtClean="0"/>
              <a:t>saimniekšūnu</a:t>
            </a:r>
            <a:r>
              <a:rPr lang="lv-LV" sz="2400" dirty="0" smtClean="0"/>
              <a:t> atbildi regulējošus gēnus</a:t>
            </a:r>
          </a:p>
          <a:p>
            <a:r>
              <a:rPr lang="lv-LV" sz="2400" dirty="0" err="1" smtClean="0"/>
              <a:t>Lentivīrusi</a:t>
            </a:r>
            <a:r>
              <a:rPr lang="lv-LV" sz="2400" dirty="0" smtClean="0"/>
              <a:t> (it īpaši HIV atvasinātie) ir efektīvāki gēnu pārneses nodrošinātāji un spēj inficēt tādas grūti </a:t>
            </a:r>
            <a:r>
              <a:rPr lang="lv-LV" sz="2400" dirty="0" err="1" smtClean="0"/>
              <a:t>transducējamas</a:t>
            </a:r>
            <a:r>
              <a:rPr lang="lv-LV" sz="2400" dirty="0" smtClean="0"/>
              <a:t> šūnas, kā hematopoētiskie prekursori, neironi, </a:t>
            </a:r>
            <a:r>
              <a:rPr lang="lv-LV" sz="2400" dirty="0" err="1" smtClean="0"/>
              <a:t>limfoīdās</a:t>
            </a:r>
            <a:r>
              <a:rPr lang="lv-LV" sz="2400" dirty="0" smtClean="0"/>
              <a:t> šūnas un </a:t>
            </a:r>
            <a:r>
              <a:rPr lang="lv-LV" sz="2400" dirty="0" err="1" smtClean="0"/>
              <a:t>makrofāgus</a:t>
            </a:r>
            <a:endParaRPr lang="lv-LV" sz="2400" dirty="0" smtClean="0"/>
          </a:p>
          <a:p>
            <a:r>
              <a:rPr lang="lv-LV" sz="2400" dirty="0" smtClean="0"/>
              <a:t>Vīrusu ģenētiskais materiāls neintegrējas aktīvu transkripcijas </a:t>
            </a:r>
            <a:r>
              <a:rPr lang="lv-LV" sz="2400" dirty="0" err="1" smtClean="0"/>
              <a:t>saitu</a:t>
            </a:r>
            <a:r>
              <a:rPr lang="lv-LV" sz="2400" dirty="0" smtClean="0"/>
              <a:t> tuvumā</a:t>
            </a:r>
          </a:p>
          <a:p>
            <a:r>
              <a:rPr lang="lv-LV" sz="2400" dirty="0" smtClean="0"/>
              <a:t>Dabīgā LTR aktivitāte ir zema</a:t>
            </a:r>
          </a:p>
          <a:p>
            <a:r>
              <a:rPr lang="lv-LV" sz="2400" dirty="0" err="1" smtClean="0"/>
              <a:t>Lentivīrusiem</a:t>
            </a:r>
            <a:r>
              <a:rPr lang="lv-LV" sz="2400" dirty="0" smtClean="0"/>
              <a:t> cilvēkos nav imūnās atmiņas, un ir pieejami citu dzīvnieku </a:t>
            </a:r>
            <a:r>
              <a:rPr lang="lv-LV" sz="2400" dirty="0" err="1" smtClean="0"/>
              <a:t>lentivīrusi</a:t>
            </a:r>
            <a:r>
              <a:rPr lang="lv-LV" sz="2400" dirty="0" smtClean="0"/>
              <a:t>, kuri nav spējīgi inficēt cilvēka šūnas, bet var izmantoti </a:t>
            </a:r>
            <a:r>
              <a:rPr lang="lv-LV" sz="2400" dirty="0" err="1" smtClean="0"/>
              <a:t>transdukcijai</a:t>
            </a:r>
            <a:r>
              <a:rPr lang="lv-LV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Lentivīrusu</a:t>
            </a:r>
            <a:r>
              <a:rPr lang="lv-LV" dirty="0" smtClean="0"/>
              <a:t> vektori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Lentivīrusu</a:t>
            </a:r>
            <a:r>
              <a:rPr lang="lv-LV" dirty="0" smtClean="0"/>
              <a:t> vektori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960" cy="59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1" y="1700808"/>
            <a:ext cx="88409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7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Gēnu terapijas vēsture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343"/>
            <a:ext cx="9144000" cy="449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www.abedia.com/wiley/images/1306v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5" y="1030960"/>
            <a:ext cx="9148765" cy="58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48275"/>
          </a:xfrm>
        </p:spPr>
        <p:txBody>
          <a:bodyPr/>
          <a:lstStyle/>
          <a:p>
            <a:r>
              <a:rPr lang="lv-LV" dirty="0" smtClean="0"/>
              <a:t>Kompleksi ārējo apvalku saturoši </a:t>
            </a:r>
            <a:r>
              <a:rPr lang="lv-LV" dirty="0" err="1" smtClean="0"/>
              <a:t>dsDNS</a:t>
            </a:r>
            <a:r>
              <a:rPr lang="lv-LV" dirty="0" smtClean="0"/>
              <a:t> vīrusi</a:t>
            </a:r>
          </a:p>
          <a:p>
            <a:r>
              <a:rPr lang="lv-LV" dirty="0" smtClean="0"/>
              <a:t>Genoma izmērs 190 </a:t>
            </a:r>
            <a:r>
              <a:rPr lang="lv-LV" dirty="0" err="1" smtClean="0"/>
              <a:t>kb</a:t>
            </a:r>
            <a:r>
              <a:rPr lang="lv-LV" dirty="0" smtClean="0"/>
              <a:t> – aptuveni 250 gēni</a:t>
            </a:r>
          </a:p>
          <a:p>
            <a:r>
              <a:rPr lang="lv-LV" dirty="0" smtClean="0"/>
              <a:t>Replikācija notiek citoplazmā- pašiem sava replikācijas sistēma</a:t>
            </a:r>
          </a:p>
          <a:p>
            <a:r>
              <a:rPr lang="lv-LV" dirty="0" smtClean="0"/>
              <a:t>Var akceptēt līdz pat 25 </a:t>
            </a:r>
            <a:r>
              <a:rPr lang="lv-LV" dirty="0" err="1" smtClean="0"/>
              <a:t>kb</a:t>
            </a:r>
            <a:r>
              <a:rPr lang="lv-LV" dirty="0"/>
              <a:t> </a:t>
            </a:r>
            <a:r>
              <a:rPr lang="lv-LV" dirty="0" smtClean="0"/>
              <a:t>rekombinanto gēnu</a:t>
            </a:r>
          </a:p>
          <a:p>
            <a:r>
              <a:rPr lang="lv-LV" dirty="0" smtClean="0"/>
              <a:t>Īsas bet intensīvas ekspresijas dēļ tiek lietoti </a:t>
            </a:r>
            <a:r>
              <a:rPr lang="lv-LV" dirty="0" err="1" smtClean="0"/>
              <a:t>onkolītiskai</a:t>
            </a:r>
            <a:r>
              <a:rPr lang="lv-LV" dirty="0" smtClean="0"/>
              <a:t> vēža terapijai un vēža imūnterapijai.</a:t>
            </a:r>
          </a:p>
          <a:p>
            <a:endParaRPr lang="lv-LV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Poxvīrusi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827584" y="288878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>
                <a:latin typeface="Tahoma" pitchFamily="34" charset="0"/>
              </a:rPr>
              <a:t>BAKU VĪRUSI</a:t>
            </a: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en-US" dirty="0">
                <a:latin typeface="Tahoma" pitchFamily="34" charset="0"/>
              </a:rPr>
              <a:t>Sarežģīta </a:t>
            </a:r>
            <a:r>
              <a:rPr lang="lv-LV" altLang="en-US" dirty="0" err="1">
                <a:latin typeface="Tahoma" pitchFamily="34" charset="0"/>
              </a:rPr>
              <a:t>viriona</a:t>
            </a:r>
            <a:r>
              <a:rPr lang="lv-LV" altLang="en-US" dirty="0">
                <a:latin typeface="Tahoma" pitchFamily="34" charset="0"/>
              </a:rPr>
              <a:t> forma (ola / paralēlskaldnis), 150 x 250 x 380 </a:t>
            </a:r>
            <a:r>
              <a:rPr lang="lv-LV" altLang="en-US" dirty="0" err="1">
                <a:latin typeface="Tahoma" pitchFamily="34" charset="0"/>
              </a:rPr>
              <a:t>nm</a:t>
            </a:r>
            <a:r>
              <a:rPr lang="lv-LV" altLang="en-US" dirty="0">
                <a:latin typeface="Tahoma" pitchFamily="34" charset="0"/>
              </a:rPr>
              <a:t>, vairāki apvalki.</a:t>
            </a:r>
            <a:endParaRPr lang="en-GB" altLang="en-US" dirty="0">
              <a:latin typeface="Tahoma" pitchFamily="34" charset="0"/>
            </a:endParaRPr>
          </a:p>
        </p:txBody>
      </p:sp>
      <p:pic>
        <p:nvPicPr>
          <p:cNvPr id="553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40767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3243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0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654217" y="980728"/>
            <a:ext cx="731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lv-LV" altLang="en-US" dirty="0" err="1">
                <a:latin typeface="Tahoma" pitchFamily="34" charset="0"/>
              </a:rPr>
              <a:t>ds</a:t>
            </a:r>
            <a:r>
              <a:rPr lang="lv-LV" altLang="en-US" dirty="0">
                <a:latin typeface="Tahoma" pitchFamily="34" charset="0"/>
              </a:rPr>
              <a:t> lineāra DNA, 135 - 375 </a:t>
            </a:r>
            <a:r>
              <a:rPr lang="lv-LV" altLang="en-US" dirty="0" err="1">
                <a:latin typeface="Tahoma" pitchFamily="34" charset="0"/>
              </a:rPr>
              <a:t>kbp</a:t>
            </a:r>
            <a:r>
              <a:rPr lang="lv-LV" altLang="en-US" dirty="0">
                <a:latin typeface="Tahoma" pitchFamily="34" charset="0"/>
              </a:rPr>
              <a:t>, ap 4% no </a:t>
            </a:r>
            <a:r>
              <a:rPr lang="lv-LV" altLang="en-US" dirty="0" err="1">
                <a:latin typeface="Tahoma" pitchFamily="34" charset="0"/>
              </a:rPr>
              <a:t>viriona</a:t>
            </a:r>
            <a:r>
              <a:rPr lang="lv-LV" altLang="en-US" dirty="0">
                <a:latin typeface="Tahoma" pitchFamily="34" charset="0"/>
              </a:rPr>
              <a:t> masas. </a:t>
            </a:r>
            <a:r>
              <a:rPr lang="lv-LV" altLang="en-US" dirty="0" err="1">
                <a:latin typeface="Tahoma" pitchFamily="34" charset="0"/>
              </a:rPr>
              <a:t>Kovalenti</a:t>
            </a:r>
            <a:r>
              <a:rPr lang="lv-LV" altLang="en-US" dirty="0">
                <a:latin typeface="Tahoma" pitchFamily="34" charset="0"/>
              </a:rPr>
              <a:t> slēgti gali, invertētie, ~10 </a:t>
            </a:r>
            <a:r>
              <a:rPr lang="lv-LV" altLang="en-US" dirty="0" err="1">
                <a:latin typeface="Tahoma" pitchFamily="34" charset="0"/>
              </a:rPr>
              <a:t>kbp</a:t>
            </a:r>
            <a:r>
              <a:rPr lang="lv-LV" altLang="en-US" dirty="0">
                <a:latin typeface="Tahoma" pitchFamily="34" charset="0"/>
              </a:rPr>
              <a:t>, atkārtojumi, kas ietver 2 tiešo atkārtojumu pārus.</a:t>
            </a:r>
            <a:endParaRPr lang="en-GB" altLang="en-US" dirty="0">
              <a:latin typeface="Tahoma" pitchFamily="34" charset="0"/>
            </a:endParaRP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2850"/>
            <a:ext cx="77724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685800" y="27523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lv-LV" altLang="en-US" b="1" dirty="0" err="1" smtClean="0">
                <a:latin typeface="Tahoma" pitchFamily="34" charset="0"/>
              </a:rPr>
              <a:t>Poksvīrusi</a:t>
            </a:r>
            <a:endParaRPr lang="en-GB" altLang="en-US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48275"/>
          </a:xfrm>
        </p:spPr>
        <p:txBody>
          <a:bodyPr/>
          <a:lstStyle/>
          <a:p>
            <a:r>
              <a:rPr lang="lv-LV" sz="2400" dirty="0" smtClean="0"/>
              <a:t>Pielieto galvenokārt vēža terapijā</a:t>
            </a:r>
          </a:p>
          <a:p>
            <a:r>
              <a:rPr lang="lv-LV" sz="2400" dirty="0" smtClean="0"/>
              <a:t>Vēža imūnterapijā izmantotās stratēģijas:</a:t>
            </a:r>
          </a:p>
          <a:p>
            <a:pPr lvl="1"/>
            <a:r>
              <a:rPr lang="lv-LV" sz="2400" dirty="0" smtClean="0"/>
              <a:t>Pastiprināta </a:t>
            </a:r>
            <a:r>
              <a:rPr lang="lv-LV" sz="2400" dirty="0" err="1" smtClean="0"/>
              <a:t>epitopa</a:t>
            </a:r>
            <a:r>
              <a:rPr lang="lv-LV" sz="2400" dirty="0" smtClean="0"/>
              <a:t> ekspresija ar replicēties nespējīgu vīrusu</a:t>
            </a:r>
          </a:p>
          <a:p>
            <a:pPr lvl="1"/>
            <a:r>
              <a:rPr lang="lv-LV" sz="2400" dirty="0" smtClean="0"/>
              <a:t>T šūnu </a:t>
            </a:r>
            <a:r>
              <a:rPr lang="lv-LV" sz="2400" dirty="0" err="1" smtClean="0"/>
              <a:t>kostimulācija</a:t>
            </a:r>
            <a:r>
              <a:rPr lang="lv-LV" sz="2400" dirty="0" smtClean="0"/>
              <a:t> ar virsmas antigēnu </a:t>
            </a:r>
            <a:r>
              <a:rPr lang="lv-LV" sz="2400" dirty="0" err="1" smtClean="0"/>
              <a:t>ligandiem</a:t>
            </a:r>
            <a:endParaRPr lang="lv-LV" sz="2400" dirty="0" smtClean="0"/>
          </a:p>
          <a:p>
            <a:pPr lvl="1"/>
            <a:r>
              <a:rPr lang="lv-LV" sz="2400" dirty="0" err="1" smtClean="0"/>
              <a:t>Citokīnu</a:t>
            </a:r>
            <a:r>
              <a:rPr lang="lv-LV" sz="2400" dirty="0" smtClean="0"/>
              <a:t>, kā imūno </a:t>
            </a:r>
            <a:r>
              <a:rPr lang="lv-LV" sz="2400" dirty="0" err="1" smtClean="0"/>
              <a:t>adjuvantu</a:t>
            </a:r>
            <a:r>
              <a:rPr lang="lv-LV" sz="2400" dirty="0" smtClean="0"/>
              <a:t> ekspresija</a:t>
            </a:r>
          </a:p>
          <a:p>
            <a:r>
              <a:rPr lang="lv-LV" sz="2400" dirty="0" err="1" smtClean="0"/>
              <a:t>Poxvīrusu</a:t>
            </a:r>
            <a:r>
              <a:rPr lang="lv-LV" sz="2400" dirty="0" smtClean="0"/>
              <a:t> vakcīnas kombinācijā ar citām </a:t>
            </a:r>
            <a:r>
              <a:rPr lang="lv-LV" sz="2400" dirty="0" err="1" smtClean="0"/>
              <a:t>terapijām</a:t>
            </a:r>
            <a:endParaRPr lang="lv-LV" sz="2400" dirty="0" smtClean="0"/>
          </a:p>
          <a:p>
            <a:pPr lvl="1"/>
            <a:r>
              <a:rPr lang="lv-LV" sz="2400" dirty="0" smtClean="0"/>
              <a:t>Radioterapija</a:t>
            </a:r>
          </a:p>
          <a:p>
            <a:pPr lvl="1"/>
            <a:r>
              <a:rPr lang="lv-LV" sz="2400" dirty="0" smtClean="0"/>
              <a:t>Ķīmijterapija</a:t>
            </a:r>
          </a:p>
          <a:p>
            <a:pPr lvl="1"/>
            <a:r>
              <a:rPr lang="lv-LV" sz="2400" dirty="0" smtClean="0"/>
              <a:t>Hormonālā</a:t>
            </a:r>
          </a:p>
          <a:p>
            <a:pPr lvl="1"/>
            <a:r>
              <a:rPr lang="lv-LV" sz="2400" dirty="0" smtClean="0"/>
              <a:t>Imūnterapija</a:t>
            </a:r>
          </a:p>
          <a:p>
            <a:pPr lvl="1"/>
            <a:r>
              <a:rPr lang="lv-LV" sz="2400" dirty="0" smtClean="0"/>
              <a:t>Mazo molekulu bāzētā terapija</a:t>
            </a:r>
          </a:p>
          <a:p>
            <a:pPr lvl="1"/>
            <a:r>
              <a:rPr lang="lv-LV" sz="2400" dirty="0" err="1" smtClean="0"/>
              <a:t>Pēcoperāciju</a:t>
            </a:r>
            <a:r>
              <a:rPr lang="lv-LV" sz="2400" dirty="0" smtClean="0"/>
              <a:t> terapija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Poxvīrusi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Poxvīrusi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9863"/>
            <a:ext cx="8529953" cy="274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 descr="http://www.abedia.com/wiley/images/1306v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5" y="1030960"/>
            <a:ext cx="9148765" cy="58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Alfavīrusi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12194"/>
          <a:stretch/>
        </p:blipFill>
        <p:spPr bwMode="auto">
          <a:xfrm>
            <a:off x="683568" y="580030"/>
            <a:ext cx="7324725" cy="5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546"/>
            <a:ext cx="7064114" cy="39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319447"/>
            <a:ext cx="6098769" cy="15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4371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56176" y="1076325"/>
            <a:ext cx="2530624" cy="5248275"/>
          </a:xfrm>
        </p:spPr>
        <p:txBody>
          <a:bodyPr/>
          <a:lstStyle/>
          <a:p>
            <a:r>
              <a:rPr lang="en-US" sz="1200" dirty="0" err="1"/>
              <a:t>Antitumoral</a:t>
            </a:r>
            <a:r>
              <a:rPr lang="en-US" sz="1200" dirty="0"/>
              <a:t> efﬁcacy of alphavirus vectors expressing cytokines in tumor cells. The diagram of an alphavirus vector expressing IL-12, taken as an example, is </a:t>
            </a:r>
            <a:r>
              <a:rPr lang="en-US" sz="1200" dirty="0" smtClean="0"/>
              <a:t>shown</a:t>
            </a:r>
            <a:r>
              <a:rPr lang="lv-LV" sz="1200" dirty="0" smtClean="0"/>
              <a:t> </a:t>
            </a:r>
            <a:r>
              <a:rPr lang="en-US" sz="1200" dirty="0" smtClean="0"/>
              <a:t>above</a:t>
            </a:r>
            <a:r>
              <a:rPr lang="en-US" sz="1200" dirty="0"/>
              <a:t>. Upon infection of tumor cells with alphavirus viral particles (VPs) containing this vector, RNA replication will lead to high IL-12 secretion that will stimulate </a:t>
            </a:r>
            <a:r>
              <a:rPr lang="en-US" sz="1200" dirty="0" err="1" smtClean="0"/>
              <a:t>immunocytes</a:t>
            </a:r>
            <a:r>
              <a:rPr lang="lv-LV" sz="1200" dirty="0" smtClean="0"/>
              <a:t> </a:t>
            </a:r>
            <a:r>
              <a:rPr lang="en-US" sz="1200" dirty="0" smtClean="0"/>
              <a:t>in </a:t>
            </a:r>
            <a:r>
              <a:rPr lang="en-US" sz="1200" dirty="0"/>
              <a:t>the tumor microenvironment. Alphavirus replication will also lead to cell death by apoptosis releasing apoptotic bodies that will be </a:t>
            </a:r>
            <a:r>
              <a:rPr lang="en-US" sz="1200" dirty="0" err="1"/>
              <a:t>uptaken</a:t>
            </a:r>
            <a:r>
              <a:rPr lang="en-US" sz="1200" dirty="0"/>
              <a:t> by antigen presenting</a:t>
            </a:r>
          </a:p>
          <a:p>
            <a:r>
              <a:rPr lang="en-US" sz="1200" dirty="0"/>
              <a:t>cells (APCs) enhancing immune responses against tumor antigens. Finally, RNA replication will induce type I IFN that will also contribute to the </a:t>
            </a:r>
            <a:r>
              <a:rPr lang="en-US" sz="1200" dirty="0" err="1"/>
              <a:t>antitumoral</a:t>
            </a:r>
            <a:r>
              <a:rPr lang="en-US" sz="1200" dirty="0"/>
              <a:t> immune response.</a:t>
            </a:r>
          </a:p>
          <a:p>
            <a:r>
              <a:rPr lang="en-US" sz="1200" dirty="0"/>
              <a:t>An, </a:t>
            </a:r>
            <a:r>
              <a:rPr lang="en-US" sz="1200" dirty="0" err="1"/>
              <a:t>polyA</a:t>
            </a:r>
            <a:r>
              <a:rPr lang="en-US" sz="12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64632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2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Pirmais tiešais gēnu terapijas klīniskais eksperiments cilvēkos 1968. gadā:</a:t>
            </a:r>
          </a:p>
          <a:p>
            <a:r>
              <a:rPr lang="lv-LV" dirty="0" err="1" smtClean="0"/>
              <a:t>Stanfield</a:t>
            </a:r>
            <a:r>
              <a:rPr lang="lv-LV" dirty="0" smtClean="0"/>
              <a:t> </a:t>
            </a:r>
            <a:r>
              <a:rPr lang="lv-LV" dirty="0" err="1" smtClean="0"/>
              <a:t>Rogers</a:t>
            </a:r>
            <a:r>
              <a:rPr lang="lv-LV" dirty="0" smtClean="0"/>
              <a:t> lietoja </a:t>
            </a:r>
            <a:r>
              <a:rPr lang="lv-LV" dirty="0" err="1" smtClean="0"/>
              <a:t>Shope</a:t>
            </a:r>
            <a:r>
              <a:rPr lang="lv-LV" dirty="0" smtClean="0"/>
              <a:t> </a:t>
            </a:r>
            <a:r>
              <a:rPr lang="lv-LV" dirty="0" err="1" smtClean="0"/>
              <a:t>papilloma</a:t>
            </a:r>
            <a:r>
              <a:rPr lang="lv-LV" dirty="0" smtClean="0"/>
              <a:t> vīrusu, lai pārnestu </a:t>
            </a:r>
            <a:r>
              <a:rPr lang="lv-LV" dirty="0" err="1" smtClean="0"/>
              <a:t>argināzes</a:t>
            </a:r>
            <a:r>
              <a:rPr lang="lv-LV" dirty="0" smtClean="0"/>
              <a:t> gēnu divām meitenēm, kas slimoja ar urīnvielas cikla </a:t>
            </a:r>
            <a:r>
              <a:rPr lang="lv-LV" dirty="0" err="1" smtClean="0"/>
              <a:t>disregulāciju</a:t>
            </a:r>
            <a:r>
              <a:rPr lang="lv-LV" dirty="0" smtClean="0"/>
              <a:t>.</a:t>
            </a:r>
          </a:p>
          <a:p>
            <a:r>
              <a:rPr lang="lv-LV" dirty="0" smtClean="0"/>
              <a:t>Eksperiments bija negatīvs- vēlāk izrādījās, ka vīruss nesatur </a:t>
            </a:r>
            <a:r>
              <a:rPr lang="lv-LV" dirty="0" err="1" smtClean="0"/>
              <a:t>argināzes</a:t>
            </a:r>
            <a:r>
              <a:rPr lang="lv-LV" dirty="0" smtClean="0"/>
              <a:t> gēnu.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1968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9713"/>
            <a:ext cx="8991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48275"/>
          </a:xfrm>
        </p:spPr>
        <p:txBody>
          <a:bodyPr/>
          <a:lstStyle/>
          <a:p>
            <a:r>
              <a:rPr lang="lv-LV" dirty="0" smtClean="0"/>
              <a:t>Martin </a:t>
            </a:r>
            <a:r>
              <a:rPr lang="lv-LV" dirty="0" err="1" smtClean="0"/>
              <a:t>Cline</a:t>
            </a:r>
            <a:r>
              <a:rPr lang="lv-LV" dirty="0" smtClean="0"/>
              <a:t> pirmais mēģināja izmantot </a:t>
            </a:r>
            <a:r>
              <a:rPr lang="lv-LV" dirty="0" err="1" smtClean="0"/>
              <a:t>rekombinato</a:t>
            </a:r>
            <a:r>
              <a:rPr lang="lv-LV" dirty="0" smtClean="0"/>
              <a:t> DNS gēnu pārnesei. Viņam izdevās </a:t>
            </a:r>
            <a:r>
              <a:rPr lang="lv-LV" dirty="0" err="1" smtClean="0"/>
              <a:t>insertēt</a:t>
            </a:r>
            <a:r>
              <a:rPr lang="lv-LV" dirty="0" smtClean="0"/>
              <a:t> </a:t>
            </a:r>
            <a:r>
              <a:rPr lang="lv-LV" dirty="0" err="1" smtClean="0"/>
              <a:t>dihidrofolāta</a:t>
            </a:r>
            <a:r>
              <a:rPr lang="lv-LV" dirty="0" smtClean="0"/>
              <a:t> </a:t>
            </a:r>
            <a:r>
              <a:rPr lang="lv-LV" dirty="0" err="1" smtClean="0"/>
              <a:t>reduktāzes</a:t>
            </a:r>
            <a:r>
              <a:rPr lang="lv-LV" dirty="0" smtClean="0"/>
              <a:t> un HSV </a:t>
            </a:r>
            <a:r>
              <a:rPr lang="lv-LV" dirty="0" err="1" smtClean="0"/>
              <a:t>timidīna</a:t>
            </a:r>
            <a:r>
              <a:rPr lang="lv-LV" dirty="0" smtClean="0"/>
              <a:t> </a:t>
            </a:r>
            <a:r>
              <a:rPr lang="lv-LV" dirty="0" err="1" smtClean="0"/>
              <a:t>kināzes</a:t>
            </a:r>
            <a:r>
              <a:rPr lang="lv-LV" dirty="0" smtClean="0"/>
              <a:t> gēnu peles kaula smadzeņu šūnās un pārnest šūnas citai pelei.</a:t>
            </a:r>
          </a:p>
          <a:p>
            <a:r>
              <a:rPr lang="lv-LV" dirty="0" smtClean="0"/>
              <a:t>Plānoja līdzīgu eksperimentu beta-</a:t>
            </a:r>
            <a:r>
              <a:rPr lang="lv-LV" dirty="0" err="1" smtClean="0"/>
              <a:t>tallasēmijas</a:t>
            </a:r>
            <a:r>
              <a:rPr lang="lv-LV" dirty="0"/>
              <a:t> </a:t>
            </a:r>
            <a:r>
              <a:rPr lang="lv-LV" dirty="0" smtClean="0"/>
              <a:t>(iedzimtas </a:t>
            </a:r>
            <a:r>
              <a:rPr lang="lv-LV" dirty="0"/>
              <a:t>slimības, kuras </a:t>
            </a:r>
            <a:r>
              <a:rPr lang="lv-LV" dirty="0" smtClean="0"/>
              <a:t>dēļ pacientiem </a:t>
            </a:r>
            <a:r>
              <a:rPr lang="lv-LV" dirty="0"/>
              <a:t>asinīs trūkst </a:t>
            </a:r>
            <a:r>
              <a:rPr lang="lv-LV" dirty="0" smtClean="0"/>
              <a:t>hemoglobīna dēļ beta-globulīna gēna defekta) slimniekiem.</a:t>
            </a:r>
          </a:p>
          <a:p>
            <a:r>
              <a:rPr lang="lv-LV" dirty="0" smtClean="0"/>
              <a:t>Tika uzsākta terapija </a:t>
            </a:r>
            <a:r>
              <a:rPr lang="lv-LV" dirty="0" err="1" smtClean="0"/>
              <a:t>ekstraģējot</a:t>
            </a:r>
            <a:r>
              <a:rPr lang="lv-LV" dirty="0" smtClean="0"/>
              <a:t> kaula smadzeņu šūnas pacientiem Izraēlā un Itālijā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1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31gl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25265</TotalTime>
  <Words>2284</Words>
  <Application>Microsoft Office PowerPoint</Application>
  <PresentationFormat>On-screen Show (4:3)</PresentationFormat>
  <Paragraphs>256</Paragraphs>
  <Slides>80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cdb2004c031gl</vt:lpstr>
      <vt:lpstr>   Gēnu terapija I: koncepts, pirmie panākumi un neveiksmes. </vt:lpstr>
      <vt:lpstr>Gēnu terapijas definīcija</vt:lpstr>
      <vt:lpstr>FDA definīcija</vt:lpstr>
      <vt:lpstr>Popularitātes ietekme</vt:lpstr>
      <vt:lpstr>PowerPoint Presentation</vt:lpstr>
      <vt:lpstr>PowerPoint Presentation</vt:lpstr>
      <vt:lpstr>Gēnu terapijas vēsture</vt:lpstr>
      <vt:lpstr>1968</vt:lpstr>
      <vt:lpstr>1990</vt:lpstr>
      <vt:lpstr>1989</vt:lpstr>
      <vt:lpstr>SCID</vt:lpstr>
      <vt:lpstr>1990</vt:lpstr>
      <vt:lpstr>PowerPoint Presentation</vt:lpstr>
      <vt:lpstr>1990-2003</vt:lpstr>
      <vt:lpstr>1993</vt:lpstr>
      <vt:lpstr>1999</vt:lpstr>
      <vt:lpstr>2003</vt:lpstr>
      <vt:lpstr>2004</vt:lpstr>
      <vt:lpstr>2012</vt:lpstr>
      <vt:lpstr>Gēnu terapijas  piegādes metodes</vt:lpstr>
      <vt:lpstr>Dzimumšūnu gēnu terapija Somatisko šūnu gēnu terapija  Gēna pievienošana  Gēna aizvietošana  Specifiska gēna ekspresijas inhibēšana  Mērķa šūnu iznīcināšana </vt:lpstr>
      <vt:lpstr>Gēnu pievienošana</vt:lpstr>
      <vt:lpstr>Gēnu aizvietošana</vt:lpstr>
      <vt:lpstr>Specifiska gēna ekspresijas inhibēšana</vt:lpstr>
      <vt:lpstr>Antisens terapija</vt:lpstr>
      <vt:lpstr>siRNA terapija</vt:lpstr>
      <vt:lpstr>Ribozīmi</vt:lpstr>
      <vt:lpstr>Mērķēta šūnu nonāvēšana</vt:lpstr>
      <vt:lpstr>PowerPoint Presentation</vt:lpstr>
      <vt:lpstr>Gēnu terapijas piegādes metodes</vt:lpstr>
      <vt:lpstr>Gēnu piegāde :</vt:lpstr>
      <vt:lpstr>Līdz šim izmantotie gēnu piegādes veidi</vt:lpstr>
      <vt:lpstr>Vīrusu vektori</vt:lpstr>
      <vt:lpstr>PowerPoint Presentation</vt:lpstr>
      <vt:lpstr>PowerPoint Presentation</vt:lpstr>
      <vt:lpstr>Vīrusu vektori:</vt:lpstr>
      <vt:lpstr>Adenovīrusi</vt:lpstr>
      <vt:lpstr>Adenovīrusi</vt:lpstr>
      <vt:lpstr>PowerPoint Presentation</vt:lpstr>
      <vt:lpstr>PowerPoint Presentation</vt:lpstr>
      <vt:lpstr>Priekšrocības un trūkumi</vt:lpstr>
      <vt:lpstr>PowerPoint Presentation</vt:lpstr>
      <vt:lpstr>Adeno asociētie vīrusi</vt:lpstr>
      <vt:lpstr>Adeno-asociētie vīrusi</vt:lpstr>
      <vt:lpstr>Adeno-asociēto vīrusu vektori</vt:lpstr>
      <vt:lpstr>AAV terapijas piemērs</vt:lpstr>
      <vt:lpstr>AAV pielietošana </vt:lpstr>
      <vt:lpstr>AAV pielietošana</vt:lpstr>
      <vt:lpstr>PowerPoint Presentation</vt:lpstr>
      <vt:lpstr>PowerPoint Presentation</vt:lpstr>
      <vt:lpstr>Herpes vīrusi</vt:lpstr>
      <vt:lpstr>PowerPoint Presentation</vt:lpstr>
      <vt:lpstr>HSV-1 genoms</vt:lpstr>
      <vt:lpstr>HSV vīrusu vektori</vt:lpstr>
      <vt:lpstr>Amplikonu vektori</vt:lpstr>
      <vt:lpstr>HSV-1 vektoru pielietojums</vt:lpstr>
      <vt:lpstr>PowerPoint Presentation</vt:lpstr>
      <vt:lpstr>PowerPoint Presentation</vt:lpstr>
      <vt:lpstr>PowerPoint Presentation</vt:lpstr>
      <vt:lpstr>Retrovīrusi</vt:lpstr>
      <vt:lpstr>PowerPoint Presentation</vt:lpstr>
      <vt:lpstr>Retrovīrusi</vt:lpstr>
      <vt:lpstr>Retrovīrusi</vt:lpstr>
      <vt:lpstr>PowerPoint Presentation</vt:lpstr>
      <vt:lpstr>Retrovīrusu vektori</vt:lpstr>
      <vt:lpstr>PowerPoint Presentation</vt:lpstr>
      <vt:lpstr>Lentivīrusu vektori</vt:lpstr>
      <vt:lpstr>Lentivīrusu vektori</vt:lpstr>
      <vt:lpstr>PowerPoint Presentation</vt:lpstr>
      <vt:lpstr>PowerPoint Presentation</vt:lpstr>
      <vt:lpstr>Poxvīrusi</vt:lpstr>
      <vt:lpstr>PowerPoint Presentation</vt:lpstr>
      <vt:lpstr>PowerPoint Presentation</vt:lpstr>
      <vt:lpstr>Poxvīrusi</vt:lpstr>
      <vt:lpstr>Poxvīrusi</vt:lpstr>
      <vt:lpstr>PowerPoint Presentation</vt:lpstr>
      <vt:lpstr>Alfavīrusi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Janis Klovins</dc:creator>
  <cp:lastModifiedBy>Janis Klovins</cp:lastModifiedBy>
  <cp:revision>189</cp:revision>
  <dcterms:created xsi:type="dcterms:W3CDTF">2010-05-25T12:52:38Z</dcterms:created>
  <dcterms:modified xsi:type="dcterms:W3CDTF">2014-11-02T17:38:37Z</dcterms:modified>
</cp:coreProperties>
</file>