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256" r:id="rId2"/>
    <p:sldId id="258" r:id="rId3"/>
    <p:sldId id="268" r:id="rId4"/>
    <p:sldId id="257" r:id="rId5"/>
    <p:sldId id="262" r:id="rId6"/>
    <p:sldId id="263" r:id="rId7"/>
    <p:sldId id="260" r:id="rId8"/>
    <p:sldId id="343" r:id="rId9"/>
    <p:sldId id="345" r:id="rId10"/>
    <p:sldId id="346" r:id="rId11"/>
    <p:sldId id="347" r:id="rId12"/>
    <p:sldId id="348" r:id="rId13"/>
    <p:sldId id="349" r:id="rId14"/>
    <p:sldId id="350" r:id="rId15"/>
    <p:sldId id="353" r:id="rId16"/>
    <p:sldId id="351" r:id="rId17"/>
    <p:sldId id="352" r:id="rId18"/>
    <p:sldId id="269" r:id="rId19"/>
    <p:sldId id="271" r:id="rId20"/>
    <p:sldId id="272" r:id="rId21"/>
    <p:sldId id="275" r:id="rId22"/>
    <p:sldId id="276" r:id="rId23"/>
    <p:sldId id="281" r:id="rId24"/>
    <p:sldId id="273" r:id="rId25"/>
    <p:sldId id="323" r:id="rId26"/>
    <p:sldId id="324" r:id="rId27"/>
    <p:sldId id="325" r:id="rId28"/>
    <p:sldId id="331" r:id="rId29"/>
    <p:sldId id="287" r:id="rId30"/>
    <p:sldId id="291" r:id="rId31"/>
    <p:sldId id="317" r:id="rId32"/>
    <p:sldId id="290" r:id="rId33"/>
    <p:sldId id="318" r:id="rId34"/>
    <p:sldId id="319" r:id="rId35"/>
    <p:sldId id="288" r:id="rId36"/>
    <p:sldId id="289" r:id="rId37"/>
    <p:sldId id="301" r:id="rId38"/>
    <p:sldId id="320" r:id="rId39"/>
    <p:sldId id="267" r:id="rId40"/>
    <p:sldId id="284" r:id="rId41"/>
    <p:sldId id="285" r:id="rId42"/>
    <p:sldId id="292" r:id="rId43"/>
    <p:sldId id="296" r:id="rId44"/>
    <p:sldId id="293" r:id="rId45"/>
    <p:sldId id="298" r:id="rId46"/>
    <p:sldId id="299" r:id="rId47"/>
    <p:sldId id="302" r:id="rId48"/>
    <p:sldId id="303" r:id="rId49"/>
    <p:sldId id="297" r:id="rId50"/>
    <p:sldId id="307" r:id="rId51"/>
    <p:sldId id="308" r:id="rId52"/>
    <p:sldId id="310" r:id="rId53"/>
    <p:sldId id="335" r:id="rId54"/>
    <p:sldId id="313" r:id="rId55"/>
    <p:sldId id="312" r:id="rId56"/>
    <p:sldId id="337" r:id="rId57"/>
    <p:sldId id="338" r:id="rId58"/>
    <p:sldId id="333" r:id="rId59"/>
    <p:sldId id="341" r:id="rId60"/>
    <p:sldId id="339" r:id="rId61"/>
    <p:sldId id="342" r:id="rId62"/>
    <p:sldId id="309" r:id="rId63"/>
    <p:sldId id="311" r:id="rId64"/>
    <p:sldId id="334" r:id="rId65"/>
    <p:sldId id="354" r:id="rId66"/>
    <p:sldId id="355" r:id="rId67"/>
    <p:sldId id="315" r:id="rId68"/>
    <p:sldId id="300" r:id="rId69"/>
    <p:sldId id="328" r:id="rId70"/>
    <p:sldId id="330" r:id="rId71"/>
    <p:sldId id="327" r:id="rId72"/>
    <p:sldId id="329" r:id="rId73"/>
    <p:sldId id="326" r:id="rId74"/>
    <p:sldId id="332" r:id="rId75"/>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27" autoAdjust="0"/>
    <p:restoredTop sz="95652" autoAdjust="0"/>
  </p:normalViewPr>
  <p:slideViewPr>
    <p:cSldViewPr snapToGrid="0">
      <p:cViewPr varScale="1">
        <p:scale>
          <a:sx n="112" d="100"/>
          <a:sy n="112" d="100"/>
        </p:scale>
        <p:origin x="-76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84614" y="0"/>
            <a:ext cx="2971800" cy="457200"/>
          </a:xfrm>
          <a:prstGeom prst="rect">
            <a:avLst/>
          </a:prstGeom>
        </p:spPr>
        <p:txBody>
          <a:bodyPr vert="horz" lIns="91440" tIns="45720" rIns="91440" bIns="45720" rtlCol="0"/>
          <a:lstStyle>
            <a:lvl1pPr algn="r">
              <a:defRPr sz="1200"/>
            </a:lvl1pPr>
          </a:lstStyle>
          <a:p>
            <a:fld id="{663D0E16-9D80-4940-8728-C8F3BBCDEE5F}" type="datetimeFigureOut">
              <a:rPr lang="lv-LV" smtClean="0"/>
              <a:t>2017.09.25.</a:t>
            </a:fld>
            <a:endParaRPr lang="lv-LV"/>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84614" y="8685213"/>
            <a:ext cx="2971800" cy="457200"/>
          </a:xfrm>
          <a:prstGeom prst="rect">
            <a:avLst/>
          </a:prstGeom>
        </p:spPr>
        <p:txBody>
          <a:bodyPr vert="horz" lIns="91440" tIns="45720" rIns="91440" bIns="45720" rtlCol="0" anchor="b"/>
          <a:lstStyle>
            <a:lvl1pPr algn="r">
              <a:defRPr sz="1200"/>
            </a:lvl1pPr>
          </a:lstStyle>
          <a:p>
            <a:fld id="{8D3B8263-94DE-429D-9633-38523232F4DF}" type="slidenum">
              <a:rPr lang="lv-LV" smtClean="0"/>
              <a:t>‹#›</a:t>
            </a:fld>
            <a:endParaRPr lang="lv-LV"/>
          </a:p>
        </p:txBody>
      </p:sp>
    </p:spTree>
    <p:extLst>
      <p:ext uri="{BB962C8B-B14F-4D97-AF65-F5344CB8AC3E}">
        <p14:creationId xmlns:p14="http://schemas.microsoft.com/office/powerpoint/2010/main" val="510487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4" y="0"/>
            <a:ext cx="2971800" cy="458788"/>
          </a:xfrm>
          <a:prstGeom prst="rect">
            <a:avLst/>
          </a:prstGeom>
        </p:spPr>
        <p:txBody>
          <a:bodyPr vert="horz" lIns="91440" tIns="45720" rIns="91440" bIns="45720" rtlCol="0"/>
          <a:lstStyle>
            <a:lvl1pPr algn="r">
              <a:defRPr sz="1200"/>
            </a:lvl1pPr>
          </a:lstStyle>
          <a:p>
            <a:fld id="{D59652A3-F1C3-4A53-8A46-AC20FD9D0C34}" type="datetimeFigureOut">
              <a:rPr lang="lv-LV" smtClean="0"/>
              <a:t>2017.09.25.</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1" y="4400550"/>
            <a:ext cx="5486400" cy="3600450"/>
          </a:xfrm>
          <a:prstGeom prst="rect">
            <a:avLst/>
          </a:prstGeom>
        </p:spPr>
        <p:txBody>
          <a:bodyPr vert="horz" lIns="91440" tIns="45720" rIns="91440" bIns="45720" rtlCol="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4"/>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4" y="8685214"/>
            <a:ext cx="2971800" cy="458787"/>
          </a:xfrm>
          <a:prstGeom prst="rect">
            <a:avLst/>
          </a:prstGeom>
        </p:spPr>
        <p:txBody>
          <a:bodyPr vert="horz" lIns="91440" tIns="45720" rIns="91440" bIns="45720" rtlCol="0" anchor="b"/>
          <a:lstStyle>
            <a:lvl1pPr algn="r">
              <a:defRPr sz="1200"/>
            </a:lvl1pPr>
          </a:lstStyle>
          <a:p>
            <a:fld id="{53135989-C8BD-47C0-81BD-8BB42CCC7A6D}" type="slidenum">
              <a:rPr lang="lv-LV" smtClean="0"/>
              <a:t>‹#›</a:t>
            </a:fld>
            <a:endParaRPr lang="lv-LV"/>
          </a:p>
        </p:txBody>
      </p:sp>
    </p:spTree>
    <p:extLst>
      <p:ext uri="{BB962C8B-B14F-4D97-AF65-F5344CB8AC3E}">
        <p14:creationId xmlns:p14="http://schemas.microsoft.com/office/powerpoint/2010/main" val="1642417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53135989-C8BD-47C0-81BD-8BB42CCC7A6D}" type="slidenum">
              <a:rPr lang="lv-LV" smtClean="0"/>
              <a:t>68</a:t>
            </a:fld>
            <a:endParaRPr lang="lv-LV"/>
          </a:p>
        </p:txBody>
      </p:sp>
    </p:spTree>
    <p:extLst>
      <p:ext uri="{BB962C8B-B14F-4D97-AF65-F5344CB8AC3E}">
        <p14:creationId xmlns:p14="http://schemas.microsoft.com/office/powerpoint/2010/main" val="770973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53135989-C8BD-47C0-81BD-8BB42CCC7A6D}" type="slidenum">
              <a:rPr lang="lv-LV" smtClean="0"/>
              <a:t>69</a:t>
            </a:fld>
            <a:endParaRPr lang="lv-LV"/>
          </a:p>
        </p:txBody>
      </p:sp>
    </p:spTree>
    <p:extLst>
      <p:ext uri="{BB962C8B-B14F-4D97-AF65-F5344CB8AC3E}">
        <p14:creationId xmlns:p14="http://schemas.microsoft.com/office/powerpoint/2010/main" val="795660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53135989-C8BD-47C0-81BD-8BB42CCC7A6D}" type="slidenum">
              <a:rPr lang="lv-LV" smtClean="0"/>
              <a:t>70</a:t>
            </a:fld>
            <a:endParaRPr lang="lv-LV"/>
          </a:p>
        </p:txBody>
      </p:sp>
    </p:spTree>
    <p:extLst>
      <p:ext uri="{BB962C8B-B14F-4D97-AF65-F5344CB8AC3E}">
        <p14:creationId xmlns:p14="http://schemas.microsoft.com/office/powerpoint/2010/main" val="1957592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p:cNvSpPr>
            <a:spLocks noGrp="1"/>
          </p:cNvSpPr>
          <p:nvPr>
            <p:ph type="dt" sz="half" idx="10"/>
          </p:nvPr>
        </p:nvSpPr>
        <p:spPr/>
        <p:txBody>
          <a:bodyPr/>
          <a:lstStyle/>
          <a:p>
            <a:fld id="{B22F97C8-81D2-40C2-9591-74E46A42221C}" type="datetimeFigureOut">
              <a:rPr lang="lv-LV" smtClean="0"/>
              <a:t>2017.09.25.</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C07E34ED-01BF-4AC0-9560-8650EA03AF97}" type="slidenum">
              <a:rPr lang="lv-LV" smtClean="0"/>
              <a:t>‹#›</a:t>
            </a:fld>
            <a:endParaRPr lang="lv-LV"/>
          </a:p>
        </p:txBody>
      </p:sp>
    </p:spTree>
    <p:extLst>
      <p:ext uri="{BB962C8B-B14F-4D97-AF65-F5344CB8AC3E}">
        <p14:creationId xmlns:p14="http://schemas.microsoft.com/office/powerpoint/2010/main" val="1173445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Vertikāls teksta vietturis 2"/>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B22F97C8-81D2-40C2-9591-74E46A42221C}" type="datetimeFigureOut">
              <a:rPr lang="lv-LV" smtClean="0"/>
              <a:t>2017.09.25.</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C07E34ED-01BF-4AC0-9560-8650EA03AF97}" type="slidenum">
              <a:rPr lang="lv-LV" smtClean="0"/>
              <a:t>‹#›</a:t>
            </a:fld>
            <a:endParaRPr lang="lv-LV"/>
          </a:p>
        </p:txBody>
      </p:sp>
    </p:spTree>
    <p:extLst>
      <p:ext uri="{BB962C8B-B14F-4D97-AF65-F5344CB8AC3E}">
        <p14:creationId xmlns:p14="http://schemas.microsoft.com/office/powerpoint/2010/main" val="3226717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p:cNvSpPr>
            <a:spLocks noGrp="1"/>
          </p:cNvSpPr>
          <p:nvPr>
            <p:ph type="body" orient="vert" idx="1"/>
          </p:nvPr>
        </p:nvSpPr>
        <p:spPr>
          <a:xfrm>
            <a:off x="838200" y="365125"/>
            <a:ext cx="7734300" cy="5811838"/>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B22F97C8-81D2-40C2-9591-74E46A42221C}" type="datetimeFigureOut">
              <a:rPr lang="lv-LV" smtClean="0"/>
              <a:t>2017.09.25.</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C07E34ED-01BF-4AC0-9560-8650EA03AF97}" type="slidenum">
              <a:rPr lang="lv-LV" smtClean="0"/>
              <a:t>‹#›</a:t>
            </a:fld>
            <a:endParaRPr lang="lv-LV"/>
          </a:p>
        </p:txBody>
      </p:sp>
    </p:spTree>
    <p:extLst>
      <p:ext uri="{BB962C8B-B14F-4D97-AF65-F5344CB8AC3E}">
        <p14:creationId xmlns:p14="http://schemas.microsoft.com/office/powerpoint/2010/main" val="2226727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B22F97C8-81D2-40C2-9591-74E46A42221C}" type="datetimeFigureOut">
              <a:rPr lang="lv-LV" smtClean="0"/>
              <a:t>2017.09.25.</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C07E34ED-01BF-4AC0-9560-8650EA03AF97}" type="slidenum">
              <a:rPr lang="lv-LV" smtClean="0"/>
              <a:t>‹#›</a:t>
            </a:fld>
            <a:endParaRPr lang="lv-LV"/>
          </a:p>
        </p:txBody>
      </p:sp>
    </p:spTree>
    <p:extLst>
      <p:ext uri="{BB962C8B-B14F-4D97-AF65-F5344CB8AC3E}">
        <p14:creationId xmlns:p14="http://schemas.microsoft.com/office/powerpoint/2010/main" val="352687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Rediģēt šablona teksta stilus</a:t>
            </a:r>
          </a:p>
        </p:txBody>
      </p:sp>
      <p:sp>
        <p:nvSpPr>
          <p:cNvPr id="4" name="Datuma vietturis 3"/>
          <p:cNvSpPr>
            <a:spLocks noGrp="1"/>
          </p:cNvSpPr>
          <p:nvPr>
            <p:ph type="dt" sz="half" idx="10"/>
          </p:nvPr>
        </p:nvSpPr>
        <p:spPr/>
        <p:txBody>
          <a:bodyPr/>
          <a:lstStyle/>
          <a:p>
            <a:fld id="{B22F97C8-81D2-40C2-9591-74E46A42221C}" type="datetimeFigureOut">
              <a:rPr lang="lv-LV" smtClean="0"/>
              <a:t>2017.09.25.</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C07E34ED-01BF-4AC0-9560-8650EA03AF97}" type="slidenum">
              <a:rPr lang="lv-LV" smtClean="0"/>
              <a:t>‹#›</a:t>
            </a:fld>
            <a:endParaRPr lang="lv-LV"/>
          </a:p>
        </p:txBody>
      </p:sp>
    </p:spTree>
    <p:extLst>
      <p:ext uri="{BB962C8B-B14F-4D97-AF65-F5344CB8AC3E}">
        <p14:creationId xmlns:p14="http://schemas.microsoft.com/office/powerpoint/2010/main" val="2667162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sz="half" idx="1"/>
          </p:nvPr>
        </p:nvSpPr>
        <p:spPr>
          <a:xfrm>
            <a:off x="838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p:cNvSpPr>
            <a:spLocks noGrp="1"/>
          </p:cNvSpPr>
          <p:nvPr>
            <p:ph sz="half" idx="2"/>
          </p:nvPr>
        </p:nvSpPr>
        <p:spPr>
          <a:xfrm>
            <a:off x="6172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p:cNvSpPr>
            <a:spLocks noGrp="1"/>
          </p:cNvSpPr>
          <p:nvPr>
            <p:ph type="dt" sz="half" idx="10"/>
          </p:nvPr>
        </p:nvSpPr>
        <p:spPr/>
        <p:txBody>
          <a:bodyPr/>
          <a:lstStyle/>
          <a:p>
            <a:fld id="{B22F97C8-81D2-40C2-9591-74E46A42221C}" type="datetimeFigureOut">
              <a:rPr lang="lv-LV" smtClean="0"/>
              <a:t>2017.09.25.</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C07E34ED-01BF-4AC0-9560-8650EA03AF97}" type="slidenum">
              <a:rPr lang="lv-LV" smtClean="0"/>
              <a:t>‹#›</a:t>
            </a:fld>
            <a:endParaRPr lang="lv-LV"/>
          </a:p>
        </p:txBody>
      </p:sp>
    </p:spTree>
    <p:extLst>
      <p:ext uri="{BB962C8B-B14F-4D97-AF65-F5344CB8AC3E}">
        <p14:creationId xmlns:p14="http://schemas.microsoft.com/office/powerpoint/2010/main" val="1698342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4" name="Satura vietturis 3"/>
          <p:cNvSpPr>
            <a:spLocks noGrp="1"/>
          </p:cNvSpPr>
          <p:nvPr>
            <p:ph sz="half" idx="2"/>
          </p:nvPr>
        </p:nvSpPr>
        <p:spPr>
          <a:xfrm>
            <a:off x="839788" y="2505075"/>
            <a:ext cx="5157787"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6" name="Satura vietturis 5"/>
          <p:cNvSpPr>
            <a:spLocks noGrp="1"/>
          </p:cNvSpPr>
          <p:nvPr>
            <p:ph sz="quarter" idx="4"/>
          </p:nvPr>
        </p:nvSpPr>
        <p:spPr>
          <a:xfrm>
            <a:off x="6172200" y="2505075"/>
            <a:ext cx="5183188"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p:cNvSpPr>
            <a:spLocks noGrp="1"/>
          </p:cNvSpPr>
          <p:nvPr>
            <p:ph type="dt" sz="half" idx="10"/>
          </p:nvPr>
        </p:nvSpPr>
        <p:spPr/>
        <p:txBody>
          <a:bodyPr/>
          <a:lstStyle/>
          <a:p>
            <a:fld id="{B22F97C8-81D2-40C2-9591-74E46A42221C}" type="datetimeFigureOut">
              <a:rPr lang="lv-LV" smtClean="0"/>
              <a:t>2017.09.25.</a:t>
            </a:fld>
            <a:endParaRPr lang="lv-LV"/>
          </a:p>
        </p:txBody>
      </p:sp>
      <p:sp>
        <p:nvSpPr>
          <p:cNvPr id="8" name="Kājenes vietturis 7"/>
          <p:cNvSpPr>
            <a:spLocks noGrp="1"/>
          </p:cNvSpPr>
          <p:nvPr>
            <p:ph type="ftr" sz="quarter" idx="11"/>
          </p:nvPr>
        </p:nvSpPr>
        <p:spPr/>
        <p:txBody>
          <a:bodyPr/>
          <a:lstStyle/>
          <a:p>
            <a:endParaRPr lang="lv-LV"/>
          </a:p>
        </p:txBody>
      </p:sp>
      <p:sp>
        <p:nvSpPr>
          <p:cNvPr id="9" name="Slaida numura vietturis 8"/>
          <p:cNvSpPr>
            <a:spLocks noGrp="1"/>
          </p:cNvSpPr>
          <p:nvPr>
            <p:ph type="sldNum" sz="quarter" idx="12"/>
          </p:nvPr>
        </p:nvSpPr>
        <p:spPr/>
        <p:txBody>
          <a:bodyPr/>
          <a:lstStyle/>
          <a:p>
            <a:fld id="{C07E34ED-01BF-4AC0-9560-8650EA03AF97}" type="slidenum">
              <a:rPr lang="lv-LV" smtClean="0"/>
              <a:t>‹#›</a:t>
            </a:fld>
            <a:endParaRPr lang="lv-LV"/>
          </a:p>
        </p:txBody>
      </p:sp>
    </p:spTree>
    <p:extLst>
      <p:ext uri="{BB962C8B-B14F-4D97-AF65-F5344CB8AC3E}">
        <p14:creationId xmlns:p14="http://schemas.microsoft.com/office/powerpoint/2010/main" val="2958936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Datuma vietturis 2"/>
          <p:cNvSpPr>
            <a:spLocks noGrp="1"/>
          </p:cNvSpPr>
          <p:nvPr>
            <p:ph type="dt" sz="half" idx="10"/>
          </p:nvPr>
        </p:nvSpPr>
        <p:spPr/>
        <p:txBody>
          <a:bodyPr/>
          <a:lstStyle/>
          <a:p>
            <a:fld id="{B22F97C8-81D2-40C2-9591-74E46A42221C}" type="datetimeFigureOut">
              <a:rPr lang="lv-LV" smtClean="0"/>
              <a:t>2017.09.25.</a:t>
            </a:fld>
            <a:endParaRPr lang="lv-LV"/>
          </a:p>
        </p:txBody>
      </p:sp>
      <p:sp>
        <p:nvSpPr>
          <p:cNvPr id="4" name="Kājenes vietturis 3"/>
          <p:cNvSpPr>
            <a:spLocks noGrp="1"/>
          </p:cNvSpPr>
          <p:nvPr>
            <p:ph type="ftr" sz="quarter" idx="11"/>
          </p:nvPr>
        </p:nvSpPr>
        <p:spPr/>
        <p:txBody>
          <a:bodyPr/>
          <a:lstStyle/>
          <a:p>
            <a:endParaRPr lang="lv-LV"/>
          </a:p>
        </p:txBody>
      </p:sp>
      <p:sp>
        <p:nvSpPr>
          <p:cNvPr id="5" name="Slaida numura vietturis 4"/>
          <p:cNvSpPr>
            <a:spLocks noGrp="1"/>
          </p:cNvSpPr>
          <p:nvPr>
            <p:ph type="sldNum" sz="quarter" idx="12"/>
          </p:nvPr>
        </p:nvSpPr>
        <p:spPr/>
        <p:txBody>
          <a:bodyPr/>
          <a:lstStyle/>
          <a:p>
            <a:fld id="{C07E34ED-01BF-4AC0-9560-8650EA03AF97}" type="slidenum">
              <a:rPr lang="lv-LV" smtClean="0"/>
              <a:t>‹#›</a:t>
            </a:fld>
            <a:endParaRPr lang="lv-LV"/>
          </a:p>
        </p:txBody>
      </p:sp>
    </p:spTree>
    <p:extLst>
      <p:ext uri="{BB962C8B-B14F-4D97-AF65-F5344CB8AC3E}">
        <p14:creationId xmlns:p14="http://schemas.microsoft.com/office/powerpoint/2010/main" val="189225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B22F97C8-81D2-40C2-9591-74E46A42221C}" type="datetimeFigureOut">
              <a:rPr lang="lv-LV" smtClean="0"/>
              <a:t>2017.09.25.</a:t>
            </a:fld>
            <a:endParaRPr lang="lv-LV"/>
          </a:p>
        </p:txBody>
      </p:sp>
      <p:sp>
        <p:nvSpPr>
          <p:cNvPr id="3" name="Kājenes vietturis 2"/>
          <p:cNvSpPr>
            <a:spLocks noGrp="1"/>
          </p:cNvSpPr>
          <p:nvPr>
            <p:ph type="ftr" sz="quarter" idx="11"/>
          </p:nvPr>
        </p:nvSpPr>
        <p:spPr/>
        <p:txBody>
          <a:bodyPr/>
          <a:lstStyle/>
          <a:p>
            <a:endParaRPr lang="lv-LV"/>
          </a:p>
        </p:txBody>
      </p:sp>
      <p:sp>
        <p:nvSpPr>
          <p:cNvPr id="4" name="Slaida numura vietturis 3"/>
          <p:cNvSpPr>
            <a:spLocks noGrp="1"/>
          </p:cNvSpPr>
          <p:nvPr>
            <p:ph type="sldNum" sz="quarter" idx="12"/>
          </p:nvPr>
        </p:nvSpPr>
        <p:spPr/>
        <p:txBody>
          <a:bodyPr/>
          <a:lstStyle/>
          <a:p>
            <a:fld id="{C07E34ED-01BF-4AC0-9560-8650EA03AF97}" type="slidenum">
              <a:rPr lang="lv-LV" smtClean="0"/>
              <a:t>‹#›</a:t>
            </a:fld>
            <a:endParaRPr lang="lv-LV"/>
          </a:p>
        </p:txBody>
      </p:sp>
    </p:spTree>
    <p:extLst>
      <p:ext uri="{BB962C8B-B14F-4D97-AF65-F5344CB8AC3E}">
        <p14:creationId xmlns:p14="http://schemas.microsoft.com/office/powerpoint/2010/main" val="245814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p:cNvSpPr>
            <a:spLocks noGrp="1"/>
          </p:cNvSpPr>
          <p:nvPr>
            <p:ph type="dt" sz="half" idx="10"/>
          </p:nvPr>
        </p:nvSpPr>
        <p:spPr/>
        <p:txBody>
          <a:bodyPr/>
          <a:lstStyle/>
          <a:p>
            <a:fld id="{B22F97C8-81D2-40C2-9591-74E46A42221C}" type="datetimeFigureOut">
              <a:rPr lang="lv-LV" smtClean="0"/>
              <a:t>2017.09.25.</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C07E34ED-01BF-4AC0-9560-8650EA03AF97}" type="slidenum">
              <a:rPr lang="lv-LV" smtClean="0"/>
              <a:t>‹#›</a:t>
            </a:fld>
            <a:endParaRPr lang="lv-LV"/>
          </a:p>
        </p:txBody>
      </p:sp>
    </p:spTree>
    <p:extLst>
      <p:ext uri="{BB962C8B-B14F-4D97-AF65-F5344CB8AC3E}">
        <p14:creationId xmlns:p14="http://schemas.microsoft.com/office/powerpoint/2010/main" val="838503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p:cNvSpPr>
            <a:spLocks noGrp="1"/>
          </p:cNvSpPr>
          <p:nvPr>
            <p:ph type="dt" sz="half" idx="10"/>
          </p:nvPr>
        </p:nvSpPr>
        <p:spPr/>
        <p:txBody>
          <a:bodyPr/>
          <a:lstStyle/>
          <a:p>
            <a:fld id="{B22F97C8-81D2-40C2-9591-74E46A42221C}" type="datetimeFigureOut">
              <a:rPr lang="lv-LV" smtClean="0"/>
              <a:t>2017.09.25.</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C07E34ED-01BF-4AC0-9560-8650EA03AF97}" type="slidenum">
              <a:rPr lang="lv-LV" smtClean="0"/>
              <a:t>‹#›</a:t>
            </a:fld>
            <a:endParaRPr lang="lv-LV"/>
          </a:p>
        </p:txBody>
      </p:sp>
    </p:spTree>
    <p:extLst>
      <p:ext uri="{BB962C8B-B14F-4D97-AF65-F5344CB8AC3E}">
        <p14:creationId xmlns:p14="http://schemas.microsoft.com/office/powerpoint/2010/main" val="1242645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F97C8-81D2-40C2-9591-74E46A42221C}" type="datetimeFigureOut">
              <a:rPr lang="lv-LV" smtClean="0"/>
              <a:t>2017.09.25.</a:t>
            </a:fld>
            <a:endParaRPr lang="lv-LV"/>
          </a:p>
        </p:txBody>
      </p:sp>
      <p:sp>
        <p:nvSpPr>
          <p:cNvPr id="5" name="Kājenes vietturi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E34ED-01BF-4AC0-9560-8650EA03AF97}" type="slidenum">
              <a:rPr lang="lv-LV" smtClean="0"/>
              <a:t>‹#›</a:t>
            </a:fld>
            <a:endParaRPr lang="lv-LV"/>
          </a:p>
        </p:txBody>
      </p:sp>
    </p:spTree>
    <p:extLst>
      <p:ext uri="{BB962C8B-B14F-4D97-AF65-F5344CB8AC3E}">
        <p14:creationId xmlns:p14="http://schemas.microsoft.com/office/powerpoint/2010/main" val="164112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a 6"/>
          <p:cNvGrpSpPr/>
          <p:nvPr/>
        </p:nvGrpSpPr>
        <p:grpSpPr>
          <a:xfrm>
            <a:off x="888995" y="791770"/>
            <a:ext cx="4667744" cy="5398015"/>
            <a:chOff x="1401460" y="791770"/>
            <a:chExt cx="3397043" cy="4484905"/>
          </a:xfrm>
        </p:grpSpPr>
        <p:pic>
          <p:nvPicPr>
            <p:cNvPr id="32770" name="Picture 2" descr="Image result for dna rna transcrip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460" y="791770"/>
              <a:ext cx="3254103" cy="4107401"/>
            </a:xfrm>
            <a:prstGeom prst="rect">
              <a:avLst/>
            </a:prstGeom>
            <a:noFill/>
            <a:extLst>
              <a:ext uri="{909E8E84-426E-40DD-AFC4-6F175D3DCCD1}">
                <a14:hiddenFill xmlns:a14="http://schemas.microsoft.com/office/drawing/2010/main">
                  <a:solidFill>
                    <a:srgbClr val="FFFFFF"/>
                  </a:solidFill>
                </a14:hiddenFill>
              </a:ext>
            </a:extLst>
          </p:spPr>
        </p:pic>
        <p:sp>
          <p:nvSpPr>
            <p:cNvPr id="6" name="Taisnstūris 5"/>
            <p:cNvSpPr/>
            <p:nvPr/>
          </p:nvSpPr>
          <p:spPr>
            <a:xfrm>
              <a:off x="1476462" y="4588778"/>
              <a:ext cx="3322041" cy="687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
        <p:nvSpPr>
          <p:cNvPr id="4" name="TextBox 3"/>
          <p:cNvSpPr txBox="1"/>
          <p:nvPr/>
        </p:nvSpPr>
        <p:spPr>
          <a:xfrm>
            <a:off x="5556739" y="1932146"/>
            <a:ext cx="3849900" cy="923330"/>
          </a:xfrm>
          <a:prstGeom prst="rect">
            <a:avLst/>
          </a:prstGeom>
          <a:noFill/>
        </p:spPr>
        <p:txBody>
          <a:bodyPr wrap="none" rtlCol="0">
            <a:spAutoFit/>
          </a:bodyPr>
          <a:lstStyle/>
          <a:p>
            <a:r>
              <a:rPr lang="lv-LV" sz="5400" dirty="0" err="1"/>
              <a:t>Transcription</a:t>
            </a:r>
            <a:endParaRPr lang="lv-LV" sz="5400" dirty="0"/>
          </a:p>
        </p:txBody>
      </p:sp>
    </p:spTree>
    <p:extLst>
      <p:ext uri="{BB962C8B-B14F-4D97-AF65-F5344CB8AC3E}">
        <p14:creationId xmlns:p14="http://schemas.microsoft.com/office/powerpoint/2010/main" val="4177246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306086" y="-343684"/>
            <a:ext cx="10515600" cy="1325563"/>
          </a:xfrm>
        </p:spPr>
        <p:txBody>
          <a:bodyPr/>
          <a:lstStyle/>
          <a:p>
            <a:r>
              <a:rPr lang="sv-SE" dirty="0"/>
              <a:t>Histone</a:t>
            </a:r>
            <a:endParaRPr lang="lv-LV" dirty="0"/>
          </a:p>
        </p:txBody>
      </p:sp>
      <p:sp>
        <p:nvSpPr>
          <p:cNvPr id="4" name="TextBox 3"/>
          <p:cNvSpPr txBox="1"/>
          <p:nvPr/>
        </p:nvSpPr>
        <p:spPr>
          <a:xfrm>
            <a:off x="306086" y="687714"/>
            <a:ext cx="12020385" cy="461665"/>
          </a:xfrm>
          <a:prstGeom prst="rect">
            <a:avLst/>
          </a:prstGeom>
          <a:noFill/>
        </p:spPr>
        <p:txBody>
          <a:bodyPr wrap="square" rtlCol="0">
            <a:spAutoFit/>
          </a:bodyPr>
          <a:lstStyle/>
          <a:p>
            <a:r>
              <a:rPr lang="sv-SE" sz="2400" dirty="0"/>
              <a:t>Histone tails comprise 25- 30% of histones mass.</a:t>
            </a:r>
          </a:p>
        </p:txBody>
      </p:sp>
      <p:pic>
        <p:nvPicPr>
          <p:cNvPr id="6148" name="Picture 4" descr="Image result for histone ta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085" y="1331314"/>
            <a:ext cx="10571330" cy="25671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06085" y="4080375"/>
            <a:ext cx="12020385" cy="461665"/>
          </a:xfrm>
          <a:prstGeom prst="rect">
            <a:avLst/>
          </a:prstGeom>
          <a:noFill/>
        </p:spPr>
        <p:txBody>
          <a:bodyPr wrap="square" rtlCol="0">
            <a:spAutoFit/>
          </a:bodyPr>
          <a:lstStyle/>
          <a:p>
            <a:r>
              <a:rPr lang="sv-SE" sz="2400" dirty="0"/>
              <a:t>Histone tails are rich in Lys (K), Ser (S) and Arg (R)  which are subject to modifications.</a:t>
            </a:r>
          </a:p>
        </p:txBody>
      </p:sp>
      <p:sp>
        <p:nvSpPr>
          <p:cNvPr id="9" name="TextBox 8"/>
          <p:cNvSpPr txBox="1"/>
          <p:nvPr/>
        </p:nvSpPr>
        <p:spPr>
          <a:xfrm>
            <a:off x="306084" y="4723975"/>
            <a:ext cx="12020385" cy="1200329"/>
          </a:xfrm>
          <a:prstGeom prst="rect">
            <a:avLst/>
          </a:prstGeom>
          <a:noFill/>
        </p:spPr>
        <p:txBody>
          <a:bodyPr wrap="square" rtlCol="0">
            <a:spAutoFit/>
          </a:bodyPr>
          <a:lstStyle/>
          <a:p>
            <a:r>
              <a:rPr lang="sv-SE" sz="2400" dirty="0"/>
              <a:t>Lys (K): acetylation, methylation and ubiquitination</a:t>
            </a:r>
          </a:p>
          <a:p>
            <a:r>
              <a:rPr lang="sv-SE" sz="2400" dirty="0"/>
              <a:t>Ser (S): </a:t>
            </a:r>
            <a:r>
              <a:rPr lang="sv-SE" sz="2400" dirty="0" smtClean="0"/>
              <a:t>phosphorylation</a:t>
            </a:r>
            <a:endParaRPr lang="sv-SE" sz="2400" dirty="0"/>
          </a:p>
          <a:p>
            <a:r>
              <a:rPr lang="sv-SE" sz="2400" dirty="0"/>
              <a:t>Arg (R):  methylation</a:t>
            </a:r>
          </a:p>
        </p:txBody>
      </p:sp>
    </p:spTree>
    <p:extLst>
      <p:ext uri="{BB962C8B-B14F-4D97-AF65-F5344CB8AC3E}">
        <p14:creationId xmlns:p14="http://schemas.microsoft.com/office/powerpoint/2010/main" val="3085924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306086" y="-343684"/>
            <a:ext cx="10515600" cy="1325563"/>
          </a:xfrm>
        </p:spPr>
        <p:txBody>
          <a:bodyPr/>
          <a:lstStyle/>
          <a:p>
            <a:r>
              <a:rPr lang="sv-SE" dirty="0"/>
              <a:t>Histone code</a:t>
            </a:r>
            <a:endParaRPr lang="lv-LV" dirty="0"/>
          </a:p>
        </p:txBody>
      </p:sp>
      <p:sp>
        <p:nvSpPr>
          <p:cNvPr id="10" name="TextBox 9"/>
          <p:cNvSpPr txBox="1"/>
          <p:nvPr/>
        </p:nvSpPr>
        <p:spPr>
          <a:xfrm>
            <a:off x="7042945" y="1470081"/>
            <a:ext cx="5218232" cy="1938992"/>
          </a:xfrm>
          <a:prstGeom prst="rect">
            <a:avLst/>
          </a:prstGeom>
          <a:noFill/>
        </p:spPr>
        <p:txBody>
          <a:bodyPr wrap="square" rtlCol="0">
            <a:spAutoFit/>
          </a:bodyPr>
          <a:lstStyle/>
          <a:p>
            <a:r>
              <a:rPr lang="sv-SE" sz="2400" dirty="0"/>
              <a:t>The overall resulting pattern of histone</a:t>
            </a:r>
          </a:p>
          <a:p>
            <a:r>
              <a:rPr lang="sv-SE" sz="2400" dirty="0"/>
              <a:t>residue  modifications in specific </a:t>
            </a:r>
          </a:p>
          <a:p>
            <a:r>
              <a:rPr lang="sv-SE" sz="2400" dirty="0"/>
              <a:t>regions of a chromatin form a </a:t>
            </a:r>
            <a:r>
              <a:rPr lang="sv-SE" sz="2400" b="1" dirty="0"/>
              <a:t>histone </a:t>
            </a:r>
          </a:p>
          <a:p>
            <a:r>
              <a:rPr lang="sv-SE" sz="2400" b="1" dirty="0"/>
              <a:t>code</a:t>
            </a:r>
            <a:r>
              <a:rPr lang="sv-SE" sz="2400" dirty="0"/>
              <a:t> which dictates a particular</a:t>
            </a:r>
          </a:p>
          <a:p>
            <a:r>
              <a:rPr lang="sv-SE" sz="2400" dirty="0"/>
              <a:t>biological outcome.</a:t>
            </a:r>
          </a:p>
        </p:txBody>
      </p:sp>
      <p:pic>
        <p:nvPicPr>
          <p:cNvPr id="3" name="Attēls 2"/>
          <p:cNvPicPr>
            <a:picLocks noChangeAspect="1"/>
          </p:cNvPicPr>
          <p:nvPr/>
        </p:nvPicPr>
        <p:blipFill>
          <a:blip r:embed="rId2"/>
          <a:stretch>
            <a:fillRect/>
          </a:stretch>
        </p:blipFill>
        <p:spPr>
          <a:xfrm>
            <a:off x="113137" y="965468"/>
            <a:ext cx="6851837" cy="5055724"/>
          </a:xfrm>
          <a:prstGeom prst="rect">
            <a:avLst/>
          </a:prstGeom>
        </p:spPr>
      </p:pic>
    </p:spTree>
    <p:extLst>
      <p:ext uri="{BB962C8B-B14F-4D97-AF65-F5344CB8AC3E}">
        <p14:creationId xmlns:p14="http://schemas.microsoft.com/office/powerpoint/2010/main" val="3267952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779477" y="-138215"/>
            <a:ext cx="10515600" cy="1325563"/>
          </a:xfrm>
        </p:spPr>
        <p:txBody>
          <a:bodyPr/>
          <a:lstStyle/>
          <a:p>
            <a:r>
              <a:rPr lang="sv-SE" dirty="0"/>
              <a:t>Histone acetylation </a:t>
            </a:r>
            <a:endParaRPr lang="lv-LV" dirty="0"/>
          </a:p>
        </p:txBody>
      </p:sp>
      <p:sp>
        <p:nvSpPr>
          <p:cNvPr id="3" name="Satura vietturis 2"/>
          <p:cNvSpPr>
            <a:spLocks noGrp="1"/>
          </p:cNvSpPr>
          <p:nvPr>
            <p:ph idx="1"/>
          </p:nvPr>
        </p:nvSpPr>
        <p:spPr>
          <a:xfrm>
            <a:off x="569752" y="1070616"/>
            <a:ext cx="10515600" cy="1194412"/>
          </a:xfrm>
        </p:spPr>
        <p:txBody>
          <a:bodyPr>
            <a:normAutofit/>
          </a:bodyPr>
          <a:lstStyle/>
          <a:p>
            <a:r>
              <a:rPr lang="sv-SE" sz="2400" dirty="0"/>
              <a:t>Various </a:t>
            </a:r>
            <a:r>
              <a:rPr lang="sv-SE" sz="2400" b="1" dirty="0"/>
              <a:t>histone acetyltransferases (HATs) </a:t>
            </a:r>
            <a:r>
              <a:rPr lang="sv-SE" sz="2400" dirty="0"/>
              <a:t>are known to catalyze the addition of </a:t>
            </a:r>
            <a:r>
              <a:rPr lang="sv-SE" sz="2400" dirty="0">
                <a:solidFill>
                  <a:srgbClr val="FF0000"/>
                </a:solidFill>
              </a:rPr>
              <a:t>acetyl groups (CH3CO) </a:t>
            </a:r>
            <a:r>
              <a:rPr lang="sv-SE" sz="2400" dirty="0"/>
              <a:t>to the </a:t>
            </a:r>
            <a:r>
              <a:rPr lang="sv-SE" sz="2400" dirty="0">
                <a:solidFill>
                  <a:srgbClr val="FF0000"/>
                </a:solidFill>
              </a:rPr>
              <a:t>NH3</a:t>
            </a:r>
            <a:r>
              <a:rPr lang="sv-SE" sz="2400" baseline="30000" dirty="0">
                <a:solidFill>
                  <a:srgbClr val="FF0000"/>
                </a:solidFill>
              </a:rPr>
              <a:t>+</a:t>
            </a:r>
            <a:r>
              <a:rPr lang="sv-SE" sz="2400" dirty="0">
                <a:solidFill>
                  <a:srgbClr val="FF0000"/>
                </a:solidFill>
              </a:rPr>
              <a:t> amino group </a:t>
            </a:r>
            <a:r>
              <a:rPr lang="sv-SE" sz="2400" dirty="0"/>
              <a:t>on the side chains of  up to 13 of the 30 lysine residues at the exposed histone tails. </a:t>
            </a:r>
            <a:endParaRPr lang="lv-LV" sz="2400" dirty="0"/>
          </a:p>
        </p:txBody>
      </p:sp>
      <p:pic>
        <p:nvPicPr>
          <p:cNvPr id="8194" name="Picture 2" descr="Image result for histone acety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869" y="2832407"/>
            <a:ext cx="3949159" cy="2914052"/>
          </a:xfrm>
          <a:prstGeom prst="rect">
            <a:avLst/>
          </a:prstGeom>
          <a:noFill/>
          <a:extLst>
            <a:ext uri="{909E8E84-426E-40DD-AFC4-6F175D3DCCD1}">
              <a14:hiddenFill xmlns:a14="http://schemas.microsoft.com/office/drawing/2010/main">
                <a:solidFill>
                  <a:srgbClr val="FFFFFF"/>
                </a:solidFill>
              </a14:hiddenFill>
            </a:ext>
          </a:extLst>
        </p:spPr>
      </p:pic>
      <p:sp>
        <p:nvSpPr>
          <p:cNvPr id="5" name="Satura vietturis 2"/>
          <p:cNvSpPr txBox="1">
            <a:spLocks/>
          </p:cNvSpPr>
          <p:nvPr/>
        </p:nvSpPr>
        <p:spPr>
          <a:xfrm>
            <a:off x="4774034" y="2582033"/>
            <a:ext cx="6096216" cy="4380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b="1" dirty="0"/>
              <a:t>HATs </a:t>
            </a:r>
            <a:r>
              <a:rPr lang="sv-SE" sz="2400" dirty="0"/>
              <a:t>function as transcriptional co-activators.</a:t>
            </a:r>
            <a:endParaRPr lang="lv-LV" sz="2400" dirty="0"/>
          </a:p>
        </p:txBody>
      </p:sp>
      <p:sp>
        <p:nvSpPr>
          <p:cNvPr id="6" name="Satura vietturis 2"/>
          <p:cNvSpPr txBox="1">
            <a:spLocks/>
          </p:cNvSpPr>
          <p:nvPr/>
        </p:nvSpPr>
        <p:spPr>
          <a:xfrm>
            <a:off x="4774034" y="3118040"/>
            <a:ext cx="7280946" cy="4380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When the charged Lys side chains are modified </a:t>
            </a:r>
          </a:p>
          <a:p>
            <a:pPr lvl="1"/>
            <a:r>
              <a:rPr lang="sv-SE" sz="2000" dirty="0"/>
              <a:t>they lose positive charges, resulting in reduced affinity between histones and DNA</a:t>
            </a:r>
          </a:p>
          <a:p>
            <a:pPr lvl="1"/>
            <a:r>
              <a:rPr lang="sv-SE" sz="2000" dirty="0"/>
              <a:t> they are targets for chromatin remodeling machines.</a:t>
            </a:r>
          </a:p>
          <a:p>
            <a:pPr lvl="1"/>
            <a:endParaRPr lang="sv-SE" dirty="0"/>
          </a:p>
          <a:p>
            <a:pPr lvl="1"/>
            <a:endParaRPr lang="lv-LV" dirty="0"/>
          </a:p>
        </p:txBody>
      </p:sp>
      <p:sp>
        <p:nvSpPr>
          <p:cNvPr id="4" name="Bultiņa: uz leju 3"/>
          <p:cNvSpPr/>
          <p:nvPr/>
        </p:nvSpPr>
        <p:spPr>
          <a:xfrm>
            <a:off x="7738252" y="4773336"/>
            <a:ext cx="331957" cy="562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Satura vietturis 2"/>
          <p:cNvSpPr txBox="1">
            <a:spLocks/>
          </p:cNvSpPr>
          <p:nvPr/>
        </p:nvSpPr>
        <p:spPr>
          <a:xfrm>
            <a:off x="4918045" y="5527456"/>
            <a:ext cx="6096216" cy="8980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t>RNA Pol and transcription factors find it easier to access the promoter region.</a:t>
            </a:r>
          </a:p>
          <a:p>
            <a:endParaRPr lang="lv-LV" sz="2400" dirty="0"/>
          </a:p>
        </p:txBody>
      </p:sp>
      <p:sp>
        <p:nvSpPr>
          <p:cNvPr id="7" name="TextBox 6"/>
          <p:cNvSpPr txBox="1"/>
          <p:nvPr/>
        </p:nvSpPr>
        <p:spPr>
          <a:xfrm>
            <a:off x="0" y="6358662"/>
            <a:ext cx="9000565" cy="461665"/>
          </a:xfrm>
          <a:prstGeom prst="rect">
            <a:avLst/>
          </a:prstGeom>
          <a:noFill/>
        </p:spPr>
        <p:txBody>
          <a:bodyPr wrap="square" rtlCol="0">
            <a:spAutoFit/>
          </a:bodyPr>
          <a:lstStyle/>
          <a:p>
            <a:r>
              <a:rPr lang="sv-SE" sz="2400" dirty="0"/>
              <a:t>HATs recently renamed as lysis (K) acetyl transferases (KATs).</a:t>
            </a:r>
            <a:endParaRPr lang="lv-LV" sz="2400" dirty="0"/>
          </a:p>
        </p:txBody>
      </p:sp>
    </p:spTree>
    <p:extLst>
      <p:ext uri="{BB962C8B-B14F-4D97-AF65-F5344CB8AC3E}">
        <p14:creationId xmlns:p14="http://schemas.microsoft.com/office/powerpoint/2010/main" val="398068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sv-SE" dirty="0"/>
              <a:t>Histone deacetylation </a:t>
            </a:r>
            <a:br>
              <a:rPr lang="sv-SE" dirty="0"/>
            </a:br>
            <a:endParaRPr lang="lv-LV" dirty="0"/>
          </a:p>
        </p:txBody>
      </p:sp>
      <p:sp>
        <p:nvSpPr>
          <p:cNvPr id="3" name="Satura vietturis 2"/>
          <p:cNvSpPr>
            <a:spLocks noGrp="1"/>
          </p:cNvSpPr>
          <p:nvPr>
            <p:ph idx="1"/>
          </p:nvPr>
        </p:nvSpPr>
        <p:spPr>
          <a:xfrm>
            <a:off x="838200" y="1586435"/>
            <a:ext cx="10515600" cy="1076966"/>
          </a:xfrm>
        </p:spPr>
        <p:txBody>
          <a:bodyPr>
            <a:noAutofit/>
          </a:bodyPr>
          <a:lstStyle/>
          <a:p>
            <a:r>
              <a:rPr lang="sv-SE" b="1" dirty="0"/>
              <a:t>Histone deacetylases (HDACs) </a:t>
            </a:r>
            <a:r>
              <a:rPr lang="sv-SE" dirty="0"/>
              <a:t>remove acetyl groups from Lys residues and promote transcriptional repression.</a:t>
            </a:r>
            <a:endParaRPr lang="lv-LV" dirty="0"/>
          </a:p>
        </p:txBody>
      </p:sp>
      <p:sp>
        <p:nvSpPr>
          <p:cNvPr id="5" name="Satura vietturis 2"/>
          <p:cNvSpPr txBox="1">
            <a:spLocks/>
          </p:cNvSpPr>
          <p:nvPr/>
        </p:nvSpPr>
        <p:spPr>
          <a:xfrm>
            <a:off x="946688" y="2959938"/>
            <a:ext cx="10515600" cy="1076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HDACs are recruited as part of a corepressor complex</a:t>
            </a:r>
            <a:endParaRPr lang="lv-LV" dirty="0"/>
          </a:p>
        </p:txBody>
      </p:sp>
      <p:sp>
        <p:nvSpPr>
          <p:cNvPr id="6" name="Satura vietturis 2"/>
          <p:cNvSpPr txBox="1">
            <a:spLocks/>
          </p:cNvSpPr>
          <p:nvPr/>
        </p:nvSpPr>
        <p:spPr>
          <a:xfrm>
            <a:off x="946688" y="4115713"/>
            <a:ext cx="10515600" cy="1076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Increases interaction of DNA and histones </a:t>
            </a:r>
          </a:p>
          <a:p>
            <a:endParaRPr lang="lv-LV" dirty="0"/>
          </a:p>
        </p:txBody>
      </p:sp>
      <p:sp>
        <p:nvSpPr>
          <p:cNvPr id="7" name="Satura vietturis 2"/>
          <p:cNvSpPr txBox="1">
            <a:spLocks/>
          </p:cNvSpPr>
          <p:nvPr/>
        </p:nvSpPr>
        <p:spPr>
          <a:xfrm>
            <a:off x="838200" y="4278850"/>
            <a:ext cx="10515600" cy="1076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lv-LV" dirty="0"/>
          </a:p>
        </p:txBody>
      </p:sp>
    </p:spTree>
    <p:extLst>
      <p:ext uri="{BB962C8B-B14F-4D97-AF65-F5344CB8AC3E}">
        <p14:creationId xmlns:p14="http://schemas.microsoft.com/office/powerpoint/2010/main" val="2360000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587189" y="-120433"/>
            <a:ext cx="10515600" cy="1325563"/>
          </a:xfrm>
        </p:spPr>
        <p:txBody>
          <a:bodyPr/>
          <a:lstStyle/>
          <a:p>
            <a:r>
              <a:rPr lang="sv-SE" dirty="0"/>
              <a:t>Histone methylation </a:t>
            </a:r>
            <a:endParaRPr lang="lv-LV" dirty="0"/>
          </a:p>
        </p:txBody>
      </p:sp>
      <p:sp>
        <p:nvSpPr>
          <p:cNvPr id="5" name="Satura vietturis 2"/>
          <p:cNvSpPr txBox="1">
            <a:spLocks/>
          </p:cNvSpPr>
          <p:nvPr/>
        </p:nvSpPr>
        <p:spPr>
          <a:xfrm>
            <a:off x="587189" y="1146762"/>
            <a:ext cx="10515600" cy="107696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dirty="0"/>
              <a:t>Histone methyltransferases (HMTs) </a:t>
            </a:r>
            <a:r>
              <a:rPr lang="en-US" sz="2600" dirty="0"/>
              <a:t>are enzymes that catalyze the transfer of methyl groups to certain </a:t>
            </a:r>
            <a:r>
              <a:rPr lang="en-US" sz="2600" dirty="0" err="1"/>
              <a:t>Arg</a:t>
            </a:r>
            <a:r>
              <a:rPr lang="en-US" sz="2600" dirty="0"/>
              <a:t> (R) and certain Lys (K) residues in histone proteins. </a:t>
            </a:r>
            <a:endParaRPr lang="lv-LV" sz="2600" dirty="0"/>
          </a:p>
        </p:txBody>
      </p:sp>
      <p:sp>
        <p:nvSpPr>
          <p:cNvPr id="6" name="Satura vietturis 2"/>
          <p:cNvSpPr txBox="1">
            <a:spLocks/>
          </p:cNvSpPr>
          <p:nvPr/>
        </p:nvSpPr>
        <p:spPr>
          <a:xfrm>
            <a:off x="587189" y="4574819"/>
            <a:ext cx="10515600" cy="1076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lv-LV" sz="2600" dirty="0"/>
          </a:p>
        </p:txBody>
      </p:sp>
      <p:sp>
        <p:nvSpPr>
          <p:cNvPr id="8" name="Satura vietturis 2"/>
          <p:cNvSpPr txBox="1">
            <a:spLocks/>
          </p:cNvSpPr>
          <p:nvPr/>
        </p:nvSpPr>
        <p:spPr>
          <a:xfrm>
            <a:off x="587189" y="2420547"/>
            <a:ext cx="10515600" cy="1076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Histone</a:t>
            </a:r>
            <a:r>
              <a:rPr lang="en-US" sz="2600" b="1" dirty="0"/>
              <a:t> </a:t>
            </a:r>
            <a:r>
              <a:rPr lang="en-US" sz="2600" dirty="0" err="1"/>
              <a:t>Arg</a:t>
            </a:r>
            <a:r>
              <a:rPr lang="en-US" sz="2600" dirty="0"/>
              <a:t> methylation is involved in transcriptional activation. </a:t>
            </a:r>
            <a:endParaRPr lang="lv-LV" sz="2600" dirty="0"/>
          </a:p>
        </p:txBody>
      </p:sp>
      <p:sp>
        <p:nvSpPr>
          <p:cNvPr id="9" name="Satura vietturis 2"/>
          <p:cNvSpPr txBox="1">
            <a:spLocks/>
          </p:cNvSpPr>
          <p:nvPr/>
        </p:nvSpPr>
        <p:spPr>
          <a:xfrm>
            <a:off x="587189" y="3097357"/>
            <a:ext cx="10515600" cy="1076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Histone</a:t>
            </a:r>
            <a:r>
              <a:rPr lang="en-US" sz="2600" b="1" dirty="0"/>
              <a:t> </a:t>
            </a:r>
            <a:r>
              <a:rPr lang="en-US" sz="2600" dirty="0"/>
              <a:t>Lys methylation can be a signal for transcriptional repression. </a:t>
            </a:r>
            <a:endParaRPr lang="lv-LV" sz="2600" dirty="0"/>
          </a:p>
        </p:txBody>
      </p:sp>
      <p:sp>
        <p:nvSpPr>
          <p:cNvPr id="10" name="Satura vietturis 2"/>
          <p:cNvSpPr txBox="1">
            <a:spLocks/>
          </p:cNvSpPr>
          <p:nvPr/>
        </p:nvSpPr>
        <p:spPr>
          <a:xfrm>
            <a:off x="587189" y="3767675"/>
            <a:ext cx="10515600" cy="1076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Methylation can be mono-, di-, or tri-methylated. </a:t>
            </a:r>
            <a:endParaRPr lang="lv-LV" sz="2600" dirty="0"/>
          </a:p>
        </p:txBody>
      </p:sp>
      <p:sp>
        <p:nvSpPr>
          <p:cNvPr id="11" name="Satura vietturis 2"/>
          <p:cNvSpPr txBox="1">
            <a:spLocks/>
          </p:cNvSpPr>
          <p:nvPr/>
        </p:nvSpPr>
        <p:spPr>
          <a:xfrm>
            <a:off x="587189" y="4306158"/>
            <a:ext cx="10515600" cy="1076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Mono methylation is related with gene activation while  tri methylation is related with gene repression.</a:t>
            </a:r>
            <a:endParaRPr lang="lv-LV" sz="2600" dirty="0"/>
          </a:p>
        </p:txBody>
      </p:sp>
      <p:pic>
        <p:nvPicPr>
          <p:cNvPr id="13314" name="Picture 2" descr="Image result for Histone methyl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3443" y="4834220"/>
            <a:ext cx="6617777" cy="1906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90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569259" y="-247890"/>
            <a:ext cx="10515600" cy="1325563"/>
          </a:xfrm>
        </p:spPr>
        <p:txBody>
          <a:bodyPr/>
          <a:lstStyle/>
          <a:p>
            <a:r>
              <a:rPr lang="sv-SE" dirty="0"/>
              <a:t>Chromatin remodelling complexes</a:t>
            </a:r>
            <a:endParaRPr lang="lv-LV" dirty="0"/>
          </a:p>
        </p:txBody>
      </p:sp>
      <p:pic>
        <p:nvPicPr>
          <p:cNvPr id="4" name="Attēls 3"/>
          <p:cNvPicPr>
            <a:picLocks noChangeAspect="1"/>
          </p:cNvPicPr>
          <p:nvPr/>
        </p:nvPicPr>
        <p:blipFill>
          <a:blip r:embed="rId2"/>
          <a:stretch>
            <a:fillRect/>
          </a:stretch>
        </p:blipFill>
        <p:spPr>
          <a:xfrm>
            <a:off x="11940" y="2742069"/>
            <a:ext cx="3569370" cy="2837521"/>
          </a:xfrm>
          <a:prstGeom prst="rect">
            <a:avLst/>
          </a:prstGeom>
        </p:spPr>
      </p:pic>
      <p:sp>
        <p:nvSpPr>
          <p:cNvPr id="5" name="TextBox 4"/>
          <p:cNvSpPr txBox="1"/>
          <p:nvPr/>
        </p:nvSpPr>
        <p:spPr>
          <a:xfrm>
            <a:off x="3942697" y="2586897"/>
            <a:ext cx="4701223" cy="1200329"/>
          </a:xfrm>
          <a:prstGeom prst="rect">
            <a:avLst/>
          </a:prstGeom>
          <a:noFill/>
        </p:spPr>
        <p:txBody>
          <a:bodyPr wrap="none" rtlCol="0">
            <a:spAutoFit/>
          </a:bodyPr>
          <a:lstStyle/>
          <a:p>
            <a:r>
              <a:rPr lang="sv-SE" sz="2400" dirty="0"/>
              <a:t>contain bromodomains that</a:t>
            </a:r>
          </a:p>
          <a:p>
            <a:r>
              <a:rPr lang="sv-SE" sz="2400" dirty="0"/>
              <a:t>interact with acetylated Lys residues</a:t>
            </a:r>
          </a:p>
          <a:p>
            <a:r>
              <a:rPr lang="sv-SE" sz="2400" dirty="0"/>
              <a:t>in histones  </a:t>
            </a:r>
            <a:endParaRPr lang="lv-LV" sz="2400" dirty="0"/>
          </a:p>
        </p:txBody>
      </p:sp>
      <p:sp>
        <p:nvSpPr>
          <p:cNvPr id="6" name="TextBox 5"/>
          <p:cNvSpPr txBox="1"/>
          <p:nvPr/>
        </p:nvSpPr>
        <p:spPr>
          <a:xfrm>
            <a:off x="160868" y="5579590"/>
            <a:ext cx="4825360" cy="1200329"/>
          </a:xfrm>
          <a:prstGeom prst="rect">
            <a:avLst/>
          </a:prstGeom>
          <a:noFill/>
        </p:spPr>
        <p:txBody>
          <a:bodyPr wrap="none" rtlCol="0">
            <a:spAutoFit/>
          </a:bodyPr>
          <a:lstStyle/>
          <a:p>
            <a:r>
              <a:rPr lang="sv-SE" sz="2400" dirty="0"/>
              <a:t>contain chromodomains  that</a:t>
            </a:r>
          </a:p>
          <a:p>
            <a:r>
              <a:rPr lang="sv-SE" sz="2400" dirty="0"/>
              <a:t>interact with methylated Lys residues</a:t>
            </a:r>
          </a:p>
          <a:p>
            <a:r>
              <a:rPr lang="sv-SE" sz="2400" dirty="0"/>
              <a:t>in histones  </a:t>
            </a:r>
            <a:endParaRPr lang="lv-LV" sz="2400" dirty="0"/>
          </a:p>
        </p:txBody>
      </p:sp>
      <p:sp>
        <p:nvSpPr>
          <p:cNvPr id="7" name="TextBox 6"/>
          <p:cNvSpPr txBox="1"/>
          <p:nvPr/>
        </p:nvSpPr>
        <p:spPr>
          <a:xfrm>
            <a:off x="160868" y="754005"/>
            <a:ext cx="11518218" cy="830997"/>
          </a:xfrm>
          <a:prstGeom prst="rect">
            <a:avLst/>
          </a:prstGeom>
          <a:noFill/>
        </p:spPr>
        <p:txBody>
          <a:bodyPr wrap="none" rtlCol="0">
            <a:spAutoFit/>
          </a:bodyPr>
          <a:lstStyle/>
          <a:p>
            <a:r>
              <a:rPr lang="sv-SE" sz="2400" dirty="0"/>
              <a:t>Contain multiple (more than 10) subunits. In addition to ATPase domains, they exibit other </a:t>
            </a:r>
          </a:p>
          <a:p>
            <a:r>
              <a:rPr lang="sv-SE" sz="2400" dirty="0"/>
              <a:t>domains which interact with modified histones.  </a:t>
            </a:r>
            <a:endParaRPr lang="lv-LV" sz="2400" dirty="0"/>
          </a:p>
        </p:txBody>
      </p:sp>
      <p:pic>
        <p:nvPicPr>
          <p:cNvPr id="8" name="Attēls 7"/>
          <p:cNvPicPr>
            <a:picLocks noChangeAspect="1"/>
          </p:cNvPicPr>
          <p:nvPr/>
        </p:nvPicPr>
        <p:blipFill>
          <a:blip r:embed="rId3"/>
          <a:stretch>
            <a:fillRect/>
          </a:stretch>
        </p:blipFill>
        <p:spPr>
          <a:xfrm>
            <a:off x="5495461" y="3787227"/>
            <a:ext cx="6383213" cy="2845802"/>
          </a:xfrm>
          <a:prstGeom prst="rect">
            <a:avLst/>
          </a:prstGeom>
        </p:spPr>
      </p:pic>
      <p:sp>
        <p:nvSpPr>
          <p:cNvPr id="9" name="Bultiņa: pa labi 8"/>
          <p:cNvSpPr/>
          <p:nvPr/>
        </p:nvSpPr>
        <p:spPr>
          <a:xfrm>
            <a:off x="2997359" y="2955299"/>
            <a:ext cx="684081" cy="11966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Bultiņa: pa labi 9"/>
          <p:cNvSpPr/>
          <p:nvPr/>
        </p:nvSpPr>
        <p:spPr>
          <a:xfrm rot="9176710">
            <a:off x="1786411" y="5348873"/>
            <a:ext cx="684081" cy="11966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extBox 10"/>
          <p:cNvSpPr txBox="1"/>
          <p:nvPr/>
        </p:nvSpPr>
        <p:spPr>
          <a:xfrm>
            <a:off x="160868" y="1701870"/>
            <a:ext cx="11373691" cy="461665"/>
          </a:xfrm>
          <a:prstGeom prst="rect">
            <a:avLst/>
          </a:prstGeom>
          <a:noFill/>
        </p:spPr>
        <p:txBody>
          <a:bodyPr wrap="none" rtlCol="0">
            <a:spAutoFit/>
          </a:bodyPr>
          <a:lstStyle/>
          <a:p>
            <a:r>
              <a:rPr lang="sv-SE" sz="2400" dirty="0"/>
              <a:t>This permitts concerted action between histone modifications and chromatin remodelling.</a:t>
            </a:r>
            <a:endParaRPr lang="lv-LV" sz="2400" dirty="0"/>
          </a:p>
        </p:txBody>
      </p:sp>
    </p:spTree>
    <p:extLst>
      <p:ext uri="{BB962C8B-B14F-4D97-AF65-F5344CB8AC3E}">
        <p14:creationId xmlns:p14="http://schemas.microsoft.com/office/powerpoint/2010/main" val="2047307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587189" y="-120433"/>
            <a:ext cx="10515600" cy="1325563"/>
          </a:xfrm>
        </p:spPr>
        <p:txBody>
          <a:bodyPr/>
          <a:lstStyle/>
          <a:p>
            <a:r>
              <a:rPr lang="sv-SE" dirty="0"/>
              <a:t>Chromatin remodeling </a:t>
            </a:r>
            <a:endParaRPr lang="lv-LV" dirty="0"/>
          </a:p>
        </p:txBody>
      </p:sp>
      <p:sp>
        <p:nvSpPr>
          <p:cNvPr id="5" name="Satura vietturis 2"/>
          <p:cNvSpPr txBox="1">
            <a:spLocks/>
          </p:cNvSpPr>
          <p:nvPr/>
        </p:nvSpPr>
        <p:spPr>
          <a:xfrm>
            <a:off x="587189" y="1333058"/>
            <a:ext cx="10515600" cy="10769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Chromatin remodeling (protein) complexes </a:t>
            </a:r>
            <a:r>
              <a:rPr lang="en-US" dirty="0"/>
              <a:t>use energy provided by hydrolysis of ATP  to change temporally the structure and position of nucleosomes.</a:t>
            </a:r>
            <a:endParaRPr lang="lv-LV" dirty="0"/>
          </a:p>
        </p:txBody>
      </p:sp>
      <p:sp>
        <p:nvSpPr>
          <p:cNvPr id="6" name="Satura vietturis 2"/>
          <p:cNvSpPr txBox="1">
            <a:spLocks/>
          </p:cNvSpPr>
          <p:nvPr/>
        </p:nvSpPr>
        <p:spPr>
          <a:xfrm>
            <a:off x="587189" y="6317876"/>
            <a:ext cx="10515600" cy="1076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lv-LV" dirty="0"/>
          </a:p>
        </p:txBody>
      </p:sp>
      <p:sp>
        <p:nvSpPr>
          <p:cNvPr id="8" name="Satura vietturis 2"/>
          <p:cNvSpPr txBox="1">
            <a:spLocks/>
          </p:cNvSpPr>
          <p:nvPr/>
        </p:nvSpPr>
        <p:spPr>
          <a:xfrm>
            <a:off x="447704" y="4004267"/>
            <a:ext cx="10515600" cy="1076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ATP-dependent chromatin remodeling complexes can move, eject or restructure nucleosomes.</a:t>
            </a:r>
            <a:endParaRPr lang="lv-LV" dirty="0"/>
          </a:p>
        </p:txBody>
      </p:sp>
      <p:sp>
        <p:nvSpPr>
          <p:cNvPr id="9" name="Satura vietturis 2"/>
          <p:cNvSpPr txBox="1">
            <a:spLocks/>
          </p:cNvSpPr>
          <p:nvPr/>
        </p:nvSpPr>
        <p:spPr>
          <a:xfrm>
            <a:off x="447704" y="5326337"/>
            <a:ext cx="10515600" cy="1076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Remodeling improves access to DNA or histone binding sites recognized by transcriptional regulators or histone modifiers.</a:t>
            </a:r>
            <a:endParaRPr lang="lv-LV" dirty="0"/>
          </a:p>
        </p:txBody>
      </p:sp>
      <p:sp>
        <p:nvSpPr>
          <p:cNvPr id="3" name="Taisnstūris 2"/>
          <p:cNvSpPr/>
          <p:nvPr/>
        </p:nvSpPr>
        <p:spPr>
          <a:xfrm>
            <a:off x="184232" y="2847199"/>
            <a:ext cx="10376115" cy="867930"/>
          </a:xfrm>
          <a:prstGeom prst="rect">
            <a:avLst/>
          </a:prstGeom>
        </p:spPr>
        <p:txBody>
          <a:bodyPr wrap="square">
            <a:spAutoFit/>
          </a:bodyPr>
          <a:lstStyle/>
          <a:p>
            <a:pPr marL="457200" indent="-457200">
              <a:lnSpc>
                <a:spcPct val="90000"/>
              </a:lnSpc>
              <a:buFont typeface="Arial" panose="020B0604020202020204" pitchFamily="34" charset="0"/>
              <a:buChar char="•"/>
            </a:pPr>
            <a:r>
              <a:rPr lang="lv-LV" altLang="lv-LV" sz="2800" dirty="0" err="1"/>
              <a:t>Chromatin</a:t>
            </a:r>
            <a:r>
              <a:rPr lang="lv-LV" altLang="lv-LV" sz="2800" dirty="0"/>
              <a:t> </a:t>
            </a:r>
            <a:r>
              <a:rPr lang="lv-LV" altLang="lv-LV" sz="2800" dirty="0" err="1"/>
              <a:t>remodellig</a:t>
            </a:r>
            <a:r>
              <a:rPr lang="lv-LV" altLang="lv-LV" sz="2800" dirty="0"/>
              <a:t> </a:t>
            </a:r>
            <a:r>
              <a:rPr lang="lv-LV" altLang="lv-LV" sz="2800" dirty="0" err="1"/>
              <a:t>factors</a:t>
            </a:r>
            <a:r>
              <a:rPr lang="lv-LV" altLang="lv-LV" sz="2800" dirty="0"/>
              <a:t> </a:t>
            </a:r>
            <a:r>
              <a:rPr lang="lv-LV" altLang="lv-LV" sz="2800" dirty="0" err="1"/>
              <a:t>are</a:t>
            </a:r>
            <a:r>
              <a:rPr lang="lv-LV" altLang="lv-LV" sz="2800" dirty="0"/>
              <a:t> </a:t>
            </a:r>
            <a:r>
              <a:rPr lang="lv-LV" altLang="lv-LV" sz="2800" dirty="0" err="1"/>
              <a:t>multiprotein</a:t>
            </a:r>
            <a:r>
              <a:rPr lang="lv-LV" altLang="lv-LV" sz="2800" dirty="0"/>
              <a:t> </a:t>
            </a:r>
            <a:r>
              <a:rPr lang="lv-LV" altLang="lv-LV" sz="2800" dirty="0" err="1"/>
              <a:t>complexes</a:t>
            </a:r>
            <a:r>
              <a:rPr lang="lv-LV" altLang="lv-LV" sz="2800" dirty="0"/>
              <a:t> </a:t>
            </a:r>
            <a:r>
              <a:rPr lang="lv-LV" altLang="lv-LV" sz="2800" dirty="0" err="1"/>
              <a:t>with</a:t>
            </a:r>
            <a:r>
              <a:rPr lang="lv-LV" altLang="lv-LV" sz="2800" dirty="0"/>
              <a:t> </a:t>
            </a:r>
            <a:r>
              <a:rPr lang="lv-LV" altLang="lv-LV" sz="2800" dirty="0" err="1"/>
              <a:t>some</a:t>
            </a:r>
            <a:r>
              <a:rPr lang="lv-LV" altLang="lv-LV" sz="2800" dirty="0"/>
              <a:t> </a:t>
            </a:r>
            <a:r>
              <a:rPr lang="lv-LV" altLang="lv-LV" sz="2800" dirty="0" err="1"/>
              <a:t>subunits</a:t>
            </a:r>
            <a:r>
              <a:rPr lang="lv-LV" altLang="lv-LV" sz="2800" dirty="0"/>
              <a:t> </a:t>
            </a:r>
            <a:r>
              <a:rPr lang="lv-LV" altLang="lv-LV" sz="2800" dirty="0" err="1"/>
              <a:t>showing</a:t>
            </a:r>
            <a:r>
              <a:rPr lang="lv-LV" altLang="lv-LV" sz="2800" dirty="0"/>
              <a:t> </a:t>
            </a:r>
            <a:r>
              <a:rPr lang="lv-LV" altLang="lv-LV" sz="2800" dirty="0" err="1"/>
              <a:t>helicase</a:t>
            </a:r>
            <a:r>
              <a:rPr lang="lv-LV" altLang="lv-LV" sz="2800" dirty="0"/>
              <a:t> </a:t>
            </a:r>
            <a:r>
              <a:rPr lang="lv-LV" altLang="lv-LV" sz="2800" dirty="0" err="1"/>
              <a:t>activity</a:t>
            </a:r>
            <a:r>
              <a:rPr lang="sv-SE" altLang="lv-LV" sz="2800" dirty="0"/>
              <a:t>.</a:t>
            </a:r>
            <a:endParaRPr lang="lv-LV" altLang="lv-LV" sz="2800" dirty="0"/>
          </a:p>
        </p:txBody>
      </p:sp>
    </p:spTree>
    <p:extLst>
      <p:ext uri="{BB962C8B-B14F-4D97-AF65-F5344CB8AC3E}">
        <p14:creationId xmlns:p14="http://schemas.microsoft.com/office/powerpoint/2010/main" val="3253404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587189" y="-120433"/>
            <a:ext cx="10515600" cy="1325563"/>
          </a:xfrm>
        </p:spPr>
        <p:txBody>
          <a:bodyPr/>
          <a:lstStyle/>
          <a:p>
            <a:r>
              <a:rPr lang="sv-SE" dirty="0"/>
              <a:t>Chromatin remodelling </a:t>
            </a:r>
            <a:endParaRPr lang="lv-LV" dirty="0"/>
          </a:p>
        </p:txBody>
      </p:sp>
      <p:sp>
        <p:nvSpPr>
          <p:cNvPr id="6" name="Satura vietturis 2"/>
          <p:cNvSpPr txBox="1">
            <a:spLocks/>
          </p:cNvSpPr>
          <p:nvPr/>
        </p:nvSpPr>
        <p:spPr>
          <a:xfrm>
            <a:off x="587189" y="4574819"/>
            <a:ext cx="10515600" cy="1076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lv-LV" sz="2600" dirty="0"/>
          </a:p>
        </p:txBody>
      </p:sp>
      <p:pic>
        <p:nvPicPr>
          <p:cNvPr id="3" name="Attēls 2"/>
          <p:cNvPicPr>
            <a:picLocks noChangeAspect="1"/>
          </p:cNvPicPr>
          <p:nvPr/>
        </p:nvPicPr>
        <p:blipFill>
          <a:blip r:embed="rId2"/>
          <a:stretch>
            <a:fillRect/>
          </a:stretch>
        </p:blipFill>
        <p:spPr>
          <a:xfrm>
            <a:off x="273996" y="2633041"/>
            <a:ext cx="6014968" cy="3721194"/>
          </a:xfrm>
          <a:prstGeom prst="rect">
            <a:avLst/>
          </a:prstGeom>
        </p:spPr>
      </p:pic>
      <p:pic>
        <p:nvPicPr>
          <p:cNvPr id="4" name="Attēls 3"/>
          <p:cNvPicPr>
            <a:picLocks noChangeAspect="1"/>
          </p:cNvPicPr>
          <p:nvPr/>
        </p:nvPicPr>
        <p:blipFill>
          <a:blip r:embed="rId3"/>
          <a:stretch>
            <a:fillRect/>
          </a:stretch>
        </p:blipFill>
        <p:spPr>
          <a:xfrm>
            <a:off x="6413298" y="2503972"/>
            <a:ext cx="5543496" cy="4141693"/>
          </a:xfrm>
          <a:prstGeom prst="rect">
            <a:avLst/>
          </a:prstGeom>
        </p:spPr>
      </p:pic>
      <p:sp>
        <p:nvSpPr>
          <p:cNvPr id="7" name="TextBox 6"/>
          <p:cNvSpPr txBox="1"/>
          <p:nvPr/>
        </p:nvSpPr>
        <p:spPr>
          <a:xfrm>
            <a:off x="316337" y="889788"/>
            <a:ext cx="11640457" cy="830997"/>
          </a:xfrm>
          <a:prstGeom prst="rect">
            <a:avLst/>
          </a:prstGeom>
          <a:noFill/>
        </p:spPr>
        <p:txBody>
          <a:bodyPr wrap="square" rtlCol="0">
            <a:spAutoFit/>
          </a:bodyPr>
          <a:lstStyle/>
          <a:p>
            <a:r>
              <a:rPr lang="sv-SE" sz="2400" dirty="0"/>
              <a:t>The remodeling can involve altered positioning of the nucleosomes, causing them to slide along the DNA.  </a:t>
            </a:r>
            <a:endParaRPr lang="lv-LV" sz="2400" dirty="0"/>
          </a:p>
        </p:txBody>
      </p:sp>
      <p:sp>
        <p:nvSpPr>
          <p:cNvPr id="11" name="TextBox 10"/>
          <p:cNvSpPr txBox="1"/>
          <p:nvPr/>
        </p:nvSpPr>
        <p:spPr>
          <a:xfrm>
            <a:off x="316336" y="1696880"/>
            <a:ext cx="11640457" cy="830997"/>
          </a:xfrm>
          <a:prstGeom prst="rect">
            <a:avLst/>
          </a:prstGeom>
          <a:noFill/>
        </p:spPr>
        <p:txBody>
          <a:bodyPr wrap="square" rtlCol="0">
            <a:spAutoFit/>
          </a:bodyPr>
          <a:lstStyle/>
          <a:p>
            <a:r>
              <a:rPr lang="sv-SE" sz="2400" dirty="0"/>
              <a:t>As a result of nucleosome sliding, sequences previously wrapped round histone octamers </a:t>
            </a:r>
          </a:p>
          <a:p>
            <a:r>
              <a:rPr lang="sv-SE" sz="2400" dirty="0"/>
              <a:t>become more accessible. </a:t>
            </a:r>
            <a:endParaRPr lang="lv-LV" sz="2400" dirty="0"/>
          </a:p>
        </p:txBody>
      </p:sp>
    </p:spTree>
    <p:extLst>
      <p:ext uri="{BB962C8B-B14F-4D97-AF65-F5344CB8AC3E}">
        <p14:creationId xmlns:p14="http://schemas.microsoft.com/office/powerpoint/2010/main" val="31678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15656" y="67112"/>
            <a:ext cx="4740785" cy="707886"/>
          </a:xfrm>
          <a:prstGeom prst="rect">
            <a:avLst/>
          </a:prstGeom>
          <a:noFill/>
        </p:spPr>
        <p:txBody>
          <a:bodyPr wrap="none" rtlCol="0">
            <a:spAutoFit/>
          </a:bodyPr>
          <a:lstStyle/>
          <a:p>
            <a:r>
              <a:rPr lang="lv-LV" sz="4000" b="1" dirty="0"/>
              <a:t>Steps </a:t>
            </a:r>
            <a:r>
              <a:rPr lang="lv-LV" sz="4000" b="1" dirty="0" err="1"/>
              <a:t>of</a:t>
            </a:r>
            <a:r>
              <a:rPr lang="lv-LV" sz="4000" b="1" dirty="0"/>
              <a:t> </a:t>
            </a:r>
            <a:r>
              <a:rPr lang="lv-LV" sz="4000" b="1" dirty="0" err="1"/>
              <a:t>transcription</a:t>
            </a:r>
            <a:endParaRPr lang="lv-LV" sz="4000" b="1" dirty="0"/>
          </a:p>
        </p:txBody>
      </p:sp>
      <p:sp>
        <p:nvSpPr>
          <p:cNvPr id="7" name="TextBox 6"/>
          <p:cNvSpPr txBox="1"/>
          <p:nvPr/>
        </p:nvSpPr>
        <p:spPr>
          <a:xfrm>
            <a:off x="1346287" y="1075244"/>
            <a:ext cx="9057736" cy="523220"/>
          </a:xfrm>
          <a:prstGeom prst="rect">
            <a:avLst/>
          </a:prstGeom>
          <a:noFill/>
        </p:spPr>
        <p:txBody>
          <a:bodyPr wrap="none" rtlCol="0">
            <a:spAutoFit/>
          </a:bodyPr>
          <a:lstStyle/>
          <a:p>
            <a:r>
              <a:rPr lang="en-US" sz="2800" dirty="0"/>
              <a:t>Eukaryotic transcription proceeds in three sequential stages: </a:t>
            </a:r>
          </a:p>
        </p:txBody>
      </p:sp>
      <p:sp>
        <p:nvSpPr>
          <p:cNvPr id="9" name="Taisnstūris 8"/>
          <p:cNvSpPr/>
          <p:nvPr/>
        </p:nvSpPr>
        <p:spPr>
          <a:xfrm>
            <a:off x="1803021" y="5046635"/>
            <a:ext cx="9463553" cy="2246769"/>
          </a:xfrm>
          <a:prstGeom prst="rect">
            <a:avLst/>
          </a:prstGeom>
        </p:spPr>
        <p:txBody>
          <a:bodyPr wrap="square">
            <a:spAutoFit/>
          </a:bodyPr>
          <a:lstStyle/>
          <a:p>
            <a:r>
              <a:rPr lang="en-US" sz="2800" b="1" u="sng" dirty="0"/>
              <a:t>3. Termination </a:t>
            </a:r>
            <a:r>
              <a:rPr lang="en-US" sz="2800" dirty="0"/>
              <a:t>is the ending of transcription.</a:t>
            </a:r>
          </a:p>
          <a:p>
            <a:r>
              <a:rPr lang="en-US" sz="2800" dirty="0"/>
              <a:t>RNA polymerase crosses a stop/termination sequence in the </a:t>
            </a:r>
          </a:p>
          <a:p>
            <a:r>
              <a:rPr lang="en-US" sz="2800" dirty="0"/>
              <a:t>gene and detaches from DNA.</a:t>
            </a:r>
          </a:p>
          <a:p>
            <a:endParaRPr lang="lv-LV" sz="2800" dirty="0"/>
          </a:p>
          <a:p>
            <a:endParaRPr lang="lv-LV" sz="2800" dirty="0"/>
          </a:p>
        </p:txBody>
      </p:sp>
      <p:sp>
        <p:nvSpPr>
          <p:cNvPr id="10" name="Taisnstūris 9"/>
          <p:cNvSpPr/>
          <p:nvPr/>
        </p:nvSpPr>
        <p:spPr>
          <a:xfrm>
            <a:off x="1881470" y="1898711"/>
            <a:ext cx="9712274" cy="1384995"/>
          </a:xfrm>
          <a:prstGeom prst="rect">
            <a:avLst/>
          </a:prstGeom>
        </p:spPr>
        <p:txBody>
          <a:bodyPr wrap="none">
            <a:spAutoFit/>
          </a:bodyPr>
          <a:lstStyle/>
          <a:p>
            <a:pPr marL="514350" indent="-514350">
              <a:buAutoNum type="arabicPeriod"/>
            </a:pPr>
            <a:r>
              <a:rPr lang="en-US" sz="2800" b="1" u="sng" dirty="0"/>
              <a:t>Initiation</a:t>
            </a:r>
            <a:r>
              <a:rPr lang="en-US" sz="2800" dirty="0"/>
              <a:t> is the beginning of transcription.</a:t>
            </a:r>
          </a:p>
          <a:p>
            <a:r>
              <a:rPr lang="en-US" sz="2800" dirty="0"/>
              <a:t>The enzyme RNA polymerase binds to a region of gene called the </a:t>
            </a:r>
          </a:p>
          <a:p>
            <a:r>
              <a:rPr lang="en-US" sz="2800" dirty="0"/>
              <a:t>promoter. This signals the DNA to unwind.</a:t>
            </a:r>
            <a:endParaRPr lang="lv-LV" sz="2800" dirty="0"/>
          </a:p>
        </p:txBody>
      </p:sp>
      <p:sp>
        <p:nvSpPr>
          <p:cNvPr id="11" name="Taisnstūris 10"/>
          <p:cNvSpPr/>
          <p:nvPr/>
        </p:nvSpPr>
        <p:spPr>
          <a:xfrm>
            <a:off x="1881470" y="3472673"/>
            <a:ext cx="9463553" cy="1384995"/>
          </a:xfrm>
          <a:prstGeom prst="rect">
            <a:avLst/>
          </a:prstGeom>
        </p:spPr>
        <p:txBody>
          <a:bodyPr wrap="none">
            <a:spAutoFit/>
          </a:bodyPr>
          <a:lstStyle/>
          <a:p>
            <a:r>
              <a:rPr lang="en-US" sz="2800" b="1" dirty="0"/>
              <a:t>2</a:t>
            </a:r>
            <a:r>
              <a:rPr lang="en-US" sz="2800" dirty="0"/>
              <a:t>. </a:t>
            </a:r>
            <a:r>
              <a:rPr lang="en-US" sz="2800" b="1" u="sng" dirty="0"/>
              <a:t>Elongation</a:t>
            </a:r>
            <a:r>
              <a:rPr lang="en-US" sz="2800" dirty="0"/>
              <a:t> is the addition of nucleotides to the mRNA strand.</a:t>
            </a:r>
          </a:p>
          <a:p>
            <a:r>
              <a:rPr lang="en-US" sz="2800" dirty="0"/>
              <a:t>RNA polymerase reads the unwound DNA strand and builds the</a:t>
            </a:r>
          </a:p>
          <a:p>
            <a:r>
              <a:rPr lang="en-US" sz="2800" dirty="0"/>
              <a:t>mRNA, using complementary base pairs. </a:t>
            </a:r>
            <a:endParaRPr lang="lv-LV" sz="2800" dirty="0"/>
          </a:p>
        </p:txBody>
      </p:sp>
    </p:spTree>
    <p:extLst>
      <p:ext uri="{BB962C8B-B14F-4D97-AF65-F5344CB8AC3E}">
        <p14:creationId xmlns:p14="http://schemas.microsoft.com/office/powerpoint/2010/main" val="317784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09808" y="40162"/>
            <a:ext cx="3552063" cy="646331"/>
          </a:xfrm>
          <a:prstGeom prst="rect">
            <a:avLst/>
          </a:prstGeom>
          <a:noFill/>
        </p:spPr>
        <p:txBody>
          <a:bodyPr wrap="none" rtlCol="0">
            <a:spAutoFit/>
          </a:bodyPr>
          <a:lstStyle/>
          <a:p>
            <a:r>
              <a:rPr lang="sv-SE" sz="3600" b="1" dirty="0"/>
              <a:t>RNA polymerases</a:t>
            </a:r>
            <a:endParaRPr lang="lv-LV" sz="3600" b="1" dirty="0"/>
          </a:p>
        </p:txBody>
      </p:sp>
      <p:sp>
        <p:nvSpPr>
          <p:cNvPr id="5" name="TextBox 4"/>
          <p:cNvSpPr txBox="1"/>
          <p:nvPr/>
        </p:nvSpPr>
        <p:spPr>
          <a:xfrm>
            <a:off x="1373587" y="626006"/>
            <a:ext cx="8899937" cy="523220"/>
          </a:xfrm>
          <a:prstGeom prst="rect">
            <a:avLst/>
          </a:prstGeom>
          <a:noFill/>
        </p:spPr>
        <p:txBody>
          <a:bodyPr wrap="none" rtlCol="0">
            <a:spAutoFit/>
          </a:bodyPr>
          <a:lstStyle/>
          <a:p>
            <a:r>
              <a:rPr lang="sv-SE" sz="2800" dirty="0"/>
              <a:t>Eukaryotic cells contain 3 distinct nuclear RNA polymerases.</a:t>
            </a:r>
            <a:endParaRPr lang="lv-LV" sz="2800" dirty="0"/>
          </a:p>
        </p:txBody>
      </p:sp>
      <p:sp>
        <p:nvSpPr>
          <p:cNvPr id="6" name="TextBox 5"/>
          <p:cNvSpPr txBox="1"/>
          <p:nvPr/>
        </p:nvSpPr>
        <p:spPr>
          <a:xfrm>
            <a:off x="2494465" y="1109279"/>
            <a:ext cx="6266972" cy="523220"/>
          </a:xfrm>
          <a:prstGeom prst="rect">
            <a:avLst/>
          </a:prstGeom>
          <a:noFill/>
        </p:spPr>
        <p:txBody>
          <a:bodyPr wrap="none" rtlCol="0">
            <a:spAutoFit/>
          </a:bodyPr>
          <a:lstStyle/>
          <a:p>
            <a:r>
              <a:rPr lang="sv-SE" sz="2800" dirty="0"/>
              <a:t>They transcribe different classes of genes.</a:t>
            </a:r>
            <a:endParaRPr lang="lv-LV" sz="2800" dirty="0"/>
          </a:p>
        </p:txBody>
      </p:sp>
      <p:sp>
        <p:nvSpPr>
          <p:cNvPr id="7" name="TextBox 6"/>
          <p:cNvSpPr txBox="1"/>
          <p:nvPr/>
        </p:nvSpPr>
        <p:spPr>
          <a:xfrm>
            <a:off x="515587" y="1831937"/>
            <a:ext cx="2921121" cy="954107"/>
          </a:xfrm>
          <a:prstGeom prst="rect">
            <a:avLst/>
          </a:prstGeom>
          <a:noFill/>
        </p:spPr>
        <p:txBody>
          <a:bodyPr wrap="none" rtlCol="0">
            <a:spAutoFit/>
          </a:bodyPr>
          <a:lstStyle/>
          <a:p>
            <a:r>
              <a:rPr lang="sv-SE" sz="2800" b="1" u="sng" dirty="0"/>
              <a:t>RNA polymerase I </a:t>
            </a:r>
          </a:p>
          <a:p>
            <a:endParaRPr lang="lv-LV" sz="2800" b="1" u="sng" dirty="0"/>
          </a:p>
        </p:txBody>
      </p:sp>
      <p:sp>
        <p:nvSpPr>
          <p:cNvPr id="8" name="TextBox 7"/>
          <p:cNvSpPr txBox="1"/>
          <p:nvPr/>
        </p:nvSpPr>
        <p:spPr>
          <a:xfrm>
            <a:off x="-177748" y="2475672"/>
            <a:ext cx="4318811" cy="3108543"/>
          </a:xfrm>
          <a:prstGeom prst="rect">
            <a:avLst/>
          </a:prstGeom>
          <a:noFill/>
        </p:spPr>
        <p:txBody>
          <a:bodyPr wrap="none" rtlCol="0">
            <a:spAutoFit/>
          </a:bodyPr>
          <a:lstStyle/>
          <a:p>
            <a:pPr marL="457200" indent="-457200" algn="ctr">
              <a:buFont typeface="Wingdings" panose="05000000000000000000" pitchFamily="2" charset="2"/>
              <a:buChar char="ü"/>
            </a:pPr>
            <a:r>
              <a:rPr lang="sv-SE" sz="2800" dirty="0"/>
              <a:t>A pre-rRNA 45S, which </a:t>
            </a:r>
          </a:p>
          <a:p>
            <a:pPr algn="ctr"/>
            <a:r>
              <a:rPr lang="sv-SE" sz="2800" dirty="0"/>
              <a:t>matures into 3 largest </a:t>
            </a:r>
          </a:p>
          <a:p>
            <a:pPr algn="ctr"/>
            <a:r>
              <a:rPr lang="sv-SE" sz="2800" dirty="0"/>
              <a:t>ribosomal RNA (rRNA):</a:t>
            </a:r>
          </a:p>
          <a:p>
            <a:pPr algn="ctr"/>
            <a:r>
              <a:rPr lang="sv-SE" sz="2800" dirty="0"/>
              <a:t>28S*</a:t>
            </a:r>
          </a:p>
          <a:p>
            <a:pPr algn="ctr"/>
            <a:r>
              <a:rPr lang="sv-SE" sz="2800" dirty="0"/>
              <a:t>18S</a:t>
            </a:r>
          </a:p>
          <a:p>
            <a:pPr algn="ctr"/>
            <a:r>
              <a:rPr lang="sv-SE" sz="2800" dirty="0"/>
              <a:t>5.8S</a:t>
            </a:r>
          </a:p>
          <a:p>
            <a:endParaRPr lang="lv-LV" sz="2800" dirty="0"/>
          </a:p>
        </p:txBody>
      </p:sp>
      <p:sp>
        <p:nvSpPr>
          <p:cNvPr id="9" name="TextBox 8"/>
          <p:cNvSpPr txBox="1"/>
          <p:nvPr/>
        </p:nvSpPr>
        <p:spPr>
          <a:xfrm>
            <a:off x="158478" y="5007567"/>
            <a:ext cx="4754378" cy="646331"/>
          </a:xfrm>
          <a:prstGeom prst="rect">
            <a:avLst/>
          </a:prstGeom>
          <a:noFill/>
        </p:spPr>
        <p:txBody>
          <a:bodyPr wrap="none" rtlCol="0">
            <a:spAutoFit/>
          </a:bodyPr>
          <a:lstStyle/>
          <a:p>
            <a:r>
              <a:rPr lang="sv-SE" dirty="0"/>
              <a:t>*rRNA </a:t>
            </a:r>
            <a:r>
              <a:rPr lang="sv-SE" b="1" dirty="0"/>
              <a:t>S</a:t>
            </a:r>
            <a:r>
              <a:rPr lang="sv-SE" dirty="0"/>
              <a:t> is designated according to their rates of </a:t>
            </a:r>
          </a:p>
          <a:p>
            <a:r>
              <a:rPr lang="sv-SE" dirty="0"/>
              <a:t>sedimentation during velocity centrifugation.</a:t>
            </a:r>
            <a:endParaRPr lang="lv-LV" dirty="0"/>
          </a:p>
        </p:txBody>
      </p:sp>
      <p:sp>
        <p:nvSpPr>
          <p:cNvPr id="10" name="TextBox 9"/>
          <p:cNvSpPr txBox="1"/>
          <p:nvPr/>
        </p:nvSpPr>
        <p:spPr>
          <a:xfrm>
            <a:off x="4343934" y="1831937"/>
            <a:ext cx="3017301" cy="954107"/>
          </a:xfrm>
          <a:prstGeom prst="rect">
            <a:avLst/>
          </a:prstGeom>
          <a:noFill/>
        </p:spPr>
        <p:txBody>
          <a:bodyPr wrap="none" rtlCol="0">
            <a:spAutoFit/>
          </a:bodyPr>
          <a:lstStyle/>
          <a:p>
            <a:r>
              <a:rPr lang="sv-SE" sz="2800" b="1" u="sng" dirty="0"/>
              <a:t>RNA polymerase II </a:t>
            </a:r>
          </a:p>
          <a:p>
            <a:endParaRPr lang="lv-LV" sz="2800" b="1" u="sng" dirty="0"/>
          </a:p>
        </p:txBody>
      </p:sp>
      <p:sp>
        <p:nvSpPr>
          <p:cNvPr id="11" name="TextBox 10"/>
          <p:cNvSpPr txBox="1"/>
          <p:nvPr/>
        </p:nvSpPr>
        <p:spPr>
          <a:xfrm>
            <a:off x="4215415" y="2527031"/>
            <a:ext cx="2849754" cy="1815882"/>
          </a:xfrm>
          <a:prstGeom prst="rect">
            <a:avLst/>
          </a:prstGeom>
          <a:noFill/>
        </p:spPr>
        <p:txBody>
          <a:bodyPr wrap="none" rtlCol="0">
            <a:spAutoFit/>
          </a:bodyPr>
          <a:lstStyle/>
          <a:p>
            <a:pPr marL="457200" indent="-457200" algn="ctr">
              <a:buFont typeface="Wingdings" panose="05000000000000000000" pitchFamily="2" charset="2"/>
              <a:buChar char="ü"/>
            </a:pPr>
            <a:r>
              <a:rPr lang="sv-SE" sz="2800" dirty="0"/>
              <a:t>Protein coding </a:t>
            </a:r>
          </a:p>
          <a:p>
            <a:pPr algn="ctr"/>
            <a:r>
              <a:rPr lang="sv-SE" sz="2800" dirty="0"/>
              <a:t>genes</a:t>
            </a:r>
          </a:p>
          <a:p>
            <a:pPr marL="457200" indent="-457200">
              <a:buFont typeface="Wingdings" panose="05000000000000000000" pitchFamily="2" charset="2"/>
              <a:buChar char="ü"/>
            </a:pPr>
            <a:r>
              <a:rPr lang="sv-SE" sz="2800" dirty="0"/>
              <a:t>Some snRNAs</a:t>
            </a:r>
          </a:p>
          <a:p>
            <a:pPr marL="457200" indent="-457200">
              <a:buFont typeface="Wingdings" panose="05000000000000000000" pitchFamily="2" charset="2"/>
              <a:buChar char="ü"/>
            </a:pPr>
            <a:r>
              <a:rPr lang="sv-SE" sz="2800" dirty="0"/>
              <a:t>microRNA</a:t>
            </a:r>
            <a:endParaRPr lang="lv-LV" sz="2800" dirty="0"/>
          </a:p>
        </p:txBody>
      </p:sp>
      <p:sp>
        <p:nvSpPr>
          <p:cNvPr id="12" name="TextBox 11"/>
          <p:cNvSpPr txBox="1"/>
          <p:nvPr/>
        </p:nvSpPr>
        <p:spPr>
          <a:xfrm>
            <a:off x="8262595" y="1790436"/>
            <a:ext cx="3113481" cy="954107"/>
          </a:xfrm>
          <a:prstGeom prst="rect">
            <a:avLst/>
          </a:prstGeom>
          <a:noFill/>
        </p:spPr>
        <p:txBody>
          <a:bodyPr wrap="none" rtlCol="0">
            <a:spAutoFit/>
          </a:bodyPr>
          <a:lstStyle/>
          <a:p>
            <a:r>
              <a:rPr lang="sv-SE" sz="2800" b="1" u="sng" dirty="0"/>
              <a:t>RNA polymerase III </a:t>
            </a:r>
          </a:p>
          <a:p>
            <a:endParaRPr lang="lv-LV" sz="2800" b="1" u="sng" dirty="0"/>
          </a:p>
        </p:txBody>
      </p:sp>
      <p:sp>
        <p:nvSpPr>
          <p:cNvPr id="13" name="TextBox 12"/>
          <p:cNvSpPr txBox="1"/>
          <p:nvPr/>
        </p:nvSpPr>
        <p:spPr>
          <a:xfrm>
            <a:off x="7361235" y="2475672"/>
            <a:ext cx="5251507" cy="3970318"/>
          </a:xfrm>
          <a:prstGeom prst="rect">
            <a:avLst/>
          </a:prstGeom>
          <a:noFill/>
        </p:spPr>
        <p:txBody>
          <a:bodyPr wrap="square" rtlCol="0">
            <a:spAutoFit/>
          </a:bodyPr>
          <a:lstStyle/>
          <a:p>
            <a:pPr marL="457200" indent="-457200">
              <a:buFont typeface="Wingdings" panose="05000000000000000000" pitchFamily="2" charset="2"/>
              <a:buChar char="ü"/>
            </a:pPr>
            <a:r>
              <a:rPr lang="sv-SE" sz="2800" dirty="0"/>
              <a:t>Transfer RNA (tRNA) genes </a:t>
            </a:r>
          </a:p>
          <a:p>
            <a:pPr marL="457200" indent="-457200">
              <a:buFont typeface="Wingdings" panose="05000000000000000000" pitchFamily="2" charset="2"/>
              <a:buChar char="ü"/>
            </a:pPr>
            <a:r>
              <a:rPr lang="sv-SE" sz="2800" dirty="0"/>
              <a:t>5S rRNA (the smalest </a:t>
            </a:r>
          </a:p>
          <a:p>
            <a:r>
              <a:rPr lang="sv-SE" sz="2800" dirty="0"/>
              <a:t>      species of  ribosomal RNA)</a:t>
            </a:r>
          </a:p>
          <a:p>
            <a:pPr marL="457200" indent="-457200">
              <a:buFont typeface="Wingdings" panose="05000000000000000000" pitchFamily="2" charset="2"/>
              <a:buChar char="ü"/>
            </a:pPr>
            <a:r>
              <a:rPr lang="sv-SE" sz="2800" dirty="0"/>
              <a:t>Small nuclear RNA (snRNA) involved in splicing</a:t>
            </a:r>
          </a:p>
          <a:p>
            <a:pPr marL="457200" indent="-457200">
              <a:buFont typeface="Wingdings" panose="05000000000000000000" pitchFamily="2" charset="2"/>
              <a:buChar char="ü"/>
            </a:pPr>
            <a:r>
              <a:rPr lang="sv-SE" sz="2800" dirty="0"/>
              <a:t>Small cytoplasmic (scRNA)</a:t>
            </a:r>
          </a:p>
          <a:p>
            <a:r>
              <a:rPr lang="sv-SE" sz="2800" dirty="0"/>
              <a:t>      involved in  protein transport</a:t>
            </a:r>
          </a:p>
          <a:p>
            <a:endParaRPr lang="sv-SE" sz="2800" dirty="0"/>
          </a:p>
          <a:p>
            <a:endParaRPr lang="lv-LV" sz="2800" dirty="0"/>
          </a:p>
        </p:txBody>
      </p:sp>
      <p:sp>
        <p:nvSpPr>
          <p:cNvPr id="14" name="TextBox 13"/>
          <p:cNvSpPr txBox="1"/>
          <p:nvPr/>
        </p:nvSpPr>
        <p:spPr>
          <a:xfrm>
            <a:off x="141225" y="5698661"/>
            <a:ext cx="13314347" cy="923330"/>
          </a:xfrm>
          <a:prstGeom prst="rect">
            <a:avLst/>
          </a:prstGeom>
          <a:noFill/>
        </p:spPr>
        <p:txBody>
          <a:bodyPr wrap="square" rtlCol="0">
            <a:spAutoFit/>
          </a:bodyPr>
          <a:lstStyle/>
          <a:p>
            <a:r>
              <a:rPr lang="sv-SE" dirty="0"/>
              <a:t>RNA Pol I transcribe 1 gene at ≈ 200 copies. The gene for the 45S pre- rRNA is present in tandem aray. </a:t>
            </a:r>
          </a:p>
          <a:p>
            <a:r>
              <a:rPr lang="sv-SE" dirty="0"/>
              <a:t>RNA Pol II transcribe ≈ 25000 genes.</a:t>
            </a:r>
          </a:p>
          <a:p>
            <a:r>
              <a:rPr lang="sv-SE" dirty="0"/>
              <a:t>RNA Pol III transcribe 30- 50 genes at variable copy numbers. </a:t>
            </a:r>
            <a:endParaRPr lang="lv-LV" dirty="0"/>
          </a:p>
        </p:txBody>
      </p:sp>
    </p:spTree>
    <p:extLst>
      <p:ext uri="{BB962C8B-B14F-4D97-AF65-F5344CB8AC3E}">
        <p14:creationId xmlns:p14="http://schemas.microsoft.com/office/powerpoint/2010/main" val="11271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Al Hershey and Martha Chase experi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103" y="1354691"/>
            <a:ext cx="8980471" cy="46317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03173" y="111991"/>
            <a:ext cx="3394006" cy="523220"/>
          </a:xfrm>
          <a:prstGeom prst="rect">
            <a:avLst/>
          </a:prstGeom>
          <a:noFill/>
        </p:spPr>
        <p:txBody>
          <a:bodyPr wrap="none" rtlCol="0">
            <a:spAutoFit/>
          </a:bodyPr>
          <a:lstStyle/>
          <a:p>
            <a:r>
              <a:rPr lang="en-US" sz="2800" b="1" dirty="0"/>
              <a:t>Central dogma of life.</a:t>
            </a:r>
            <a:endParaRPr lang="lv-LV" sz="2800" b="1" dirty="0"/>
          </a:p>
        </p:txBody>
      </p:sp>
      <p:sp>
        <p:nvSpPr>
          <p:cNvPr id="7" name="TextBox 6"/>
          <p:cNvSpPr txBox="1"/>
          <p:nvPr/>
        </p:nvSpPr>
        <p:spPr>
          <a:xfrm>
            <a:off x="336517" y="688686"/>
            <a:ext cx="10359447" cy="400110"/>
          </a:xfrm>
          <a:prstGeom prst="rect">
            <a:avLst/>
          </a:prstGeom>
          <a:noFill/>
        </p:spPr>
        <p:txBody>
          <a:bodyPr wrap="square" rtlCol="0">
            <a:spAutoFit/>
          </a:bodyPr>
          <a:lstStyle/>
          <a:p>
            <a:r>
              <a:rPr lang="lv-LV" sz="2000" dirty="0" err="1"/>
              <a:t>The</a:t>
            </a:r>
            <a:r>
              <a:rPr lang="lv-LV" sz="2000" dirty="0"/>
              <a:t> </a:t>
            </a:r>
            <a:r>
              <a:rPr lang="lv-LV" sz="2000" dirty="0" err="1"/>
              <a:t>central</a:t>
            </a:r>
            <a:r>
              <a:rPr lang="lv-LV" sz="2000" dirty="0"/>
              <a:t> dogma </a:t>
            </a:r>
            <a:r>
              <a:rPr lang="lv-LV" sz="2000" dirty="0" err="1"/>
              <a:t>describes</a:t>
            </a:r>
            <a:r>
              <a:rPr lang="lv-LV" sz="2000" dirty="0"/>
              <a:t> </a:t>
            </a:r>
            <a:r>
              <a:rPr lang="lv-LV" sz="2000" dirty="0" err="1"/>
              <a:t>the</a:t>
            </a:r>
            <a:r>
              <a:rPr lang="lv-LV" sz="2000" dirty="0"/>
              <a:t> </a:t>
            </a:r>
            <a:r>
              <a:rPr lang="lv-LV" sz="2000" dirty="0" err="1"/>
              <a:t>flow</a:t>
            </a:r>
            <a:r>
              <a:rPr lang="lv-LV" sz="2000" dirty="0"/>
              <a:t> </a:t>
            </a:r>
            <a:r>
              <a:rPr lang="lv-LV" sz="2000" dirty="0" err="1"/>
              <a:t>of</a:t>
            </a:r>
            <a:r>
              <a:rPr lang="lv-LV" sz="2000" dirty="0"/>
              <a:t> </a:t>
            </a:r>
            <a:r>
              <a:rPr lang="lv-LV" sz="2000" dirty="0" err="1"/>
              <a:t>genetic</a:t>
            </a:r>
            <a:r>
              <a:rPr lang="lv-LV" sz="2000" dirty="0"/>
              <a:t> </a:t>
            </a:r>
            <a:r>
              <a:rPr lang="lv-LV" sz="2000" dirty="0" err="1"/>
              <a:t>information</a:t>
            </a:r>
            <a:r>
              <a:rPr lang="lv-LV" sz="2000" dirty="0"/>
              <a:t> </a:t>
            </a:r>
            <a:r>
              <a:rPr lang="lv-LV" sz="2000" b="1" dirty="0" err="1"/>
              <a:t>from</a:t>
            </a:r>
            <a:r>
              <a:rPr lang="lv-LV" sz="2000" b="1" dirty="0"/>
              <a:t> DNA to RNA to </a:t>
            </a:r>
            <a:r>
              <a:rPr lang="lv-LV" sz="2000" b="1" dirty="0" err="1"/>
              <a:t>protein</a:t>
            </a:r>
            <a:r>
              <a:rPr lang="lv-LV" sz="2000" b="1" dirty="0"/>
              <a:t>.</a:t>
            </a:r>
          </a:p>
        </p:txBody>
      </p:sp>
      <p:sp>
        <p:nvSpPr>
          <p:cNvPr id="2" name="TextBox 1"/>
          <p:cNvSpPr txBox="1"/>
          <p:nvPr/>
        </p:nvSpPr>
        <p:spPr>
          <a:xfrm rot="19328888">
            <a:off x="3311034" y="3911267"/>
            <a:ext cx="2180725" cy="523220"/>
          </a:xfrm>
          <a:prstGeom prst="rect">
            <a:avLst/>
          </a:prstGeom>
          <a:noFill/>
        </p:spPr>
        <p:txBody>
          <a:bodyPr wrap="none" rtlCol="0">
            <a:spAutoFit/>
          </a:bodyPr>
          <a:lstStyle/>
          <a:p>
            <a:r>
              <a:rPr lang="lv-LV" sz="2800" b="1" dirty="0" err="1">
                <a:solidFill>
                  <a:srgbClr val="FFC000"/>
                </a:solidFill>
              </a:rPr>
              <a:t>transcription</a:t>
            </a:r>
            <a:r>
              <a:rPr lang="lv-LV" sz="2800" b="1" dirty="0">
                <a:solidFill>
                  <a:srgbClr val="FFC000"/>
                </a:solidFill>
              </a:rPr>
              <a:t> </a:t>
            </a:r>
          </a:p>
        </p:txBody>
      </p:sp>
      <p:sp>
        <p:nvSpPr>
          <p:cNvPr id="8" name="TextBox 7"/>
          <p:cNvSpPr txBox="1"/>
          <p:nvPr/>
        </p:nvSpPr>
        <p:spPr>
          <a:xfrm rot="1873186">
            <a:off x="5403930" y="3587407"/>
            <a:ext cx="1967205" cy="523220"/>
          </a:xfrm>
          <a:prstGeom prst="rect">
            <a:avLst/>
          </a:prstGeom>
          <a:noFill/>
        </p:spPr>
        <p:txBody>
          <a:bodyPr wrap="none" rtlCol="0">
            <a:spAutoFit/>
          </a:bodyPr>
          <a:lstStyle/>
          <a:p>
            <a:r>
              <a:rPr lang="lv-LV" sz="2800" b="1" dirty="0" err="1">
                <a:solidFill>
                  <a:srgbClr val="FFC000"/>
                </a:solidFill>
              </a:rPr>
              <a:t>translation</a:t>
            </a:r>
            <a:r>
              <a:rPr lang="lv-LV" sz="2800" b="1" dirty="0">
                <a:solidFill>
                  <a:srgbClr val="FFC000"/>
                </a:solidFill>
              </a:rPr>
              <a:t>  </a:t>
            </a:r>
          </a:p>
        </p:txBody>
      </p:sp>
      <p:sp>
        <p:nvSpPr>
          <p:cNvPr id="3" name="TextBox 2"/>
          <p:cNvSpPr txBox="1"/>
          <p:nvPr/>
        </p:nvSpPr>
        <p:spPr>
          <a:xfrm>
            <a:off x="427839" y="6165144"/>
            <a:ext cx="10596042" cy="523220"/>
          </a:xfrm>
          <a:prstGeom prst="rect">
            <a:avLst/>
          </a:prstGeom>
          <a:noFill/>
        </p:spPr>
        <p:txBody>
          <a:bodyPr wrap="none" rtlCol="0">
            <a:spAutoFit/>
          </a:bodyPr>
          <a:lstStyle/>
          <a:p>
            <a:r>
              <a:rPr lang="lv-LV" sz="2800" b="1" dirty="0" err="1"/>
              <a:t>Transcription</a:t>
            </a:r>
            <a:r>
              <a:rPr lang="lv-LV" sz="2800" dirty="0"/>
              <a:t> </a:t>
            </a:r>
            <a:r>
              <a:rPr lang="lv-LV" sz="2800" dirty="0" err="1"/>
              <a:t>is</a:t>
            </a:r>
            <a:r>
              <a:rPr lang="lv-LV" sz="2800" dirty="0"/>
              <a:t> </a:t>
            </a:r>
            <a:r>
              <a:rPr lang="lv-LV" sz="2800" dirty="0" err="1"/>
              <a:t>the</a:t>
            </a:r>
            <a:r>
              <a:rPr lang="lv-LV" sz="2800" dirty="0"/>
              <a:t> first </a:t>
            </a:r>
            <a:r>
              <a:rPr lang="lv-LV" sz="2800" dirty="0" err="1"/>
              <a:t>part</a:t>
            </a:r>
            <a:r>
              <a:rPr lang="lv-LV" sz="2800" dirty="0"/>
              <a:t> </a:t>
            </a:r>
            <a:r>
              <a:rPr lang="lv-LV" sz="2800" dirty="0" err="1"/>
              <a:t>of</a:t>
            </a:r>
            <a:r>
              <a:rPr lang="lv-LV" sz="2800" dirty="0"/>
              <a:t> </a:t>
            </a:r>
            <a:r>
              <a:rPr lang="lv-LV" sz="2800" dirty="0" err="1"/>
              <a:t>the</a:t>
            </a:r>
            <a:r>
              <a:rPr lang="lv-LV" sz="2800" dirty="0"/>
              <a:t> </a:t>
            </a:r>
            <a:r>
              <a:rPr lang="lv-LV" sz="2800" dirty="0" err="1"/>
              <a:t>central</a:t>
            </a:r>
            <a:r>
              <a:rPr lang="lv-LV" sz="2800" dirty="0"/>
              <a:t> dogma </a:t>
            </a:r>
            <a:r>
              <a:rPr lang="lv-LV" sz="2800" dirty="0" err="1"/>
              <a:t>of</a:t>
            </a:r>
            <a:r>
              <a:rPr lang="lv-LV" sz="2800" dirty="0"/>
              <a:t> </a:t>
            </a:r>
            <a:r>
              <a:rPr lang="lv-LV" sz="2800" dirty="0" err="1"/>
              <a:t>molecular</a:t>
            </a:r>
            <a:r>
              <a:rPr lang="lv-LV" sz="2800" dirty="0"/>
              <a:t> </a:t>
            </a:r>
            <a:r>
              <a:rPr lang="lv-LV" sz="2800" dirty="0" err="1"/>
              <a:t>biology</a:t>
            </a:r>
            <a:r>
              <a:rPr lang="lv-LV" sz="2800" dirty="0"/>
              <a:t>.</a:t>
            </a:r>
          </a:p>
        </p:txBody>
      </p:sp>
    </p:spTree>
    <p:extLst>
      <p:ext uri="{BB962C8B-B14F-4D97-AF65-F5344CB8AC3E}">
        <p14:creationId xmlns:p14="http://schemas.microsoft.com/office/powerpoint/2010/main" val="3217509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0605" y="234892"/>
            <a:ext cx="3552063" cy="646331"/>
          </a:xfrm>
          <a:prstGeom prst="rect">
            <a:avLst/>
          </a:prstGeom>
          <a:noFill/>
        </p:spPr>
        <p:txBody>
          <a:bodyPr wrap="none" rtlCol="0">
            <a:spAutoFit/>
          </a:bodyPr>
          <a:lstStyle/>
          <a:p>
            <a:r>
              <a:rPr lang="sv-SE" sz="3600" b="1" dirty="0"/>
              <a:t>RNA polymerases</a:t>
            </a:r>
            <a:endParaRPr lang="lv-LV" sz="3600" b="1" dirty="0"/>
          </a:p>
        </p:txBody>
      </p:sp>
      <p:sp>
        <p:nvSpPr>
          <p:cNvPr id="5" name="TextBox 4"/>
          <p:cNvSpPr txBox="1"/>
          <p:nvPr/>
        </p:nvSpPr>
        <p:spPr>
          <a:xfrm>
            <a:off x="1325460" y="1045587"/>
            <a:ext cx="8876533" cy="954107"/>
          </a:xfrm>
          <a:prstGeom prst="rect">
            <a:avLst/>
          </a:prstGeom>
          <a:noFill/>
        </p:spPr>
        <p:txBody>
          <a:bodyPr wrap="none" rtlCol="0">
            <a:spAutoFit/>
          </a:bodyPr>
          <a:lstStyle/>
          <a:p>
            <a:r>
              <a:rPr lang="sv-SE" sz="2800" dirty="0"/>
              <a:t>All 3 of the nuclear RNA polymerases are complex enzymes,</a:t>
            </a:r>
          </a:p>
          <a:p>
            <a:r>
              <a:rPr lang="sv-SE" sz="2800" dirty="0"/>
              <a:t>consisting of 8 to 17 different subunits each.</a:t>
            </a:r>
          </a:p>
        </p:txBody>
      </p:sp>
      <p:sp>
        <p:nvSpPr>
          <p:cNvPr id="14" name="TextBox 13"/>
          <p:cNvSpPr txBox="1"/>
          <p:nvPr/>
        </p:nvSpPr>
        <p:spPr>
          <a:xfrm>
            <a:off x="1325460" y="2164058"/>
            <a:ext cx="9166164" cy="954107"/>
          </a:xfrm>
          <a:prstGeom prst="rect">
            <a:avLst/>
          </a:prstGeom>
          <a:noFill/>
        </p:spPr>
        <p:txBody>
          <a:bodyPr wrap="none" rtlCol="0">
            <a:spAutoFit/>
          </a:bodyPr>
          <a:lstStyle/>
          <a:p>
            <a:r>
              <a:rPr lang="sv-SE" sz="2800" dirty="0"/>
              <a:t>Although they recognize different promoters and transcribe</a:t>
            </a:r>
          </a:p>
          <a:p>
            <a:r>
              <a:rPr lang="sv-SE" sz="2800" dirty="0"/>
              <a:t>distinc classes of genes, they share several common features. </a:t>
            </a:r>
          </a:p>
        </p:txBody>
      </p:sp>
      <p:pic>
        <p:nvPicPr>
          <p:cNvPr id="2050" name="Picture 2" descr="Image result for RNA polymerase I and II and I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449" y="3118165"/>
            <a:ext cx="8086554" cy="3490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545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9364" y="118777"/>
            <a:ext cx="4898585" cy="646331"/>
          </a:xfrm>
          <a:prstGeom prst="rect">
            <a:avLst/>
          </a:prstGeom>
          <a:noFill/>
        </p:spPr>
        <p:txBody>
          <a:bodyPr wrap="none" rtlCol="0">
            <a:spAutoFit/>
          </a:bodyPr>
          <a:lstStyle/>
          <a:p>
            <a:r>
              <a:rPr lang="sv-SE" sz="3600" b="1" dirty="0"/>
              <a:t>RNA polymerase I</a:t>
            </a:r>
            <a:r>
              <a:rPr lang="en-US" sz="3600" b="1" dirty="0"/>
              <a:t> and III</a:t>
            </a:r>
            <a:endParaRPr lang="lv-LV" sz="3600" b="1" dirty="0"/>
          </a:p>
        </p:txBody>
      </p:sp>
      <p:sp>
        <p:nvSpPr>
          <p:cNvPr id="2" name="TextBox 1"/>
          <p:cNvSpPr txBox="1"/>
          <p:nvPr/>
        </p:nvSpPr>
        <p:spPr>
          <a:xfrm>
            <a:off x="2921596" y="1725382"/>
            <a:ext cx="9257855" cy="523220"/>
          </a:xfrm>
          <a:prstGeom prst="rect">
            <a:avLst/>
          </a:prstGeom>
          <a:noFill/>
        </p:spPr>
        <p:txBody>
          <a:bodyPr wrap="none" rtlCol="0">
            <a:spAutoFit/>
          </a:bodyPr>
          <a:lstStyle/>
          <a:p>
            <a:pPr marL="457200" indent="-457200">
              <a:buFont typeface="Wingdings" panose="05000000000000000000" pitchFamily="2" charset="2"/>
              <a:buChar char="Ø"/>
            </a:pPr>
            <a:r>
              <a:rPr lang="sv-SE" sz="2800" dirty="0"/>
              <a:t>RNA Pol I is a 590 kDa  enzyme that consists of 14 subunits.</a:t>
            </a:r>
            <a:endParaRPr lang="lv-LV" sz="2800" dirty="0"/>
          </a:p>
        </p:txBody>
      </p:sp>
      <p:pic>
        <p:nvPicPr>
          <p:cNvPr id="3" name="Attēls 2"/>
          <p:cNvPicPr>
            <a:picLocks noChangeAspect="1"/>
          </p:cNvPicPr>
          <p:nvPr/>
        </p:nvPicPr>
        <p:blipFill>
          <a:blip r:embed="rId2"/>
          <a:stretch>
            <a:fillRect/>
          </a:stretch>
        </p:blipFill>
        <p:spPr>
          <a:xfrm>
            <a:off x="202315" y="1085187"/>
            <a:ext cx="2388485" cy="2837804"/>
          </a:xfrm>
          <a:prstGeom prst="rect">
            <a:avLst/>
          </a:prstGeom>
        </p:spPr>
      </p:pic>
      <p:sp>
        <p:nvSpPr>
          <p:cNvPr id="10" name="TextBox 9"/>
          <p:cNvSpPr txBox="1"/>
          <p:nvPr/>
        </p:nvSpPr>
        <p:spPr>
          <a:xfrm>
            <a:off x="2888607" y="1028306"/>
            <a:ext cx="9323834" cy="523220"/>
          </a:xfrm>
          <a:prstGeom prst="rect">
            <a:avLst/>
          </a:prstGeom>
          <a:noFill/>
        </p:spPr>
        <p:txBody>
          <a:bodyPr wrap="none" rtlCol="0">
            <a:spAutoFit/>
          </a:bodyPr>
          <a:lstStyle/>
          <a:p>
            <a:pPr marL="457200" indent="-457200">
              <a:buFont typeface="Wingdings" panose="05000000000000000000" pitchFamily="2" charset="2"/>
              <a:buChar char="Ø"/>
            </a:pPr>
            <a:r>
              <a:rPr lang="sv-SE" sz="2800" dirty="0"/>
              <a:t>RNA Pol (from yeast) crystal structure was resolved in 2013.</a:t>
            </a:r>
          </a:p>
        </p:txBody>
      </p:sp>
      <p:sp>
        <p:nvSpPr>
          <p:cNvPr id="11" name="TextBox 10"/>
          <p:cNvSpPr txBox="1"/>
          <p:nvPr/>
        </p:nvSpPr>
        <p:spPr>
          <a:xfrm>
            <a:off x="3003077" y="2553862"/>
            <a:ext cx="7467365" cy="954107"/>
          </a:xfrm>
          <a:prstGeom prst="rect">
            <a:avLst/>
          </a:prstGeom>
          <a:noFill/>
        </p:spPr>
        <p:txBody>
          <a:bodyPr wrap="none" rtlCol="0">
            <a:spAutoFit/>
          </a:bodyPr>
          <a:lstStyle/>
          <a:p>
            <a:pPr marL="457200" indent="-457200">
              <a:buFont typeface="Wingdings" panose="05000000000000000000" pitchFamily="2" charset="2"/>
              <a:buChar char="Ø"/>
            </a:pPr>
            <a:r>
              <a:rPr lang="sv-SE" sz="2800" dirty="0"/>
              <a:t>Twelve of its subunits have identical or related </a:t>
            </a:r>
          </a:p>
          <a:p>
            <a:r>
              <a:rPr lang="sv-SE" sz="2800" dirty="0"/>
              <a:t>counterparts in RNA Pol II and III. </a:t>
            </a:r>
            <a:endParaRPr lang="lv-LV" sz="2800" dirty="0"/>
          </a:p>
        </p:txBody>
      </p:sp>
      <p:sp>
        <p:nvSpPr>
          <p:cNvPr id="7" name="TextBox 6"/>
          <p:cNvSpPr txBox="1"/>
          <p:nvPr/>
        </p:nvSpPr>
        <p:spPr>
          <a:xfrm>
            <a:off x="3192531" y="5104822"/>
            <a:ext cx="4548074" cy="954107"/>
          </a:xfrm>
          <a:prstGeom prst="rect">
            <a:avLst/>
          </a:prstGeom>
          <a:noFill/>
        </p:spPr>
        <p:txBody>
          <a:bodyPr wrap="square" rtlCol="0">
            <a:spAutoFit/>
          </a:bodyPr>
          <a:lstStyle/>
          <a:p>
            <a:pPr marL="457200" indent="-457200">
              <a:buFont typeface="Wingdings" panose="05000000000000000000" pitchFamily="2" charset="2"/>
              <a:buChar char="Ø"/>
            </a:pPr>
            <a:r>
              <a:rPr lang="sv-SE" sz="2800" dirty="0"/>
              <a:t>RNA Pol III  consists of 17 subunits.</a:t>
            </a:r>
            <a:endParaRPr lang="lv-LV" sz="2800" dirty="0"/>
          </a:p>
        </p:txBody>
      </p:sp>
      <p:pic>
        <p:nvPicPr>
          <p:cNvPr id="8" name="Attēls 6"/>
          <p:cNvPicPr>
            <a:picLocks noChangeAspect="1"/>
          </p:cNvPicPr>
          <p:nvPr/>
        </p:nvPicPr>
        <p:blipFill>
          <a:blip r:embed="rId3"/>
          <a:stretch>
            <a:fillRect/>
          </a:stretch>
        </p:blipFill>
        <p:spPr>
          <a:xfrm>
            <a:off x="653526" y="4291633"/>
            <a:ext cx="1878008" cy="2290254"/>
          </a:xfrm>
          <a:prstGeom prst="rect">
            <a:avLst/>
          </a:prstGeom>
        </p:spPr>
      </p:pic>
    </p:spTree>
    <p:extLst>
      <p:ext uri="{BB962C8B-B14F-4D97-AF65-F5344CB8AC3E}">
        <p14:creationId xmlns:p14="http://schemas.microsoft.com/office/powerpoint/2010/main" val="2946151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9364" y="118777"/>
            <a:ext cx="3718775" cy="646331"/>
          </a:xfrm>
          <a:prstGeom prst="rect">
            <a:avLst/>
          </a:prstGeom>
          <a:noFill/>
        </p:spPr>
        <p:txBody>
          <a:bodyPr wrap="none" rtlCol="0">
            <a:spAutoFit/>
          </a:bodyPr>
          <a:lstStyle/>
          <a:p>
            <a:r>
              <a:rPr lang="sv-SE" sz="3600" b="1" dirty="0"/>
              <a:t>RNA polymerase II</a:t>
            </a:r>
            <a:endParaRPr lang="lv-LV" sz="3600" b="1" dirty="0"/>
          </a:p>
        </p:txBody>
      </p:sp>
      <p:sp>
        <p:nvSpPr>
          <p:cNvPr id="2" name="TextBox 1"/>
          <p:cNvSpPr txBox="1"/>
          <p:nvPr/>
        </p:nvSpPr>
        <p:spPr>
          <a:xfrm>
            <a:off x="2921596" y="1725382"/>
            <a:ext cx="9257855" cy="954107"/>
          </a:xfrm>
          <a:prstGeom prst="rect">
            <a:avLst/>
          </a:prstGeom>
          <a:noFill/>
        </p:spPr>
        <p:txBody>
          <a:bodyPr wrap="none" rtlCol="0">
            <a:spAutoFit/>
          </a:bodyPr>
          <a:lstStyle/>
          <a:p>
            <a:pPr marL="457200" indent="-457200">
              <a:buFont typeface="Wingdings" panose="05000000000000000000" pitchFamily="2" charset="2"/>
              <a:buChar char="Ø"/>
            </a:pPr>
            <a:r>
              <a:rPr lang="sv-SE" sz="2800" dirty="0"/>
              <a:t>RNA Pol II is a 550 kDa  enzyme that consists of 12 subunits.</a:t>
            </a:r>
          </a:p>
          <a:p>
            <a:r>
              <a:rPr lang="sv-SE" sz="2800" dirty="0"/>
              <a:t>Twelve subunits shaped like a crab claw.</a:t>
            </a:r>
            <a:endParaRPr lang="lv-LV" sz="2800" dirty="0"/>
          </a:p>
        </p:txBody>
      </p:sp>
      <p:pic>
        <p:nvPicPr>
          <p:cNvPr id="6" name="Attēls 5"/>
          <p:cNvPicPr>
            <a:picLocks noChangeAspect="1"/>
          </p:cNvPicPr>
          <p:nvPr/>
        </p:nvPicPr>
        <p:blipFill>
          <a:blip r:embed="rId2"/>
          <a:stretch>
            <a:fillRect/>
          </a:stretch>
        </p:blipFill>
        <p:spPr>
          <a:xfrm>
            <a:off x="260050" y="1028306"/>
            <a:ext cx="2720617" cy="3373565"/>
          </a:xfrm>
          <a:prstGeom prst="rect">
            <a:avLst/>
          </a:prstGeom>
        </p:spPr>
      </p:pic>
      <p:sp>
        <p:nvSpPr>
          <p:cNvPr id="9" name="TextBox 8"/>
          <p:cNvSpPr txBox="1"/>
          <p:nvPr/>
        </p:nvSpPr>
        <p:spPr>
          <a:xfrm>
            <a:off x="2980667" y="3162709"/>
            <a:ext cx="8903463" cy="954107"/>
          </a:xfrm>
          <a:prstGeom prst="rect">
            <a:avLst/>
          </a:prstGeom>
          <a:noFill/>
        </p:spPr>
        <p:txBody>
          <a:bodyPr wrap="none" rtlCol="0">
            <a:spAutoFit/>
          </a:bodyPr>
          <a:lstStyle/>
          <a:p>
            <a:pPr marL="457200" indent="-457200">
              <a:buFont typeface="Wingdings" panose="05000000000000000000" pitchFamily="2" charset="2"/>
              <a:buChar char="Ø"/>
            </a:pPr>
            <a:r>
              <a:rPr lang="sv-SE" sz="2800" dirty="0"/>
              <a:t>Jaws grip template and clamps lock template at catalytic </a:t>
            </a:r>
          </a:p>
          <a:p>
            <a:r>
              <a:rPr lang="sv-SE" sz="2800" dirty="0"/>
              <a:t>site for high processivity.</a:t>
            </a:r>
            <a:endParaRPr lang="lv-LV" sz="2800" dirty="0"/>
          </a:p>
        </p:txBody>
      </p:sp>
      <p:pic>
        <p:nvPicPr>
          <p:cNvPr id="5" name="Attēls 4"/>
          <p:cNvPicPr>
            <a:picLocks noChangeAspect="1"/>
          </p:cNvPicPr>
          <p:nvPr/>
        </p:nvPicPr>
        <p:blipFill>
          <a:blip r:embed="rId3"/>
          <a:stretch>
            <a:fillRect/>
          </a:stretch>
        </p:blipFill>
        <p:spPr>
          <a:xfrm>
            <a:off x="579364" y="4303421"/>
            <a:ext cx="2724150" cy="2428875"/>
          </a:xfrm>
          <a:prstGeom prst="rect">
            <a:avLst/>
          </a:prstGeom>
        </p:spPr>
      </p:pic>
      <p:sp>
        <p:nvSpPr>
          <p:cNvPr id="12" name="TextBox 11"/>
          <p:cNvSpPr txBox="1"/>
          <p:nvPr/>
        </p:nvSpPr>
        <p:spPr>
          <a:xfrm>
            <a:off x="3615423" y="4608936"/>
            <a:ext cx="5739328" cy="523220"/>
          </a:xfrm>
          <a:prstGeom prst="rect">
            <a:avLst/>
          </a:prstGeom>
          <a:noFill/>
        </p:spPr>
        <p:txBody>
          <a:bodyPr wrap="none" rtlCol="0">
            <a:spAutoFit/>
          </a:bodyPr>
          <a:lstStyle/>
          <a:p>
            <a:pPr marL="457200" indent="-457200">
              <a:buFont typeface="Wingdings" panose="05000000000000000000" pitchFamily="2" charset="2"/>
              <a:buChar char="Ø"/>
            </a:pPr>
            <a:r>
              <a:rPr lang="sv-SE" sz="2800" dirty="0"/>
              <a:t>Contains Mg</a:t>
            </a:r>
            <a:r>
              <a:rPr lang="sv-SE" sz="2800" baseline="30000" dirty="0"/>
              <a:t>2+</a:t>
            </a:r>
            <a:r>
              <a:rPr lang="sv-SE" sz="2800" dirty="0"/>
              <a:t> ions at catalytic site.</a:t>
            </a:r>
            <a:endParaRPr lang="lv-LV" sz="2800" baseline="30000" dirty="0"/>
          </a:p>
        </p:txBody>
      </p:sp>
      <p:pic>
        <p:nvPicPr>
          <p:cNvPr id="6146" name="Picture 2" descr="Image result for crab cl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6255" y="2168035"/>
            <a:ext cx="1307589" cy="1094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032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32638" y="1949979"/>
            <a:ext cx="4715393" cy="1938992"/>
          </a:xfrm>
          <a:prstGeom prst="rect">
            <a:avLst/>
          </a:prstGeom>
          <a:noFill/>
        </p:spPr>
        <p:txBody>
          <a:bodyPr wrap="none" rtlCol="0">
            <a:spAutoFit/>
          </a:bodyPr>
          <a:lstStyle/>
          <a:p>
            <a:r>
              <a:rPr lang="sv-SE" sz="2400" dirty="0"/>
              <a:t>There are various channels </a:t>
            </a:r>
            <a:r>
              <a:rPr lang="sv-SE" sz="2400" dirty="0" err="1"/>
              <a:t>allowing</a:t>
            </a:r>
            <a:r>
              <a:rPr lang="sv-SE" sz="2400" dirty="0"/>
              <a:t> </a:t>
            </a:r>
            <a:endParaRPr lang="lv-LV" sz="2400" dirty="0"/>
          </a:p>
          <a:p>
            <a:r>
              <a:rPr lang="sv-SE" sz="2400" dirty="0"/>
              <a:t>DNA, RNA and</a:t>
            </a:r>
          </a:p>
          <a:p>
            <a:r>
              <a:rPr lang="sv-SE" sz="2400" dirty="0"/>
              <a:t>NTPs move into and </a:t>
            </a:r>
            <a:r>
              <a:rPr lang="sv-SE" sz="2400" dirty="0" err="1"/>
              <a:t>out</a:t>
            </a:r>
            <a:r>
              <a:rPr lang="sv-SE" sz="2400" dirty="0"/>
              <a:t> </a:t>
            </a:r>
            <a:r>
              <a:rPr lang="sv-SE" sz="2400" dirty="0" err="1"/>
              <a:t>of</a:t>
            </a:r>
            <a:endParaRPr lang="lv-LV" sz="2400" dirty="0"/>
          </a:p>
          <a:p>
            <a:r>
              <a:rPr lang="sv-SE" sz="2400" dirty="0"/>
              <a:t> the RNA Pol II active </a:t>
            </a:r>
          </a:p>
          <a:p>
            <a:r>
              <a:rPr lang="sv-SE" sz="2400" dirty="0"/>
              <a:t>center cleft.</a:t>
            </a:r>
            <a:endParaRPr lang="lv-LV" sz="2400" dirty="0"/>
          </a:p>
        </p:txBody>
      </p:sp>
      <p:pic>
        <p:nvPicPr>
          <p:cNvPr id="6" name="Picture 2" descr="Image result for RNA capp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603" y="924477"/>
            <a:ext cx="5902627" cy="4324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6529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12456" y="130628"/>
            <a:ext cx="4538615" cy="707886"/>
          </a:xfrm>
          <a:prstGeom prst="rect">
            <a:avLst/>
          </a:prstGeom>
          <a:noFill/>
        </p:spPr>
        <p:txBody>
          <a:bodyPr wrap="none" rtlCol="0">
            <a:spAutoFit/>
          </a:bodyPr>
          <a:lstStyle/>
          <a:p>
            <a:r>
              <a:rPr lang="sv-SE" sz="4000" b="1" dirty="0"/>
              <a:t>Transcription factors</a:t>
            </a:r>
            <a:endParaRPr lang="lv-LV" sz="4000" b="1" dirty="0"/>
          </a:p>
        </p:txBody>
      </p:sp>
      <p:sp>
        <p:nvSpPr>
          <p:cNvPr id="5" name="TextBox 4"/>
          <p:cNvSpPr txBox="1"/>
          <p:nvPr/>
        </p:nvSpPr>
        <p:spPr>
          <a:xfrm>
            <a:off x="676124" y="885372"/>
            <a:ext cx="10817064" cy="523220"/>
          </a:xfrm>
          <a:prstGeom prst="rect">
            <a:avLst/>
          </a:prstGeom>
          <a:noFill/>
        </p:spPr>
        <p:txBody>
          <a:bodyPr wrap="none" rtlCol="0">
            <a:spAutoFit/>
          </a:bodyPr>
          <a:lstStyle/>
          <a:p>
            <a:r>
              <a:rPr lang="sv-SE" sz="2800" dirty="0"/>
              <a:t>Eukaryotic RNA polymerases cannot initiate transcription by themselves. </a:t>
            </a:r>
            <a:endParaRPr lang="lv-LV" sz="2800" dirty="0"/>
          </a:p>
        </p:txBody>
      </p:sp>
      <p:sp>
        <p:nvSpPr>
          <p:cNvPr id="7" name="TextBox 6"/>
          <p:cNvSpPr txBox="1"/>
          <p:nvPr/>
        </p:nvSpPr>
        <p:spPr>
          <a:xfrm>
            <a:off x="684591" y="2031999"/>
            <a:ext cx="10160282" cy="954107"/>
          </a:xfrm>
          <a:prstGeom prst="rect">
            <a:avLst/>
          </a:prstGeom>
          <a:noFill/>
        </p:spPr>
        <p:txBody>
          <a:bodyPr wrap="none" rtlCol="0">
            <a:spAutoFit/>
          </a:bodyPr>
          <a:lstStyle/>
          <a:p>
            <a:r>
              <a:rPr lang="sv-SE" sz="2800" dirty="0"/>
              <a:t>Specific proteins called </a:t>
            </a:r>
            <a:r>
              <a:rPr lang="sv-SE" sz="2800" b="1" dirty="0"/>
              <a:t>transcription factors </a:t>
            </a:r>
            <a:r>
              <a:rPr lang="sv-SE" sz="2800" dirty="0"/>
              <a:t>are required for RNA Pol</a:t>
            </a:r>
          </a:p>
          <a:p>
            <a:r>
              <a:rPr lang="sv-SE" sz="2800" dirty="0"/>
              <a:t>to </a:t>
            </a:r>
            <a:r>
              <a:rPr lang="sv-SE" sz="2800" b="1" dirty="0"/>
              <a:t>initiate transcription</a:t>
            </a:r>
            <a:r>
              <a:rPr lang="sv-SE" sz="2800" dirty="0"/>
              <a:t>. </a:t>
            </a:r>
            <a:endParaRPr lang="lv-LV" sz="2800" dirty="0"/>
          </a:p>
        </p:txBody>
      </p:sp>
      <p:sp>
        <p:nvSpPr>
          <p:cNvPr id="8" name="TextBox 7"/>
          <p:cNvSpPr txBox="1"/>
          <p:nvPr/>
        </p:nvSpPr>
        <p:spPr>
          <a:xfrm>
            <a:off x="667657" y="3279315"/>
            <a:ext cx="9461373" cy="523220"/>
          </a:xfrm>
          <a:prstGeom prst="rect">
            <a:avLst/>
          </a:prstGeom>
          <a:noFill/>
        </p:spPr>
        <p:txBody>
          <a:bodyPr wrap="none" rtlCol="0">
            <a:spAutoFit/>
          </a:bodyPr>
          <a:lstStyle/>
          <a:p>
            <a:r>
              <a:rPr lang="sv-SE" sz="2800" u="sng" dirty="0"/>
              <a:t>Two general types of transcription factors have been identified</a:t>
            </a:r>
            <a:r>
              <a:rPr lang="sv-SE" sz="2800" dirty="0"/>
              <a:t>. </a:t>
            </a:r>
            <a:endParaRPr lang="lv-LV" sz="2800" dirty="0"/>
          </a:p>
        </p:txBody>
      </p:sp>
      <p:sp>
        <p:nvSpPr>
          <p:cNvPr id="6" name="TextBox 5"/>
          <p:cNvSpPr txBox="1"/>
          <p:nvPr/>
        </p:nvSpPr>
        <p:spPr>
          <a:xfrm>
            <a:off x="667657" y="3884077"/>
            <a:ext cx="9888604" cy="1384995"/>
          </a:xfrm>
          <a:prstGeom prst="rect">
            <a:avLst/>
          </a:prstGeom>
          <a:noFill/>
        </p:spPr>
        <p:txBody>
          <a:bodyPr wrap="none" rtlCol="0">
            <a:spAutoFit/>
          </a:bodyPr>
          <a:lstStyle/>
          <a:p>
            <a:r>
              <a:rPr lang="sv-SE" sz="2800" b="1" dirty="0"/>
              <a:t>General  </a:t>
            </a:r>
            <a:r>
              <a:rPr lang="sv-SE" sz="2800" dirty="0"/>
              <a:t>transcription factors are involved in transcription from all</a:t>
            </a:r>
          </a:p>
          <a:p>
            <a:r>
              <a:rPr lang="sv-SE" sz="2800" dirty="0"/>
              <a:t>RNA Pol promoters and  constitute part of the basic transcription</a:t>
            </a:r>
          </a:p>
          <a:p>
            <a:r>
              <a:rPr lang="sv-SE" sz="2800" dirty="0"/>
              <a:t>machinery.</a:t>
            </a:r>
            <a:endParaRPr lang="lv-LV" sz="2800" dirty="0"/>
          </a:p>
        </p:txBody>
      </p:sp>
      <p:sp>
        <p:nvSpPr>
          <p:cNvPr id="10" name="TextBox 9"/>
          <p:cNvSpPr txBox="1"/>
          <p:nvPr/>
        </p:nvSpPr>
        <p:spPr>
          <a:xfrm>
            <a:off x="667657" y="5293172"/>
            <a:ext cx="10037043" cy="1384995"/>
          </a:xfrm>
          <a:prstGeom prst="rect">
            <a:avLst/>
          </a:prstGeom>
          <a:noFill/>
        </p:spPr>
        <p:txBody>
          <a:bodyPr wrap="none" rtlCol="0">
            <a:spAutoFit/>
          </a:bodyPr>
          <a:lstStyle/>
          <a:p>
            <a:r>
              <a:rPr lang="sv-SE" sz="2800" b="1" dirty="0"/>
              <a:t>Additional </a:t>
            </a:r>
            <a:r>
              <a:rPr lang="sv-SE" sz="2800" dirty="0"/>
              <a:t>transcription factors bind to DNA sequences that control</a:t>
            </a:r>
          </a:p>
          <a:p>
            <a:r>
              <a:rPr lang="sv-SE" sz="2800" dirty="0"/>
              <a:t>the expression of individual genes and responsible for</a:t>
            </a:r>
          </a:p>
          <a:p>
            <a:r>
              <a:rPr lang="sv-SE" sz="2800" dirty="0"/>
              <a:t>regulating gene expression.</a:t>
            </a:r>
            <a:endParaRPr lang="lv-LV" sz="2800" dirty="0"/>
          </a:p>
        </p:txBody>
      </p:sp>
      <p:sp>
        <p:nvSpPr>
          <p:cNvPr id="9" name="TextBox 8"/>
          <p:cNvSpPr txBox="1"/>
          <p:nvPr/>
        </p:nvSpPr>
        <p:spPr>
          <a:xfrm>
            <a:off x="654354" y="1357222"/>
            <a:ext cx="11537646" cy="523220"/>
          </a:xfrm>
          <a:prstGeom prst="rect">
            <a:avLst/>
          </a:prstGeom>
          <a:noFill/>
        </p:spPr>
        <p:txBody>
          <a:bodyPr wrap="none" rtlCol="0">
            <a:spAutoFit/>
          </a:bodyPr>
          <a:lstStyle/>
          <a:p>
            <a:r>
              <a:rPr lang="en-US" sz="2800" dirty="0"/>
              <a:t>RNA Pol II  can not recognize the promoter and unwind the DNA double helix. </a:t>
            </a:r>
            <a:endParaRPr lang="lv-LV" sz="2800" dirty="0"/>
          </a:p>
        </p:txBody>
      </p:sp>
    </p:spTree>
    <p:extLst>
      <p:ext uri="{BB962C8B-B14F-4D97-AF65-F5344CB8AC3E}">
        <p14:creationId xmlns:p14="http://schemas.microsoft.com/office/powerpoint/2010/main" val="415005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7187" y="989390"/>
            <a:ext cx="10201663" cy="830997"/>
          </a:xfrm>
          <a:prstGeom prst="rect">
            <a:avLst/>
          </a:prstGeom>
          <a:noFill/>
        </p:spPr>
        <p:txBody>
          <a:bodyPr wrap="square" rtlCol="0">
            <a:spAutoFit/>
          </a:bodyPr>
          <a:lstStyle/>
          <a:p>
            <a:pPr marL="342900" indent="-342900">
              <a:buFont typeface="Wingdings" panose="05000000000000000000" pitchFamily="2" charset="2"/>
              <a:buChar char="q"/>
            </a:pPr>
            <a:r>
              <a:rPr lang="sv-SE" sz="2400" dirty="0"/>
              <a:t>Combination of short sequence elements in the immediate vicinity  of a gene act as a </a:t>
            </a:r>
            <a:r>
              <a:rPr lang="sv-SE" sz="2400" b="1" dirty="0"/>
              <a:t>recognition signals for transcription factors</a:t>
            </a:r>
            <a:r>
              <a:rPr lang="sv-SE" sz="2400" dirty="0"/>
              <a:t>. </a:t>
            </a:r>
            <a:endParaRPr lang="lv-LV" sz="2400" dirty="0"/>
          </a:p>
        </p:txBody>
      </p:sp>
      <p:sp>
        <p:nvSpPr>
          <p:cNvPr id="5" name="TextBox 4"/>
          <p:cNvSpPr txBox="1"/>
          <p:nvPr/>
        </p:nvSpPr>
        <p:spPr>
          <a:xfrm>
            <a:off x="2374084" y="167780"/>
            <a:ext cx="7966796" cy="584775"/>
          </a:xfrm>
          <a:prstGeom prst="rect">
            <a:avLst/>
          </a:prstGeom>
          <a:noFill/>
        </p:spPr>
        <p:txBody>
          <a:bodyPr wrap="none" rtlCol="0">
            <a:spAutoFit/>
          </a:bodyPr>
          <a:lstStyle/>
          <a:p>
            <a:r>
              <a:rPr lang="sv-SE" sz="3200" b="1" dirty="0"/>
              <a:t>Regulatory elements and transcription factors</a:t>
            </a:r>
            <a:endParaRPr lang="lv-LV" sz="3200" b="1" dirty="0"/>
          </a:p>
        </p:txBody>
      </p:sp>
      <p:sp>
        <p:nvSpPr>
          <p:cNvPr id="7" name="TextBox 6"/>
          <p:cNvSpPr txBox="1"/>
          <p:nvPr/>
        </p:nvSpPr>
        <p:spPr>
          <a:xfrm>
            <a:off x="427187" y="2309108"/>
            <a:ext cx="10243608" cy="830997"/>
          </a:xfrm>
          <a:prstGeom prst="rect">
            <a:avLst/>
          </a:prstGeom>
          <a:noFill/>
        </p:spPr>
        <p:txBody>
          <a:bodyPr wrap="square" rtlCol="0">
            <a:spAutoFit/>
          </a:bodyPr>
          <a:lstStyle/>
          <a:p>
            <a:pPr marL="342900" indent="-342900">
              <a:buFont typeface="Wingdings" panose="05000000000000000000" pitchFamily="2" charset="2"/>
              <a:buChar char="q"/>
            </a:pPr>
            <a:r>
              <a:rPr lang="sv-SE" sz="2400" dirty="0"/>
              <a:t>A major group of such short sequence elements is clustered upstream of the coding sequence of the gene, where they collectively constitute </a:t>
            </a:r>
            <a:r>
              <a:rPr lang="sv-SE" sz="2400" b="1" dirty="0"/>
              <a:t>the promoter</a:t>
            </a:r>
            <a:r>
              <a:rPr lang="sv-SE" sz="2400" dirty="0"/>
              <a:t>.</a:t>
            </a:r>
            <a:endParaRPr lang="lv-LV" sz="2400" dirty="0"/>
          </a:p>
        </p:txBody>
      </p:sp>
      <p:sp>
        <p:nvSpPr>
          <p:cNvPr id="8" name="TextBox 7"/>
          <p:cNvSpPr txBox="1"/>
          <p:nvPr/>
        </p:nvSpPr>
        <p:spPr>
          <a:xfrm>
            <a:off x="344695" y="3448762"/>
            <a:ext cx="10201663" cy="1200329"/>
          </a:xfrm>
          <a:prstGeom prst="rect">
            <a:avLst/>
          </a:prstGeom>
          <a:noFill/>
        </p:spPr>
        <p:txBody>
          <a:bodyPr wrap="square" rtlCol="0">
            <a:spAutoFit/>
          </a:bodyPr>
          <a:lstStyle/>
          <a:p>
            <a:pPr marL="342900" indent="-342900">
              <a:buFont typeface="Wingdings" panose="05000000000000000000" pitchFamily="2" charset="2"/>
              <a:buChar char="q"/>
            </a:pPr>
            <a:r>
              <a:rPr lang="sv-SE" sz="2400" dirty="0"/>
              <a:t>Recognition signals for transcription factors </a:t>
            </a:r>
            <a:r>
              <a:rPr lang="sv-SE" sz="2400" b="1" dirty="0"/>
              <a:t>(promoter elements) </a:t>
            </a:r>
            <a:r>
              <a:rPr lang="sv-SE" sz="2400" dirty="0"/>
              <a:t>are said to be </a:t>
            </a:r>
            <a:r>
              <a:rPr lang="sv-SE" sz="2400" b="1" i="1" dirty="0"/>
              <a:t>cis</a:t>
            </a:r>
            <a:r>
              <a:rPr lang="sv-SE" sz="2400" b="1" dirty="0"/>
              <a:t>-acting </a:t>
            </a:r>
            <a:r>
              <a:rPr lang="sv-SE" sz="2400" dirty="0"/>
              <a:t>because their function is limited to the DNA duplex on which they reside. </a:t>
            </a:r>
            <a:endParaRPr lang="lv-LV" sz="2400" dirty="0"/>
          </a:p>
        </p:txBody>
      </p:sp>
      <p:sp>
        <p:nvSpPr>
          <p:cNvPr id="9" name="TextBox 8"/>
          <p:cNvSpPr txBox="1"/>
          <p:nvPr/>
        </p:nvSpPr>
        <p:spPr>
          <a:xfrm>
            <a:off x="344694" y="4957748"/>
            <a:ext cx="10201663" cy="1200329"/>
          </a:xfrm>
          <a:prstGeom prst="rect">
            <a:avLst/>
          </a:prstGeom>
          <a:noFill/>
        </p:spPr>
        <p:txBody>
          <a:bodyPr wrap="square" rtlCol="0">
            <a:spAutoFit/>
          </a:bodyPr>
          <a:lstStyle/>
          <a:p>
            <a:pPr marL="342900" indent="-342900">
              <a:buFont typeface="Wingdings" panose="05000000000000000000" pitchFamily="2" charset="2"/>
              <a:buChar char="q"/>
            </a:pPr>
            <a:r>
              <a:rPr lang="sv-SE" sz="2400" b="1" dirty="0"/>
              <a:t>The transcription factors </a:t>
            </a:r>
            <a:r>
              <a:rPr lang="sv-SE" sz="2400" dirty="0"/>
              <a:t>are said to be </a:t>
            </a:r>
            <a:r>
              <a:rPr lang="sv-SE" sz="2400" b="1" i="1" dirty="0"/>
              <a:t>trans</a:t>
            </a:r>
            <a:r>
              <a:rPr lang="sv-SE" sz="2400" b="1" dirty="0"/>
              <a:t>- acting</a:t>
            </a:r>
            <a:r>
              <a:rPr lang="sv-SE" sz="2400" dirty="0"/>
              <a:t>,</a:t>
            </a:r>
            <a:r>
              <a:rPr lang="sv-SE" sz="2400" b="1" dirty="0"/>
              <a:t> </a:t>
            </a:r>
            <a:r>
              <a:rPr lang="sv-SE" sz="2400" dirty="0"/>
              <a:t> because they are synthesized by remotely located genes and required to migrate to their site of action. </a:t>
            </a:r>
            <a:endParaRPr lang="lv-LV" sz="2400" dirty="0"/>
          </a:p>
        </p:txBody>
      </p:sp>
    </p:spTree>
    <p:extLst>
      <p:ext uri="{BB962C8B-B14F-4D97-AF65-F5344CB8AC3E}">
        <p14:creationId xmlns:p14="http://schemas.microsoft.com/office/powerpoint/2010/main" val="297302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87442" y="184558"/>
            <a:ext cx="2293320" cy="646331"/>
          </a:xfrm>
          <a:prstGeom prst="rect">
            <a:avLst/>
          </a:prstGeom>
          <a:noFill/>
        </p:spPr>
        <p:txBody>
          <a:bodyPr wrap="none" rtlCol="0">
            <a:spAutoFit/>
          </a:bodyPr>
          <a:lstStyle/>
          <a:p>
            <a:r>
              <a:rPr lang="sv-SE" sz="3600" b="1" dirty="0"/>
              <a:t>Promoters </a:t>
            </a:r>
            <a:endParaRPr lang="lv-LV" sz="3600" b="1" dirty="0"/>
          </a:p>
        </p:txBody>
      </p:sp>
      <p:sp>
        <p:nvSpPr>
          <p:cNvPr id="6" name="Taisnstūris 5"/>
          <p:cNvSpPr/>
          <p:nvPr/>
        </p:nvSpPr>
        <p:spPr>
          <a:xfrm>
            <a:off x="753802" y="3544803"/>
            <a:ext cx="10940451" cy="1200329"/>
          </a:xfrm>
          <a:prstGeom prst="rect">
            <a:avLst/>
          </a:prstGeom>
        </p:spPr>
        <p:txBody>
          <a:bodyPr wrap="square">
            <a:spAutoFit/>
          </a:bodyPr>
          <a:lstStyle/>
          <a:p>
            <a:pPr marL="342900" indent="-342900">
              <a:buFont typeface="Wingdings" panose="05000000000000000000" pitchFamily="2" charset="2"/>
              <a:buChar char="Ø"/>
            </a:pPr>
            <a:r>
              <a:rPr lang="en-US" sz="2400" b="1" dirty="0">
                <a:solidFill>
                  <a:srgbClr val="262626"/>
                </a:solidFill>
              </a:rPr>
              <a:t>The TATA box </a:t>
            </a:r>
            <a:r>
              <a:rPr lang="en-US" sz="2400" dirty="0">
                <a:solidFill>
                  <a:srgbClr val="000000"/>
                </a:solidFill>
              </a:rPr>
              <a:t>, often TATAAA and usually found 25-30 base pairs upstream (-25) from the start site of transcription. Only about 10-15% of mammalian </a:t>
            </a:r>
            <a:r>
              <a:rPr lang="en-US" sz="2400" dirty="0">
                <a:solidFill>
                  <a:srgbClr val="262626"/>
                </a:solidFill>
              </a:rPr>
              <a:t>genes </a:t>
            </a:r>
            <a:r>
              <a:rPr lang="en-US" sz="2400" dirty="0">
                <a:solidFill>
                  <a:srgbClr val="000000"/>
                </a:solidFill>
              </a:rPr>
              <a:t>contain TATA boxes, while the rest contain other core promoter elements. </a:t>
            </a:r>
            <a:endParaRPr lang="lv-LV" sz="2400" dirty="0"/>
          </a:p>
        </p:txBody>
      </p:sp>
      <p:sp>
        <p:nvSpPr>
          <p:cNvPr id="7" name="TextBox 6"/>
          <p:cNvSpPr txBox="1"/>
          <p:nvPr/>
        </p:nvSpPr>
        <p:spPr>
          <a:xfrm>
            <a:off x="7359597" y="1637668"/>
            <a:ext cx="3444726" cy="830997"/>
          </a:xfrm>
          <a:prstGeom prst="rect">
            <a:avLst/>
          </a:prstGeom>
          <a:noFill/>
        </p:spPr>
        <p:txBody>
          <a:bodyPr wrap="none" rtlCol="0">
            <a:spAutoFit/>
          </a:bodyPr>
          <a:lstStyle/>
          <a:p>
            <a:r>
              <a:rPr lang="sv-SE" sz="2400" dirty="0"/>
              <a:t>Promoters can be about </a:t>
            </a:r>
          </a:p>
          <a:p>
            <a:r>
              <a:rPr lang="sv-SE" sz="2400" dirty="0"/>
              <a:t>100- 1000 base pairs long.</a:t>
            </a:r>
            <a:endParaRPr lang="lv-LV" sz="2400" dirty="0"/>
          </a:p>
        </p:txBody>
      </p:sp>
      <p:pic>
        <p:nvPicPr>
          <p:cNvPr id="44034" name="Picture 2" descr="Image result for eukaryotic promo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035" y="887515"/>
            <a:ext cx="5476875" cy="15811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359597" y="866030"/>
            <a:ext cx="4690130" cy="461665"/>
          </a:xfrm>
          <a:prstGeom prst="rect">
            <a:avLst/>
          </a:prstGeom>
          <a:noFill/>
        </p:spPr>
        <p:txBody>
          <a:bodyPr wrap="none" rtlCol="0">
            <a:spAutoFit/>
          </a:bodyPr>
          <a:lstStyle/>
          <a:p>
            <a:r>
              <a:rPr lang="sv-SE" sz="2400" dirty="0"/>
              <a:t>Promoter lies upstream of the gene.</a:t>
            </a:r>
            <a:endParaRPr lang="lv-LV" sz="2400" dirty="0"/>
          </a:p>
        </p:txBody>
      </p:sp>
      <p:sp>
        <p:nvSpPr>
          <p:cNvPr id="8" name="TextBox 7"/>
          <p:cNvSpPr txBox="1"/>
          <p:nvPr/>
        </p:nvSpPr>
        <p:spPr>
          <a:xfrm>
            <a:off x="946748" y="2913503"/>
            <a:ext cx="5578387" cy="461665"/>
          </a:xfrm>
          <a:prstGeom prst="rect">
            <a:avLst/>
          </a:prstGeom>
          <a:noFill/>
        </p:spPr>
        <p:txBody>
          <a:bodyPr wrap="none" rtlCol="0">
            <a:spAutoFit/>
          </a:bodyPr>
          <a:lstStyle/>
          <a:p>
            <a:r>
              <a:rPr lang="sv-SE" sz="2400" dirty="0"/>
              <a:t>Common cis-acting elements of promoters:</a:t>
            </a:r>
            <a:endParaRPr lang="lv-LV" sz="2400" dirty="0"/>
          </a:p>
        </p:txBody>
      </p:sp>
      <p:sp>
        <p:nvSpPr>
          <p:cNvPr id="12" name="Taisnstūris 11"/>
          <p:cNvSpPr/>
          <p:nvPr/>
        </p:nvSpPr>
        <p:spPr>
          <a:xfrm>
            <a:off x="654532" y="4947141"/>
            <a:ext cx="10940451" cy="461665"/>
          </a:xfrm>
          <a:prstGeom prst="rect">
            <a:avLst/>
          </a:prstGeom>
        </p:spPr>
        <p:txBody>
          <a:bodyPr wrap="square">
            <a:spAutoFit/>
          </a:bodyPr>
          <a:lstStyle/>
          <a:p>
            <a:pPr marL="342900" indent="-342900">
              <a:buFont typeface="Wingdings" panose="05000000000000000000" pitchFamily="2" charset="2"/>
              <a:buChar char="Ø"/>
            </a:pPr>
            <a:r>
              <a:rPr lang="en-US" sz="2400" b="1" dirty="0">
                <a:solidFill>
                  <a:srgbClr val="262626"/>
                </a:solidFill>
              </a:rPr>
              <a:t>The GC box </a:t>
            </a:r>
            <a:r>
              <a:rPr lang="en-US" sz="2400" dirty="0">
                <a:solidFill>
                  <a:srgbClr val="000000"/>
                </a:solidFill>
              </a:rPr>
              <a:t>, often GGGCGG, found in a variety of genes, many lacking a TATA box.</a:t>
            </a:r>
            <a:endParaRPr lang="lv-LV" sz="2400" dirty="0"/>
          </a:p>
        </p:txBody>
      </p:sp>
      <p:sp>
        <p:nvSpPr>
          <p:cNvPr id="13" name="Taisnstūris 12"/>
          <p:cNvSpPr/>
          <p:nvPr/>
        </p:nvSpPr>
        <p:spPr>
          <a:xfrm>
            <a:off x="654532" y="5711937"/>
            <a:ext cx="10940451" cy="830997"/>
          </a:xfrm>
          <a:prstGeom prst="rect">
            <a:avLst/>
          </a:prstGeom>
        </p:spPr>
        <p:txBody>
          <a:bodyPr wrap="square">
            <a:spAutoFit/>
          </a:bodyPr>
          <a:lstStyle/>
          <a:p>
            <a:pPr marL="342900" indent="-342900">
              <a:buFont typeface="Wingdings" panose="05000000000000000000" pitchFamily="2" charset="2"/>
              <a:buChar char="Ø"/>
            </a:pPr>
            <a:r>
              <a:rPr lang="en-US" sz="2400" b="1" dirty="0">
                <a:solidFill>
                  <a:srgbClr val="262626"/>
                </a:solidFill>
              </a:rPr>
              <a:t>The CAAT box </a:t>
            </a:r>
            <a:r>
              <a:rPr lang="en-US" sz="2400" dirty="0">
                <a:solidFill>
                  <a:srgbClr val="000000"/>
                </a:solidFill>
              </a:rPr>
              <a:t>, often located at position -80. It is usually the strongest determinant</a:t>
            </a:r>
          </a:p>
          <a:p>
            <a:r>
              <a:rPr lang="en-US" sz="2400" dirty="0">
                <a:solidFill>
                  <a:srgbClr val="000000"/>
                </a:solidFill>
              </a:rPr>
              <a:t>     of promoter efficiency.</a:t>
            </a:r>
            <a:endParaRPr lang="lv-LV" sz="2400" dirty="0"/>
          </a:p>
        </p:txBody>
      </p:sp>
    </p:spTree>
    <p:extLst>
      <p:ext uri="{BB962C8B-B14F-4D97-AF65-F5344CB8AC3E}">
        <p14:creationId xmlns:p14="http://schemas.microsoft.com/office/powerpoint/2010/main" val="150910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4" name="Picture 8" descr="Image result for eukaryotic enhanc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764" y="576555"/>
            <a:ext cx="6227299" cy="46704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50058" y="1258292"/>
            <a:ext cx="9836587" cy="830997"/>
          </a:xfrm>
          <a:prstGeom prst="rect">
            <a:avLst/>
          </a:prstGeom>
          <a:noFill/>
        </p:spPr>
        <p:txBody>
          <a:bodyPr wrap="square" rtlCol="0">
            <a:spAutoFit/>
          </a:bodyPr>
          <a:lstStyle/>
          <a:p>
            <a:r>
              <a:rPr lang="sv-SE" sz="2400" dirty="0"/>
              <a:t>A cis-acting sequence that </a:t>
            </a:r>
          </a:p>
          <a:p>
            <a:r>
              <a:rPr lang="sv-SE" sz="2400" dirty="0"/>
              <a:t>can increase the activities of many promoters.</a:t>
            </a:r>
          </a:p>
        </p:txBody>
      </p:sp>
      <p:sp>
        <p:nvSpPr>
          <p:cNvPr id="6" name="TextBox 5"/>
          <p:cNvSpPr txBox="1"/>
          <p:nvPr/>
        </p:nvSpPr>
        <p:spPr>
          <a:xfrm>
            <a:off x="6250058" y="3424250"/>
            <a:ext cx="10973465" cy="830997"/>
          </a:xfrm>
          <a:prstGeom prst="rect">
            <a:avLst/>
          </a:prstGeom>
          <a:noFill/>
        </p:spPr>
        <p:txBody>
          <a:bodyPr wrap="square" rtlCol="0">
            <a:spAutoFit/>
          </a:bodyPr>
          <a:lstStyle/>
          <a:p>
            <a:r>
              <a:rPr lang="sv-SE" sz="2400" dirty="0"/>
              <a:t>Can function in any location (upstream </a:t>
            </a:r>
          </a:p>
          <a:p>
            <a:r>
              <a:rPr lang="sv-SE" sz="2400" dirty="0"/>
              <a:t>or downstream)  relative to promoter.</a:t>
            </a:r>
            <a:endParaRPr lang="lv-LV" sz="2400" dirty="0"/>
          </a:p>
        </p:txBody>
      </p:sp>
      <p:sp>
        <p:nvSpPr>
          <p:cNvPr id="8" name="TextBox 7"/>
          <p:cNvSpPr txBox="1"/>
          <p:nvPr/>
        </p:nvSpPr>
        <p:spPr>
          <a:xfrm>
            <a:off x="1990506" y="0"/>
            <a:ext cx="2369688" cy="707886"/>
          </a:xfrm>
          <a:prstGeom prst="rect">
            <a:avLst/>
          </a:prstGeom>
          <a:noFill/>
        </p:spPr>
        <p:txBody>
          <a:bodyPr wrap="none" rtlCol="0">
            <a:spAutoFit/>
          </a:bodyPr>
          <a:lstStyle/>
          <a:p>
            <a:r>
              <a:rPr lang="sv-SE" sz="4000" b="1" dirty="0"/>
              <a:t>Enhancers</a:t>
            </a:r>
            <a:endParaRPr lang="lv-LV" sz="4000" b="1" dirty="0"/>
          </a:p>
        </p:txBody>
      </p:sp>
      <p:sp>
        <p:nvSpPr>
          <p:cNvPr id="9" name="TextBox 8"/>
          <p:cNvSpPr txBox="1"/>
          <p:nvPr/>
        </p:nvSpPr>
        <p:spPr>
          <a:xfrm>
            <a:off x="6188213" y="135177"/>
            <a:ext cx="10307017" cy="830997"/>
          </a:xfrm>
          <a:prstGeom prst="rect">
            <a:avLst/>
          </a:prstGeom>
          <a:noFill/>
        </p:spPr>
        <p:txBody>
          <a:bodyPr wrap="square" rtlCol="0">
            <a:spAutoFit/>
          </a:bodyPr>
          <a:lstStyle/>
          <a:p>
            <a:r>
              <a:rPr lang="sv-SE" sz="2400" dirty="0"/>
              <a:t>Enhancers are stretches of DNA bases, </a:t>
            </a:r>
          </a:p>
          <a:p>
            <a:r>
              <a:rPr lang="sv-SE" sz="2400" dirty="0"/>
              <a:t>about 50 to 150 bp in length.</a:t>
            </a:r>
            <a:endParaRPr lang="lv-LV" sz="2400" dirty="0"/>
          </a:p>
        </p:txBody>
      </p:sp>
      <p:sp>
        <p:nvSpPr>
          <p:cNvPr id="10" name="Taisnstūris 9"/>
          <p:cNvSpPr/>
          <p:nvPr/>
        </p:nvSpPr>
        <p:spPr>
          <a:xfrm>
            <a:off x="6250058" y="2341271"/>
            <a:ext cx="10217834" cy="830997"/>
          </a:xfrm>
          <a:prstGeom prst="rect">
            <a:avLst/>
          </a:prstGeom>
        </p:spPr>
        <p:txBody>
          <a:bodyPr wrap="square">
            <a:spAutoFit/>
          </a:bodyPr>
          <a:lstStyle/>
          <a:p>
            <a:r>
              <a:rPr lang="sv-SE" sz="2400" dirty="0"/>
              <a:t>Enhancers can exert their stimulatory actions</a:t>
            </a:r>
          </a:p>
          <a:p>
            <a:r>
              <a:rPr lang="sv-SE" sz="2400" dirty="0"/>
              <a:t>over distances of several thousand base pairs.</a:t>
            </a:r>
            <a:endParaRPr lang="lv-LV" sz="2400" dirty="0"/>
          </a:p>
        </p:txBody>
      </p:sp>
      <p:sp>
        <p:nvSpPr>
          <p:cNvPr id="11" name="AutoShape 6" descr="Image result for eukaryotic enhancers"/>
          <p:cNvSpPr>
            <a:spLocks noChangeAspect="1" noChangeArrowheads="1"/>
          </p:cNvSpPr>
          <p:nvPr/>
        </p:nvSpPr>
        <p:spPr bwMode="auto">
          <a:xfrm>
            <a:off x="4986997" y="4994523"/>
            <a:ext cx="207577" cy="2075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sp>
        <p:nvSpPr>
          <p:cNvPr id="15" name="TextBox 14"/>
          <p:cNvSpPr txBox="1"/>
          <p:nvPr/>
        </p:nvSpPr>
        <p:spPr>
          <a:xfrm>
            <a:off x="393107" y="5202100"/>
            <a:ext cx="11596643" cy="1200329"/>
          </a:xfrm>
          <a:prstGeom prst="rect">
            <a:avLst/>
          </a:prstGeom>
          <a:noFill/>
        </p:spPr>
        <p:txBody>
          <a:bodyPr wrap="square" rtlCol="0">
            <a:spAutoFit/>
          </a:bodyPr>
          <a:lstStyle/>
          <a:p>
            <a:r>
              <a:rPr lang="sv-SE" sz="2400" dirty="0"/>
              <a:t>They bind gene regulatory proteins, and subsequently, the DNA between the promoter and enhancer loops out, allowing the proteins bound to the enhancer to interact with the</a:t>
            </a:r>
          </a:p>
          <a:p>
            <a:r>
              <a:rPr lang="sv-SE" sz="2400" dirty="0"/>
              <a:t>transcription factors bound to the promoter.</a:t>
            </a:r>
          </a:p>
        </p:txBody>
      </p:sp>
    </p:spTree>
    <p:extLst>
      <p:ext uri="{BB962C8B-B14F-4D97-AF65-F5344CB8AC3E}">
        <p14:creationId xmlns:p14="http://schemas.microsoft.com/office/powerpoint/2010/main" val="13763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15656" y="67112"/>
            <a:ext cx="3152658" cy="707886"/>
          </a:xfrm>
          <a:prstGeom prst="rect">
            <a:avLst/>
          </a:prstGeom>
          <a:noFill/>
        </p:spPr>
        <p:txBody>
          <a:bodyPr wrap="none" rtlCol="0">
            <a:spAutoFit/>
          </a:bodyPr>
          <a:lstStyle/>
          <a:p>
            <a:r>
              <a:rPr lang="sv-SE" sz="4000" b="1" dirty="0"/>
              <a:t>Initiation step</a:t>
            </a:r>
            <a:endParaRPr lang="lv-LV" sz="4000" b="1" dirty="0"/>
          </a:p>
        </p:txBody>
      </p:sp>
      <p:sp>
        <p:nvSpPr>
          <p:cNvPr id="7" name="TextBox 6"/>
          <p:cNvSpPr txBox="1"/>
          <p:nvPr/>
        </p:nvSpPr>
        <p:spPr>
          <a:xfrm>
            <a:off x="1346287" y="1075244"/>
            <a:ext cx="9503051" cy="954107"/>
          </a:xfrm>
          <a:prstGeom prst="rect">
            <a:avLst/>
          </a:prstGeom>
          <a:noFill/>
        </p:spPr>
        <p:txBody>
          <a:bodyPr wrap="none" rtlCol="0">
            <a:spAutoFit/>
          </a:bodyPr>
          <a:lstStyle/>
          <a:p>
            <a:pPr marL="457200" indent="-457200">
              <a:buFont typeface="Wingdings" panose="05000000000000000000" pitchFamily="2" charset="2"/>
              <a:buChar char="q"/>
            </a:pPr>
            <a:r>
              <a:rPr lang="en-US" sz="2800" dirty="0"/>
              <a:t>The structure of promoter – polymerase complex undergoes </a:t>
            </a:r>
          </a:p>
          <a:p>
            <a:r>
              <a:rPr lang="en-US" sz="2800" dirty="0"/>
              <a:t>structural changes to proceed transcription.</a:t>
            </a:r>
          </a:p>
        </p:txBody>
      </p:sp>
      <p:sp>
        <p:nvSpPr>
          <p:cNvPr id="8" name="TextBox 7"/>
          <p:cNvSpPr txBox="1"/>
          <p:nvPr/>
        </p:nvSpPr>
        <p:spPr>
          <a:xfrm>
            <a:off x="1363221" y="2602856"/>
            <a:ext cx="10764678" cy="1384995"/>
          </a:xfrm>
          <a:prstGeom prst="rect">
            <a:avLst/>
          </a:prstGeom>
          <a:noFill/>
        </p:spPr>
        <p:txBody>
          <a:bodyPr wrap="none" rtlCol="0">
            <a:spAutoFit/>
          </a:bodyPr>
          <a:lstStyle/>
          <a:p>
            <a:pPr marL="457200" indent="-457200">
              <a:buFont typeface="Wingdings" panose="05000000000000000000" pitchFamily="2" charset="2"/>
              <a:buChar char="q"/>
            </a:pPr>
            <a:r>
              <a:rPr lang="en-US" sz="2800" dirty="0"/>
              <a:t>Approximately 14 base pairs of DNA at the transcription site unwinds </a:t>
            </a:r>
          </a:p>
          <a:p>
            <a:r>
              <a:rPr lang="en-US" sz="2800" dirty="0"/>
              <a:t>by RNA Pol II and general TF and form a transcription “bubble”.</a:t>
            </a:r>
          </a:p>
          <a:p>
            <a:endParaRPr lang="en-US" sz="2800" dirty="0"/>
          </a:p>
        </p:txBody>
      </p:sp>
      <p:sp>
        <p:nvSpPr>
          <p:cNvPr id="12" name="TextBox 11"/>
          <p:cNvSpPr txBox="1"/>
          <p:nvPr/>
        </p:nvSpPr>
        <p:spPr>
          <a:xfrm>
            <a:off x="1447887" y="4419651"/>
            <a:ext cx="9538380" cy="954107"/>
          </a:xfrm>
          <a:prstGeom prst="rect">
            <a:avLst/>
          </a:prstGeom>
          <a:noFill/>
        </p:spPr>
        <p:txBody>
          <a:bodyPr wrap="none" rtlCol="0">
            <a:spAutoFit/>
          </a:bodyPr>
          <a:lstStyle/>
          <a:p>
            <a:pPr marL="457200" indent="-457200">
              <a:buFont typeface="Wingdings" panose="05000000000000000000" pitchFamily="2" charset="2"/>
              <a:buChar char="q"/>
            </a:pPr>
            <a:r>
              <a:rPr lang="en-US" sz="2800" dirty="0"/>
              <a:t>Direction of RNA synthesis occurs in a 5’- 3’ direction (3’- end</a:t>
            </a:r>
          </a:p>
          <a:p>
            <a:r>
              <a:rPr lang="en-US" sz="2800" dirty="0"/>
              <a:t>growing).</a:t>
            </a:r>
          </a:p>
        </p:txBody>
      </p:sp>
    </p:spTree>
    <p:extLst>
      <p:ext uri="{BB962C8B-B14F-4D97-AF65-F5344CB8AC3E}">
        <p14:creationId xmlns:p14="http://schemas.microsoft.com/office/powerpoint/2010/main" val="207537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9828" y="145144"/>
            <a:ext cx="4738605" cy="707886"/>
          </a:xfrm>
          <a:prstGeom prst="rect">
            <a:avLst/>
          </a:prstGeom>
          <a:noFill/>
        </p:spPr>
        <p:txBody>
          <a:bodyPr wrap="none" rtlCol="0">
            <a:spAutoFit/>
          </a:bodyPr>
          <a:lstStyle/>
          <a:p>
            <a:r>
              <a:rPr lang="sv-SE" sz="4000" b="1" dirty="0"/>
              <a:t>Preinitiation complex</a:t>
            </a:r>
            <a:endParaRPr lang="lv-LV" sz="4000" b="1" dirty="0"/>
          </a:p>
        </p:txBody>
      </p:sp>
      <p:sp>
        <p:nvSpPr>
          <p:cNvPr id="5" name="TextBox 4"/>
          <p:cNvSpPr txBox="1"/>
          <p:nvPr/>
        </p:nvSpPr>
        <p:spPr>
          <a:xfrm>
            <a:off x="1405012" y="1186951"/>
            <a:ext cx="9708235" cy="954107"/>
          </a:xfrm>
          <a:prstGeom prst="rect">
            <a:avLst/>
          </a:prstGeom>
          <a:noFill/>
        </p:spPr>
        <p:txBody>
          <a:bodyPr wrap="none" rtlCol="0">
            <a:spAutoFit/>
          </a:bodyPr>
          <a:lstStyle/>
          <a:p>
            <a:r>
              <a:rPr lang="sv-SE" sz="2800" dirty="0"/>
              <a:t>General transcription factors (GTF) combine with RNA Pol to form</a:t>
            </a:r>
          </a:p>
          <a:p>
            <a:r>
              <a:rPr lang="sv-SE" sz="2800" dirty="0"/>
              <a:t>preinitiation complex. </a:t>
            </a:r>
            <a:endParaRPr lang="lv-LV" sz="2800" dirty="0"/>
          </a:p>
        </p:txBody>
      </p:sp>
      <p:sp>
        <p:nvSpPr>
          <p:cNvPr id="6" name="TextBox 5"/>
          <p:cNvSpPr txBox="1"/>
          <p:nvPr/>
        </p:nvSpPr>
        <p:spPr>
          <a:xfrm>
            <a:off x="4338246" y="2359281"/>
            <a:ext cx="3371116" cy="523220"/>
          </a:xfrm>
          <a:prstGeom prst="rect">
            <a:avLst/>
          </a:prstGeom>
          <a:noFill/>
        </p:spPr>
        <p:txBody>
          <a:bodyPr wrap="none" rtlCol="0">
            <a:spAutoFit/>
          </a:bodyPr>
          <a:lstStyle/>
          <a:p>
            <a:r>
              <a:rPr lang="sv-SE" sz="2800" b="1" u="sng" dirty="0"/>
              <a:t>Preinitiation complex</a:t>
            </a:r>
          </a:p>
        </p:txBody>
      </p:sp>
      <p:sp>
        <p:nvSpPr>
          <p:cNvPr id="7" name="Taisnstūris 6"/>
          <p:cNvSpPr/>
          <p:nvPr/>
        </p:nvSpPr>
        <p:spPr>
          <a:xfrm>
            <a:off x="1406128" y="3100724"/>
            <a:ext cx="5087803" cy="523220"/>
          </a:xfrm>
          <a:prstGeom prst="rect">
            <a:avLst/>
          </a:prstGeom>
        </p:spPr>
        <p:txBody>
          <a:bodyPr wrap="none">
            <a:spAutoFit/>
          </a:bodyPr>
          <a:lstStyle/>
          <a:p>
            <a:pPr marL="457200" indent="-457200">
              <a:buFont typeface="Wingdings" panose="05000000000000000000" pitchFamily="2" charset="2"/>
              <a:buChar char="q"/>
            </a:pPr>
            <a:r>
              <a:rPr lang="sv-SE" sz="2800" dirty="0"/>
              <a:t>is able to initiate transcription </a:t>
            </a:r>
            <a:endParaRPr lang="lv-LV" sz="2800" dirty="0"/>
          </a:p>
        </p:txBody>
      </p:sp>
      <p:sp>
        <p:nvSpPr>
          <p:cNvPr id="8" name="Taisnstūris 7"/>
          <p:cNvSpPr/>
          <p:nvPr/>
        </p:nvSpPr>
        <p:spPr>
          <a:xfrm>
            <a:off x="1406128" y="5651641"/>
            <a:ext cx="9702656" cy="523220"/>
          </a:xfrm>
          <a:prstGeom prst="rect">
            <a:avLst/>
          </a:prstGeom>
        </p:spPr>
        <p:txBody>
          <a:bodyPr wrap="none">
            <a:spAutoFit/>
          </a:bodyPr>
          <a:lstStyle/>
          <a:p>
            <a:pPr marL="457200" indent="-457200">
              <a:buFont typeface="Wingdings" panose="05000000000000000000" pitchFamily="2" charset="2"/>
              <a:buChar char="q"/>
            </a:pPr>
            <a:r>
              <a:rPr lang="sv-SE" sz="2800" dirty="0"/>
              <a:t>positions the DNA in the RNA Pol II active site for transcription</a:t>
            </a:r>
            <a:endParaRPr lang="lv-LV" sz="2800" dirty="0"/>
          </a:p>
        </p:txBody>
      </p:sp>
      <p:sp>
        <p:nvSpPr>
          <p:cNvPr id="10" name="Taisnstūris 9"/>
          <p:cNvSpPr/>
          <p:nvPr/>
        </p:nvSpPr>
        <p:spPr>
          <a:xfrm>
            <a:off x="1406128" y="3866855"/>
            <a:ext cx="9249904" cy="1384995"/>
          </a:xfrm>
          <a:prstGeom prst="rect">
            <a:avLst/>
          </a:prstGeom>
        </p:spPr>
        <p:txBody>
          <a:bodyPr wrap="none">
            <a:spAutoFit/>
          </a:bodyPr>
          <a:lstStyle/>
          <a:p>
            <a:pPr marL="457200" indent="-457200">
              <a:buFont typeface="Wingdings" panose="05000000000000000000" pitchFamily="2" charset="2"/>
              <a:buChar char="q"/>
            </a:pPr>
            <a:r>
              <a:rPr lang="sv-SE" sz="2800" dirty="0"/>
              <a:t>helps position RNA Pol II over gene transcription start sites,</a:t>
            </a:r>
          </a:p>
          <a:p>
            <a:pPr marL="457200" indent="-457200">
              <a:buFont typeface="Wingdings" panose="05000000000000000000" pitchFamily="2" charset="2"/>
              <a:buChar char="q"/>
            </a:pPr>
            <a:endParaRPr lang="sv-SE" sz="2800" dirty="0"/>
          </a:p>
          <a:p>
            <a:pPr marL="457200" indent="-457200">
              <a:buFont typeface="Wingdings" panose="05000000000000000000" pitchFamily="2" charset="2"/>
              <a:buChar char="q"/>
            </a:pPr>
            <a:r>
              <a:rPr lang="sv-SE" sz="2800" dirty="0"/>
              <a:t>denatures the DNA  </a:t>
            </a:r>
            <a:endParaRPr lang="lv-LV" sz="2800" dirty="0"/>
          </a:p>
        </p:txBody>
      </p:sp>
    </p:spTree>
    <p:extLst>
      <p:ext uri="{BB962C8B-B14F-4D97-AF65-F5344CB8AC3E}">
        <p14:creationId xmlns:p14="http://schemas.microsoft.com/office/powerpoint/2010/main" val="200915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95297" y="3343835"/>
            <a:ext cx="5435847" cy="2677656"/>
          </a:xfrm>
          <a:prstGeom prst="rect">
            <a:avLst/>
          </a:prstGeom>
          <a:noFill/>
        </p:spPr>
        <p:txBody>
          <a:bodyPr wrap="none" rtlCol="0">
            <a:spAutoFit/>
          </a:bodyPr>
          <a:lstStyle/>
          <a:p>
            <a:pPr>
              <a:lnSpc>
                <a:spcPct val="150000"/>
              </a:lnSpc>
            </a:pPr>
            <a:r>
              <a:rPr lang="lv-LV" sz="2800" dirty="0" err="1"/>
              <a:t>In</a:t>
            </a:r>
            <a:r>
              <a:rPr lang="lv-LV" sz="2800" dirty="0"/>
              <a:t> </a:t>
            </a:r>
            <a:r>
              <a:rPr lang="lv-LV" sz="2800" dirty="0" err="1"/>
              <a:t>transcription</a:t>
            </a:r>
            <a:r>
              <a:rPr lang="lv-LV" sz="2800" dirty="0"/>
              <a:t> </a:t>
            </a:r>
            <a:r>
              <a:rPr lang="lv-LV" sz="2800" dirty="0" err="1"/>
              <a:t>genetic</a:t>
            </a:r>
            <a:r>
              <a:rPr lang="lv-LV" sz="2800" dirty="0"/>
              <a:t> </a:t>
            </a:r>
            <a:r>
              <a:rPr lang="lv-LV" sz="2800" dirty="0" err="1"/>
              <a:t>instructions</a:t>
            </a:r>
            <a:r>
              <a:rPr lang="lv-LV" sz="2800" dirty="0"/>
              <a:t> </a:t>
            </a:r>
          </a:p>
          <a:p>
            <a:pPr>
              <a:lnSpc>
                <a:spcPct val="150000"/>
              </a:lnSpc>
            </a:pPr>
            <a:r>
              <a:rPr lang="lv-LV" sz="2800" dirty="0" err="1"/>
              <a:t>about</a:t>
            </a:r>
            <a:r>
              <a:rPr lang="lv-LV" sz="2800" dirty="0"/>
              <a:t> </a:t>
            </a:r>
            <a:r>
              <a:rPr lang="lv-LV" sz="2800" dirty="0" err="1"/>
              <a:t>how</a:t>
            </a:r>
            <a:r>
              <a:rPr lang="lv-LV" sz="2800" dirty="0"/>
              <a:t> to </a:t>
            </a:r>
            <a:r>
              <a:rPr lang="lv-LV" sz="2800" dirty="0" err="1"/>
              <a:t>make</a:t>
            </a:r>
            <a:r>
              <a:rPr lang="lv-LV" sz="2800" dirty="0"/>
              <a:t> </a:t>
            </a:r>
            <a:r>
              <a:rPr lang="lv-LV" sz="2800" dirty="0" err="1"/>
              <a:t>proteins</a:t>
            </a:r>
            <a:r>
              <a:rPr lang="lv-LV" sz="2800" dirty="0"/>
              <a:t> </a:t>
            </a:r>
          </a:p>
          <a:p>
            <a:pPr>
              <a:lnSpc>
                <a:spcPct val="150000"/>
              </a:lnSpc>
            </a:pPr>
            <a:r>
              <a:rPr lang="lv-LV" sz="2800" dirty="0" err="1"/>
              <a:t>is</a:t>
            </a:r>
            <a:r>
              <a:rPr lang="lv-LV" sz="2800" dirty="0"/>
              <a:t> </a:t>
            </a:r>
            <a:r>
              <a:rPr lang="lv-LV" sz="2800" dirty="0" err="1"/>
              <a:t>transferred</a:t>
            </a:r>
            <a:r>
              <a:rPr lang="lv-LV" sz="2800" dirty="0"/>
              <a:t> </a:t>
            </a:r>
            <a:r>
              <a:rPr lang="lv-LV" sz="2800" dirty="0" err="1"/>
              <a:t>from</a:t>
            </a:r>
            <a:r>
              <a:rPr lang="lv-LV" sz="2800" dirty="0"/>
              <a:t> </a:t>
            </a:r>
          </a:p>
          <a:p>
            <a:pPr>
              <a:lnSpc>
                <a:spcPct val="150000"/>
              </a:lnSpc>
            </a:pPr>
            <a:r>
              <a:rPr lang="lv-LV" sz="2800" b="1" dirty="0"/>
              <a:t>DNA</a:t>
            </a:r>
            <a:r>
              <a:rPr lang="lv-LV" sz="2800" dirty="0"/>
              <a:t>  to </a:t>
            </a:r>
            <a:r>
              <a:rPr lang="lv-LV" sz="2800" b="1" dirty="0" err="1"/>
              <a:t>messenger</a:t>
            </a:r>
            <a:r>
              <a:rPr lang="lv-LV" sz="2800" b="1" dirty="0"/>
              <a:t> RNA </a:t>
            </a:r>
            <a:r>
              <a:rPr lang="lv-LV" sz="2800" dirty="0"/>
              <a:t>(</a:t>
            </a:r>
            <a:r>
              <a:rPr lang="lv-LV" sz="2800" dirty="0" err="1"/>
              <a:t>mRNA</a:t>
            </a:r>
            <a:r>
              <a:rPr lang="lv-LV" sz="2800" dirty="0"/>
              <a:t>).  </a:t>
            </a:r>
          </a:p>
        </p:txBody>
      </p:sp>
      <p:pic>
        <p:nvPicPr>
          <p:cNvPr id="1026" name="Picture 2" descr="Image result for dna mrna transcrip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41" y="1422109"/>
            <a:ext cx="4442149" cy="42557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73795" y="85458"/>
            <a:ext cx="3243004" cy="769441"/>
          </a:xfrm>
          <a:prstGeom prst="rect">
            <a:avLst/>
          </a:prstGeom>
          <a:noFill/>
        </p:spPr>
        <p:txBody>
          <a:bodyPr wrap="none" rtlCol="0">
            <a:spAutoFit/>
          </a:bodyPr>
          <a:lstStyle/>
          <a:p>
            <a:r>
              <a:rPr lang="lv-LV" sz="4400" b="1" dirty="0" err="1"/>
              <a:t>Transcription</a:t>
            </a:r>
            <a:endParaRPr lang="lv-LV" sz="4400" b="1" dirty="0"/>
          </a:p>
        </p:txBody>
      </p:sp>
      <p:sp>
        <p:nvSpPr>
          <p:cNvPr id="6" name="TextBox 5"/>
          <p:cNvSpPr txBox="1"/>
          <p:nvPr/>
        </p:nvSpPr>
        <p:spPr>
          <a:xfrm>
            <a:off x="5444455" y="1422109"/>
            <a:ext cx="6596678" cy="1384995"/>
          </a:xfrm>
          <a:prstGeom prst="rect">
            <a:avLst/>
          </a:prstGeom>
          <a:noFill/>
        </p:spPr>
        <p:txBody>
          <a:bodyPr wrap="none" rtlCol="0">
            <a:spAutoFit/>
          </a:bodyPr>
          <a:lstStyle/>
          <a:p>
            <a:r>
              <a:rPr lang="lv-LV" sz="2800" dirty="0" err="1"/>
              <a:t>In</a:t>
            </a:r>
            <a:r>
              <a:rPr lang="lv-LV" sz="2800" dirty="0"/>
              <a:t> </a:t>
            </a:r>
            <a:r>
              <a:rPr lang="lv-LV" sz="2800" dirty="0" err="1"/>
              <a:t>eukaryote</a:t>
            </a:r>
            <a:r>
              <a:rPr lang="lv-LV" sz="2800" dirty="0"/>
              <a:t>, DNA never </a:t>
            </a:r>
            <a:r>
              <a:rPr lang="lv-LV" sz="2800" dirty="0" err="1"/>
              <a:t>leaves</a:t>
            </a:r>
            <a:r>
              <a:rPr lang="lv-LV" sz="2800" dirty="0"/>
              <a:t> </a:t>
            </a:r>
            <a:r>
              <a:rPr lang="lv-LV" sz="2800" dirty="0" err="1"/>
              <a:t>the</a:t>
            </a:r>
            <a:r>
              <a:rPr lang="lv-LV" sz="2800" dirty="0"/>
              <a:t> </a:t>
            </a:r>
            <a:r>
              <a:rPr lang="lv-LV" sz="2800" dirty="0" err="1"/>
              <a:t>nucleus</a:t>
            </a:r>
            <a:r>
              <a:rPr lang="lv-LV" sz="2800" dirty="0"/>
              <a:t>,</a:t>
            </a:r>
          </a:p>
          <a:p>
            <a:r>
              <a:rPr lang="lv-LV" sz="2800" dirty="0" err="1"/>
              <a:t>so</a:t>
            </a:r>
            <a:r>
              <a:rPr lang="lv-LV" sz="2800" dirty="0"/>
              <a:t> </a:t>
            </a:r>
            <a:r>
              <a:rPr lang="lv-LV" sz="2800" dirty="0" err="1"/>
              <a:t>its</a:t>
            </a:r>
            <a:r>
              <a:rPr lang="lv-LV" sz="2800" dirty="0"/>
              <a:t> </a:t>
            </a:r>
            <a:r>
              <a:rPr lang="lv-LV" sz="2800" dirty="0" err="1"/>
              <a:t>information</a:t>
            </a:r>
            <a:r>
              <a:rPr lang="lv-LV" sz="2800" dirty="0"/>
              <a:t> (</a:t>
            </a:r>
            <a:r>
              <a:rPr lang="lv-LV" sz="2800" dirty="0" err="1"/>
              <a:t>instructions</a:t>
            </a:r>
            <a:r>
              <a:rPr lang="lv-LV" sz="2800" dirty="0"/>
              <a:t>) </a:t>
            </a:r>
          </a:p>
          <a:p>
            <a:r>
              <a:rPr lang="lv-LV" sz="2800" dirty="0" err="1"/>
              <a:t>must</a:t>
            </a:r>
            <a:r>
              <a:rPr lang="lv-LV" sz="2800" dirty="0"/>
              <a:t> </a:t>
            </a:r>
            <a:r>
              <a:rPr lang="lv-LV" sz="2800" dirty="0" err="1"/>
              <a:t>be</a:t>
            </a:r>
            <a:r>
              <a:rPr lang="lv-LV" sz="2800" dirty="0"/>
              <a:t> </a:t>
            </a:r>
            <a:r>
              <a:rPr lang="lv-LV" sz="2800" dirty="0" err="1"/>
              <a:t>copied</a:t>
            </a:r>
            <a:r>
              <a:rPr lang="lv-LV" sz="2800" dirty="0"/>
              <a:t>.</a:t>
            </a:r>
          </a:p>
        </p:txBody>
      </p:sp>
      <p:pic>
        <p:nvPicPr>
          <p:cNvPr id="8" name="Attēls 7"/>
          <p:cNvPicPr>
            <a:picLocks noChangeAspect="1"/>
          </p:cNvPicPr>
          <p:nvPr/>
        </p:nvPicPr>
        <p:blipFill>
          <a:blip r:embed="rId3"/>
          <a:stretch>
            <a:fillRect/>
          </a:stretch>
        </p:blipFill>
        <p:spPr>
          <a:xfrm>
            <a:off x="9252788" y="2392320"/>
            <a:ext cx="2240129" cy="1084963"/>
          </a:xfrm>
          <a:prstGeom prst="rect">
            <a:avLst/>
          </a:prstGeom>
        </p:spPr>
      </p:pic>
    </p:spTree>
    <p:extLst>
      <p:ext uri="{BB962C8B-B14F-4D97-AF65-F5344CB8AC3E}">
        <p14:creationId xmlns:p14="http://schemas.microsoft.com/office/powerpoint/2010/main" val="24587888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aisnstūris: ar noapaļotiem stūriem 25"/>
          <p:cNvSpPr/>
          <p:nvPr/>
        </p:nvSpPr>
        <p:spPr>
          <a:xfrm>
            <a:off x="375147" y="3715463"/>
            <a:ext cx="4010586" cy="11426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Ovāls 22"/>
          <p:cNvSpPr/>
          <p:nvPr/>
        </p:nvSpPr>
        <p:spPr>
          <a:xfrm>
            <a:off x="815860" y="1414790"/>
            <a:ext cx="2573867" cy="1615730"/>
          </a:xfrm>
          <a:prstGeom prst="ellips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2" name="Taisnstūris: ar noapaļotiem stūriem 21"/>
          <p:cNvSpPr/>
          <p:nvPr/>
        </p:nvSpPr>
        <p:spPr>
          <a:xfrm>
            <a:off x="8720052" y="5425404"/>
            <a:ext cx="1384673" cy="99295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Taisnstūris: ar noapaļotiem stūriem 20"/>
          <p:cNvSpPr/>
          <p:nvPr/>
        </p:nvSpPr>
        <p:spPr>
          <a:xfrm>
            <a:off x="6643042" y="5425404"/>
            <a:ext cx="1384673" cy="99295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Taisnstūris: ar noapaļotiem stūriem 19"/>
          <p:cNvSpPr/>
          <p:nvPr/>
        </p:nvSpPr>
        <p:spPr>
          <a:xfrm>
            <a:off x="7335379" y="4277175"/>
            <a:ext cx="1384673" cy="99295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9" name="Taisnstūris: ar noapaļotiem stūriem 18"/>
          <p:cNvSpPr/>
          <p:nvPr/>
        </p:nvSpPr>
        <p:spPr>
          <a:xfrm>
            <a:off x="8834908" y="4212809"/>
            <a:ext cx="1384673" cy="99295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Taisnstūris: ar noapaļotiem stūriem 17"/>
          <p:cNvSpPr/>
          <p:nvPr/>
        </p:nvSpPr>
        <p:spPr>
          <a:xfrm>
            <a:off x="8266316" y="2988460"/>
            <a:ext cx="1384673" cy="99295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aisnstūris: ar noapaļotiem stūriem 16"/>
          <p:cNvSpPr/>
          <p:nvPr/>
        </p:nvSpPr>
        <p:spPr>
          <a:xfrm>
            <a:off x="6395962" y="3172649"/>
            <a:ext cx="1384673" cy="99295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 name="TextBox 3"/>
          <p:cNvSpPr txBox="1"/>
          <p:nvPr/>
        </p:nvSpPr>
        <p:spPr>
          <a:xfrm>
            <a:off x="3889828" y="145144"/>
            <a:ext cx="4738605" cy="707886"/>
          </a:xfrm>
          <a:prstGeom prst="rect">
            <a:avLst/>
          </a:prstGeom>
          <a:noFill/>
        </p:spPr>
        <p:txBody>
          <a:bodyPr wrap="none" rtlCol="0">
            <a:spAutoFit/>
          </a:bodyPr>
          <a:lstStyle/>
          <a:p>
            <a:r>
              <a:rPr lang="sv-SE" sz="4000" b="1" dirty="0"/>
              <a:t>Preinitiation complex</a:t>
            </a:r>
            <a:endParaRPr lang="lv-LV" sz="4000" b="1" dirty="0"/>
          </a:p>
        </p:txBody>
      </p:sp>
      <p:sp>
        <p:nvSpPr>
          <p:cNvPr id="2" name="TextBox 1"/>
          <p:cNvSpPr txBox="1"/>
          <p:nvPr/>
        </p:nvSpPr>
        <p:spPr>
          <a:xfrm>
            <a:off x="3889828" y="1145595"/>
            <a:ext cx="5424370" cy="584775"/>
          </a:xfrm>
          <a:prstGeom prst="rect">
            <a:avLst/>
          </a:prstGeom>
          <a:noFill/>
        </p:spPr>
        <p:txBody>
          <a:bodyPr wrap="none" rtlCol="0">
            <a:spAutoFit/>
          </a:bodyPr>
          <a:lstStyle/>
          <a:p>
            <a:r>
              <a:rPr lang="sv-SE" sz="3200" dirty="0"/>
              <a:t>Preinitiation complex contains: </a:t>
            </a:r>
            <a:endParaRPr lang="lv-LV" sz="3200" dirty="0"/>
          </a:p>
        </p:txBody>
      </p:sp>
      <p:sp>
        <p:nvSpPr>
          <p:cNvPr id="9" name="TextBox 8"/>
          <p:cNvSpPr txBox="1"/>
          <p:nvPr/>
        </p:nvSpPr>
        <p:spPr>
          <a:xfrm>
            <a:off x="1217422" y="1964486"/>
            <a:ext cx="1663276" cy="523220"/>
          </a:xfrm>
          <a:prstGeom prst="rect">
            <a:avLst/>
          </a:prstGeom>
          <a:noFill/>
        </p:spPr>
        <p:txBody>
          <a:bodyPr wrap="none" rtlCol="0">
            <a:spAutoFit/>
          </a:bodyPr>
          <a:lstStyle/>
          <a:p>
            <a:r>
              <a:rPr lang="sv-SE" sz="2800" b="1" dirty="0"/>
              <a:t>RNA Pol II</a:t>
            </a:r>
            <a:endParaRPr lang="lv-LV" sz="2800" b="1" dirty="0"/>
          </a:p>
        </p:txBody>
      </p:sp>
      <p:sp>
        <p:nvSpPr>
          <p:cNvPr id="10" name="TextBox 9"/>
          <p:cNvSpPr txBox="1"/>
          <p:nvPr/>
        </p:nvSpPr>
        <p:spPr>
          <a:xfrm>
            <a:off x="6336010" y="2233858"/>
            <a:ext cx="5540876" cy="523220"/>
          </a:xfrm>
          <a:prstGeom prst="rect">
            <a:avLst/>
          </a:prstGeom>
          <a:noFill/>
        </p:spPr>
        <p:txBody>
          <a:bodyPr wrap="none" rtlCol="0">
            <a:spAutoFit/>
          </a:bodyPr>
          <a:lstStyle/>
          <a:p>
            <a:r>
              <a:rPr lang="sv-SE" sz="2800" b="1" dirty="0"/>
              <a:t>Six general transcription factors (TF)</a:t>
            </a:r>
            <a:endParaRPr lang="lv-LV" sz="2800" b="1" dirty="0"/>
          </a:p>
        </p:txBody>
      </p:sp>
      <p:sp>
        <p:nvSpPr>
          <p:cNvPr id="3" name="TextBox 2"/>
          <p:cNvSpPr txBox="1"/>
          <p:nvPr/>
        </p:nvSpPr>
        <p:spPr>
          <a:xfrm>
            <a:off x="6621235" y="3392459"/>
            <a:ext cx="912429" cy="523220"/>
          </a:xfrm>
          <a:prstGeom prst="rect">
            <a:avLst/>
          </a:prstGeom>
          <a:noFill/>
        </p:spPr>
        <p:txBody>
          <a:bodyPr wrap="none" rtlCol="0">
            <a:spAutoFit/>
          </a:bodyPr>
          <a:lstStyle/>
          <a:p>
            <a:r>
              <a:rPr lang="sv-SE" sz="2800" dirty="0"/>
              <a:t>TFIIA</a:t>
            </a:r>
            <a:endParaRPr lang="lv-LV" sz="2800" dirty="0"/>
          </a:p>
        </p:txBody>
      </p:sp>
      <p:sp>
        <p:nvSpPr>
          <p:cNvPr id="11" name="TextBox 10"/>
          <p:cNvSpPr txBox="1"/>
          <p:nvPr/>
        </p:nvSpPr>
        <p:spPr>
          <a:xfrm>
            <a:off x="8977813" y="5660269"/>
            <a:ext cx="869149" cy="523220"/>
          </a:xfrm>
          <a:prstGeom prst="rect">
            <a:avLst/>
          </a:prstGeom>
          <a:noFill/>
        </p:spPr>
        <p:txBody>
          <a:bodyPr wrap="none" rtlCol="0">
            <a:spAutoFit/>
          </a:bodyPr>
          <a:lstStyle/>
          <a:p>
            <a:r>
              <a:rPr lang="sv-SE" sz="2800" dirty="0"/>
              <a:t>TFIIF</a:t>
            </a:r>
            <a:endParaRPr lang="lv-LV" sz="2800" dirty="0"/>
          </a:p>
        </p:txBody>
      </p:sp>
      <p:sp>
        <p:nvSpPr>
          <p:cNvPr id="13" name="TextBox 12"/>
          <p:cNvSpPr txBox="1"/>
          <p:nvPr/>
        </p:nvSpPr>
        <p:spPr>
          <a:xfrm>
            <a:off x="6852176" y="5520047"/>
            <a:ext cx="928459" cy="523220"/>
          </a:xfrm>
          <a:prstGeom prst="rect">
            <a:avLst/>
          </a:prstGeom>
          <a:noFill/>
        </p:spPr>
        <p:txBody>
          <a:bodyPr wrap="none" rtlCol="0">
            <a:spAutoFit/>
          </a:bodyPr>
          <a:lstStyle/>
          <a:p>
            <a:r>
              <a:rPr lang="sv-SE" sz="2800" dirty="0"/>
              <a:t>TFIIH</a:t>
            </a:r>
            <a:endParaRPr lang="lv-LV" sz="2800" dirty="0"/>
          </a:p>
        </p:txBody>
      </p:sp>
      <p:sp>
        <p:nvSpPr>
          <p:cNvPr id="14" name="TextBox 13"/>
          <p:cNvSpPr txBox="1"/>
          <p:nvPr/>
        </p:nvSpPr>
        <p:spPr>
          <a:xfrm>
            <a:off x="7649512" y="4489119"/>
            <a:ext cx="912429" cy="523220"/>
          </a:xfrm>
          <a:prstGeom prst="rect">
            <a:avLst/>
          </a:prstGeom>
          <a:noFill/>
        </p:spPr>
        <p:txBody>
          <a:bodyPr wrap="none" rtlCol="0">
            <a:spAutoFit/>
          </a:bodyPr>
          <a:lstStyle/>
          <a:p>
            <a:r>
              <a:rPr lang="sv-SE" sz="2800" dirty="0"/>
              <a:t>TFIIE</a:t>
            </a:r>
            <a:endParaRPr lang="lv-LV" sz="2800" dirty="0"/>
          </a:p>
        </p:txBody>
      </p:sp>
      <p:sp>
        <p:nvSpPr>
          <p:cNvPr id="15" name="TextBox 14"/>
          <p:cNvSpPr txBox="1"/>
          <p:nvPr/>
        </p:nvSpPr>
        <p:spPr>
          <a:xfrm>
            <a:off x="9064619" y="4334933"/>
            <a:ext cx="925253" cy="523220"/>
          </a:xfrm>
          <a:prstGeom prst="rect">
            <a:avLst/>
          </a:prstGeom>
          <a:noFill/>
        </p:spPr>
        <p:txBody>
          <a:bodyPr wrap="none" rtlCol="0">
            <a:spAutoFit/>
          </a:bodyPr>
          <a:lstStyle/>
          <a:p>
            <a:r>
              <a:rPr lang="sv-SE" sz="2800" dirty="0"/>
              <a:t>TFIID</a:t>
            </a:r>
            <a:endParaRPr lang="lv-LV" sz="2800" dirty="0"/>
          </a:p>
        </p:txBody>
      </p:sp>
      <p:sp>
        <p:nvSpPr>
          <p:cNvPr id="16" name="TextBox 15"/>
          <p:cNvSpPr txBox="1"/>
          <p:nvPr/>
        </p:nvSpPr>
        <p:spPr>
          <a:xfrm>
            <a:off x="8502439" y="3192243"/>
            <a:ext cx="912429" cy="523220"/>
          </a:xfrm>
          <a:prstGeom prst="rect">
            <a:avLst/>
          </a:prstGeom>
          <a:noFill/>
        </p:spPr>
        <p:txBody>
          <a:bodyPr wrap="none" rtlCol="0">
            <a:spAutoFit/>
          </a:bodyPr>
          <a:lstStyle/>
          <a:p>
            <a:r>
              <a:rPr lang="sv-SE" sz="2800" dirty="0"/>
              <a:t>TFIIB</a:t>
            </a:r>
            <a:endParaRPr lang="lv-LV" sz="2800" dirty="0"/>
          </a:p>
        </p:txBody>
      </p:sp>
      <p:sp>
        <p:nvSpPr>
          <p:cNvPr id="24" name="TextBox 23"/>
          <p:cNvSpPr txBox="1"/>
          <p:nvPr/>
        </p:nvSpPr>
        <p:spPr>
          <a:xfrm>
            <a:off x="375147" y="5464248"/>
            <a:ext cx="6074292" cy="954107"/>
          </a:xfrm>
          <a:prstGeom prst="rect">
            <a:avLst/>
          </a:prstGeom>
          <a:noFill/>
        </p:spPr>
        <p:txBody>
          <a:bodyPr wrap="none" rtlCol="0">
            <a:spAutoFit/>
          </a:bodyPr>
          <a:lstStyle/>
          <a:p>
            <a:r>
              <a:rPr lang="sv-SE" sz="2800" dirty="0"/>
              <a:t>RNA Pol and general TF bind the </a:t>
            </a:r>
          </a:p>
          <a:p>
            <a:r>
              <a:rPr lang="sv-SE" sz="2800" dirty="0"/>
              <a:t>preinitiation complex in a specific order. </a:t>
            </a:r>
            <a:endParaRPr lang="lv-LV" sz="2800" dirty="0"/>
          </a:p>
        </p:txBody>
      </p:sp>
      <p:sp>
        <p:nvSpPr>
          <p:cNvPr id="25" name="TextBox 24"/>
          <p:cNvSpPr txBox="1"/>
          <p:nvPr/>
        </p:nvSpPr>
        <p:spPr>
          <a:xfrm>
            <a:off x="660400" y="3915679"/>
            <a:ext cx="3226909" cy="523220"/>
          </a:xfrm>
          <a:prstGeom prst="rect">
            <a:avLst/>
          </a:prstGeom>
          <a:noFill/>
        </p:spPr>
        <p:txBody>
          <a:bodyPr wrap="none" rtlCol="0">
            <a:spAutoFit/>
          </a:bodyPr>
          <a:lstStyle/>
          <a:p>
            <a:r>
              <a:rPr lang="sv-SE" sz="2800" b="1" dirty="0"/>
              <a:t>Coactivator complex</a:t>
            </a:r>
            <a:endParaRPr lang="lv-LV" sz="2800" b="1" dirty="0"/>
          </a:p>
        </p:txBody>
      </p:sp>
    </p:spTree>
    <p:extLst>
      <p:ext uri="{BB962C8B-B14F-4D97-AF65-F5344CB8AC3E}">
        <p14:creationId xmlns:p14="http://schemas.microsoft.com/office/powerpoint/2010/main" val="174882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0" grpId="0" animBg="1"/>
      <p:bldP spid="19" grpId="0" animBg="1"/>
      <p:bldP spid="18" grpId="0" animBg="1"/>
      <p:bldP spid="17" grpId="0" animBg="1"/>
      <p:bldP spid="10" grpId="0"/>
      <p:bldP spid="3" grpId="0"/>
      <p:bldP spid="11" grpId="0"/>
      <p:bldP spid="13" grpId="0"/>
      <p:bldP spid="14" grpId="0"/>
      <p:bldP spid="15" grpId="0"/>
      <p:bldP spid="16"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p:cNvPicPr>
            <a:picLocks noChangeAspect="1"/>
          </p:cNvPicPr>
          <p:nvPr/>
        </p:nvPicPr>
        <p:blipFill>
          <a:blip r:embed="rId2"/>
          <a:stretch>
            <a:fillRect/>
          </a:stretch>
        </p:blipFill>
        <p:spPr>
          <a:xfrm>
            <a:off x="449036" y="69497"/>
            <a:ext cx="4457700" cy="5905500"/>
          </a:xfrm>
          <a:prstGeom prst="rect">
            <a:avLst/>
          </a:prstGeom>
        </p:spPr>
      </p:pic>
      <p:sp>
        <p:nvSpPr>
          <p:cNvPr id="5" name="TextBox 4"/>
          <p:cNvSpPr txBox="1"/>
          <p:nvPr/>
        </p:nvSpPr>
        <p:spPr>
          <a:xfrm>
            <a:off x="5872480" y="69497"/>
            <a:ext cx="4541821" cy="646331"/>
          </a:xfrm>
          <a:prstGeom prst="rect">
            <a:avLst/>
          </a:prstGeom>
          <a:noFill/>
        </p:spPr>
        <p:txBody>
          <a:bodyPr wrap="none" rtlCol="0">
            <a:spAutoFit/>
          </a:bodyPr>
          <a:lstStyle/>
          <a:p>
            <a:r>
              <a:rPr lang="sv-SE" sz="3600" b="1" dirty="0"/>
              <a:t>Transcription initiation</a:t>
            </a:r>
            <a:endParaRPr lang="lv-LV" sz="3600" b="1" dirty="0"/>
          </a:p>
        </p:txBody>
      </p:sp>
      <p:sp>
        <p:nvSpPr>
          <p:cNvPr id="6" name="TextBox 5"/>
          <p:cNvSpPr txBox="1"/>
          <p:nvPr/>
        </p:nvSpPr>
        <p:spPr>
          <a:xfrm>
            <a:off x="5401648" y="1714197"/>
            <a:ext cx="6082453" cy="1569660"/>
          </a:xfrm>
          <a:prstGeom prst="rect">
            <a:avLst/>
          </a:prstGeom>
          <a:noFill/>
        </p:spPr>
        <p:txBody>
          <a:bodyPr wrap="square" rtlCol="0">
            <a:spAutoFit/>
          </a:bodyPr>
          <a:lstStyle/>
          <a:p>
            <a:r>
              <a:rPr lang="sv-SE" sz="2400" dirty="0"/>
              <a:t>TATA binding protein (TBP), part of TFIID complex, must bind to promoter before other general TF and RNA Pol II can form preinitiation complex.</a:t>
            </a:r>
            <a:endParaRPr lang="lv-LV" sz="2400" dirty="0"/>
          </a:p>
        </p:txBody>
      </p:sp>
      <p:sp>
        <p:nvSpPr>
          <p:cNvPr id="8" name="Taisnstūris 7"/>
          <p:cNvSpPr/>
          <p:nvPr/>
        </p:nvSpPr>
        <p:spPr>
          <a:xfrm>
            <a:off x="5167968" y="4005396"/>
            <a:ext cx="7024032" cy="1569660"/>
          </a:xfrm>
          <a:prstGeom prst="rect">
            <a:avLst/>
          </a:prstGeom>
        </p:spPr>
        <p:txBody>
          <a:bodyPr wrap="square">
            <a:spAutoFit/>
          </a:bodyPr>
          <a:lstStyle/>
          <a:p>
            <a:r>
              <a:rPr lang="en-US" sz="2400" dirty="0">
                <a:solidFill>
                  <a:srgbClr val="252525"/>
                </a:solidFill>
              </a:rPr>
              <a:t>Most genes  lack a TATA box and use an initiator element (</a:t>
            </a:r>
            <a:r>
              <a:rPr lang="en-US" sz="2400" dirty="0" err="1">
                <a:solidFill>
                  <a:srgbClr val="252525"/>
                </a:solidFill>
              </a:rPr>
              <a:t>Inr</a:t>
            </a:r>
            <a:r>
              <a:rPr lang="en-US" sz="2400" dirty="0">
                <a:solidFill>
                  <a:srgbClr val="252525"/>
                </a:solidFill>
              </a:rPr>
              <a:t>) or downstream core promoter instead. </a:t>
            </a:r>
            <a:r>
              <a:rPr lang="en-US" sz="2400" dirty="0"/>
              <a:t>TBP binds non-sequence specifically, bringing the remaining portions of TFIID to the promoter.</a:t>
            </a:r>
            <a:endParaRPr lang="lv-LV" sz="2400" dirty="0"/>
          </a:p>
        </p:txBody>
      </p:sp>
    </p:spTree>
    <p:extLst>
      <p:ext uri="{BB962C8B-B14F-4D97-AF65-F5344CB8AC3E}">
        <p14:creationId xmlns:p14="http://schemas.microsoft.com/office/powerpoint/2010/main" val="1527838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gure 1: Schematic view of the Pol II preinitiation complex at the core prom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945" y="1514066"/>
            <a:ext cx="5493364" cy="35314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88161" y="289684"/>
            <a:ext cx="10503839" cy="523220"/>
          </a:xfrm>
          <a:prstGeom prst="rect">
            <a:avLst/>
          </a:prstGeom>
          <a:noFill/>
        </p:spPr>
        <p:txBody>
          <a:bodyPr wrap="square" rtlCol="0">
            <a:spAutoFit/>
          </a:bodyPr>
          <a:lstStyle/>
          <a:p>
            <a:r>
              <a:rPr lang="sv-SE" sz="2800" dirty="0"/>
              <a:t>RNA Pol and GTF bind the preinitiation complex in a specific order. </a:t>
            </a:r>
            <a:endParaRPr lang="lv-LV" sz="2800" dirty="0"/>
          </a:p>
        </p:txBody>
      </p:sp>
      <p:sp>
        <p:nvSpPr>
          <p:cNvPr id="6" name="TextBox 5"/>
          <p:cNvSpPr txBox="1"/>
          <p:nvPr/>
        </p:nvSpPr>
        <p:spPr>
          <a:xfrm>
            <a:off x="5786309" y="1165439"/>
            <a:ext cx="6311023" cy="1200329"/>
          </a:xfrm>
          <a:prstGeom prst="rect">
            <a:avLst/>
          </a:prstGeom>
          <a:noFill/>
        </p:spPr>
        <p:txBody>
          <a:bodyPr wrap="none" rtlCol="0">
            <a:spAutoFit/>
          </a:bodyPr>
          <a:lstStyle/>
          <a:p>
            <a:pPr marL="285750" indent="-285750">
              <a:buFont typeface="Wingdings" panose="05000000000000000000" pitchFamily="2" charset="2"/>
              <a:buChar char="Ø"/>
            </a:pPr>
            <a:r>
              <a:rPr lang="sv-SE" sz="2400" dirty="0"/>
              <a:t>TFIIA interacts with TBP subunit of TFIID </a:t>
            </a:r>
          </a:p>
          <a:p>
            <a:r>
              <a:rPr lang="sv-SE" sz="2400" dirty="0"/>
              <a:t>forming the DA complex. It is facilitate formation </a:t>
            </a:r>
          </a:p>
          <a:p>
            <a:r>
              <a:rPr lang="sv-SE" sz="2400" dirty="0"/>
              <a:t>of the preinitiation complex.</a:t>
            </a:r>
            <a:endParaRPr lang="lv-LV" sz="2400" dirty="0"/>
          </a:p>
        </p:txBody>
      </p:sp>
      <p:sp>
        <p:nvSpPr>
          <p:cNvPr id="7" name="TextBox 6"/>
          <p:cNvSpPr txBox="1"/>
          <p:nvPr/>
        </p:nvSpPr>
        <p:spPr>
          <a:xfrm>
            <a:off x="5786309" y="2478212"/>
            <a:ext cx="6067110" cy="1938992"/>
          </a:xfrm>
          <a:prstGeom prst="rect">
            <a:avLst/>
          </a:prstGeom>
          <a:noFill/>
        </p:spPr>
        <p:txBody>
          <a:bodyPr wrap="none" rtlCol="0">
            <a:spAutoFit/>
          </a:bodyPr>
          <a:lstStyle/>
          <a:p>
            <a:pPr marL="285750" indent="-285750">
              <a:buFont typeface="Wingdings" panose="05000000000000000000" pitchFamily="2" charset="2"/>
              <a:buChar char="Ø"/>
            </a:pPr>
            <a:r>
              <a:rPr lang="sv-SE" sz="2400" dirty="0"/>
              <a:t>TFIIB binds next forming DAB complex. </a:t>
            </a:r>
          </a:p>
          <a:p>
            <a:r>
              <a:rPr lang="sv-SE" sz="2400" dirty="0"/>
              <a:t>TFIIB brings the DNA into proper position </a:t>
            </a:r>
          </a:p>
          <a:p>
            <a:r>
              <a:rPr lang="sv-SE" sz="2400" dirty="0"/>
              <a:t>for entry into  the active site of RNA Pol II. DAB </a:t>
            </a:r>
          </a:p>
          <a:p>
            <a:r>
              <a:rPr lang="sv-SE" sz="2400" dirty="0"/>
              <a:t>complex recruits RNA Pol II and TFIIF. </a:t>
            </a:r>
          </a:p>
          <a:p>
            <a:r>
              <a:rPr lang="sv-SE" sz="2400" dirty="0"/>
              <a:t> </a:t>
            </a:r>
            <a:endParaRPr lang="lv-LV" sz="2400" dirty="0"/>
          </a:p>
        </p:txBody>
      </p:sp>
      <p:sp>
        <p:nvSpPr>
          <p:cNvPr id="8" name="TextBox 7"/>
          <p:cNvSpPr txBox="1"/>
          <p:nvPr/>
        </p:nvSpPr>
        <p:spPr>
          <a:xfrm>
            <a:off x="5703914" y="4313943"/>
            <a:ext cx="6641755" cy="1200329"/>
          </a:xfrm>
          <a:prstGeom prst="rect">
            <a:avLst/>
          </a:prstGeom>
          <a:noFill/>
        </p:spPr>
        <p:txBody>
          <a:bodyPr wrap="none" rtlCol="0">
            <a:spAutoFit/>
          </a:bodyPr>
          <a:lstStyle/>
          <a:p>
            <a:pPr marL="285750" indent="-285750">
              <a:buFont typeface="Wingdings" panose="05000000000000000000" pitchFamily="2" charset="2"/>
              <a:buChar char="Ø"/>
            </a:pPr>
            <a:r>
              <a:rPr lang="sv-SE" sz="2400" dirty="0"/>
              <a:t>RNA Pol II with TFIIF help bind to a region</a:t>
            </a:r>
          </a:p>
          <a:p>
            <a:r>
              <a:rPr lang="sv-SE" sz="2400" dirty="0"/>
              <a:t>from -34 tp +17, generating DABPol IIF complex.</a:t>
            </a:r>
          </a:p>
          <a:p>
            <a:r>
              <a:rPr lang="sv-SE" sz="2400" dirty="0"/>
              <a:t>TFIIF helps to speed un the polymerization process. </a:t>
            </a:r>
            <a:endParaRPr lang="lv-LV" sz="2400" dirty="0"/>
          </a:p>
        </p:txBody>
      </p:sp>
    </p:spTree>
    <p:extLst>
      <p:ext uri="{BB962C8B-B14F-4D97-AF65-F5344CB8AC3E}">
        <p14:creationId xmlns:p14="http://schemas.microsoft.com/office/powerpoint/2010/main" val="39230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gure 1: Schematic view of the Pol II preinitiation complex at the core prom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67" y="858206"/>
            <a:ext cx="5422892" cy="34861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17228" y="120351"/>
            <a:ext cx="10503839" cy="523220"/>
          </a:xfrm>
          <a:prstGeom prst="rect">
            <a:avLst/>
          </a:prstGeom>
          <a:noFill/>
        </p:spPr>
        <p:txBody>
          <a:bodyPr wrap="square" rtlCol="0">
            <a:spAutoFit/>
          </a:bodyPr>
          <a:lstStyle/>
          <a:p>
            <a:r>
              <a:rPr lang="sv-SE" sz="2800" dirty="0"/>
              <a:t>RNA Pol and GTF bind the preinitiation complex in a specific order. </a:t>
            </a:r>
            <a:endParaRPr lang="lv-LV" sz="2800" dirty="0"/>
          </a:p>
        </p:txBody>
      </p:sp>
      <p:sp>
        <p:nvSpPr>
          <p:cNvPr id="11" name="TextBox 10"/>
          <p:cNvSpPr txBox="1"/>
          <p:nvPr/>
        </p:nvSpPr>
        <p:spPr>
          <a:xfrm>
            <a:off x="5609159" y="1147828"/>
            <a:ext cx="11713641" cy="2308324"/>
          </a:xfrm>
          <a:prstGeom prst="rect">
            <a:avLst/>
          </a:prstGeom>
          <a:noFill/>
        </p:spPr>
        <p:txBody>
          <a:bodyPr wrap="square" rtlCol="0">
            <a:spAutoFit/>
          </a:bodyPr>
          <a:lstStyle/>
          <a:p>
            <a:pPr marL="285750" indent="-285750">
              <a:buFont typeface="Wingdings" panose="05000000000000000000" pitchFamily="2" charset="2"/>
              <a:buChar char="Ø"/>
            </a:pPr>
            <a:r>
              <a:rPr lang="sv-SE" sz="2400" dirty="0"/>
              <a:t>Last the TFIIE and TFIIH bind to form the complete</a:t>
            </a:r>
          </a:p>
          <a:p>
            <a:r>
              <a:rPr lang="sv-SE" sz="2400" dirty="0"/>
              <a:t>preinitiation complex- DABPolIIFEH.</a:t>
            </a:r>
          </a:p>
          <a:p>
            <a:r>
              <a:rPr lang="sv-SE" sz="2400" dirty="0"/>
              <a:t>TFIIE may be involved in DNA melting at the </a:t>
            </a:r>
          </a:p>
          <a:p>
            <a:r>
              <a:rPr lang="sv-SE" sz="2400" dirty="0"/>
              <a:t>promoter and helps to open and close the</a:t>
            </a:r>
          </a:p>
          <a:p>
            <a:r>
              <a:rPr lang="sv-SE" sz="2400" dirty="0"/>
              <a:t>RNA Pol II Claw –like structure, </a:t>
            </a:r>
          </a:p>
          <a:p>
            <a:r>
              <a:rPr lang="sv-SE" sz="2400" dirty="0"/>
              <a:t>which enables movement down the DNA strand. </a:t>
            </a:r>
            <a:endParaRPr lang="lv-LV" sz="2400" dirty="0"/>
          </a:p>
        </p:txBody>
      </p:sp>
      <p:pic>
        <p:nvPicPr>
          <p:cNvPr id="12" name="Picture 2" descr="http://mol-biol4masters.masters.grkraj.org/html/Gene_Expression_II2-Eukaryotic_RNAPs_files/image01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5189" y="3456152"/>
            <a:ext cx="3081414" cy="309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3696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gure 1: Schematic view of the Pol II preinitiation complex at the core prom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95" y="1002780"/>
            <a:ext cx="5493364" cy="35314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88161" y="289684"/>
            <a:ext cx="10503839" cy="523220"/>
          </a:xfrm>
          <a:prstGeom prst="rect">
            <a:avLst/>
          </a:prstGeom>
          <a:noFill/>
        </p:spPr>
        <p:txBody>
          <a:bodyPr wrap="square" rtlCol="0">
            <a:spAutoFit/>
          </a:bodyPr>
          <a:lstStyle/>
          <a:p>
            <a:r>
              <a:rPr lang="sv-SE" sz="2800" dirty="0"/>
              <a:t>RNA Pol and GTF bind the preinitiation complex in a specific order. </a:t>
            </a:r>
            <a:endParaRPr lang="lv-LV" sz="2800" dirty="0"/>
          </a:p>
        </p:txBody>
      </p:sp>
      <p:sp>
        <p:nvSpPr>
          <p:cNvPr id="10" name="TextBox 9"/>
          <p:cNvSpPr txBox="1"/>
          <p:nvPr/>
        </p:nvSpPr>
        <p:spPr>
          <a:xfrm>
            <a:off x="5609159" y="1449352"/>
            <a:ext cx="11410490" cy="1569660"/>
          </a:xfrm>
          <a:prstGeom prst="rect">
            <a:avLst/>
          </a:prstGeom>
          <a:noFill/>
        </p:spPr>
        <p:txBody>
          <a:bodyPr wrap="square" rtlCol="0">
            <a:spAutoFit/>
          </a:bodyPr>
          <a:lstStyle/>
          <a:p>
            <a:pPr marL="285750" indent="-285750">
              <a:buFont typeface="Wingdings" panose="05000000000000000000" pitchFamily="2" charset="2"/>
              <a:buChar char="Ø"/>
            </a:pPr>
            <a:r>
              <a:rPr lang="sv-SE" sz="2400" dirty="0"/>
              <a:t>Two TFIIH subunits are helicases, </a:t>
            </a:r>
          </a:p>
          <a:p>
            <a:r>
              <a:rPr lang="sv-SE" sz="2400" dirty="0"/>
              <a:t>which may unwind DNA around the initiation site,</a:t>
            </a:r>
          </a:p>
          <a:p>
            <a:r>
              <a:rPr lang="sv-SE" sz="2400" dirty="0"/>
              <a:t>creating a transcription bubble.</a:t>
            </a:r>
          </a:p>
          <a:p>
            <a:r>
              <a:rPr lang="sv-SE" sz="2400" dirty="0"/>
              <a:t> </a:t>
            </a:r>
            <a:endParaRPr lang="lv-LV" sz="2400" dirty="0"/>
          </a:p>
        </p:txBody>
      </p:sp>
      <p:sp>
        <p:nvSpPr>
          <p:cNvPr id="2" name="Taisnstūris 1"/>
          <p:cNvSpPr/>
          <p:nvPr/>
        </p:nvSpPr>
        <p:spPr>
          <a:xfrm>
            <a:off x="294669" y="4436701"/>
            <a:ext cx="10152141" cy="1569660"/>
          </a:xfrm>
          <a:prstGeom prst="rect">
            <a:avLst/>
          </a:prstGeom>
        </p:spPr>
        <p:txBody>
          <a:bodyPr wrap="square">
            <a:spAutoFit/>
          </a:bodyPr>
          <a:lstStyle/>
          <a:p>
            <a:pPr marL="285750" indent="-285750">
              <a:buFont typeface="Wingdings" panose="05000000000000000000" pitchFamily="2" charset="2"/>
              <a:buChar char="Ø"/>
            </a:pPr>
            <a:r>
              <a:rPr lang="sv-SE" sz="2400" dirty="0"/>
              <a:t>Another subunit of TFIIH is a protein kinase that phosphorylates amino acids serines present in the C-terminal domain (CTD) of the largest subunit of RNA Pol II. </a:t>
            </a:r>
            <a:r>
              <a:rPr lang="en-US" sz="2400" dirty="0"/>
              <a:t>This switches the RNA polymerase to start </a:t>
            </a:r>
          </a:p>
          <a:p>
            <a:r>
              <a:rPr lang="en-US" sz="2400" dirty="0"/>
              <a:t>    producing  RNA.</a:t>
            </a:r>
            <a:endParaRPr lang="lv-LV" sz="2400" dirty="0"/>
          </a:p>
        </p:txBody>
      </p:sp>
      <p:sp>
        <p:nvSpPr>
          <p:cNvPr id="8" name="Taisnstūris 7"/>
          <p:cNvSpPr/>
          <p:nvPr/>
        </p:nvSpPr>
        <p:spPr>
          <a:xfrm>
            <a:off x="5609159" y="2870630"/>
            <a:ext cx="6096000" cy="1569660"/>
          </a:xfrm>
          <a:prstGeom prst="rect">
            <a:avLst/>
          </a:prstGeom>
        </p:spPr>
        <p:txBody>
          <a:bodyPr>
            <a:spAutoFit/>
          </a:bodyPr>
          <a:lstStyle/>
          <a:p>
            <a:r>
              <a:rPr lang="en-US" sz="2400" dirty="0">
                <a:solidFill>
                  <a:srgbClr val="252525"/>
                </a:solidFill>
              </a:rPr>
              <a:t>A </a:t>
            </a:r>
            <a:r>
              <a:rPr lang="en-US" sz="2400" b="1" dirty="0">
                <a:solidFill>
                  <a:srgbClr val="252525"/>
                </a:solidFill>
              </a:rPr>
              <a:t>transcription bubble</a:t>
            </a:r>
            <a:r>
              <a:rPr lang="en-US" sz="2400" dirty="0">
                <a:solidFill>
                  <a:srgbClr val="252525"/>
                </a:solidFill>
              </a:rPr>
              <a:t> is a molecular structure that occurs during the transcription of DNA when a limited portion of the DNA double strand is unwound.</a:t>
            </a:r>
            <a:endParaRPr lang="lv-LV" sz="2400" dirty="0"/>
          </a:p>
        </p:txBody>
      </p:sp>
      <p:pic>
        <p:nvPicPr>
          <p:cNvPr id="3" name="Attēls 2"/>
          <p:cNvPicPr>
            <a:picLocks noChangeAspect="1"/>
          </p:cNvPicPr>
          <p:nvPr/>
        </p:nvPicPr>
        <p:blipFill>
          <a:blip r:embed="rId3"/>
          <a:stretch>
            <a:fillRect/>
          </a:stretch>
        </p:blipFill>
        <p:spPr>
          <a:xfrm>
            <a:off x="7349783" y="5248275"/>
            <a:ext cx="4619625" cy="1609725"/>
          </a:xfrm>
          <a:prstGeom prst="rect">
            <a:avLst/>
          </a:prstGeom>
        </p:spPr>
      </p:pic>
    </p:spTree>
    <p:extLst>
      <p:ext uri="{BB962C8B-B14F-4D97-AF65-F5344CB8AC3E}">
        <p14:creationId xmlns:p14="http://schemas.microsoft.com/office/powerpoint/2010/main" val="367610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aisnstūris 5"/>
          <p:cNvSpPr/>
          <p:nvPr/>
        </p:nvSpPr>
        <p:spPr>
          <a:xfrm>
            <a:off x="4804683" y="2495030"/>
            <a:ext cx="7276050" cy="1200329"/>
          </a:xfrm>
          <a:prstGeom prst="rect">
            <a:avLst/>
          </a:prstGeom>
        </p:spPr>
        <p:txBody>
          <a:bodyPr wrap="square">
            <a:spAutoFit/>
          </a:bodyPr>
          <a:lstStyle/>
          <a:p>
            <a:r>
              <a:rPr lang="en-US" sz="2400" dirty="0">
                <a:solidFill>
                  <a:srgbClr val="333333"/>
                </a:solidFill>
              </a:rPr>
              <a:t>Mediator complex can be subdivided into four modules referred to as head, middle, tail and the dissociable kinase module and contains 31 subunits.</a:t>
            </a:r>
            <a:endParaRPr lang="lv-LV" sz="2400" dirty="0"/>
          </a:p>
        </p:txBody>
      </p:sp>
      <p:pic>
        <p:nvPicPr>
          <p:cNvPr id="7" name="Picture 2" descr="Figure 1: Schematic view of the Pol II preinitiation complex at the core prom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9562"/>
            <a:ext cx="4804683" cy="30887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577840" y="147174"/>
            <a:ext cx="3660169" cy="584775"/>
          </a:xfrm>
          <a:prstGeom prst="rect">
            <a:avLst/>
          </a:prstGeom>
          <a:noFill/>
        </p:spPr>
        <p:txBody>
          <a:bodyPr wrap="none" rtlCol="0">
            <a:spAutoFit/>
          </a:bodyPr>
          <a:lstStyle/>
          <a:p>
            <a:r>
              <a:rPr lang="sv-SE" sz="3200" b="1" dirty="0"/>
              <a:t>Coactivator complex</a:t>
            </a:r>
            <a:endParaRPr lang="lv-LV" sz="3200" b="1" dirty="0"/>
          </a:p>
        </p:txBody>
      </p:sp>
      <p:sp>
        <p:nvSpPr>
          <p:cNvPr id="9" name="TextBox 8"/>
          <p:cNvSpPr txBox="1"/>
          <p:nvPr/>
        </p:nvSpPr>
        <p:spPr>
          <a:xfrm>
            <a:off x="4865616" y="721881"/>
            <a:ext cx="7515598" cy="1569660"/>
          </a:xfrm>
          <a:prstGeom prst="rect">
            <a:avLst/>
          </a:prstGeom>
          <a:noFill/>
        </p:spPr>
        <p:txBody>
          <a:bodyPr wrap="square" rtlCol="0">
            <a:spAutoFit/>
          </a:bodyPr>
          <a:lstStyle/>
          <a:p>
            <a:r>
              <a:rPr lang="sv-SE" sz="2400" dirty="0"/>
              <a:t>Mediator is a multiprotein complex that functions </a:t>
            </a:r>
          </a:p>
          <a:p>
            <a:r>
              <a:rPr lang="sv-SE" sz="2400" dirty="0"/>
              <a:t>as transcriptional coactivator. </a:t>
            </a:r>
            <a:r>
              <a:rPr lang="en-US" sz="2400" dirty="0">
                <a:solidFill>
                  <a:srgbClr val="000000"/>
                </a:solidFill>
              </a:rPr>
              <a:t>Mediator bridges between activators (Act) bound to regulatory DNA elements (RE) and the basal transcription machinery (Pol II and the GTF). </a:t>
            </a:r>
            <a:endParaRPr lang="lv-LV" sz="2400" dirty="0"/>
          </a:p>
        </p:txBody>
      </p:sp>
      <p:sp>
        <p:nvSpPr>
          <p:cNvPr id="10" name="Taisnstūris 9"/>
          <p:cNvSpPr/>
          <p:nvPr/>
        </p:nvSpPr>
        <p:spPr>
          <a:xfrm>
            <a:off x="261799" y="5516638"/>
            <a:ext cx="11773001" cy="830997"/>
          </a:xfrm>
          <a:prstGeom prst="rect">
            <a:avLst/>
          </a:prstGeom>
        </p:spPr>
        <p:txBody>
          <a:bodyPr wrap="square">
            <a:spAutoFit/>
          </a:bodyPr>
          <a:lstStyle/>
          <a:p>
            <a:r>
              <a:rPr lang="en-US" sz="2400" dirty="0">
                <a:solidFill>
                  <a:srgbClr val="333333"/>
                </a:solidFill>
              </a:rPr>
              <a:t>Recent studies have linked mutations in Mediator with various human diseases, including Alzheimer disease, congenital malformations, mental retardation and cancer.</a:t>
            </a:r>
            <a:endParaRPr lang="lv-LV" sz="2400" dirty="0"/>
          </a:p>
        </p:txBody>
      </p:sp>
      <p:sp>
        <p:nvSpPr>
          <p:cNvPr id="11" name="Taisnstūris 10"/>
          <p:cNvSpPr/>
          <p:nvPr/>
        </p:nvSpPr>
        <p:spPr>
          <a:xfrm>
            <a:off x="201581" y="3922298"/>
            <a:ext cx="11833219" cy="1200329"/>
          </a:xfrm>
          <a:prstGeom prst="rect">
            <a:avLst/>
          </a:prstGeom>
        </p:spPr>
        <p:txBody>
          <a:bodyPr wrap="square">
            <a:spAutoFit/>
          </a:bodyPr>
          <a:lstStyle/>
          <a:p>
            <a:r>
              <a:rPr lang="en-US" sz="2400" dirty="0">
                <a:solidFill>
                  <a:srgbClr val="333333"/>
                </a:solidFill>
              </a:rPr>
              <a:t>The mediator binds to the C-terminal domain (CTD) of RNA Pol II acting as a bridge between this enzyme and transcription factor. Coactivators are necessary to integrate multiple regulatory signals. </a:t>
            </a:r>
            <a:endParaRPr lang="lv-LV" sz="2400" dirty="0"/>
          </a:p>
        </p:txBody>
      </p:sp>
    </p:spTree>
    <p:extLst>
      <p:ext uri="{BB962C8B-B14F-4D97-AF65-F5344CB8AC3E}">
        <p14:creationId xmlns:p14="http://schemas.microsoft.com/office/powerpoint/2010/main" val="315012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gure 1: Schematic view of the Pol II preinitiation complex at the core prom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24" y="870722"/>
            <a:ext cx="5713780" cy="3673144"/>
          </a:xfrm>
          <a:prstGeom prst="rect">
            <a:avLst/>
          </a:prstGeom>
          <a:noFill/>
          <a:extLst>
            <a:ext uri="{909E8E84-426E-40DD-AFC4-6F175D3DCCD1}">
              <a14:hiddenFill xmlns:a14="http://schemas.microsoft.com/office/drawing/2010/main">
                <a:solidFill>
                  <a:srgbClr val="FFFFFF"/>
                </a:solidFill>
              </a14:hiddenFill>
            </a:ext>
          </a:extLst>
        </p:spPr>
      </p:pic>
      <p:sp>
        <p:nvSpPr>
          <p:cNvPr id="5" name="Taisnstūris 4"/>
          <p:cNvSpPr/>
          <p:nvPr/>
        </p:nvSpPr>
        <p:spPr>
          <a:xfrm>
            <a:off x="6255434" y="1823064"/>
            <a:ext cx="6096000" cy="1200329"/>
          </a:xfrm>
          <a:prstGeom prst="rect">
            <a:avLst/>
          </a:prstGeom>
        </p:spPr>
        <p:txBody>
          <a:bodyPr>
            <a:spAutoFit/>
          </a:bodyPr>
          <a:lstStyle/>
          <a:p>
            <a:r>
              <a:rPr lang="lv-LV" sz="2400" dirty="0">
                <a:solidFill>
                  <a:srgbClr val="000000"/>
                </a:solidFill>
              </a:rPr>
              <a:t>SAGA (Spt-Ada-Gcn5 </a:t>
            </a:r>
            <a:r>
              <a:rPr lang="lv-LV" sz="2400" dirty="0" err="1">
                <a:solidFill>
                  <a:srgbClr val="000000"/>
                </a:solidFill>
              </a:rPr>
              <a:t>acetyltransferase</a:t>
            </a:r>
            <a:r>
              <a:rPr lang="lv-LV" sz="2400" dirty="0">
                <a:solidFill>
                  <a:srgbClr val="000000"/>
                </a:solidFill>
              </a:rPr>
              <a:t>) </a:t>
            </a:r>
            <a:r>
              <a:rPr lang="lv-LV" sz="2400" dirty="0" err="1">
                <a:solidFill>
                  <a:srgbClr val="000000"/>
                </a:solidFill>
              </a:rPr>
              <a:t>is</a:t>
            </a:r>
            <a:r>
              <a:rPr lang="lv-LV" sz="2400" dirty="0">
                <a:solidFill>
                  <a:srgbClr val="000000"/>
                </a:solidFill>
              </a:rPr>
              <a:t> a </a:t>
            </a:r>
            <a:r>
              <a:rPr lang="lv-LV" sz="2400" dirty="0" err="1">
                <a:solidFill>
                  <a:srgbClr val="000000"/>
                </a:solidFill>
              </a:rPr>
              <a:t>multi-protein</a:t>
            </a:r>
            <a:r>
              <a:rPr lang="lv-LV" sz="2400" dirty="0">
                <a:solidFill>
                  <a:srgbClr val="000000"/>
                </a:solidFill>
              </a:rPr>
              <a:t> </a:t>
            </a:r>
            <a:r>
              <a:rPr lang="lv-LV" sz="2400" dirty="0" err="1">
                <a:solidFill>
                  <a:srgbClr val="000000"/>
                </a:solidFill>
              </a:rPr>
              <a:t>chromatin</a:t>
            </a:r>
            <a:r>
              <a:rPr lang="lv-LV" sz="2400" dirty="0">
                <a:solidFill>
                  <a:srgbClr val="000000"/>
                </a:solidFill>
              </a:rPr>
              <a:t> </a:t>
            </a:r>
            <a:r>
              <a:rPr lang="lv-LV" sz="2400" dirty="0" err="1">
                <a:solidFill>
                  <a:srgbClr val="000000"/>
                </a:solidFill>
              </a:rPr>
              <a:t>modifying</a:t>
            </a:r>
            <a:r>
              <a:rPr lang="lv-LV" sz="2400" dirty="0">
                <a:solidFill>
                  <a:srgbClr val="000000"/>
                </a:solidFill>
              </a:rPr>
              <a:t> </a:t>
            </a:r>
            <a:r>
              <a:rPr lang="lv-LV" sz="2400" dirty="0" err="1">
                <a:solidFill>
                  <a:srgbClr val="000000"/>
                </a:solidFill>
              </a:rPr>
              <a:t>complex</a:t>
            </a:r>
            <a:r>
              <a:rPr lang="sv-SE" sz="2400" dirty="0">
                <a:solidFill>
                  <a:srgbClr val="000000"/>
                </a:solidFill>
              </a:rPr>
              <a:t> and functions as transcriptional coactivator.</a:t>
            </a:r>
            <a:endParaRPr lang="lv-LV" sz="2400" dirty="0"/>
          </a:p>
        </p:txBody>
      </p:sp>
      <p:sp>
        <p:nvSpPr>
          <p:cNvPr id="6" name="TextBox 5"/>
          <p:cNvSpPr txBox="1"/>
          <p:nvPr/>
        </p:nvSpPr>
        <p:spPr>
          <a:xfrm>
            <a:off x="5008041" y="0"/>
            <a:ext cx="1247393" cy="646331"/>
          </a:xfrm>
          <a:prstGeom prst="rect">
            <a:avLst/>
          </a:prstGeom>
          <a:noFill/>
        </p:spPr>
        <p:txBody>
          <a:bodyPr wrap="none" rtlCol="0">
            <a:spAutoFit/>
          </a:bodyPr>
          <a:lstStyle/>
          <a:p>
            <a:r>
              <a:rPr lang="sv-SE" sz="3600" b="1" dirty="0"/>
              <a:t>SAGA</a:t>
            </a:r>
            <a:endParaRPr lang="lv-LV" sz="3600" b="1" dirty="0"/>
          </a:p>
        </p:txBody>
      </p:sp>
      <p:sp>
        <p:nvSpPr>
          <p:cNvPr id="7" name="Taisnstūris 6"/>
          <p:cNvSpPr/>
          <p:nvPr/>
        </p:nvSpPr>
        <p:spPr>
          <a:xfrm>
            <a:off x="4117144" y="3943701"/>
            <a:ext cx="7038536" cy="1200329"/>
          </a:xfrm>
          <a:prstGeom prst="rect">
            <a:avLst/>
          </a:prstGeom>
        </p:spPr>
        <p:txBody>
          <a:bodyPr wrap="square">
            <a:spAutoFit/>
          </a:bodyPr>
          <a:lstStyle/>
          <a:p>
            <a:r>
              <a:rPr lang="en-US" sz="2400" dirty="0">
                <a:solidFill>
                  <a:srgbClr val="000000"/>
                </a:solidFill>
              </a:rPr>
              <a:t>SAGA opens up the chromatin landscape for binding of additional transcription factors and the pre-initiation complex (PIC).</a:t>
            </a:r>
            <a:endParaRPr lang="lv-LV" sz="2400" dirty="0"/>
          </a:p>
        </p:txBody>
      </p:sp>
    </p:spTree>
    <p:extLst>
      <p:ext uri="{BB962C8B-B14F-4D97-AF65-F5344CB8AC3E}">
        <p14:creationId xmlns:p14="http://schemas.microsoft.com/office/powerpoint/2010/main" val="23542742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79333" y="270934"/>
            <a:ext cx="3587905" cy="707886"/>
          </a:xfrm>
          <a:prstGeom prst="rect">
            <a:avLst/>
          </a:prstGeom>
          <a:noFill/>
        </p:spPr>
        <p:txBody>
          <a:bodyPr wrap="none" rtlCol="0">
            <a:spAutoFit/>
          </a:bodyPr>
          <a:lstStyle/>
          <a:p>
            <a:r>
              <a:rPr lang="sv-SE" sz="4000" b="1" dirty="0"/>
              <a:t>Elongation step </a:t>
            </a:r>
            <a:endParaRPr lang="lv-LV" sz="4000" b="1" dirty="0"/>
          </a:p>
        </p:txBody>
      </p:sp>
      <p:sp>
        <p:nvSpPr>
          <p:cNvPr id="5" name="TextBox 4"/>
          <p:cNvSpPr txBox="1"/>
          <p:nvPr/>
        </p:nvSpPr>
        <p:spPr>
          <a:xfrm>
            <a:off x="482600" y="1625599"/>
            <a:ext cx="11237628" cy="954107"/>
          </a:xfrm>
          <a:prstGeom prst="rect">
            <a:avLst/>
          </a:prstGeom>
          <a:noFill/>
        </p:spPr>
        <p:txBody>
          <a:bodyPr wrap="none" rtlCol="0">
            <a:spAutoFit/>
          </a:bodyPr>
          <a:lstStyle/>
          <a:p>
            <a:r>
              <a:rPr lang="sv-SE" sz="2800" dirty="0"/>
              <a:t>Once the RNA Pol  has synthesized a short stetch (≈ 10 nucleotides) of RNA, </a:t>
            </a:r>
          </a:p>
          <a:p>
            <a:r>
              <a:rPr lang="sv-SE" sz="2800" dirty="0"/>
              <a:t>transcription shifts to elongation step. </a:t>
            </a:r>
            <a:endParaRPr lang="lv-LV" sz="2800" dirty="0"/>
          </a:p>
        </p:txBody>
      </p:sp>
      <p:sp>
        <p:nvSpPr>
          <p:cNvPr id="6" name="TextBox 5"/>
          <p:cNvSpPr txBox="1"/>
          <p:nvPr/>
        </p:nvSpPr>
        <p:spPr>
          <a:xfrm>
            <a:off x="482600" y="3064933"/>
            <a:ext cx="11229549" cy="954107"/>
          </a:xfrm>
          <a:prstGeom prst="rect">
            <a:avLst/>
          </a:prstGeom>
          <a:noFill/>
        </p:spPr>
        <p:txBody>
          <a:bodyPr wrap="none" rtlCol="0">
            <a:spAutoFit/>
          </a:bodyPr>
          <a:lstStyle/>
          <a:p>
            <a:r>
              <a:rPr lang="sv-SE" sz="2800" dirty="0"/>
              <a:t>This transcription stage requires further conformational changes in RNA Pol </a:t>
            </a:r>
          </a:p>
          <a:p>
            <a:r>
              <a:rPr lang="sv-SE" sz="2800" dirty="0"/>
              <a:t>that leads it to grip the template more firmly.</a:t>
            </a:r>
            <a:endParaRPr lang="lv-LV" sz="2800" dirty="0"/>
          </a:p>
        </p:txBody>
      </p:sp>
    </p:spTree>
    <p:extLst>
      <p:ext uri="{BB962C8B-B14F-4D97-AF65-F5344CB8AC3E}">
        <p14:creationId xmlns:p14="http://schemas.microsoft.com/office/powerpoint/2010/main" val="12550302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23779" y="67274"/>
            <a:ext cx="2812437" cy="584775"/>
          </a:xfrm>
          <a:prstGeom prst="rect">
            <a:avLst/>
          </a:prstGeom>
          <a:noFill/>
        </p:spPr>
        <p:txBody>
          <a:bodyPr wrap="none" rtlCol="0">
            <a:spAutoFit/>
          </a:bodyPr>
          <a:lstStyle/>
          <a:p>
            <a:r>
              <a:rPr lang="sv-SE" sz="3200" b="1" dirty="0"/>
              <a:t>Elongation step</a:t>
            </a:r>
            <a:endParaRPr lang="lv-LV" sz="3200" b="1" dirty="0"/>
          </a:p>
        </p:txBody>
      </p:sp>
      <p:sp>
        <p:nvSpPr>
          <p:cNvPr id="7" name="TextBox 6"/>
          <p:cNvSpPr txBox="1"/>
          <p:nvPr/>
        </p:nvSpPr>
        <p:spPr>
          <a:xfrm>
            <a:off x="4163260" y="673272"/>
            <a:ext cx="7714396" cy="1200329"/>
          </a:xfrm>
          <a:prstGeom prst="rect">
            <a:avLst/>
          </a:prstGeom>
          <a:noFill/>
        </p:spPr>
        <p:txBody>
          <a:bodyPr wrap="square" rtlCol="0">
            <a:spAutoFit/>
          </a:bodyPr>
          <a:lstStyle/>
          <a:p>
            <a:pPr marL="342900" indent="-342900">
              <a:buFont typeface="Wingdings" panose="05000000000000000000" pitchFamily="2" charset="2"/>
              <a:buChar char="q"/>
            </a:pPr>
            <a:r>
              <a:rPr lang="sv-SE" sz="2400" dirty="0"/>
              <a:t>Phosphorylation of CTD (carboxyl tail domain) of RNA Pol II subunit, allows separation of RNA Pol II from general TFs to start elongation phase of transcription. </a:t>
            </a:r>
          </a:p>
        </p:txBody>
      </p:sp>
      <p:sp>
        <p:nvSpPr>
          <p:cNvPr id="2" name="Rectangle 1"/>
          <p:cNvSpPr>
            <a:spLocks noChangeArrowheads="1"/>
          </p:cNvSpPr>
          <p:nvPr/>
        </p:nvSpPr>
        <p:spPr bwMode="auto">
          <a:xfrm>
            <a:off x="229688" y="5815313"/>
            <a:ext cx="12063205"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742950" marR="0" lvl="1"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lv-LV" altLang="lv-LV" sz="2400" i="0" u="sng" strike="noStrike" cap="none" normalizeH="0" baseline="0" dirty="0" err="1">
                <a:ln>
                  <a:noFill/>
                </a:ln>
                <a:solidFill>
                  <a:srgbClr val="000000"/>
                </a:solidFill>
                <a:effectLst/>
                <a:cs typeface="Times New Roman" panose="02020603050405020304" pitchFamily="18" charset="0"/>
              </a:rPr>
              <a:t>Only</a:t>
            </a:r>
            <a:r>
              <a:rPr kumimoji="0" lang="lv-LV" altLang="lv-LV" sz="2400" i="0" u="sng" strike="noStrike" cap="none" normalizeH="0" baseline="0" dirty="0">
                <a:ln>
                  <a:noFill/>
                </a:ln>
                <a:solidFill>
                  <a:srgbClr val="000000"/>
                </a:solidFill>
                <a:effectLst/>
                <a:cs typeface="Times New Roman" panose="02020603050405020304" pitchFamily="18" charset="0"/>
              </a:rPr>
              <a:t> </a:t>
            </a:r>
            <a:r>
              <a:rPr kumimoji="0" lang="lv-LV" altLang="lv-LV" sz="2400" i="0" u="sng" strike="noStrike" cap="none" normalizeH="0" baseline="0" dirty="0" err="1">
                <a:ln>
                  <a:noFill/>
                </a:ln>
                <a:solidFill>
                  <a:srgbClr val="000000"/>
                </a:solidFill>
                <a:effectLst/>
                <a:cs typeface="Times New Roman" panose="02020603050405020304" pitchFamily="18" charset="0"/>
              </a:rPr>
              <a:t>one</a:t>
            </a:r>
            <a:r>
              <a:rPr kumimoji="0" lang="lv-LV" altLang="lv-LV" sz="2400" i="0" u="sng" strike="noStrike" cap="none" normalizeH="0" baseline="0" dirty="0">
                <a:ln>
                  <a:noFill/>
                </a:ln>
                <a:solidFill>
                  <a:srgbClr val="000000"/>
                </a:solidFill>
                <a:effectLst/>
                <a:cs typeface="Times New Roman" panose="02020603050405020304" pitchFamily="18" charset="0"/>
              </a:rPr>
              <a:t> </a:t>
            </a:r>
            <a:r>
              <a:rPr kumimoji="0" lang="lv-LV" altLang="lv-LV" sz="2400" i="0" u="sng" strike="noStrike" cap="none" normalizeH="0" baseline="0" dirty="0" err="1">
                <a:ln>
                  <a:noFill/>
                </a:ln>
                <a:solidFill>
                  <a:srgbClr val="000000"/>
                </a:solidFill>
                <a:effectLst/>
                <a:cs typeface="Times New Roman" panose="02020603050405020304" pitchFamily="18" charset="0"/>
              </a:rPr>
              <a:t>of</a:t>
            </a:r>
            <a:r>
              <a:rPr kumimoji="0" lang="lv-LV" altLang="lv-LV" sz="2400" i="0" u="sng" strike="noStrike" cap="none" normalizeH="0" baseline="0" dirty="0">
                <a:ln>
                  <a:noFill/>
                </a:ln>
                <a:solidFill>
                  <a:srgbClr val="000000"/>
                </a:solidFill>
                <a:effectLst/>
                <a:cs typeface="Times New Roman" panose="02020603050405020304" pitchFamily="18" charset="0"/>
              </a:rPr>
              <a:t> </a:t>
            </a:r>
            <a:r>
              <a:rPr kumimoji="0" lang="lv-LV" altLang="lv-LV" sz="2400" i="0" u="sng" strike="noStrike" cap="none" normalizeH="0" baseline="0" dirty="0" err="1">
                <a:ln>
                  <a:noFill/>
                </a:ln>
                <a:solidFill>
                  <a:srgbClr val="000000"/>
                </a:solidFill>
                <a:effectLst/>
                <a:cs typeface="Times New Roman" panose="02020603050405020304" pitchFamily="18" charset="0"/>
              </a:rPr>
              <a:t>the</a:t>
            </a:r>
            <a:r>
              <a:rPr kumimoji="0" lang="lv-LV" altLang="lv-LV" sz="2400" i="0" u="sng" strike="noStrike" cap="none" normalizeH="0" baseline="0" dirty="0">
                <a:ln>
                  <a:noFill/>
                </a:ln>
                <a:solidFill>
                  <a:srgbClr val="000000"/>
                </a:solidFill>
                <a:effectLst/>
                <a:cs typeface="Times New Roman" panose="02020603050405020304" pitchFamily="18" charset="0"/>
              </a:rPr>
              <a:t> un</a:t>
            </a:r>
            <a:r>
              <a:rPr kumimoji="0" lang="sv-SE" altLang="lv-LV" sz="2400" i="0" u="sng" strike="noStrike" cap="none" normalizeH="0" baseline="0" dirty="0">
                <a:ln>
                  <a:noFill/>
                </a:ln>
                <a:solidFill>
                  <a:srgbClr val="000000"/>
                </a:solidFill>
                <a:effectLst/>
                <a:cs typeface="Times New Roman" panose="02020603050405020304" pitchFamily="18" charset="0"/>
              </a:rPr>
              <a:t>w</a:t>
            </a:r>
            <a:r>
              <a:rPr kumimoji="0" lang="lv-LV" altLang="lv-LV" sz="2400" i="0" u="sng" strike="noStrike" cap="none" normalizeH="0" baseline="0" dirty="0" err="1">
                <a:ln>
                  <a:noFill/>
                </a:ln>
                <a:solidFill>
                  <a:srgbClr val="000000"/>
                </a:solidFill>
                <a:effectLst/>
                <a:cs typeface="Times New Roman" panose="02020603050405020304" pitchFamily="18" charset="0"/>
              </a:rPr>
              <a:t>ound</a:t>
            </a:r>
            <a:r>
              <a:rPr kumimoji="0" lang="lv-LV" altLang="lv-LV" sz="2400" i="0" u="sng" strike="noStrike" cap="none" normalizeH="0" baseline="0" dirty="0">
                <a:ln>
                  <a:noFill/>
                </a:ln>
                <a:solidFill>
                  <a:srgbClr val="000000"/>
                </a:solidFill>
                <a:effectLst/>
                <a:cs typeface="Times New Roman" panose="02020603050405020304" pitchFamily="18" charset="0"/>
              </a:rPr>
              <a:t> DNA </a:t>
            </a:r>
            <a:r>
              <a:rPr kumimoji="0" lang="lv-LV" altLang="lv-LV" sz="2400" i="0" u="sng" strike="noStrike" cap="none" normalizeH="0" baseline="0" dirty="0" err="1">
                <a:ln>
                  <a:noFill/>
                </a:ln>
                <a:solidFill>
                  <a:srgbClr val="000000"/>
                </a:solidFill>
                <a:effectLst/>
                <a:cs typeface="Times New Roman" panose="02020603050405020304" pitchFamily="18" charset="0"/>
              </a:rPr>
              <a:t>strands</a:t>
            </a:r>
            <a:r>
              <a:rPr kumimoji="0" lang="lv-LV" altLang="lv-LV" sz="2400" i="0" u="sng" strike="noStrike" cap="none" normalizeH="0" baseline="0" dirty="0">
                <a:ln>
                  <a:noFill/>
                </a:ln>
                <a:solidFill>
                  <a:srgbClr val="000000"/>
                </a:solidFill>
                <a:effectLst/>
                <a:cs typeface="Times New Roman" panose="02020603050405020304" pitchFamily="18" charset="0"/>
              </a:rPr>
              <a:t> </a:t>
            </a:r>
            <a:r>
              <a:rPr kumimoji="0" lang="lv-LV" altLang="lv-LV" sz="2400" i="0" u="sng" strike="noStrike" cap="none" normalizeH="0" baseline="0" dirty="0" err="1">
                <a:ln>
                  <a:noFill/>
                </a:ln>
                <a:solidFill>
                  <a:srgbClr val="000000"/>
                </a:solidFill>
                <a:effectLst/>
                <a:cs typeface="Times New Roman" panose="02020603050405020304" pitchFamily="18" charset="0"/>
              </a:rPr>
              <a:t>acts</a:t>
            </a:r>
            <a:r>
              <a:rPr kumimoji="0" lang="lv-LV" altLang="lv-LV" sz="2400" i="0" u="sng" strike="noStrike" cap="none" normalizeH="0" baseline="0" dirty="0">
                <a:ln>
                  <a:noFill/>
                </a:ln>
                <a:solidFill>
                  <a:srgbClr val="000000"/>
                </a:solidFill>
                <a:effectLst/>
                <a:cs typeface="Times New Roman" panose="02020603050405020304" pitchFamily="18" charset="0"/>
              </a:rPr>
              <a:t> </a:t>
            </a:r>
            <a:r>
              <a:rPr kumimoji="0" lang="lv-LV" altLang="lv-LV" sz="2400" i="0" u="sng" strike="noStrike" cap="none" normalizeH="0" baseline="0" dirty="0" err="1">
                <a:ln>
                  <a:noFill/>
                </a:ln>
                <a:solidFill>
                  <a:srgbClr val="000000"/>
                </a:solidFill>
                <a:effectLst/>
                <a:cs typeface="Times New Roman" panose="02020603050405020304" pitchFamily="18" charset="0"/>
              </a:rPr>
              <a:t>as</a:t>
            </a:r>
            <a:r>
              <a:rPr kumimoji="0" lang="lv-LV" altLang="lv-LV" sz="2400" i="0" u="sng" strike="noStrike" cap="none" normalizeH="0" baseline="0" dirty="0">
                <a:ln>
                  <a:noFill/>
                </a:ln>
                <a:solidFill>
                  <a:srgbClr val="000000"/>
                </a:solidFill>
                <a:effectLst/>
                <a:cs typeface="Times New Roman" panose="02020603050405020304" pitchFamily="18" charset="0"/>
              </a:rPr>
              <a:t> a </a:t>
            </a:r>
            <a:r>
              <a:rPr kumimoji="0" lang="lv-LV" altLang="lv-LV" sz="2400" i="0" u="sng" strike="noStrike" cap="none" normalizeH="0" baseline="0" dirty="0" err="1">
                <a:ln>
                  <a:noFill/>
                </a:ln>
                <a:solidFill>
                  <a:srgbClr val="000000"/>
                </a:solidFill>
                <a:effectLst/>
                <a:cs typeface="Times New Roman" panose="02020603050405020304" pitchFamily="18" charset="0"/>
              </a:rPr>
              <a:t>template</a:t>
            </a:r>
            <a:r>
              <a:rPr kumimoji="0" lang="sv-SE" altLang="lv-LV" sz="2400" i="0" u="sng" strike="noStrike" cap="none" normalizeH="0" baseline="0" dirty="0">
                <a:ln>
                  <a:noFill/>
                </a:ln>
                <a:solidFill>
                  <a:srgbClr val="000000"/>
                </a:solidFill>
                <a:effectLst/>
                <a:cs typeface="Times New Roman" panose="02020603050405020304" pitchFamily="18" charset="0"/>
              </a:rPr>
              <a:t> </a:t>
            </a:r>
            <a:r>
              <a:rPr kumimoji="0" lang="lv-LV" altLang="lv-LV" sz="2400" i="0" u="sng" strike="noStrike" cap="none" normalizeH="0" baseline="0" dirty="0">
                <a:ln>
                  <a:noFill/>
                </a:ln>
                <a:solidFill>
                  <a:srgbClr val="000000"/>
                </a:solidFill>
                <a:effectLst/>
                <a:cs typeface="Times New Roman" panose="02020603050405020304" pitchFamily="18" charset="0"/>
              </a:rPr>
              <a:t> </a:t>
            </a:r>
            <a:r>
              <a:rPr kumimoji="0" lang="lv-LV" altLang="lv-LV" sz="2400" i="0" u="sng" strike="noStrike" cap="none" normalizeH="0" baseline="0" dirty="0" err="1">
                <a:ln>
                  <a:noFill/>
                </a:ln>
                <a:solidFill>
                  <a:srgbClr val="000000"/>
                </a:solidFill>
                <a:effectLst/>
                <a:cs typeface="Times New Roman" panose="02020603050405020304" pitchFamily="18" charset="0"/>
              </a:rPr>
              <a:t>for</a:t>
            </a:r>
            <a:r>
              <a:rPr kumimoji="0" lang="lv-LV" altLang="lv-LV" sz="2400" i="0" u="sng" strike="noStrike" cap="none" normalizeH="0" baseline="0" dirty="0">
                <a:ln>
                  <a:noFill/>
                </a:ln>
                <a:solidFill>
                  <a:srgbClr val="000000"/>
                </a:solidFill>
                <a:effectLst/>
                <a:cs typeface="Times New Roman" panose="02020603050405020304" pitchFamily="18" charset="0"/>
              </a:rPr>
              <a:t> </a:t>
            </a:r>
            <a:r>
              <a:rPr kumimoji="0" lang="lv-LV" altLang="lv-LV" sz="2400" i="0" u="sng" strike="noStrike" cap="none" normalizeH="0" baseline="0" dirty="0" err="1">
                <a:ln>
                  <a:noFill/>
                </a:ln>
                <a:solidFill>
                  <a:srgbClr val="000000"/>
                </a:solidFill>
                <a:effectLst/>
                <a:cs typeface="Times New Roman" panose="02020603050405020304" pitchFamily="18" charset="0"/>
              </a:rPr>
              <a:t>the</a:t>
            </a:r>
            <a:r>
              <a:rPr kumimoji="0" lang="lv-LV" altLang="lv-LV" sz="2400" i="0" u="sng" strike="noStrike" cap="none" normalizeH="0" baseline="0" dirty="0">
                <a:ln>
                  <a:noFill/>
                </a:ln>
                <a:solidFill>
                  <a:srgbClr val="000000"/>
                </a:solidFill>
                <a:effectLst/>
                <a:cs typeface="Times New Roman" panose="02020603050405020304" pitchFamily="18" charset="0"/>
              </a:rPr>
              <a:t> </a:t>
            </a:r>
            <a:r>
              <a:rPr lang="sv-SE" altLang="lv-LV" sz="2400" u="sng" dirty="0">
                <a:solidFill>
                  <a:srgbClr val="000000"/>
                </a:solidFill>
                <a:cs typeface="Times New Roman" panose="02020603050405020304" pitchFamily="18" charset="0"/>
              </a:rPr>
              <a:t>mRNA synthesis</a:t>
            </a:r>
            <a:r>
              <a:rPr lang="sv-SE" altLang="lv-LV" sz="2400" dirty="0">
                <a:solidFill>
                  <a:srgbClr val="000000"/>
                </a:solidFill>
                <a:cs typeface="Times New Roman" panose="02020603050405020304" pitchFamily="18" charset="0"/>
              </a:rPr>
              <a:t>.</a:t>
            </a:r>
            <a:endParaRPr kumimoji="0" lang="lv-LV" altLang="lv-LV" sz="2400" i="0" u="none" strike="noStrike" cap="none" normalizeH="0" baseline="0" dirty="0">
              <a:ln>
                <a:noFill/>
              </a:ln>
              <a:solidFill>
                <a:schemeClr val="tx1"/>
              </a:solidFill>
              <a:effectLst/>
            </a:endParaRPr>
          </a:p>
        </p:txBody>
      </p:sp>
      <p:sp>
        <p:nvSpPr>
          <p:cNvPr id="3" name="Taisnstūris 2"/>
          <p:cNvSpPr/>
          <p:nvPr/>
        </p:nvSpPr>
        <p:spPr>
          <a:xfrm>
            <a:off x="229688" y="6298201"/>
            <a:ext cx="10110065" cy="461665"/>
          </a:xfrm>
          <a:prstGeom prst="rect">
            <a:avLst/>
          </a:prstGeom>
        </p:spPr>
        <p:txBody>
          <a:bodyPr wrap="square">
            <a:spAutoFit/>
          </a:bodyPr>
          <a:lstStyle/>
          <a:p>
            <a:pPr marL="800100" lvl="1" indent="-342900" eaLnBrk="0" fontAlgn="base" hangingPunct="0">
              <a:spcBef>
                <a:spcPct val="0"/>
              </a:spcBef>
              <a:spcAft>
                <a:spcPct val="0"/>
              </a:spcAft>
              <a:buFont typeface="Wingdings" panose="05000000000000000000" pitchFamily="2" charset="2"/>
              <a:buChar char="q"/>
            </a:pPr>
            <a:r>
              <a:rPr lang="sv-SE" altLang="lv-LV" sz="2400" dirty="0">
                <a:solidFill>
                  <a:srgbClr val="000000"/>
                </a:solidFill>
                <a:cs typeface="Times New Roman" panose="02020603050405020304" pitchFamily="18" charset="0"/>
              </a:rPr>
              <a:t>T</a:t>
            </a:r>
            <a:r>
              <a:rPr lang="lv-LV" altLang="lv-LV" sz="2400" dirty="0" err="1">
                <a:solidFill>
                  <a:srgbClr val="000000"/>
                </a:solidFill>
                <a:cs typeface="Times New Roman" panose="02020603050405020304" pitchFamily="18" charset="0"/>
              </a:rPr>
              <a:t>he</a:t>
            </a:r>
            <a:r>
              <a:rPr lang="lv-LV" altLang="lv-LV" sz="2400" dirty="0">
                <a:solidFill>
                  <a:srgbClr val="000000"/>
                </a:solidFill>
                <a:cs typeface="Times New Roman" panose="02020603050405020304" pitchFamily="18" charset="0"/>
              </a:rPr>
              <a:t> DNA </a:t>
            </a:r>
            <a:r>
              <a:rPr lang="lv-LV" altLang="lv-LV" sz="2400" dirty="0" err="1">
                <a:solidFill>
                  <a:srgbClr val="000000"/>
                </a:solidFill>
                <a:cs typeface="Times New Roman" panose="02020603050405020304" pitchFamily="18" charset="0"/>
              </a:rPr>
              <a:t>that</a:t>
            </a:r>
            <a:r>
              <a:rPr lang="lv-LV" altLang="lv-LV" sz="2400" dirty="0">
                <a:solidFill>
                  <a:srgbClr val="000000"/>
                </a:solidFill>
                <a:cs typeface="Times New Roman" panose="02020603050405020304" pitchFamily="18" charset="0"/>
              </a:rPr>
              <a:t> </a:t>
            </a:r>
            <a:r>
              <a:rPr lang="lv-LV" altLang="lv-LV" sz="2400" dirty="0" err="1">
                <a:solidFill>
                  <a:srgbClr val="000000"/>
                </a:solidFill>
                <a:cs typeface="Times New Roman" panose="02020603050405020304" pitchFamily="18" charset="0"/>
              </a:rPr>
              <a:t>has</a:t>
            </a:r>
            <a:r>
              <a:rPr lang="lv-LV" altLang="lv-LV" sz="2400" dirty="0">
                <a:solidFill>
                  <a:srgbClr val="000000"/>
                </a:solidFill>
                <a:cs typeface="Times New Roman" panose="02020603050405020304" pitchFamily="18" charset="0"/>
              </a:rPr>
              <a:t> </a:t>
            </a:r>
            <a:r>
              <a:rPr lang="lv-LV" altLang="lv-LV" sz="2400" dirty="0" err="1">
                <a:solidFill>
                  <a:srgbClr val="000000"/>
                </a:solidFill>
                <a:cs typeface="Times New Roman" panose="02020603050405020304" pitchFamily="18" charset="0"/>
              </a:rPr>
              <a:t>been</a:t>
            </a:r>
            <a:r>
              <a:rPr lang="lv-LV" altLang="lv-LV" sz="2400" dirty="0">
                <a:solidFill>
                  <a:srgbClr val="000000"/>
                </a:solidFill>
                <a:cs typeface="Times New Roman" panose="02020603050405020304" pitchFamily="18" charset="0"/>
              </a:rPr>
              <a:t> </a:t>
            </a:r>
            <a:r>
              <a:rPr lang="lv-LV" altLang="lv-LV" sz="2400" dirty="0" err="1">
                <a:solidFill>
                  <a:srgbClr val="000000"/>
                </a:solidFill>
                <a:cs typeface="Times New Roman" panose="02020603050405020304" pitchFamily="18" charset="0"/>
              </a:rPr>
              <a:t>transcribed</a:t>
            </a:r>
            <a:r>
              <a:rPr lang="lv-LV" altLang="lv-LV" sz="2400" dirty="0">
                <a:solidFill>
                  <a:srgbClr val="000000"/>
                </a:solidFill>
                <a:cs typeface="Times New Roman" panose="02020603050405020304" pitchFamily="18" charset="0"/>
              </a:rPr>
              <a:t>, re-</a:t>
            </a:r>
            <a:r>
              <a:rPr lang="lv-LV" altLang="lv-LV" sz="2400" dirty="0" err="1">
                <a:solidFill>
                  <a:srgbClr val="000000"/>
                </a:solidFill>
                <a:cs typeface="Times New Roman" panose="02020603050405020304" pitchFamily="18" charset="0"/>
              </a:rPr>
              <a:t>winds</a:t>
            </a:r>
            <a:r>
              <a:rPr lang="lv-LV" altLang="lv-LV" sz="2400" dirty="0">
                <a:solidFill>
                  <a:srgbClr val="000000"/>
                </a:solidFill>
                <a:cs typeface="Times New Roman" panose="02020603050405020304" pitchFamily="18" charset="0"/>
              </a:rPr>
              <a:t> to </a:t>
            </a:r>
            <a:r>
              <a:rPr lang="lv-LV" altLang="lv-LV" sz="2400" dirty="0" err="1">
                <a:solidFill>
                  <a:srgbClr val="000000"/>
                </a:solidFill>
                <a:cs typeface="Times New Roman" panose="02020603050405020304" pitchFamily="18" charset="0"/>
              </a:rPr>
              <a:t>form</a:t>
            </a:r>
            <a:r>
              <a:rPr lang="lv-LV" altLang="lv-LV" sz="2400" dirty="0">
                <a:solidFill>
                  <a:srgbClr val="000000"/>
                </a:solidFill>
                <a:cs typeface="Times New Roman" panose="02020603050405020304" pitchFamily="18" charset="0"/>
              </a:rPr>
              <a:t> a </a:t>
            </a:r>
            <a:r>
              <a:rPr lang="lv-LV" altLang="lv-LV" sz="2400" dirty="0" err="1">
                <a:solidFill>
                  <a:srgbClr val="000000"/>
                </a:solidFill>
                <a:cs typeface="Times New Roman" panose="02020603050405020304" pitchFamily="18" charset="0"/>
              </a:rPr>
              <a:t>double</a:t>
            </a:r>
            <a:r>
              <a:rPr lang="lv-LV" altLang="lv-LV" sz="2400" dirty="0">
                <a:solidFill>
                  <a:srgbClr val="000000"/>
                </a:solidFill>
                <a:cs typeface="Times New Roman" panose="02020603050405020304" pitchFamily="18" charset="0"/>
              </a:rPr>
              <a:t> </a:t>
            </a:r>
            <a:r>
              <a:rPr lang="lv-LV" altLang="lv-LV" sz="2400" dirty="0" err="1">
                <a:solidFill>
                  <a:srgbClr val="000000"/>
                </a:solidFill>
                <a:cs typeface="Times New Roman" panose="02020603050405020304" pitchFamily="18" charset="0"/>
              </a:rPr>
              <a:t>helix</a:t>
            </a:r>
            <a:r>
              <a:rPr lang="lv-LV" altLang="lv-LV" sz="2400" dirty="0">
                <a:solidFill>
                  <a:srgbClr val="000000"/>
                </a:solidFill>
                <a:cs typeface="Times New Roman" panose="02020603050405020304" pitchFamily="18" charset="0"/>
              </a:rPr>
              <a:t>.</a:t>
            </a:r>
          </a:p>
        </p:txBody>
      </p:sp>
      <p:sp>
        <p:nvSpPr>
          <p:cNvPr id="9" name="TextBox 8"/>
          <p:cNvSpPr txBox="1"/>
          <p:nvPr/>
        </p:nvSpPr>
        <p:spPr>
          <a:xfrm>
            <a:off x="4171534" y="2331974"/>
            <a:ext cx="7706122" cy="1200329"/>
          </a:xfrm>
          <a:prstGeom prst="rect">
            <a:avLst/>
          </a:prstGeom>
          <a:noFill/>
        </p:spPr>
        <p:txBody>
          <a:bodyPr wrap="square" rtlCol="0">
            <a:spAutoFit/>
          </a:bodyPr>
          <a:lstStyle/>
          <a:p>
            <a:pPr marL="342900" indent="-342900">
              <a:buFont typeface="Wingdings" panose="05000000000000000000" pitchFamily="2" charset="2"/>
              <a:buChar char="q"/>
            </a:pPr>
            <a:r>
              <a:rPr lang="sv-SE" sz="2400" dirty="0"/>
              <a:t>During RNA elongation, TFIIF (has helicase activity) remains attached to the RNA Pol II, but all of the other TF have dissociated from PIC.</a:t>
            </a:r>
          </a:p>
        </p:txBody>
      </p:sp>
      <p:sp>
        <p:nvSpPr>
          <p:cNvPr id="10" name="TextBox 9"/>
          <p:cNvSpPr txBox="1"/>
          <p:nvPr/>
        </p:nvSpPr>
        <p:spPr>
          <a:xfrm>
            <a:off x="4171534" y="3725621"/>
            <a:ext cx="6746785" cy="461665"/>
          </a:xfrm>
          <a:prstGeom prst="rect">
            <a:avLst/>
          </a:prstGeom>
          <a:noFill/>
        </p:spPr>
        <p:txBody>
          <a:bodyPr wrap="square" rtlCol="0">
            <a:spAutoFit/>
          </a:bodyPr>
          <a:lstStyle/>
          <a:p>
            <a:pPr marL="342900" indent="-342900">
              <a:buFont typeface="Wingdings" panose="05000000000000000000" pitchFamily="2" charset="2"/>
              <a:buChar char="q"/>
            </a:pPr>
            <a:r>
              <a:rPr lang="sv-SE" sz="2400" dirty="0"/>
              <a:t>RNA Pol uses NTPs to synthesize a RNA transcript.</a:t>
            </a:r>
          </a:p>
        </p:txBody>
      </p:sp>
      <p:sp>
        <p:nvSpPr>
          <p:cNvPr id="11" name="Taisnstūris 10"/>
          <p:cNvSpPr/>
          <p:nvPr/>
        </p:nvSpPr>
        <p:spPr>
          <a:xfrm>
            <a:off x="3757794" y="4458208"/>
            <a:ext cx="8535100" cy="1200329"/>
          </a:xfrm>
          <a:prstGeom prst="rect">
            <a:avLst/>
          </a:prstGeom>
        </p:spPr>
        <p:txBody>
          <a:bodyPr wrap="square">
            <a:spAutoFit/>
          </a:bodyPr>
          <a:lstStyle/>
          <a:p>
            <a:pPr marL="800100" lvl="1" indent="-342900" eaLnBrk="0" fontAlgn="base" hangingPunct="0">
              <a:spcBef>
                <a:spcPct val="0"/>
              </a:spcBef>
              <a:spcAft>
                <a:spcPct val="0"/>
              </a:spcAft>
              <a:buFont typeface="Wingdings" panose="05000000000000000000" pitchFamily="2" charset="2"/>
              <a:buChar char="q"/>
            </a:pPr>
            <a:r>
              <a:rPr lang="lv-LV" altLang="lv-LV" sz="2400" dirty="0">
                <a:solidFill>
                  <a:srgbClr val="000000"/>
                </a:solidFill>
                <a:cs typeface="Times New Roman" panose="02020603050405020304" pitchFamily="18" charset="0"/>
              </a:rPr>
              <a:t>RNA </a:t>
            </a:r>
            <a:r>
              <a:rPr lang="sv-SE" altLang="lv-LV" sz="2400" dirty="0">
                <a:solidFill>
                  <a:srgbClr val="000000"/>
                </a:solidFill>
                <a:cs typeface="Times New Roman" panose="02020603050405020304" pitchFamily="18" charset="0"/>
              </a:rPr>
              <a:t>Pol </a:t>
            </a:r>
            <a:r>
              <a:rPr lang="lv-LV" altLang="lv-LV" sz="2400" dirty="0" err="1">
                <a:solidFill>
                  <a:srgbClr val="000000"/>
                </a:solidFill>
                <a:cs typeface="Times New Roman" panose="02020603050405020304" pitchFamily="18" charset="0"/>
              </a:rPr>
              <a:t>can</a:t>
            </a:r>
            <a:r>
              <a:rPr lang="lv-LV" altLang="lv-LV" sz="2400" dirty="0">
                <a:solidFill>
                  <a:srgbClr val="000000"/>
                </a:solidFill>
                <a:cs typeface="Times New Roman" panose="02020603050405020304" pitchFamily="18" charset="0"/>
              </a:rPr>
              <a:t> </a:t>
            </a:r>
            <a:r>
              <a:rPr lang="lv-LV" altLang="lv-LV" sz="2400" dirty="0" err="1">
                <a:solidFill>
                  <a:srgbClr val="000000"/>
                </a:solidFill>
                <a:cs typeface="Times New Roman" panose="02020603050405020304" pitchFamily="18" charset="0"/>
              </a:rPr>
              <a:t>only</a:t>
            </a:r>
            <a:r>
              <a:rPr lang="lv-LV" altLang="lv-LV" sz="2400" dirty="0">
                <a:solidFill>
                  <a:srgbClr val="000000"/>
                </a:solidFill>
                <a:cs typeface="Times New Roman" panose="02020603050405020304" pitchFamily="18" charset="0"/>
              </a:rPr>
              <a:t> </a:t>
            </a:r>
            <a:r>
              <a:rPr lang="lv-LV" altLang="lv-LV" sz="2400" dirty="0" err="1">
                <a:solidFill>
                  <a:srgbClr val="000000"/>
                </a:solidFill>
                <a:cs typeface="Times New Roman" panose="02020603050405020304" pitchFamily="18" charset="0"/>
              </a:rPr>
              <a:t>add</a:t>
            </a:r>
            <a:r>
              <a:rPr lang="lv-LV" altLang="lv-LV" sz="2400" dirty="0">
                <a:solidFill>
                  <a:srgbClr val="000000"/>
                </a:solidFill>
                <a:cs typeface="Times New Roman" panose="02020603050405020304" pitchFamily="18" charset="0"/>
              </a:rPr>
              <a:t> </a:t>
            </a:r>
            <a:r>
              <a:rPr lang="lv-LV" altLang="lv-LV" sz="2400" dirty="0" err="1">
                <a:solidFill>
                  <a:srgbClr val="000000"/>
                </a:solidFill>
                <a:cs typeface="Times New Roman" panose="02020603050405020304" pitchFamily="18" charset="0"/>
              </a:rPr>
              <a:t>nucleotids</a:t>
            </a:r>
            <a:r>
              <a:rPr lang="lv-LV" altLang="lv-LV" sz="2400" dirty="0">
                <a:solidFill>
                  <a:srgbClr val="000000"/>
                </a:solidFill>
                <a:cs typeface="Times New Roman" panose="02020603050405020304" pitchFamily="18" charset="0"/>
              </a:rPr>
              <a:t> to </a:t>
            </a:r>
            <a:r>
              <a:rPr lang="lv-LV" altLang="lv-LV" sz="2400" dirty="0" err="1">
                <a:solidFill>
                  <a:srgbClr val="000000"/>
                </a:solidFill>
                <a:cs typeface="Times New Roman" panose="02020603050405020304" pitchFamily="18" charset="0"/>
              </a:rPr>
              <a:t>the</a:t>
            </a:r>
            <a:r>
              <a:rPr lang="lv-LV" altLang="lv-LV" sz="2400" dirty="0">
                <a:solidFill>
                  <a:srgbClr val="000000"/>
                </a:solidFill>
                <a:cs typeface="Times New Roman" panose="02020603050405020304" pitchFamily="18" charset="0"/>
              </a:rPr>
              <a:t> 3' </a:t>
            </a:r>
            <a:r>
              <a:rPr lang="lv-LV" altLang="lv-LV" sz="2400" dirty="0" err="1">
                <a:solidFill>
                  <a:srgbClr val="000000"/>
                </a:solidFill>
                <a:cs typeface="Times New Roman" panose="02020603050405020304" pitchFamily="18" charset="0"/>
              </a:rPr>
              <a:t>end</a:t>
            </a:r>
            <a:r>
              <a:rPr lang="lv-LV" altLang="lv-LV" sz="2400" dirty="0">
                <a:solidFill>
                  <a:srgbClr val="000000"/>
                </a:solidFill>
                <a:cs typeface="Times New Roman" panose="02020603050405020304" pitchFamily="18" charset="0"/>
              </a:rPr>
              <a:t> </a:t>
            </a:r>
            <a:r>
              <a:rPr lang="lv-LV" altLang="lv-LV" sz="2400" dirty="0" err="1">
                <a:solidFill>
                  <a:srgbClr val="000000"/>
                </a:solidFill>
                <a:cs typeface="Times New Roman" panose="02020603050405020304" pitchFamily="18" charset="0"/>
              </a:rPr>
              <a:t>of</a:t>
            </a:r>
            <a:r>
              <a:rPr lang="lv-LV" altLang="lv-LV" sz="2400" dirty="0">
                <a:solidFill>
                  <a:srgbClr val="000000"/>
                </a:solidFill>
                <a:cs typeface="Times New Roman" panose="02020603050405020304" pitchFamily="18" charset="0"/>
              </a:rPr>
              <a:t> </a:t>
            </a:r>
            <a:r>
              <a:rPr lang="lv-LV" altLang="lv-LV" sz="2400" dirty="0" err="1">
                <a:solidFill>
                  <a:srgbClr val="000000"/>
                </a:solidFill>
                <a:cs typeface="Times New Roman" panose="02020603050405020304" pitchFamily="18" charset="0"/>
              </a:rPr>
              <a:t>the</a:t>
            </a:r>
            <a:r>
              <a:rPr lang="lv-LV" altLang="lv-LV" sz="2400" dirty="0">
                <a:solidFill>
                  <a:srgbClr val="000000"/>
                </a:solidFill>
                <a:cs typeface="Times New Roman" panose="02020603050405020304" pitchFamily="18" charset="0"/>
              </a:rPr>
              <a:t> </a:t>
            </a:r>
            <a:r>
              <a:rPr lang="lv-LV" altLang="lv-LV" sz="2400" dirty="0" err="1">
                <a:solidFill>
                  <a:srgbClr val="000000"/>
                </a:solidFill>
                <a:cs typeface="Times New Roman" panose="02020603050405020304" pitchFamily="18" charset="0"/>
              </a:rPr>
              <a:t>strand</a:t>
            </a:r>
            <a:r>
              <a:rPr lang="lv-LV" altLang="lv-LV" sz="2400" dirty="0">
                <a:solidFill>
                  <a:srgbClr val="000000"/>
                </a:solidFill>
                <a:cs typeface="Times New Roman" panose="02020603050405020304" pitchFamily="18" charset="0"/>
              </a:rPr>
              <a:t> </a:t>
            </a:r>
            <a:r>
              <a:rPr lang="lv-LV" altLang="lv-LV" sz="2400" dirty="0" err="1">
                <a:solidFill>
                  <a:srgbClr val="000000"/>
                </a:solidFill>
                <a:cs typeface="Times New Roman" panose="02020603050405020304" pitchFamily="18" charset="0"/>
              </a:rPr>
              <a:t>so</a:t>
            </a:r>
            <a:r>
              <a:rPr lang="lv-LV" altLang="lv-LV" sz="2400" dirty="0">
                <a:solidFill>
                  <a:srgbClr val="000000"/>
                </a:solidFill>
                <a:cs typeface="Times New Roman" panose="02020603050405020304" pitchFamily="18" charset="0"/>
              </a:rPr>
              <a:t> </a:t>
            </a:r>
            <a:r>
              <a:rPr lang="lv-LV" altLang="lv-LV" sz="2400" dirty="0" err="1">
                <a:solidFill>
                  <a:srgbClr val="000000"/>
                </a:solidFill>
                <a:cs typeface="Times New Roman" panose="02020603050405020304" pitchFamily="18" charset="0"/>
              </a:rPr>
              <a:t>like</a:t>
            </a:r>
            <a:r>
              <a:rPr lang="lv-LV" altLang="lv-LV" sz="2400" dirty="0">
                <a:solidFill>
                  <a:srgbClr val="000000"/>
                </a:solidFill>
                <a:cs typeface="Times New Roman" panose="02020603050405020304" pitchFamily="18" charset="0"/>
              </a:rPr>
              <a:t> DNA</a:t>
            </a:r>
            <a:r>
              <a:rPr lang="sv-SE" altLang="lv-LV" sz="2400" dirty="0">
                <a:solidFill>
                  <a:srgbClr val="000000"/>
                </a:solidFill>
                <a:cs typeface="Times New Roman" panose="02020603050405020304" pitchFamily="18" charset="0"/>
              </a:rPr>
              <a:t> Pol.</a:t>
            </a:r>
            <a:r>
              <a:rPr lang="lv-LV" altLang="lv-LV" sz="2400" dirty="0">
                <a:solidFill>
                  <a:srgbClr val="000000"/>
                </a:solidFill>
                <a:cs typeface="Times New Roman" panose="02020603050405020304" pitchFamily="18" charset="0"/>
              </a:rPr>
              <a:t> </a:t>
            </a:r>
            <a:r>
              <a:rPr lang="lv-LV" altLang="lv-LV" sz="2400" b="1" dirty="0">
                <a:solidFill>
                  <a:srgbClr val="000000"/>
                </a:solidFill>
                <a:cs typeface="Times New Roman" panose="02020603050405020304" pitchFamily="18" charset="0"/>
              </a:rPr>
              <a:t>RNA </a:t>
            </a:r>
            <a:r>
              <a:rPr lang="lv-LV" altLang="lv-LV" sz="2400" b="1" dirty="0" err="1">
                <a:solidFill>
                  <a:srgbClr val="000000"/>
                </a:solidFill>
                <a:cs typeface="Times New Roman" panose="02020603050405020304" pitchFamily="18" charset="0"/>
              </a:rPr>
              <a:t>must</a:t>
            </a:r>
            <a:r>
              <a:rPr lang="lv-LV" altLang="lv-LV" sz="2400" b="1" dirty="0">
                <a:solidFill>
                  <a:srgbClr val="000000"/>
                </a:solidFill>
                <a:cs typeface="Times New Roman" panose="02020603050405020304" pitchFamily="18" charset="0"/>
              </a:rPr>
              <a:t> </a:t>
            </a:r>
            <a:r>
              <a:rPr lang="lv-LV" altLang="lv-LV" sz="2400" b="1" dirty="0" err="1">
                <a:solidFill>
                  <a:srgbClr val="000000"/>
                </a:solidFill>
                <a:cs typeface="Times New Roman" panose="02020603050405020304" pitchFamily="18" charset="0"/>
              </a:rPr>
              <a:t>be</a:t>
            </a:r>
            <a:r>
              <a:rPr lang="lv-LV" altLang="lv-LV" sz="2400" b="1" dirty="0">
                <a:solidFill>
                  <a:srgbClr val="000000"/>
                </a:solidFill>
                <a:cs typeface="Times New Roman" panose="02020603050405020304" pitchFamily="18" charset="0"/>
              </a:rPr>
              <a:t> </a:t>
            </a:r>
            <a:r>
              <a:rPr lang="lv-LV" altLang="lv-LV" sz="2400" b="1" dirty="0" err="1">
                <a:solidFill>
                  <a:srgbClr val="000000"/>
                </a:solidFill>
                <a:cs typeface="Times New Roman" panose="02020603050405020304" pitchFamily="18" charset="0"/>
              </a:rPr>
              <a:t>synthesized</a:t>
            </a:r>
            <a:r>
              <a:rPr lang="lv-LV" altLang="lv-LV" sz="2400" b="1" dirty="0">
                <a:solidFill>
                  <a:srgbClr val="000000"/>
                </a:solidFill>
                <a:cs typeface="Times New Roman" panose="02020603050405020304" pitchFamily="18" charset="0"/>
              </a:rPr>
              <a:t> </a:t>
            </a:r>
            <a:r>
              <a:rPr lang="lv-LV" altLang="lv-LV" sz="2400" b="1" dirty="0" err="1">
                <a:solidFill>
                  <a:srgbClr val="000000"/>
                </a:solidFill>
                <a:cs typeface="Times New Roman" panose="02020603050405020304" pitchFamily="18" charset="0"/>
              </a:rPr>
              <a:t>in</a:t>
            </a:r>
            <a:r>
              <a:rPr lang="lv-LV" altLang="lv-LV" sz="2400" b="1" dirty="0">
                <a:solidFill>
                  <a:srgbClr val="000000"/>
                </a:solidFill>
                <a:cs typeface="Times New Roman" panose="02020603050405020304" pitchFamily="18" charset="0"/>
              </a:rPr>
              <a:t> </a:t>
            </a:r>
            <a:r>
              <a:rPr lang="lv-LV" altLang="lv-LV" sz="2400" b="1" dirty="0" err="1">
                <a:solidFill>
                  <a:srgbClr val="000000"/>
                </a:solidFill>
                <a:cs typeface="Times New Roman" panose="02020603050405020304" pitchFamily="18" charset="0"/>
              </a:rPr>
              <a:t>the</a:t>
            </a:r>
            <a:r>
              <a:rPr lang="lv-LV" altLang="lv-LV" sz="2400" b="1" dirty="0">
                <a:solidFill>
                  <a:srgbClr val="000000"/>
                </a:solidFill>
                <a:cs typeface="Times New Roman" panose="02020603050405020304" pitchFamily="18" charset="0"/>
              </a:rPr>
              <a:t> 5' to 3' </a:t>
            </a:r>
            <a:r>
              <a:rPr lang="lv-LV" altLang="lv-LV" sz="2400" b="1" dirty="0" err="1">
                <a:solidFill>
                  <a:srgbClr val="000000"/>
                </a:solidFill>
                <a:cs typeface="Times New Roman" panose="02020603050405020304" pitchFamily="18" charset="0"/>
              </a:rPr>
              <a:t>direction</a:t>
            </a:r>
            <a:r>
              <a:rPr lang="lv-LV" altLang="lv-LV" sz="2400" b="1" dirty="0">
                <a:solidFill>
                  <a:srgbClr val="000000"/>
                </a:solidFill>
                <a:cs typeface="Times New Roman" panose="02020603050405020304" pitchFamily="18" charset="0"/>
              </a:rPr>
              <a:t>.</a:t>
            </a:r>
          </a:p>
        </p:txBody>
      </p:sp>
      <p:pic>
        <p:nvPicPr>
          <p:cNvPr id="33796" name="Picture 4" descr="Image result for transcription elongation st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67" y="2523861"/>
            <a:ext cx="3148425" cy="321654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mage result for Phosphorylation of CTD (carboxyl tail domain) of RNA Pol II subuni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sp>
        <p:nvSpPr>
          <p:cNvPr id="6" name="AutoShape 4" descr="Image result for Phosphorylation of CTD (carboxyl tail domain) of RNA Pol II subuni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009" y="237597"/>
            <a:ext cx="1922991" cy="195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3734" y="1885424"/>
            <a:ext cx="457199" cy="448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102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p:bldP spid="10"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729" y="1114795"/>
            <a:ext cx="5476875" cy="9620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69285" y="171837"/>
            <a:ext cx="3058081" cy="584775"/>
          </a:xfrm>
          <a:prstGeom prst="rect">
            <a:avLst/>
          </a:prstGeom>
          <a:noFill/>
        </p:spPr>
        <p:txBody>
          <a:bodyPr wrap="none" rtlCol="0">
            <a:spAutoFit/>
          </a:bodyPr>
          <a:lstStyle/>
          <a:p>
            <a:r>
              <a:rPr lang="sv-SE" sz="3200" b="1" dirty="0"/>
              <a:t>Termination step</a:t>
            </a:r>
            <a:endParaRPr lang="lv-LV" sz="3200" b="1" dirty="0"/>
          </a:p>
        </p:txBody>
      </p:sp>
      <p:sp>
        <p:nvSpPr>
          <p:cNvPr id="6" name="TextBox 5"/>
          <p:cNvSpPr txBox="1"/>
          <p:nvPr/>
        </p:nvSpPr>
        <p:spPr>
          <a:xfrm>
            <a:off x="786493" y="2657605"/>
            <a:ext cx="10951588" cy="2677656"/>
          </a:xfrm>
          <a:prstGeom prst="rect">
            <a:avLst/>
          </a:prstGeom>
          <a:noFill/>
        </p:spPr>
        <p:txBody>
          <a:bodyPr wrap="none" rtlCol="0">
            <a:spAutoFit/>
          </a:bodyPr>
          <a:lstStyle/>
          <a:p>
            <a:pPr lvl="0" algn="just" fontAlgn="base">
              <a:spcBef>
                <a:spcPct val="0"/>
              </a:spcBef>
              <a:spcAft>
                <a:spcPct val="0"/>
              </a:spcAft>
            </a:pPr>
            <a:r>
              <a:rPr lang="lv-LV" altLang="lv-LV" sz="2400" dirty="0" err="1">
                <a:solidFill>
                  <a:srgbClr val="000000"/>
                </a:solidFill>
                <a:cs typeface="Times New Roman" pitchFamily="18" charset="0"/>
              </a:rPr>
              <a:t>Eukaryotic</a:t>
            </a:r>
            <a:r>
              <a:rPr lang="lv-LV" altLang="lv-LV" sz="2400" dirty="0">
                <a:solidFill>
                  <a:srgbClr val="000000"/>
                </a:solidFill>
                <a:cs typeface="Times New Roman" pitchFamily="18" charset="0"/>
              </a:rPr>
              <a:t> </a:t>
            </a:r>
            <a:r>
              <a:rPr lang="lv-LV" altLang="lv-LV" sz="2400" dirty="0" err="1">
                <a:solidFill>
                  <a:srgbClr val="000000"/>
                </a:solidFill>
                <a:cs typeface="Times New Roman" pitchFamily="18" charset="0"/>
              </a:rPr>
              <a:t>protein</a:t>
            </a:r>
            <a:r>
              <a:rPr lang="lv-LV" altLang="lv-LV" sz="2400" dirty="0">
                <a:solidFill>
                  <a:srgbClr val="000000"/>
                </a:solidFill>
                <a:cs typeface="Times New Roman" pitchFamily="18" charset="0"/>
              </a:rPr>
              <a:t> </a:t>
            </a:r>
            <a:r>
              <a:rPr lang="lv-LV" altLang="lv-LV" sz="2400" dirty="0" err="1">
                <a:solidFill>
                  <a:srgbClr val="000000"/>
                </a:solidFill>
                <a:cs typeface="Times New Roman" pitchFamily="18" charset="0"/>
              </a:rPr>
              <a:t>genes</a:t>
            </a:r>
            <a:r>
              <a:rPr lang="lv-LV" altLang="lv-LV" sz="2400" dirty="0">
                <a:solidFill>
                  <a:srgbClr val="000000"/>
                </a:solidFill>
                <a:cs typeface="Times New Roman" pitchFamily="18" charset="0"/>
              </a:rPr>
              <a:t> </a:t>
            </a:r>
            <a:r>
              <a:rPr lang="lv-LV" altLang="lv-LV" sz="2400" dirty="0" err="1">
                <a:solidFill>
                  <a:srgbClr val="000000"/>
                </a:solidFill>
                <a:cs typeface="Times New Roman" pitchFamily="18" charset="0"/>
              </a:rPr>
              <a:t>contain</a:t>
            </a:r>
            <a:r>
              <a:rPr lang="lv-LV" altLang="lv-LV" sz="2400" dirty="0">
                <a:solidFill>
                  <a:srgbClr val="000000"/>
                </a:solidFill>
                <a:cs typeface="Times New Roman" pitchFamily="18" charset="0"/>
              </a:rPr>
              <a:t> a </a:t>
            </a:r>
            <a:r>
              <a:rPr lang="lv-LV" altLang="lv-LV" sz="2400" b="1" dirty="0" err="1">
                <a:solidFill>
                  <a:srgbClr val="000000"/>
                </a:solidFill>
                <a:cs typeface="Times New Roman" pitchFamily="18" charset="0"/>
              </a:rPr>
              <a:t>poly</a:t>
            </a:r>
            <a:r>
              <a:rPr lang="lv-LV" altLang="lv-LV" sz="2400" b="1" dirty="0">
                <a:solidFill>
                  <a:srgbClr val="000000"/>
                </a:solidFill>
                <a:cs typeface="Times New Roman" pitchFamily="18" charset="0"/>
              </a:rPr>
              <a:t>-A </a:t>
            </a:r>
            <a:r>
              <a:rPr lang="lv-LV" altLang="lv-LV" sz="2400" b="1" dirty="0" err="1">
                <a:solidFill>
                  <a:srgbClr val="000000"/>
                </a:solidFill>
                <a:cs typeface="Times New Roman" pitchFamily="18" charset="0"/>
              </a:rPr>
              <a:t>signal</a:t>
            </a:r>
            <a:r>
              <a:rPr lang="lv-LV" altLang="lv-LV" sz="2400" dirty="0">
                <a:solidFill>
                  <a:srgbClr val="000000"/>
                </a:solidFill>
                <a:cs typeface="Times New Roman" pitchFamily="18" charset="0"/>
              </a:rPr>
              <a:t> </a:t>
            </a:r>
            <a:r>
              <a:rPr lang="lv-LV" altLang="lv-LV" sz="2400" dirty="0" err="1">
                <a:solidFill>
                  <a:srgbClr val="000000"/>
                </a:solidFill>
                <a:cs typeface="Times New Roman" pitchFamily="18" charset="0"/>
              </a:rPr>
              <a:t>located</a:t>
            </a:r>
            <a:r>
              <a:rPr lang="lv-LV" altLang="lv-LV" sz="2400" dirty="0">
                <a:solidFill>
                  <a:srgbClr val="000000"/>
                </a:solidFill>
                <a:cs typeface="Times New Roman" pitchFamily="18" charset="0"/>
              </a:rPr>
              <a:t> </a:t>
            </a:r>
            <a:r>
              <a:rPr lang="lv-LV" altLang="lv-LV" sz="2400" dirty="0" err="1">
                <a:solidFill>
                  <a:srgbClr val="000000"/>
                </a:solidFill>
                <a:cs typeface="Times New Roman" pitchFamily="18" charset="0"/>
              </a:rPr>
              <a:t>downstream</a:t>
            </a:r>
            <a:r>
              <a:rPr lang="lv-LV" altLang="lv-LV" sz="2400" dirty="0">
                <a:solidFill>
                  <a:srgbClr val="000000"/>
                </a:solidFill>
                <a:cs typeface="Times New Roman" pitchFamily="18" charset="0"/>
              </a:rPr>
              <a:t> </a:t>
            </a:r>
            <a:r>
              <a:rPr lang="lv-LV" altLang="lv-LV" sz="2400" dirty="0" err="1">
                <a:solidFill>
                  <a:srgbClr val="000000"/>
                </a:solidFill>
                <a:cs typeface="Times New Roman" pitchFamily="18" charset="0"/>
              </a:rPr>
              <a:t>of</a:t>
            </a:r>
            <a:r>
              <a:rPr lang="lv-LV" altLang="lv-LV" sz="2400" dirty="0">
                <a:solidFill>
                  <a:srgbClr val="000000"/>
                </a:solidFill>
                <a:cs typeface="Times New Roman" pitchFamily="18" charset="0"/>
              </a:rPr>
              <a:t> </a:t>
            </a:r>
            <a:r>
              <a:rPr lang="lv-LV" altLang="lv-LV" sz="2400" dirty="0" err="1">
                <a:solidFill>
                  <a:srgbClr val="000000"/>
                </a:solidFill>
                <a:cs typeface="Times New Roman" pitchFamily="18" charset="0"/>
              </a:rPr>
              <a:t>the</a:t>
            </a:r>
            <a:r>
              <a:rPr lang="lv-LV" altLang="lv-LV" sz="2400" dirty="0">
                <a:solidFill>
                  <a:srgbClr val="000000"/>
                </a:solidFill>
                <a:cs typeface="Times New Roman" pitchFamily="18" charset="0"/>
              </a:rPr>
              <a:t> </a:t>
            </a:r>
            <a:r>
              <a:rPr lang="lv-LV" altLang="lv-LV" sz="2400" dirty="0" err="1">
                <a:solidFill>
                  <a:srgbClr val="000000"/>
                </a:solidFill>
                <a:cs typeface="Times New Roman" pitchFamily="18" charset="0"/>
              </a:rPr>
              <a:t>last</a:t>
            </a:r>
            <a:r>
              <a:rPr lang="lv-LV" altLang="lv-LV" sz="2400" dirty="0">
                <a:solidFill>
                  <a:srgbClr val="000000"/>
                </a:solidFill>
                <a:cs typeface="Times New Roman" pitchFamily="18" charset="0"/>
              </a:rPr>
              <a:t> </a:t>
            </a:r>
            <a:r>
              <a:rPr lang="lv-LV" altLang="lv-LV" sz="2400" dirty="0" err="1">
                <a:solidFill>
                  <a:srgbClr val="000000"/>
                </a:solidFill>
                <a:cs typeface="Times New Roman" pitchFamily="18" charset="0"/>
              </a:rPr>
              <a:t>exon</a:t>
            </a:r>
            <a:r>
              <a:rPr lang="lv-LV" altLang="lv-LV" sz="2400" dirty="0">
                <a:solidFill>
                  <a:srgbClr val="000000"/>
                </a:solidFill>
                <a:cs typeface="Times New Roman" pitchFamily="18" charset="0"/>
              </a:rPr>
              <a:t>. </a:t>
            </a:r>
            <a:endParaRPr lang="sv-SE" altLang="lv-LV" sz="2400" dirty="0">
              <a:solidFill>
                <a:srgbClr val="000000"/>
              </a:solidFill>
              <a:cs typeface="Times New Roman" pitchFamily="18" charset="0"/>
            </a:endParaRPr>
          </a:p>
          <a:p>
            <a:pPr lvl="0" algn="just" fontAlgn="base">
              <a:spcBef>
                <a:spcPct val="0"/>
              </a:spcBef>
              <a:spcAft>
                <a:spcPct val="0"/>
              </a:spcAft>
            </a:pPr>
            <a:r>
              <a:rPr lang="lv-LV" altLang="lv-LV" sz="2400" dirty="0" err="1">
                <a:solidFill>
                  <a:srgbClr val="000000"/>
                </a:solidFill>
                <a:cs typeface="Times New Roman" pitchFamily="18" charset="0"/>
              </a:rPr>
              <a:t>Transcription</a:t>
            </a:r>
            <a:r>
              <a:rPr lang="lv-LV" altLang="lv-LV" sz="2400" dirty="0">
                <a:solidFill>
                  <a:srgbClr val="000000"/>
                </a:solidFill>
                <a:cs typeface="Times New Roman" pitchFamily="18" charset="0"/>
              </a:rPr>
              <a:t> </a:t>
            </a:r>
            <a:r>
              <a:rPr lang="lv-LV" altLang="lv-LV" sz="2400" dirty="0" err="1">
                <a:solidFill>
                  <a:srgbClr val="000000"/>
                </a:solidFill>
                <a:cs typeface="Times New Roman" pitchFamily="18" charset="0"/>
              </a:rPr>
              <a:t>often</a:t>
            </a:r>
            <a:r>
              <a:rPr lang="lv-LV" altLang="lv-LV" sz="2400" dirty="0">
                <a:solidFill>
                  <a:srgbClr val="000000"/>
                </a:solidFill>
                <a:cs typeface="Times New Roman" pitchFamily="18" charset="0"/>
              </a:rPr>
              <a:t> </a:t>
            </a:r>
            <a:r>
              <a:rPr lang="lv-LV" altLang="lv-LV" sz="2400" dirty="0" err="1">
                <a:solidFill>
                  <a:srgbClr val="000000"/>
                </a:solidFill>
                <a:cs typeface="Times New Roman" pitchFamily="18" charset="0"/>
              </a:rPr>
              <a:t>terminates</a:t>
            </a:r>
            <a:r>
              <a:rPr lang="lv-LV" altLang="lv-LV" sz="2400" dirty="0">
                <a:solidFill>
                  <a:srgbClr val="000000"/>
                </a:solidFill>
                <a:cs typeface="Times New Roman" pitchFamily="18" charset="0"/>
              </a:rPr>
              <a:t> </a:t>
            </a:r>
            <a:r>
              <a:rPr lang="lv-LV" altLang="lv-LV" sz="2400" dirty="0" err="1">
                <a:solidFill>
                  <a:srgbClr val="000000"/>
                </a:solidFill>
                <a:cs typeface="Times New Roman" pitchFamily="18" charset="0"/>
              </a:rPr>
              <a:t>at</a:t>
            </a:r>
            <a:r>
              <a:rPr lang="lv-LV" altLang="lv-LV" sz="2400" dirty="0">
                <a:solidFill>
                  <a:srgbClr val="000000"/>
                </a:solidFill>
                <a:cs typeface="Times New Roman" pitchFamily="18" charset="0"/>
              </a:rPr>
              <a:t> 0.5 - 2 </a:t>
            </a:r>
            <a:r>
              <a:rPr lang="lv-LV" altLang="lv-LV" sz="2400" dirty="0" err="1">
                <a:solidFill>
                  <a:srgbClr val="000000"/>
                </a:solidFill>
                <a:cs typeface="Times New Roman" pitchFamily="18" charset="0"/>
              </a:rPr>
              <a:t>kb</a:t>
            </a:r>
            <a:r>
              <a:rPr lang="lv-LV" altLang="lv-LV" sz="2400" dirty="0">
                <a:solidFill>
                  <a:srgbClr val="000000"/>
                </a:solidFill>
                <a:cs typeface="Times New Roman" pitchFamily="18" charset="0"/>
              </a:rPr>
              <a:t> </a:t>
            </a:r>
            <a:r>
              <a:rPr lang="lv-LV" altLang="lv-LV" sz="2400" dirty="0" err="1">
                <a:solidFill>
                  <a:srgbClr val="000000"/>
                </a:solidFill>
                <a:cs typeface="Times New Roman" pitchFamily="18" charset="0"/>
              </a:rPr>
              <a:t>downstream</a:t>
            </a:r>
            <a:r>
              <a:rPr lang="lv-LV" altLang="lv-LV" sz="2400" dirty="0">
                <a:solidFill>
                  <a:srgbClr val="000000"/>
                </a:solidFill>
                <a:cs typeface="Times New Roman" pitchFamily="18" charset="0"/>
              </a:rPr>
              <a:t> </a:t>
            </a:r>
            <a:r>
              <a:rPr lang="lv-LV" altLang="lv-LV" sz="2400" dirty="0" err="1">
                <a:solidFill>
                  <a:srgbClr val="000000"/>
                </a:solidFill>
                <a:cs typeface="Times New Roman" pitchFamily="18" charset="0"/>
              </a:rPr>
              <a:t>of</a:t>
            </a:r>
            <a:r>
              <a:rPr lang="lv-LV" altLang="lv-LV" sz="2400" dirty="0">
                <a:solidFill>
                  <a:srgbClr val="000000"/>
                </a:solidFill>
                <a:cs typeface="Times New Roman" pitchFamily="18" charset="0"/>
              </a:rPr>
              <a:t> </a:t>
            </a:r>
            <a:r>
              <a:rPr lang="lv-LV" altLang="lv-LV" sz="2400" dirty="0" err="1">
                <a:solidFill>
                  <a:srgbClr val="000000"/>
                </a:solidFill>
                <a:cs typeface="Times New Roman" pitchFamily="18" charset="0"/>
              </a:rPr>
              <a:t>the</a:t>
            </a:r>
            <a:r>
              <a:rPr lang="lv-LV" altLang="lv-LV" sz="2400" dirty="0">
                <a:solidFill>
                  <a:srgbClr val="000000"/>
                </a:solidFill>
                <a:cs typeface="Times New Roman" pitchFamily="18" charset="0"/>
              </a:rPr>
              <a:t> </a:t>
            </a:r>
            <a:r>
              <a:rPr lang="lv-LV" altLang="lv-LV" sz="2400" dirty="0" err="1">
                <a:solidFill>
                  <a:srgbClr val="000000"/>
                </a:solidFill>
                <a:cs typeface="Times New Roman" pitchFamily="18" charset="0"/>
              </a:rPr>
              <a:t>poly</a:t>
            </a:r>
            <a:r>
              <a:rPr lang="lv-LV" altLang="lv-LV" sz="2400" dirty="0">
                <a:solidFill>
                  <a:srgbClr val="000000"/>
                </a:solidFill>
                <a:cs typeface="Times New Roman" pitchFamily="18" charset="0"/>
              </a:rPr>
              <a:t>-A </a:t>
            </a:r>
            <a:r>
              <a:rPr lang="lv-LV" altLang="lv-LV" sz="2400" dirty="0" err="1">
                <a:solidFill>
                  <a:srgbClr val="000000"/>
                </a:solidFill>
                <a:cs typeface="Times New Roman" pitchFamily="18" charset="0"/>
              </a:rPr>
              <a:t>signal</a:t>
            </a:r>
            <a:r>
              <a:rPr lang="lv-LV" altLang="lv-LV" sz="2400" dirty="0">
                <a:solidFill>
                  <a:srgbClr val="000000"/>
                </a:solidFill>
                <a:cs typeface="Times New Roman" pitchFamily="18" charset="0"/>
              </a:rPr>
              <a:t>, </a:t>
            </a:r>
            <a:endParaRPr lang="sv-SE" altLang="lv-LV" sz="2400" dirty="0">
              <a:solidFill>
                <a:srgbClr val="000000"/>
              </a:solidFill>
              <a:cs typeface="Times New Roman" pitchFamily="18" charset="0"/>
            </a:endParaRPr>
          </a:p>
          <a:p>
            <a:pPr lvl="0" algn="just" fontAlgn="base">
              <a:spcBef>
                <a:spcPct val="0"/>
              </a:spcBef>
              <a:spcAft>
                <a:spcPct val="0"/>
              </a:spcAft>
            </a:pPr>
            <a:r>
              <a:rPr lang="lv-LV" altLang="lv-LV" sz="2400" dirty="0" err="1">
                <a:solidFill>
                  <a:srgbClr val="000000"/>
                </a:solidFill>
                <a:cs typeface="Times New Roman" pitchFamily="18" charset="0"/>
              </a:rPr>
              <a:t>but</a:t>
            </a:r>
            <a:r>
              <a:rPr lang="lv-LV" altLang="lv-LV" sz="2400" dirty="0">
                <a:solidFill>
                  <a:srgbClr val="000000"/>
                </a:solidFill>
                <a:cs typeface="Times New Roman" pitchFamily="18" charset="0"/>
              </a:rPr>
              <a:t> </a:t>
            </a:r>
            <a:r>
              <a:rPr lang="lv-LV" altLang="lv-LV" sz="2400" dirty="0" err="1">
                <a:solidFill>
                  <a:srgbClr val="000000"/>
                </a:solidFill>
                <a:cs typeface="Times New Roman" pitchFamily="18" charset="0"/>
              </a:rPr>
              <a:t>the</a:t>
            </a:r>
            <a:r>
              <a:rPr lang="lv-LV" altLang="lv-LV" sz="2400" dirty="0">
                <a:solidFill>
                  <a:srgbClr val="000000"/>
                </a:solidFill>
                <a:cs typeface="Times New Roman" pitchFamily="18" charset="0"/>
              </a:rPr>
              <a:t> </a:t>
            </a:r>
            <a:r>
              <a:rPr lang="lv-LV" altLang="lv-LV" sz="2400" dirty="0" err="1">
                <a:solidFill>
                  <a:srgbClr val="000000"/>
                </a:solidFill>
                <a:cs typeface="Times New Roman" pitchFamily="18" charset="0"/>
              </a:rPr>
              <a:t>mechanism</a:t>
            </a:r>
            <a:r>
              <a:rPr lang="lv-LV" altLang="lv-LV" sz="2400" dirty="0">
                <a:solidFill>
                  <a:srgbClr val="000000"/>
                </a:solidFill>
                <a:cs typeface="Times New Roman" pitchFamily="18" charset="0"/>
              </a:rPr>
              <a:t> </a:t>
            </a:r>
            <a:r>
              <a:rPr lang="lv-LV" altLang="lv-LV" sz="2400" dirty="0" err="1">
                <a:solidFill>
                  <a:srgbClr val="000000"/>
                </a:solidFill>
                <a:cs typeface="Times New Roman" pitchFamily="18" charset="0"/>
              </a:rPr>
              <a:t>is</a:t>
            </a:r>
            <a:r>
              <a:rPr lang="lv-LV" altLang="lv-LV" sz="2400" dirty="0">
                <a:solidFill>
                  <a:srgbClr val="000000"/>
                </a:solidFill>
                <a:cs typeface="Times New Roman" pitchFamily="18" charset="0"/>
              </a:rPr>
              <a:t> </a:t>
            </a:r>
            <a:r>
              <a:rPr lang="lv-LV" altLang="lv-LV" sz="2400" dirty="0" err="1">
                <a:solidFill>
                  <a:srgbClr val="000000"/>
                </a:solidFill>
                <a:cs typeface="Times New Roman" pitchFamily="18" charset="0"/>
              </a:rPr>
              <a:t>unclear</a:t>
            </a:r>
            <a:r>
              <a:rPr lang="lv-LV" altLang="lv-LV" sz="2400" dirty="0">
                <a:solidFill>
                  <a:srgbClr val="000000"/>
                </a:solidFill>
                <a:cs typeface="Times New Roman" pitchFamily="18" charset="0"/>
              </a:rPr>
              <a:t>.</a:t>
            </a:r>
            <a:endParaRPr lang="sv-SE" altLang="lv-LV" sz="2400" dirty="0">
              <a:solidFill>
                <a:srgbClr val="000000"/>
              </a:solidFill>
              <a:cs typeface="Times New Roman" pitchFamily="18" charset="0"/>
            </a:endParaRPr>
          </a:p>
          <a:p>
            <a:pPr lvl="0" algn="just" fontAlgn="base">
              <a:spcBef>
                <a:spcPct val="0"/>
              </a:spcBef>
              <a:spcAft>
                <a:spcPct val="0"/>
              </a:spcAft>
            </a:pPr>
            <a:endParaRPr lang="lv-LV" altLang="lv-LV" sz="2400" dirty="0">
              <a:cs typeface="Arial" pitchFamily="34" charset="0"/>
            </a:endParaRPr>
          </a:p>
          <a:p>
            <a:pPr lvl="0" algn="just" eaLnBrk="0" fontAlgn="base" hangingPunct="0">
              <a:spcBef>
                <a:spcPct val="0"/>
              </a:spcBef>
              <a:spcAft>
                <a:spcPct val="0"/>
              </a:spcAft>
            </a:pPr>
            <a:endParaRPr lang="en-US" altLang="lv-LV" sz="2400" dirty="0">
              <a:solidFill>
                <a:srgbClr val="000000"/>
              </a:solidFill>
              <a:cs typeface="Times New Roman" pitchFamily="18" charset="0"/>
            </a:endParaRPr>
          </a:p>
          <a:p>
            <a:pPr lvl="0" algn="just" eaLnBrk="0" fontAlgn="base" hangingPunct="0">
              <a:spcBef>
                <a:spcPct val="0"/>
              </a:spcBef>
              <a:spcAft>
                <a:spcPct val="0"/>
              </a:spcAft>
            </a:pPr>
            <a:r>
              <a:rPr lang="lv-LV" altLang="lv-LV" sz="2400" dirty="0">
                <a:solidFill>
                  <a:srgbClr val="000000"/>
                </a:solidFill>
                <a:cs typeface="Times New Roman" pitchFamily="18" charset="0"/>
              </a:rPr>
              <a:t>  </a:t>
            </a:r>
          </a:p>
          <a:p>
            <a:endParaRPr lang="lv-LV" sz="2400" dirty="0"/>
          </a:p>
        </p:txBody>
      </p:sp>
      <p:sp>
        <p:nvSpPr>
          <p:cNvPr id="7" name="Rectangle 1"/>
          <p:cNvSpPr>
            <a:spLocks noChangeArrowheads="1"/>
          </p:cNvSpPr>
          <p:nvPr/>
        </p:nvSpPr>
        <p:spPr bwMode="auto">
          <a:xfrm>
            <a:off x="377505" y="4171176"/>
            <a:ext cx="9754209" cy="19389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457200" marR="0" lvl="1" indent="0" algn="l" defTabSz="914400" rtl="0" eaLnBrk="0" fontAlgn="base" latinLnBrk="0" hangingPunct="0">
              <a:lnSpc>
                <a:spcPct val="100000"/>
              </a:lnSpc>
              <a:spcBef>
                <a:spcPct val="0"/>
              </a:spcBef>
              <a:spcAft>
                <a:spcPct val="0"/>
              </a:spcAft>
              <a:buClrTx/>
              <a:buSzTx/>
              <a:tabLst/>
            </a:pPr>
            <a:r>
              <a:rPr kumimoji="0" lang="lv-LV" altLang="lv-LV" sz="2400" i="0" u="none" strike="noStrike" cap="none" normalizeH="0" baseline="0" dirty="0" err="1">
                <a:ln>
                  <a:noFill/>
                </a:ln>
                <a:solidFill>
                  <a:srgbClr val="000000"/>
                </a:solidFill>
                <a:effectLst/>
                <a:cs typeface="Times New Roman" panose="02020603050405020304" pitchFamily="18" charset="0"/>
              </a:rPr>
              <a:t>Transcription</a:t>
            </a:r>
            <a:r>
              <a:rPr kumimoji="0" lang="lv-LV" altLang="lv-LV" sz="2400" i="0" u="none" strike="noStrike" cap="none" normalizeH="0" baseline="0" dirty="0">
                <a:ln>
                  <a:noFill/>
                </a:ln>
                <a:solidFill>
                  <a:srgbClr val="000000"/>
                </a:solidFill>
                <a:effectLst/>
                <a:cs typeface="Times New Roman" panose="02020603050405020304" pitchFamily="18" charset="0"/>
              </a:rPr>
              <a:t> stops </a:t>
            </a:r>
            <a:r>
              <a:rPr kumimoji="0" lang="lv-LV" altLang="lv-LV" sz="2400" i="0" u="none" strike="noStrike" cap="none" normalizeH="0" baseline="0" dirty="0" err="1">
                <a:ln>
                  <a:noFill/>
                </a:ln>
                <a:solidFill>
                  <a:srgbClr val="000000"/>
                </a:solidFill>
                <a:effectLst/>
                <a:cs typeface="Times New Roman" panose="02020603050405020304" pitchFamily="18" charset="0"/>
              </a:rPr>
              <a:t>and</a:t>
            </a:r>
            <a:r>
              <a:rPr kumimoji="0" lang="lv-LV" altLang="lv-LV" sz="2400" i="0" u="none" strike="noStrike" cap="none" normalizeH="0" baseline="0" dirty="0">
                <a:ln>
                  <a:noFill/>
                </a:ln>
                <a:solidFill>
                  <a:srgbClr val="000000"/>
                </a:solidFill>
                <a:effectLst/>
                <a:cs typeface="Times New Roman" panose="02020603050405020304" pitchFamily="18" charset="0"/>
              </a:rPr>
              <a:t> </a:t>
            </a:r>
            <a:r>
              <a:rPr kumimoji="0" lang="lv-LV" altLang="lv-LV" sz="2400" i="0" u="none" strike="noStrike" cap="none" normalizeH="0" baseline="0" dirty="0" err="1">
                <a:ln>
                  <a:noFill/>
                </a:ln>
                <a:solidFill>
                  <a:srgbClr val="000000"/>
                </a:solidFill>
                <a:effectLst/>
                <a:cs typeface="Times New Roman" panose="02020603050405020304" pitchFamily="18" charset="0"/>
              </a:rPr>
              <a:t>mRNA</a:t>
            </a:r>
            <a:r>
              <a:rPr kumimoji="0" lang="lv-LV" altLang="lv-LV" sz="2400" i="0" u="none" strike="noStrike" cap="none" normalizeH="0" baseline="0" dirty="0">
                <a:ln>
                  <a:noFill/>
                </a:ln>
                <a:solidFill>
                  <a:srgbClr val="000000"/>
                </a:solidFill>
                <a:effectLst/>
                <a:cs typeface="Times New Roman" panose="02020603050405020304" pitchFamily="18" charset="0"/>
              </a:rPr>
              <a:t> </a:t>
            </a:r>
            <a:r>
              <a:rPr kumimoji="0" lang="lv-LV" altLang="lv-LV" sz="2400" i="0" u="none" strike="noStrike" cap="none" normalizeH="0" baseline="0" dirty="0" err="1">
                <a:ln>
                  <a:noFill/>
                </a:ln>
                <a:solidFill>
                  <a:srgbClr val="000000"/>
                </a:solidFill>
                <a:effectLst/>
                <a:cs typeface="Times New Roman" panose="02020603050405020304" pitchFamily="18" charset="0"/>
              </a:rPr>
              <a:t>polymerase</a:t>
            </a:r>
            <a:r>
              <a:rPr kumimoji="0" lang="lv-LV" altLang="lv-LV" sz="2400" i="0" u="none" strike="noStrike" cap="none" normalizeH="0" baseline="0" dirty="0">
                <a:ln>
                  <a:noFill/>
                </a:ln>
                <a:solidFill>
                  <a:srgbClr val="000000"/>
                </a:solidFill>
                <a:effectLst/>
                <a:cs typeface="Times New Roman" panose="02020603050405020304" pitchFamily="18" charset="0"/>
              </a:rPr>
              <a:t> </a:t>
            </a:r>
            <a:r>
              <a:rPr kumimoji="0" lang="lv-LV" altLang="lv-LV" sz="2400" i="0" u="none" strike="noStrike" cap="none" normalizeH="0" baseline="0" dirty="0" err="1">
                <a:ln>
                  <a:noFill/>
                </a:ln>
                <a:solidFill>
                  <a:srgbClr val="000000"/>
                </a:solidFill>
                <a:effectLst/>
                <a:cs typeface="Times New Roman" panose="02020603050405020304" pitchFamily="18" charset="0"/>
              </a:rPr>
              <a:t>and</a:t>
            </a:r>
            <a:r>
              <a:rPr kumimoji="0" lang="lv-LV" altLang="lv-LV" sz="2400" i="0" u="none" strike="noStrike" cap="none" normalizeH="0" baseline="0" dirty="0">
                <a:ln>
                  <a:noFill/>
                </a:ln>
                <a:solidFill>
                  <a:srgbClr val="000000"/>
                </a:solidFill>
                <a:effectLst/>
                <a:cs typeface="Times New Roman" panose="02020603050405020304" pitchFamily="18" charset="0"/>
              </a:rPr>
              <a:t> </a:t>
            </a:r>
            <a:r>
              <a:rPr kumimoji="0" lang="lv-LV" altLang="lv-LV" sz="2400" i="0" u="none" strike="noStrike" cap="none" normalizeH="0" baseline="0" dirty="0" err="1">
                <a:ln>
                  <a:noFill/>
                </a:ln>
                <a:solidFill>
                  <a:srgbClr val="000000"/>
                </a:solidFill>
                <a:effectLst/>
                <a:cs typeface="Times New Roman" panose="02020603050405020304" pitchFamily="18" charset="0"/>
              </a:rPr>
              <a:t>the</a:t>
            </a:r>
            <a:r>
              <a:rPr kumimoji="0" lang="lv-LV" altLang="lv-LV" sz="2400" i="0" u="none" strike="noStrike" cap="none" normalizeH="0" baseline="0" dirty="0">
                <a:ln>
                  <a:noFill/>
                </a:ln>
                <a:solidFill>
                  <a:srgbClr val="000000"/>
                </a:solidFill>
                <a:effectLst/>
                <a:cs typeface="Times New Roman" panose="02020603050405020304" pitchFamily="18" charset="0"/>
              </a:rPr>
              <a:t> </a:t>
            </a:r>
            <a:r>
              <a:rPr kumimoji="0" lang="lv-LV" altLang="lv-LV" sz="2400" i="0" u="none" strike="noStrike" cap="none" normalizeH="0" baseline="0" dirty="0" err="1">
                <a:ln>
                  <a:noFill/>
                </a:ln>
                <a:solidFill>
                  <a:srgbClr val="000000"/>
                </a:solidFill>
                <a:effectLst/>
                <a:cs typeface="Times New Roman" panose="02020603050405020304" pitchFamily="18" charset="0"/>
              </a:rPr>
              <a:t>new</a:t>
            </a:r>
            <a:r>
              <a:rPr kumimoji="0" lang="lv-LV" altLang="lv-LV" sz="2400" i="0" u="none" strike="noStrike" cap="none" normalizeH="0" baseline="0" dirty="0">
                <a:ln>
                  <a:noFill/>
                </a:ln>
                <a:solidFill>
                  <a:srgbClr val="000000"/>
                </a:solidFill>
                <a:effectLst/>
                <a:cs typeface="Times New Roman" panose="02020603050405020304" pitchFamily="18" charset="0"/>
              </a:rPr>
              <a:t> </a:t>
            </a:r>
            <a:r>
              <a:rPr kumimoji="0" lang="lv-LV" altLang="lv-LV" sz="2400" i="0" u="none" strike="noStrike" cap="none" normalizeH="0" baseline="0" dirty="0" err="1">
                <a:ln>
                  <a:noFill/>
                </a:ln>
                <a:solidFill>
                  <a:srgbClr val="000000"/>
                </a:solidFill>
                <a:effectLst/>
                <a:cs typeface="Times New Roman" panose="02020603050405020304" pitchFamily="18" charset="0"/>
              </a:rPr>
              <a:t>mRNA</a:t>
            </a:r>
            <a:r>
              <a:rPr kumimoji="0" lang="lv-LV" altLang="lv-LV" sz="2400" i="0" u="none" strike="noStrike" cap="none" normalizeH="0" baseline="0" dirty="0">
                <a:ln>
                  <a:noFill/>
                </a:ln>
                <a:solidFill>
                  <a:srgbClr val="000000"/>
                </a:solidFill>
                <a:effectLst/>
                <a:cs typeface="Times New Roman" panose="02020603050405020304" pitchFamily="18" charset="0"/>
              </a:rPr>
              <a:t> </a:t>
            </a:r>
            <a:r>
              <a:rPr kumimoji="0" lang="lv-LV" altLang="lv-LV" sz="2400" i="0" u="none" strike="noStrike" cap="none" normalizeH="0" baseline="0" dirty="0" err="1">
                <a:ln>
                  <a:noFill/>
                </a:ln>
                <a:solidFill>
                  <a:srgbClr val="000000"/>
                </a:solidFill>
                <a:effectLst/>
                <a:cs typeface="Times New Roman" panose="02020603050405020304" pitchFamily="18" charset="0"/>
              </a:rPr>
              <a:t>transcript</a:t>
            </a:r>
            <a:r>
              <a:rPr kumimoji="0" lang="lv-LV" altLang="lv-LV" sz="2400" i="0" u="none" strike="noStrike" cap="none" normalizeH="0" baseline="0" dirty="0">
                <a:ln>
                  <a:noFill/>
                </a:ln>
                <a:solidFill>
                  <a:srgbClr val="000000"/>
                </a:solidFill>
                <a:effectLst/>
                <a:cs typeface="Times New Roman" panose="02020603050405020304" pitchFamily="18" charset="0"/>
              </a:rPr>
              <a:t> </a:t>
            </a:r>
            <a:endParaRPr kumimoji="0" lang="sv-SE" altLang="lv-LV" sz="2400" i="0" u="none" strike="noStrike" cap="none" normalizeH="0" baseline="0" dirty="0">
              <a:ln>
                <a:noFill/>
              </a:ln>
              <a:solidFill>
                <a:srgbClr val="000000"/>
              </a:solidFill>
              <a:effectLst/>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tabLst/>
            </a:pPr>
            <a:r>
              <a:rPr kumimoji="0" lang="lv-LV" altLang="lv-LV" sz="2400" i="0" u="none" strike="noStrike" cap="none" normalizeH="0" baseline="0" dirty="0" err="1">
                <a:ln>
                  <a:noFill/>
                </a:ln>
                <a:solidFill>
                  <a:srgbClr val="000000"/>
                </a:solidFill>
                <a:effectLst/>
                <a:cs typeface="Times New Roman" panose="02020603050405020304" pitchFamily="18" charset="0"/>
              </a:rPr>
              <a:t>are</a:t>
            </a:r>
            <a:r>
              <a:rPr kumimoji="0" lang="lv-LV" altLang="lv-LV" sz="2400" i="0" u="none" strike="noStrike" cap="none" normalizeH="0" baseline="0" dirty="0">
                <a:ln>
                  <a:noFill/>
                </a:ln>
                <a:solidFill>
                  <a:srgbClr val="000000"/>
                </a:solidFill>
                <a:effectLst/>
                <a:cs typeface="Times New Roman" panose="02020603050405020304" pitchFamily="18" charset="0"/>
              </a:rPr>
              <a:t> </a:t>
            </a:r>
            <a:r>
              <a:rPr kumimoji="0" lang="lv-LV" altLang="lv-LV" sz="2400" i="0" u="none" strike="noStrike" cap="none" normalizeH="0" baseline="0" dirty="0" err="1">
                <a:ln>
                  <a:noFill/>
                </a:ln>
                <a:solidFill>
                  <a:srgbClr val="000000"/>
                </a:solidFill>
                <a:effectLst/>
                <a:cs typeface="Times New Roman" panose="02020603050405020304" pitchFamily="18" charset="0"/>
              </a:rPr>
              <a:t>released</a:t>
            </a:r>
            <a:r>
              <a:rPr kumimoji="0" lang="lv-LV" altLang="lv-LV" sz="2400" i="0" u="none" strike="noStrike" cap="none" normalizeH="0" baseline="0" dirty="0">
                <a:ln>
                  <a:noFill/>
                </a:ln>
                <a:solidFill>
                  <a:srgbClr val="000000"/>
                </a:solidFill>
                <a:effectLst/>
                <a:cs typeface="Times New Roman" panose="02020603050405020304" pitchFamily="18" charset="0"/>
              </a:rPr>
              <a:t> </a:t>
            </a:r>
            <a:r>
              <a:rPr kumimoji="0" lang="lv-LV" altLang="lv-LV" sz="2400" i="0" u="none" strike="noStrike" cap="none" normalizeH="0" baseline="0" dirty="0" err="1">
                <a:ln>
                  <a:noFill/>
                </a:ln>
                <a:solidFill>
                  <a:srgbClr val="000000"/>
                </a:solidFill>
                <a:effectLst/>
                <a:cs typeface="Times New Roman" panose="02020603050405020304" pitchFamily="18" charset="0"/>
              </a:rPr>
              <a:t>from</a:t>
            </a:r>
            <a:r>
              <a:rPr kumimoji="0" lang="lv-LV" altLang="lv-LV" sz="2400" i="0" u="none" strike="noStrike" cap="none" normalizeH="0" baseline="0" dirty="0">
                <a:ln>
                  <a:noFill/>
                </a:ln>
                <a:solidFill>
                  <a:srgbClr val="000000"/>
                </a:solidFill>
                <a:effectLst/>
                <a:cs typeface="Times New Roman" panose="02020603050405020304" pitchFamily="18" charset="0"/>
              </a:rPr>
              <a:t> DNA.</a:t>
            </a:r>
            <a:endParaRPr kumimoji="0" lang="sv-SE" altLang="lv-LV" sz="2400" i="0" u="none" strike="noStrike" cap="none" normalizeH="0" baseline="0" dirty="0">
              <a:ln>
                <a:noFill/>
              </a:ln>
              <a:solidFill>
                <a:srgbClr val="000000"/>
              </a:solidFill>
              <a:effectLst/>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tabLst/>
            </a:pPr>
            <a:endParaRPr kumimoji="0" lang="lv-LV" altLang="lv-LV" sz="2400" i="0" u="none" strike="noStrike" cap="none" normalizeH="0" baseline="0" dirty="0">
              <a:ln>
                <a:noFill/>
              </a:ln>
              <a:solidFill>
                <a:srgbClr val="000000"/>
              </a:solidFill>
              <a:effectLst/>
              <a:cs typeface="Times New Roman" panose="02020603050405020304" pitchFamily="18" charset="0"/>
            </a:endParaRPr>
          </a:p>
          <a:p>
            <a:pPr marL="457200" marR="0" lvl="1" indent="0" algn="l" defTabSz="914400" rtl="0" eaLnBrk="0" fontAlgn="base" latinLnBrk="0" hangingPunct="0">
              <a:lnSpc>
                <a:spcPct val="100000"/>
              </a:lnSpc>
              <a:spcBef>
                <a:spcPct val="0"/>
              </a:spcBef>
              <a:spcAft>
                <a:spcPct val="0"/>
              </a:spcAft>
              <a:buClrTx/>
              <a:buSzTx/>
              <a:tabLst/>
            </a:pPr>
            <a:r>
              <a:rPr kumimoji="0" lang="lv-LV" altLang="lv-LV" sz="2400" i="0" u="none" strike="noStrike" cap="none" normalizeH="0" baseline="0" dirty="0" err="1">
                <a:ln>
                  <a:noFill/>
                </a:ln>
                <a:solidFill>
                  <a:srgbClr val="000000"/>
                </a:solidFill>
                <a:effectLst/>
                <a:cs typeface="Times New Roman" panose="02020603050405020304" pitchFamily="18" charset="0"/>
              </a:rPr>
              <a:t>The</a:t>
            </a:r>
            <a:r>
              <a:rPr kumimoji="0" lang="lv-LV" altLang="lv-LV" sz="2400" i="0" u="none" strike="noStrike" cap="none" normalizeH="0" baseline="0" dirty="0">
                <a:ln>
                  <a:noFill/>
                </a:ln>
                <a:solidFill>
                  <a:srgbClr val="000000"/>
                </a:solidFill>
                <a:effectLst/>
                <a:cs typeface="Times New Roman" panose="02020603050405020304" pitchFamily="18" charset="0"/>
              </a:rPr>
              <a:t> DNA </a:t>
            </a:r>
            <a:r>
              <a:rPr kumimoji="0" lang="lv-LV" altLang="lv-LV" sz="2400" i="0" u="none" strike="noStrike" cap="none" normalizeH="0" baseline="0" dirty="0" err="1">
                <a:ln>
                  <a:noFill/>
                </a:ln>
                <a:solidFill>
                  <a:srgbClr val="000000"/>
                </a:solidFill>
                <a:effectLst/>
                <a:cs typeface="Times New Roman" panose="02020603050405020304" pitchFamily="18" charset="0"/>
              </a:rPr>
              <a:t>double</a:t>
            </a:r>
            <a:r>
              <a:rPr kumimoji="0" lang="lv-LV" altLang="lv-LV" sz="2400" i="0" u="none" strike="noStrike" cap="none" normalizeH="0" baseline="0" dirty="0">
                <a:ln>
                  <a:noFill/>
                </a:ln>
                <a:solidFill>
                  <a:srgbClr val="000000"/>
                </a:solidFill>
                <a:effectLst/>
                <a:cs typeface="Times New Roman" panose="02020603050405020304" pitchFamily="18" charset="0"/>
              </a:rPr>
              <a:t> </a:t>
            </a:r>
            <a:r>
              <a:rPr kumimoji="0" lang="lv-LV" altLang="lv-LV" sz="2400" i="0" u="none" strike="noStrike" cap="none" normalizeH="0" baseline="0" dirty="0" err="1">
                <a:ln>
                  <a:noFill/>
                </a:ln>
                <a:solidFill>
                  <a:srgbClr val="000000"/>
                </a:solidFill>
                <a:effectLst/>
                <a:cs typeface="Times New Roman" panose="02020603050405020304" pitchFamily="18" charset="0"/>
              </a:rPr>
              <a:t>helix</a:t>
            </a:r>
            <a:r>
              <a:rPr kumimoji="0" lang="lv-LV" altLang="lv-LV" sz="2400" i="0" u="none" strike="noStrike" cap="none" normalizeH="0" baseline="0" dirty="0">
                <a:ln>
                  <a:noFill/>
                </a:ln>
                <a:solidFill>
                  <a:srgbClr val="000000"/>
                </a:solidFill>
                <a:effectLst/>
                <a:cs typeface="Times New Roman" panose="02020603050405020304" pitchFamily="18" charset="0"/>
              </a:rPr>
              <a:t> </a:t>
            </a:r>
            <a:r>
              <a:rPr kumimoji="0" lang="lv-LV" altLang="lv-LV" sz="2400" i="0" u="none" strike="noStrike" cap="none" normalizeH="0" baseline="0" dirty="0" err="1">
                <a:ln>
                  <a:noFill/>
                </a:ln>
                <a:solidFill>
                  <a:srgbClr val="000000"/>
                </a:solidFill>
                <a:effectLst/>
                <a:cs typeface="Times New Roman" panose="02020603050405020304" pitchFamily="18" charset="0"/>
              </a:rPr>
              <a:t>reforms</a:t>
            </a:r>
            <a:r>
              <a:rPr kumimoji="0" lang="lv-LV" altLang="lv-LV" sz="2400" i="0" u="none" strike="noStrike" cap="none" normalizeH="0" baseline="0" dirty="0">
                <a:ln>
                  <a:noFill/>
                </a:ln>
                <a:solidFill>
                  <a:srgbClr val="000000"/>
                </a:solidFill>
                <a:effectLst/>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tabLst/>
            </a:pPr>
            <a:endParaRPr kumimoji="0" lang="lv-LV" altLang="lv-LV" sz="240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674793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cell nucleus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2285" y="1497325"/>
            <a:ext cx="3780989" cy="32970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6620" y="190438"/>
            <a:ext cx="10385178" cy="523220"/>
          </a:xfrm>
          <a:prstGeom prst="rect">
            <a:avLst/>
          </a:prstGeom>
          <a:noFill/>
        </p:spPr>
        <p:txBody>
          <a:bodyPr wrap="square" rtlCol="0">
            <a:spAutoFit/>
          </a:bodyPr>
          <a:lstStyle/>
          <a:p>
            <a:r>
              <a:rPr lang="lv-LV" sz="2800" dirty="0" err="1"/>
              <a:t>In</a:t>
            </a:r>
            <a:r>
              <a:rPr lang="lv-LV" sz="2800" dirty="0"/>
              <a:t> </a:t>
            </a:r>
            <a:r>
              <a:rPr lang="lv-LV" sz="2800" dirty="0" err="1"/>
              <a:t>animal</a:t>
            </a:r>
            <a:r>
              <a:rPr lang="lv-LV" sz="2800" dirty="0"/>
              <a:t> </a:t>
            </a:r>
            <a:r>
              <a:rPr lang="lv-LV" sz="2800" dirty="0" err="1"/>
              <a:t>cells</a:t>
            </a:r>
            <a:r>
              <a:rPr lang="lv-LV" sz="2800" dirty="0"/>
              <a:t>, DNA </a:t>
            </a:r>
            <a:r>
              <a:rPr lang="lv-LV" sz="2800" dirty="0" err="1"/>
              <a:t>is</a:t>
            </a:r>
            <a:r>
              <a:rPr lang="lv-LV" sz="2800" dirty="0"/>
              <a:t> </a:t>
            </a:r>
            <a:r>
              <a:rPr lang="lv-LV" sz="2800" dirty="0" err="1"/>
              <a:t>found</a:t>
            </a:r>
            <a:r>
              <a:rPr lang="lv-LV" sz="2800" dirty="0"/>
              <a:t> </a:t>
            </a:r>
            <a:r>
              <a:rPr lang="lv-LV" sz="2800" dirty="0" err="1"/>
              <a:t>in</a:t>
            </a:r>
            <a:r>
              <a:rPr lang="lv-LV" sz="2800" dirty="0"/>
              <a:t>  </a:t>
            </a:r>
            <a:r>
              <a:rPr lang="lv-LV" sz="2800" dirty="0" err="1"/>
              <a:t>the</a:t>
            </a:r>
            <a:r>
              <a:rPr lang="lv-LV" sz="2800" dirty="0"/>
              <a:t> </a:t>
            </a:r>
            <a:r>
              <a:rPr lang="lv-LV" sz="2800" dirty="0" err="1"/>
              <a:t>nucleus</a:t>
            </a:r>
            <a:r>
              <a:rPr lang="lv-LV" sz="2800" dirty="0"/>
              <a:t> </a:t>
            </a:r>
            <a:r>
              <a:rPr lang="lv-LV" sz="2800" dirty="0" err="1"/>
              <a:t>and</a:t>
            </a:r>
            <a:r>
              <a:rPr lang="lv-LV" sz="2800" dirty="0"/>
              <a:t> </a:t>
            </a:r>
            <a:r>
              <a:rPr lang="lv-LV" sz="2800" dirty="0" err="1"/>
              <a:t>the</a:t>
            </a:r>
            <a:r>
              <a:rPr lang="lv-LV" sz="2800" dirty="0"/>
              <a:t> </a:t>
            </a:r>
            <a:r>
              <a:rPr lang="lv-LV" sz="2800" dirty="0" err="1"/>
              <a:t>mitohondria</a:t>
            </a:r>
            <a:r>
              <a:rPr lang="lv-LV" sz="2800" dirty="0"/>
              <a:t>.  </a:t>
            </a:r>
          </a:p>
        </p:txBody>
      </p:sp>
      <p:cxnSp>
        <p:nvCxnSpPr>
          <p:cNvPr id="6" name="Taisns bultveida savienotājs 5"/>
          <p:cNvCxnSpPr/>
          <p:nvPr/>
        </p:nvCxnSpPr>
        <p:spPr>
          <a:xfrm flipH="1">
            <a:off x="4345497" y="780176"/>
            <a:ext cx="1224793" cy="137579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Taisns bultveida savienotājs 6"/>
          <p:cNvCxnSpPr/>
          <p:nvPr/>
        </p:nvCxnSpPr>
        <p:spPr>
          <a:xfrm flipH="1">
            <a:off x="5440245" y="713658"/>
            <a:ext cx="2689339" cy="114030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Taisns bultveida savienotājs 12"/>
          <p:cNvCxnSpPr/>
          <p:nvPr/>
        </p:nvCxnSpPr>
        <p:spPr>
          <a:xfrm flipH="1">
            <a:off x="5996916" y="780176"/>
            <a:ext cx="2319183" cy="179094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89900" y="2287607"/>
            <a:ext cx="4934033" cy="2246769"/>
          </a:xfrm>
          <a:prstGeom prst="rect">
            <a:avLst/>
          </a:prstGeom>
          <a:noFill/>
        </p:spPr>
        <p:txBody>
          <a:bodyPr wrap="square" rtlCol="0">
            <a:spAutoFit/>
          </a:bodyPr>
          <a:lstStyle/>
          <a:p>
            <a:pPr marL="457200" indent="-457200">
              <a:buFont typeface="Wingdings" panose="05000000000000000000" pitchFamily="2" charset="2"/>
              <a:buChar char="Ø"/>
            </a:pPr>
            <a:r>
              <a:rPr lang="lv-LV" sz="2800" dirty="0"/>
              <a:t>a </a:t>
            </a:r>
            <a:r>
              <a:rPr lang="lv-LV" sz="2800" dirty="0" err="1"/>
              <a:t>very</a:t>
            </a:r>
            <a:r>
              <a:rPr lang="lv-LV" sz="2800" dirty="0"/>
              <a:t> </a:t>
            </a:r>
            <a:r>
              <a:rPr lang="lv-LV" sz="2800" dirty="0" err="1"/>
              <a:t>small</a:t>
            </a:r>
            <a:r>
              <a:rPr lang="lv-LV" sz="2800" dirty="0"/>
              <a:t> </a:t>
            </a:r>
            <a:r>
              <a:rPr lang="lv-LV" sz="2800" dirty="0" err="1"/>
              <a:t>fraction</a:t>
            </a:r>
            <a:r>
              <a:rPr lang="lv-LV" sz="2800" dirty="0"/>
              <a:t> </a:t>
            </a:r>
            <a:r>
              <a:rPr lang="lv-LV" sz="2800" dirty="0" err="1"/>
              <a:t>of</a:t>
            </a:r>
            <a:r>
              <a:rPr lang="lv-LV" sz="2800" dirty="0"/>
              <a:t> </a:t>
            </a:r>
            <a:r>
              <a:rPr lang="lv-LV" sz="2800" dirty="0" err="1"/>
              <a:t>total</a:t>
            </a:r>
            <a:r>
              <a:rPr lang="lv-LV" sz="2800" dirty="0"/>
              <a:t> </a:t>
            </a:r>
          </a:p>
          <a:p>
            <a:r>
              <a:rPr lang="lv-LV" sz="2800" dirty="0"/>
              <a:t>      </a:t>
            </a:r>
            <a:r>
              <a:rPr lang="lv-LV" sz="2800" dirty="0" err="1"/>
              <a:t>cellular</a:t>
            </a:r>
            <a:r>
              <a:rPr lang="lv-LV" sz="2800" dirty="0"/>
              <a:t> DNA </a:t>
            </a:r>
          </a:p>
          <a:p>
            <a:endParaRPr lang="lv-LV" sz="2800" dirty="0"/>
          </a:p>
          <a:p>
            <a:pPr marL="457200" indent="-457200">
              <a:buFont typeface="Wingdings" panose="05000000000000000000" pitchFamily="2" charset="2"/>
              <a:buChar char="Ø"/>
            </a:pPr>
            <a:r>
              <a:rPr lang="lv-LV" sz="2800" dirty="0"/>
              <a:t>a </a:t>
            </a:r>
            <a:r>
              <a:rPr lang="lv-LV" sz="2800" dirty="0" err="1"/>
              <a:t>very</a:t>
            </a:r>
            <a:r>
              <a:rPr lang="lv-LV" sz="2800" dirty="0"/>
              <a:t> </a:t>
            </a:r>
            <a:r>
              <a:rPr lang="lv-LV" sz="2800" dirty="0" err="1"/>
              <a:t>limited</a:t>
            </a:r>
            <a:r>
              <a:rPr lang="lv-LV" sz="2800" dirty="0"/>
              <a:t> </a:t>
            </a:r>
            <a:r>
              <a:rPr lang="lv-LV" sz="2800" dirty="0" err="1"/>
              <a:t>number</a:t>
            </a:r>
            <a:r>
              <a:rPr lang="lv-LV" sz="2800" dirty="0"/>
              <a:t> </a:t>
            </a:r>
            <a:r>
              <a:rPr lang="lv-LV" sz="2800" dirty="0" err="1"/>
              <a:t>of</a:t>
            </a:r>
            <a:r>
              <a:rPr lang="lv-LV" sz="2800" dirty="0"/>
              <a:t> </a:t>
            </a:r>
            <a:r>
              <a:rPr lang="lv-LV" sz="2800" dirty="0" err="1"/>
              <a:t>genes</a:t>
            </a:r>
            <a:endParaRPr lang="lv-LV" sz="2800" dirty="0"/>
          </a:p>
        </p:txBody>
      </p:sp>
      <p:sp>
        <p:nvSpPr>
          <p:cNvPr id="19" name="Taisnstūris 18"/>
          <p:cNvSpPr/>
          <p:nvPr/>
        </p:nvSpPr>
        <p:spPr>
          <a:xfrm>
            <a:off x="7744657" y="1632751"/>
            <a:ext cx="3702552" cy="523220"/>
          </a:xfrm>
          <a:prstGeom prst="rect">
            <a:avLst/>
          </a:prstGeom>
        </p:spPr>
        <p:txBody>
          <a:bodyPr wrap="none">
            <a:spAutoFit/>
          </a:bodyPr>
          <a:lstStyle/>
          <a:p>
            <a:r>
              <a:rPr lang="lv-LV" sz="2800" dirty="0" err="1"/>
              <a:t>The</a:t>
            </a:r>
            <a:r>
              <a:rPr lang="lv-LV" sz="2800" dirty="0"/>
              <a:t> </a:t>
            </a:r>
            <a:r>
              <a:rPr lang="lv-LV" sz="2800" dirty="0" err="1"/>
              <a:t>mitochondria</a:t>
            </a:r>
            <a:r>
              <a:rPr lang="lv-LV" sz="2800" dirty="0"/>
              <a:t> </a:t>
            </a:r>
            <a:r>
              <a:rPr lang="lv-LV" sz="2800" dirty="0" err="1"/>
              <a:t>have</a:t>
            </a:r>
            <a:r>
              <a:rPr lang="lv-LV" sz="2800" dirty="0"/>
              <a:t> </a:t>
            </a:r>
          </a:p>
        </p:txBody>
      </p:sp>
      <p:sp>
        <p:nvSpPr>
          <p:cNvPr id="20" name="Taisnstūris 19"/>
          <p:cNvSpPr/>
          <p:nvPr/>
        </p:nvSpPr>
        <p:spPr>
          <a:xfrm>
            <a:off x="265663" y="4988276"/>
            <a:ext cx="11181546" cy="954107"/>
          </a:xfrm>
          <a:prstGeom prst="rect">
            <a:avLst/>
          </a:prstGeom>
        </p:spPr>
        <p:txBody>
          <a:bodyPr wrap="square">
            <a:spAutoFit/>
          </a:bodyPr>
          <a:lstStyle/>
          <a:p>
            <a:r>
              <a:rPr lang="lv-LV" sz="2800" dirty="0" err="1"/>
              <a:t>The</a:t>
            </a:r>
            <a:r>
              <a:rPr lang="lv-LV" sz="2800" dirty="0"/>
              <a:t> </a:t>
            </a:r>
            <a:r>
              <a:rPr lang="lv-LV" sz="2800" dirty="0" err="1"/>
              <a:t>vast</a:t>
            </a:r>
            <a:r>
              <a:rPr lang="lv-LV" sz="2800" dirty="0"/>
              <a:t> </a:t>
            </a:r>
            <a:r>
              <a:rPr lang="lv-LV" sz="2800" dirty="0" err="1"/>
              <a:t>majority</a:t>
            </a:r>
            <a:r>
              <a:rPr lang="lv-LV" sz="2800" dirty="0"/>
              <a:t> </a:t>
            </a:r>
            <a:r>
              <a:rPr lang="lv-LV" sz="2800" dirty="0" err="1"/>
              <a:t>of</a:t>
            </a:r>
            <a:r>
              <a:rPr lang="lv-LV" sz="2800" dirty="0"/>
              <a:t> </a:t>
            </a:r>
            <a:r>
              <a:rPr lang="lv-LV" sz="2800" dirty="0" err="1"/>
              <a:t>the</a:t>
            </a:r>
            <a:r>
              <a:rPr lang="lv-LV" sz="2800" dirty="0"/>
              <a:t> DNA </a:t>
            </a:r>
            <a:r>
              <a:rPr lang="lv-LV" sz="2800" dirty="0" err="1"/>
              <a:t>of</a:t>
            </a:r>
            <a:r>
              <a:rPr lang="lv-LV" sz="2800" dirty="0"/>
              <a:t> a </a:t>
            </a:r>
            <a:r>
              <a:rPr lang="lv-LV" sz="2800" dirty="0" err="1"/>
              <a:t>cell</a:t>
            </a:r>
            <a:r>
              <a:rPr lang="lv-LV" sz="2800" dirty="0"/>
              <a:t> </a:t>
            </a:r>
            <a:r>
              <a:rPr lang="lv-LV" sz="2800" dirty="0" err="1"/>
              <a:t>is</a:t>
            </a:r>
            <a:r>
              <a:rPr lang="lv-LV" sz="2800" dirty="0"/>
              <a:t> </a:t>
            </a:r>
            <a:r>
              <a:rPr lang="lv-LV" sz="2800" dirty="0" err="1"/>
              <a:t>located</a:t>
            </a:r>
            <a:r>
              <a:rPr lang="lv-LV" sz="2800" dirty="0"/>
              <a:t> </a:t>
            </a:r>
            <a:r>
              <a:rPr lang="lv-LV" sz="2800" dirty="0" err="1"/>
              <a:t>in</a:t>
            </a:r>
            <a:r>
              <a:rPr lang="lv-LV" sz="2800" dirty="0"/>
              <a:t> </a:t>
            </a:r>
            <a:r>
              <a:rPr lang="lv-LV" sz="2800" dirty="0" err="1"/>
              <a:t>the</a:t>
            </a:r>
            <a:r>
              <a:rPr lang="lv-LV" sz="2800" dirty="0"/>
              <a:t> </a:t>
            </a:r>
            <a:r>
              <a:rPr lang="lv-LV" sz="2800" dirty="0" err="1"/>
              <a:t>hromosomes</a:t>
            </a:r>
            <a:r>
              <a:rPr lang="lv-LV" sz="2800" dirty="0"/>
              <a:t> </a:t>
            </a:r>
          </a:p>
          <a:p>
            <a:r>
              <a:rPr lang="lv-LV" sz="2800" dirty="0" err="1"/>
              <a:t>of</a:t>
            </a:r>
            <a:r>
              <a:rPr lang="lv-LV" sz="2800" dirty="0"/>
              <a:t> </a:t>
            </a:r>
            <a:r>
              <a:rPr lang="lv-LV" sz="2800" dirty="0" err="1"/>
              <a:t>the</a:t>
            </a:r>
            <a:r>
              <a:rPr lang="lv-LV" sz="2800" dirty="0"/>
              <a:t> </a:t>
            </a:r>
            <a:r>
              <a:rPr lang="lv-LV" sz="2800" dirty="0" err="1"/>
              <a:t>nucleus</a:t>
            </a:r>
            <a:r>
              <a:rPr lang="lv-LV" sz="2800" dirty="0"/>
              <a:t>. </a:t>
            </a:r>
          </a:p>
        </p:txBody>
      </p:sp>
    </p:spTree>
    <p:extLst>
      <p:ext uri="{BB962C8B-B14F-4D97-AF65-F5344CB8AC3E}">
        <p14:creationId xmlns:p14="http://schemas.microsoft.com/office/powerpoint/2010/main" val="11417969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42548" y="806076"/>
            <a:ext cx="3494996" cy="707886"/>
          </a:xfrm>
          <a:prstGeom prst="rect">
            <a:avLst/>
          </a:prstGeom>
          <a:noFill/>
        </p:spPr>
        <p:txBody>
          <a:bodyPr wrap="none" rtlCol="0">
            <a:spAutoFit/>
          </a:bodyPr>
          <a:lstStyle/>
          <a:p>
            <a:r>
              <a:rPr lang="sv-SE" sz="4000" b="1" dirty="0"/>
              <a:t>RNA processing</a:t>
            </a:r>
            <a:endParaRPr lang="lv-LV" sz="4000" b="1" dirty="0"/>
          </a:p>
        </p:txBody>
      </p:sp>
      <p:sp>
        <p:nvSpPr>
          <p:cNvPr id="6" name="TextBox 5"/>
          <p:cNvSpPr txBox="1"/>
          <p:nvPr/>
        </p:nvSpPr>
        <p:spPr>
          <a:xfrm>
            <a:off x="2409371" y="162973"/>
            <a:ext cx="7648440" cy="707886"/>
          </a:xfrm>
          <a:prstGeom prst="rect">
            <a:avLst/>
          </a:prstGeom>
          <a:noFill/>
        </p:spPr>
        <p:txBody>
          <a:bodyPr wrap="none" rtlCol="0">
            <a:spAutoFit/>
          </a:bodyPr>
          <a:lstStyle/>
          <a:p>
            <a:r>
              <a:rPr lang="sv-SE" sz="4000" b="1" dirty="0"/>
              <a:t>Post- transcriptional modifications</a:t>
            </a:r>
            <a:endParaRPr lang="lv-LV" sz="4000" b="1" dirty="0"/>
          </a:p>
        </p:txBody>
      </p:sp>
      <p:sp>
        <p:nvSpPr>
          <p:cNvPr id="7" name="TextBox 6"/>
          <p:cNvSpPr txBox="1"/>
          <p:nvPr/>
        </p:nvSpPr>
        <p:spPr>
          <a:xfrm>
            <a:off x="756768" y="1852598"/>
            <a:ext cx="10835787" cy="954107"/>
          </a:xfrm>
          <a:prstGeom prst="rect">
            <a:avLst/>
          </a:prstGeom>
          <a:noFill/>
        </p:spPr>
        <p:txBody>
          <a:bodyPr wrap="none" rtlCol="0">
            <a:spAutoFit/>
          </a:bodyPr>
          <a:lstStyle/>
          <a:p>
            <a:r>
              <a:rPr lang="sv-SE" sz="2800" dirty="0"/>
              <a:t>The RNAs produced during transcription are called primary transcripts of </a:t>
            </a:r>
          </a:p>
          <a:p>
            <a:r>
              <a:rPr lang="sv-SE" sz="2800" dirty="0"/>
              <a:t>protein coding genes. They are </a:t>
            </a:r>
            <a:r>
              <a:rPr lang="sv-SE" sz="2800" b="1" dirty="0"/>
              <a:t>precursor mRNAs (pre-mRNAs)</a:t>
            </a:r>
            <a:r>
              <a:rPr lang="sv-SE" sz="2800" dirty="0"/>
              <a:t>. </a:t>
            </a:r>
            <a:endParaRPr lang="lv-LV" sz="2800" dirty="0"/>
          </a:p>
        </p:txBody>
      </p:sp>
      <p:sp>
        <p:nvSpPr>
          <p:cNvPr id="8" name="TextBox 7"/>
          <p:cNvSpPr txBox="1"/>
          <p:nvPr/>
        </p:nvSpPr>
        <p:spPr>
          <a:xfrm>
            <a:off x="917869" y="4907305"/>
            <a:ext cx="8231036" cy="523220"/>
          </a:xfrm>
          <a:prstGeom prst="rect">
            <a:avLst/>
          </a:prstGeom>
          <a:noFill/>
        </p:spPr>
        <p:txBody>
          <a:bodyPr wrap="none" rtlCol="0">
            <a:spAutoFit/>
          </a:bodyPr>
          <a:lstStyle/>
          <a:p>
            <a:r>
              <a:rPr lang="sv-SE" sz="2800" dirty="0"/>
              <a:t>This process is required to </a:t>
            </a:r>
            <a:r>
              <a:rPr lang="sv-SE" sz="2800" b="1" dirty="0"/>
              <a:t>produce functional mRNAs</a:t>
            </a:r>
            <a:r>
              <a:rPr lang="sv-SE" sz="2800" dirty="0"/>
              <a:t>. </a:t>
            </a:r>
            <a:endParaRPr lang="lv-LV" sz="2800" dirty="0"/>
          </a:p>
        </p:txBody>
      </p:sp>
      <p:sp>
        <p:nvSpPr>
          <p:cNvPr id="9" name="TextBox 8"/>
          <p:cNvSpPr txBox="1"/>
          <p:nvPr/>
        </p:nvSpPr>
        <p:spPr>
          <a:xfrm>
            <a:off x="756768" y="3095946"/>
            <a:ext cx="10720371" cy="1384995"/>
          </a:xfrm>
          <a:prstGeom prst="rect">
            <a:avLst/>
          </a:prstGeom>
          <a:noFill/>
        </p:spPr>
        <p:txBody>
          <a:bodyPr wrap="none" rtlCol="0">
            <a:spAutoFit/>
          </a:bodyPr>
          <a:lstStyle/>
          <a:p>
            <a:r>
              <a:rPr lang="sv-SE" sz="2800" dirty="0"/>
              <a:t>The </a:t>
            </a:r>
            <a:r>
              <a:rPr lang="sv-SE" sz="2800" b="1" dirty="0"/>
              <a:t>precursor mRNA </a:t>
            </a:r>
            <a:r>
              <a:rPr lang="sv-SE" sz="2800" dirty="0"/>
              <a:t>is subjected to many changes so called post-</a:t>
            </a:r>
          </a:p>
          <a:p>
            <a:r>
              <a:rPr lang="sv-SE" sz="2800" dirty="0"/>
              <a:t>transcriptional modifications (</a:t>
            </a:r>
            <a:r>
              <a:rPr lang="sv-SE" sz="2800" b="1" dirty="0"/>
              <a:t>RNA processing</a:t>
            </a:r>
            <a:r>
              <a:rPr lang="sv-SE" sz="2800" dirty="0"/>
              <a:t>)- terminal base additions, </a:t>
            </a:r>
          </a:p>
          <a:p>
            <a:r>
              <a:rPr lang="sv-SE" sz="2800" dirty="0"/>
              <a:t>base modifications, splicing. </a:t>
            </a:r>
            <a:endParaRPr lang="lv-LV" sz="2800" dirty="0"/>
          </a:p>
        </p:txBody>
      </p:sp>
      <p:sp>
        <p:nvSpPr>
          <p:cNvPr id="11" name="TextBox 10"/>
          <p:cNvSpPr txBox="1"/>
          <p:nvPr/>
        </p:nvSpPr>
        <p:spPr>
          <a:xfrm>
            <a:off x="872184" y="5767147"/>
            <a:ext cx="10307437" cy="954107"/>
          </a:xfrm>
          <a:prstGeom prst="rect">
            <a:avLst/>
          </a:prstGeom>
          <a:noFill/>
        </p:spPr>
        <p:txBody>
          <a:bodyPr wrap="none" rtlCol="0">
            <a:spAutoFit/>
          </a:bodyPr>
          <a:lstStyle/>
          <a:p>
            <a:r>
              <a:rPr lang="sv-SE" sz="2800" dirty="0"/>
              <a:t>This mRNAs then must be exported to the cytoplasm before it can be </a:t>
            </a:r>
          </a:p>
          <a:p>
            <a:r>
              <a:rPr lang="sv-SE" sz="2800" dirty="0"/>
              <a:t>translated into protein. </a:t>
            </a:r>
            <a:endParaRPr lang="lv-LV" sz="2800" dirty="0"/>
          </a:p>
        </p:txBody>
      </p:sp>
    </p:spTree>
    <p:extLst>
      <p:ext uri="{BB962C8B-B14F-4D97-AF65-F5344CB8AC3E}">
        <p14:creationId xmlns:p14="http://schemas.microsoft.com/office/powerpoint/2010/main" val="265283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79615" y="348876"/>
            <a:ext cx="3494996" cy="707886"/>
          </a:xfrm>
          <a:prstGeom prst="rect">
            <a:avLst/>
          </a:prstGeom>
          <a:noFill/>
        </p:spPr>
        <p:txBody>
          <a:bodyPr wrap="none" rtlCol="0">
            <a:spAutoFit/>
          </a:bodyPr>
          <a:lstStyle/>
          <a:p>
            <a:r>
              <a:rPr lang="sv-SE" sz="4000" b="1" dirty="0"/>
              <a:t>RNA processing</a:t>
            </a:r>
            <a:endParaRPr lang="lv-LV" sz="4000" b="1" dirty="0"/>
          </a:p>
        </p:txBody>
      </p:sp>
      <p:sp>
        <p:nvSpPr>
          <p:cNvPr id="6" name="TextBox 5"/>
          <p:cNvSpPr txBox="1"/>
          <p:nvPr/>
        </p:nvSpPr>
        <p:spPr>
          <a:xfrm>
            <a:off x="8382000" y="4240975"/>
            <a:ext cx="2343911" cy="523220"/>
          </a:xfrm>
          <a:prstGeom prst="rect">
            <a:avLst/>
          </a:prstGeom>
          <a:noFill/>
        </p:spPr>
        <p:txBody>
          <a:bodyPr wrap="none" rtlCol="0">
            <a:spAutoFit/>
          </a:bodyPr>
          <a:lstStyle/>
          <a:p>
            <a:r>
              <a:rPr lang="sv-SE" sz="2800" dirty="0"/>
              <a:t>3. RNA splicing</a:t>
            </a:r>
            <a:endParaRPr lang="lv-LV" sz="2800" dirty="0"/>
          </a:p>
        </p:txBody>
      </p:sp>
      <p:sp>
        <p:nvSpPr>
          <p:cNvPr id="7" name="TextBox 6"/>
          <p:cNvSpPr txBox="1"/>
          <p:nvPr/>
        </p:nvSpPr>
        <p:spPr>
          <a:xfrm>
            <a:off x="8328845" y="1932471"/>
            <a:ext cx="2397066" cy="523220"/>
          </a:xfrm>
          <a:prstGeom prst="rect">
            <a:avLst/>
          </a:prstGeom>
          <a:noFill/>
        </p:spPr>
        <p:txBody>
          <a:bodyPr wrap="none" rtlCol="0">
            <a:spAutoFit/>
          </a:bodyPr>
          <a:lstStyle/>
          <a:p>
            <a:r>
              <a:rPr lang="sv-SE" sz="2800" dirty="0"/>
              <a:t>1. RNA capping</a:t>
            </a:r>
            <a:endParaRPr lang="lv-LV" sz="2800" dirty="0"/>
          </a:p>
        </p:txBody>
      </p:sp>
      <p:sp>
        <p:nvSpPr>
          <p:cNvPr id="8" name="TextBox 7"/>
          <p:cNvSpPr txBox="1"/>
          <p:nvPr/>
        </p:nvSpPr>
        <p:spPr>
          <a:xfrm>
            <a:off x="8328845" y="3086723"/>
            <a:ext cx="3588418" cy="523220"/>
          </a:xfrm>
          <a:prstGeom prst="rect">
            <a:avLst/>
          </a:prstGeom>
          <a:noFill/>
        </p:spPr>
        <p:txBody>
          <a:bodyPr wrap="none" rtlCol="0">
            <a:spAutoFit/>
          </a:bodyPr>
          <a:lstStyle/>
          <a:p>
            <a:r>
              <a:rPr lang="sv-SE" sz="2800" dirty="0"/>
              <a:t>2. RNA polyadenylation</a:t>
            </a:r>
            <a:endParaRPr lang="lv-LV" sz="2800" dirty="0"/>
          </a:p>
        </p:txBody>
      </p:sp>
      <p:sp>
        <p:nvSpPr>
          <p:cNvPr id="9" name="AutoShape 2" descr="Image result for RNA capping"/>
          <p:cNvSpPr>
            <a:spLocks noChangeAspect="1" noChangeArrowheads="1"/>
          </p:cNvSpPr>
          <p:nvPr/>
        </p:nvSpPr>
        <p:spPr bwMode="auto">
          <a:xfrm>
            <a:off x="9855200" y="325966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12292" name="Picture 4" descr="Image result for RNA capp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068" y="2194081"/>
            <a:ext cx="7213600" cy="2875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866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33066" y="218268"/>
            <a:ext cx="2900346" cy="707886"/>
          </a:xfrm>
          <a:prstGeom prst="rect">
            <a:avLst/>
          </a:prstGeom>
          <a:noFill/>
        </p:spPr>
        <p:txBody>
          <a:bodyPr wrap="none" rtlCol="0">
            <a:spAutoFit/>
          </a:bodyPr>
          <a:lstStyle/>
          <a:p>
            <a:r>
              <a:rPr lang="sv-SE" sz="4000" b="1" dirty="0"/>
              <a:t>RNA capping</a:t>
            </a:r>
            <a:endParaRPr lang="lv-LV" sz="4000" b="1" dirty="0"/>
          </a:p>
        </p:txBody>
      </p:sp>
      <p:sp>
        <p:nvSpPr>
          <p:cNvPr id="5" name="TextBox 4"/>
          <p:cNvSpPr txBox="1"/>
          <p:nvPr/>
        </p:nvSpPr>
        <p:spPr>
          <a:xfrm>
            <a:off x="2184400" y="1388533"/>
            <a:ext cx="184731" cy="369332"/>
          </a:xfrm>
          <a:prstGeom prst="rect">
            <a:avLst/>
          </a:prstGeom>
          <a:noFill/>
        </p:spPr>
        <p:txBody>
          <a:bodyPr wrap="none" rtlCol="0">
            <a:spAutoFit/>
          </a:bodyPr>
          <a:lstStyle/>
          <a:p>
            <a:endParaRPr lang="lv-LV" dirty="0"/>
          </a:p>
        </p:txBody>
      </p:sp>
      <p:pic>
        <p:nvPicPr>
          <p:cNvPr id="6" name="Attēls 5"/>
          <p:cNvPicPr>
            <a:picLocks noChangeAspect="1"/>
          </p:cNvPicPr>
          <p:nvPr/>
        </p:nvPicPr>
        <p:blipFill>
          <a:blip r:embed="rId2"/>
          <a:stretch>
            <a:fillRect/>
          </a:stretch>
        </p:blipFill>
        <p:spPr>
          <a:xfrm>
            <a:off x="556351" y="926154"/>
            <a:ext cx="6532295" cy="4334933"/>
          </a:xfrm>
          <a:prstGeom prst="rect">
            <a:avLst/>
          </a:prstGeom>
        </p:spPr>
      </p:pic>
      <p:sp>
        <p:nvSpPr>
          <p:cNvPr id="7" name="TextBox 6"/>
          <p:cNvSpPr txBox="1"/>
          <p:nvPr/>
        </p:nvSpPr>
        <p:spPr>
          <a:xfrm>
            <a:off x="5363720" y="4087508"/>
            <a:ext cx="6828280" cy="954107"/>
          </a:xfrm>
          <a:prstGeom prst="rect">
            <a:avLst/>
          </a:prstGeom>
          <a:noFill/>
        </p:spPr>
        <p:txBody>
          <a:bodyPr wrap="none" rtlCol="0">
            <a:spAutoFit/>
          </a:bodyPr>
          <a:lstStyle/>
          <a:p>
            <a:pPr marL="457200" indent="-457200">
              <a:buFont typeface="Wingdings" panose="05000000000000000000" pitchFamily="2" charset="2"/>
              <a:buChar char="ü"/>
            </a:pPr>
            <a:r>
              <a:rPr lang="sv-SE" sz="2800" dirty="0"/>
              <a:t>The 5’ end of RNA chain emerges from the</a:t>
            </a:r>
          </a:p>
          <a:p>
            <a:r>
              <a:rPr lang="sv-SE" sz="2800" dirty="0"/>
              <a:t>surface of RNA Pol II. </a:t>
            </a:r>
            <a:endParaRPr lang="lv-LV" sz="2800" dirty="0"/>
          </a:p>
        </p:txBody>
      </p:sp>
    </p:spTree>
    <p:extLst>
      <p:ext uri="{BB962C8B-B14F-4D97-AF65-F5344CB8AC3E}">
        <p14:creationId xmlns:p14="http://schemas.microsoft.com/office/powerpoint/2010/main" val="21984072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Image result for RNA capp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033" y="59267"/>
            <a:ext cx="4095828" cy="63923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2523066"/>
            <a:ext cx="2516907" cy="369332"/>
          </a:xfrm>
          <a:prstGeom prst="rect">
            <a:avLst/>
          </a:prstGeom>
          <a:noFill/>
        </p:spPr>
        <p:txBody>
          <a:bodyPr wrap="none" rtlCol="0">
            <a:spAutoFit/>
          </a:bodyPr>
          <a:lstStyle/>
          <a:p>
            <a:r>
              <a:rPr lang="sv-SE" dirty="0"/>
              <a:t>5’-5’ triphosphate bridge</a:t>
            </a:r>
            <a:endParaRPr lang="lv-LV" dirty="0"/>
          </a:p>
        </p:txBody>
      </p:sp>
      <p:sp>
        <p:nvSpPr>
          <p:cNvPr id="7" name="TextBox 6"/>
          <p:cNvSpPr txBox="1"/>
          <p:nvPr/>
        </p:nvSpPr>
        <p:spPr>
          <a:xfrm>
            <a:off x="5690260" y="1076516"/>
            <a:ext cx="6671073" cy="1815882"/>
          </a:xfrm>
          <a:prstGeom prst="rect">
            <a:avLst/>
          </a:prstGeom>
          <a:noFill/>
        </p:spPr>
        <p:txBody>
          <a:bodyPr wrap="square" rtlCol="0">
            <a:spAutoFit/>
          </a:bodyPr>
          <a:lstStyle/>
          <a:p>
            <a:pPr marL="457200" indent="-457200">
              <a:buFont typeface="Wingdings" panose="05000000000000000000" pitchFamily="2" charset="2"/>
              <a:buChar char="ü"/>
            </a:pPr>
            <a:r>
              <a:rPr lang="sv-SE" sz="2800" dirty="0"/>
              <a:t>Immediately a methylated nucleoside, </a:t>
            </a:r>
          </a:p>
          <a:p>
            <a:r>
              <a:rPr lang="sv-SE" sz="2800" dirty="0"/>
              <a:t>7-methylguanosine (m</a:t>
            </a:r>
            <a:r>
              <a:rPr lang="sv-SE" sz="2800" baseline="30000" dirty="0"/>
              <a:t>7</a:t>
            </a:r>
            <a:r>
              <a:rPr lang="sv-SE" sz="2800" dirty="0"/>
              <a:t>G) is linked to the</a:t>
            </a:r>
          </a:p>
          <a:p>
            <a:r>
              <a:rPr lang="sv-SE" sz="2800" dirty="0"/>
              <a:t>first 5’ nucleotide of the RNA transcript by</a:t>
            </a:r>
          </a:p>
          <a:p>
            <a:r>
              <a:rPr lang="sv-SE" sz="2800" dirty="0"/>
              <a:t>a special 5’- 5’ phosphodiester bond. </a:t>
            </a:r>
            <a:endParaRPr lang="lv-LV" sz="2800" dirty="0"/>
          </a:p>
        </p:txBody>
      </p:sp>
      <p:sp>
        <p:nvSpPr>
          <p:cNvPr id="8" name="TextBox 7"/>
          <p:cNvSpPr txBox="1"/>
          <p:nvPr/>
        </p:nvSpPr>
        <p:spPr>
          <a:xfrm>
            <a:off x="5690260" y="3575273"/>
            <a:ext cx="7201412" cy="2246769"/>
          </a:xfrm>
          <a:prstGeom prst="rect">
            <a:avLst/>
          </a:prstGeom>
          <a:noFill/>
        </p:spPr>
        <p:txBody>
          <a:bodyPr wrap="square" rtlCol="0">
            <a:spAutoFit/>
          </a:bodyPr>
          <a:lstStyle/>
          <a:p>
            <a:pPr marL="457200" indent="-457200">
              <a:buFont typeface="Wingdings" panose="05000000000000000000" pitchFamily="2" charset="2"/>
              <a:buChar char="Ø"/>
            </a:pPr>
            <a:r>
              <a:rPr lang="sv-SE" sz="2800" dirty="0"/>
              <a:t>As this bond effectively bridges the 5’</a:t>
            </a:r>
          </a:p>
          <a:p>
            <a:r>
              <a:rPr lang="sv-SE" sz="2800" dirty="0"/>
              <a:t> carbon of the first nucleotide of the</a:t>
            </a:r>
          </a:p>
          <a:p>
            <a:r>
              <a:rPr lang="sv-SE" sz="2800" dirty="0"/>
              <a:t>(m</a:t>
            </a:r>
            <a:r>
              <a:rPr lang="sv-SE" sz="2800" baseline="30000" dirty="0"/>
              <a:t>7</a:t>
            </a:r>
            <a:r>
              <a:rPr lang="sv-SE" sz="2800" dirty="0"/>
              <a:t>G) residue to the 5’ carbon of</a:t>
            </a:r>
          </a:p>
          <a:p>
            <a:r>
              <a:rPr lang="sv-SE" sz="2800" dirty="0"/>
              <a:t> the first nucleotide, the 5’ end is said to be</a:t>
            </a:r>
          </a:p>
          <a:p>
            <a:r>
              <a:rPr lang="sv-SE" sz="2800" dirty="0"/>
              <a:t>blocked  or capped.  </a:t>
            </a:r>
            <a:endParaRPr lang="lv-LV" sz="2800" dirty="0"/>
          </a:p>
        </p:txBody>
      </p:sp>
      <p:sp>
        <p:nvSpPr>
          <p:cNvPr id="9" name="TextBox 8"/>
          <p:cNvSpPr txBox="1"/>
          <p:nvPr/>
        </p:nvSpPr>
        <p:spPr>
          <a:xfrm>
            <a:off x="7179733" y="27193"/>
            <a:ext cx="2900346" cy="707886"/>
          </a:xfrm>
          <a:prstGeom prst="rect">
            <a:avLst/>
          </a:prstGeom>
          <a:noFill/>
        </p:spPr>
        <p:txBody>
          <a:bodyPr wrap="none" rtlCol="0">
            <a:spAutoFit/>
          </a:bodyPr>
          <a:lstStyle/>
          <a:p>
            <a:r>
              <a:rPr lang="sv-SE" sz="4000" b="1" dirty="0"/>
              <a:t>RNA capping</a:t>
            </a:r>
            <a:endParaRPr lang="lv-LV" sz="4000" b="1" dirty="0"/>
          </a:p>
        </p:txBody>
      </p:sp>
    </p:spTree>
    <p:extLst>
      <p:ext uri="{BB962C8B-B14F-4D97-AF65-F5344CB8AC3E}">
        <p14:creationId xmlns:p14="http://schemas.microsoft.com/office/powerpoint/2010/main" val="82734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36533" y="304800"/>
            <a:ext cx="2900346" cy="707886"/>
          </a:xfrm>
          <a:prstGeom prst="rect">
            <a:avLst/>
          </a:prstGeom>
          <a:noFill/>
        </p:spPr>
        <p:txBody>
          <a:bodyPr wrap="none" rtlCol="0">
            <a:spAutoFit/>
          </a:bodyPr>
          <a:lstStyle/>
          <a:p>
            <a:r>
              <a:rPr lang="sv-SE" sz="4000" b="1" dirty="0"/>
              <a:t>RNA capping</a:t>
            </a:r>
            <a:endParaRPr lang="lv-LV" sz="4000" b="1" dirty="0"/>
          </a:p>
        </p:txBody>
      </p:sp>
      <p:sp>
        <p:nvSpPr>
          <p:cNvPr id="5" name="TextBox 4"/>
          <p:cNvSpPr txBox="1"/>
          <p:nvPr/>
        </p:nvSpPr>
        <p:spPr>
          <a:xfrm>
            <a:off x="2184400" y="1388533"/>
            <a:ext cx="184731" cy="369332"/>
          </a:xfrm>
          <a:prstGeom prst="rect">
            <a:avLst/>
          </a:prstGeom>
          <a:noFill/>
        </p:spPr>
        <p:txBody>
          <a:bodyPr wrap="none" rtlCol="0">
            <a:spAutoFit/>
          </a:bodyPr>
          <a:lstStyle/>
          <a:p>
            <a:endParaRPr lang="lv-LV" dirty="0"/>
          </a:p>
        </p:txBody>
      </p:sp>
      <p:pic>
        <p:nvPicPr>
          <p:cNvPr id="6" name="Attēls 5"/>
          <p:cNvPicPr>
            <a:picLocks noChangeAspect="1"/>
          </p:cNvPicPr>
          <p:nvPr/>
        </p:nvPicPr>
        <p:blipFill>
          <a:blip r:embed="rId2"/>
          <a:stretch>
            <a:fillRect/>
          </a:stretch>
        </p:blipFill>
        <p:spPr>
          <a:xfrm>
            <a:off x="454752" y="1753688"/>
            <a:ext cx="4879908" cy="3238383"/>
          </a:xfrm>
          <a:prstGeom prst="rect">
            <a:avLst/>
          </a:prstGeom>
        </p:spPr>
      </p:pic>
      <p:sp>
        <p:nvSpPr>
          <p:cNvPr id="7" name="TextBox 6"/>
          <p:cNvSpPr txBox="1"/>
          <p:nvPr/>
        </p:nvSpPr>
        <p:spPr>
          <a:xfrm>
            <a:off x="5697166" y="1377721"/>
            <a:ext cx="2274982" cy="523220"/>
          </a:xfrm>
          <a:prstGeom prst="rect">
            <a:avLst/>
          </a:prstGeom>
          <a:noFill/>
        </p:spPr>
        <p:txBody>
          <a:bodyPr wrap="none" rtlCol="0">
            <a:spAutoFit/>
          </a:bodyPr>
          <a:lstStyle/>
          <a:p>
            <a:r>
              <a:rPr lang="sv-SE" sz="2800" dirty="0"/>
              <a:t>Cap functions:</a:t>
            </a:r>
            <a:endParaRPr lang="lv-LV" sz="2800" dirty="0"/>
          </a:p>
        </p:txBody>
      </p:sp>
      <p:sp>
        <p:nvSpPr>
          <p:cNvPr id="9" name="TextBox 8"/>
          <p:cNvSpPr txBox="1"/>
          <p:nvPr/>
        </p:nvSpPr>
        <p:spPr>
          <a:xfrm>
            <a:off x="5571067" y="2133310"/>
            <a:ext cx="5943600" cy="1384995"/>
          </a:xfrm>
          <a:prstGeom prst="rect">
            <a:avLst/>
          </a:prstGeom>
          <a:noFill/>
        </p:spPr>
        <p:txBody>
          <a:bodyPr wrap="square" rtlCol="0">
            <a:spAutoFit/>
          </a:bodyPr>
          <a:lstStyle/>
          <a:p>
            <a:pPr marL="457200" indent="-457200">
              <a:buFont typeface="Wingdings" panose="05000000000000000000" pitchFamily="2" charset="2"/>
              <a:buChar char="Ø"/>
            </a:pPr>
            <a:r>
              <a:rPr lang="sv-SE" sz="2800" dirty="0"/>
              <a:t>to protect RNA transcript from 5’- 3’</a:t>
            </a:r>
          </a:p>
          <a:p>
            <a:r>
              <a:rPr lang="sv-SE" sz="2800" dirty="0"/>
              <a:t>exonuclease attack. Decapped mRNA molecules are rapidly degradated </a:t>
            </a:r>
            <a:endParaRPr lang="lv-LV" sz="2800" dirty="0"/>
          </a:p>
        </p:txBody>
      </p:sp>
      <p:sp>
        <p:nvSpPr>
          <p:cNvPr id="10" name="TextBox 9"/>
          <p:cNvSpPr txBox="1"/>
          <p:nvPr/>
        </p:nvSpPr>
        <p:spPr>
          <a:xfrm>
            <a:off x="5463057" y="3750674"/>
            <a:ext cx="5943600" cy="954107"/>
          </a:xfrm>
          <a:prstGeom prst="rect">
            <a:avLst/>
          </a:prstGeom>
          <a:noFill/>
        </p:spPr>
        <p:txBody>
          <a:bodyPr wrap="square" rtlCol="0">
            <a:spAutoFit/>
          </a:bodyPr>
          <a:lstStyle/>
          <a:p>
            <a:pPr marL="457200" indent="-457200">
              <a:buFont typeface="Wingdings" panose="05000000000000000000" pitchFamily="2" charset="2"/>
              <a:buChar char="Ø"/>
            </a:pPr>
            <a:r>
              <a:rPr lang="sv-SE" sz="2800" dirty="0"/>
              <a:t>to facilitate transport from the nucleus to the cytoplasm </a:t>
            </a:r>
            <a:endParaRPr lang="lv-LV" sz="2800" dirty="0"/>
          </a:p>
        </p:txBody>
      </p:sp>
      <p:sp>
        <p:nvSpPr>
          <p:cNvPr id="11" name="TextBox 10"/>
          <p:cNvSpPr txBox="1"/>
          <p:nvPr/>
        </p:nvSpPr>
        <p:spPr>
          <a:xfrm>
            <a:off x="5463057" y="4832864"/>
            <a:ext cx="5943600" cy="523220"/>
          </a:xfrm>
          <a:prstGeom prst="rect">
            <a:avLst/>
          </a:prstGeom>
          <a:noFill/>
        </p:spPr>
        <p:txBody>
          <a:bodyPr wrap="square" rtlCol="0">
            <a:spAutoFit/>
          </a:bodyPr>
          <a:lstStyle/>
          <a:p>
            <a:pPr marL="457200" indent="-457200">
              <a:buFont typeface="Wingdings" panose="05000000000000000000" pitchFamily="2" charset="2"/>
              <a:buChar char="Ø"/>
            </a:pPr>
            <a:r>
              <a:rPr lang="sv-SE" sz="2800" dirty="0"/>
              <a:t>to facilitate RNA splicing </a:t>
            </a:r>
            <a:endParaRPr lang="lv-LV" sz="2800" dirty="0"/>
          </a:p>
        </p:txBody>
      </p:sp>
      <p:sp>
        <p:nvSpPr>
          <p:cNvPr id="12" name="TextBox 11"/>
          <p:cNvSpPr txBox="1"/>
          <p:nvPr/>
        </p:nvSpPr>
        <p:spPr>
          <a:xfrm>
            <a:off x="135467" y="5733073"/>
            <a:ext cx="11271190" cy="954107"/>
          </a:xfrm>
          <a:prstGeom prst="rect">
            <a:avLst/>
          </a:prstGeom>
          <a:noFill/>
        </p:spPr>
        <p:txBody>
          <a:bodyPr wrap="square" rtlCol="0">
            <a:spAutoFit/>
          </a:bodyPr>
          <a:lstStyle/>
          <a:p>
            <a:pPr marL="457200" indent="-457200">
              <a:buFont typeface="Wingdings" panose="05000000000000000000" pitchFamily="2" charset="2"/>
              <a:buChar char="Ø"/>
            </a:pPr>
            <a:r>
              <a:rPr lang="sv-SE" sz="2800" dirty="0"/>
              <a:t>to play an important role in the attachment of the ribosomal 40S subunit to the mRNA (required for mRNA translation).</a:t>
            </a:r>
            <a:endParaRPr lang="lv-LV" sz="2800" dirty="0"/>
          </a:p>
        </p:txBody>
      </p:sp>
    </p:spTree>
    <p:extLst>
      <p:ext uri="{BB962C8B-B14F-4D97-AF65-F5344CB8AC3E}">
        <p14:creationId xmlns:p14="http://schemas.microsoft.com/office/powerpoint/2010/main" val="427391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203200"/>
            <a:ext cx="4334456" cy="646331"/>
          </a:xfrm>
          <a:prstGeom prst="rect">
            <a:avLst/>
          </a:prstGeom>
          <a:noFill/>
        </p:spPr>
        <p:txBody>
          <a:bodyPr wrap="none" rtlCol="0">
            <a:spAutoFit/>
          </a:bodyPr>
          <a:lstStyle/>
          <a:p>
            <a:r>
              <a:rPr lang="sv-SE" sz="3600" b="1" dirty="0"/>
              <a:t>RNA polyadenylation </a:t>
            </a:r>
            <a:endParaRPr lang="lv-LV" sz="3600" b="1" dirty="0"/>
          </a:p>
        </p:txBody>
      </p:sp>
      <p:sp>
        <p:nvSpPr>
          <p:cNvPr id="5" name="TextBox 4"/>
          <p:cNvSpPr txBox="1"/>
          <p:nvPr/>
        </p:nvSpPr>
        <p:spPr>
          <a:xfrm>
            <a:off x="440266" y="1185332"/>
            <a:ext cx="10718640" cy="954107"/>
          </a:xfrm>
          <a:prstGeom prst="rect">
            <a:avLst/>
          </a:prstGeom>
          <a:noFill/>
        </p:spPr>
        <p:txBody>
          <a:bodyPr wrap="none" rtlCol="0">
            <a:spAutoFit/>
          </a:bodyPr>
          <a:lstStyle/>
          <a:p>
            <a:r>
              <a:rPr lang="sv-SE" sz="2800" dirty="0"/>
              <a:t>Virtually all mRNA have a number of adenylate residues at their 3’- end –</a:t>
            </a:r>
          </a:p>
          <a:p>
            <a:r>
              <a:rPr lang="sv-SE" sz="2800" b="1" dirty="0"/>
              <a:t>poly(A)-tail.</a:t>
            </a:r>
            <a:endParaRPr lang="lv-LV" sz="2800" b="1" dirty="0"/>
          </a:p>
        </p:txBody>
      </p:sp>
      <p:sp>
        <p:nvSpPr>
          <p:cNvPr id="9" name="TextBox 8"/>
          <p:cNvSpPr txBox="1"/>
          <p:nvPr/>
        </p:nvSpPr>
        <p:spPr>
          <a:xfrm>
            <a:off x="440266" y="2624666"/>
            <a:ext cx="5952527" cy="523220"/>
          </a:xfrm>
          <a:prstGeom prst="rect">
            <a:avLst/>
          </a:prstGeom>
          <a:noFill/>
        </p:spPr>
        <p:txBody>
          <a:bodyPr wrap="none" rtlCol="0">
            <a:spAutoFit/>
          </a:bodyPr>
          <a:lstStyle/>
          <a:p>
            <a:r>
              <a:rPr lang="sv-SE" sz="2800" dirty="0"/>
              <a:t>These A’s are not encoded in the genes.</a:t>
            </a:r>
            <a:endParaRPr lang="lv-LV" sz="2800" b="1" dirty="0"/>
          </a:p>
        </p:txBody>
      </p:sp>
      <p:sp>
        <p:nvSpPr>
          <p:cNvPr id="10" name="TextBox 9"/>
          <p:cNvSpPr txBox="1"/>
          <p:nvPr/>
        </p:nvSpPr>
        <p:spPr>
          <a:xfrm>
            <a:off x="440265" y="3633113"/>
            <a:ext cx="12496801" cy="954107"/>
          </a:xfrm>
          <a:prstGeom prst="rect">
            <a:avLst/>
          </a:prstGeom>
          <a:noFill/>
        </p:spPr>
        <p:txBody>
          <a:bodyPr wrap="square" rtlCol="0">
            <a:spAutoFit/>
          </a:bodyPr>
          <a:lstStyle/>
          <a:p>
            <a:r>
              <a:rPr lang="sv-SE" sz="2800" dirty="0"/>
              <a:t>Instead, pre-mRNA is cleaved at defined site at the 3’ end </a:t>
            </a:r>
          </a:p>
          <a:p>
            <a:r>
              <a:rPr lang="sv-SE" sz="2800" dirty="0"/>
              <a:t>and a poly(A) polymerase adds 150- 200 adenylate residues.</a:t>
            </a:r>
            <a:endParaRPr lang="lv-LV" sz="2800" dirty="0"/>
          </a:p>
        </p:txBody>
      </p:sp>
    </p:spTree>
    <p:extLst>
      <p:ext uri="{BB962C8B-B14F-4D97-AF65-F5344CB8AC3E}">
        <p14:creationId xmlns:p14="http://schemas.microsoft.com/office/powerpoint/2010/main" val="4488984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51200" y="107587"/>
            <a:ext cx="4334456" cy="646331"/>
          </a:xfrm>
          <a:prstGeom prst="rect">
            <a:avLst/>
          </a:prstGeom>
          <a:noFill/>
        </p:spPr>
        <p:txBody>
          <a:bodyPr wrap="none" rtlCol="0">
            <a:spAutoFit/>
          </a:bodyPr>
          <a:lstStyle/>
          <a:p>
            <a:r>
              <a:rPr lang="sv-SE" sz="3600" b="1" dirty="0"/>
              <a:t>RNA polyadenylation </a:t>
            </a:r>
            <a:endParaRPr lang="lv-LV" sz="3600" b="1" dirty="0"/>
          </a:p>
        </p:txBody>
      </p:sp>
      <p:sp>
        <p:nvSpPr>
          <p:cNvPr id="9" name="TextBox 8"/>
          <p:cNvSpPr txBox="1"/>
          <p:nvPr/>
        </p:nvSpPr>
        <p:spPr>
          <a:xfrm>
            <a:off x="415088" y="3356480"/>
            <a:ext cx="9647315" cy="830997"/>
          </a:xfrm>
          <a:prstGeom prst="rect">
            <a:avLst/>
          </a:prstGeom>
          <a:noFill/>
        </p:spPr>
        <p:txBody>
          <a:bodyPr wrap="square" rtlCol="0">
            <a:spAutoFit/>
          </a:bodyPr>
          <a:lstStyle/>
          <a:p>
            <a:r>
              <a:rPr lang="en-US" sz="2400" dirty="0"/>
              <a:t>The sequence </a:t>
            </a:r>
            <a:r>
              <a:rPr lang="en-US" sz="2400" b="1" dirty="0"/>
              <a:t>5'- AAUAAA-3'</a:t>
            </a:r>
            <a:r>
              <a:rPr lang="en-US" sz="2400" dirty="0"/>
              <a:t> a major polyadenylation signal (PAS) sequence  is located near the 3' end of the pre-mRNA molecule. </a:t>
            </a:r>
            <a:endParaRPr lang="lv-LV" sz="2400" b="1" dirty="0"/>
          </a:p>
        </p:txBody>
      </p:sp>
      <p:sp>
        <p:nvSpPr>
          <p:cNvPr id="2" name="Taisnstūris 1"/>
          <p:cNvSpPr/>
          <p:nvPr/>
        </p:nvSpPr>
        <p:spPr>
          <a:xfrm>
            <a:off x="1807422" y="1045551"/>
            <a:ext cx="7152856" cy="523220"/>
          </a:xfrm>
          <a:prstGeom prst="rect">
            <a:avLst/>
          </a:prstGeom>
        </p:spPr>
        <p:txBody>
          <a:bodyPr wrap="none">
            <a:spAutoFit/>
          </a:bodyPr>
          <a:lstStyle/>
          <a:p>
            <a:r>
              <a:rPr lang="en-US" sz="2800" dirty="0"/>
              <a:t>The cleavage and </a:t>
            </a:r>
            <a:r>
              <a:rPr lang="en-US" sz="2800" dirty="0" err="1"/>
              <a:t>adenylation</a:t>
            </a:r>
            <a:r>
              <a:rPr lang="en-US" sz="2800" dirty="0"/>
              <a:t> reactions occur if </a:t>
            </a:r>
            <a:endParaRPr lang="lv-LV" sz="2800" dirty="0"/>
          </a:p>
        </p:txBody>
      </p:sp>
      <p:sp>
        <p:nvSpPr>
          <p:cNvPr id="3" name="Taisnstūris 2"/>
          <p:cNvSpPr/>
          <p:nvPr/>
        </p:nvSpPr>
        <p:spPr>
          <a:xfrm>
            <a:off x="330421" y="4420836"/>
            <a:ext cx="10913312" cy="830997"/>
          </a:xfrm>
          <a:prstGeom prst="rect">
            <a:avLst/>
          </a:prstGeom>
        </p:spPr>
        <p:txBody>
          <a:bodyPr wrap="square">
            <a:spAutoFit/>
          </a:bodyPr>
          <a:lstStyle/>
          <a:p>
            <a:r>
              <a:rPr lang="en-US" sz="2400" dirty="0"/>
              <a:t>Cleavage occurs at a specific site located 15- 30 nucleotides downstream of the AAUAAA element and is usually </a:t>
            </a:r>
            <a:r>
              <a:rPr lang="en-US" sz="2400" b="1" dirty="0"/>
              <a:t>5'-CA-3‘ </a:t>
            </a:r>
            <a:r>
              <a:rPr lang="en-US" sz="2400" dirty="0"/>
              <a:t>sequence</a:t>
            </a:r>
            <a:r>
              <a:rPr lang="en-US" sz="2400" b="1" dirty="0"/>
              <a:t>.</a:t>
            </a:r>
            <a:r>
              <a:rPr lang="en-US" sz="2400" dirty="0"/>
              <a:t> </a:t>
            </a:r>
            <a:endParaRPr lang="lv-LV" sz="2400" dirty="0"/>
          </a:p>
        </p:txBody>
      </p:sp>
      <p:sp>
        <p:nvSpPr>
          <p:cNvPr id="8" name="Taisnstūris 7"/>
          <p:cNvSpPr/>
          <p:nvPr/>
        </p:nvSpPr>
        <p:spPr>
          <a:xfrm>
            <a:off x="415088" y="5718550"/>
            <a:ext cx="11624512" cy="830997"/>
          </a:xfrm>
          <a:prstGeom prst="rect">
            <a:avLst/>
          </a:prstGeom>
        </p:spPr>
        <p:txBody>
          <a:bodyPr wrap="square">
            <a:spAutoFit/>
          </a:bodyPr>
          <a:lstStyle/>
          <a:p>
            <a:r>
              <a:rPr lang="en-US" sz="2400" dirty="0"/>
              <a:t>A </a:t>
            </a:r>
            <a:r>
              <a:rPr lang="en-US" sz="2400" b="1" dirty="0"/>
              <a:t>G/U-rich</a:t>
            </a:r>
            <a:r>
              <a:rPr lang="en-US" sz="2400" dirty="0"/>
              <a:t> sequence (</a:t>
            </a:r>
            <a:r>
              <a:rPr lang="en-US" sz="2400" b="1" dirty="0"/>
              <a:t>D</a:t>
            </a:r>
            <a:r>
              <a:rPr lang="en-US" sz="2400" dirty="0"/>
              <a:t>ownstream </a:t>
            </a:r>
            <a:r>
              <a:rPr lang="en-US" sz="2400" b="1" dirty="0"/>
              <a:t>S</a:t>
            </a:r>
            <a:r>
              <a:rPr lang="en-US" sz="2400" dirty="0"/>
              <a:t>ignal </a:t>
            </a:r>
            <a:r>
              <a:rPr lang="en-US" sz="2400" b="1" dirty="0"/>
              <a:t>E</a:t>
            </a:r>
            <a:r>
              <a:rPr lang="en-US" sz="2400" dirty="0"/>
              <a:t>lement) is also usually present further downstream on the pre-mRNA.</a:t>
            </a:r>
            <a:endParaRPr lang="lv-LV" sz="2400" dirty="0"/>
          </a:p>
        </p:txBody>
      </p:sp>
      <p:pic>
        <p:nvPicPr>
          <p:cNvPr id="6" name="Attēls 5"/>
          <p:cNvPicPr>
            <a:picLocks noChangeAspect="1"/>
          </p:cNvPicPr>
          <p:nvPr/>
        </p:nvPicPr>
        <p:blipFill>
          <a:blip r:embed="rId2"/>
          <a:stretch>
            <a:fillRect/>
          </a:stretch>
        </p:blipFill>
        <p:spPr>
          <a:xfrm>
            <a:off x="2400089" y="1926674"/>
            <a:ext cx="5406178" cy="1229906"/>
          </a:xfrm>
          <a:prstGeom prst="rect">
            <a:avLst/>
          </a:prstGeom>
        </p:spPr>
      </p:pic>
    </p:spTree>
    <p:extLst>
      <p:ext uri="{BB962C8B-B14F-4D97-AF65-F5344CB8AC3E}">
        <p14:creationId xmlns:p14="http://schemas.microsoft.com/office/powerpoint/2010/main" val="5713842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4267" y="389467"/>
            <a:ext cx="4334456" cy="646331"/>
          </a:xfrm>
          <a:prstGeom prst="rect">
            <a:avLst/>
          </a:prstGeom>
          <a:noFill/>
        </p:spPr>
        <p:txBody>
          <a:bodyPr wrap="none" rtlCol="0">
            <a:spAutoFit/>
          </a:bodyPr>
          <a:lstStyle/>
          <a:p>
            <a:r>
              <a:rPr lang="sv-SE" sz="3600" b="1" dirty="0"/>
              <a:t>RNA polyadenylation </a:t>
            </a:r>
            <a:endParaRPr lang="lv-LV" sz="3600" b="1" dirty="0"/>
          </a:p>
        </p:txBody>
      </p:sp>
      <p:sp>
        <p:nvSpPr>
          <p:cNvPr id="2" name="Taisnstūris 1"/>
          <p:cNvSpPr/>
          <p:nvPr/>
        </p:nvSpPr>
        <p:spPr>
          <a:xfrm>
            <a:off x="4627597" y="1178785"/>
            <a:ext cx="7519431" cy="2308324"/>
          </a:xfrm>
          <a:prstGeom prst="rect">
            <a:avLst/>
          </a:prstGeom>
        </p:spPr>
        <p:txBody>
          <a:bodyPr wrap="none">
            <a:spAutoFit/>
          </a:bodyPr>
          <a:lstStyle/>
          <a:p>
            <a:r>
              <a:rPr lang="en-US" sz="2400" u="sng" dirty="0"/>
              <a:t>Two </a:t>
            </a:r>
            <a:r>
              <a:rPr lang="en-US" sz="2400" u="sng" dirty="0" err="1"/>
              <a:t>multisubunit</a:t>
            </a:r>
            <a:r>
              <a:rPr lang="en-US" sz="2400" u="sng" dirty="0"/>
              <a:t> proteins: </a:t>
            </a:r>
          </a:p>
          <a:p>
            <a:pPr marL="342900" indent="-342900">
              <a:buFont typeface="Arial" panose="020B0604020202020204" pitchFamily="34" charset="0"/>
              <a:buChar char="•"/>
            </a:pPr>
            <a:r>
              <a:rPr lang="en-US" sz="2400" dirty="0"/>
              <a:t> </a:t>
            </a:r>
            <a:r>
              <a:rPr lang="en-US" sz="2400" b="1" dirty="0"/>
              <a:t>C</a:t>
            </a:r>
            <a:r>
              <a:rPr lang="en-US" sz="2400" dirty="0"/>
              <a:t>leavage and </a:t>
            </a:r>
            <a:r>
              <a:rPr lang="en-US" sz="2400" b="1" dirty="0"/>
              <a:t>P</a:t>
            </a:r>
            <a:r>
              <a:rPr lang="en-US" sz="2400" dirty="0"/>
              <a:t>olyadenylation </a:t>
            </a:r>
            <a:r>
              <a:rPr lang="en-US" sz="2400" b="1" dirty="0"/>
              <a:t>S</a:t>
            </a:r>
            <a:r>
              <a:rPr lang="en-US" sz="2400" dirty="0"/>
              <a:t>pecificity </a:t>
            </a:r>
            <a:r>
              <a:rPr lang="en-US" sz="2400" b="1" dirty="0"/>
              <a:t>F</a:t>
            </a:r>
            <a:r>
              <a:rPr lang="en-US" sz="2400" dirty="0"/>
              <a:t>actor (</a:t>
            </a:r>
            <a:r>
              <a:rPr lang="en-US" sz="2400" b="1" dirty="0"/>
              <a:t>CPSF</a:t>
            </a:r>
            <a:r>
              <a:rPr lang="en-US" sz="2400" dirty="0"/>
              <a:t>)</a:t>
            </a:r>
          </a:p>
          <a:p>
            <a:r>
              <a:rPr lang="en-US" sz="2400" dirty="0"/>
              <a:t> and </a:t>
            </a:r>
          </a:p>
          <a:p>
            <a:pPr marL="342900" indent="-342900">
              <a:buFont typeface="Arial" panose="020B0604020202020204" pitchFamily="34" charset="0"/>
              <a:buChar char="•"/>
            </a:pPr>
            <a:r>
              <a:rPr lang="en-US" sz="2400" b="1" dirty="0"/>
              <a:t>C</a:t>
            </a:r>
            <a:r>
              <a:rPr lang="en-US" sz="2400" dirty="0"/>
              <a:t>leavage </a:t>
            </a:r>
            <a:r>
              <a:rPr lang="en-US" sz="2400" b="1" dirty="0"/>
              <a:t>S</a:t>
            </a:r>
            <a:r>
              <a:rPr lang="en-US" sz="2400" dirty="0"/>
              <a:t>timulation </a:t>
            </a:r>
            <a:r>
              <a:rPr lang="en-US" sz="2400" b="1" dirty="0"/>
              <a:t>F</a:t>
            </a:r>
            <a:r>
              <a:rPr lang="en-US" sz="2400" dirty="0"/>
              <a:t>actor (</a:t>
            </a:r>
            <a:r>
              <a:rPr lang="en-US" sz="2400" dirty="0" err="1"/>
              <a:t>CStF</a:t>
            </a:r>
            <a:r>
              <a:rPr lang="en-US" sz="2400" dirty="0"/>
              <a:t>)</a:t>
            </a:r>
          </a:p>
          <a:p>
            <a:r>
              <a:rPr lang="en-US" sz="2400" dirty="0"/>
              <a:t>are transferred from RNA Pol II to the mRNA molecule and </a:t>
            </a:r>
          </a:p>
          <a:p>
            <a:r>
              <a:rPr lang="en-US" sz="2400" dirty="0"/>
              <a:t>bind to the sequence elements. </a:t>
            </a:r>
            <a:endParaRPr lang="lv-LV" sz="3600" dirty="0"/>
          </a:p>
        </p:txBody>
      </p:sp>
      <p:sp>
        <p:nvSpPr>
          <p:cNvPr id="3" name="Taisnstūris 2"/>
          <p:cNvSpPr/>
          <p:nvPr/>
        </p:nvSpPr>
        <p:spPr>
          <a:xfrm>
            <a:off x="4796931" y="4005614"/>
            <a:ext cx="6096000" cy="1200329"/>
          </a:xfrm>
          <a:prstGeom prst="rect">
            <a:avLst/>
          </a:prstGeom>
        </p:spPr>
        <p:txBody>
          <a:bodyPr>
            <a:spAutoFit/>
          </a:bodyPr>
          <a:lstStyle/>
          <a:p>
            <a:r>
              <a:rPr lang="en-US" sz="2400" dirty="0"/>
              <a:t>This complex cleaves the mRNA between the PAS and the  G/U- rich sequence at the cleavage site 5'-CA-3‘. </a:t>
            </a:r>
            <a:endParaRPr lang="lv-LV" sz="2400" dirty="0"/>
          </a:p>
        </p:txBody>
      </p:sp>
      <p:pic>
        <p:nvPicPr>
          <p:cNvPr id="18436" name="Picture 4" descr="Image result for mRNA polyadeny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98" y="1035798"/>
            <a:ext cx="4488425" cy="3142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3214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4267" y="389467"/>
            <a:ext cx="4334456" cy="646331"/>
          </a:xfrm>
          <a:prstGeom prst="rect">
            <a:avLst/>
          </a:prstGeom>
          <a:noFill/>
        </p:spPr>
        <p:txBody>
          <a:bodyPr wrap="none" rtlCol="0">
            <a:spAutoFit/>
          </a:bodyPr>
          <a:lstStyle/>
          <a:p>
            <a:r>
              <a:rPr lang="sv-SE" sz="3600" b="1" dirty="0"/>
              <a:t>RNA polyadenylation </a:t>
            </a:r>
            <a:endParaRPr lang="lv-LV" sz="3600" b="1" dirty="0"/>
          </a:p>
        </p:txBody>
      </p:sp>
      <p:sp>
        <p:nvSpPr>
          <p:cNvPr id="8" name="Taisnstūris 7"/>
          <p:cNvSpPr/>
          <p:nvPr/>
        </p:nvSpPr>
        <p:spPr>
          <a:xfrm>
            <a:off x="5722751" y="1140741"/>
            <a:ext cx="6096000" cy="1569660"/>
          </a:xfrm>
          <a:prstGeom prst="rect">
            <a:avLst/>
          </a:prstGeom>
        </p:spPr>
        <p:txBody>
          <a:bodyPr>
            <a:spAutoFit/>
          </a:bodyPr>
          <a:lstStyle/>
          <a:p>
            <a:r>
              <a:rPr lang="en-US" sz="2400" b="1" dirty="0" err="1"/>
              <a:t>Polyadenylate</a:t>
            </a:r>
            <a:r>
              <a:rPr lang="en-US" sz="2400" b="1" dirty="0"/>
              <a:t> Polymerase (PAP) </a:t>
            </a:r>
            <a:r>
              <a:rPr lang="en-US" sz="2400" dirty="0"/>
              <a:t>then adds about 200 adenine units to the new 3’ end of the mRNA molecule using adenosine triphosphate (ATP) as a precursor.</a:t>
            </a:r>
            <a:endParaRPr lang="lv-LV" sz="2400" dirty="0"/>
          </a:p>
        </p:txBody>
      </p:sp>
      <p:pic>
        <p:nvPicPr>
          <p:cNvPr id="18436" name="Picture 4" descr="Image result for mRNA polyadeny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555" y="1035798"/>
            <a:ext cx="4929169" cy="3451601"/>
          </a:xfrm>
          <a:prstGeom prst="rect">
            <a:avLst/>
          </a:prstGeom>
          <a:noFill/>
          <a:extLst>
            <a:ext uri="{909E8E84-426E-40DD-AFC4-6F175D3DCCD1}">
              <a14:hiddenFill xmlns:a14="http://schemas.microsoft.com/office/drawing/2010/main">
                <a:solidFill>
                  <a:srgbClr val="FFFFFF"/>
                </a:solidFill>
              </a14:hiddenFill>
            </a:ext>
          </a:extLst>
        </p:spPr>
      </p:pic>
      <p:pic>
        <p:nvPicPr>
          <p:cNvPr id="5" name="Attēls 4"/>
          <p:cNvPicPr>
            <a:picLocks noChangeAspect="1"/>
          </p:cNvPicPr>
          <p:nvPr/>
        </p:nvPicPr>
        <p:blipFill>
          <a:blip r:embed="rId3"/>
          <a:stretch>
            <a:fillRect/>
          </a:stretch>
        </p:blipFill>
        <p:spPr>
          <a:xfrm>
            <a:off x="353555" y="4668792"/>
            <a:ext cx="2810293" cy="1928138"/>
          </a:xfrm>
          <a:prstGeom prst="rect">
            <a:avLst/>
          </a:prstGeom>
        </p:spPr>
      </p:pic>
      <p:sp>
        <p:nvSpPr>
          <p:cNvPr id="9" name="Taisnstūris 8"/>
          <p:cNvSpPr/>
          <p:nvPr/>
        </p:nvSpPr>
        <p:spPr>
          <a:xfrm>
            <a:off x="5570351" y="2944891"/>
            <a:ext cx="6096000" cy="1200329"/>
          </a:xfrm>
          <a:prstGeom prst="rect">
            <a:avLst/>
          </a:prstGeom>
        </p:spPr>
        <p:txBody>
          <a:bodyPr>
            <a:spAutoFit/>
          </a:bodyPr>
          <a:lstStyle/>
          <a:p>
            <a:r>
              <a:rPr lang="en-US" sz="2400" dirty="0"/>
              <a:t>However, </a:t>
            </a:r>
            <a:r>
              <a:rPr lang="en-US" sz="2400" dirty="0" err="1"/>
              <a:t>polyadenylate</a:t>
            </a:r>
            <a:r>
              <a:rPr lang="en-US" sz="2400" dirty="0"/>
              <a:t> polymerase (PAP) sticks poorly to the end of the pre-mRNA until </a:t>
            </a:r>
          </a:p>
          <a:p>
            <a:r>
              <a:rPr lang="en-US" sz="2400" dirty="0"/>
              <a:t>approximately 20 A’s have been added.</a:t>
            </a:r>
            <a:endParaRPr lang="lv-LV" sz="2400" dirty="0"/>
          </a:p>
        </p:txBody>
      </p:sp>
      <p:sp>
        <p:nvSpPr>
          <p:cNvPr id="10" name="Taisnstūris 9"/>
          <p:cNvSpPr/>
          <p:nvPr/>
        </p:nvSpPr>
        <p:spPr>
          <a:xfrm>
            <a:off x="5570351" y="4268781"/>
            <a:ext cx="6096000" cy="1569660"/>
          </a:xfrm>
          <a:prstGeom prst="rect">
            <a:avLst/>
          </a:prstGeom>
        </p:spPr>
        <p:txBody>
          <a:bodyPr>
            <a:spAutoFit/>
          </a:bodyPr>
          <a:lstStyle/>
          <a:p>
            <a:r>
              <a:rPr lang="en-US" sz="2400" dirty="0"/>
              <a:t>Then, </a:t>
            </a:r>
            <a:r>
              <a:rPr lang="en-US" sz="2400" b="1" dirty="0"/>
              <a:t>poly(A)-binding protein (PAB) </a:t>
            </a:r>
            <a:r>
              <a:rPr lang="en-US" sz="2400" dirty="0"/>
              <a:t>has bound to the short poly(A)-tail and the </a:t>
            </a:r>
            <a:r>
              <a:rPr lang="en-US" sz="2400" dirty="0" err="1"/>
              <a:t>polyadenilate</a:t>
            </a:r>
            <a:r>
              <a:rPr lang="en-US" sz="2400" dirty="0"/>
              <a:t>  polymerase is more firmly bound until 150-200 A's are rapidly added. </a:t>
            </a:r>
            <a:endParaRPr lang="lv-LV" sz="2400" dirty="0"/>
          </a:p>
        </p:txBody>
      </p:sp>
      <p:sp>
        <p:nvSpPr>
          <p:cNvPr id="6" name="Taisnstūris 5"/>
          <p:cNvSpPr/>
          <p:nvPr/>
        </p:nvSpPr>
        <p:spPr>
          <a:xfrm>
            <a:off x="3462374" y="6034500"/>
            <a:ext cx="8203977" cy="461665"/>
          </a:xfrm>
          <a:prstGeom prst="rect">
            <a:avLst/>
          </a:prstGeom>
        </p:spPr>
        <p:txBody>
          <a:bodyPr wrap="none">
            <a:spAutoFit/>
          </a:bodyPr>
          <a:lstStyle/>
          <a:p>
            <a:r>
              <a:rPr lang="en-US" sz="2400" b="1" dirty="0"/>
              <a:t>PAB </a:t>
            </a:r>
            <a:r>
              <a:rPr lang="en-US" sz="2400" dirty="0"/>
              <a:t>protein also protects the 3'end from ribonuclease digestion.</a:t>
            </a:r>
            <a:endParaRPr lang="lv-LV" sz="2400" dirty="0"/>
          </a:p>
        </p:txBody>
      </p:sp>
    </p:spTree>
    <p:extLst>
      <p:ext uri="{BB962C8B-B14F-4D97-AF65-F5344CB8AC3E}">
        <p14:creationId xmlns:p14="http://schemas.microsoft.com/office/powerpoint/2010/main" val="23687090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203200"/>
            <a:ext cx="4334456" cy="646331"/>
          </a:xfrm>
          <a:prstGeom prst="rect">
            <a:avLst/>
          </a:prstGeom>
          <a:noFill/>
        </p:spPr>
        <p:txBody>
          <a:bodyPr wrap="none" rtlCol="0">
            <a:spAutoFit/>
          </a:bodyPr>
          <a:lstStyle/>
          <a:p>
            <a:r>
              <a:rPr lang="sv-SE" sz="3600" b="1" dirty="0"/>
              <a:t>RNA polyadenylation </a:t>
            </a:r>
            <a:endParaRPr lang="lv-LV" sz="3600" b="1" dirty="0"/>
          </a:p>
        </p:txBody>
      </p:sp>
      <p:sp>
        <p:nvSpPr>
          <p:cNvPr id="5" name="TextBox 4"/>
          <p:cNvSpPr txBox="1"/>
          <p:nvPr/>
        </p:nvSpPr>
        <p:spPr>
          <a:xfrm>
            <a:off x="3962400" y="1134533"/>
            <a:ext cx="4771434" cy="523220"/>
          </a:xfrm>
          <a:prstGeom prst="rect">
            <a:avLst/>
          </a:prstGeom>
          <a:noFill/>
        </p:spPr>
        <p:txBody>
          <a:bodyPr wrap="none" rtlCol="0">
            <a:spAutoFit/>
          </a:bodyPr>
          <a:lstStyle/>
          <a:p>
            <a:r>
              <a:rPr lang="sv-SE" sz="2800" dirty="0"/>
              <a:t>RNA polyadenylation functions:</a:t>
            </a:r>
            <a:endParaRPr lang="lv-LV" sz="2800" dirty="0"/>
          </a:p>
        </p:txBody>
      </p:sp>
      <p:sp>
        <p:nvSpPr>
          <p:cNvPr id="6" name="TextBox 5"/>
          <p:cNvSpPr txBox="1"/>
          <p:nvPr/>
        </p:nvSpPr>
        <p:spPr>
          <a:xfrm>
            <a:off x="1243258" y="1942755"/>
            <a:ext cx="9772740" cy="523220"/>
          </a:xfrm>
          <a:prstGeom prst="rect">
            <a:avLst/>
          </a:prstGeom>
          <a:noFill/>
        </p:spPr>
        <p:txBody>
          <a:bodyPr wrap="none" rtlCol="0">
            <a:spAutoFit/>
          </a:bodyPr>
          <a:lstStyle/>
          <a:p>
            <a:pPr marL="457200" indent="-457200">
              <a:buFont typeface="Wingdings" panose="05000000000000000000" pitchFamily="2" charset="2"/>
              <a:buChar char="ü"/>
            </a:pPr>
            <a:r>
              <a:rPr lang="sv-SE" sz="2800" dirty="0"/>
              <a:t>to facilitate transport of the mRNA molecules to the cytoplasm</a:t>
            </a:r>
            <a:endParaRPr lang="lv-LV" sz="2800" dirty="0"/>
          </a:p>
        </p:txBody>
      </p:sp>
      <p:sp>
        <p:nvSpPr>
          <p:cNvPr id="7" name="TextBox 6"/>
          <p:cNvSpPr txBox="1"/>
          <p:nvPr/>
        </p:nvSpPr>
        <p:spPr>
          <a:xfrm>
            <a:off x="1243258" y="2908122"/>
            <a:ext cx="9728497" cy="1384995"/>
          </a:xfrm>
          <a:prstGeom prst="rect">
            <a:avLst/>
          </a:prstGeom>
          <a:noFill/>
        </p:spPr>
        <p:txBody>
          <a:bodyPr wrap="none" rtlCol="0">
            <a:spAutoFit/>
          </a:bodyPr>
          <a:lstStyle/>
          <a:p>
            <a:pPr marL="457200" indent="-457200">
              <a:buFont typeface="Wingdings" panose="05000000000000000000" pitchFamily="2" charset="2"/>
              <a:buChar char="ü"/>
            </a:pPr>
            <a:r>
              <a:rPr lang="sv-SE" sz="2800" dirty="0"/>
              <a:t>to stabilize at least some of the mRNA in the cytoplasm</a:t>
            </a:r>
          </a:p>
          <a:p>
            <a:r>
              <a:rPr lang="sv-SE" sz="2800" dirty="0"/>
              <a:t> (shortening of poly(A) tails is associated with mRNA degradation)</a:t>
            </a:r>
          </a:p>
          <a:p>
            <a:pPr marL="457200" indent="-457200">
              <a:buFont typeface="Wingdings" panose="05000000000000000000" pitchFamily="2" charset="2"/>
              <a:buChar char="ü"/>
            </a:pPr>
            <a:endParaRPr lang="lv-LV" sz="2800" dirty="0"/>
          </a:p>
        </p:txBody>
      </p:sp>
      <p:sp>
        <p:nvSpPr>
          <p:cNvPr id="8" name="TextBox 7"/>
          <p:cNvSpPr txBox="1"/>
          <p:nvPr/>
        </p:nvSpPr>
        <p:spPr>
          <a:xfrm>
            <a:off x="1243257" y="4432122"/>
            <a:ext cx="10422277" cy="1384995"/>
          </a:xfrm>
          <a:prstGeom prst="rect">
            <a:avLst/>
          </a:prstGeom>
          <a:noFill/>
        </p:spPr>
        <p:txBody>
          <a:bodyPr wrap="none" rtlCol="0">
            <a:spAutoFit/>
          </a:bodyPr>
          <a:lstStyle/>
          <a:p>
            <a:pPr marL="457200" indent="-457200">
              <a:buFont typeface="Wingdings" panose="05000000000000000000" pitchFamily="2" charset="2"/>
              <a:buChar char="ü"/>
            </a:pPr>
            <a:r>
              <a:rPr lang="sv-SE" sz="2800" dirty="0"/>
              <a:t>to facilitate translation by permitting enchanced recognition of the </a:t>
            </a:r>
          </a:p>
          <a:p>
            <a:r>
              <a:rPr lang="sv-SE" sz="2800" dirty="0"/>
              <a:t>mRNA by  the ribosomal machinery.</a:t>
            </a:r>
          </a:p>
          <a:p>
            <a:pPr marL="457200" indent="-457200">
              <a:buFont typeface="Wingdings" panose="05000000000000000000" pitchFamily="2" charset="2"/>
              <a:buChar char="ü"/>
            </a:pPr>
            <a:endParaRPr lang="lv-LV" sz="2800" dirty="0"/>
          </a:p>
        </p:txBody>
      </p:sp>
    </p:spTree>
    <p:extLst>
      <p:ext uri="{BB962C8B-B14F-4D97-AF65-F5344CB8AC3E}">
        <p14:creationId xmlns:p14="http://schemas.microsoft.com/office/powerpoint/2010/main" val="24744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5076" y="840200"/>
            <a:ext cx="10069393" cy="1569660"/>
          </a:xfrm>
          <a:prstGeom prst="rect">
            <a:avLst/>
          </a:prstGeom>
          <a:noFill/>
        </p:spPr>
        <p:txBody>
          <a:bodyPr wrap="square" rtlCol="0">
            <a:spAutoFit/>
          </a:bodyPr>
          <a:lstStyle/>
          <a:p>
            <a:r>
              <a:rPr lang="lv-LV" sz="3200" b="1" dirty="0"/>
              <a:t>G</a:t>
            </a:r>
            <a:r>
              <a:rPr lang="sv-SE" sz="3200" b="1" dirty="0"/>
              <a:t>ene</a:t>
            </a:r>
            <a:r>
              <a:rPr lang="lv-LV" sz="3200" b="1" dirty="0"/>
              <a:t> </a:t>
            </a:r>
            <a:r>
              <a:rPr lang="lv-LV" sz="3200" dirty="0" err="1"/>
              <a:t>is</a:t>
            </a:r>
            <a:r>
              <a:rPr lang="lv-LV" sz="3200" dirty="0"/>
              <a:t> a </a:t>
            </a:r>
            <a:r>
              <a:rPr lang="lv-LV" sz="3200" dirty="0" err="1"/>
              <a:t>unit</a:t>
            </a:r>
            <a:r>
              <a:rPr lang="lv-LV" sz="3200" dirty="0"/>
              <a:t> </a:t>
            </a:r>
            <a:r>
              <a:rPr lang="lv-LV" sz="3200" dirty="0" err="1"/>
              <a:t>of</a:t>
            </a:r>
            <a:r>
              <a:rPr lang="lv-LV" sz="3200" dirty="0"/>
              <a:t> DNA </a:t>
            </a:r>
            <a:r>
              <a:rPr lang="lv-LV" sz="3200" dirty="0" err="1"/>
              <a:t>that</a:t>
            </a:r>
            <a:r>
              <a:rPr lang="lv-LV" sz="3200" dirty="0"/>
              <a:t> </a:t>
            </a:r>
            <a:r>
              <a:rPr lang="lv-LV" sz="3200" dirty="0" err="1"/>
              <a:t>contains</a:t>
            </a:r>
            <a:r>
              <a:rPr lang="lv-LV" sz="3200" dirty="0"/>
              <a:t> </a:t>
            </a:r>
            <a:r>
              <a:rPr lang="lv-LV" sz="3200" dirty="0" err="1"/>
              <a:t>the</a:t>
            </a:r>
            <a:r>
              <a:rPr lang="lv-LV" sz="3200" dirty="0"/>
              <a:t> </a:t>
            </a:r>
            <a:r>
              <a:rPr lang="lv-LV" sz="3200" dirty="0" err="1"/>
              <a:t>information</a:t>
            </a:r>
            <a:r>
              <a:rPr lang="sv-SE" sz="3200" dirty="0"/>
              <a:t> </a:t>
            </a:r>
            <a:r>
              <a:rPr lang="lv-LV" sz="3200" dirty="0"/>
              <a:t>to </a:t>
            </a:r>
            <a:r>
              <a:rPr lang="lv-LV" sz="3200" dirty="0" err="1"/>
              <a:t>specify</a:t>
            </a:r>
            <a:r>
              <a:rPr lang="lv-LV" sz="3200" dirty="0"/>
              <a:t> </a:t>
            </a:r>
            <a:r>
              <a:rPr lang="lv-LV" sz="3200" dirty="0" err="1"/>
              <a:t>synthesis</a:t>
            </a:r>
            <a:r>
              <a:rPr lang="lv-LV" sz="3200" dirty="0"/>
              <a:t> </a:t>
            </a:r>
            <a:r>
              <a:rPr lang="lv-LV" sz="3200" dirty="0" err="1"/>
              <a:t>of</a:t>
            </a:r>
            <a:r>
              <a:rPr lang="lv-LV" sz="3200" dirty="0"/>
              <a:t> a </a:t>
            </a:r>
            <a:r>
              <a:rPr lang="lv-LV" sz="3200" dirty="0" err="1"/>
              <a:t>single</a:t>
            </a:r>
            <a:r>
              <a:rPr lang="lv-LV" sz="3200" dirty="0"/>
              <a:t> </a:t>
            </a:r>
            <a:r>
              <a:rPr lang="lv-LV" sz="3200" dirty="0" err="1"/>
              <a:t>polypeptide</a:t>
            </a:r>
            <a:r>
              <a:rPr lang="lv-LV" sz="3200" dirty="0"/>
              <a:t> </a:t>
            </a:r>
            <a:r>
              <a:rPr lang="lv-LV" sz="3200" dirty="0" err="1"/>
              <a:t>chain</a:t>
            </a:r>
            <a:r>
              <a:rPr lang="lv-LV" sz="3200" dirty="0"/>
              <a:t> </a:t>
            </a:r>
            <a:r>
              <a:rPr lang="lv-LV" sz="3200" dirty="0" err="1"/>
              <a:t>or</a:t>
            </a:r>
            <a:endParaRPr lang="lv-LV" sz="3200" dirty="0"/>
          </a:p>
          <a:p>
            <a:r>
              <a:rPr lang="lv-LV" sz="3200" dirty="0" err="1"/>
              <a:t>functional</a:t>
            </a:r>
            <a:r>
              <a:rPr lang="lv-LV" sz="3200" dirty="0"/>
              <a:t> RNA. </a:t>
            </a:r>
          </a:p>
        </p:txBody>
      </p:sp>
      <p:sp>
        <p:nvSpPr>
          <p:cNvPr id="6" name="TextBox 5"/>
          <p:cNvSpPr txBox="1"/>
          <p:nvPr/>
        </p:nvSpPr>
        <p:spPr>
          <a:xfrm>
            <a:off x="1087158" y="3165349"/>
            <a:ext cx="10329110" cy="1077218"/>
          </a:xfrm>
          <a:prstGeom prst="rect">
            <a:avLst/>
          </a:prstGeom>
          <a:noFill/>
        </p:spPr>
        <p:txBody>
          <a:bodyPr wrap="none" rtlCol="0">
            <a:spAutoFit/>
          </a:bodyPr>
          <a:lstStyle/>
          <a:p>
            <a:r>
              <a:rPr lang="sv-SE" sz="3200" b="1" dirty="0"/>
              <a:t>A transcription unit </a:t>
            </a:r>
            <a:r>
              <a:rPr lang="sv-SE" sz="3200" dirty="0"/>
              <a:t>is a linear sequence of DNA that extends </a:t>
            </a:r>
          </a:p>
          <a:p>
            <a:r>
              <a:rPr lang="sv-SE" sz="3200" dirty="0"/>
              <a:t>from transcription start site to a transcription stop site.</a:t>
            </a:r>
            <a:endParaRPr lang="lv-LV" sz="3200" dirty="0"/>
          </a:p>
        </p:txBody>
      </p:sp>
    </p:spTree>
    <p:extLst>
      <p:ext uri="{BB962C8B-B14F-4D97-AF65-F5344CB8AC3E}">
        <p14:creationId xmlns:p14="http://schemas.microsoft.com/office/powerpoint/2010/main" val="36995353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81200" y="-161925"/>
            <a:ext cx="8229600" cy="1143000"/>
          </a:xfrm>
        </p:spPr>
        <p:txBody>
          <a:bodyPr>
            <a:normAutofit/>
          </a:bodyPr>
          <a:lstStyle/>
          <a:p>
            <a:pPr eaLnBrk="1" hangingPunct="1">
              <a:defRPr/>
            </a:pPr>
            <a:r>
              <a:rPr lang="sv-SE" altLang="lv-LV" sz="3600" b="1" dirty="0">
                <a:effectLst>
                  <a:outerShdw blurRad="38100" dist="38100" dir="2700000" algn="tl">
                    <a:srgbClr val="000000">
                      <a:alpha val="43137"/>
                    </a:srgbClr>
                  </a:outerShdw>
                </a:effectLst>
              </a:rPr>
              <a:t>Exons, introns and gene ends</a:t>
            </a:r>
            <a:endParaRPr lang="lv-LV" altLang="lv-LV" sz="3600" b="1" dirty="0">
              <a:effectLst>
                <a:outerShdw blurRad="38100" dist="38100" dir="2700000" algn="tl">
                  <a:srgbClr val="000000">
                    <a:alpha val="43137"/>
                  </a:srgbClr>
                </a:outerShdw>
              </a:effectLst>
            </a:endParaRPr>
          </a:p>
        </p:txBody>
      </p:sp>
      <p:sp>
        <p:nvSpPr>
          <p:cNvPr id="22531" name="Rectangle 3"/>
          <p:cNvSpPr>
            <a:spLocks noGrp="1" noChangeArrowheads="1"/>
          </p:cNvSpPr>
          <p:nvPr>
            <p:ph type="body" idx="1"/>
          </p:nvPr>
        </p:nvSpPr>
        <p:spPr>
          <a:xfrm>
            <a:off x="1649412" y="719667"/>
            <a:ext cx="9882188" cy="2879725"/>
          </a:xfrm>
        </p:spPr>
        <p:txBody>
          <a:bodyPr>
            <a:noAutofit/>
          </a:bodyPr>
          <a:lstStyle/>
          <a:p>
            <a:pPr eaLnBrk="1" hangingPunct="1"/>
            <a:r>
              <a:rPr lang="lv-LV" altLang="lv-LV" sz="2400" b="1" i="1" dirty="0" err="1"/>
              <a:t>Intron</a:t>
            </a:r>
            <a:r>
              <a:rPr lang="sv-SE" altLang="lv-LV" sz="2400" b="1" i="1" dirty="0"/>
              <a:t>s</a:t>
            </a:r>
            <a:r>
              <a:rPr lang="lv-LV" altLang="lv-LV" sz="2400" b="1" dirty="0"/>
              <a:t> </a:t>
            </a:r>
            <a:r>
              <a:rPr lang="lv-LV" altLang="lv-LV" sz="2400" dirty="0"/>
              <a:t>– </a:t>
            </a:r>
            <a:r>
              <a:rPr lang="sv-SE" altLang="lv-LV" sz="2400" dirty="0"/>
              <a:t>regions of mRNA that do not code for protein (</a:t>
            </a:r>
            <a:r>
              <a:rPr lang="sv-SE" altLang="lv-LV" sz="2400" b="1" dirty="0"/>
              <a:t>in</a:t>
            </a:r>
            <a:r>
              <a:rPr lang="sv-SE" altLang="lv-LV" sz="2400" dirty="0"/>
              <a:t>terventing sequences). More than 85% of the nucleotides are intronic sequences.</a:t>
            </a:r>
            <a:endParaRPr lang="lv-LV" altLang="lv-LV" sz="2400" dirty="0"/>
          </a:p>
          <a:p>
            <a:pPr eaLnBrk="1" hangingPunct="1"/>
            <a:r>
              <a:rPr lang="sv-SE" altLang="lv-LV" sz="2400" b="1" i="1" dirty="0"/>
              <a:t>Exons</a:t>
            </a:r>
            <a:r>
              <a:rPr lang="lv-LV" altLang="lv-LV" sz="2400" dirty="0"/>
              <a:t> – </a:t>
            </a:r>
            <a:r>
              <a:rPr lang="sv-SE" altLang="lv-LV" sz="2400" dirty="0"/>
              <a:t>gene coding sequences (</a:t>
            </a:r>
            <a:r>
              <a:rPr lang="sv-SE" altLang="lv-LV" sz="2400" b="1" dirty="0"/>
              <a:t>ex</a:t>
            </a:r>
            <a:r>
              <a:rPr lang="sv-SE" altLang="lv-LV" sz="2400" dirty="0"/>
              <a:t>pressed sequences).</a:t>
            </a:r>
            <a:endParaRPr lang="lv-LV" altLang="lv-LV" sz="2400" dirty="0"/>
          </a:p>
          <a:p>
            <a:pPr eaLnBrk="1" hangingPunct="1"/>
            <a:r>
              <a:rPr lang="sv-SE" altLang="lv-LV" sz="2400" b="1" dirty="0"/>
              <a:t>Introns</a:t>
            </a:r>
            <a:r>
              <a:rPr lang="sv-SE" altLang="lv-LV" sz="2400" dirty="0"/>
              <a:t> usually contain ”useless”</a:t>
            </a:r>
            <a:r>
              <a:rPr lang="lv-LV" altLang="lv-LV" sz="2400" dirty="0"/>
              <a:t> </a:t>
            </a:r>
            <a:r>
              <a:rPr lang="sv-SE" altLang="lv-LV" sz="2400" dirty="0"/>
              <a:t>DNA, however some of  them can contain regulating sequences or functional noncoding RNA.</a:t>
            </a:r>
            <a:r>
              <a:rPr lang="lv-LV" altLang="lv-LV" sz="2400" dirty="0"/>
              <a:t> </a:t>
            </a:r>
          </a:p>
          <a:p>
            <a:pPr eaLnBrk="1" hangingPunct="1"/>
            <a:r>
              <a:rPr lang="sv-SE" altLang="lv-LV" sz="2400" b="1" dirty="0"/>
              <a:t>Introns</a:t>
            </a:r>
            <a:r>
              <a:rPr lang="sv-SE" altLang="lv-LV" sz="2400" dirty="0"/>
              <a:t> can range in size from 10 to 1000 base pairs.</a:t>
            </a:r>
            <a:endParaRPr lang="lv-LV" altLang="lv-LV" sz="2400" dirty="0"/>
          </a:p>
          <a:p>
            <a:pPr eaLnBrk="1" hangingPunct="1"/>
            <a:r>
              <a:rPr lang="lv-LV" altLang="lv-LV" sz="2400" b="1" dirty="0" err="1"/>
              <a:t>Intron</a:t>
            </a:r>
            <a:r>
              <a:rPr lang="sv-SE" altLang="lv-LV" sz="2400" b="1" dirty="0"/>
              <a:t>s</a:t>
            </a:r>
            <a:r>
              <a:rPr lang="lv-LV" altLang="lv-LV" sz="2400" b="1" dirty="0"/>
              <a:t> </a:t>
            </a:r>
            <a:r>
              <a:rPr lang="sv-SE" altLang="lv-LV" sz="2400" dirty="0"/>
              <a:t>are commonly found in eukaryotes and less common in unicellular eukaryotes (yeast), and even rarer in prokaryotes.</a:t>
            </a:r>
            <a:endParaRPr lang="lv-LV" altLang="lv-LV" sz="2400" dirty="0"/>
          </a:p>
          <a:p>
            <a:pPr eaLnBrk="1" hangingPunct="1"/>
            <a:r>
              <a:rPr lang="sv-SE" altLang="lv-LV" sz="2400" dirty="0"/>
              <a:t>The </a:t>
            </a:r>
            <a:r>
              <a:rPr lang="lv-LV" altLang="lv-LV" sz="2400" dirty="0"/>
              <a:t>5’</a:t>
            </a:r>
            <a:r>
              <a:rPr lang="sv-SE" altLang="lv-LV" sz="2400" dirty="0"/>
              <a:t> and </a:t>
            </a:r>
            <a:r>
              <a:rPr lang="lv-LV" altLang="lv-LV" sz="2400" dirty="0"/>
              <a:t> 3’ </a:t>
            </a:r>
            <a:r>
              <a:rPr lang="sv-SE" altLang="lv-LV" sz="2400" dirty="0"/>
              <a:t>ends of the gene contains </a:t>
            </a:r>
            <a:r>
              <a:rPr lang="sv-SE" altLang="lv-LV" sz="2400" b="1" dirty="0"/>
              <a:t>U</a:t>
            </a:r>
            <a:r>
              <a:rPr lang="sv-SE" altLang="lv-LV" sz="2400" dirty="0"/>
              <a:t>n</a:t>
            </a:r>
            <a:r>
              <a:rPr lang="sv-SE" altLang="lv-LV" sz="2400" b="1" dirty="0"/>
              <a:t>T</a:t>
            </a:r>
            <a:r>
              <a:rPr lang="sv-SE" altLang="lv-LV" sz="2400" dirty="0"/>
              <a:t>ranslated </a:t>
            </a:r>
            <a:r>
              <a:rPr lang="sv-SE" altLang="lv-LV" sz="2400" b="1" dirty="0"/>
              <a:t>R</a:t>
            </a:r>
            <a:r>
              <a:rPr lang="sv-SE" altLang="lv-LV" sz="2400" dirty="0"/>
              <a:t>egions (</a:t>
            </a:r>
            <a:r>
              <a:rPr lang="sv-SE" altLang="lv-LV" sz="2400" b="1" dirty="0"/>
              <a:t>UTR</a:t>
            </a:r>
            <a:r>
              <a:rPr lang="sv-SE" altLang="lv-LV" sz="2400" dirty="0"/>
              <a:t>). UTRs contains regulating sequences such as promoters.</a:t>
            </a:r>
            <a:r>
              <a:rPr lang="lv-LV" altLang="lv-LV" sz="2400" dirty="0"/>
              <a:t> </a:t>
            </a:r>
          </a:p>
        </p:txBody>
      </p:sp>
      <p:pic>
        <p:nvPicPr>
          <p:cNvPr id="19458" name="Picture 2" descr="Image result for unspliced pre mR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200" y="4853519"/>
            <a:ext cx="9245600" cy="1839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23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94250" y="1286933"/>
            <a:ext cx="7657737" cy="830997"/>
          </a:xfrm>
          <a:prstGeom prst="rect">
            <a:avLst/>
          </a:prstGeom>
          <a:noFill/>
        </p:spPr>
        <p:txBody>
          <a:bodyPr wrap="none" rtlCol="0">
            <a:spAutoFit/>
          </a:bodyPr>
          <a:lstStyle/>
          <a:p>
            <a:r>
              <a:rPr lang="sv-SE" sz="2400" dirty="0"/>
              <a:t>The initial transcription involves the production of </a:t>
            </a:r>
          </a:p>
          <a:p>
            <a:r>
              <a:rPr lang="sv-SE" sz="2400" dirty="0"/>
              <a:t>pre-mRNA complementary to the entire length of the gene. </a:t>
            </a:r>
            <a:endParaRPr lang="lv-LV" sz="2400" dirty="0"/>
          </a:p>
        </p:txBody>
      </p:sp>
      <p:pic>
        <p:nvPicPr>
          <p:cNvPr id="7" name="Picture 2" descr="Image result for unspliced pre mR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318" y="2381253"/>
            <a:ext cx="9245600" cy="1839489"/>
          </a:xfrm>
          <a:prstGeom prst="rect">
            <a:avLst/>
          </a:prstGeom>
          <a:noFill/>
          <a:extLst>
            <a:ext uri="{909E8E84-426E-40DD-AFC4-6F175D3DCCD1}">
              <a14:hiddenFill xmlns:a14="http://schemas.microsoft.com/office/drawing/2010/main">
                <a:solidFill>
                  <a:srgbClr val="FFFFFF"/>
                </a:solidFill>
              </a14:hiddenFill>
            </a:ext>
          </a:extLst>
        </p:spPr>
      </p:pic>
      <p:sp>
        <p:nvSpPr>
          <p:cNvPr id="9" name="Taisnstūris 8"/>
          <p:cNvSpPr/>
          <p:nvPr/>
        </p:nvSpPr>
        <p:spPr>
          <a:xfrm>
            <a:off x="900318" y="5201150"/>
            <a:ext cx="11209866" cy="830997"/>
          </a:xfrm>
          <a:prstGeom prst="rect">
            <a:avLst/>
          </a:prstGeom>
        </p:spPr>
        <p:txBody>
          <a:bodyPr wrap="square">
            <a:spAutoFit/>
          </a:bodyPr>
          <a:lstStyle/>
          <a:p>
            <a:r>
              <a:rPr lang="en-US" sz="2400" dirty="0"/>
              <a:t>Splicing involves removing only the intron regions by excision from transcribed </a:t>
            </a:r>
          </a:p>
          <a:p>
            <a:r>
              <a:rPr lang="en-US" sz="2400" dirty="0"/>
              <a:t>pre-mRNA and connecting only the exon regions (exon ligation) to produce mRNA.</a:t>
            </a:r>
            <a:endParaRPr lang="lv-LV" sz="2400" dirty="0"/>
          </a:p>
        </p:txBody>
      </p:sp>
      <p:sp>
        <p:nvSpPr>
          <p:cNvPr id="6" name="TextBox 5">
            <a:extLst>
              <a:ext uri="{FF2B5EF4-FFF2-40B4-BE49-F238E27FC236}">
                <a16:creationId xmlns:a16="http://schemas.microsoft.com/office/drawing/2014/main" xmlns="" id="{2E7383FB-A320-46A3-9997-49017F7B4849}"/>
              </a:ext>
            </a:extLst>
          </p:cNvPr>
          <p:cNvSpPr txBox="1"/>
          <p:nvPr/>
        </p:nvSpPr>
        <p:spPr>
          <a:xfrm>
            <a:off x="3866957" y="306525"/>
            <a:ext cx="4117474" cy="707886"/>
          </a:xfrm>
          <a:prstGeom prst="rect">
            <a:avLst/>
          </a:prstGeom>
          <a:noFill/>
        </p:spPr>
        <p:txBody>
          <a:bodyPr wrap="none" rtlCol="0">
            <a:spAutoFit/>
          </a:bodyPr>
          <a:lstStyle/>
          <a:p>
            <a:r>
              <a:rPr lang="lv-LV" sz="4000" b="1" dirty="0" err="1"/>
              <a:t>pre</a:t>
            </a:r>
            <a:r>
              <a:rPr lang="en-US" sz="4000" b="1" dirty="0"/>
              <a:t>-m</a:t>
            </a:r>
            <a:r>
              <a:rPr lang="sv-SE" sz="4000" b="1" dirty="0"/>
              <a:t>RNA splicing</a:t>
            </a:r>
            <a:endParaRPr lang="lv-LV" sz="4000" b="1" dirty="0"/>
          </a:p>
        </p:txBody>
      </p:sp>
    </p:spTree>
    <p:extLst>
      <p:ext uri="{BB962C8B-B14F-4D97-AF65-F5344CB8AC3E}">
        <p14:creationId xmlns:p14="http://schemas.microsoft.com/office/powerpoint/2010/main" val="8188045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aisnstūris 12"/>
          <p:cNvSpPr/>
          <p:nvPr/>
        </p:nvSpPr>
        <p:spPr>
          <a:xfrm>
            <a:off x="883980" y="1139686"/>
            <a:ext cx="9944886" cy="2677656"/>
          </a:xfrm>
          <a:prstGeom prst="rect">
            <a:avLst/>
          </a:prstGeom>
        </p:spPr>
        <p:txBody>
          <a:bodyPr wrap="square">
            <a:spAutoFit/>
          </a:bodyPr>
          <a:lstStyle/>
          <a:p>
            <a:pPr marL="342900" indent="-342900">
              <a:buFont typeface="Wingdings" panose="05000000000000000000" pitchFamily="2" charset="2"/>
              <a:buChar char="q"/>
            </a:pPr>
            <a:r>
              <a:rPr lang="en-US" sz="2400" dirty="0"/>
              <a:t>Pre-mRNAs contain a “splicing code” made up of </a:t>
            </a:r>
            <a:endParaRPr lang="en-US" sz="2400" dirty="0" smtClean="0"/>
          </a:p>
          <a:p>
            <a:pPr marL="342900" indent="-342900">
              <a:buFont typeface="Wingdings" panose="05000000000000000000" pitchFamily="2" charset="2"/>
              <a:buChar char="q"/>
            </a:pPr>
            <a:endParaRPr lang="en-US" sz="2400" dirty="0"/>
          </a:p>
          <a:p>
            <a:pPr marL="800100" lvl="1" indent="-342900">
              <a:buFont typeface="Wingdings" panose="05000000000000000000" pitchFamily="2" charset="2"/>
              <a:buChar char="ü"/>
            </a:pPr>
            <a:r>
              <a:rPr lang="en-US" sz="2400" dirty="0"/>
              <a:t>loosely defined </a:t>
            </a:r>
            <a:r>
              <a:rPr lang="en-US" sz="2400" b="1" u="sng" dirty="0"/>
              <a:t>consensus sequences </a:t>
            </a:r>
            <a:r>
              <a:rPr lang="en-US" sz="2400" dirty="0"/>
              <a:t>that define the splice junctions</a:t>
            </a:r>
          </a:p>
          <a:p>
            <a:pPr marL="800100" lvl="1" indent="-342900">
              <a:buFont typeface="Wingdings" panose="05000000000000000000" pitchFamily="2" charset="2"/>
              <a:buChar char="ü"/>
            </a:pPr>
            <a:endParaRPr lang="en-US" sz="2400" dirty="0"/>
          </a:p>
          <a:p>
            <a:pPr marL="800100" lvl="1" indent="-342900">
              <a:buFont typeface="Wingdings" panose="05000000000000000000" pitchFamily="2" charset="2"/>
              <a:buChar char="ü"/>
            </a:pPr>
            <a:r>
              <a:rPr lang="en-US" sz="2400" dirty="0"/>
              <a:t>bewildering number and diversity of relatively </a:t>
            </a:r>
            <a:r>
              <a:rPr lang="en-US" sz="2400" b="1" u="sng" dirty="0"/>
              <a:t>short </a:t>
            </a:r>
            <a:r>
              <a:rPr lang="en-US" sz="2400" b="1" i="1" u="sng" dirty="0"/>
              <a:t>cis</a:t>
            </a:r>
            <a:r>
              <a:rPr lang="en-US" sz="2400" b="1" u="sng" dirty="0"/>
              <a:t>-acting elements within exons as well as introns.</a:t>
            </a:r>
          </a:p>
          <a:p>
            <a:pPr marL="800100" lvl="1" indent="-342900">
              <a:buFont typeface="Wingdings" panose="05000000000000000000" pitchFamily="2" charset="2"/>
              <a:buChar char="ü"/>
            </a:pPr>
            <a:endParaRPr lang="lv-LV" sz="2400" dirty="0"/>
          </a:p>
        </p:txBody>
      </p:sp>
      <p:pic>
        <p:nvPicPr>
          <p:cNvPr id="16" name="Attēls 15"/>
          <p:cNvPicPr>
            <a:picLocks noChangeAspect="1"/>
          </p:cNvPicPr>
          <p:nvPr/>
        </p:nvPicPr>
        <p:blipFill>
          <a:blip r:embed="rId2"/>
          <a:stretch>
            <a:fillRect/>
          </a:stretch>
        </p:blipFill>
        <p:spPr>
          <a:xfrm>
            <a:off x="2125133" y="3604881"/>
            <a:ext cx="6573786" cy="2491119"/>
          </a:xfrm>
          <a:prstGeom prst="rect">
            <a:avLst/>
          </a:prstGeom>
        </p:spPr>
      </p:pic>
      <p:sp>
        <p:nvSpPr>
          <p:cNvPr id="8" name="TextBox 7">
            <a:extLst>
              <a:ext uri="{FF2B5EF4-FFF2-40B4-BE49-F238E27FC236}">
                <a16:creationId xmlns:a16="http://schemas.microsoft.com/office/drawing/2014/main" xmlns="" id="{8DB00153-11CB-4451-9CAB-2FDFE1FAAA4B}"/>
              </a:ext>
            </a:extLst>
          </p:cNvPr>
          <p:cNvSpPr txBox="1"/>
          <p:nvPr/>
        </p:nvSpPr>
        <p:spPr>
          <a:xfrm>
            <a:off x="1069154" y="-23529"/>
            <a:ext cx="8253670" cy="646331"/>
          </a:xfrm>
          <a:prstGeom prst="rect">
            <a:avLst/>
          </a:prstGeom>
          <a:noFill/>
        </p:spPr>
        <p:txBody>
          <a:bodyPr wrap="none" rtlCol="0">
            <a:spAutoFit/>
          </a:bodyPr>
          <a:lstStyle/>
          <a:p>
            <a:r>
              <a:rPr lang="sv-SE" sz="3600" b="1" dirty="0"/>
              <a:t>Regulatory elements in </a:t>
            </a:r>
            <a:r>
              <a:rPr lang="lv-LV" sz="3600" b="1" dirty="0" err="1"/>
              <a:t>pre</a:t>
            </a:r>
            <a:r>
              <a:rPr lang="en-US" sz="3600" b="1" dirty="0"/>
              <a:t>-m</a:t>
            </a:r>
            <a:r>
              <a:rPr lang="sv-SE" sz="3600" b="1" dirty="0"/>
              <a:t>RNA splicing</a:t>
            </a:r>
            <a:endParaRPr lang="lv-LV" sz="3600" b="1" dirty="0"/>
          </a:p>
        </p:txBody>
      </p:sp>
    </p:spTree>
    <p:extLst>
      <p:ext uri="{BB962C8B-B14F-4D97-AF65-F5344CB8AC3E}">
        <p14:creationId xmlns:p14="http://schemas.microsoft.com/office/powerpoint/2010/main" val="4031597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aisnstūris 8"/>
          <p:cNvSpPr/>
          <p:nvPr/>
        </p:nvSpPr>
        <p:spPr>
          <a:xfrm>
            <a:off x="220622" y="3457000"/>
            <a:ext cx="11900459" cy="830997"/>
          </a:xfrm>
          <a:prstGeom prst="rect">
            <a:avLst/>
          </a:prstGeom>
        </p:spPr>
        <p:txBody>
          <a:bodyPr wrap="square">
            <a:spAutoFit/>
          </a:bodyPr>
          <a:lstStyle/>
          <a:p>
            <a:pPr marL="342900" indent="-342900">
              <a:buFont typeface="Wingdings" panose="05000000000000000000" pitchFamily="2" charset="2"/>
              <a:buChar char="q"/>
            </a:pPr>
            <a:r>
              <a:rPr lang="en-US" sz="2400" dirty="0">
                <a:solidFill>
                  <a:srgbClr val="222222"/>
                </a:solidFill>
              </a:rPr>
              <a:t>In most cases, introns start from the sequence GU as 5' splice sites and end with the sequence AG as 3' splice site     (the  </a:t>
            </a:r>
            <a:r>
              <a:rPr lang="en-US" sz="2400" b="1" dirty="0">
                <a:solidFill>
                  <a:srgbClr val="222222"/>
                </a:solidFill>
              </a:rPr>
              <a:t>GT-AG rule</a:t>
            </a:r>
            <a:r>
              <a:rPr lang="en-US" sz="2400" dirty="0">
                <a:solidFill>
                  <a:srgbClr val="222222"/>
                </a:solidFill>
              </a:rPr>
              <a:t>).  </a:t>
            </a:r>
            <a:endParaRPr lang="lv-LV" sz="2400" dirty="0"/>
          </a:p>
        </p:txBody>
      </p:sp>
      <p:sp>
        <p:nvSpPr>
          <p:cNvPr id="10" name="Taisnstūris 9"/>
          <p:cNvSpPr/>
          <p:nvPr/>
        </p:nvSpPr>
        <p:spPr>
          <a:xfrm>
            <a:off x="298078" y="5430338"/>
            <a:ext cx="10335270" cy="1200329"/>
          </a:xfrm>
          <a:prstGeom prst="rect">
            <a:avLst/>
          </a:prstGeom>
        </p:spPr>
        <p:txBody>
          <a:bodyPr wrap="square">
            <a:spAutoFit/>
          </a:bodyPr>
          <a:lstStyle/>
          <a:p>
            <a:pPr marL="342900" indent="-342900">
              <a:buFont typeface="Wingdings" panose="05000000000000000000" pitchFamily="2" charset="2"/>
              <a:buChar char="q"/>
            </a:pPr>
            <a:r>
              <a:rPr lang="en-US" sz="2400" dirty="0">
                <a:solidFill>
                  <a:srgbClr val="222222"/>
                </a:solidFill>
              </a:rPr>
              <a:t>A third functionally important site in splicing is a highly conserved nucleotide A at the branch site. It is usually located very close to the end of the intron, approximately 20–50 bases before the terminal AG dinucleotide. </a:t>
            </a:r>
            <a:endParaRPr lang="lv-LV" sz="2400" dirty="0"/>
          </a:p>
        </p:txBody>
      </p:sp>
      <p:sp>
        <p:nvSpPr>
          <p:cNvPr id="13" name="Taisnstūris 12"/>
          <p:cNvSpPr/>
          <p:nvPr/>
        </p:nvSpPr>
        <p:spPr>
          <a:xfrm>
            <a:off x="6096000" y="261024"/>
            <a:ext cx="6096000" cy="1200329"/>
          </a:xfrm>
          <a:prstGeom prst="rect">
            <a:avLst/>
          </a:prstGeom>
        </p:spPr>
        <p:txBody>
          <a:bodyPr>
            <a:spAutoFit/>
          </a:bodyPr>
          <a:lstStyle/>
          <a:p>
            <a:pPr marL="342900" indent="-342900">
              <a:buFont typeface="Wingdings" panose="05000000000000000000" pitchFamily="2" charset="2"/>
              <a:buChar char="q"/>
            </a:pPr>
            <a:r>
              <a:rPr lang="en-US" sz="2400" dirty="0">
                <a:solidFill>
                  <a:srgbClr val="222222"/>
                </a:solidFill>
              </a:rPr>
              <a:t>mRNA splicing requires the nucleotide sequences at the  exon/intron  boundaries </a:t>
            </a:r>
          </a:p>
          <a:p>
            <a:r>
              <a:rPr lang="en-US" sz="2400" dirty="0">
                <a:solidFill>
                  <a:srgbClr val="222222"/>
                </a:solidFill>
              </a:rPr>
              <a:t>     (splice junctions) to be recognized.</a:t>
            </a:r>
            <a:endParaRPr lang="lv-LV" sz="2400" dirty="0"/>
          </a:p>
        </p:txBody>
      </p:sp>
      <p:sp>
        <p:nvSpPr>
          <p:cNvPr id="14" name="Taisnstūris 13"/>
          <p:cNvSpPr/>
          <p:nvPr/>
        </p:nvSpPr>
        <p:spPr>
          <a:xfrm>
            <a:off x="220623" y="4361000"/>
            <a:ext cx="10928345" cy="830997"/>
          </a:xfrm>
          <a:prstGeom prst="rect">
            <a:avLst/>
          </a:prstGeom>
        </p:spPr>
        <p:txBody>
          <a:bodyPr wrap="square">
            <a:spAutoFit/>
          </a:bodyPr>
          <a:lstStyle/>
          <a:p>
            <a:pPr marL="342900" indent="-342900">
              <a:buFont typeface="Wingdings" panose="05000000000000000000" pitchFamily="2" charset="2"/>
              <a:buChar char="q"/>
            </a:pPr>
            <a:r>
              <a:rPr lang="en-US" sz="2400" dirty="0">
                <a:solidFill>
                  <a:srgbClr val="222222"/>
                </a:solidFill>
              </a:rPr>
              <a:t>These sequences are crucially important for splicing, however they are not sufficient to signal the presence of an intron. </a:t>
            </a:r>
            <a:endParaRPr lang="lv-LV" sz="2400" dirty="0"/>
          </a:p>
        </p:txBody>
      </p:sp>
      <p:pic>
        <p:nvPicPr>
          <p:cNvPr id="16" name="Attēls 15"/>
          <p:cNvPicPr>
            <a:picLocks noChangeAspect="1"/>
          </p:cNvPicPr>
          <p:nvPr/>
        </p:nvPicPr>
        <p:blipFill>
          <a:blip r:embed="rId2"/>
          <a:stretch>
            <a:fillRect/>
          </a:stretch>
        </p:blipFill>
        <p:spPr>
          <a:xfrm>
            <a:off x="298078" y="1257255"/>
            <a:ext cx="5685966" cy="2154682"/>
          </a:xfrm>
          <a:prstGeom prst="rect">
            <a:avLst/>
          </a:prstGeom>
        </p:spPr>
      </p:pic>
      <p:sp>
        <p:nvSpPr>
          <p:cNvPr id="11" name="Taisnstūris 10">
            <a:extLst>
              <a:ext uri="{FF2B5EF4-FFF2-40B4-BE49-F238E27FC236}">
                <a16:creationId xmlns:a16="http://schemas.microsoft.com/office/drawing/2014/main" xmlns="" id="{A6E63A00-AC57-4619-BEB8-1F7802756D47}"/>
              </a:ext>
            </a:extLst>
          </p:cNvPr>
          <p:cNvSpPr/>
          <p:nvPr/>
        </p:nvSpPr>
        <p:spPr>
          <a:xfrm>
            <a:off x="6001294" y="1797213"/>
            <a:ext cx="6096000" cy="1569660"/>
          </a:xfrm>
          <a:prstGeom prst="rect">
            <a:avLst/>
          </a:prstGeom>
        </p:spPr>
        <p:txBody>
          <a:bodyPr>
            <a:spAutoFit/>
          </a:bodyPr>
          <a:lstStyle/>
          <a:p>
            <a:pPr marL="342900" indent="-342900">
              <a:buFont typeface="Wingdings" panose="05000000000000000000" pitchFamily="2" charset="2"/>
              <a:buChar char="q"/>
            </a:pPr>
            <a:r>
              <a:rPr lang="en-US" sz="2400" dirty="0"/>
              <a:t>There are several conserved motifs in the nucleotide sequences near the intron–exon boundaries that act as essential splicing signals.</a:t>
            </a:r>
            <a:endParaRPr lang="lv-LV" sz="3200" dirty="0"/>
          </a:p>
        </p:txBody>
      </p:sp>
      <p:sp>
        <p:nvSpPr>
          <p:cNvPr id="12" name="TextBox 11">
            <a:extLst>
              <a:ext uri="{FF2B5EF4-FFF2-40B4-BE49-F238E27FC236}">
                <a16:creationId xmlns:a16="http://schemas.microsoft.com/office/drawing/2014/main" xmlns="" id="{9610E163-F4CF-4891-9CD8-CDB565645E24}"/>
              </a:ext>
            </a:extLst>
          </p:cNvPr>
          <p:cNvSpPr txBox="1"/>
          <p:nvPr/>
        </p:nvSpPr>
        <p:spPr>
          <a:xfrm>
            <a:off x="298078" y="86478"/>
            <a:ext cx="4713021" cy="1200329"/>
          </a:xfrm>
          <a:prstGeom prst="rect">
            <a:avLst/>
          </a:prstGeom>
          <a:noFill/>
        </p:spPr>
        <p:txBody>
          <a:bodyPr wrap="none" rtlCol="0">
            <a:spAutoFit/>
          </a:bodyPr>
          <a:lstStyle/>
          <a:p>
            <a:r>
              <a:rPr lang="sv-SE" sz="3600" b="1" dirty="0"/>
              <a:t>Regulatory elements in </a:t>
            </a:r>
          </a:p>
          <a:p>
            <a:r>
              <a:rPr lang="lv-LV" sz="3600" b="1" dirty="0" err="1"/>
              <a:t>pre</a:t>
            </a:r>
            <a:r>
              <a:rPr lang="en-US" sz="3600" b="1" dirty="0"/>
              <a:t>-m</a:t>
            </a:r>
            <a:r>
              <a:rPr lang="sv-SE" sz="3600" b="1" dirty="0"/>
              <a:t>RNA splicing</a:t>
            </a:r>
            <a:endParaRPr lang="lv-LV" sz="3600" b="1" dirty="0"/>
          </a:p>
        </p:txBody>
      </p:sp>
    </p:spTree>
    <p:extLst>
      <p:ext uri="{BB962C8B-B14F-4D97-AF65-F5344CB8AC3E}">
        <p14:creationId xmlns:p14="http://schemas.microsoft.com/office/powerpoint/2010/main" val="3014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28486" y="157426"/>
            <a:ext cx="2569934" cy="646331"/>
          </a:xfrm>
          <a:prstGeom prst="rect">
            <a:avLst/>
          </a:prstGeom>
          <a:noFill/>
        </p:spPr>
        <p:txBody>
          <a:bodyPr wrap="none" rtlCol="0">
            <a:spAutoFit/>
          </a:bodyPr>
          <a:lstStyle/>
          <a:p>
            <a:r>
              <a:rPr lang="sv-SE" sz="3600" b="1" dirty="0"/>
              <a:t>RNA splicing</a:t>
            </a:r>
            <a:endParaRPr lang="lv-LV" sz="3600" b="1" dirty="0"/>
          </a:p>
        </p:txBody>
      </p:sp>
      <p:sp>
        <p:nvSpPr>
          <p:cNvPr id="11" name="Taisnstūris 10"/>
          <p:cNvSpPr/>
          <p:nvPr/>
        </p:nvSpPr>
        <p:spPr>
          <a:xfrm>
            <a:off x="6114258" y="1219257"/>
            <a:ext cx="5865794" cy="830997"/>
          </a:xfrm>
          <a:prstGeom prst="rect">
            <a:avLst/>
          </a:prstGeom>
        </p:spPr>
        <p:txBody>
          <a:bodyPr wrap="square">
            <a:spAutoFit/>
          </a:bodyPr>
          <a:lstStyle/>
          <a:p>
            <a:r>
              <a:rPr lang="en-US" sz="2400" dirty="0">
                <a:solidFill>
                  <a:srgbClr val="222222"/>
                </a:solidFill>
              </a:rPr>
              <a:t>Splicing is catalyzed by the large RNA/protein </a:t>
            </a:r>
          </a:p>
          <a:p>
            <a:r>
              <a:rPr lang="en-US" sz="2400" dirty="0">
                <a:solidFill>
                  <a:srgbClr val="222222"/>
                </a:solidFill>
              </a:rPr>
              <a:t>complex named </a:t>
            </a:r>
            <a:r>
              <a:rPr lang="en-US" sz="2400" b="1" dirty="0">
                <a:solidFill>
                  <a:srgbClr val="222222"/>
                </a:solidFill>
              </a:rPr>
              <a:t>spliceosome</a:t>
            </a:r>
            <a:r>
              <a:rPr lang="en-US" sz="2400" dirty="0">
                <a:solidFill>
                  <a:srgbClr val="222222"/>
                </a:solidFill>
              </a:rPr>
              <a:t>. </a:t>
            </a:r>
            <a:endParaRPr lang="lv-LV" sz="2400" dirty="0"/>
          </a:p>
        </p:txBody>
      </p:sp>
      <p:sp>
        <p:nvSpPr>
          <p:cNvPr id="12" name="Taisnstūris 11"/>
          <p:cNvSpPr/>
          <p:nvPr/>
        </p:nvSpPr>
        <p:spPr>
          <a:xfrm>
            <a:off x="4732584" y="2242512"/>
            <a:ext cx="10464801" cy="1200329"/>
          </a:xfrm>
          <a:prstGeom prst="rect">
            <a:avLst/>
          </a:prstGeom>
        </p:spPr>
        <p:txBody>
          <a:bodyPr wrap="square">
            <a:spAutoFit/>
          </a:bodyPr>
          <a:lstStyle/>
          <a:p>
            <a:r>
              <a:rPr lang="en-US" sz="2400" b="1" dirty="0">
                <a:solidFill>
                  <a:srgbClr val="222222"/>
                </a:solidFill>
              </a:rPr>
              <a:t>Spliceosome</a:t>
            </a:r>
            <a:r>
              <a:rPr lang="en-US" sz="2400" dirty="0">
                <a:solidFill>
                  <a:srgbClr val="222222"/>
                </a:solidFill>
              </a:rPr>
              <a:t> is a complex comprised of five types of </a:t>
            </a:r>
          </a:p>
          <a:p>
            <a:r>
              <a:rPr lang="sv-SE" sz="2400" b="1" dirty="0"/>
              <a:t>small nuclear RNA </a:t>
            </a:r>
            <a:r>
              <a:rPr lang="sv-SE" sz="2400" dirty="0"/>
              <a:t>(</a:t>
            </a:r>
            <a:r>
              <a:rPr lang="sv-SE" sz="2400" b="1" dirty="0"/>
              <a:t>snRNA</a:t>
            </a:r>
            <a:r>
              <a:rPr lang="sv-SE" sz="2400" dirty="0"/>
              <a:t>) (typically 100-300</a:t>
            </a:r>
          </a:p>
          <a:p>
            <a:r>
              <a:rPr lang="sv-SE" sz="2400" dirty="0"/>
              <a:t>nucleotides in length) and more than 50 proteins</a:t>
            </a:r>
            <a:r>
              <a:rPr lang="en-US" sz="2400" dirty="0">
                <a:solidFill>
                  <a:srgbClr val="222222"/>
                </a:solidFill>
              </a:rPr>
              <a:t>. </a:t>
            </a:r>
            <a:endParaRPr lang="lv-LV" sz="2400" dirty="0"/>
          </a:p>
        </p:txBody>
      </p:sp>
      <p:sp>
        <p:nvSpPr>
          <p:cNvPr id="14" name="Taisnstūris 13"/>
          <p:cNvSpPr/>
          <p:nvPr/>
        </p:nvSpPr>
        <p:spPr>
          <a:xfrm>
            <a:off x="4732584" y="3695836"/>
            <a:ext cx="10464801" cy="1200329"/>
          </a:xfrm>
          <a:prstGeom prst="rect">
            <a:avLst/>
          </a:prstGeom>
        </p:spPr>
        <p:txBody>
          <a:bodyPr wrap="square">
            <a:spAutoFit/>
          </a:bodyPr>
          <a:lstStyle/>
          <a:p>
            <a:r>
              <a:rPr lang="en-US" sz="2400" dirty="0">
                <a:solidFill>
                  <a:srgbClr val="222222"/>
                </a:solidFill>
              </a:rPr>
              <a:t>Each of the snRNA molecules is attached to specific </a:t>
            </a:r>
          </a:p>
          <a:p>
            <a:r>
              <a:rPr lang="en-US" sz="2400" dirty="0">
                <a:solidFill>
                  <a:srgbClr val="222222"/>
                </a:solidFill>
              </a:rPr>
              <a:t>proteins to form</a:t>
            </a:r>
            <a:r>
              <a:rPr lang="en-US" sz="2400" b="1" dirty="0">
                <a:solidFill>
                  <a:srgbClr val="222222"/>
                </a:solidFill>
              </a:rPr>
              <a:t> </a:t>
            </a:r>
            <a:r>
              <a:rPr lang="sv-SE" sz="2400" b="1" dirty="0"/>
              <a:t>small nuclear ribonucleoproteins- </a:t>
            </a:r>
          </a:p>
          <a:p>
            <a:r>
              <a:rPr lang="sv-SE" sz="2400" dirty="0"/>
              <a:t>snurps (</a:t>
            </a:r>
            <a:r>
              <a:rPr lang="sv-SE" sz="2400" b="1" dirty="0"/>
              <a:t>snRNPs</a:t>
            </a:r>
            <a:r>
              <a:rPr lang="sv-SE" sz="2400" dirty="0"/>
              <a:t>), called U1, U2, U4, U5 and U6</a:t>
            </a:r>
            <a:r>
              <a:rPr lang="en-US" sz="2400" dirty="0">
                <a:solidFill>
                  <a:srgbClr val="222222"/>
                </a:solidFill>
              </a:rPr>
              <a:t>. </a:t>
            </a:r>
            <a:endParaRPr lang="lv-LV" sz="2400" dirty="0"/>
          </a:p>
        </p:txBody>
      </p:sp>
      <p:pic>
        <p:nvPicPr>
          <p:cNvPr id="28674" name="Picture 2" descr="Spliceos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52" y="803757"/>
            <a:ext cx="4453132" cy="4464144"/>
          </a:xfrm>
          <a:prstGeom prst="rect">
            <a:avLst/>
          </a:prstGeom>
          <a:noFill/>
          <a:extLst>
            <a:ext uri="{909E8E84-426E-40DD-AFC4-6F175D3DCCD1}">
              <a14:hiddenFill xmlns:a14="http://schemas.microsoft.com/office/drawing/2010/main">
                <a:solidFill>
                  <a:srgbClr val="FFFFFF"/>
                </a:solidFill>
              </a14:hiddenFill>
            </a:ext>
          </a:extLst>
        </p:spPr>
      </p:pic>
      <p:sp>
        <p:nvSpPr>
          <p:cNvPr id="3" name="Taisnstūris 2"/>
          <p:cNvSpPr/>
          <p:nvPr/>
        </p:nvSpPr>
        <p:spPr>
          <a:xfrm>
            <a:off x="279452" y="5460159"/>
            <a:ext cx="11700600" cy="1200329"/>
          </a:xfrm>
          <a:prstGeom prst="rect">
            <a:avLst/>
          </a:prstGeom>
        </p:spPr>
        <p:txBody>
          <a:bodyPr wrap="square">
            <a:spAutoFit/>
          </a:bodyPr>
          <a:lstStyle/>
          <a:p>
            <a:r>
              <a:rPr lang="en-US" sz="2400" dirty="0" err="1">
                <a:solidFill>
                  <a:srgbClr val="000000"/>
                </a:solidFill>
              </a:rPr>
              <a:t>snRNPs</a:t>
            </a:r>
            <a:r>
              <a:rPr lang="en-US" sz="2400" dirty="0">
                <a:solidFill>
                  <a:srgbClr val="000000"/>
                </a:solidFill>
              </a:rPr>
              <a:t> contribute to the process of splicing by recognizing sequences in the mRNA or promoting rearrangements in spliceosome conformation. The spliceosome catalyzes a reaction that results in intron removal and the "gluing" together of the protein-coding exons.</a:t>
            </a:r>
            <a:endParaRPr lang="lv-LV" sz="2400" dirty="0"/>
          </a:p>
        </p:txBody>
      </p:sp>
    </p:spTree>
    <p:extLst>
      <p:ext uri="{BB962C8B-B14F-4D97-AF65-F5344CB8AC3E}">
        <p14:creationId xmlns:p14="http://schemas.microsoft.com/office/powerpoint/2010/main" val="371452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80291" y="0"/>
            <a:ext cx="3725315" cy="646331"/>
          </a:xfrm>
          <a:prstGeom prst="rect">
            <a:avLst/>
          </a:prstGeom>
          <a:noFill/>
        </p:spPr>
        <p:txBody>
          <a:bodyPr wrap="none" rtlCol="0">
            <a:spAutoFit/>
          </a:bodyPr>
          <a:lstStyle/>
          <a:p>
            <a:r>
              <a:rPr lang="sv-SE" sz="3600" b="1" dirty="0"/>
              <a:t>pre-mRNA splicing</a:t>
            </a:r>
            <a:endParaRPr lang="lv-LV" sz="3600" b="1" dirty="0"/>
          </a:p>
        </p:txBody>
      </p:sp>
      <p:pic>
        <p:nvPicPr>
          <p:cNvPr id="27654" name="Picture 6" descr="http://www.clker.com/cliparts/J/I/j/N/d/u/mrna-splicin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653" y="390277"/>
            <a:ext cx="5029200" cy="56959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689187" y="1087890"/>
            <a:ext cx="6522298" cy="1200329"/>
          </a:xfrm>
          <a:prstGeom prst="rect">
            <a:avLst/>
          </a:prstGeom>
          <a:noFill/>
        </p:spPr>
        <p:txBody>
          <a:bodyPr wrap="none" rtlCol="0">
            <a:spAutoFit/>
          </a:bodyPr>
          <a:lstStyle/>
          <a:p>
            <a:pPr marL="342900" indent="-342900">
              <a:buFont typeface="Wingdings" panose="05000000000000000000" pitchFamily="2" charset="2"/>
              <a:buChar char="q"/>
            </a:pPr>
            <a:r>
              <a:rPr lang="en-US" sz="2400" b="1" dirty="0" err="1"/>
              <a:t>snRNPs</a:t>
            </a:r>
            <a:r>
              <a:rPr lang="en-US" sz="2400" dirty="0"/>
              <a:t> recognize and bind to both the 5’ and 3’</a:t>
            </a:r>
          </a:p>
          <a:p>
            <a:r>
              <a:rPr lang="en-US" sz="2400" dirty="0"/>
              <a:t>     ends of the intron and cause the intron to</a:t>
            </a:r>
          </a:p>
          <a:p>
            <a:r>
              <a:rPr lang="en-US" sz="2400" dirty="0"/>
              <a:t>     form a loop.   </a:t>
            </a:r>
            <a:endParaRPr lang="lv-LV" sz="2400" dirty="0"/>
          </a:p>
        </p:txBody>
      </p:sp>
      <p:sp>
        <p:nvSpPr>
          <p:cNvPr id="2" name="Taisnstūris 1"/>
          <p:cNvSpPr/>
          <p:nvPr/>
        </p:nvSpPr>
        <p:spPr>
          <a:xfrm>
            <a:off x="5689187" y="2765079"/>
            <a:ext cx="6096000" cy="1938992"/>
          </a:xfrm>
          <a:prstGeom prst="rect">
            <a:avLst/>
          </a:prstGeom>
        </p:spPr>
        <p:txBody>
          <a:bodyPr>
            <a:spAutoFit/>
          </a:bodyPr>
          <a:lstStyle/>
          <a:p>
            <a:pPr marL="342900" indent="-342900">
              <a:buFont typeface="Wingdings" panose="05000000000000000000" pitchFamily="2" charset="2"/>
              <a:buChar char="q"/>
            </a:pPr>
            <a:r>
              <a:rPr lang="en-US" sz="2400" dirty="0">
                <a:solidFill>
                  <a:srgbClr val="000000"/>
                </a:solidFill>
              </a:rPr>
              <a:t>Cut is made at the 5' splice site and the 5' end of the intron is subsequently connected to the conserved adenine found in the branch point sequence, forming the so-called "lariat" structure.</a:t>
            </a:r>
            <a:endParaRPr lang="lv-LV" sz="2400" dirty="0"/>
          </a:p>
        </p:txBody>
      </p:sp>
      <p:sp>
        <p:nvSpPr>
          <p:cNvPr id="11" name="TextBox 10"/>
          <p:cNvSpPr txBox="1"/>
          <p:nvPr/>
        </p:nvSpPr>
        <p:spPr>
          <a:xfrm>
            <a:off x="5902115" y="5180931"/>
            <a:ext cx="6096221" cy="1200329"/>
          </a:xfrm>
          <a:prstGeom prst="rect">
            <a:avLst/>
          </a:prstGeom>
          <a:noFill/>
        </p:spPr>
        <p:txBody>
          <a:bodyPr wrap="none" rtlCol="0">
            <a:spAutoFit/>
          </a:bodyPr>
          <a:lstStyle/>
          <a:p>
            <a:pPr marL="342900" indent="-342900">
              <a:buFont typeface="Wingdings" panose="05000000000000000000" pitchFamily="2" charset="2"/>
              <a:buChar char="q"/>
            </a:pPr>
            <a:r>
              <a:rPr lang="en-US" sz="2400" dirty="0"/>
              <a:t>Cleavage at the 3’ splice junction, leading to</a:t>
            </a:r>
          </a:p>
          <a:p>
            <a:r>
              <a:rPr lang="en-US" sz="2400" dirty="0"/>
              <a:t>release the </a:t>
            </a:r>
            <a:r>
              <a:rPr lang="en-US" sz="2400" dirty="0" err="1"/>
              <a:t>intronic</a:t>
            </a:r>
            <a:r>
              <a:rPr lang="en-US" sz="2400" dirty="0"/>
              <a:t> RNA as a lariat, and splicing</a:t>
            </a:r>
          </a:p>
          <a:p>
            <a:r>
              <a:rPr lang="en-US" sz="2400" dirty="0"/>
              <a:t>of the </a:t>
            </a:r>
            <a:r>
              <a:rPr lang="en-US" sz="2400" dirty="0" err="1"/>
              <a:t>exonic</a:t>
            </a:r>
            <a:r>
              <a:rPr lang="en-US" sz="2400" dirty="0"/>
              <a:t> RNA segments.</a:t>
            </a:r>
          </a:p>
        </p:txBody>
      </p:sp>
    </p:spTree>
    <p:extLst>
      <p:ext uri="{BB962C8B-B14F-4D97-AF65-F5344CB8AC3E}">
        <p14:creationId xmlns:p14="http://schemas.microsoft.com/office/powerpoint/2010/main" val="377113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a:extLst>
              <a:ext uri="{FF2B5EF4-FFF2-40B4-BE49-F238E27FC236}">
                <a16:creationId xmlns:a16="http://schemas.microsoft.com/office/drawing/2014/main" xmlns="" id="{6219CB15-AD3F-4B51-BB46-CB188424C9E8}"/>
              </a:ext>
            </a:extLst>
          </p:cNvPr>
          <p:cNvPicPr>
            <a:picLocks noChangeAspect="1"/>
          </p:cNvPicPr>
          <p:nvPr/>
        </p:nvPicPr>
        <p:blipFill>
          <a:blip r:embed="rId2"/>
          <a:stretch>
            <a:fillRect/>
          </a:stretch>
        </p:blipFill>
        <p:spPr>
          <a:xfrm>
            <a:off x="2696344" y="931598"/>
            <a:ext cx="6195715" cy="1543916"/>
          </a:xfrm>
          <a:prstGeom prst="rect">
            <a:avLst/>
          </a:prstGeom>
        </p:spPr>
      </p:pic>
      <p:sp>
        <p:nvSpPr>
          <p:cNvPr id="5" name="Taisnstūris 4">
            <a:extLst>
              <a:ext uri="{FF2B5EF4-FFF2-40B4-BE49-F238E27FC236}">
                <a16:creationId xmlns:a16="http://schemas.microsoft.com/office/drawing/2014/main" xmlns="" id="{6D568559-3E7B-4CC6-BDE4-618D5828CB1D}"/>
              </a:ext>
            </a:extLst>
          </p:cNvPr>
          <p:cNvSpPr/>
          <p:nvPr/>
        </p:nvSpPr>
        <p:spPr>
          <a:xfrm>
            <a:off x="257174" y="2518350"/>
            <a:ext cx="11713153" cy="4339650"/>
          </a:xfrm>
          <a:prstGeom prst="rect">
            <a:avLst/>
          </a:prstGeom>
        </p:spPr>
        <p:txBody>
          <a:bodyPr wrap="square">
            <a:spAutoFit/>
          </a:bodyPr>
          <a:lstStyle/>
          <a:p>
            <a:pPr marL="342900" indent="-342900">
              <a:buFont typeface="Wingdings" panose="05000000000000000000" pitchFamily="2" charset="2"/>
              <a:buChar char="q"/>
            </a:pPr>
            <a:r>
              <a:rPr lang="en-US" sz="2400" dirty="0"/>
              <a:t>The remaining information required for splicing is contained within relatively short (~6 nucleotide) sequences located within both exons and introns that either enhance or suppress splicing. </a:t>
            </a:r>
          </a:p>
          <a:p>
            <a:pPr marL="342900" indent="-342900">
              <a:buFont typeface="Wingdings" panose="05000000000000000000" pitchFamily="2" charset="2"/>
              <a:buChar char="q"/>
            </a:pPr>
            <a:endParaRPr lang="en-US" sz="2400" dirty="0"/>
          </a:p>
          <a:p>
            <a:pPr marL="742950" lvl="1" indent="-285750">
              <a:buFont typeface="Wingdings" panose="05000000000000000000" pitchFamily="2" charset="2"/>
              <a:buChar char="ü"/>
            </a:pPr>
            <a:r>
              <a:rPr lang="en-US" sz="2200" b="1" u="sng" dirty="0" err="1"/>
              <a:t>Exonic</a:t>
            </a:r>
            <a:r>
              <a:rPr lang="en-US" sz="2200" b="1" u="sng" dirty="0"/>
              <a:t> splicing enhancers </a:t>
            </a:r>
            <a:r>
              <a:rPr lang="en-US" sz="2200" dirty="0"/>
              <a:t>(ESEs) and </a:t>
            </a:r>
            <a:r>
              <a:rPr lang="en-US" sz="2200" b="1" u="sng" dirty="0" err="1"/>
              <a:t>exonic</a:t>
            </a:r>
            <a:r>
              <a:rPr lang="en-US" sz="2200" b="1" u="sng" dirty="0"/>
              <a:t> splicing silencers </a:t>
            </a:r>
            <a:r>
              <a:rPr lang="en-US" sz="2200" dirty="0"/>
              <a:t>(ESSs) activate or repress splicing, respectively, from within exons</a:t>
            </a:r>
            <a:r>
              <a:rPr lang="en-US" sz="2200" dirty="0" smtClean="0"/>
              <a:t>.</a:t>
            </a:r>
          </a:p>
          <a:p>
            <a:pPr marL="742950" lvl="1" indent="-285750">
              <a:buFont typeface="Wingdings" panose="05000000000000000000" pitchFamily="2" charset="2"/>
              <a:buChar char="ü"/>
            </a:pPr>
            <a:endParaRPr lang="en-US" sz="2200" dirty="0"/>
          </a:p>
          <a:p>
            <a:pPr marL="742950" lvl="1" indent="-285750">
              <a:buFont typeface="Wingdings" panose="05000000000000000000" pitchFamily="2" charset="2"/>
              <a:buChar char="ü"/>
            </a:pPr>
            <a:r>
              <a:rPr lang="en-US" sz="2200" b="1" u="sng" dirty="0"/>
              <a:t>Intronic splicing enhancers </a:t>
            </a:r>
            <a:r>
              <a:rPr lang="en-US" sz="2200" dirty="0"/>
              <a:t>(ISEs) and </a:t>
            </a:r>
            <a:r>
              <a:rPr lang="en-US" sz="2200" b="1" u="sng" dirty="0"/>
              <a:t>intronic splicing silencers </a:t>
            </a:r>
            <a:r>
              <a:rPr lang="en-US" sz="2200" dirty="0"/>
              <a:t>(ISSs) function from within introns.</a:t>
            </a:r>
          </a:p>
          <a:p>
            <a:pPr lvl="1"/>
            <a:endParaRPr lang="en-US" sz="2200" dirty="0"/>
          </a:p>
          <a:p>
            <a:pPr lvl="1"/>
            <a:r>
              <a:rPr lang="en-US" sz="2400" dirty="0"/>
              <a:t>In contrast to the consensus splice sites, these regulatory elements are not  well defined in sequence and position. </a:t>
            </a:r>
          </a:p>
        </p:txBody>
      </p:sp>
      <p:sp>
        <p:nvSpPr>
          <p:cNvPr id="6" name="TextBox 5">
            <a:extLst>
              <a:ext uri="{FF2B5EF4-FFF2-40B4-BE49-F238E27FC236}">
                <a16:creationId xmlns:a16="http://schemas.microsoft.com/office/drawing/2014/main" xmlns="" id="{CC6DCDA6-724C-4603-A735-019EBF22AF82}"/>
              </a:ext>
            </a:extLst>
          </p:cNvPr>
          <p:cNvSpPr txBox="1"/>
          <p:nvPr/>
        </p:nvSpPr>
        <p:spPr>
          <a:xfrm>
            <a:off x="2210665" y="160477"/>
            <a:ext cx="8253670" cy="646331"/>
          </a:xfrm>
          <a:prstGeom prst="rect">
            <a:avLst/>
          </a:prstGeom>
          <a:noFill/>
        </p:spPr>
        <p:txBody>
          <a:bodyPr wrap="none" rtlCol="0">
            <a:spAutoFit/>
          </a:bodyPr>
          <a:lstStyle/>
          <a:p>
            <a:r>
              <a:rPr lang="sv-SE" sz="3600" b="1" dirty="0"/>
              <a:t>Regulatory elements in </a:t>
            </a:r>
            <a:r>
              <a:rPr lang="lv-LV" sz="3600" b="1" dirty="0" err="1"/>
              <a:t>pre</a:t>
            </a:r>
            <a:r>
              <a:rPr lang="en-US" sz="3600" b="1" dirty="0"/>
              <a:t>-m</a:t>
            </a:r>
            <a:r>
              <a:rPr lang="sv-SE" sz="3600" b="1" dirty="0"/>
              <a:t>RNA splicing</a:t>
            </a:r>
            <a:endParaRPr lang="lv-LV" sz="3600" b="1" dirty="0"/>
          </a:p>
        </p:txBody>
      </p:sp>
    </p:spTree>
    <p:extLst>
      <p:ext uri="{BB962C8B-B14F-4D97-AF65-F5344CB8AC3E}">
        <p14:creationId xmlns:p14="http://schemas.microsoft.com/office/powerpoint/2010/main" val="170166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a:extLst>
              <a:ext uri="{FF2B5EF4-FFF2-40B4-BE49-F238E27FC236}">
                <a16:creationId xmlns:a16="http://schemas.microsoft.com/office/drawing/2014/main" xmlns="" id="{6219CB15-AD3F-4B51-BB46-CB188424C9E8}"/>
              </a:ext>
            </a:extLst>
          </p:cNvPr>
          <p:cNvPicPr>
            <a:picLocks noChangeAspect="1"/>
          </p:cNvPicPr>
          <p:nvPr/>
        </p:nvPicPr>
        <p:blipFill>
          <a:blip r:embed="rId2"/>
          <a:stretch>
            <a:fillRect/>
          </a:stretch>
        </p:blipFill>
        <p:spPr>
          <a:xfrm>
            <a:off x="2576945" y="3772322"/>
            <a:ext cx="7155543" cy="1783096"/>
          </a:xfrm>
          <a:prstGeom prst="rect">
            <a:avLst/>
          </a:prstGeom>
        </p:spPr>
      </p:pic>
      <p:sp>
        <p:nvSpPr>
          <p:cNvPr id="5" name="Taisnstūris 4">
            <a:extLst>
              <a:ext uri="{FF2B5EF4-FFF2-40B4-BE49-F238E27FC236}">
                <a16:creationId xmlns:a16="http://schemas.microsoft.com/office/drawing/2014/main" xmlns="" id="{6D568559-3E7B-4CC6-BDE4-618D5828CB1D}"/>
              </a:ext>
            </a:extLst>
          </p:cNvPr>
          <p:cNvSpPr/>
          <p:nvPr/>
        </p:nvSpPr>
        <p:spPr>
          <a:xfrm>
            <a:off x="742083" y="627172"/>
            <a:ext cx="10699038" cy="1938992"/>
          </a:xfrm>
          <a:prstGeom prst="rect">
            <a:avLst/>
          </a:prstGeom>
        </p:spPr>
        <p:txBody>
          <a:bodyPr wrap="square">
            <a:spAutoFit/>
          </a:bodyPr>
          <a:lstStyle/>
          <a:p>
            <a:endParaRPr lang="en-US" sz="2400" dirty="0">
              <a:solidFill>
                <a:srgbClr val="333333"/>
              </a:solidFill>
            </a:endParaRPr>
          </a:p>
          <a:p>
            <a:pPr marL="342900" indent="-342900">
              <a:buFont typeface="Wingdings" panose="05000000000000000000" pitchFamily="2" charset="2"/>
              <a:buChar char="q"/>
            </a:pPr>
            <a:r>
              <a:rPr lang="en-US" sz="2400" dirty="0">
                <a:solidFill>
                  <a:srgbClr val="333333"/>
                </a:solidFill>
              </a:rPr>
              <a:t>Two groups of </a:t>
            </a:r>
            <a:r>
              <a:rPr lang="en-US" sz="2400" b="1" dirty="0">
                <a:solidFill>
                  <a:srgbClr val="333333"/>
                </a:solidFill>
              </a:rPr>
              <a:t>trans-acting splicing factors</a:t>
            </a:r>
          </a:p>
          <a:p>
            <a:r>
              <a:rPr lang="en-US" sz="2400" dirty="0">
                <a:solidFill>
                  <a:srgbClr val="333333"/>
                </a:solidFill>
              </a:rPr>
              <a:t> can interact with enhancers and silencers: </a:t>
            </a:r>
          </a:p>
          <a:p>
            <a:pPr marL="800100" lvl="1" indent="-342900">
              <a:buFont typeface="Wingdings" panose="05000000000000000000" pitchFamily="2" charset="2"/>
              <a:buChar char="ü"/>
            </a:pPr>
            <a:r>
              <a:rPr lang="en-US" sz="2400" dirty="0">
                <a:solidFill>
                  <a:srgbClr val="333333"/>
                </a:solidFill>
              </a:rPr>
              <a:t>members of the </a:t>
            </a:r>
            <a:r>
              <a:rPr lang="en-US" sz="2400" b="1" u="sng" dirty="0">
                <a:solidFill>
                  <a:srgbClr val="333333"/>
                </a:solidFill>
              </a:rPr>
              <a:t>serine arginine (SR) family of proteins </a:t>
            </a:r>
            <a:r>
              <a:rPr lang="en-US" sz="2400" dirty="0">
                <a:solidFill>
                  <a:srgbClr val="333333"/>
                </a:solidFill>
              </a:rPr>
              <a:t>and</a:t>
            </a:r>
          </a:p>
          <a:p>
            <a:pPr marL="800100" lvl="1" indent="-342900">
              <a:buFont typeface="Wingdings" panose="05000000000000000000" pitchFamily="2" charset="2"/>
              <a:buChar char="ü"/>
            </a:pPr>
            <a:r>
              <a:rPr lang="en-US" sz="2400" dirty="0">
                <a:solidFill>
                  <a:srgbClr val="333333"/>
                </a:solidFill>
              </a:rPr>
              <a:t>members of the </a:t>
            </a:r>
            <a:r>
              <a:rPr lang="en-US" sz="2400" b="1" u="sng" dirty="0"/>
              <a:t>Heterogenous ribonucleoprotein particles </a:t>
            </a:r>
            <a:r>
              <a:rPr lang="en-US" sz="2400" b="1" u="sng" dirty="0">
                <a:solidFill>
                  <a:srgbClr val="333333"/>
                </a:solidFill>
              </a:rPr>
              <a:t>(</a:t>
            </a:r>
            <a:r>
              <a:rPr lang="en-US" sz="2400" b="1" u="sng" dirty="0" err="1">
                <a:solidFill>
                  <a:srgbClr val="333333"/>
                </a:solidFill>
              </a:rPr>
              <a:t>hnRNPs</a:t>
            </a:r>
            <a:r>
              <a:rPr lang="en-US" sz="2400" b="1" u="sng" dirty="0">
                <a:solidFill>
                  <a:srgbClr val="333333"/>
                </a:solidFill>
              </a:rPr>
              <a:t>). </a:t>
            </a:r>
            <a:endParaRPr lang="lv-LV" sz="2400" b="1" u="sng" dirty="0"/>
          </a:p>
        </p:txBody>
      </p:sp>
      <p:sp>
        <p:nvSpPr>
          <p:cNvPr id="6" name="TextBox 5">
            <a:extLst>
              <a:ext uri="{FF2B5EF4-FFF2-40B4-BE49-F238E27FC236}">
                <a16:creationId xmlns:a16="http://schemas.microsoft.com/office/drawing/2014/main" xmlns="" id="{CC6DCDA6-724C-4603-A735-019EBF22AF82}"/>
              </a:ext>
            </a:extLst>
          </p:cNvPr>
          <p:cNvSpPr txBox="1"/>
          <p:nvPr/>
        </p:nvSpPr>
        <p:spPr>
          <a:xfrm>
            <a:off x="617392" y="198144"/>
            <a:ext cx="8253670" cy="646331"/>
          </a:xfrm>
          <a:prstGeom prst="rect">
            <a:avLst/>
          </a:prstGeom>
          <a:noFill/>
        </p:spPr>
        <p:txBody>
          <a:bodyPr wrap="none" rtlCol="0">
            <a:spAutoFit/>
          </a:bodyPr>
          <a:lstStyle/>
          <a:p>
            <a:r>
              <a:rPr lang="sv-SE" sz="3600" b="1" dirty="0"/>
              <a:t>Regulatory elements in </a:t>
            </a:r>
            <a:r>
              <a:rPr lang="lv-LV" sz="3600" b="1" dirty="0" err="1"/>
              <a:t>pre</a:t>
            </a:r>
            <a:r>
              <a:rPr lang="en-US" sz="3600" b="1" dirty="0"/>
              <a:t>-m</a:t>
            </a:r>
            <a:r>
              <a:rPr lang="sv-SE" sz="3600" b="1" dirty="0"/>
              <a:t>RNA splicing</a:t>
            </a:r>
            <a:endParaRPr lang="lv-LV" sz="3600" b="1" dirty="0"/>
          </a:p>
        </p:txBody>
      </p:sp>
      <p:sp>
        <p:nvSpPr>
          <p:cNvPr id="2" name="Taisnstūris 1">
            <a:extLst>
              <a:ext uri="{FF2B5EF4-FFF2-40B4-BE49-F238E27FC236}">
                <a16:creationId xmlns:a16="http://schemas.microsoft.com/office/drawing/2014/main" xmlns="" id="{6EB587EE-5D10-4289-99C9-74D3DFF7C983}"/>
              </a:ext>
            </a:extLst>
          </p:cNvPr>
          <p:cNvSpPr/>
          <p:nvPr/>
        </p:nvSpPr>
        <p:spPr>
          <a:xfrm>
            <a:off x="1274184" y="2833713"/>
            <a:ext cx="10363634" cy="830997"/>
          </a:xfrm>
          <a:prstGeom prst="rect">
            <a:avLst/>
          </a:prstGeom>
        </p:spPr>
        <p:txBody>
          <a:bodyPr wrap="square">
            <a:spAutoFit/>
          </a:bodyPr>
          <a:lstStyle/>
          <a:p>
            <a:r>
              <a:rPr lang="en-US" sz="2400" dirty="0"/>
              <a:t>The </a:t>
            </a:r>
            <a:r>
              <a:rPr lang="en-US" sz="2400" dirty="0" err="1"/>
              <a:t>hnRNP</a:t>
            </a:r>
            <a:r>
              <a:rPr lang="en-US" sz="2400" dirty="0"/>
              <a:t> proteins contains one or more RNA-binding domains and a domain for interaction with other proteins.</a:t>
            </a:r>
            <a:endParaRPr lang="lv-LV" sz="2400" dirty="0"/>
          </a:p>
        </p:txBody>
      </p:sp>
      <p:sp>
        <p:nvSpPr>
          <p:cNvPr id="3" name="Taisnstūris 2">
            <a:extLst>
              <a:ext uri="{FF2B5EF4-FFF2-40B4-BE49-F238E27FC236}">
                <a16:creationId xmlns:a16="http://schemas.microsoft.com/office/drawing/2014/main" xmlns="" id="{F1483910-B89D-41F9-82F5-598156E66E41}"/>
              </a:ext>
            </a:extLst>
          </p:cNvPr>
          <p:cNvSpPr/>
          <p:nvPr/>
        </p:nvSpPr>
        <p:spPr>
          <a:xfrm>
            <a:off x="645069" y="5715113"/>
            <a:ext cx="10438535" cy="830997"/>
          </a:xfrm>
          <a:prstGeom prst="rect">
            <a:avLst/>
          </a:prstGeom>
        </p:spPr>
        <p:txBody>
          <a:bodyPr wrap="square">
            <a:spAutoFit/>
          </a:bodyPr>
          <a:lstStyle/>
          <a:p>
            <a:pPr marL="342900" indent="-342900">
              <a:buFont typeface="Wingdings" panose="05000000000000000000" pitchFamily="2" charset="2"/>
              <a:buChar char="q"/>
            </a:pPr>
            <a:r>
              <a:rPr lang="en-US" sz="2400" dirty="0">
                <a:solidFill>
                  <a:srgbClr val="333333"/>
                </a:solidFill>
              </a:rPr>
              <a:t>In general, SR protein binding at ESE facilitates exon recognition whereas </a:t>
            </a:r>
            <a:r>
              <a:rPr lang="en-US" sz="2400" u="sng" dirty="0" err="1">
                <a:solidFill>
                  <a:srgbClr val="333333"/>
                </a:solidFill>
              </a:rPr>
              <a:t>hnRNPs</a:t>
            </a:r>
            <a:r>
              <a:rPr lang="en-US" sz="2400" u="sng" dirty="0">
                <a:solidFill>
                  <a:srgbClr val="333333"/>
                </a:solidFill>
              </a:rPr>
              <a:t> are inhibitory</a:t>
            </a:r>
            <a:r>
              <a:rPr lang="en-US" sz="2400" dirty="0">
                <a:solidFill>
                  <a:srgbClr val="333333"/>
                </a:solidFill>
              </a:rPr>
              <a:t>. </a:t>
            </a:r>
            <a:endParaRPr lang="lv-LV" sz="2400" dirty="0"/>
          </a:p>
        </p:txBody>
      </p:sp>
    </p:spTree>
    <p:extLst>
      <p:ext uri="{BB962C8B-B14F-4D97-AF65-F5344CB8AC3E}">
        <p14:creationId xmlns:p14="http://schemas.microsoft.com/office/powerpoint/2010/main" val="16916560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AD3AD142-479A-4CCA-BB01-0E3D0DC688F5}"/>
              </a:ext>
            </a:extLst>
          </p:cNvPr>
          <p:cNvSpPr>
            <a:spLocks noGrp="1"/>
          </p:cNvSpPr>
          <p:nvPr>
            <p:ph type="title"/>
          </p:nvPr>
        </p:nvSpPr>
        <p:spPr>
          <a:xfrm>
            <a:off x="2777837" y="-207818"/>
            <a:ext cx="10515600" cy="1325563"/>
          </a:xfrm>
        </p:spPr>
        <p:txBody>
          <a:bodyPr>
            <a:normAutofit/>
          </a:bodyPr>
          <a:lstStyle/>
          <a:p>
            <a:r>
              <a:rPr lang="sv-SE" sz="3600" b="1" dirty="0"/>
              <a:t>pre-mRNA splicing and diseases</a:t>
            </a:r>
            <a:endParaRPr lang="lv-LV" sz="3600" b="1" dirty="0"/>
          </a:p>
        </p:txBody>
      </p:sp>
      <p:pic>
        <p:nvPicPr>
          <p:cNvPr id="6" name="Attēls 5">
            <a:extLst>
              <a:ext uri="{FF2B5EF4-FFF2-40B4-BE49-F238E27FC236}">
                <a16:creationId xmlns:a16="http://schemas.microsoft.com/office/drawing/2014/main" xmlns="" id="{EA356909-E9CC-41BC-8238-A16D80FA4723}"/>
              </a:ext>
            </a:extLst>
          </p:cNvPr>
          <p:cNvPicPr>
            <a:picLocks noChangeAspect="1"/>
          </p:cNvPicPr>
          <p:nvPr/>
        </p:nvPicPr>
        <p:blipFill>
          <a:blip r:embed="rId2"/>
          <a:stretch>
            <a:fillRect/>
          </a:stretch>
        </p:blipFill>
        <p:spPr>
          <a:xfrm>
            <a:off x="201184" y="1215630"/>
            <a:ext cx="5581650" cy="2419350"/>
          </a:xfrm>
          <a:prstGeom prst="rect">
            <a:avLst/>
          </a:prstGeom>
        </p:spPr>
      </p:pic>
      <p:sp>
        <p:nvSpPr>
          <p:cNvPr id="7" name="Taisnstūris 6">
            <a:extLst>
              <a:ext uri="{FF2B5EF4-FFF2-40B4-BE49-F238E27FC236}">
                <a16:creationId xmlns:a16="http://schemas.microsoft.com/office/drawing/2014/main" xmlns="" id="{F4D063E7-507E-454C-939B-D2FF38DD530D}"/>
              </a:ext>
            </a:extLst>
          </p:cNvPr>
          <p:cNvSpPr/>
          <p:nvPr/>
        </p:nvSpPr>
        <p:spPr>
          <a:xfrm>
            <a:off x="5860472" y="896453"/>
            <a:ext cx="6788727" cy="461665"/>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000000"/>
                </a:solidFill>
              </a:rPr>
              <a:t>Essentially all exons contain splicing elements.</a:t>
            </a:r>
            <a:endParaRPr lang="lv-LV" sz="2400" dirty="0"/>
          </a:p>
        </p:txBody>
      </p:sp>
      <p:sp>
        <p:nvSpPr>
          <p:cNvPr id="8" name="Taisnstūris 7">
            <a:extLst>
              <a:ext uri="{FF2B5EF4-FFF2-40B4-BE49-F238E27FC236}">
                <a16:creationId xmlns:a16="http://schemas.microsoft.com/office/drawing/2014/main" xmlns="" id="{ED94B9B7-1177-4733-8E9D-BC61682B55B8}"/>
              </a:ext>
            </a:extLst>
          </p:cNvPr>
          <p:cNvSpPr/>
          <p:nvPr/>
        </p:nvSpPr>
        <p:spPr>
          <a:xfrm>
            <a:off x="5860473" y="2972167"/>
            <a:ext cx="6096000" cy="1569660"/>
          </a:xfrm>
          <a:prstGeom prst="rect">
            <a:avLst/>
          </a:prstGeom>
        </p:spPr>
        <p:txBody>
          <a:bodyPr>
            <a:spAutoFit/>
          </a:bodyPr>
          <a:lstStyle/>
          <a:p>
            <a:pPr marL="285750" indent="-285750">
              <a:buFont typeface="Arial" panose="020B0604020202020204" pitchFamily="34" charset="0"/>
              <a:buChar char="•"/>
            </a:pPr>
            <a:r>
              <a:rPr lang="en-US" sz="2400" dirty="0">
                <a:solidFill>
                  <a:srgbClr val="000000"/>
                </a:solidFill>
              </a:rPr>
              <a:t>Up to 25% of synonymous (in terms of amino acid coding) substitutions can disrupt normal splicing as can </a:t>
            </a:r>
            <a:r>
              <a:rPr lang="en-US" sz="2400" dirty="0" err="1">
                <a:solidFill>
                  <a:srgbClr val="000000"/>
                </a:solidFill>
              </a:rPr>
              <a:t>nonsynonomous</a:t>
            </a:r>
            <a:r>
              <a:rPr lang="en-US" sz="2400" dirty="0">
                <a:solidFill>
                  <a:srgbClr val="000000"/>
                </a:solidFill>
              </a:rPr>
              <a:t> and termination codons.</a:t>
            </a:r>
            <a:endParaRPr lang="lv-LV" sz="2400" dirty="0"/>
          </a:p>
        </p:txBody>
      </p:sp>
      <p:sp>
        <p:nvSpPr>
          <p:cNvPr id="9" name="Taisnstūris 8">
            <a:extLst>
              <a:ext uri="{FF2B5EF4-FFF2-40B4-BE49-F238E27FC236}">
                <a16:creationId xmlns:a16="http://schemas.microsoft.com/office/drawing/2014/main" xmlns="" id="{548A0BE6-609A-4ABC-9FD3-DC51AC0059C8}"/>
              </a:ext>
            </a:extLst>
          </p:cNvPr>
          <p:cNvSpPr/>
          <p:nvPr/>
        </p:nvSpPr>
        <p:spPr>
          <a:xfrm>
            <a:off x="597837" y="4852215"/>
            <a:ext cx="11166762" cy="461665"/>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0000"/>
                </a:solidFill>
              </a:rPr>
              <a:t>For some genes, up to 50% of point mutations within exons affect </a:t>
            </a:r>
            <a:r>
              <a:rPr lang="en-US" sz="2400" dirty="0" smtClean="0">
                <a:solidFill>
                  <a:srgbClr val="000000"/>
                </a:solidFill>
              </a:rPr>
              <a:t>splicing. </a:t>
            </a:r>
            <a:endParaRPr lang="lv-LV" sz="2400" dirty="0"/>
          </a:p>
        </p:txBody>
      </p:sp>
      <p:sp>
        <p:nvSpPr>
          <p:cNvPr id="10" name="Taisnstūris 9">
            <a:extLst>
              <a:ext uri="{FF2B5EF4-FFF2-40B4-BE49-F238E27FC236}">
                <a16:creationId xmlns:a16="http://schemas.microsoft.com/office/drawing/2014/main" xmlns="" id="{7B343D98-7F52-468E-99E8-DE19914AE3F7}"/>
              </a:ext>
            </a:extLst>
          </p:cNvPr>
          <p:cNvSpPr/>
          <p:nvPr/>
        </p:nvSpPr>
        <p:spPr>
          <a:xfrm>
            <a:off x="5860472" y="1632913"/>
            <a:ext cx="6096000" cy="1200329"/>
          </a:xfrm>
          <a:prstGeom prst="rect">
            <a:avLst/>
          </a:prstGeom>
        </p:spPr>
        <p:txBody>
          <a:bodyPr>
            <a:spAutoFit/>
          </a:bodyPr>
          <a:lstStyle/>
          <a:p>
            <a:pPr marL="285750" lvl="0" indent="-285750" eaLnBrk="0" fontAlgn="base" hangingPunct="0">
              <a:spcBef>
                <a:spcPct val="0"/>
              </a:spcBef>
              <a:spcAft>
                <a:spcPct val="0"/>
              </a:spcAft>
              <a:buFont typeface="Arial" panose="020B0604020202020204" pitchFamily="34" charset="0"/>
              <a:buChar char="•"/>
            </a:pPr>
            <a:r>
              <a:rPr lang="lv-LV" altLang="lv-LV" sz="2400" dirty="0" err="1"/>
              <a:t>Genomic</a:t>
            </a:r>
            <a:r>
              <a:rPr lang="lv-LV" altLang="lv-LV" sz="2400" dirty="0"/>
              <a:t> variants (</a:t>
            </a:r>
            <a:r>
              <a:rPr lang="lv-LV" altLang="lv-LV" sz="2400" dirty="0" err="1"/>
              <a:t>GVs</a:t>
            </a:r>
            <a:r>
              <a:rPr lang="lv-LV" altLang="lv-LV" sz="2400" dirty="0"/>
              <a:t>) </a:t>
            </a:r>
            <a:r>
              <a:rPr lang="lv-LV" altLang="lv-LV" sz="2400" dirty="0" err="1"/>
              <a:t>can</a:t>
            </a:r>
            <a:r>
              <a:rPr lang="lv-LV" altLang="lv-LV" sz="2400" dirty="0"/>
              <a:t> </a:t>
            </a:r>
            <a:r>
              <a:rPr lang="lv-LV" altLang="lv-LV" sz="2400" dirty="0" err="1"/>
              <a:t>affect</a:t>
            </a:r>
            <a:r>
              <a:rPr lang="lv-LV" altLang="lv-LV" sz="2400" dirty="0"/>
              <a:t> </a:t>
            </a:r>
            <a:r>
              <a:rPr lang="lv-LV" altLang="lv-LV" sz="2400" dirty="0" err="1"/>
              <a:t>different</a:t>
            </a:r>
            <a:r>
              <a:rPr lang="lv-LV" altLang="lv-LV" sz="2400" dirty="0"/>
              <a:t> </a:t>
            </a:r>
            <a:r>
              <a:rPr lang="lv-LV" altLang="lv-LV" sz="2400" dirty="0" err="1"/>
              <a:t>splicing</a:t>
            </a:r>
            <a:r>
              <a:rPr lang="lv-LV" altLang="lv-LV" sz="2400" dirty="0"/>
              <a:t> </a:t>
            </a:r>
            <a:r>
              <a:rPr lang="lv-LV" altLang="lv-LV" sz="2400" dirty="0" err="1"/>
              <a:t>regulatory</a:t>
            </a:r>
            <a:r>
              <a:rPr lang="lv-LV" altLang="lv-LV" sz="2400" dirty="0"/>
              <a:t> elements, </a:t>
            </a:r>
            <a:r>
              <a:rPr lang="lv-LV" altLang="lv-LV" sz="2400" dirty="0" err="1"/>
              <a:t>leading</a:t>
            </a:r>
            <a:r>
              <a:rPr lang="lv-LV" altLang="lv-LV" sz="2400" dirty="0"/>
              <a:t> to </a:t>
            </a:r>
            <a:r>
              <a:rPr lang="lv-LV" altLang="lv-LV" sz="2400" dirty="0" err="1"/>
              <a:t>aberrant</a:t>
            </a:r>
            <a:r>
              <a:rPr lang="lv-LV" altLang="lv-LV" sz="2400" dirty="0"/>
              <a:t> </a:t>
            </a:r>
            <a:r>
              <a:rPr lang="lv-LV" altLang="lv-LV" sz="2400" dirty="0" err="1"/>
              <a:t>splicing</a:t>
            </a:r>
            <a:r>
              <a:rPr lang="lv-LV" altLang="lv-LV" sz="2400" dirty="0"/>
              <a:t>. </a:t>
            </a:r>
            <a:endParaRPr lang="sv-SE" altLang="lv-LV" sz="2400" dirty="0"/>
          </a:p>
        </p:txBody>
      </p:sp>
    </p:spTree>
    <p:extLst>
      <p:ext uri="{BB962C8B-B14F-4D97-AF65-F5344CB8AC3E}">
        <p14:creationId xmlns:p14="http://schemas.microsoft.com/office/powerpoint/2010/main" val="108058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AD3AD142-479A-4CCA-BB01-0E3D0DC688F5}"/>
              </a:ext>
            </a:extLst>
          </p:cNvPr>
          <p:cNvSpPr>
            <a:spLocks noGrp="1"/>
          </p:cNvSpPr>
          <p:nvPr>
            <p:ph type="title"/>
          </p:nvPr>
        </p:nvSpPr>
        <p:spPr>
          <a:xfrm>
            <a:off x="2777837" y="-207818"/>
            <a:ext cx="10515600" cy="1325563"/>
          </a:xfrm>
        </p:spPr>
        <p:txBody>
          <a:bodyPr>
            <a:normAutofit/>
          </a:bodyPr>
          <a:lstStyle/>
          <a:p>
            <a:r>
              <a:rPr lang="sv-SE" sz="3600" b="1" dirty="0"/>
              <a:t>pre-mRNA splicing and diseases</a:t>
            </a:r>
            <a:endParaRPr lang="lv-LV" sz="3600" b="1" dirty="0"/>
          </a:p>
        </p:txBody>
      </p:sp>
      <p:sp>
        <p:nvSpPr>
          <p:cNvPr id="5" name="Taisnstūris 4">
            <a:extLst>
              <a:ext uri="{FF2B5EF4-FFF2-40B4-BE49-F238E27FC236}">
                <a16:creationId xmlns:a16="http://schemas.microsoft.com/office/drawing/2014/main" xmlns="" id="{105C9622-FE3D-4D68-A213-FE68591035B4}"/>
              </a:ext>
            </a:extLst>
          </p:cNvPr>
          <p:cNvSpPr/>
          <p:nvPr/>
        </p:nvSpPr>
        <p:spPr>
          <a:xfrm>
            <a:off x="62342" y="2113634"/>
            <a:ext cx="12150439" cy="3416320"/>
          </a:xfrm>
          <a:prstGeom prst="rect">
            <a:avLst/>
          </a:prstGeom>
        </p:spPr>
        <p:txBody>
          <a:bodyPr wrap="square">
            <a:spAutoFit/>
          </a:bodyPr>
          <a:lstStyle/>
          <a:p>
            <a:pPr marL="342900" indent="-342900">
              <a:buFont typeface="Wingdings" panose="05000000000000000000" pitchFamily="2" charset="2"/>
              <a:buChar char="q"/>
            </a:pPr>
            <a:r>
              <a:rPr lang="en-US" sz="2400" dirty="0">
                <a:solidFill>
                  <a:srgbClr val="000000"/>
                </a:solidFill>
              </a:rPr>
              <a:t>SMA is a common, often fatal, neuromuscular disease and a leading genetic cause of infant mortality. </a:t>
            </a:r>
          </a:p>
          <a:p>
            <a:pPr marL="342900" indent="-342900">
              <a:buFont typeface="Wingdings" panose="05000000000000000000" pitchFamily="2" charset="2"/>
              <a:buChar char="q"/>
            </a:pPr>
            <a:endParaRPr lang="en-US" sz="2400" dirty="0">
              <a:solidFill>
                <a:srgbClr val="000000"/>
              </a:solidFill>
            </a:endParaRPr>
          </a:p>
          <a:p>
            <a:pPr marL="342900" indent="-342900">
              <a:buFont typeface="Wingdings" panose="05000000000000000000" pitchFamily="2" charset="2"/>
              <a:buChar char="q"/>
            </a:pPr>
            <a:r>
              <a:rPr lang="en-US" sz="2400" dirty="0">
                <a:solidFill>
                  <a:srgbClr val="000000"/>
                </a:solidFill>
              </a:rPr>
              <a:t>SMA is characterized by degeneration of motor neurons resulting in progressive muscular atrophy and weakness. </a:t>
            </a:r>
          </a:p>
          <a:p>
            <a:pPr marL="342900" indent="-342900">
              <a:buFont typeface="Wingdings" panose="05000000000000000000" pitchFamily="2" charset="2"/>
              <a:buChar char="q"/>
            </a:pPr>
            <a:endParaRPr lang="en-US" sz="2400" dirty="0">
              <a:solidFill>
                <a:srgbClr val="000000"/>
              </a:solidFill>
            </a:endParaRPr>
          </a:p>
          <a:p>
            <a:pPr marL="342900" indent="-342900">
              <a:buFont typeface="Wingdings" panose="05000000000000000000" pitchFamily="2" charset="2"/>
              <a:buChar char="q"/>
            </a:pPr>
            <a:r>
              <a:rPr lang="en-US" sz="2400" dirty="0">
                <a:solidFill>
                  <a:srgbClr val="000000"/>
                </a:solidFill>
              </a:rPr>
              <a:t>SMA is caused by mutation in motor neuron- </a:t>
            </a:r>
            <a:r>
              <a:rPr lang="en-US" sz="2400" i="1" dirty="0">
                <a:solidFill>
                  <a:srgbClr val="000000"/>
                </a:solidFill>
              </a:rPr>
              <a:t>SMN2</a:t>
            </a:r>
            <a:r>
              <a:rPr lang="en-US" sz="2400" dirty="0">
                <a:solidFill>
                  <a:srgbClr val="000000"/>
                </a:solidFill>
              </a:rPr>
              <a:t> gene.</a:t>
            </a:r>
          </a:p>
          <a:p>
            <a:r>
              <a:rPr lang="en-US" sz="2400" dirty="0"/>
              <a:t>SMN is a ubiquitously expressed protein that plays </a:t>
            </a:r>
          </a:p>
          <a:p>
            <a:r>
              <a:rPr lang="en-US" sz="2400" dirty="0"/>
              <a:t>a critical role in </a:t>
            </a:r>
            <a:r>
              <a:rPr lang="sv-SE" sz="2400" dirty="0"/>
              <a:t>small nuclear ribonucleoproteins- </a:t>
            </a:r>
            <a:r>
              <a:rPr lang="en-US" sz="2400" dirty="0" err="1" smtClean="0"/>
              <a:t>snRNP</a:t>
            </a:r>
            <a:r>
              <a:rPr lang="en-US" sz="2400" dirty="0" smtClean="0"/>
              <a:t> </a:t>
            </a:r>
            <a:r>
              <a:rPr lang="en-US" sz="2400" dirty="0"/>
              <a:t>biogenesis.</a:t>
            </a:r>
            <a:endParaRPr lang="lv-LV" sz="3200" dirty="0"/>
          </a:p>
        </p:txBody>
      </p:sp>
      <p:sp>
        <p:nvSpPr>
          <p:cNvPr id="11" name="Taisnstūris 10">
            <a:extLst>
              <a:ext uri="{FF2B5EF4-FFF2-40B4-BE49-F238E27FC236}">
                <a16:creationId xmlns:a16="http://schemas.microsoft.com/office/drawing/2014/main" xmlns="" id="{4E002F03-0415-4343-9D34-12CA29E071BF}"/>
              </a:ext>
            </a:extLst>
          </p:cNvPr>
          <p:cNvSpPr/>
          <p:nvPr/>
        </p:nvSpPr>
        <p:spPr>
          <a:xfrm>
            <a:off x="955962" y="833363"/>
            <a:ext cx="10363201" cy="461665"/>
          </a:xfrm>
          <a:prstGeom prst="rect">
            <a:avLst/>
          </a:prstGeom>
        </p:spPr>
        <p:txBody>
          <a:bodyPr wrap="square">
            <a:spAutoFit/>
          </a:bodyPr>
          <a:lstStyle/>
          <a:p>
            <a:r>
              <a:rPr lang="en-US" sz="2400" dirty="0">
                <a:solidFill>
                  <a:srgbClr val="000000"/>
                </a:solidFill>
              </a:rPr>
              <a:t>Example of the detrimental effect of mutations in </a:t>
            </a:r>
            <a:r>
              <a:rPr lang="en-US" sz="2400" dirty="0" err="1">
                <a:solidFill>
                  <a:srgbClr val="000000"/>
                </a:solidFill>
              </a:rPr>
              <a:t>exonic</a:t>
            </a:r>
            <a:r>
              <a:rPr lang="en-US" sz="2400" dirty="0">
                <a:solidFill>
                  <a:srgbClr val="000000"/>
                </a:solidFill>
              </a:rPr>
              <a:t> splicing signals.</a:t>
            </a:r>
            <a:endParaRPr lang="lv-LV" sz="2400" dirty="0"/>
          </a:p>
        </p:txBody>
      </p:sp>
      <p:sp>
        <p:nvSpPr>
          <p:cNvPr id="12" name="Taisnstūris 11">
            <a:extLst>
              <a:ext uri="{FF2B5EF4-FFF2-40B4-BE49-F238E27FC236}">
                <a16:creationId xmlns:a16="http://schemas.microsoft.com/office/drawing/2014/main" xmlns="" id="{37607CAB-EC20-45FF-AFC6-8D7170ED00BC}"/>
              </a:ext>
            </a:extLst>
          </p:cNvPr>
          <p:cNvSpPr/>
          <p:nvPr/>
        </p:nvSpPr>
        <p:spPr>
          <a:xfrm>
            <a:off x="3710321" y="1438017"/>
            <a:ext cx="4241161" cy="461665"/>
          </a:xfrm>
          <a:prstGeom prst="rect">
            <a:avLst/>
          </a:prstGeom>
        </p:spPr>
        <p:txBody>
          <a:bodyPr wrap="none">
            <a:spAutoFit/>
          </a:bodyPr>
          <a:lstStyle/>
          <a:p>
            <a:r>
              <a:rPr lang="lv-LV" sz="2400" u="sng" dirty="0">
                <a:solidFill>
                  <a:srgbClr val="FF0000"/>
                </a:solidFill>
              </a:rPr>
              <a:t> </a:t>
            </a:r>
            <a:r>
              <a:rPr lang="sv-SE" sz="2400" u="sng" dirty="0">
                <a:solidFill>
                  <a:srgbClr val="FF0000"/>
                </a:solidFill>
              </a:rPr>
              <a:t>S</a:t>
            </a:r>
            <a:r>
              <a:rPr lang="lv-LV" sz="2400" u="sng" dirty="0" err="1">
                <a:solidFill>
                  <a:srgbClr val="FF0000"/>
                </a:solidFill>
              </a:rPr>
              <a:t>pinal</a:t>
            </a:r>
            <a:r>
              <a:rPr lang="lv-LV" sz="2400" u="sng" dirty="0">
                <a:solidFill>
                  <a:srgbClr val="FF0000"/>
                </a:solidFill>
              </a:rPr>
              <a:t> </a:t>
            </a:r>
            <a:r>
              <a:rPr lang="lv-LV" sz="2400" u="sng" dirty="0" err="1">
                <a:solidFill>
                  <a:srgbClr val="FF0000"/>
                </a:solidFill>
              </a:rPr>
              <a:t>muscular</a:t>
            </a:r>
            <a:r>
              <a:rPr lang="lv-LV" sz="2400" u="sng" dirty="0">
                <a:solidFill>
                  <a:srgbClr val="FF0000"/>
                </a:solidFill>
              </a:rPr>
              <a:t> </a:t>
            </a:r>
            <a:r>
              <a:rPr lang="lv-LV" sz="2400" u="sng" dirty="0" err="1">
                <a:solidFill>
                  <a:srgbClr val="FF0000"/>
                </a:solidFill>
              </a:rPr>
              <a:t>atrophy</a:t>
            </a:r>
            <a:r>
              <a:rPr lang="lv-LV" sz="2400" u="sng" dirty="0">
                <a:solidFill>
                  <a:srgbClr val="FF0000"/>
                </a:solidFill>
              </a:rPr>
              <a:t> (SMA) </a:t>
            </a:r>
          </a:p>
        </p:txBody>
      </p:sp>
      <p:pic>
        <p:nvPicPr>
          <p:cNvPr id="6" name="Attēls 5">
            <a:extLst>
              <a:ext uri="{FF2B5EF4-FFF2-40B4-BE49-F238E27FC236}">
                <a16:creationId xmlns:a16="http://schemas.microsoft.com/office/drawing/2014/main" xmlns="" id="{CAC43DA1-41A5-4351-ABA0-69DC834E3CCE}"/>
              </a:ext>
            </a:extLst>
          </p:cNvPr>
          <p:cNvPicPr>
            <a:picLocks noChangeAspect="1"/>
          </p:cNvPicPr>
          <p:nvPr/>
        </p:nvPicPr>
        <p:blipFill>
          <a:blip r:embed="rId2"/>
          <a:stretch>
            <a:fillRect/>
          </a:stretch>
        </p:blipFill>
        <p:spPr>
          <a:xfrm>
            <a:off x="9518073" y="4007452"/>
            <a:ext cx="2077531" cy="2447617"/>
          </a:xfrm>
          <a:prstGeom prst="rect">
            <a:avLst/>
          </a:prstGeom>
        </p:spPr>
      </p:pic>
    </p:spTree>
    <p:extLst>
      <p:ext uri="{BB962C8B-B14F-4D97-AF65-F5344CB8AC3E}">
        <p14:creationId xmlns:p14="http://schemas.microsoft.com/office/powerpoint/2010/main" val="28000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aisnstūris: ar noapaļotiem stūriem 15"/>
          <p:cNvSpPr/>
          <p:nvPr/>
        </p:nvSpPr>
        <p:spPr>
          <a:xfrm>
            <a:off x="4010869" y="1196008"/>
            <a:ext cx="822353" cy="662608"/>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000" b="1"/>
          </a:p>
        </p:txBody>
      </p:sp>
      <p:sp>
        <p:nvSpPr>
          <p:cNvPr id="15" name="Taisnstūris: ar noapaļotiem stūriem 14"/>
          <p:cNvSpPr/>
          <p:nvPr/>
        </p:nvSpPr>
        <p:spPr>
          <a:xfrm>
            <a:off x="2858289" y="1166305"/>
            <a:ext cx="822353" cy="66260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000" b="1"/>
          </a:p>
        </p:txBody>
      </p:sp>
      <p:sp>
        <p:nvSpPr>
          <p:cNvPr id="14" name="Taisnstūris: ar noapaļotiem stūriem 13"/>
          <p:cNvSpPr/>
          <p:nvPr/>
        </p:nvSpPr>
        <p:spPr>
          <a:xfrm>
            <a:off x="1721722" y="1173612"/>
            <a:ext cx="822353" cy="66260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000" b="1"/>
          </a:p>
        </p:txBody>
      </p:sp>
      <p:sp>
        <p:nvSpPr>
          <p:cNvPr id="12" name="Taisnstūris: ar noapaļotiem stūriem 11"/>
          <p:cNvSpPr/>
          <p:nvPr/>
        </p:nvSpPr>
        <p:spPr>
          <a:xfrm>
            <a:off x="678863" y="1196008"/>
            <a:ext cx="822353" cy="66260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000" b="1"/>
          </a:p>
        </p:txBody>
      </p:sp>
      <p:sp>
        <p:nvSpPr>
          <p:cNvPr id="5" name="TextBox 4"/>
          <p:cNvSpPr txBox="1"/>
          <p:nvPr/>
        </p:nvSpPr>
        <p:spPr>
          <a:xfrm>
            <a:off x="1898867" y="1243306"/>
            <a:ext cx="445956" cy="584775"/>
          </a:xfrm>
          <a:prstGeom prst="rect">
            <a:avLst/>
          </a:prstGeom>
          <a:noFill/>
        </p:spPr>
        <p:txBody>
          <a:bodyPr wrap="none" rtlCol="0">
            <a:spAutoFit/>
          </a:bodyPr>
          <a:lstStyle/>
          <a:p>
            <a:r>
              <a:rPr lang="lv-LV" sz="3200" b="1" dirty="0"/>
              <a:t>G</a:t>
            </a:r>
          </a:p>
        </p:txBody>
      </p:sp>
      <p:sp>
        <p:nvSpPr>
          <p:cNvPr id="6" name="TextBox 5"/>
          <p:cNvSpPr txBox="1"/>
          <p:nvPr/>
        </p:nvSpPr>
        <p:spPr>
          <a:xfrm>
            <a:off x="403163" y="132956"/>
            <a:ext cx="4555863" cy="523220"/>
          </a:xfrm>
          <a:prstGeom prst="rect">
            <a:avLst/>
          </a:prstGeom>
          <a:noFill/>
        </p:spPr>
        <p:txBody>
          <a:bodyPr wrap="none" rtlCol="0">
            <a:spAutoFit/>
          </a:bodyPr>
          <a:lstStyle/>
          <a:p>
            <a:r>
              <a:rPr lang="lv-LV" sz="2800" dirty="0" err="1"/>
              <a:t>Four</a:t>
            </a:r>
            <a:r>
              <a:rPr lang="lv-LV" sz="2800" dirty="0"/>
              <a:t> – </a:t>
            </a:r>
            <a:r>
              <a:rPr lang="lv-LV" sz="2800" dirty="0" err="1"/>
              <a:t>base</a:t>
            </a:r>
            <a:r>
              <a:rPr lang="lv-LV" sz="2800" dirty="0"/>
              <a:t> </a:t>
            </a:r>
            <a:r>
              <a:rPr lang="lv-LV" sz="2800" dirty="0" err="1"/>
              <a:t>language</a:t>
            </a:r>
            <a:r>
              <a:rPr lang="lv-LV" sz="2800" dirty="0"/>
              <a:t> </a:t>
            </a:r>
            <a:r>
              <a:rPr lang="lv-LV" sz="2800" dirty="0" err="1"/>
              <a:t>of</a:t>
            </a:r>
            <a:r>
              <a:rPr lang="lv-LV" sz="2800" dirty="0"/>
              <a:t> </a:t>
            </a:r>
            <a:r>
              <a:rPr lang="lv-LV" sz="2800" b="1" dirty="0"/>
              <a:t>DNA </a:t>
            </a:r>
          </a:p>
        </p:txBody>
      </p:sp>
      <p:sp>
        <p:nvSpPr>
          <p:cNvPr id="7" name="TextBox 6"/>
          <p:cNvSpPr txBox="1"/>
          <p:nvPr/>
        </p:nvSpPr>
        <p:spPr>
          <a:xfrm>
            <a:off x="872023" y="1228692"/>
            <a:ext cx="357555" cy="584775"/>
          </a:xfrm>
          <a:prstGeom prst="rect">
            <a:avLst/>
          </a:prstGeom>
          <a:solidFill>
            <a:srgbClr val="FFFF00"/>
          </a:solidFill>
        </p:spPr>
        <p:txBody>
          <a:bodyPr wrap="square" rtlCol="0">
            <a:spAutoFit/>
          </a:bodyPr>
          <a:lstStyle/>
          <a:p>
            <a:r>
              <a:rPr lang="lv-LV" sz="3200" b="1" dirty="0"/>
              <a:t>A</a:t>
            </a:r>
          </a:p>
        </p:txBody>
      </p:sp>
      <p:sp>
        <p:nvSpPr>
          <p:cNvPr id="9" name="TextBox 8"/>
          <p:cNvSpPr txBox="1"/>
          <p:nvPr/>
        </p:nvSpPr>
        <p:spPr>
          <a:xfrm>
            <a:off x="3072937" y="1261830"/>
            <a:ext cx="388248" cy="584775"/>
          </a:xfrm>
          <a:prstGeom prst="rect">
            <a:avLst/>
          </a:prstGeom>
          <a:noFill/>
        </p:spPr>
        <p:txBody>
          <a:bodyPr wrap="none" rtlCol="0">
            <a:spAutoFit/>
          </a:bodyPr>
          <a:lstStyle/>
          <a:p>
            <a:r>
              <a:rPr lang="lv-LV" sz="3200" b="1" dirty="0"/>
              <a:t>T</a:t>
            </a:r>
          </a:p>
        </p:txBody>
      </p:sp>
      <p:sp>
        <p:nvSpPr>
          <p:cNvPr id="10" name="TextBox 9"/>
          <p:cNvSpPr txBox="1"/>
          <p:nvPr/>
        </p:nvSpPr>
        <p:spPr>
          <a:xfrm>
            <a:off x="4234334" y="1256570"/>
            <a:ext cx="402674" cy="584775"/>
          </a:xfrm>
          <a:prstGeom prst="rect">
            <a:avLst/>
          </a:prstGeom>
          <a:noFill/>
        </p:spPr>
        <p:txBody>
          <a:bodyPr wrap="none" rtlCol="0">
            <a:spAutoFit/>
          </a:bodyPr>
          <a:lstStyle/>
          <a:p>
            <a:r>
              <a:rPr lang="lv-LV" sz="3200" b="1" dirty="0"/>
              <a:t>C</a:t>
            </a:r>
          </a:p>
        </p:txBody>
      </p:sp>
      <p:sp>
        <p:nvSpPr>
          <p:cNvPr id="11" name="Bultiņa: uz leju 10"/>
          <p:cNvSpPr/>
          <p:nvPr/>
        </p:nvSpPr>
        <p:spPr>
          <a:xfrm>
            <a:off x="2132898" y="2188358"/>
            <a:ext cx="309051" cy="772510"/>
          </a:xfrm>
          <a:prstGeom prst="downArrow">
            <a:avLst/>
          </a:prstGeom>
          <a:solidFill>
            <a:schemeClr val="tx1">
              <a:lumMod val="65000"/>
              <a:lumOff val="3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extBox 16"/>
          <p:cNvSpPr txBox="1"/>
          <p:nvPr/>
        </p:nvSpPr>
        <p:spPr>
          <a:xfrm>
            <a:off x="2586329" y="2278134"/>
            <a:ext cx="1921360" cy="523220"/>
          </a:xfrm>
          <a:prstGeom prst="rect">
            <a:avLst/>
          </a:prstGeom>
          <a:noFill/>
        </p:spPr>
        <p:txBody>
          <a:bodyPr wrap="none" rtlCol="0">
            <a:spAutoFit/>
          </a:bodyPr>
          <a:lstStyle/>
          <a:p>
            <a:r>
              <a:rPr lang="lv-LV" sz="2800" dirty="0" err="1"/>
              <a:t>transcribed</a:t>
            </a:r>
            <a:r>
              <a:rPr lang="lv-LV" sz="2800" dirty="0"/>
              <a:t> </a:t>
            </a:r>
          </a:p>
        </p:txBody>
      </p:sp>
      <p:sp>
        <p:nvSpPr>
          <p:cNvPr id="18" name="TextBox 17"/>
          <p:cNvSpPr txBox="1"/>
          <p:nvPr/>
        </p:nvSpPr>
        <p:spPr>
          <a:xfrm>
            <a:off x="435593" y="3313006"/>
            <a:ext cx="4531818" cy="523220"/>
          </a:xfrm>
          <a:prstGeom prst="rect">
            <a:avLst/>
          </a:prstGeom>
          <a:noFill/>
        </p:spPr>
        <p:txBody>
          <a:bodyPr wrap="none" rtlCol="0">
            <a:spAutoFit/>
          </a:bodyPr>
          <a:lstStyle/>
          <a:p>
            <a:r>
              <a:rPr lang="lv-LV" sz="2800" dirty="0" err="1"/>
              <a:t>Four</a:t>
            </a:r>
            <a:r>
              <a:rPr lang="lv-LV" sz="2800" dirty="0"/>
              <a:t> – </a:t>
            </a:r>
            <a:r>
              <a:rPr lang="lv-LV" sz="2800" dirty="0" err="1"/>
              <a:t>base</a:t>
            </a:r>
            <a:r>
              <a:rPr lang="lv-LV" sz="2800" dirty="0"/>
              <a:t> </a:t>
            </a:r>
            <a:r>
              <a:rPr lang="lv-LV" sz="2800" dirty="0" err="1"/>
              <a:t>language</a:t>
            </a:r>
            <a:r>
              <a:rPr lang="lv-LV" sz="2800" dirty="0"/>
              <a:t> </a:t>
            </a:r>
            <a:r>
              <a:rPr lang="lv-LV" sz="2800" dirty="0" err="1"/>
              <a:t>of</a:t>
            </a:r>
            <a:r>
              <a:rPr lang="lv-LV" sz="2800" dirty="0"/>
              <a:t> </a:t>
            </a:r>
            <a:r>
              <a:rPr lang="lv-LV" sz="2800" b="1" dirty="0"/>
              <a:t>RNA </a:t>
            </a:r>
          </a:p>
        </p:txBody>
      </p:sp>
      <p:sp>
        <p:nvSpPr>
          <p:cNvPr id="19" name="Taisnstūris: ar noapaļotiem stūriem 18"/>
          <p:cNvSpPr/>
          <p:nvPr/>
        </p:nvSpPr>
        <p:spPr>
          <a:xfrm>
            <a:off x="3777833" y="4145630"/>
            <a:ext cx="822353" cy="662608"/>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800" b="1"/>
          </a:p>
        </p:txBody>
      </p:sp>
      <p:sp>
        <p:nvSpPr>
          <p:cNvPr id="20" name="Taisnstūris: ar noapaļotiem stūriem 19"/>
          <p:cNvSpPr/>
          <p:nvPr/>
        </p:nvSpPr>
        <p:spPr>
          <a:xfrm>
            <a:off x="2625253" y="4115927"/>
            <a:ext cx="822353" cy="662608"/>
          </a:xfrm>
          <a:prstGeom prst="round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800" b="1"/>
          </a:p>
        </p:txBody>
      </p:sp>
      <p:sp>
        <p:nvSpPr>
          <p:cNvPr id="21" name="Taisnstūris: ar noapaļotiem stūriem 20"/>
          <p:cNvSpPr/>
          <p:nvPr/>
        </p:nvSpPr>
        <p:spPr>
          <a:xfrm>
            <a:off x="1488686" y="4123234"/>
            <a:ext cx="822353" cy="66260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800" b="1"/>
          </a:p>
        </p:txBody>
      </p:sp>
      <p:sp>
        <p:nvSpPr>
          <p:cNvPr id="22" name="Taisnstūris: ar noapaļotiem stūriem 21"/>
          <p:cNvSpPr/>
          <p:nvPr/>
        </p:nvSpPr>
        <p:spPr>
          <a:xfrm>
            <a:off x="445827" y="4145630"/>
            <a:ext cx="822353" cy="662608"/>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800" b="1"/>
          </a:p>
        </p:txBody>
      </p:sp>
      <p:sp>
        <p:nvSpPr>
          <p:cNvPr id="23" name="TextBox 22"/>
          <p:cNvSpPr txBox="1"/>
          <p:nvPr/>
        </p:nvSpPr>
        <p:spPr>
          <a:xfrm>
            <a:off x="1665831" y="4192928"/>
            <a:ext cx="410690" cy="523220"/>
          </a:xfrm>
          <a:prstGeom prst="rect">
            <a:avLst/>
          </a:prstGeom>
          <a:noFill/>
        </p:spPr>
        <p:txBody>
          <a:bodyPr wrap="none" rtlCol="0">
            <a:spAutoFit/>
          </a:bodyPr>
          <a:lstStyle/>
          <a:p>
            <a:r>
              <a:rPr lang="lv-LV" sz="2800" b="1" dirty="0"/>
              <a:t>G</a:t>
            </a:r>
          </a:p>
        </p:txBody>
      </p:sp>
      <p:sp>
        <p:nvSpPr>
          <p:cNvPr id="24" name="TextBox 23"/>
          <p:cNvSpPr txBox="1"/>
          <p:nvPr/>
        </p:nvSpPr>
        <p:spPr>
          <a:xfrm>
            <a:off x="638987" y="4178314"/>
            <a:ext cx="357555" cy="537834"/>
          </a:xfrm>
          <a:prstGeom prst="rect">
            <a:avLst/>
          </a:prstGeom>
          <a:solidFill>
            <a:srgbClr val="FFFF00"/>
          </a:solidFill>
        </p:spPr>
        <p:txBody>
          <a:bodyPr wrap="square" rtlCol="0">
            <a:spAutoFit/>
          </a:bodyPr>
          <a:lstStyle/>
          <a:p>
            <a:r>
              <a:rPr lang="lv-LV" sz="2800" b="1" dirty="0"/>
              <a:t>A</a:t>
            </a:r>
          </a:p>
        </p:txBody>
      </p:sp>
      <p:sp>
        <p:nvSpPr>
          <p:cNvPr id="25" name="TextBox 24"/>
          <p:cNvSpPr txBox="1"/>
          <p:nvPr/>
        </p:nvSpPr>
        <p:spPr>
          <a:xfrm>
            <a:off x="2839901" y="4211452"/>
            <a:ext cx="415498" cy="523220"/>
          </a:xfrm>
          <a:prstGeom prst="rect">
            <a:avLst/>
          </a:prstGeom>
          <a:noFill/>
        </p:spPr>
        <p:txBody>
          <a:bodyPr wrap="none" rtlCol="0">
            <a:spAutoFit/>
          </a:bodyPr>
          <a:lstStyle/>
          <a:p>
            <a:r>
              <a:rPr lang="lv-LV" sz="2800" b="1" dirty="0"/>
              <a:t>U</a:t>
            </a:r>
          </a:p>
        </p:txBody>
      </p:sp>
      <p:sp>
        <p:nvSpPr>
          <p:cNvPr id="26" name="TextBox 25"/>
          <p:cNvSpPr txBox="1"/>
          <p:nvPr/>
        </p:nvSpPr>
        <p:spPr>
          <a:xfrm>
            <a:off x="4001298" y="4206192"/>
            <a:ext cx="375424" cy="523220"/>
          </a:xfrm>
          <a:prstGeom prst="rect">
            <a:avLst/>
          </a:prstGeom>
          <a:noFill/>
        </p:spPr>
        <p:txBody>
          <a:bodyPr wrap="none" rtlCol="0">
            <a:spAutoFit/>
          </a:bodyPr>
          <a:lstStyle/>
          <a:p>
            <a:r>
              <a:rPr lang="lv-LV" sz="2800" b="1" dirty="0"/>
              <a:t>C</a:t>
            </a:r>
          </a:p>
        </p:txBody>
      </p:sp>
      <p:sp>
        <p:nvSpPr>
          <p:cNvPr id="27" name="Bultiņa: uz leju 26"/>
          <p:cNvSpPr/>
          <p:nvPr/>
        </p:nvSpPr>
        <p:spPr>
          <a:xfrm rot="16200000">
            <a:off x="5558127" y="3841266"/>
            <a:ext cx="371683" cy="1502853"/>
          </a:xfrm>
          <a:prstGeom prst="downArrow">
            <a:avLst/>
          </a:prstGeom>
          <a:solidFill>
            <a:schemeClr val="tx1">
              <a:lumMod val="65000"/>
              <a:lumOff val="3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8" name="TextBox 27"/>
          <p:cNvSpPr txBox="1"/>
          <p:nvPr/>
        </p:nvSpPr>
        <p:spPr>
          <a:xfrm>
            <a:off x="6708620" y="4331082"/>
            <a:ext cx="5399491" cy="523220"/>
          </a:xfrm>
          <a:prstGeom prst="rect">
            <a:avLst/>
          </a:prstGeom>
          <a:noFill/>
        </p:spPr>
        <p:txBody>
          <a:bodyPr wrap="none" rtlCol="0">
            <a:spAutoFit/>
          </a:bodyPr>
          <a:lstStyle/>
          <a:p>
            <a:r>
              <a:rPr lang="lv-LV" sz="2800" dirty="0"/>
              <a:t>20- </a:t>
            </a:r>
            <a:r>
              <a:rPr lang="lv-LV" sz="2800" dirty="0" err="1"/>
              <a:t>amino</a:t>
            </a:r>
            <a:r>
              <a:rPr lang="lv-LV" sz="2800" dirty="0"/>
              <a:t> </a:t>
            </a:r>
            <a:r>
              <a:rPr lang="lv-LV" sz="2800" dirty="0" err="1"/>
              <a:t>acid</a:t>
            </a:r>
            <a:r>
              <a:rPr lang="lv-LV" sz="2800" dirty="0"/>
              <a:t> </a:t>
            </a:r>
            <a:r>
              <a:rPr lang="lv-LV" sz="2800" dirty="0" err="1"/>
              <a:t>language</a:t>
            </a:r>
            <a:r>
              <a:rPr lang="lv-LV" sz="2800" dirty="0"/>
              <a:t> </a:t>
            </a:r>
            <a:r>
              <a:rPr lang="lv-LV" sz="2800" dirty="0" err="1"/>
              <a:t>of</a:t>
            </a:r>
            <a:r>
              <a:rPr lang="lv-LV" sz="2800" dirty="0"/>
              <a:t> </a:t>
            </a:r>
            <a:r>
              <a:rPr lang="lv-LV" sz="2800" dirty="0" err="1"/>
              <a:t>proteins</a:t>
            </a:r>
            <a:endParaRPr lang="lv-LV" sz="2800" dirty="0"/>
          </a:p>
        </p:txBody>
      </p:sp>
      <p:sp>
        <p:nvSpPr>
          <p:cNvPr id="29" name="TextBox 28"/>
          <p:cNvSpPr txBox="1"/>
          <p:nvPr/>
        </p:nvSpPr>
        <p:spPr>
          <a:xfrm>
            <a:off x="4783288" y="5029006"/>
            <a:ext cx="1739451" cy="523220"/>
          </a:xfrm>
          <a:prstGeom prst="rect">
            <a:avLst/>
          </a:prstGeom>
          <a:noFill/>
        </p:spPr>
        <p:txBody>
          <a:bodyPr wrap="none" rtlCol="0">
            <a:spAutoFit/>
          </a:bodyPr>
          <a:lstStyle/>
          <a:p>
            <a:r>
              <a:rPr lang="lv-LV" sz="2800" dirty="0" err="1"/>
              <a:t>translated</a:t>
            </a:r>
            <a:r>
              <a:rPr lang="lv-LV" sz="2800" dirty="0"/>
              <a:t> </a:t>
            </a:r>
          </a:p>
        </p:txBody>
      </p:sp>
      <p:pic>
        <p:nvPicPr>
          <p:cNvPr id="30" name="Attēls 29"/>
          <p:cNvPicPr>
            <a:picLocks noChangeAspect="1"/>
          </p:cNvPicPr>
          <p:nvPr/>
        </p:nvPicPr>
        <p:blipFill>
          <a:blip r:embed="rId2"/>
          <a:stretch>
            <a:fillRect/>
          </a:stretch>
        </p:blipFill>
        <p:spPr>
          <a:xfrm>
            <a:off x="6895375" y="761328"/>
            <a:ext cx="4589734" cy="809953"/>
          </a:xfrm>
          <a:prstGeom prst="rect">
            <a:avLst/>
          </a:prstGeom>
        </p:spPr>
      </p:pic>
      <p:pic>
        <p:nvPicPr>
          <p:cNvPr id="31" name="Attēls 30"/>
          <p:cNvPicPr>
            <a:picLocks noChangeAspect="1"/>
          </p:cNvPicPr>
          <p:nvPr/>
        </p:nvPicPr>
        <p:blipFill>
          <a:blip r:embed="rId3"/>
          <a:stretch>
            <a:fillRect/>
          </a:stretch>
        </p:blipFill>
        <p:spPr>
          <a:xfrm>
            <a:off x="6708620" y="1946172"/>
            <a:ext cx="5009572" cy="817889"/>
          </a:xfrm>
          <a:prstGeom prst="rect">
            <a:avLst/>
          </a:prstGeom>
        </p:spPr>
      </p:pic>
      <p:pic>
        <p:nvPicPr>
          <p:cNvPr id="32" name="Attēls 31"/>
          <p:cNvPicPr>
            <a:picLocks noChangeAspect="1"/>
          </p:cNvPicPr>
          <p:nvPr/>
        </p:nvPicPr>
        <p:blipFill>
          <a:blip r:embed="rId4"/>
          <a:stretch>
            <a:fillRect/>
          </a:stretch>
        </p:blipFill>
        <p:spPr>
          <a:xfrm>
            <a:off x="6708620" y="3058101"/>
            <a:ext cx="5277488" cy="852028"/>
          </a:xfrm>
          <a:prstGeom prst="rect">
            <a:avLst/>
          </a:prstGeom>
        </p:spPr>
      </p:pic>
    </p:spTree>
    <p:extLst>
      <p:ext uri="{BB962C8B-B14F-4D97-AF65-F5344CB8AC3E}">
        <p14:creationId xmlns:p14="http://schemas.microsoft.com/office/powerpoint/2010/main" val="171438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2" grpId="0" animBg="1"/>
      <p:bldP spid="5" grpId="0"/>
      <p:bldP spid="7" grpId="0" animBg="1"/>
      <p:bldP spid="9" grpId="0"/>
      <p:bldP spid="10" grpId="0"/>
      <p:bldP spid="11" grpId="0" animBg="1"/>
      <p:bldP spid="17" grpId="0"/>
      <p:bldP spid="18" grpId="0"/>
      <p:bldP spid="19" grpId="0" animBg="1"/>
      <p:bldP spid="20" grpId="0" animBg="1"/>
      <p:bldP spid="21" grpId="0" animBg="1"/>
      <p:bldP spid="22" grpId="0" animBg="1"/>
      <p:bldP spid="23" grpId="0"/>
      <p:bldP spid="24" grpId="0" animBg="1"/>
      <p:bldP spid="25" grpId="0"/>
      <p:bldP spid="26" grpId="0"/>
      <p:bldP spid="27" grpId="0" animBg="1"/>
      <p:bldP spid="28" grpId="0"/>
      <p:bldP spid="2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AD3AD142-479A-4CCA-BB01-0E3D0DC688F5}"/>
              </a:ext>
            </a:extLst>
          </p:cNvPr>
          <p:cNvSpPr>
            <a:spLocks noGrp="1"/>
          </p:cNvSpPr>
          <p:nvPr>
            <p:ph type="title"/>
          </p:nvPr>
        </p:nvSpPr>
        <p:spPr>
          <a:xfrm>
            <a:off x="2777837" y="-207818"/>
            <a:ext cx="10515600" cy="1325563"/>
          </a:xfrm>
        </p:spPr>
        <p:txBody>
          <a:bodyPr>
            <a:normAutofit/>
          </a:bodyPr>
          <a:lstStyle/>
          <a:p>
            <a:r>
              <a:rPr lang="sv-SE" sz="3600" b="1" dirty="0"/>
              <a:t>pre-mRNA splicing and diseases</a:t>
            </a:r>
            <a:endParaRPr lang="lv-LV" sz="3600" b="1" dirty="0"/>
          </a:p>
        </p:txBody>
      </p:sp>
      <p:sp>
        <p:nvSpPr>
          <p:cNvPr id="5" name="Taisnstūris 4">
            <a:extLst>
              <a:ext uri="{FF2B5EF4-FFF2-40B4-BE49-F238E27FC236}">
                <a16:creationId xmlns:a16="http://schemas.microsoft.com/office/drawing/2014/main" xmlns="" id="{105C9622-FE3D-4D68-A213-FE68591035B4}"/>
              </a:ext>
            </a:extLst>
          </p:cNvPr>
          <p:cNvSpPr/>
          <p:nvPr/>
        </p:nvSpPr>
        <p:spPr>
          <a:xfrm>
            <a:off x="191363" y="1440221"/>
            <a:ext cx="12150439" cy="3139321"/>
          </a:xfrm>
          <a:prstGeom prst="rect">
            <a:avLst/>
          </a:prstGeom>
        </p:spPr>
        <p:txBody>
          <a:bodyPr wrap="square">
            <a:spAutoFit/>
          </a:bodyPr>
          <a:lstStyle/>
          <a:p>
            <a:pPr marL="342900" indent="-342900">
              <a:buFont typeface="Wingdings" panose="05000000000000000000" pitchFamily="2" charset="2"/>
              <a:buChar char="q"/>
            </a:pPr>
            <a:r>
              <a:rPr lang="en-US" sz="2200" dirty="0"/>
              <a:t>There are two SMN genes, </a:t>
            </a:r>
            <a:r>
              <a:rPr lang="en-US" sz="2200" i="1" dirty="0"/>
              <a:t>SMN1</a:t>
            </a:r>
            <a:r>
              <a:rPr lang="en-US" sz="2200" dirty="0"/>
              <a:t> and </a:t>
            </a:r>
            <a:r>
              <a:rPr lang="en-US" sz="2200" i="1" dirty="0"/>
              <a:t>SMN2</a:t>
            </a:r>
            <a:r>
              <a:rPr lang="en-US" sz="2200" dirty="0"/>
              <a:t>, both of which encode the same open reading frame.</a:t>
            </a:r>
          </a:p>
          <a:p>
            <a:pPr marL="342900" indent="-342900">
              <a:buFont typeface="Wingdings" panose="05000000000000000000" pitchFamily="2" charset="2"/>
              <a:buChar char="q"/>
            </a:pPr>
            <a:endParaRPr lang="en-US" sz="2200" dirty="0"/>
          </a:p>
          <a:p>
            <a:pPr marL="342900" indent="-342900">
              <a:buFont typeface="Wingdings" panose="05000000000000000000" pitchFamily="2" charset="2"/>
              <a:buChar char="q"/>
            </a:pPr>
            <a:r>
              <a:rPr lang="en-US" sz="2200" dirty="0"/>
              <a:t>The vast majority of SMA patients have deletions of the </a:t>
            </a:r>
            <a:r>
              <a:rPr lang="en-US" sz="2200" i="1" dirty="0"/>
              <a:t>SMN1</a:t>
            </a:r>
            <a:r>
              <a:rPr lang="en-US" sz="2200" dirty="0"/>
              <a:t> gene .</a:t>
            </a:r>
          </a:p>
          <a:p>
            <a:pPr marL="342900" indent="-342900">
              <a:buFont typeface="Wingdings" panose="05000000000000000000" pitchFamily="2" charset="2"/>
              <a:buChar char="q"/>
            </a:pPr>
            <a:endParaRPr lang="en-US" sz="2200" dirty="0"/>
          </a:p>
          <a:p>
            <a:pPr marL="342900" indent="-342900">
              <a:buFont typeface="Wingdings" panose="05000000000000000000" pitchFamily="2" charset="2"/>
              <a:buChar char="q"/>
            </a:pPr>
            <a:r>
              <a:rPr lang="en-US" sz="2200" dirty="0"/>
              <a:t>In the </a:t>
            </a:r>
            <a:r>
              <a:rPr lang="en-US" sz="2200" i="1" dirty="0"/>
              <a:t>SMN2</a:t>
            </a:r>
            <a:r>
              <a:rPr lang="en-US" sz="2200" dirty="0"/>
              <a:t> gene  they have </a:t>
            </a:r>
            <a:r>
              <a:rPr lang="lv-LV" sz="2200" dirty="0"/>
              <a:t> a </a:t>
            </a:r>
            <a:r>
              <a:rPr lang="lv-LV" sz="2200" dirty="0" err="1"/>
              <a:t>single</a:t>
            </a:r>
            <a:r>
              <a:rPr lang="lv-LV" sz="2200" dirty="0"/>
              <a:t> </a:t>
            </a:r>
            <a:r>
              <a:rPr lang="lv-LV" sz="2200" dirty="0" err="1"/>
              <a:t>nucleotide</a:t>
            </a:r>
            <a:r>
              <a:rPr lang="lv-LV" sz="2200" dirty="0"/>
              <a:t> </a:t>
            </a:r>
            <a:r>
              <a:rPr lang="lv-LV" sz="2200" dirty="0" err="1"/>
              <a:t>substitution</a:t>
            </a:r>
            <a:r>
              <a:rPr lang="lv-LV" sz="2200" dirty="0"/>
              <a:t>, a C-&gt;T </a:t>
            </a:r>
            <a:r>
              <a:rPr lang="lv-LV" sz="2200" dirty="0" err="1"/>
              <a:t>change</a:t>
            </a:r>
            <a:r>
              <a:rPr lang="lv-LV" sz="2200" dirty="0"/>
              <a:t> </a:t>
            </a:r>
            <a:r>
              <a:rPr lang="lv-LV" sz="2200" dirty="0" err="1"/>
              <a:t>at</a:t>
            </a:r>
            <a:r>
              <a:rPr lang="lv-LV" sz="2200" dirty="0"/>
              <a:t> </a:t>
            </a:r>
            <a:r>
              <a:rPr lang="lv-LV" sz="2200" dirty="0" err="1"/>
              <a:t>position</a:t>
            </a:r>
            <a:r>
              <a:rPr lang="lv-LV" sz="2200" dirty="0"/>
              <a:t> 6 </a:t>
            </a:r>
            <a:r>
              <a:rPr lang="lv-LV" sz="2200" dirty="0" err="1"/>
              <a:t>in</a:t>
            </a:r>
            <a:r>
              <a:rPr lang="lv-LV" sz="2200" dirty="0"/>
              <a:t> </a:t>
            </a:r>
            <a:r>
              <a:rPr lang="lv-LV" sz="2200" dirty="0" err="1"/>
              <a:t>exon</a:t>
            </a:r>
            <a:r>
              <a:rPr lang="lv-LV" sz="2200" dirty="0"/>
              <a:t> 7</a:t>
            </a:r>
            <a:r>
              <a:rPr lang="sv-SE" sz="2200" dirty="0"/>
              <a:t>.</a:t>
            </a:r>
          </a:p>
          <a:p>
            <a:pPr marL="342900" indent="-342900">
              <a:buFont typeface="Wingdings" panose="05000000000000000000" pitchFamily="2" charset="2"/>
              <a:buChar char="q"/>
            </a:pPr>
            <a:endParaRPr lang="sv-SE" sz="2200" dirty="0"/>
          </a:p>
          <a:p>
            <a:pPr marL="342900" indent="-342900">
              <a:buFont typeface="Wingdings" panose="05000000000000000000" pitchFamily="2" charset="2"/>
              <a:buChar char="q"/>
            </a:pPr>
            <a:r>
              <a:rPr lang="en-US" sz="2200" dirty="0"/>
              <a:t>This mutation, though it does not change the amino acid coding, significantly alters the splicing pattern of the </a:t>
            </a:r>
            <a:r>
              <a:rPr lang="en-US" sz="2200" i="1" dirty="0"/>
              <a:t>SMN2</a:t>
            </a:r>
            <a:r>
              <a:rPr lang="en-US" sz="2200" dirty="0"/>
              <a:t> pre-mRNA, causing frequent skipping of exon 7 that produces an inactive and unstable protein lacking the last 16 amino acids.</a:t>
            </a:r>
            <a:endParaRPr lang="lv-LV" sz="2200" dirty="0"/>
          </a:p>
        </p:txBody>
      </p:sp>
      <p:sp>
        <p:nvSpPr>
          <p:cNvPr id="12" name="Taisnstūris 11">
            <a:extLst>
              <a:ext uri="{FF2B5EF4-FFF2-40B4-BE49-F238E27FC236}">
                <a16:creationId xmlns:a16="http://schemas.microsoft.com/office/drawing/2014/main" xmlns="" id="{37607CAB-EC20-45FF-AFC6-8D7170ED00BC}"/>
              </a:ext>
            </a:extLst>
          </p:cNvPr>
          <p:cNvSpPr/>
          <p:nvPr/>
        </p:nvSpPr>
        <p:spPr>
          <a:xfrm>
            <a:off x="3516357" y="853322"/>
            <a:ext cx="4241161" cy="461665"/>
          </a:xfrm>
          <a:prstGeom prst="rect">
            <a:avLst/>
          </a:prstGeom>
        </p:spPr>
        <p:txBody>
          <a:bodyPr wrap="none">
            <a:spAutoFit/>
          </a:bodyPr>
          <a:lstStyle/>
          <a:p>
            <a:r>
              <a:rPr lang="lv-LV" sz="2400" u="sng" dirty="0">
                <a:solidFill>
                  <a:srgbClr val="FF0000"/>
                </a:solidFill>
              </a:rPr>
              <a:t> </a:t>
            </a:r>
            <a:r>
              <a:rPr lang="sv-SE" sz="2400" u="sng" dirty="0">
                <a:solidFill>
                  <a:srgbClr val="FF0000"/>
                </a:solidFill>
              </a:rPr>
              <a:t>S</a:t>
            </a:r>
            <a:r>
              <a:rPr lang="lv-LV" sz="2400" u="sng" dirty="0" err="1">
                <a:solidFill>
                  <a:srgbClr val="FF0000"/>
                </a:solidFill>
              </a:rPr>
              <a:t>pinal</a:t>
            </a:r>
            <a:r>
              <a:rPr lang="lv-LV" sz="2400" u="sng" dirty="0">
                <a:solidFill>
                  <a:srgbClr val="FF0000"/>
                </a:solidFill>
              </a:rPr>
              <a:t> </a:t>
            </a:r>
            <a:r>
              <a:rPr lang="lv-LV" sz="2400" u="sng" dirty="0" err="1">
                <a:solidFill>
                  <a:srgbClr val="FF0000"/>
                </a:solidFill>
              </a:rPr>
              <a:t>muscular</a:t>
            </a:r>
            <a:r>
              <a:rPr lang="lv-LV" sz="2400" u="sng" dirty="0">
                <a:solidFill>
                  <a:srgbClr val="FF0000"/>
                </a:solidFill>
              </a:rPr>
              <a:t> </a:t>
            </a:r>
            <a:r>
              <a:rPr lang="lv-LV" sz="2400" u="sng" dirty="0" err="1">
                <a:solidFill>
                  <a:srgbClr val="FF0000"/>
                </a:solidFill>
              </a:rPr>
              <a:t>atrophy</a:t>
            </a:r>
            <a:r>
              <a:rPr lang="lv-LV" sz="2400" u="sng" dirty="0">
                <a:solidFill>
                  <a:srgbClr val="FF0000"/>
                </a:solidFill>
              </a:rPr>
              <a:t> (SMA) </a:t>
            </a:r>
          </a:p>
        </p:txBody>
      </p:sp>
      <p:pic>
        <p:nvPicPr>
          <p:cNvPr id="13" name="Attēls 12">
            <a:extLst>
              <a:ext uri="{FF2B5EF4-FFF2-40B4-BE49-F238E27FC236}">
                <a16:creationId xmlns:a16="http://schemas.microsoft.com/office/drawing/2014/main" xmlns="" id="{AFBEE249-CF8A-4302-961B-CE5B871A97AF}"/>
              </a:ext>
            </a:extLst>
          </p:cNvPr>
          <p:cNvPicPr>
            <a:picLocks noChangeAspect="1"/>
          </p:cNvPicPr>
          <p:nvPr/>
        </p:nvPicPr>
        <p:blipFill>
          <a:blip r:embed="rId2"/>
          <a:stretch>
            <a:fillRect/>
          </a:stretch>
        </p:blipFill>
        <p:spPr>
          <a:xfrm>
            <a:off x="1632237" y="4704776"/>
            <a:ext cx="7470200" cy="2124830"/>
          </a:xfrm>
          <a:prstGeom prst="rect">
            <a:avLst/>
          </a:prstGeom>
        </p:spPr>
      </p:pic>
    </p:spTree>
    <p:extLst>
      <p:ext uri="{BB962C8B-B14F-4D97-AF65-F5344CB8AC3E}">
        <p14:creationId xmlns:p14="http://schemas.microsoft.com/office/powerpoint/2010/main" val="116859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AD3AD142-479A-4CCA-BB01-0E3D0DC688F5}"/>
              </a:ext>
            </a:extLst>
          </p:cNvPr>
          <p:cNvSpPr>
            <a:spLocks noGrp="1"/>
          </p:cNvSpPr>
          <p:nvPr>
            <p:ph type="title"/>
          </p:nvPr>
        </p:nvSpPr>
        <p:spPr>
          <a:xfrm>
            <a:off x="2777837" y="-207818"/>
            <a:ext cx="10515600" cy="1325563"/>
          </a:xfrm>
        </p:spPr>
        <p:txBody>
          <a:bodyPr>
            <a:normAutofit/>
          </a:bodyPr>
          <a:lstStyle/>
          <a:p>
            <a:r>
              <a:rPr lang="sv-SE" sz="3600" b="1" dirty="0"/>
              <a:t>pre-mRNA splicing and diseases</a:t>
            </a:r>
            <a:endParaRPr lang="lv-LV" sz="3600" b="1" dirty="0"/>
          </a:p>
        </p:txBody>
      </p:sp>
      <p:sp>
        <p:nvSpPr>
          <p:cNvPr id="5" name="Taisnstūris 4">
            <a:extLst>
              <a:ext uri="{FF2B5EF4-FFF2-40B4-BE49-F238E27FC236}">
                <a16:creationId xmlns:a16="http://schemas.microsoft.com/office/drawing/2014/main" xmlns="" id="{105C9622-FE3D-4D68-A213-FE68591035B4}"/>
              </a:ext>
            </a:extLst>
          </p:cNvPr>
          <p:cNvSpPr/>
          <p:nvPr/>
        </p:nvSpPr>
        <p:spPr>
          <a:xfrm>
            <a:off x="191363" y="1440221"/>
            <a:ext cx="12150439" cy="2677656"/>
          </a:xfrm>
          <a:prstGeom prst="rect">
            <a:avLst/>
          </a:prstGeom>
        </p:spPr>
        <p:txBody>
          <a:bodyPr wrap="square">
            <a:spAutoFit/>
          </a:bodyPr>
          <a:lstStyle/>
          <a:p>
            <a:pPr marL="342900" indent="-342900">
              <a:buFont typeface="Wingdings" panose="05000000000000000000" pitchFamily="2" charset="2"/>
              <a:buChar char="q"/>
            </a:pPr>
            <a:r>
              <a:rPr lang="en-US" sz="2400" dirty="0"/>
              <a:t>Two models have been proposed to explain exon 7 skipping in </a:t>
            </a:r>
            <a:r>
              <a:rPr lang="en-US" sz="2400" i="1" dirty="0"/>
              <a:t>SMN2:</a:t>
            </a:r>
            <a:r>
              <a:rPr lang="en-US" sz="2400" dirty="0"/>
              <a:t> </a:t>
            </a:r>
          </a:p>
          <a:p>
            <a:pPr marL="342900" indent="-342900">
              <a:buFont typeface="Wingdings" panose="05000000000000000000" pitchFamily="2" charset="2"/>
              <a:buChar char="q"/>
            </a:pPr>
            <a:endParaRPr lang="en-US" sz="2400" dirty="0"/>
          </a:p>
          <a:p>
            <a:pPr marL="800100" lvl="1" indent="-342900">
              <a:buFont typeface="Wingdings" panose="05000000000000000000" pitchFamily="2" charset="2"/>
              <a:buChar char="ü"/>
            </a:pPr>
            <a:r>
              <a:rPr lang="en-US" sz="2400" dirty="0"/>
              <a:t> the substitution disrupts an ESE, which the splicing activator binds;</a:t>
            </a:r>
          </a:p>
          <a:p>
            <a:pPr marL="800100" lvl="1" indent="-342900">
              <a:buFont typeface="Wingdings" panose="05000000000000000000" pitchFamily="2" charset="2"/>
              <a:buChar char="ü"/>
            </a:pPr>
            <a:r>
              <a:rPr lang="en-US" sz="2400" dirty="0"/>
              <a:t>it creates an ESS to which the splicing </a:t>
            </a:r>
            <a:r>
              <a:rPr lang="en-US" sz="2400" dirty="0" err="1" smtClean="0"/>
              <a:t>supressor</a:t>
            </a:r>
            <a:r>
              <a:rPr lang="en-US" sz="2400" dirty="0" smtClean="0"/>
              <a:t> </a:t>
            </a:r>
            <a:r>
              <a:rPr lang="en-US" sz="2400" dirty="0" err="1"/>
              <a:t>hnRNP</a:t>
            </a:r>
            <a:r>
              <a:rPr lang="en-US" sz="2400" dirty="0"/>
              <a:t> binds.  </a:t>
            </a:r>
          </a:p>
          <a:p>
            <a:pPr marL="800100" lvl="1" indent="-342900">
              <a:buFont typeface="Wingdings" panose="05000000000000000000" pitchFamily="2" charset="2"/>
              <a:buChar char="ü"/>
            </a:pPr>
            <a:endParaRPr lang="en-US" sz="2400" dirty="0"/>
          </a:p>
          <a:p>
            <a:pPr marL="342900" indent="-342900">
              <a:buFont typeface="Wingdings" panose="05000000000000000000" pitchFamily="2" charset="2"/>
              <a:buChar char="q"/>
            </a:pPr>
            <a:r>
              <a:rPr lang="en-US" sz="2400" dirty="0"/>
              <a:t>Splicing is altered because of the balance of positively and negatively-acting splicing factors </a:t>
            </a:r>
          </a:p>
          <a:p>
            <a:r>
              <a:rPr lang="en-US" sz="2400" dirty="0"/>
              <a:t>has been shifted.</a:t>
            </a:r>
            <a:endParaRPr lang="sv-SE" sz="3600" dirty="0"/>
          </a:p>
        </p:txBody>
      </p:sp>
      <p:sp>
        <p:nvSpPr>
          <p:cNvPr id="12" name="Taisnstūris 11">
            <a:extLst>
              <a:ext uri="{FF2B5EF4-FFF2-40B4-BE49-F238E27FC236}">
                <a16:creationId xmlns:a16="http://schemas.microsoft.com/office/drawing/2014/main" xmlns="" id="{37607CAB-EC20-45FF-AFC6-8D7170ED00BC}"/>
              </a:ext>
            </a:extLst>
          </p:cNvPr>
          <p:cNvSpPr/>
          <p:nvPr/>
        </p:nvSpPr>
        <p:spPr>
          <a:xfrm>
            <a:off x="3516357" y="853322"/>
            <a:ext cx="4241161" cy="461665"/>
          </a:xfrm>
          <a:prstGeom prst="rect">
            <a:avLst/>
          </a:prstGeom>
        </p:spPr>
        <p:txBody>
          <a:bodyPr wrap="none">
            <a:spAutoFit/>
          </a:bodyPr>
          <a:lstStyle/>
          <a:p>
            <a:r>
              <a:rPr lang="lv-LV" sz="2400" u="sng" dirty="0">
                <a:solidFill>
                  <a:srgbClr val="FF0000"/>
                </a:solidFill>
              </a:rPr>
              <a:t> </a:t>
            </a:r>
            <a:r>
              <a:rPr lang="sv-SE" sz="2400" u="sng" dirty="0">
                <a:solidFill>
                  <a:srgbClr val="FF0000"/>
                </a:solidFill>
              </a:rPr>
              <a:t>S</a:t>
            </a:r>
            <a:r>
              <a:rPr lang="lv-LV" sz="2400" u="sng" dirty="0" err="1">
                <a:solidFill>
                  <a:srgbClr val="FF0000"/>
                </a:solidFill>
              </a:rPr>
              <a:t>pinal</a:t>
            </a:r>
            <a:r>
              <a:rPr lang="lv-LV" sz="2400" u="sng" dirty="0">
                <a:solidFill>
                  <a:srgbClr val="FF0000"/>
                </a:solidFill>
              </a:rPr>
              <a:t> </a:t>
            </a:r>
            <a:r>
              <a:rPr lang="lv-LV" sz="2400" u="sng" dirty="0" err="1">
                <a:solidFill>
                  <a:srgbClr val="FF0000"/>
                </a:solidFill>
              </a:rPr>
              <a:t>muscular</a:t>
            </a:r>
            <a:r>
              <a:rPr lang="lv-LV" sz="2400" u="sng" dirty="0">
                <a:solidFill>
                  <a:srgbClr val="FF0000"/>
                </a:solidFill>
              </a:rPr>
              <a:t> </a:t>
            </a:r>
            <a:r>
              <a:rPr lang="lv-LV" sz="2400" u="sng" dirty="0" err="1">
                <a:solidFill>
                  <a:srgbClr val="FF0000"/>
                </a:solidFill>
              </a:rPr>
              <a:t>atrophy</a:t>
            </a:r>
            <a:r>
              <a:rPr lang="lv-LV" sz="2400" u="sng" dirty="0">
                <a:solidFill>
                  <a:srgbClr val="FF0000"/>
                </a:solidFill>
              </a:rPr>
              <a:t> (SMA) </a:t>
            </a:r>
          </a:p>
        </p:txBody>
      </p:sp>
      <p:pic>
        <p:nvPicPr>
          <p:cNvPr id="13" name="Attēls 12">
            <a:extLst>
              <a:ext uri="{FF2B5EF4-FFF2-40B4-BE49-F238E27FC236}">
                <a16:creationId xmlns:a16="http://schemas.microsoft.com/office/drawing/2014/main" xmlns="" id="{AFBEE249-CF8A-4302-961B-CE5B871A97AF}"/>
              </a:ext>
            </a:extLst>
          </p:cNvPr>
          <p:cNvPicPr>
            <a:picLocks noChangeAspect="1"/>
          </p:cNvPicPr>
          <p:nvPr/>
        </p:nvPicPr>
        <p:blipFill>
          <a:blip r:embed="rId2"/>
          <a:stretch>
            <a:fillRect/>
          </a:stretch>
        </p:blipFill>
        <p:spPr>
          <a:xfrm>
            <a:off x="1258163" y="4058445"/>
            <a:ext cx="8980345" cy="2554377"/>
          </a:xfrm>
          <a:prstGeom prst="rect">
            <a:avLst/>
          </a:prstGeom>
        </p:spPr>
      </p:pic>
    </p:spTree>
    <p:extLst>
      <p:ext uri="{BB962C8B-B14F-4D97-AF65-F5344CB8AC3E}">
        <p14:creationId xmlns:p14="http://schemas.microsoft.com/office/powerpoint/2010/main" val="38162748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7334" y="909651"/>
            <a:ext cx="10965759" cy="830997"/>
          </a:xfrm>
          <a:prstGeom prst="rect">
            <a:avLst/>
          </a:prstGeom>
          <a:noFill/>
        </p:spPr>
        <p:txBody>
          <a:bodyPr wrap="none" rtlCol="0">
            <a:spAutoFit/>
          </a:bodyPr>
          <a:lstStyle/>
          <a:p>
            <a:pPr marL="342900" indent="-342900">
              <a:buFont typeface="Wingdings" panose="05000000000000000000" pitchFamily="2" charset="2"/>
              <a:buChar char="q"/>
            </a:pPr>
            <a:r>
              <a:rPr lang="en-US" sz="2400" dirty="0"/>
              <a:t>It is vital for the introns to be removed precisely, as any left-over intron nucleotides,</a:t>
            </a:r>
          </a:p>
          <a:p>
            <a:r>
              <a:rPr lang="en-US" sz="2400" dirty="0"/>
              <a:t>or deletion of exon nucleotides, may result in a faulty protein being produced.</a:t>
            </a:r>
          </a:p>
        </p:txBody>
      </p:sp>
      <p:sp>
        <p:nvSpPr>
          <p:cNvPr id="5" name="Taisnstūris 4"/>
          <p:cNvSpPr/>
          <p:nvPr/>
        </p:nvSpPr>
        <p:spPr>
          <a:xfrm>
            <a:off x="701776" y="2028954"/>
            <a:ext cx="9668933" cy="830997"/>
          </a:xfrm>
          <a:prstGeom prst="rect">
            <a:avLst/>
          </a:prstGeom>
        </p:spPr>
        <p:txBody>
          <a:bodyPr wrap="square">
            <a:spAutoFit/>
          </a:bodyPr>
          <a:lstStyle/>
          <a:p>
            <a:pPr marL="342900" indent="-342900">
              <a:buFont typeface="Wingdings" panose="05000000000000000000" pitchFamily="2" charset="2"/>
              <a:buChar char="q"/>
            </a:pPr>
            <a:r>
              <a:rPr lang="en-US" sz="2400" dirty="0"/>
              <a:t>An imprecise intron removal thus may result in a frameshift, which means that the genetic code would be read incorrectly.</a:t>
            </a:r>
            <a:endParaRPr lang="lv-LV" sz="2400" b="1" dirty="0"/>
          </a:p>
        </p:txBody>
      </p:sp>
      <p:sp>
        <p:nvSpPr>
          <p:cNvPr id="6" name="Taisnstūris 5"/>
          <p:cNvSpPr/>
          <p:nvPr/>
        </p:nvSpPr>
        <p:spPr>
          <a:xfrm>
            <a:off x="639792" y="3232926"/>
            <a:ext cx="11125200" cy="830997"/>
          </a:xfrm>
          <a:prstGeom prst="rect">
            <a:avLst/>
          </a:prstGeom>
        </p:spPr>
        <p:txBody>
          <a:bodyPr wrap="square">
            <a:spAutoFit/>
          </a:bodyPr>
          <a:lstStyle/>
          <a:p>
            <a:pPr marL="342900" indent="-342900">
              <a:buFont typeface="Wingdings" panose="05000000000000000000" pitchFamily="2" charset="2"/>
              <a:buChar char="q"/>
            </a:pPr>
            <a:r>
              <a:rPr lang="en-US" sz="2400" dirty="0"/>
              <a:t>This is because the amino acids that make up proteins are joined together based on codons, which consist of </a:t>
            </a:r>
            <a:r>
              <a:rPr lang="en-US" sz="2400" dirty="0" smtClean="0"/>
              <a:t>three </a:t>
            </a:r>
            <a:r>
              <a:rPr lang="en-US" sz="2400" dirty="0"/>
              <a:t>nucleotides. </a:t>
            </a:r>
          </a:p>
        </p:txBody>
      </p:sp>
      <p:sp>
        <p:nvSpPr>
          <p:cNvPr id="7" name="TextBox 6"/>
          <p:cNvSpPr txBox="1"/>
          <p:nvPr/>
        </p:nvSpPr>
        <p:spPr>
          <a:xfrm>
            <a:off x="4282797" y="98934"/>
            <a:ext cx="4117474" cy="707886"/>
          </a:xfrm>
          <a:prstGeom prst="rect">
            <a:avLst/>
          </a:prstGeom>
          <a:noFill/>
        </p:spPr>
        <p:txBody>
          <a:bodyPr wrap="none" rtlCol="0">
            <a:spAutoFit/>
          </a:bodyPr>
          <a:lstStyle/>
          <a:p>
            <a:r>
              <a:rPr lang="sv-SE" sz="4000" b="1" dirty="0"/>
              <a:t>pre-mRNA splicing</a:t>
            </a:r>
            <a:endParaRPr lang="lv-LV" sz="4000" b="1" dirty="0"/>
          </a:p>
        </p:txBody>
      </p:sp>
      <p:sp>
        <p:nvSpPr>
          <p:cNvPr id="8" name="TextBox 7"/>
          <p:cNvSpPr txBox="1"/>
          <p:nvPr/>
        </p:nvSpPr>
        <p:spPr>
          <a:xfrm>
            <a:off x="3550103" y="4439625"/>
            <a:ext cx="3730252" cy="461665"/>
          </a:xfrm>
          <a:prstGeom prst="rect">
            <a:avLst/>
          </a:prstGeom>
          <a:noFill/>
        </p:spPr>
        <p:txBody>
          <a:bodyPr wrap="none" rtlCol="0">
            <a:spAutoFit/>
          </a:bodyPr>
          <a:lstStyle/>
          <a:p>
            <a:r>
              <a:rPr lang="sv-SE" sz="2400" dirty="0"/>
              <a:t>EXON: ”</a:t>
            </a:r>
            <a:r>
              <a:rPr lang="sv-SE" sz="2400" dirty="0" smtClean="0"/>
              <a:t>BOBTHEBIGFATCAT</a:t>
            </a:r>
            <a:r>
              <a:rPr lang="sv-SE" sz="2400" dirty="0"/>
              <a:t>”</a:t>
            </a:r>
            <a:endParaRPr lang="lv-LV" sz="2400" dirty="0"/>
          </a:p>
        </p:txBody>
      </p:sp>
      <p:sp>
        <p:nvSpPr>
          <p:cNvPr id="9" name="TextBox 8"/>
          <p:cNvSpPr txBox="1"/>
          <p:nvPr/>
        </p:nvSpPr>
        <p:spPr>
          <a:xfrm>
            <a:off x="423804" y="5160483"/>
            <a:ext cx="11480330" cy="830997"/>
          </a:xfrm>
          <a:prstGeom prst="rect">
            <a:avLst/>
          </a:prstGeom>
          <a:noFill/>
        </p:spPr>
        <p:txBody>
          <a:bodyPr wrap="square" rtlCol="0">
            <a:spAutoFit/>
          </a:bodyPr>
          <a:lstStyle/>
          <a:p>
            <a:r>
              <a:rPr lang="sv-SE" sz="2400" dirty="0"/>
              <a:t>if intron before this exon imprecisely removed then exon sequence would become unreadable:</a:t>
            </a:r>
            <a:endParaRPr lang="lv-LV" sz="2400" dirty="0"/>
          </a:p>
        </p:txBody>
      </p:sp>
      <p:sp>
        <p:nvSpPr>
          <p:cNvPr id="10" name="TextBox 9"/>
          <p:cNvSpPr txBox="1"/>
          <p:nvPr/>
        </p:nvSpPr>
        <p:spPr>
          <a:xfrm>
            <a:off x="3565172" y="6005118"/>
            <a:ext cx="3961918" cy="461665"/>
          </a:xfrm>
          <a:prstGeom prst="rect">
            <a:avLst/>
          </a:prstGeom>
          <a:noFill/>
        </p:spPr>
        <p:txBody>
          <a:bodyPr wrap="none" rtlCol="0">
            <a:spAutoFit/>
          </a:bodyPr>
          <a:lstStyle/>
          <a:p>
            <a:r>
              <a:rPr lang="sv-SE" sz="2400" dirty="0"/>
              <a:t>EXON: ”OBT HEB IGF ATC AT”.</a:t>
            </a:r>
            <a:endParaRPr lang="lv-LV" sz="2400" dirty="0"/>
          </a:p>
        </p:txBody>
      </p:sp>
    </p:spTree>
    <p:extLst>
      <p:ext uri="{BB962C8B-B14F-4D97-AF65-F5344CB8AC3E}">
        <p14:creationId xmlns:p14="http://schemas.microsoft.com/office/powerpoint/2010/main" val="283472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26933" y="82268"/>
            <a:ext cx="3966342" cy="646331"/>
          </a:xfrm>
          <a:prstGeom prst="rect">
            <a:avLst/>
          </a:prstGeom>
          <a:noFill/>
        </p:spPr>
        <p:txBody>
          <a:bodyPr wrap="none" rtlCol="0">
            <a:spAutoFit/>
          </a:bodyPr>
          <a:lstStyle/>
          <a:p>
            <a:r>
              <a:rPr lang="sv-SE" sz="3600" b="1" dirty="0"/>
              <a:t>Alternative splicing </a:t>
            </a:r>
            <a:endParaRPr lang="lv-LV" sz="3600" b="1" dirty="0"/>
          </a:p>
        </p:txBody>
      </p:sp>
      <p:sp>
        <p:nvSpPr>
          <p:cNvPr id="7" name="Taisnstūris 6"/>
          <p:cNvSpPr/>
          <p:nvPr/>
        </p:nvSpPr>
        <p:spPr>
          <a:xfrm>
            <a:off x="534841" y="624913"/>
            <a:ext cx="11406147" cy="1200329"/>
          </a:xfrm>
          <a:prstGeom prst="rect">
            <a:avLst/>
          </a:prstGeom>
        </p:spPr>
        <p:txBody>
          <a:bodyPr wrap="square">
            <a:spAutoFit/>
          </a:bodyPr>
          <a:lstStyle/>
          <a:p>
            <a:pPr marL="342900" indent="-342900">
              <a:buFont typeface="Wingdings" panose="05000000000000000000" pitchFamily="2" charset="2"/>
              <a:buChar char="q"/>
            </a:pPr>
            <a:r>
              <a:rPr lang="en-US" sz="2400" b="1" dirty="0"/>
              <a:t>Alternative splicing </a:t>
            </a:r>
            <a:r>
              <a:rPr lang="en-US" sz="2400" dirty="0"/>
              <a:t>refers to the way that </a:t>
            </a:r>
            <a:r>
              <a:rPr lang="en-US" sz="2400" b="1" dirty="0"/>
              <a:t>different combinations of exons </a:t>
            </a:r>
            <a:r>
              <a:rPr lang="en-US" sz="2400" dirty="0"/>
              <a:t>can be </a:t>
            </a:r>
            <a:r>
              <a:rPr lang="en-US" sz="2400" b="1" dirty="0"/>
              <a:t>joined together </a:t>
            </a:r>
            <a:r>
              <a:rPr lang="en-US" sz="2400" dirty="0"/>
              <a:t>to produce different mature mRNAs that encode different protein sequences. </a:t>
            </a:r>
            <a:endParaRPr lang="lv-LV" sz="2400" dirty="0"/>
          </a:p>
        </p:txBody>
      </p:sp>
      <p:pic>
        <p:nvPicPr>
          <p:cNvPr id="12" name="Picture 4" descr="http://www.mdpi.com/ijms/ijms-16-05682/article_deploy/html/images/ijms-16-05682-g002.png">
            <a:extLst>
              <a:ext uri="{FF2B5EF4-FFF2-40B4-BE49-F238E27FC236}">
                <a16:creationId xmlns:a16="http://schemas.microsoft.com/office/drawing/2014/main" xmlns="" id="{3058EDAA-745C-47A0-B008-285755F68C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168" y="1929301"/>
            <a:ext cx="11504566" cy="3993642"/>
          </a:xfrm>
          <a:prstGeom prst="rect">
            <a:avLst/>
          </a:prstGeom>
          <a:noFill/>
          <a:extLst>
            <a:ext uri="{909E8E84-426E-40DD-AFC4-6F175D3DCCD1}">
              <a14:hiddenFill xmlns:a14="http://schemas.microsoft.com/office/drawing/2010/main">
                <a:solidFill>
                  <a:srgbClr val="FFFFFF"/>
                </a:solidFill>
              </a14:hiddenFill>
            </a:ext>
          </a:extLst>
        </p:spPr>
      </p:pic>
      <p:sp>
        <p:nvSpPr>
          <p:cNvPr id="13" name="Taisnstūris 12">
            <a:extLst>
              <a:ext uri="{FF2B5EF4-FFF2-40B4-BE49-F238E27FC236}">
                <a16:creationId xmlns:a16="http://schemas.microsoft.com/office/drawing/2014/main" xmlns="" id="{6CED7E2A-99AD-4AF8-B54F-FF43C6163E85}"/>
              </a:ext>
            </a:extLst>
          </p:cNvPr>
          <p:cNvSpPr/>
          <p:nvPr/>
        </p:nvSpPr>
        <p:spPr>
          <a:xfrm>
            <a:off x="507886" y="6027003"/>
            <a:ext cx="11151131" cy="769441"/>
          </a:xfrm>
          <a:prstGeom prst="rect">
            <a:avLst/>
          </a:prstGeom>
        </p:spPr>
        <p:txBody>
          <a:bodyPr wrap="square">
            <a:spAutoFit/>
          </a:bodyPr>
          <a:lstStyle/>
          <a:p>
            <a:r>
              <a:rPr lang="en-US" sz="2200" dirty="0"/>
              <a:t>One example of a human gene that undergoes alternative splicing is fibronectin. </a:t>
            </a:r>
          </a:p>
          <a:p>
            <a:r>
              <a:rPr lang="en-US" sz="2200" dirty="0"/>
              <a:t>Over 20 different isoforms of fibronectin have been discovered. </a:t>
            </a:r>
            <a:endParaRPr lang="en-US" sz="2200" b="0" i="0" dirty="0">
              <a:effectLst/>
            </a:endParaRPr>
          </a:p>
        </p:txBody>
      </p:sp>
    </p:spTree>
    <p:extLst>
      <p:ext uri="{BB962C8B-B14F-4D97-AF65-F5344CB8AC3E}">
        <p14:creationId xmlns:p14="http://schemas.microsoft.com/office/powerpoint/2010/main" val="235951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26933" y="82268"/>
            <a:ext cx="4384790" cy="707886"/>
          </a:xfrm>
          <a:prstGeom prst="rect">
            <a:avLst/>
          </a:prstGeom>
          <a:noFill/>
        </p:spPr>
        <p:txBody>
          <a:bodyPr wrap="none" rtlCol="0">
            <a:spAutoFit/>
          </a:bodyPr>
          <a:lstStyle/>
          <a:p>
            <a:r>
              <a:rPr lang="sv-SE" sz="4000" b="1" dirty="0"/>
              <a:t>Alternative splicing </a:t>
            </a:r>
            <a:endParaRPr lang="lv-LV" sz="4000" b="1" dirty="0"/>
          </a:p>
        </p:txBody>
      </p:sp>
      <p:sp>
        <p:nvSpPr>
          <p:cNvPr id="8" name="Taisnstūris 7"/>
          <p:cNvSpPr/>
          <p:nvPr/>
        </p:nvSpPr>
        <p:spPr>
          <a:xfrm>
            <a:off x="1112553" y="3486926"/>
            <a:ext cx="10076394" cy="830997"/>
          </a:xfrm>
          <a:prstGeom prst="rect">
            <a:avLst/>
          </a:prstGeom>
        </p:spPr>
        <p:txBody>
          <a:bodyPr wrap="square">
            <a:spAutoFit/>
          </a:bodyPr>
          <a:lstStyle/>
          <a:p>
            <a:pPr marL="342900" indent="-342900">
              <a:buFont typeface="Wingdings" panose="05000000000000000000" pitchFamily="2" charset="2"/>
              <a:buChar char="q"/>
            </a:pPr>
            <a:r>
              <a:rPr lang="en-US" sz="2400" dirty="0"/>
              <a:t>It is now thought that between 30 and 60% of human genes undergo alternative splicing. </a:t>
            </a:r>
            <a:endParaRPr lang="lv-LV" sz="2400" dirty="0"/>
          </a:p>
        </p:txBody>
      </p:sp>
      <p:sp>
        <p:nvSpPr>
          <p:cNvPr id="10" name="Taisnstūris 9"/>
          <p:cNvSpPr/>
          <p:nvPr/>
        </p:nvSpPr>
        <p:spPr>
          <a:xfrm>
            <a:off x="1022907" y="5921881"/>
            <a:ext cx="10550525" cy="461665"/>
          </a:xfrm>
          <a:prstGeom prst="rect">
            <a:avLst/>
          </a:prstGeom>
        </p:spPr>
        <p:txBody>
          <a:bodyPr wrap="square">
            <a:spAutoFit/>
          </a:bodyPr>
          <a:lstStyle/>
          <a:p>
            <a:pPr marL="342900" indent="-342900">
              <a:buFont typeface="Wingdings" panose="05000000000000000000" pitchFamily="2" charset="2"/>
              <a:buChar char="q"/>
            </a:pPr>
            <a:r>
              <a:rPr lang="en-US" sz="2400" dirty="0"/>
              <a:t>Many human diseases (15%) may be connected to problems with splicing. </a:t>
            </a:r>
            <a:endParaRPr lang="lv-LV" sz="2400" dirty="0"/>
          </a:p>
        </p:txBody>
      </p:sp>
      <p:sp>
        <p:nvSpPr>
          <p:cNvPr id="2" name="Taisnstūris 1">
            <a:extLst>
              <a:ext uri="{FF2B5EF4-FFF2-40B4-BE49-F238E27FC236}">
                <a16:creationId xmlns:a16="http://schemas.microsoft.com/office/drawing/2014/main" xmlns="" id="{B61E5E56-D2CF-4224-8824-0276EC64F86C}"/>
              </a:ext>
            </a:extLst>
          </p:cNvPr>
          <p:cNvSpPr/>
          <p:nvPr/>
        </p:nvSpPr>
        <p:spPr>
          <a:xfrm>
            <a:off x="1112553" y="4626714"/>
            <a:ext cx="12094416" cy="830997"/>
          </a:xfrm>
          <a:prstGeom prst="rect">
            <a:avLst/>
          </a:prstGeom>
        </p:spPr>
        <p:txBody>
          <a:bodyPr wrap="square">
            <a:spAutoFit/>
          </a:bodyPr>
          <a:lstStyle/>
          <a:p>
            <a:pPr marL="285750" indent="-285750">
              <a:buFont typeface="Wingdings" panose="05000000000000000000" pitchFamily="2" charset="2"/>
              <a:buChar char="q"/>
            </a:pPr>
            <a:r>
              <a:rPr lang="en-US" sz="2400" dirty="0"/>
              <a:t> Importantly, alternative splicing can also be regulated differently in cell type-, </a:t>
            </a:r>
          </a:p>
          <a:p>
            <a:r>
              <a:rPr lang="en-US" sz="2400" dirty="0"/>
              <a:t>developmental stage-, or signal-dependent patterns.</a:t>
            </a:r>
            <a:endParaRPr lang="lv-LV" sz="2400" dirty="0"/>
          </a:p>
        </p:txBody>
      </p:sp>
      <p:sp>
        <p:nvSpPr>
          <p:cNvPr id="12" name="Taisnstūris 11">
            <a:extLst>
              <a:ext uri="{FF2B5EF4-FFF2-40B4-BE49-F238E27FC236}">
                <a16:creationId xmlns:a16="http://schemas.microsoft.com/office/drawing/2014/main" xmlns="" id="{EC9953C7-CC8A-45A1-BD01-9BFEB7631F5A}"/>
              </a:ext>
            </a:extLst>
          </p:cNvPr>
          <p:cNvSpPr/>
          <p:nvPr/>
        </p:nvSpPr>
        <p:spPr>
          <a:xfrm>
            <a:off x="1112555" y="984560"/>
            <a:ext cx="10550525" cy="1200329"/>
          </a:xfrm>
          <a:prstGeom prst="rect">
            <a:avLst/>
          </a:prstGeom>
        </p:spPr>
        <p:txBody>
          <a:bodyPr wrap="square">
            <a:spAutoFit/>
          </a:bodyPr>
          <a:lstStyle/>
          <a:p>
            <a:pPr marL="342900" indent="-342900">
              <a:buFont typeface="Wingdings" panose="05000000000000000000" pitchFamily="2" charset="2"/>
              <a:buChar char="q"/>
            </a:pPr>
            <a:r>
              <a:rPr lang="en-US" sz="2400" dirty="0"/>
              <a:t>Alternative splicing allows production of a large variety of proteins from a limited amount of DNA. It provides tremendous opportunities for enrichment of the transcriptome and proteome without the need for expansion of the genome. </a:t>
            </a:r>
            <a:endParaRPr lang="lv-LV" sz="2400" dirty="0"/>
          </a:p>
        </p:txBody>
      </p:sp>
      <p:sp>
        <p:nvSpPr>
          <p:cNvPr id="13" name="Taisnstūris 12">
            <a:extLst>
              <a:ext uri="{FF2B5EF4-FFF2-40B4-BE49-F238E27FC236}">
                <a16:creationId xmlns:a16="http://schemas.microsoft.com/office/drawing/2014/main" xmlns="" id="{3F992452-CE08-4EC9-8DFF-28AA2C51A28C}"/>
              </a:ext>
            </a:extLst>
          </p:cNvPr>
          <p:cNvSpPr/>
          <p:nvPr/>
        </p:nvSpPr>
        <p:spPr>
          <a:xfrm>
            <a:off x="1112553" y="2347139"/>
            <a:ext cx="10550525" cy="830997"/>
          </a:xfrm>
          <a:prstGeom prst="rect">
            <a:avLst/>
          </a:prstGeom>
        </p:spPr>
        <p:txBody>
          <a:bodyPr wrap="square">
            <a:spAutoFit/>
          </a:bodyPr>
          <a:lstStyle/>
          <a:p>
            <a:pPr marL="342900" indent="-342900">
              <a:buFont typeface="Wingdings" panose="05000000000000000000" pitchFamily="2" charset="2"/>
              <a:buChar char="q"/>
            </a:pPr>
            <a:r>
              <a:rPr lang="en-US" sz="2400" dirty="0"/>
              <a:t>Explains how 25000 genes of the human genome can encode the more than 80000 different mRNAs. </a:t>
            </a:r>
            <a:endParaRPr lang="lv-LV" sz="2400" dirty="0"/>
          </a:p>
        </p:txBody>
      </p:sp>
    </p:spTree>
    <p:extLst>
      <p:ext uri="{BB962C8B-B14F-4D97-AF65-F5344CB8AC3E}">
        <p14:creationId xmlns:p14="http://schemas.microsoft.com/office/powerpoint/2010/main" val="213195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 grpId="0"/>
      <p:bldP spid="1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270836" y="0"/>
            <a:ext cx="10515600" cy="1325563"/>
          </a:xfrm>
        </p:spPr>
        <p:txBody>
          <a:bodyPr>
            <a:normAutofit/>
          </a:bodyPr>
          <a:lstStyle/>
          <a:p>
            <a:pPr algn="ctr"/>
            <a:r>
              <a:rPr lang="sv-SE" sz="3600" b="1" dirty="0"/>
              <a:t>RNA editing</a:t>
            </a:r>
            <a:endParaRPr lang="lv-LV" sz="3600" b="1" dirty="0"/>
          </a:p>
        </p:txBody>
      </p:sp>
      <p:sp>
        <p:nvSpPr>
          <p:cNvPr id="3" name="Satura vietturis 2"/>
          <p:cNvSpPr>
            <a:spLocks noGrp="1"/>
          </p:cNvSpPr>
          <p:nvPr>
            <p:ph idx="1"/>
          </p:nvPr>
        </p:nvSpPr>
        <p:spPr>
          <a:xfrm>
            <a:off x="233766" y="1114775"/>
            <a:ext cx="11839414" cy="1150049"/>
          </a:xfrm>
        </p:spPr>
        <p:txBody>
          <a:bodyPr>
            <a:normAutofit/>
          </a:bodyPr>
          <a:lstStyle/>
          <a:p>
            <a:pPr marL="0" indent="0">
              <a:buNone/>
            </a:pPr>
            <a:r>
              <a:rPr lang="sv-SE" dirty="0"/>
              <a:t>Any process, other than splicing, that results in a change in the sequence of a RNA transcript such that it differs from the sequence of DNA template.</a:t>
            </a:r>
            <a:endParaRPr lang="lv-LV" dirty="0"/>
          </a:p>
        </p:txBody>
      </p:sp>
      <p:sp>
        <p:nvSpPr>
          <p:cNvPr id="4" name="Rectangle 4"/>
          <p:cNvSpPr txBox="1">
            <a:spLocks noChangeArrowheads="1"/>
          </p:cNvSpPr>
          <p:nvPr/>
        </p:nvSpPr>
        <p:spPr>
          <a:xfrm>
            <a:off x="2267273" y="2790090"/>
            <a:ext cx="8747860" cy="2971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altLang="lv-LV" sz="2400" dirty="0" err="1"/>
              <a:t>Enzymatic</a:t>
            </a:r>
            <a:r>
              <a:rPr lang="lv-LV" altLang="lv-LV" sz="2400" dirty="0"/>
              <a:t> </a:t>
            </a:r>
            <a:r>
              <a:rPr lang="lv-LV" altLang="lv-LV" sz="2400" dirty="0" err="1"/>
              <a:t>altering</a:t>
            </a:r>
            <a:r>
              <a:rPr lang="lv-LV" altLang="lv-LV" sz="2400" dirty="0"/>
              <a:t> </a:t>
            </a:r>
            <a:r>
              <a:rPr lang="lv-LV" altLang="lv-LV" sz="2400" dirty="0" err="1"/>
              <a:t>of</a:t>
            </a:r>
            <a:r>
              <a:rPr lang="lv-LV" altLang="lv-LV" sz="2400" dirty="0"/>
              <a:t> </a:t>
            </a:r>
            <a:r>
              <a:rPr lang="lv-LV" altLang="lv-LV" sz="2400" dirty="0" err="1"/>
              <a:t>pre-mRNA</a:t>
            </a:r>
            <a:r>
              <a:rPr lang="lv-LV" altLang="lv-LV" sz="2400" dirty="0"/>
              <a:t> </a:t>
            </a:r>
            <a:r>
              <a:rPr lang="lv-LV" altLang="lv-LV" sz="2400" dirty="0" err="1" smtClean="0"/>
              <a:t>sequence</a:t>
            </a:r>
            <a:r>
              <a:rPr lang="lv-LV" altLang="lv-LV" sz="2400" dirty="0" smtClean="0"/>
              <a:t>.</a:t>
            </a:r>
          </a:p>
          <a:p>
            <a:endParaRPr lang="lv-LV" altLang="lv-LV" sz="2400" dirty="0"/>
          </a:p>
          <a:p>
            <a:r>
              <a:rPr lang="lv-LV" altLang="lv-LV" sz="2400" dirty="0" err="1"/>
              <a:t>Common</a:t>
            </a:r>
            <a:r>
              <a:rPr lang="lv-LV" altLang="lv-LV" sz="2400" dirty="0"/>
              <a:t> </a:t>
            </a:r>
            <a:r>
              <a:rPr lang="lv-LV" altLang="lv-LV" sz="2400" dirty="0" err="1"/>
              <a:t>in</a:t>
            </a:r>
            <a:r>
              <a:rPr lang="lv-LV" altLang="lv-LV" sz="2400" dirty="0"/>
              <a:t> </a:t>
            </a:r>
            <a:r>
              <a:rPr lang="lv-LV" altLang="lv-LV" sz="2400" dirty="0" err="1"/>
              <a:t>mitochondria</a:t>
            </a:r>
            <a:r>
              <a:rPr lang="lv-LV" altLang="lv-LV" sz="2400" dirty="0"/>
              <a:t> </a:t>
            </a:r>
            <a:r>
              <a:rPr lang="lv-LV" altLang="lv-LV" sz="2400" dirty="0" err="1"/>
              <a:t>of</a:t>
            </a:r>
            <a:r>
              <a:rPr lang="lv-LV" altLang="lv-LV" sz="2400" dirty="0"/>
              <a:t> </a:t>
            </a:r>
            <a:r>
              <a:rPr lang="lv-LV" altLang="lv-LV" sz="2400" dirty="0" err="1"/>
              <a:t>protozoans</a:t>
            </a:r>
            <a:r>
              <a:rPr lang="lv-LV" altLang="lv-LV" sz="2400" dirty="0"/>
              <a:t> </a:t>
            </a:r>
            <a:r>
              <a:rPr lang="lv-LV" altLang="lv-LV" sz="2400" dirty="0" err="1"/>
              <a:t>and</a:t>
            </a:r>
            <a:r>
              <a:rPr lang="lv-LV" altLang="lv-LV" sz="2400" dirty="0"/>
              <a:t> </a:t>
            </a:r>
            <a:r>
              <a:rPr lang="lv-LV" altLang="lv-LV" sz="2400" dirty="0" err="1"/>
              <a:t>plants</a:t>
            </a:r>
            <a:r>
              <a:rPr lang="lv-LV" altLang="lv-LV" sz="2400" dirty="0"/>
              <a:t> </a:t>
            </a:r>
            <a:r>
              <a:rPr lang="lv-LV" altLang="lv-LV" sz="2400" dirty="0" err="1"/>
              <a:t>and</a:t>
            </a:r>
            <a:r>
              <a:rPr lang="lv-LV" altLang="lv-LV" sz="2400" dirty="0"/>
              <a:t> </a:t>
            </a:r>
            <a:r>
              <a:rPr lang="lv-LV" altLang="lv-LV" sz="2400" dirty="0" err="1"/>
              <a:t>chloroplasts</a:t>
            </a:r>
            <a:r>
              <a:rPr lang="lv-LV" altLang="lv-LV" sz="2400" dirty="0"/>
              <a:t>, </a:t>
            </a:r>
            <a:r>
              <a:rPr lang="lv-LV" altLang="lv-LV" sz="2400" dirty="0" err="1"/>
              <a:t>where</a:t>
            </a:r>
            <a:r>
              <a:rPr lang="lv-LV" altLang="lv-LV" sz="2400" dirty="0"/>
              <a:t> </a:t>
            </a:r>
            <a:r>
              <a:rPr lang="lv-LV" altLang="lv-LV" sz="2400" dirty="0" err="1"/>
              <a:t>more</a:t>
            </a:r>
            <a:r>
              <a:rPr lang="lv-LV" altLang="lv-LV" sz="2400" dirty="0"/>
              <a:t> </a:t>
            </a:r>
            <a:r>
              <a:rPr lang="lv-LV" altLang="lv-LV" sz="2400" dirty="0" err="1"/>
              <a:t>than</a:t>
            </a:r>
            <a:r>
              <a:rPr lang="lv-LV" altLang="lv-LV" sz="2400" dirty="0"/>
              <a:t> 50% </a:t>
            </a:r>
            <a:r>
              <a:rPr lang="lv-LV" altLang="lv-LV" sz="2400" dirty="0" err="1"/>
              <a:t>of</a:t>
            </a:r>
            <a:r>
              <a:rPr lang="lv-LV" altLang="lv-LV" sz="2400" dirty="0"/>
              <a:t> </a:t>
            </a:r>
            <a:r>
              <a:rPr lang="lv-LV" altLang="lv-LV" sz="2400" dirty="0" err="1"/>
              <a:t>bases</a:t>
            </a:r>
            <a:r>
              <a:rPr lang="lv-LV" altLang="lv-LV" sz="2400" dirty="0"/>
              <a:t> </a:t>
            </a:r>
            <a:r>
              <a:rPr lang="lv-LV" altLang="lv-LV" sz="2400" dirty="0" err="1"/>
              <a:t>can</a:t>
            </a:r>
            <a:r>
              <a:rPr lang="lv-LV" altLang="lv-LV" sz="2400" dirty="0"/>
              <a:t> </a:t>
            </a:r>
            <a:r>
              <a:rPr lang="lv-LV" altLang="lv-LV" sz="2400" dirty="0" err="1"/>
              <a:t>be</a:t>
            </a:r>
            <a:r>
              <a:rPr lang="lv-LV" altLang="lv-LV" sz="2400" dirty="0"/>
              <a:t> </a:t>
            </a:r>
            <a:r>
              <a:rPr lang="lv-LV" altLang="lv-LV" sz="2400" dirty="0" err="1" smtClean="0"/>
              <a:t>altered</a:t>
            </a:r>
            <a:r>
              <a:rPr lang="lv-LV" altLang="lv-LV" sz="2400" dirty="0" smtClean="0"/>
              <a:t>.</a:t>
            </a:r>
          </a:p>
          <a:p>
            <a:endParaRPr lang="lv-LV" altLang="lv-LV" sz="2400" dirty="0"/>
          </a:p>
          <a:p>
            <a:r>
              <a:rPr lang="lv-LV" altLang="lv-LV" sz="2400" dirty="0" err="1"/>
              <a:t>Much</a:t>
            </a:r>
            <a:r>
              <a:rPr lang="lv-LV" altLang="lv-LV" sz="2400" dirty="0"/>
              <a:t> </a:t>
            </a:r>
            <a:r>
              <a:rPr lang="lv-LV" altLang="lv-LV" sz="2400" dirty="0" err="1"/>
              <a:t>rarer</a:t>
            </a:r>
            <a:r>
              <a:rPr lang="lv-LV" altLang="lv-LV" sz="2400" dirty="0"/>
              <a:t> </a:t>
            </a:r>
            <a:r>
              <a:rPr lang="lv-LV" altLang="lv-LV" sz="2400" dirty="0" err="1"/>
              <a:t>in</a:t>
            </a:r>
            <a:r>
              <a:rPr lang="lv-LV" altLang="lv-LV" sz="2400" dirty="0"/>
              <a:t> </a:t>
            </a:r>
            <a:r>
              <a:rPr lang="lv-LV" altLang="lv-LV" sz="2400" dirty="0" err="1"/>
              <a:t>higher</a:t>
            </a:r>
            <a:r>
              <a:rPr lang="lv-LV" altLang="lv-LV" sz="2400" dirty="0"/>
              <a:t> </a:t>
            </a:r>
            <a:r>
              <a:rPr lang="lv-LV" altLang="lv-LV" sz="2400" dirty="0" err="1" smtClean="0"/>
              <a:t>eukaryotes</a:t>
            </a:r>
            <a:r>
              <a:rPr lang="lv-LV" altLang="lv-LV" sz="2400" dirty="0" smtClean="0"/>
              <a:t>.</a:t>
            </a:r>
            <a:endParaRPr lang="en-GB" altLang="lv-LV" sz="2400" dirty="0"/>
          </a:p>
        </p:txBody>
      </p:sp>
    </p:spTree>
    <p:extLst>
      <p:ext uri="{BB962C8B-B14F-4D97-AF65-F5344CB8AC3E}">
        <p14:creationId xmlns:p14="http://schemas.microsoft.com/office/powerpoint/2010/main" val="196605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233766" y="-402383"/>
            <a:ext cx="10515600" cy="1325563"/>
          </a:xfrm>
        </p:spPr>
        <p:txBody>
          <a:bodyPr>
            <a:normAutofit/>
          </a:bodyPr>
          <a:lstStyle/>
          <a:p>
            <a:r>
              <a:rPr lang="sv-SE" sz="3600" b="1" dirty="0"/>
              <a:t>RNA editing</a:t>
            </a:r>
            <a:endParaRPr lang="lv-LV" sz="3600" b="1" dirty="0"/>
          </a:p>
        </p:txBody>
      </p:sp>
      <p:pic>
        <p:nvPicPr>
          <p:cNvPr id="5" name="Picture 5" descr="figure-12-17.jpg                                               000295B3 LONE PINE                      B89689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47" y="3786594"/>
            <a:ext cx="8535988"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7167966" y="6288494"/>
            <a:ext cx="716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lv-LV" altLang="lv-LV" sz="2400" dirty="0" err="1"/>
              <a:t>Editing</a:t>
            </a:r>
            <a:r>
              <a:rPr lang="lv-LV" altLang="lv-LV" sz="2400" dirty="0"/>
              <a:t> </a:t>
            </a:r>
            <a:r>
              <a:rPr lang="lv-LV" altLang="lv-LV" sz="2400" dirty="0" err="1"/>
              <a:t>of</a:t>
            </a:r>
            <a:r>
              <a:rPr lang="lv-LV" altLang="lv-LV" sz="2400" dirty="0"/>
              <a:t> </a:t>
            </a:r>
            <a:r>
              <a:rPr lang="lv-LV" altLang="lv-LV" sz="2400" dirty="0" err="1"/>
              <a:t>human</a:t>
            </a:r>
            <a:r>
              <a:rPr lang="lv-LV" altLang="lv-LV" sz="2400" dirty="0"/>
              <a:t> </a:t>
            </a:r>
            <a:r>
              <a:rPr lang="lv-LV" altLang="lv-LV" sz="2400" dirty="0" err="1"/>
              <a:t>apoB</a:t>
            </a:r>
            <a:r>
              <a:rPr lang="lv-LV" altLang="lv-LV" sz="2400" dirty="0"/>
              <a:t> </a:t>
            </a:r>
            <a:r>
              <a:rPr lang="lv-LV" altLang="lv-LV" sz="2400" dirty="0" err="1"/>
              <a:t>pre-mRNA</a:t>
            </a:r>
            <a:endParaRPr lang="en-GB" altLang="lv-LV" sz="2400" dirty="0"/>
          </a:p>
        </p:txBody>
      </p:sp>
      <p:sp>
        <p:nvSpPr>
          <p:cNvPr id="8" name="TextBox 7"/>
          <p:cNvSpPr txBox="1"/>
          <p:nvPr/>
        </p:nvSpPr>
        <p:spPr>
          <a:xfrm>
            <a:off x="480447" y="782448"/>
            <a:ext cx="9903480" cy="830997"/>
          </a:xfrm>
          <a:prstGeom prst="rect">
            <a:avLst/>
          </a:prstGeom>
          <a:noFill/>
        </p:spPr>
        <p:txBody>
          <a:bodyPr wrap="none" rtlCol="0">
            <a:spAutoFit/>
          </a:bodyPr>
          <a:lstStyle/>
          <a:p>
            <a:r>
              <a:rPr lang="sv-SE" sz="2400" dirty="0"/>
              <a:t>The human apolipoprotein ApoB gene encodes 14.1 kb mRNA transcript  and  </a:t>
            </a:r>
          </a:p>
          <a:p>
            <a:r>
              <a:rPr lang="sv-SE" sz="2400" dirty="0"/>
              <a:t>a 4536 amino acid product, apoB 100.</a:t>
            </a:r>
            <a:endParaRPr lang="lv-LV" sz="2400" dirty="0"/>
          </a:p>
        </p:txBody>
      </p:sp>
      <p:sp>
        <p:nvSpPr>
          <p:cNvPr id="9" name="TextBox 8"/>
          <p:cNvSpPr txBox="1"/>
          <p:nvPr/>
        </p:nvSpPr>
        <p:spPr>
          <a:xfrm>
            <a:off x="480447" y="1692512"/>
            <a:ext cx="10538654" cy="830997"/>
          </a:xfrm>
          <a:prstGeom prst="rect">
            <a:avLst/>
          </a:prstGeom>
          <a:noFill/>
        </p:spPr>
        <p:txBody>
          <a:bodyPr wrap="none" rtlCol="0">
            <a:spAutoFit/>
          </a:bodyPr>
          <a:lstStyle/>
          <a:p>
            <a:r>
              <a:rPr lang="sv-SE" sz="2400" dirty="0"/>
              <a:t>In the intestine a specific cytosine deaminase, APOBEC1, converts a single cytosine </a:t>
            </a:r>
          </a:p>
          <a:p>
            <a:r>
              <a:rPr lang="sv-SE" sz="2400" dirty="0"/>
              <a:t>at nucleotide 6666 to uridine, thereby generating a premature stop codon. </a:t>
            </a:r>
            <a:endParaRPr lang="lv-LV" sz="2400" dirty="0"/>
          </a:p>
        </p:txBody>
      </p:sp>
      <p:sp>
        <p:nvSpPr>
          <p:cNvPr id="10" name="TextBox 9"/>
          <p:cNvSpPr txBox="1"/>
          <p:nvPr/>
        </p:nvSpPr>
        <p:spPr>
          <a:xfrm>
            <a:off x="480447" y="2602576"/>
            <a:ext cx="10709278" cy="1200329"/>
          </a:xfrm>
          <a:prstGeom prst="rect">
            <a:avLst/>
          </a:prstGeom>
          <a:noFill/>
        </p:spPr>
        <p:txBody>
          <a:bodyPr wrap="none" rtlCol="0">
            <a:spAutoFit/>
          </a:bodyPr>
          <a:lstStyle/>
          <a:p>
            <a:r>
              <a:rPr lang="sv-SE" sz="2400" dirty="0"/>
              <a:t>The truncated mRNA encodes a product , apoB48, identical in sequence to the first </a:t>
            </a:r>
          </a:p>
          <a:p>
            <a:r>
              <a:rPr lang="sv-SE" sz="2400" dirty="0"/>
              <a:t>2152 amino acids of ApoB 100. Only ApoB100 low density lypoprotein can transport </a:t>
            </a:r>
          </a:p>
          <a:p>
            <a:r>
              <a:rPr lang="sv-SE" sz="2400" dirty="0"/>
              <a:t>cholesterol to the cell.</a:t>
            </a:r>
            <a:endParaRPr lang="lv-LV" sz="2400" dirty="0"/>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6435" y="4533515"/>
            <a:ext cx="3035809" cy="155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897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9" grpId="0"/>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 result for mRNA nuclear trans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858000" cy="6830677"/>
          </a:xfrm>
          <a:prstGeom prst="rect">
            <a:avLst/>
          </a:prstGeom>
          <a:noFill/>
          <a:extLst>
            <a:ext uri="{909E8E84-426E-40DD-AFC4-6F175D3DCCD1}">
              <a14:hiddenFill xmlns:a14="http://schemas.microsoft.com/office/drawing/2010/main">
                <a:solidFill>
                  <a:srgbClr val="FFFFFF"/>
                </a:solidFill>
              </a14:hiddenFill>
            </a:ext>
          </a:extLst>
        </p:spPr>
      </p:pic>
      <p:sp>
        <p:nvSpPr>
          <p:cNvPr id="4" name="Taisnstūris 3"/>
          <p:cNvSpPr/>
          <p:nvPr/>
        </p:nvSpPr>
        <p:spPr>
          <a:xfrm>
            <a:off x="6993467" y="1561868"/>
            <a:ext cx="6096000" cy="3257174"/>
          </a:xfrm>
          <a:prstGeom prst="rect">
            <a:avLst/>
          </a:prstGeom>
        </p:spPr>
        <p:txBody>
          <a:bodyPr>
            <a:spAutoFit/>
          </a:bodyPr>
          <a:lstStyle/>
          <a:p>
            <a:pPr>
              <a:lnSpc>
                <a:spcPct val="150000"/>
              </a:lnSpc>
            </a:pPr>
            <a:r>
              <a:rPr lang="sv-SE" sz="2800" dirty="0"/>
              <a:t>The processed mRNAs then must</a:t>
            </a:r>
          </a:p>
          <a:p>
            <a:pPr>
              <a:lnSpc>
                <a:spcPct val="150000"/>
              </a:lnSpc>
            </a:pPr>
            <a:r>
              <a:rPr lang="sv-SE" sz="2800" dirty="0"/>
              <a:t>be exported through the </a:t>
            </a:r>
          </a:p>
          <a:p>
            <a:pPr>
              <a:lnSpc>
                <a:spcPct val="150000"/>
              </a:lnSpc>
            </a:pPr>
            <a:r>
              <a:rPr lang="sv-SE" sz="2800" dirty="0"/>
              <a:t>nuclear pores to the </a:t>
            </a:r>
          </a:p>
          <a:p>
            <a:pPr>
              <a:lnSpc>
                <a:spcPct val="150000"/>
              </a:lnSpc>
            </a:pPr>
            <a:r>
              <a:rPr lang="sv-SE" sz="2800" dirty="0"/>
              <a:t>cytoplasm before it can be </a:t>
            </a:r>
          </a:p>
          <a:p>
            <a:pPr>
              <a:lnSpc>
                <a:spcPct val="150000"/>
              </a:lnSpc>
            </a:pPr>
            <a:r>
              <a:rPr lang="sv-SE" sz="2800" dirty="0"/>
              <a:t>translated into protein. </a:t>
            </a:r>
            <a:endParaRPr lang="lv-LV" sz="2800" dirty="0"/>
          </a:p>
        </p:txBody>
      </p:sp>
      <p:pic>
        <p:nvPicPr>
          <p:cNvPr id="5" name="Attēls 4"/>
          <p:cNvPicPr>
            <a:picLocks noChangeAspect="1"/>
          </p:cNvPicPr>
          <p:nvPr/>
        </p:nvPicPr>
        <p:blipFill>
          <a:blip r:embed="rId3"/>
          <a:stretch>
            <a:fillRect/>
          </a:stretch>
        </p:blipFill>
        <p:spPr>
          <a:xfrm>
            <a:off x="7431087" y="422275"/>
            <a:ext cx="3324225" cy="933450"/>
          </a:xfrm>
          <a:prstGeom prst="rect">
            <a:avLst/>
          </a:prstGeom>
        </p:spPr>
      </p:pic>
    </p:spTree>
    <p:extLst>
      <p:ext uri="{BB962C8B-B14F-4D97-AF65-F5344CB8AC3E}">
        <p14:creationId xmlns:p14="http://schemas.microsoft.com/office/powerpoint/2010/main" val="9305413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0457" y="269155"/>
            <a:ext cx="8292270" cy="646331"/>
          </a:xfrm>
          <a:prstGeom prst="rect">
            <a:avLst/>
          </a:prstGeom>
          <a:noFill/>
        </p:spPr>
        <p:txBody>
          <a:bodyPr wrap="none" rtlCol="0">
            <a:spAutoFit/>
          </a:bodyPr>
          <a:lstStyle/>
          <a:p>
            <a:r>
              <a:rPr lang="sv-SE" sz="3600" b="1" dirty="0"/>
              <a:t>Transcription in prokaryotes vs eukaryotes</a:t>
            </a:r>
            <a:endParaRPr lang="lv-LV" sz="3600" b="1" dirty="0"/>
          </a:p>
        </p:txBody>
      </p:sp>
      <p:sp>
        <p:nvSpPr>
          <p:cNvPr id="6" name="TextBox 5"/>
          <p:cNvSpPr txBox="1"/>
          <p:nvPr/>
        </p:nvSpPr>
        <p:spPr>
          <a:xfrm>
            <a:off x="7226725" y="1456634"/>
            <a:ext cx="4558107" cy="1569660"/>
          </a:xfrm>
          <a:prstGeom prst="rect">
            <a:avLst/>
          </a:prstGeom>
          <a:noFill/>
        </p:spPr>
        <p:txBody>
          <a:bodyPr wrap="none" rtlCol="0">
            <a:spAutoFit/>
          </a:bodyPr>
          <a:lstStyle/>
          <a:p>
            <a:pPr marL="457200" indent="-457200">
              <a:buFont typeface="Wingdings" panose="05000000000000000000" pitchFamily="2" charset="2"/>
              <a:buChar char="q"/>
            </a:pPr>
            <a:r>
              <a:rPr lang="sv-SE" sz="2400" dirty="0"/>
              <a:t>In prokaryotes, transcription</a:t>
            </a:r>
          </a:p>
          <a:p>
            <a:r>
              <a:rPr lang="sv-SE" sz="2400" dirty="0"/>
              <a:t>occurs in the cell cytoplasm, </a:t>
            </a:r>
          </a:p>
          <a:p>
            <a:r>
              <a:rPr lang="sv-SE" sz="2400" dirty="0"/>
              <a:t>and both transcription and </a:t>
            </a:r>
          </a:p>
          <a:p>
            <a:r>
              <a:rPr lang="sv-SE" sz="2400" dirty="0"/>
              <a:t>translation happen simultaneously.</a:t>
            </a:r>
            <a:endParaRPr lang="lv-LV" sz="2400" dirty="0"/>
          </a:p>
        </p:txBody>
      </p:sp>
      <p:sp>
        <p:nvSpPr>
          <p:cNvPr id="11" name="TextBox 10"/>
          <p:cNvSpPr txBox="1"/>
          <p:nvPr/>
        </p:nvSpPr>
        <p:spPr>
          <a:xfrm>
            <a:off x="6995892" y="3710063"/>
            <a:ext cx="5019772" cy="1569660"/>
          </a:xfrm>
          <a:prstGeom prst="rect">
            <a:avLst/>
          </a:prstGeom>
          <a:noFill/>
        </p:spPr>
        <p:txBody>
          <a:bodyPr wrap="none" rtlCol="0">
            <a:spAutoFit/>
          </a:bodyPr>
          <a:lstStyle/>
          <a:p>
            <a:pPr marL="457200" indent="-457200">
              <a:buFont typeface="Wingdings" panose="05000000000000000000" pitchFamily="2" charset="2"/>
              <a:buChar char="q"/>
            </a:pPr>
            <a:r>
              <a:rPr lang="sv-SE" sz="2400" dirty="0"/>
              <a:t>In eukaryotes, transcription occurs </a:t>
            </a:r>
          </a:p>
          <a:p>
            <a:r>
              <a:rPr lang="sv-SE" sz="2400" dirty="0"/>
              <a:t>in the cell nucleus, </a:t>
            </a:r>
          </a:p>
          <a:p>
            <a:r>
              <a:rPr lang="sv-SE" sz="2400" dirty="0"/>
              <a:t>and transcription and translation </a:t>
            </a:r>
          </a:p>
          <a:p>
            <a:r>
              <a:rPr lang="sv-SE" sz="2400" dirty="0"/>
              <a:t>differ in space and time. </a:t>
            </a:r>
            <a:endParaRPr lang="lv-LV" sz="2400" dirty="0"/>
          </a:p>
        </p:txBody>
      </p:sp>
      <p:pic>
        <p:nvPicPr>
          <p:cNvPr id="49154" name="Picture 2" descr="iGen3 05-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29" y="1266672"/>
            <a:ext cx="6452384" cy="4165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13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0457" y="269155"/>
            <a:ext cx="8292270" cy="646331"/>
          </a:xfrm>
          <a:prstGeom prst="rect">
            <a:avLst/>
          </a:prstGeom>
          <a:noFill/>
        </p:spPr>
        <p:txBody>
          <a:bodyPr wrap="none" rtlCol="0">
            <a:spAutoFit/>
          </a:bodyPr>
          <a:lstStyle/>
          <a:p>
            <a:r>
              <a:rPr lang="sv-SE" sz="3600" b="1" dirty="0"/>
              <a:t>Transcription in prokaryotes vs eukaryotes</a:t>
            </a:r>
            <a:endParaRPr lang="lv-LV" sz="3600" b="1" dirty="0"/>
          </a:p>
        </p:txBody>
      </p:sp>
      <p:sp>
        <p:nvSpPr>
          <p:cNvPr id="6" name="TextBox 5"/>
          <p:cNvSpPr txBox="1"/>
          <p:nvPr/>
        </p:nvSpPr>
        <p:spPr>
          <a:xfrm>
            <a:off x="761999" y="2019416"/>
            <a:ext cx="9515297" cy="830997"/>
          </a:xfrm>
          <a:prstGeom prst="rect">
            <a:avLst/>
          </a:prstGeom>
          <a:noFill/>
        </p:spPr>
        <p:txBody>
          <a:bodyPr wrap="none" rtlCol="0">
            <a:spAutoFit/>
          </a:bodyPr>
          <a:lstStyle/>
          <a:p>
            <a:pPr marL="457200" indent="-457200">
              <a:buFont typeface="Wingdings" panose="05000000000000000000" pitchFamily="2" charset="2"/>
              <a:buChar char="q"/>
            </a:pPr>
            <a:r>
              <a:rPr lang="sv-SE" sz="2400" dirty="0"/>
              <a:t>In prokaryotes, the promoter consist of two short sequences at -10 and</a:t>
            </a:r>
          </a:p>
          <a:p>
            <a:r>
              <a:rPr lang="sv-SE" sz="2400" dirty="0"/>
              <a:t>-35 positions from the transcription start site (Pribnow box).</a:t>
            </a:r>
            <a:endParaRPr lang="lv-LV" sz="2400" dirty="0"/>
          </a:p>
        </p:txBody>
      </p:sp>
      <p:sp>
        <p:nvSpPr>
          <p:cNvPr id="7" name="TextBox 6"/>
          <p:cNvSpPr txBox="1"/>
          <p:nvPr/>
        </p:nvSpPr>
        <p:spPr>
          <a:xfrm>
            <a:off x="761999" y="3023681"/>
            <a:ext cx="10793852" cy="2308324"/>
          </a:xfrm>
          <a:prstGeom prst="rect">
            <a:avLst/>
          </a:prstGeom>
          <a:noFill/>
        </p:spPr>
        <p:txBody>
          <a:bodyPr wrap="none" rtlCol="0">
            <a:spAutoFit/>
          </a:bodyPr>
          <a:lstStyle/>
          <a:p>
            <a:r>
              <a:rPr lang="en-US" sz="2400" dirty="0"/>
              <a:t>The sequence at </a:t>
            </a:r>
            <a:r>
              <a:rPr lang="en-US" sz="2400" b="1" dirty="0"/>
              <a:t>-10</a:t>
            </a:r>
            <a:r>
              <a:rPr lang="en-US" sz="2400" dirty="0"/>
              <a:t> is called the </a:t>
            </a:r>
            <a:r>
              <a:rPr lang="en-US" sz="2400" dirty="0" err="1"/>
              <a:t>Pribnow</a:t>
            </a:r>
            <a:r>
              <a:rPr lang="en-US" sz="2400" dirty="0"/>
              <a:t> box, and usually consists of the</a:t>
            </a:r>
          </a:p>
          <a:p>
            <a:r>
              <a:rPr lang="en-US" sz="2400" dirty="0"/>
              <a:t> six nucleotides </a:t>
            </a:r>
            <a:r>
              <a:rPr lang="en-US" sz="2400" b="1" dirty="0"/>
              <a:t>TATAAT.</a:t>
            </a:r>
            <a:r>
              <a:rPr lang="en-US" sz="2400" dirty="0"/>
              <a:t> The </a:t>
            </a:r>
            <a:r>
              <a:rPr lang="en-US" sz="2400" dirty="0" err="1"/>
              <a:t>Pribnow</a:t>
            </a:r>
            <a:r>
              <a:rPr lang="en-US" sz="2400" dirty="0"/>
              <a:t> box is absolutely essential to start transcription </a:t>
            </a:r>
          </a:p>
          <a:p>
            <a:r>
              <a:rPr lang="en-US" sz="2400" dirty="0"/>
              <a:t>in prokaryotes.</a:t>
            </a:r>
          </a:p>
          <a:p>
            <a:endParaRPr lang="en-US" sz="2400" dirty="0"/>
          </a:p>
          <a:p>
            <a:r>
              <a:rPr lang="en-US" sz="2400" dirty="0"/>
              <a:t>The other sequence at -</a:t>
            </a:r>
            <a:r>
              <a:rPr lang="en-US" sz="2400" b="1" dirty="0"/>
              <a:t>35 </a:t>
            </a:r>
            <a:r>
              <a:rPr lang="en-US" sz="2400" dirty="0"/>
              <a:t>usually consists of the six nucleotides TTGACA. </a:t>
            </a:r>
          </a:p>
          <a:p>
            <a:r>
              <a:rPr lang="en-US" sz="2400" dirty="0"/>
              <a:t>Its presence allows a very high transcription rate.</a:t>
            </a:r>
          </a:p>
        </p:txBody>
      </p:sp>
      <p:sp>
        <p:nvSpPr>
          <p:cNvPr id="9" name="TextBox 8"/>
          <p:cNvSpPr txBox="1"/>
          <p:nvPr/>
        </p:nvSpPr>
        <p:spPr>
          <a:xfrm>
            <a:off x="4412609" y="1057679"/>
            <a:ext cx="1968231" cy="584775"/>
          </a:xfrm>
          <a:prstGeom prst="rect">
            <a:avLst/>
          </a:prstGeom>
          <a:noFill/>
        </p:spPr>
        <p:txBody>
          <a:bodyPr wrap="none" rtlCol="0">
            <a:spAutoFit/>
          </a:bodyPr>
          <a:lstStyle/>
          <a:p>
            <a:r>
              <a:rPr lang="sv-SE" sz="3200" b="1" dirty="0"/>
              <a:t>Promoters</a:t>
            </a:r>
            <a:endParaRPr lang="lv-LV" sz="3200" b="1" dirty="0"/>
          </a:p>
        </p:txBody>
      </p:sp>
      <p:sp>
        <p:nvSpPr>
          <p:cNvPr id="11" name="TextBox 10"/>
          <p:cNvSpPr txBox="1"/>
          <p:nvPr/>
        </p:nvSpPr>
        <p:spPr>
          <a:xfrm>
            <a:off x="639075" y="5557154"/>
            <a:ext cx="6626045" cy="461665"/>
          </a:xfrm>
          <a:prstGeom prst="rect">
            <a:avLst/>
          </a:prstGeom>
          <a:noFill/>
        </p:spPr>
        <p:txBody>
          <a:bodyPr wrap="none" rtlCol="0">
            <a:spAutoFit/>
          </a:bodyPr>
          <a:lstStyle/>
          <a:p>
            <a:pPr marL="457200" indent="-457200">
              <a:buFont typeface="Wingdings" panose="05000000000000000000" pitchFamily="2" charset="2"/>
              <a:buChar char="q"/>
            </a:pPr>
            <a:r>
              <a:rPr lang="sv-SE" sz="2400" dirty="0"/>
              <a:t>In eukaryotes, promoters are extremely diverse.</a:t>
            </a:r>
            <a:endParaRPr lang="lv-LV" sz="2400" dirty="0"/>
          </a:p>
        </p:txBody>
      </p:sp>
    </p:spTree>
    <p:extLst>
      <p:ext uri="{BB962C8B-B14F-4D97-AF65-F5344CB8AC3E}">
        <p14:creationId xmlns:p14="http://schemas.microsoft.com/office/powerpoint/2010/main" val="3905786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3633" y="280275"/>
            <a:ext cx="10042686" cy="954107"/>
          </a:xfrm>
          <a:prstGeom prst="rect">
            <a:avLst/>
          </a:prstGeom>
          <a:noFill/>
        </p:spPr>
        <p:txBody>
          <a:bodyPr wrap="none" rtlCol="0">
            <a:spAutoFit/>
          </a:bodyPr>
          <a:lstStyle/>
          <a:p>
            <a:r>
              <a:rPr lang="lv-LV" sz="2800" dirty="0" err="1"/>
              <a:t>However</a:t>
            </a:r>
            <a:r>
              <a:rPr lang="lv-LV" sz="2800" dirty="0"/>
              <a:t>, </a:t>
            </a:r>
            <a:r>
              <a:rPr lang="lv-LV" sz="2800" dirty="0" err="1"/>
              <a:t>the</a:t>
            </a:r>
            <a:r>
              <a:rPr lang="lv-LV" sz="2800" dirty="0"/>
              <a:t> </a:t>
            </a:r>
            <a:r>
              <a:rPr lang="lv-LV" sz="2800" dirty="0" err="1"/>
              <a:t>great</a:t>
            </a:r>
            <a:r>
              <a:rPr lang="lv-LV" sz="2800" dirty="0"/>
              <a:t> </a:t>
            </a:r>
            <a:r>
              <a:rPr lang="lv-LV" sz="2800" dirty="0" err="1"/>
              <a:t>majority</a:t>
            </a:r>
            <a:r>
              <a:rPr lang="lv-LV" sz="2800" dirty="0"/>
              <a:t> </a:t>
            </a:r>
            <a:r>
              <a:rPr lang="lv-LV" sz="2800" dirty="0" err="1"/>
              <a:t>of</a:t>
            </a:r>
            <a:r>
              <a:rPr lang="lv-LV" sz="2800" dirty="0"/>
              <a:t> </a:t>
            </a:r>
            <a:r>
              <a:rPr lang="lv-LV" sz="2800" dirty="0" err="1"/>
              <a:t>the</a:t>
            </a:r>
            <a:r>
              <a:rPr lang="lv-LV" sz="2800" dirty="0"/>
              <a:t> </a:t>
            </a:r>
            <a:r>
              <a:rPr lang="lv-LV" sz="2800" dirty="0" err="1"/>
              <a:t>cellular</a:t>
            </a:r>
            <a:r>
              <a:rPr lang="lv-LV" sz="2800" dirty="0"/>
              <a:t> DNA </a:t>
            </a:r>
            <a:r>
              <a:rPr lang="lv-LV" sz="2800" dirty="0" err="1"/>
              <a:t>is</a:t>
            </a:r>
            <a:r>
              <a:rPr lang="lv-LV" sz="2800" dirty="0"/>
              <a:t> never </a:t>
            </a:r>
            <a:r>
              <a:rPr lang="lv-LV" sz="2800" dirty="0" err="1"/>
              <a:t>transcribed</a:t>
            </a:r>
            <a:endParaRPr lang="lv-LV" sz="2800" dirty="0"/>
          </a:p>
          <a:p>
            <a:r>
              <a:rPr lang="lv-LV" sz="2800" dirty="0" err="1"/>
              <a:t>in</a:t>
            </a:r>
            <a:r>
              <a:rPr lang="lv-LV" sz="2800" dirty="0"/>
              <a:t> </a:t>
            </a:r>
            <a:r>
              <a:rPr lang="lv-LV" sz="2800" dirty="0" err="1"/>
              <a:t>any</a:t>
            </a:r>
            <a:r>
              <a:rPr lang="lv-LV" sz="2800" dirty="0"/>
              <a:t> </a:t>
            </a:r>
            <a:r>
              <a:rPr lang="lv-LV" sz="2800" dirty="0" err="1"/>
              <a:t>cell</a:t>
            </a:r>
            <a:r>
              <a:rPr lang="lv-LV" sz="2800" dirty="0"/>
              <a:t>.</a:t>
            </a:r>
          </a:p>
        </p:txBody>
      </p:sp>
      <p:sp>
        <p:nvSpPr>
          <p:cNvPr id="5" name="TextBox 4"/>
          <p:cNvSpPr txBox="1"/>
          <p:nvPr/>
        </p:nvSpPr>
        <p:spPr>
          <a:xfrm>
            <a:off x="877906" y="1457434"/>
            <a:ext cx="9798195" cy="954107"/>
          </a:xfrm>
          <a:prstGeom prst="rect">
            <a:avLst/>
          </a:prstGeom>
          <a:noFill/>
        </p:spPr>
        <p:txBody>
          <a:bodyPr wrap="none" rtlCol="0">
            <a:spAutoFit/>
          </a:bodyPr>
          <a:lstStyle/>
          <a:p>
            <a:r>
              <a:rPr lang="lv-LV" sz="2800" dirty="0" err="1"/>
              <a:t>The</a:t>
            </a:r>
            <a:r>
              <a:rPr lang="lv-LV" sz="2800" dirty="0"/>
              <a:t> </a:t>
            </a:r>
            <a:r>
              <a:rPr lang="lv-LV" sz="2800" dirty="0" err="1"/>
              <a:t>fraction</a:t>
            </a:r>
            <a:r>
              <a:rPr lang="lv-LV" sz="2800" dirty="0"/>
              <a:t> </a:t>
            </a:r>
            <a:r>
              <a:rPr lang="lv-LV" sz="2800" dirty="0" err="1"/>
              <a:t>of</a:t>
            </a:r>
            <a:r>
              <a:rPr lang="lv-LV" sz="2800" dirty="0"/>
              <a:t> </a:t>
            </a:r>
            <a:r>
              <a:rPr lang="lv-LV" sz="2800" dirty="0" err="1"/>
              <a:t>coding</a:t>
            </a:r>
            <a:r>
              <a:rPr lang="lv-LV" sz="2800" dirty="0"/>
              <a:t> DNA </a:t>
            </a:r>
            <a:r>
              <a:rPr lang="lv-LV" sz="2800" dirty="0" err="1"/>
              <a:t>in</a:t>
            </a:r>
            <a:r>
              <a:rPr lang="lv-LV" sz="2800" dirty="0"/>
              <a:t> </a:t>
            </a:r>
            <a:r>
              <a:rPr lang="lv-LV" sz="2800" dirty="0" err="1"/>
              <a:t>the</a:t>
            </a:r>
            <a:r>
              <a:rPr lang="lv-LV" sz="2800" dirty="0"/>
              <a:t> </a:t>
            </a:r>
            <a:r>
              <a:rPr lang="lv-LV" sz="2800" dirty="0" err="1"/>
              <a:t>genome</a:t>
            </a:r>
            <a:r>
              <a:rPr lang="lv-LV" sz="2800" dirty="0"/>
              <a:t> </a:t>
            </a:r>
            <a:r>
              <a:rPr lang="lv-LV" sz="2800" dirty="0" err="1"/>
              <a:t>is</a:t>
            </a:r>
            <a:r>
              <a:rPr lang="lv-LV" sz="2800" dirty="0"/>
              <a:t> </a:t>
            </a:r>
            <a:r>
              <a:rPr lang="lv-LV" sz="2800" dirty="0" err="1"/>
              <a:t>rather</a:t>
            </a:r>
            <a:r>
              <a:rPr lang="lv-LV" sz="2800" dirty="0"/>
              <a:t> </a:t>
            </a:r>
            <a:r>
              <a:rPr lang="lv-LV" sz="2800" dirty="0" err="1"/>
              <a:t>small</a:t>
            </a:r>
            <a:r>
              <a:rPr lang="lv-LV" sz="2800" dirty="0"/>
              <a:t>, </a:t>
            </a:r>
            <a:r>
              <a:rPr lang="lv-LV" sz="2800" dirty="0" err="1"/>
              <a:t>because</a:t>
            </a:r>
            <a:endParaRPr lang="lv-LV" sz="2800" dirty="0"/>
          </a:p>
          <a:p>
            <a:endParaRPr lang="lv-LV" sz="2800" dirty="0"/>
          </a:p>
        </p:txBody>
      </p:sp>
      <p:sp>
        <p:nvSpPr>
          <p:cNvPr id="6" name="TextBox 5"/>
          <p:cNvSpPr txBox="1"/>
          <p:nvPr/>
        </p:nvSpPr>
        <p:spPr>
          <a:xfrm flipH="1">
            <a:off x="1663987" y="2195683"/>
            <a:ext cx="7584791" cy="830997"/>
          </a:xfrm>
          <a:prstGeom prst="rect">
            <a:avLst/>
          </a:prstGeom>
          <a:noFill/>
        </p:spPr>
        <p:txBody>
          <a:bodyPr wrap="square" rtlCol="0">
            <a:spAutoFit/>
          </a:bodyPr>
          <a:lstStyle/>
          <a:p>
            <a:pPr marL="342900" indent="-342900">
              <a:buFont typeface="Wingdings" panose="05000000000000000000" pitchFamily="2" charset="2"/>
              <a:buChar char="Ø"/>
            </a:pPr>
            <a:r>
              <a:rPr lang="lv-LV" sz="2400" dirty="0" err="1" smtClean="0"/>
              <a:t>of</a:t>
            </a:r>
            <a:r>
              <a:rPr lang="lv-LV" sz="2400" dirty="0" smtClean="0"/>
              <a:t> </a:t>
            </a:r>
            <a:r>
              <a:rPr lang="lv-LV" sz="2400" dirty="0" err="1"/>
              <a:t>the</a:t>
            </a:r>
            <a:r>
              <a:rPr lang="lv-LV" sz="2400" dirty="0"/>
              <a:t> </a:t>
            </a:r>
            <a:r>
              <a:rPr lang="lv-LV" sz="2400" dirty="0" err="1"/>
              <a:t>noncoding</a:t>
            </a:r>
            <a:r>
              <a:rPr lang="lv-LV" sz="2400" dirty="0"/>
              <a:t> </a:t>
            </a:r>
            <a:r>
              <a:rPr lang="lv-LV" sz="2400" dirty="0" err="1"/>
              <a:t>nature</a:t>
            </a:r>
            <a:r>
              <a:rPr lang="lv-LV" sz="2400" dirty="0"/>
              <a:t> </a:t>
            </a:r>
            <a:r>
              <a:rPr lang="lv-LV" sz="2400" dirty="0" err="1"/>
              <a:t>of</a:t>
            </a:r>
            <a:r>
              <a:rPr lang="lv-LV" sz="2400" dirty="0"/>
              <a:t> </a:t>
            </a:r>
            <a:r>
              <a:rPr lang="lv-LV" sz="2400" dirty="0" err="1"/>
              <a:t>much</a:t>
            </a:r>
            <a:r>
              <a:rPr lang="lv-LV" sz="2400" dirty="0"/>
              <a:t> </a:t>
            </a:r>
            <a:r>
              <a:rPr lang="lv-LV" sz="2400" dirty="0" err="1"/>
              <a:t>of</a:t>
            </a:r>
            <a:r>
              <a:rPr lang="lv-LV" sz="2400" dirty="0"/>
              <a:t> </a:t>
            </a:r>
            <a:r>
              <a:rPr lang="lv-LV" sz="2400" dirty="0" err="1"/>
              <a:t>the</a:t>
            </a:r>
            <a:r>
              <a:rPr lang="lv-LV" sz="2400" dirty="0"/>
              <a:t> </a:t>
            </a:r>
            <a:r>
              <a:rPr lang="lv-LV" sz="2400" dirty="0" err="1"/>
              <a:t>sequence</a:t>
            </a:r>
            <a:r>
              <a:rPr lang="lv-LV" sz="2400" dirty="0"/>
              <a:t> </a:t>
            </a:r>
            <a:r>
              <a:rPr lang="lv-LV" sz="2400" dirty="0" err="1"/>
              <a:t>within</a:t>
            </a:r>
            <a:r>
              <a:rPr lang="lv-LV" sz="2400" dirty="0"/>
              <a:t> </a:t>
            </a:r>
            <a:r>
              <a:rPr lang="lv-LV" sz="2400" dirty="0" err="1"/>
              <a:t>genes</a:t>
            </a:r>
            <a:r>
              <a:rPr lang="lv-LV" sz="2400" dirty="0"/>
              <a:t>. </a:t>
            </a:r>
          </a:p>
        </p:txBody>
      </p:sp>
      <p:sp>
        <p:nvSpPr>
          <p:cNvPr id="7" name="TextBox 6"/>
          <p:cNvSpPr txBox="1"/>
          <p:nvPr/>
        </p:nvSpPr>
        <p:spPr>
          <a:xfrm flipH="1">
            <a:off x="1648837" y="3212220"/>
            <a:ext cx="7584791" cy="1569660"/>
          </a:xfrm>
          <a:prstGeom prst="rect">
            <a:avLst/>
          </a:prstGeom>
          <a:noFill/>
        </p:spPr>
        <p:txBody>
          <a:bodyPr wrap="square" rtlCol="0">
            <a:spAutoFit/>
          </a:bodyPr>
          <a:lstStyle/>
          <a:p>
            <a:pPr marL="342900" indent="-342900">
              <a:buFont typeface="Wingdings" panose="05000000000000000000" pitchFamily="2" charset="2"/>
              <a:buChar char="Ø"/>
            </a:pPr>
            <a:r>
              <a:rPr lang="lv-LV" sz="2400" dirty="0" err="1"/>
              <a:t>Considerable</a:t>
            </a:r>
            <a:r>
              <a:rPr lang="lv-LV" sz="2400" dirty="0"/>
              <a:t> </a:t>
            </a:r>
            <a:r>
              <a:rPr lang="lv-LV" sz="2400" dirty="0" err="1"/>
              <a:t>fraction</a:t>
            </a:r>
            <a:r>
              <a:rPr lang="lv-LV" sz="2400" dirty="0"/>
              <a:t> </a:t>
            </a:r>
            <a:r>
              <a:rPr lang="lv-LV" sz="2400" dirty="0" err="1"/>
              <a:t>of</a:t>
            </a:r>
            <a:r>
              <a:rPr lang="lv-LV" sz="2400" dirty="0"/>
              <a:t> </a:t>
            </a:r>
            <a:r>
              <a:rPr lang="lv-LV" sz="2400" dirty="0" err="1"/>
              <a:t>the</a:t>
            </a:r>
            <a:r>
              <a:rPr lang="lv-LV" sz="2400" dirty="0"/>
              <a:t> </a:t>
            </a:r>
            <a:r>
              <a:rPr lang="lv-LV" sz="2400" dirty="0" err="1"/>
              <a:t>genome</a:t>
            </a:r>
            <a:r>
              <a:rPr lang="lv-LV" sz="2400" dirty="0"/>
              <a:t> </a:t>
            </a:r>
            <a:r>
              <a:rPr lang="lv-LV" sz="2400" dirty="0" err="1"/>
              <a:t>contains</a:t>
            </a:r>
            <a:r>
              <a:rPr lang="lv-LV" sz="2400" dirty="0"/>
              <a:t> </a:t>
            </a:r>
            <a:r>
              <a:rPr lang="lv-LV" sz="2400" dirty="0" err="1"/>
              <a:t>repeated</a:t>
            </a:r>
            <a:r>
              <a:rPr lang="lv-LV" sz="2400" dirty="0"/>
              <a:t> </a:t>
            </a:r>
            <a:r>
              <a:rPr lang="lv-LV" sz="2400" dirty="0" err="1"/>
              <a:t>sequences</a:t>
            </a:r>
            <a:r>
              <a:rPr lang="lv-LV" sz="2400" dirty="0"/>
              <a:t> w</a:t>
            </a:r>
            <a:r>
              <a:rPr lang="en-US" sz="2400" dirty="0"/>
              <a:t>h</a:t>
            </a:r>
            <a:r>
              <a:rPr lang="lv-LV" sz="2400" dirty="0" err="1"/>
              <a:t>ich</a:t>
            </a:r>
            <a:r>
              <a:rPr lang="lv-LV" sz="2400" dirty="0"/>
              <a:t> </a:t>
            </a:r>
            <a:r>
              <a:rPr lang="lv-LV" sz="2400" dirty="0" err="1"/>
              <a:t>are</a:t>
            </a:r>
            <a:r>
              <a:rPr lang="lv-LV" sz="2400" dirty="0"/>
              <a:t> </a:t>
            </a:r>
            <a:r>
              <a:rPr lang="lv-LV" sz="2400" dirty="0" err="1"/>
              <a:t>nonfunctional</a:t>
            </a:r>
            <a:r>
              <a:rPr lang="lv-LV" sz="2400" dirty="0"/>
              <a:t> </a:t>
            </a:r>
            <a:r>
              <a:rPr lang="lv-LV" sz="2400" dirty="0" err="1"/>
              <a:t>and</a:t>
            </a:r>
            <a:r>
              <a:rPr lang="lv-LV" sz="2400" dirty="0"/>
              <a:t> </a:t>
            </a:r>
            <a:r>
              <a:rPr lang="lv-LV" sz="2400" dirty="0" err="1"/>
              <a:t>are</a:t>
            </a:r>
            <a:r>
              <a:rPr lang="lv-LV" sz="2400" dirty="0"/>
              <a:t> </a:t>
            </a:r>
            <a:r>
              <a:rPr lang="lv-LV" sz="2400" dirty="0" err="1"/>
              <a:t>not</a:t>
            </a:r>
            <a:r>
              <a:rPr lang="lv-LV" sz="2400" dirty="0"/>
              <a:t> </a:t>
            </a:r>
            <a:r>
              <a:rPr lang="lv-LV" sz="2400" dirty="0" err="1"/>
              <a:t>transcribed</a:t>
            </a:r>
            <a:r>
              <a:rPr lang="lv-LV" sz="2400" dirty="0"/>
              <a:t> </a:t>
            </a:r>
            <a:r>
              <a:rPr lang="lv-LV" sz="2400" dirty="0" err="1"/>
              <a:t>into</a:t>
            </a:r>
            <a:r>
              <a:rPr lang="lv-LV" sz="2400" dirty="0"/>
              <a:t> RNA. </a:t>
            </a:r>
            <a:r>
              <a:rPr lang="lv-LV" sz="2400" dirty="0" err="1"/>
              <a:t>Defective</a:t>
            </a:r>
            <a:r>
              <a:rPr lang="lv-LV" sz="2400" dirty="0"/>
              <a:t> </a:t>
            </a:r>
            <a:r>
              <a:rPr lang="lv-LV" sz="2400" dirty="0" err="1"/>
              <a:t>copies</a:t>
            </a:r>
            <a:r>
              <a:rPr lang="lv-LV" sz="2400" dirty="0"/>
              <a:t> </a:t>
            </a:r>
            <a:r>
              <a:rPr lang="lv-LV" sz="2400" dirty="0" err="1"/>
              <a:t>of</a:t>
            </a:r>
            <a:r>
              <a:rPr lang="lv-LV" sz="2400" dirty="0"/>
              <a:t> </a:t>
            </a:r>
            <a:r>
              <a:rPr lang="lv-LV" sz="2400" dirty="0" err="1"/>
              <a:t>functional</a:t>
            </a:r>
            <a:r>
              <a:rPr lang="lv-LV" sz="2400" dirty="0"/>
              <a:t> </a:t>
            </a:r>
            <a:r>
              <a:rPr lang="lv-LV" sz="2400" dirty="0" err="1"/>
              <a:t>genes</a:t>
            </a:r>
            <a:r>
              <a:rPr lang="lv-LV" sz="2400" dirty="0"/>
              <a:t>- </a:t>
            </a:r>
            <a:r>
              <a:rPr lang="lv-LV" sz="2400" dirty="0" err="1"/>
              <a:t>pseudogenes</a:t>
            </a:r>
            <a:r>
              <a:rPr lang="lv-LV" sz="2400" dirty="0"/>
              <a:t> </a:t>
            </a:r>
            <a:r>
              <a:rPr lang="lv-LV" sz="2400" dirty="0" err="1"/>
              <a:t>and</a:t>
            </a:r>
            <a:r>
              <a:rPr lang="lv-LV" sz="2400" dirty="0"/>
              <a:t> </a:t>
            </a:r>
            <a:r>
              <a:rPr lang="lv-LV" sz="2400" dirty="0" err="1"/>
              <a:t>gene</a:t>
            </a:r>
            <a:r>
              <a:rPr lang="lv-LV" sz="2400" dirty="0"/>
              <a:t> fragments.</a:t>
            </a:r>
          </a:p>
        </p:txBody>
      </p:sp>
      <p:sp>
        <p:nvSpPr>
          <p:cNvPr id="8" name="TextBox 7"/>
          <p:cNvSpPr txBox="1"/>
          <p:nvPr/>
        </p:nvSpPr>
        <p:spPr>
          <a:xfrm>
            <a:off x="1029134" y="5153863"/>
            <a:ext cx="9408217" cy="1384995"/>
          </a:xfrm>
          <a:prstGeom prst="rect">
            <a:avLst/>
          </a:prstGeom>
          <a:noFill/>
        </p:spPr>
        <p:txBody>
          <a:bodyPr wrap="none" rtlCol="0">
            <a:spAutoFit/>
          </a:bodyPr>
          <a:lstStyle/>
          <a:p>
            <a:r>
              <a:rPr lang="lv-LV" sz="2800" dirty="0" err="1"/>
              <a:t>Different</a:t>
            </a:r>
            <a:r>
              <a:rPr lang="lv-LV" sz="2800" dirty="0"/>
              <a:t> </a:t>
            </a:r>
            <a:r>
              <a:rPr lang="lv-LV" sz="2800" dirty="0" err="1"/>
              <a:t>cells</a:t>
            </a:r>
            <a:r>
              <a:rPr lang="lv-LV" sz="2800" dirty="0"/>
              <a:t> </a:t>
            </a:r>
            <a:r>
              <a:rPr lang="lv-LV" sz="2800" dirty="0" err="1"/>
              <a:t>transcribe</a:t>
            </a:r>
            <a:r>
              <a:rPr lang="lv-LV" sz="2800" dirty="0"/>
              <a:t> </a:t>
            </a:r>
            <a:r>
              <a:rPr lang="lv-LV" sz="2800" dirty="0" err="1"/>
              <a:t>different</a:t>
            </a:r>
            <a:r>
              <a:rPr lang="lv-LV" sz="2800" dirty="0"/>
              <a:t> segments </a:t>
            </a:r>
            <a:r>
              <a:rPr lang="lv-LV" sz="2800" dirty="0" err="1"/>
              <a:t>of</a:t>
            </a:r>
            <a:r>
              <a:rPr lang="lv-LV" sz="2800" dirty="0"/>
              <a:t> </a:t>
            </a:r>
            <a:r>
              <a:rPr lang="lv-LV" sz="2800" dirty="0" err="1"/>
              <a:t>the</a:t>
            </a:r>
            <a:r>
              <a:rPr lang="lv-LV" sz="2800" dirty="0"/>
              <a:t> DNA- </a:t>
            </a:r>
          </a:p>
          <a:p>
            <a:r>
              <a:rPr lang="lv-LV" sz="2800" i="1" dirty="0" err="1"/>
              <a:t>transcriptional</a:t>
            </a:r>
            <a:r>
              <a:rPr lang="lv-LV" sz="2800" i="1" dirty="0"/>
              <a:t> </a:t>
            </a:r>
            <a:r>
              <a:rPr lang="lv-LV" sz="2800" i="1" dirty="0" err="1"/>
              <a:t>units</a:t>
            </a:r>
            <a:r>
              <a:rPr lang="lv-LV" sz="2800" dirty="0"/>
              <a:t> </a:t>
            </a:r>
            <a:r>
              <a:rPr lang="lv-LV" sz="2800" dirty="0" err="1"/>
              <a:t>which</a:t>
            </a:r>
            <a:r>
              <a:rPr lang="lv-LV" sz="2800" dirty="0"/>
              <a:t> </a:t>
            </a:r>
            <a:r>
              <a:rPr lang="lv-LV" sz="2800" dirty="0" err="1"/>
              <a:t>are</a:t>
            </a:r>
            <a:r>
              <a:rPr lang="lv-LV" sz="2800" dirty="0"/>
              <a:t> </a:t>
            </a:r>
            <a:r>
              <a:rPr lang="lv-LV" sz="2800" dirty="0" err="1"/>
              <a:t>discrete</a:t>
            </a:r>
            <a:r>
              <a:rPr lang="lv-LV" sz="2800" dirty="0"/>
              <a:t> </a:t>
            </a:r>
            <a:r>
              <a:rPr lang="lv-LV" sz="2800" dirty="0" err="1"/>
              <a:t>units</a:t>
            </a:r>
            <a:r>
              <a:rPr lang="lv-LV" sz="2800" dirty="0"/>
              <a:t>, </a:t>
            </a:r>
            <a:r>
              <a:rPr lang="lv-LV" sz="2800" dirty="0" err="1"/>
              <a:t>spaced</a:t>
            </a:r>
            <a:r>
              <a:rPr lang="lv-LV" sz="2800" dirty="0"/>
              <a:t> </a:t>
            </a:r>
            <a:r>
              <a:rPr lang="lv-LV" sz="2800" dirty="0" err="1"/>
              <a:t>irregularly</a:t>
            </a:r>
            <a:endParaRPr lang="lv-LV" sz="2800" dirty="0"/>
          </a:p>
          <a:p>
            <a:r>
              <a:rPr lang="lv-LV" sz="2800" dirty="0" err="1"/>
              <a:t>along</a:t>
            </a:r>
            <a:r>
              <a:rPr lang="lv-LV" sz="2800" dirty="0"/>
              <a:t> </a:t>
            </a:r>
            <a:r>
              <a:rPr lang="lv-LV" sz="2800" dirty="0" err="1"/>
              <a:t>the</a:t>
            </a:r>
            <a:r>
              <a:rPr lang="lv-LV" sz="2800" dirty="0"/>
              <a:t> DNA </a:t>
            </a:r>
            <a:r>
              <a:rPr lang="lv-LV" sz="2800" dirty="0" err="1"/>
              <a:t>sequence</a:t>
            </a:r>
            <a:r>
              <a:rPr lang="lv-LV" sz="2800" dirty="0"/>
              <a:t>.</a:t>
            </a:r>
          </a:p>
        </p:txBody>
      </p:sp>
    </p:spTree>
    <p:extLst>
      <p:ext uri="{BB962C8B-B14F-4D97-AF65-F5344CB8AC3E}">
        <p14:creationId xmlns:p14="http://schemas.microsoft.com/office/powerpoint/2010/main" val="214602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0457" y="269155"/>
            <a:ext cx="8292270" cy="646331"/>
          </a:xfrm>
          <a:prstGeom prst="rect">
            <a:avLst/>
          </a:prstGeom>
          <a:noFill/>
        </p:spPr>
        <p:txBody>
          <a:bodyPr wrap="none" rtlCol="0">
            <a:spAutoFit/>
          </a:bodyPr>
          <a:lstStyle/>
          <a:p>
            <a:r>
              <a:rPr lang="sv-SE" sz="3600" b="1" dirty="0"/>
              <a:t>Transcription in prokaryotes vs eukaryotes</a:t>
            </a:r>
            <a:endParaRPr lang="lv-LV" sz="3600" b="1" dirty="0"/>
          </a:p>
        </p:txBody>
      </p:sp>
      <p:sp>
        <p:nvSpPr>
          <p:cNvPr id="6" name="TextBox 5"/>
          <p:cNvSpPr txBox="1"/>
          <p:nvPr/>
        </p:nvSpPr>
        <p:spPr>
          <a:xfrm>
            <a:off x="761999" y="2019416"/>
            <a:ext cx="11087459" cy="1384995"/>
          </a:xfrm>
          <a:prstGeom prst="rect">
            <a:avLst/>
          </a:prstGeom>
          <a:noFill/>
        </p:spPr>
        <p:txBody>
          <a:bodyPr wrap="none" rtlCol="0">
            <a:spAutoFit/>
          </a:bodyPr>
          <a:lstStyle/>
          <a:p>
            <a:pPr marL="457200" indent="-457200">
              <a:buFont typeface="Wingdings" panose="05000000000000000000" pitchFamily="2" charset="2"/>
              <a:buChar char="q"/>
            </a:pPr>
            <a:r>
              <a:rPr lang="en-US" sz="2800" dirty="0"/>
              <a:t>Eukaryotic transcription can be enhanced by proteins called enhancers </a:t>
            </a:r>
          </a:p>
          <a:p>
            <a:r>
              <a:rPr lang="en-US" sz="2800" dirty="0"/>
              <a:t>which are bind to a different place of DNA that is away from</a:t>
            </a:r>
          </a:p>
          <a:p>
            <a:r>
              <a:rPr lang="en-US" sz="2800" dirty="0"/>
              <a:t> the transcribing region.</a:t>
            </a:r>
            <a:endParaRPr lang="lv-LV" sz="2800" dirty="0"/>
          </a:p>
        </p:txBody>
      </p:sp>
      <p:sp>
        <p:nvSpPr>
          <p:cNvPr id="9" name="TextBox 8"/>
          <p:cNvSpPr txBox="1"/>
          <p:nvPr/>
        </p:nvSpPr>
        <p:spPr>
          <a:xfrm>
            <a:off x="4412609" y="1057679"/>
            <a:ext cx="1928541" cy="584775"/>
          </a:xfrm>
          <a:prstGeom prst="rect">
            <a:avLst/>
          </a:prstGeom>
          <a:noFill/>
        </p:spPr>
        <p:txBody>
          <a:bodyPr wrap="none" rtlCol="0">
            <a:spAutoFit/>
          </a:bodyPr>
          <a:lstStyle/>
          <a:p>
            <a:r>
              <a:rPr lang="sv-SE" sz="3200" b="1" dirty="0"/>
              <a:t>Enhancers</a:t>
            </a:r>
            <a:endParaRPr lang="lv-LV" sz="3200" b="1" dirty="0"/>
          </a:p>
        </p:txBody>
      </p:sp>
      <p:sp>
        <p:nvSpPr>
          <p:cNvPr id="11" name="TextBox 10"/>
          <p:cNvSpPr txBox="1"/>
          <p:nvPr/>
        </p:nvSpPr>
        <p:spPr>
          <a:xfrm>
            <a:off x="761999" y="4158660"/>
            <a:ext cx="7718780" cy="523220"/>
          </a:xfrm>
          <a:prstGeom prst="rect">
            <a:avLst/>
          </a:prstGeom>
          <a:noFill/>
        </p:spPr>
        <p:txBody>
          <a:bodyPr wrap="none" rtlCol="0">
            <a:spAutoFit/>
          </a:bodyPr>
          <a:lstStyle/>
          <a:p>
            <a:pPr marL="457200" indent="-457200">
              <a:buFont typeface="Wingdings" panose="05000000000000000000" pitchFamily="2" charset="2"/>
              <a:buChar char="q"/>
            </a:pPr>
            <a:r>
              <a:rPr lang="en-US" sz="2800" dirty="0"/>
              <a:t>This is not reported in prokaryotic transcription.</a:t>
            </a:r>
            <a:endParaRPr lang="lv-LV" sz="3600" dirty="0"/>
          </a:p>
        </p:txBody>
      </p:sp>
    </p:spTree>
    <p:extLst>
      <p:ext uri="{BB962C8B-B14F-4D97-AF65-F5344CB8AC3E}">
        <p14:creationId xmlns:p14="http://schemas.microsoft.com/office/powerpoint/2010/main" val="5119690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0457" y="269155"/>
            <a:ext cx="8292270" cy="646331"/>
          </a:xfrm>
          <a:prstGeom prst="rect">
            <a:avLst/>
          </a:prstGeom>
          <a:noFill/>
        </p:spPr>
        <p:txBody>
          <a:bodyPr wrap="none" rtlCol="0">
            <a:spAutoFit/>
          </a:bodyPr>
          <a:lstStyle/>
          <a:p>
            <a:r>
              <a:rPr lang="sv-SE" sz="3600" b="1" dirty="0"/>
              <a:t>Transcription in prokaryotes vs eukaryotes</a:t>
            </a:r>
            <a:endParaRPr lang="lv-LV" sz="3600" b="1" dirty="0"/>
          </a:p>
        </p:txBody>
      </p:sp>
      <p:sp>
        <p:nvSpPr>
          <p:cNvPr id="6" name="TextBox 5"/>
          <p:cNvSpPr txBox="1"/>
          <p:nvPr/>
        </p:nvSpPr>
        <p:spPr>
          <a:xfrm>
            <a:off x="761999" y="2086651"/>
            <a:ext cx="10593990" cy="523220"/>
          </a:xfrm>
          <a:prstGeom prst="rect">
            <a:avLst/>
          </a:prstGeom>
          <a:noFill/>
        </p:spPr>
        <p:txBody>
          <a:bodyPr wrap="none" rtlCol="0">
            <a:spAutoFit/>
          </a:bodyPr>
          <a:lstStyle/>
          <a:p>
            <a:pPr marL="457200" indent="-457200">
              <a:buFont typeface="Wingdings" panose="05000000000000000000" pitchFamily="2" charset="2"/>
              <a:buChar char="q"/>
            </a:pPr>
            <a:r>
              <a:rPr lang="sv-SE" sz="2800" dirty="0"/>
              <a:t>RNA polymerases performs essentially the same reaction in all cells. </a:t>
            </a:r>
            <a:endParaRPr lang="lv-LV" sz="2800" dirty="0"/>
          </a:p>
        </p:txBody>
      </p:sp>
      <p:sp>
        <p:nvSpPr>
          <p:cNvPr id="7" name="TextBox 6"/>
          <p:cNvSpPr txBox="1"/>
          <p:nvPr/>
        </p:nvSpPr>
        <p:spPr>
          <a:xfrm>
            <a:off x="761999" y="3177028"/>
            <a:ext cx="9742091" cy="954107"/>
          </a:xfrm>
          <a:prstGeom prst="rect">
            <a:avLst/>
          </a:prstGeom>
          <a:noFill/>
        </p:spPr>
        <p:txBody>
          <a:bodyPr wrap="none" rtlCol="0">
            <a:spAutoFit/>
          </a:bodyPr>
          <a:lstStyle/>
          <a:p>
            <a:pPr marL="457200" indent="-457200">
              <a:buFont typeface="Wingdings" panose="05000000000000000000" pitchFamily="2" charset="2"/>
              <a:buChar char="q"/>
            </a:pPr>
            <a:r>
              <a:rPr lang="sv-SE" sz="2800" dirty="0"/>
              <a:t>Prokaryotic cells have only a single RNA Pol while in eukaryotic</a:t>
            </a:r>
          </a:p>
          <a:p>
            <a:r>
              <a:rPr lang="sv-SE" sz="2800" dirty="0"/>
              <a:t>cells there are three- RNA Pol I, II and III.</a:t>
            </a:r>
            <a:endParaRPr lang="lv-LV" sz="2800" dirty="0"/>
          </a:p>
        </p:txBody>
      </p:sp>
      <p:sp>
        <p:nvSpPr>
          <p:cNvPr id="9" name="TextBox 8"/>
          <p:cNvSpPr txBox="1"/>
          <p:nvPr/>
        </p:nvSpPr>
        <p:spPr>
          <a:xfrm>
            <a:off x="4412609" y="1057679"/>
            <a:ext cx="1516569" cy="584775"/>
          </a:xfrm>
          <a:prstGeom prst="rect">
            <a:avLst/>
          </a:prstGeom>
          <a:noFill/>
        </p:spPr>
        <p:txBody>
          <a:bodyPr wrap="none" rtlCol="0">
            <a:spAutoFit/>
          </a:bodyPr>
          <a:lstStyle/>
          <a:p>
            <a:r>
              <a:rPr lang="sv-SE" sz="3200" dirty="0"/>
              <a:t>RNA Pol</a:t>
            </a:r>
            <a:endParaRPr lang="lv-LV" sz="3200" dirty="0"/>
          </a:p>
        </p:txBody>
      </p:sp>
      <p:sp>
        <p:nvSpPr>
          <p:cNvPr id="8" name="TextBox 7"/>
          <p:cNvSpPr txBox="1"/>
          <p:nvPr/>
        </p:nvSpPr>
        <p:spPr>
          <a:xfrm>
            <a:off x="895546" y="4553110"/>
            <a:ext cx="8639416" cy="954107"/>
          </a:xfrm>
          <a:prstGeom prst="rect">
            <a:avLst/>
          </a:prstGeom>
          <a:noFill/>
        </p:spPr>
        <p:txBody>
          <a:bodyPr wrap="none" rtlCol="0">
            <a:spAutoFit/>
          </a:bodyPr>
          <a:lstStyle/>
          <a:p>
            <a:pPr marL="457200" indent="-457200">
              <a:buFont typeface="Wingdings" panose="05000000000000000000" pitchFamily="2" charset="2"/>
              <a:buChar char="q"/>
            </a:pPr>
            <a:r>
              <a:rPr lang="sv-SE" sz="2800" dirty="0"/>
              <a:t>Prokaryotic RNA Pol consists of five subunits (</a:t>
            </a:r>
            <a:r>
              <a:rPr lang="el-GR" sz="2800" dirty="0"/>
              <a:t>α,β,β’,ω</a:t>
            </a:r>
            <a:r>
              <a:rPr lang="sv-SE" sz="2800" dirty="0"/>
              <a:t>).</a:t>
            </a:r>
          </a:p>
          <a:p>
            <a:r>
              <a:rPr lang="sv-SE" sz="2800" dirty="0"/>
              <a:t>Eukaryotic RNA Pol consists of 8-17subunits.</a:t>
            </a:r>
            <a:endParaRPr lang="lv-LV" sz="2800" dirty="0"/>
          </a:p>
        </p:txBody>
      </p:sp>
    </p:spTree>
    <p:extLst>
      <p:ext uri="{BB962C8B-B14F-4D97-AF65-F5344CB8AC3E}">
        <p14:creationId xmlns:p14="http://schemas.microsoft.com/office/powerpoint/2010/main" val="32853074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0457" y="269155"/>
            <a:ext cx="8292270" cy="646331"/>
          </a:xfrm>
          <a:prstGeom prst="rect">
            <a:avLst/>
          </a:prstGeom>
          <a:noFill/>
        </p:spPr>
        <p:txBody>
          <a:bodyPr wrap="none" rtlCol="0">
            <a:spAutoFit/>
          </a:bodyPr>
          <a:lstStyle/>
          <a:p>
            <a:r>
              <a:rPr lang="sv-SE" sz="3600" b="1" dirty="0"/>
              <a:t>Transcription in prokaryotes vs eukaryotes</a:t>
            </a:r>
            <a:endParaRPr lang="lv-LV" sz="3600" b="1" dirty="0"/>
          </a:p>
        </p:txBody>
      </p:sp>
      <p:sp>
        <p:nvSpPr>
          <p:cNvPr id="6" name="TextBox 5"/>
          <p:cNvSpPr txBox="1"/>
          <p:nvPr/>
        </p:nvSpPr>
        <p:spPr>
          <a:xfrm>
            <a:off x="761999" y="2086651"/>
            <a:ext cx="8597546" cy="954107"/>
          </a:xfrm>
          <a:prstGeom prst="rect">
            <a:avLst/>
          </a:prstGeom>
          <a:noFill/>
        </p:spPr>
        <p:txBody>
          <a:bodyPr wrap="none" rtlCol="0">
            <a:spAutoFit/>
          </a:bodyPr>
          <a:lstStyle/>
          <a:p>
            <a:pPr marL="457200" indent="-457200">
              <a:buFont typeface="Wingdings" panose="05000000000000000000" pitchFamily="2" charset="2"/>
              <a:buChar char="q"/>
            </a:pPr>
            <a:r>
              <a:rPr lang="en-US" sz="2800" dirty="0"/>
              <a:t>In eukaryotes,</a:t>
            </a:r>
            <a:r>
              <a:rPr lang="en-US" sz="2800" b="1" dirty="0"/>
              <a:t> </a:t>
            </a:r>
            <a:r>
              <a:rPr lang="en-US" sz="2800" dirty="0"/>
              <a:t>a complex of histone proteins and DNA </a:t>
            </a:r>
          </a:p>
          <a:p>
            <a:r>
              <a:rPr lang="en-US" sz="2800" dirty="0"/>
              <a:t>should be accessible, before the transcription.</a:t>
            </a:r>
            <a:endParaRPr lang="lv-LV" sz="2800" dirty="0"/>
          </a:p>
        </p:txBody>
      </p:sp>
      <p:sp>
        <p:nvSpPr>
          <p:cNvPr id="7" name="TextBox 6"/>
          <p:cNvSpPr txBox="1"/>
          <p:nvPr/>
        </p:nvSpPr>
        <p:spPr>
          <a:xfrm>
            <a:off x="761999" y="3580439"/>
            <a:ext cx="9774214" cy="954107"/>
          </a:xfrm>
          <a:prstGeom prst="rect">
            <a:avLst/>
          </a:prstGeom>
          <a:noFill/>
        </p:spPr>
        <p:txBody>
          <a:bodyPr wrap="none" rtlCol="0">
            <a:spAutoFit/>
          </a:bodyPr>
          <a:lstStyle/>
          <a:p>
            <a:pPr marL="457200" indent="-457200">
              <a:buFont typeface="Wingdings" panose="05000000000000000000" pitchFamily="2" charset="2"/>
              <a:buChar char="q"/>
            </a:pPr>
            <a:r>
              <a:rPr lang="en-US" sz="2800" dirty="0"/>
              <a:t>In prokaryotic cells, DNA is not bound to the histone proteins. </a:t>
            </a:r>
          </a:p>
          <a:p>
            <a:r>
              <a:rPr lang="en-US" sz="2800" dirty="0"/>
              <a:t>Therefore, transcription occurs directly.</a:t>
            </a:r>
            <a:endParaRPr lang="lv-LV" sz="4000" dirty="0"/>
          </a:p>
        </p:txBody>
      </p:sp>
    </p:spTree>
    <p:extLst>
      <p:ext uri="{BB962C8B-B14F-4D97-AF65-F5344CB8AC3E}">
        <p14:creationId xmlns:p14="http://schemas.microsoft.com/office/powerpoint/2010/main" val="40364388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28846" y="244038"/>
            <a:ext cx="8292270" cy="646331"/>
          </a:xfrm>
          <a:prstGeom prst="rect">
            <a:avLst/>
          </a:prstGeom>
          <a:noFill/>
        </p:spPr>
        <p:txBody>
          <a:bodyPr wrap="none" rtlCol="0">
            <a:spAutoFit/>
          </a:bodyPr>
          <a:lstStyle/>
          <a:p>
            <a:r>
              <a:rPr lang="sv-SE" sz="3600" b="1" dirty="0"/>
              <a:t>Transcription in prokaryotes vs eukaryotes</a:t>
            </a:r>
            <a:endParaRPr lang="lv-LV" sz="3600" b="1" dirty="0"/>
          </a:p>
        </p:txBody>
      </p:sp>
      <p:sp>
        <p:nvSpPr>
          <p:cNvPr id="6" name="TextBox 5"/>
          <p:cNvSpPr txBox="1"/>
          <p:nvPr/>
        </p:nvSpPr>
        <p:spPr>
          <a:xfrm>
            <a:off x="872845" y="1556645"/>
            <a:ext cx="9640524" cy="954107"/>
          </a:xfrm>
          <a:prstGeom prst="rect">
            <a:avLst/>
          </a:prstGeom>
          <a:noFill/>
        </p:spPr>
        <p:txBody>
          <a:bodyPr wrap="none" rtlCol="0">
            <a:spAutoFit/>
          </a:bodyPr>
          <a:lstStyle/>
          <a:p>
            <a:pPr marL="457200" indent="-457200">
              <a:buFont typeface="Wingdings" panose="05000000000000000000" pitchFamily="2" charset="2"/>
              <a:buChar char="q"/>
            </a:pPr>
            <a:r>
              <a:rPr lang="sv-SE" sz="2800" b="1" dirty="0"/>
              <a:t>mRNA</a:t>
            </a:r>
            <a:r>
              <a:rPr lang="sv-SE" sz="2800" dirty="0"/>
              <a:t> produced as a result of transcription </a:t>
            </a:r>
            <a:r>
              <a:rPr lang="sv-SE" sz="2800" b="1" dirty="0"/>
              <a:t>is not modified in </a:t>
            </a:r>
          </a:p>
          <a:p>
            <a:r>
              <a:rPr lang="sv-SE" sz="2800" b="1" dirty="0"/>
              <a:t>prokaryotic cells.</a:t>
            </a:r>
            <a:endParaRPr lang="lv-LV" sz="2800" b="1" dirty="0"/>
          </a:p>
        </p:txBody>
      </p:sp>
      <p:sp>
        <p:nvSpPr>
          <p:cNvPr id="7" name="TextBox 6"/>
          <p:cNvSpPr txBox="1"/>
          <p:nvPr/>
        </p:nvSpPr>
        <p:spPr>
          <a:xfrm>
            <a:off x="761999" y="3177028"/>
            <a:ext cx="9262664" cy="954107"/>
          </a:xfrm>
          <a:prstGeom prst="rect">
            <a:avLst/>
          </a:prstGeom>
          <a:noFill/>
        </p:spPr>
        <p:txBody>
          <a:bodyPr wrap="none" rtlCol="0">
            <a:spAutoFit/>
          </a:bodyPr>
          <a:lstStyle/>
          <a:p>
            <a:pPr marL="457200" indent="-457200">
              <a:buFont typeface="Wingdings" panose="05000000000000000000" pitchFamily="2" charset="2"/>
              <a:buChar char="q"/>
            </a:pPr>
            <a:r>
              <a:rPr lang="sv-SE" sz="2800" dirty="0"/>
              <a:t>Eukaryotic cells modify mRNA by RNA splicing, capping and </a:t>
            </a:r>
          </a:p>
          <a:p>
            <a:r>
              <a:rPr lang="sv-SE" sz="2800" dirty="0"/>
              <a:t>polyadenylation.</a:t>
            </a:r>
            <a:endParaRPr lang="lv-LV" sz="2800" dirty="0"/>
          </a:p>
        </p:txBody>
      </p:sp>
    </p:spTree>
    <p:extLst>
      <p:ext uri="{BB962C8B-B14F-4D97-AF65-F5344CB8AC3E}">
        <p14:creationId xmlns:p14="http://schemas.microsoft.com/office/powerpoint/2010/main" val="31476708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 result for mRNA nuclear trans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858000" cy="68306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830733" y="2633133"/>
            <a:ext cx="2548455" cy="707886"/>
          </a:xfrm>
          <a:prstGeom prst="rect">
            <a:avLst/>
          </a:prstGeom>
          <a:noFill/>
        </p:spPr>
        <p:txBody>
          <a:bodyPr wrap="none" rtlCol="0">
            <a:spAutoFit/>
          </a:bodyPr>
          <a:lstStyle/>
          <a:p>
            <a:r>
              <a:rPr lang="en-US" sz="4000" b="1" dirty="0"/>
              <a:t>Translation</a:t>
            </a:r>
            <a:endParaRPr lang="lv-LV" sz="4000" b="1" dirty="0"/>
          </a:p>
        </p:txBody>
      </p:sp>
      <p:sp>
        <p:nvSpPr>
          <p:cNvPr id="3" name="Right Arrow 2"/>
          <p:cNvSpPr/>
          <p:nvPr/>
        </p:nvSpPr>
        <p:spPr>
          <a:xfrm>
            <a:off x="7145867" y="2794000"/>
            <a:ext cx="1303866" cy="38100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996921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05712" y="-166216"/>
            <a:ext cx="11617411" cy="1325563"/>
          </a:xfrm>
        </p:spPr>
        <p:txBody>
          <a:bodyPr/>
          <a:lstStyle/>
          <a:p>
            <a:r>
              <a:rPr lang="sv-SE" dirty="0"/>
              <a:t>Histone modification and chromatin remodeling</a:t>
            </a:r>
            <a:endParaRPr lang="lv-LV" dirty="0"/>
          </a:p>
        </p:txBody>
      </p:sp>
      <p:sp>
        <p:nvSpPr>
          <p:cNvPr id="3" name="Satura vietturis 2"/>
          <p:cNvSpPr>
            <a:spLocks noGrp="1"/>
          </p:cNvSpPr>
          <p:nvPr>
            <p:ph idx="1"/>
          </p:nvPr>
        </p:nvSpPr>
        <p:spPr>
          <a:xfrm>
            <a:off x="252103" y="4081340"/>
            <a:ext cx="10515600" cy="935504"/>
          </a:xfrm>
        </p:spPr>
        <p:txBody>
          <a:bodyPr>
            <a:noAutofit/>
          </a:bodyPr>
          <a:lstStyle/>
          <a:p>
            <a:r>
              <a:rPr lang="sv-SE" dirty="0"/>
              <a:t>Histone modification and </a:t>
            </a:r>
            <a:r>
              <a:rPr lang="sv-SE" dirty="0" err="1"/>
              <a:t>chromatin</a:t>
            </a:r>
            <a:r>
              <a:rPr lang="sv-SE" dirty="0"/>
              <a:t> </a:t>
            </a:r>
            <a:endParaRPr lang="lv-LV" dirty="0"/>
          </a:p>
          <a:p>
            <a:pPr marL="0" indent="0">
              <a:buNone/>
            </a:pPr>
            <a:r>
              <a:rPr lang="sv-SE" dirty="0" err="1"/>
              <a:t>remodeling</a:t>
            </a:r>
            <a:r>
              <a:rPr lang="sv-SE" dirty="0"/>
              <a:t> can reversibly </a:t>
            </a:r>
            <a:r>
              <a:rPr lang="sv-SE" dirty="0" err="1"/>
              <a:t>change</a:t>
            </a:r>
            <a:r>
              <a:rPr lang="sv-SE" dirty="0"/>
              <a:t>  </a:t>
            </a:r>
            <a:r>
              <a:rPr lang="sv-SE" dirty="0" err="1"/>
              <a:t>local</a:t>
            </a:r>
            <a:endParaRPr lang="lv-LV" dirty="0"/>
          </a:p>
          <a:p>
            <a:pPr marL="0" indent="0">
              <a:buNone/>
            </a:pPr>
            <a:r>
              <a:rPr lang="sv-SE" dirty="0" smtClean="0"/>
              <a:t>chromatin </a:t>
            </a:r>
            <a:r>
              <a:rPr lang="sv-SE" dirty="0"/>
              <a:t>structure from a condensed to  </a:t>
            </a:r>
            <a:endParaRPr lang="lv-LV" dirty="0"/>
          </a:p>
          <a:p>
            <a:pPr marL="0" indent="0">
              <a:buNone/>
            </a:pPr>
            <a:r>
              <a:rPr lang="sv-SE" dirty="0"/>
              <a:t>a more accessible conformation.</a:t>
            </a:r>
            <a:endParaRPr lang="lv-LV" dirty="0"/>
          </a:p>
        </p:txBody>
      </p:sp>
      <p:sp>
        <p:nvSpPr>
          <p:cNvPr id="4" name="Satura vietturis 2"/>
          <p:cNvSpPr txBox="1">
            <a:spLocks/>
          </p:cNvSpPr>
          <p:nvPr/>
        </p:nvSpPr>
        <p:spPr>
          <a:xfrm>
            <a:off x="264460" y="2680591"/>
            <a:ext cx="10515600" cy="935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The dense packing of nucleosomes can deny access to DNA interacting proteins.</a:t>
            </a:r>
            <a:endParaRPr lang="lv-LV" dirty="0"/>
          </a:p>
        </p:txBody>
      </p:sp>
      <p:sp>
        <p:nvSpPr>
          <p:cNvPr id="5" name="Satura vietturis 2"/>
          <p:cNvSpPr txBox="1">
            <a:spLocks/>
          </p:cNvSpPr>
          <p:nvPr/>
        </p:nvSpPr>
        <p:spPr>
          <a:xfrm>
            <a:off x="276817" y="1331288"/>
            <a:ext cx="11515164" cy="935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Transcriptionally inactive DNA is organized in a condensed chromatin structure with a tight association between the core histones and the DNA.</a:t>
            </a:r>
            <a:endParaRPr lang="lv-LV" dirty="0"/>
          </a:p>
        </p:txBody>
      </p:sp>
      <p:pic>
        <p:nvPicPr>
          <p:cNvPr id="6" name="Picture 2" descr="Image result for histone acetyl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199" y="3198186"/>
            <a:ext cx="4654379" cy="3490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622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hromatin euchromat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1374607"/>
            <a:ext cx="5781675" cy="5124450"/>
          </a:xfrm>
          <a:prstGeom prst="rect">
            <a:avLst/>
          </a:prstGeom>
          <a:noFill/>
          <a:extLst>
            <a:ext uri="{909E8E84-426E-40DD-AFC4-6F175D3DCCD1}">
              <a14:hiddenFill xmlns:a14="http://schemas.microsoft.com/office/drawing/2010/main">
                <a:solidFill>
                  <a:srgbClr val="FFFFFF"/>
                </a:solidFill>
              </a14:hiddenFill>
            </a:ext>
          </a:extLst>
        </p:spPr>
      </p:pic>
      <p:sp>
        <p:nvSpPr>
          <p:cNvPr id="2" name="Virsraksts 1"/>
          <p:cNvSpPr>
            <a:spLocks noGrp="1"/>
          </p:cNvSpPr>
          <p:nvPr>
            <p:ph type="title"/>
          </p:nvPr>
        </p:nvSpPr>
        <p:spPr>
          <a:xfrm>
            <a:off x="1824318" y="-125506"/>
            <a:ext cx="10515600" cy="1325563"/>
          </a:xfrm>
        </p:spPr>
        <p:txBody>
          <a:bodyPr/>
          <a:lstStyle/>
          <a:p>
            <a:r>
              <a:rPr lang="sv-SE" dirty="0"/>
              <a:t>Euchromatin and heterochromatin</a:t>
            </a:r>
            <a:endParaRPr lang="lv-LV" dirty="0"/>
          </a:p>
        </p:txBody>
      </p:sp>
      <p:sp>
        <p:nvSpPr>
          <p:cNvPr id="4" name="Taisnstūris 3"/>
          <p:cNvSpPr/>
          <p:nvPr/>
        </p:nvSpPr>
        <p:spPr>
          <a:xfrm>
            <a:off x="5216106" y="958517"/>
            <a:ext cx="8641976" cy="1938992"/>
          </a:xfrm>
          <a:prstGeom prst="rect">
            <a:avLst/>
          </a:prstGeom>
        </p:spPr>
        <p:txBody>
          <a:bodyPr wrap="square">
            <a:spAutoFit/>
          </a:bodyPr>
          <a:lstStyle/>
          <a:p>
            <a:r>
              <a:rPr lang="sv-SE" sz="2400" dirty="0"/>
              <a:t>C</a:t>
            </a:r>
            <a:r>
              <a:rPr lang="lv-LV" sz="2400" dirty="0" err="1"/>
              <a:t>hromatin</a:t>
            </a:r>
            <a:r>
              <a:rPr lang="lv-LV" sz="2400" dirty="0"/>
              <a:t> </a:t>
            </a:r>
            <a:r>
              <a:rPr lang="lv-LV" sz="2400" dirty="0" err="1"/>
              <a:t>has</a:t>
            </a:r>
            <a:r>
              <a:rPr lang="lv-LV" sz="2400" dirty="0"/>
              <a:t> </a:t>
            </a:r>
            <a:r>
              <a:rPr lang="lv-LV" sz="2400" dirty="0" err="1"/>
              <a:t>been</a:t>
            </a:r>
            <a:r>
              <a:rPr lang="lv-LV" sz="2400" dirty="0"/>
              <a:t> </a:t>
            </a:r>
            <a:r>
              <a:rPr lang="lv-LV" sz="2400" dirty="0" err="1"/>
              <a:t>described</a:t>
            </a:r>
            <a:r>
              <a:rPr lang="lv-LV" sz="2400" dirty="0"/>
              <a:t> </a:t>
            </a:r>
            <a:r>
              <a:rPr lang="lv-LV" sz="2400" dirty="0" err="1"/>
              <a:t>as</a:t>
            </a:r>
            <a:r>
              <a:rPr lang="lv-LV" sz="2400" dirty="0"/>
              <a:t> </a:t>
            </a:r>
            <a:r>
              <a:rPr lang="lv-LV" sz="2400" dirty="0" err="1"/>
              <a:t>existing</a:t>
            </a:r>
            <a:r>
              <a:rPr lang="lv-LV" sz="2400" dirty="0"/>
              <a:t> </a:t>
            </a:r>
            <a:r>
              <a:rPr lang="lv-LV" sz="2400" dirty="0" err="1"/>
              <a:t>in</a:t>
            </a:r>
            <a:r>
              <a:rPr lang="lv-LV" sz="2400" dirty="0"/>
              <a:t> </a:t>
            </a:r>
            <a:endParaRPr lang="sv-SE" sz="2400" dirty="0"/>
          </a:p>
          <a:p>
            <a:r>
              <a:rPr lang="lv-LV" sz="2400" dirty="0" err="1"/>
              <a:t>two</a:t>
            </a:r>
            <a:r>
              <a:rPr lang="lv-LV" sz="2400" dirty="0"/>
              <a:t> </a:t>
            </a:r>
            <a:r>
              <a:rPr lang="lv-LV" sz="2400" dirty="0" err="1"/>
              <a:t>distinct</a:t>
            </a:r>
            <a:r>
              <a:rPr lang="lv-LV" sz="2400" dirty="0"/>
              <a:t> </a:t>
            </a:r>
            <a:r>
              <a:rPr lang="lv-LV" sz="2400" dirty="0" err="1"/>
              <a:t>ﬂavors</a:t>
            </a:r>
            <a:r>
              <a:rPr lang="lv-LV" sz="2400" dirty="0"/>
              <a:t>: </a:t>
            </a:r>
            <a:endParaRPr lang="sv-SE" sz="2400" dirty="0"/>
          </a:p>
          <a:p>
            <a:pPr marL="914400" lvl="1" indent="-457200">
              <a:buFont typeface="Wingdings" panose="05000000000000000000" pitchFamily="2" charset="2"/>
              <a:buChar char="Ø"/>
            </a:pPr>
            <a:r>
              <a:rPr lang="lv-LV" sz="2400" dirty="0" err="1"/>
              <a:t>euchromatin</a:t>
            </a:r>
            <a:r>
              <a:rPr lang="lv-LV" sz="2400" dirty="0"/>
              <a:t> </a:t>
            </a:r>
            <a:r>
              <a:rPr lang="en-US" sz="2400" dirty="0" smtClean="0"/>
              <a:t>(</a:t>
            </a:r>
            <a:r>
              <a:rPr lang="en-US" sz="2400" dirty="0" smtClean="0"/>
              <a:t>dispersed </a:t>
            </a:r>
            <a:r>
              <a:rPr lang="en-US" sz="2400" dirty="0"/>
              <a:t>and </a:t>
            </a:r>
            <a:endParaRPr lang="en-US" sz="2400" dirty="0" smtClean="0"/>
          </a:p>
          <a:p>
            <a:pPr lvl="1"/>
            <a:r>
              <a:rPr lang="en-US" sz="2400" dirty="0" smtClean="0"/>
              <a:t>not </a:t>
            </a:r>
            <a:r>
              <a:rPr lang="en-US" sz="2400" dirty="0"/>
              <a:t>readily stainable </a:t>
            </a:r>
            <a:r>
              <a:rPr lang="en-US" sz="2400" dirty="0" smtClean="0"/>
              <a:t>) </a:t>
            </a:r>
            <a:r>
              <a:rPr lang="lv-LV" sz="2400" dirty="0" err="1" smtClean="0"/>
              <a:t>and</a:t>
            </a:r>
            <a:r>
              <a:rPr lang="lv-LV" sz="2400" dirty="0" smtClean="0"/>
              <a:t> </a:t>
            </a:r>
            <a:endParaRPr lang="sv-SE" sz="2400" dirty="0"/>
          </a:p>
          <a:p>
            <a:pPr marL="800100" lvl="1" indent="-342900">
              <a:buFont typeface="Wingdings" panose="05000000000000000000" pitchFamily="2" charset="2"/>
              <a:buChar char="Ø"/>
            </a:pPr>
            <a:r>
              <a:rPr lang="en-US" sz="2400" dirty="0" smtClean="0"/>
              <a:t>h</a:t>
            </a:r>
            <a:r>
              <a:rPr lang="lv-LV" sz="2400" dirty="0" err="1" smtClean="0"/>
              <a:t>eterochromatin</a:t>
            </a:r>
            <a:r>
              <a:rPr lang="en-US" sz="2400" dirty="0" smtClean="0"/>
              <a:t> (</a:t>
            </a:r>
            <a:r>
              <a:rPr lang="lv-LV" sz="2400" dirty="0" err="1"/>
              <a:t>small</a:t>
            </a:r>
            <a:r>
              <a:rPr lang="lv-LV" sz="2400" dirty="0"/>
              <a:t>, </a:t>
            </a:r>
            <a:r>
              <a:rPr lang="lv-LV" sz="2400" dirty="0" err="1"/>
              <a:t>darkly</a:t>
            </a:r>
            <a:r>
              <a:rPr lang="lv-LV" sz="2400" dirty="0"/>
              <a:t> </a:t>
            </a:r>
            <a:r>
              <a:rPr lang="lv-LV" sz="2400" dirty="0" err="1" smtClean="0"/>
              <a:t>staining</a:t>
            </a:r>
            <a:r>
              <a:rPr lang="en-US" sz="2400" dirty="0" smtClean="0"/>
              <a:t>).</a:t>
            </a:r>
            <a:endParaRPr lang="lv-LV" sz="2400" dirty="0"/>
          </a:p>
        </p:txBody>
      </p:sp>
      <p:sp>
        <p:nvSpPr>
          <p:cNvPr id="6" name="Taisnstūris 5"/>
          <p:cNvSpPr/>
          <p:nvPr/>
        </p:nvSpPr>
        <p:spPr>
          <a:xfrm>
            <a:off x="6723529" y="4929397"/>
            <a:ext cx="4554071" cy="1569660"/>
          </a:xfrm>
          <a:prstGeom prst="rect">
            <a:avLst/>
          </a:prstGeom>
        </p:spPr>
        <p:txBody>
          <a:bodyPr wrap="square">
            <a:spAutoFit/>
          </a:bodyPr>
          <a:lstStyle/>
          <a:p>
            <a:r>
              <a:rPr lang="sv-SE" sz="2400" b="1" dirty="0"/>
              <a:t>H</a:t>
            </a:r>
            <a:r>
              <a:rPr lang="lv-LV" sz="2400" b="1" dirty="0" err="1"/>
              <a:t>eterochromatin</a:t>
            </a:r>
            <a:r>
              <a:rPr lang="sv-SE" sz="2400" b="1" dirty="0"/>
              <a:t> </a:t>
            </a:r>
            <a:r>
              <a:rPr lang="en-US" sz="2400" dirty="0"/>
              <a:t>is condensed,</a:t>
            </a:r>
          </a:p>
          <a:p>
            <a:r>
              <a:rPr lang="en-US" sz="2400" b="1" dirty="0"/>
              <a:t>transcriptionally inactive</a:t>
            </a:r>
            <a:r>
              <a:rPr lang="en-US" sz="2400" dirty="0"/>
              <a:t>, and </a:t>
            </a:r>
          </a:p>
          <a:p>
            <a:r>
              <a:rPr lang="en-US" sz="2400" b="1" dirty="0"/>
              <a:t>associated with repressive</a:t>
            </a:r>
          </a:p>
          <a:p>
            <a:r>
              <a:rPr lang="en-US" sz="2400" b="1" dirty="0" smtClean="0"/>
              <a:t>histone </a:t>
            </a:r>
            <a:r>
              <a:rPr lang="en-US" sz="2400" b="1" dirty="0"/>
              <a:t>modiﬁcations</a:t>
            </a:r>
            <a:r>
              <a:rPr lang="sv-SE" sz="2400" b="1" dirty="0"/>
              <a:t>.</a:t>
            </a:r>
            <a:endParaRPr lang="lv-LV" sz="2400" b="1" dirty="0"/>
          </a:p>
        </p:txBody>
      </p:sp>
      <p:sp>
        <p:nvSpPr>
          <p:cNvPr id="7" name="Taisnstūris 6"/>
          <p:cNvSpPr/>
          <p:nvPr/>
        </p:nvSpPr>
        <p:spPr>
          <a:xfrm>
            <a:off x="6723529" y="3064727"/>
            <a:ext cx="4554071" cy="1569660"/>
          </a:xfrm>
          <a:prstGeom prst="rect">
            <a:avLst/>
          </a:prstGeom>
        </p:spPr>
        <p:txBody>
          <a:bodyPr wrap="square">
            <a:spAutoFit/>
          </a:bodyPr>
          <a:lstStyle/>
          <a:p>
            <a:r>
              <a:rPr lang="en-US" sz="2400" b="1" dirty="0"/>
              <a:t>Euchromatin</a:t>
            </a:r>
            <a:r>
              <a:rPr lang="en-US" sz="2400" dirty="0"/>
              <a:t> is relatively accessible and associated with </a:t>
            </a:r>
            <a:r>
              <a:rPr lang="en-US" sz="2400" b="1" dirty="0"/>
              <a:t>actively transcribed genes and active histone modiﬁcations</a:t>
            </a:r>
            <a:r>
              <a:rPr lang="en-US" sz="2400" dirty="0"/>
              <a:t>.</a:t>
            </a:r>
            <a:endParaRPr lang="lv-LV" sz="2400" dirty="0"/>
          </a:p>
        </p:txBody>
      </p:sp>
    </p:spTree>
    <p:extLst>
      <p:ext uri="{BB962C8B-B14F-4D97-AF65-F5344CB8AC3E}">
        <p14:creationId xmlns:p14="http://schemas.microsoft.com/office/powerpoint/2010/main" val="405092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4311</TotalTime>
  <Words>4426</Words>
  <Application>Microsoft Office PowerPoint</Application>
  <PresentationFormat>Custom</PresentationFormat>
  <Paragraphs>549</Paragraphs>
  <Slides>74</Slides>
  <Notes>3</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dizains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Histone modification and chromatin remodeling</vt:lpstr>
      <vt:lpstr>Euchromatin and heterochromatin</vt:lpstr>
      <vt:lpstr>Histone</vt:lpstr>
      <vt:lpstr>Histone code</vt:lpstr>
      <vt:lpstr>Histone acetylation </vt:lpstr>
      <vt:lpstr>Histone deacetylation  </vt:lpstr>
      <vt:lpstr>Histone methylation </vt:lpstr>
      <vt:lpstr>Chromatin remodelling complexes</vt:lpstr>
      <vt:lpstr>Chromatin remodeling </vt:lpstr>
      <vt:lpstr>Chromatin remodelling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Exons, introns and gene 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pre-mRNA splicing and diseases</vt:lpstr>
      <vt:lpstr>pre-mRNA splicing and diseases</vt:lpstr>
      <vt:lpstr>pre-mRNA splicing and diseases</vt:lpstr>
      <vt:lpstr>pre-mRNA splicing and diseases</vt:lpstr>
      <vt:lpstr>PowerPoint Presentation</vt:lpstr>
      <vt:lpstr>PowerPoint Presentation</vt:lpstr>
      <vt:lpstr>PowerPoint Presentation</vt:lpstr>
      <vt:lpstr>RNA editing</vt:lpstr>
      <vt:lpstr>RNA editing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Kaspars Tars</dc:creator>
  <cp:lastModifiedBy>ilona</cp:lastModifiedBy>
  <cp:revision>207</cp:revision>
  <cp:lastPrinted>2016-10-10T06:40:08Z</cp:lastPrinted>
  <dcterms:created xsi:type="dcterms:W3CDTF">2016-10-05T17:16:31Z</dcterms:created>
  <dcterms:modified xsi:type="dcterms:W3CDTF">2017-09-25T08:25:24Z</dcterms:modified>
</cp:coreProperties>
</file>