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3" r:id="rId4"/>
    <p:sldId id="268" r:id="rId5"/>
    <p:sldId id="289" r:id="rId6"/>
    <p:sldId id="292" r:id="rId7"/>
    <p:sldId id="294" r:id="rId8"/>
    <p:sldId id="260" r:id="rId9"/>
    <p:sldId id="261" r:id="rId10"/>
    <p:sldId id="259" r:id="rId11"/>
    <p:sldId id="263" r:id="rId12"/>
    <p:sldId id="296" r:id="rId13"/>
    <p:sldId id="298" r:id="rId14"/>
    <p:sldId id="299" r:id="rId15"/>
    <p:sldId id="262" r:id="rId16"/>
    <p:sldId id="331" r:id="rId17"/>
    <p:sldId id="264" r:id="rId18"/>
    <p:sldId id="265" r:id="rId19"/>
    <p:sldId id="267" r:id="rId20"/>
    <p:sldId id="273" r:id="rId21"/>
    <p:sldId id="303" r:id="rId22"/>
    <p:sldId id="302" r:id="rId23"/>
    <p:sldId id="274" r:id="rId24"/>
    <p:sldId id="308" r:id="rId25"/>
    <p:sldId id="277" r:id="rId26"/>
    <p:sldId id="311" r:id="rId27"/>
    <p:sldId id="312" r:id="rId28"/>
    <p:sldId id="310" r:id="rId29"/>
    <p:sldId id="321" r:id="rId30"/>
    <p:sldId id="323" r:id="rId31"/>
    <p:sldId id="276" r:id="rId32"/>
    <p:sldId id="320" r:id="rId33"/>
    <p:sldId id="275" r:id="rId34"/>
    <p:sldId id="280" r:id="rId35"/>
    <p:sldId id="324" r:id="rId36"/>
    <p:sldId id="334" r:id="rId37"/>
    <p:sldId id="336" r:id="rId38"/>
    <p:sldId id="337" r:id="rId39"/>
    <p:sldId id="335" r:id="rId40"/>
    <p:sldId id="327" r:id="rId41"/>
    <p:sldId id="328" r:id="rId42"/>
    <p:sldId id="330" r:id="rId43"/>
    <p:sldId id="333" r:id="rId44"/>
    <p:sldId id="283" r:id="rId45"/>
    <p:sldId id="282" r:id="rId46"/>
    <p:sldId id="286" r:id="rId47"/>
    <p:sldId id="287" r:id="rId48"/>
    <p:sldId id="325" r:id="rId49"/>
    <p:sldId id="288" r:id="rId50"/>
    <p:sldId id="269" r:id="rId51"/>
    <p:sldId id="300" r:id="rId52"/>
    <p:sldId id="339" r:id="rId53"/>
    <p:sldId id="340" r:id="rId54"/>
    <p:sldId id="379" r:id="rId55"/>
    <p:sldId id="341" r:id="rId56"/>
    <p:sldId id="342" r:id="rId57"/>
    <p:sldId id="343" r:id="rId58"/>
    <p:sldId id="344" r:id="rId59"/>
    <p:sldId id="345" r:id="rId60"/>
    <p:sldId id="346" r:id="rId61"/>
    <p:sldId id="349" r:id="rId62"/>
    <p:sldId id="351" r:id="rId63"/>
    <p:sldId id="380" r:id="rId64"/>
    <p:sldId id="352" r:id="rId65"/>
    <p:sldId id="353" r:id="rId66"/>
    <p:sldId id="354" r:id="rId67"/>
    <p:sldId id="357" r:id="rId68"/>
    <p:sldId id="358" r:id="rId69"/>
    <p:sldId id="359" r:id="rId70"/>
    <p:sldId id="360" r:id="rId71"/>
    <p:sldId id="361" r:id="rId72"/>
    <p:sldId id="363" r:id="rId73"/>
    <p:sldId id="364" r:id="rId74"/>
    <p:sldId id="366" r:id="rId75"/>
    <p:sldId id="381" r:id="rId76"/>
    <p:sldId id="369" r:id="rId77"/>
    <p:sldId id="365" r:id="rId78"/>
    <p:sldId id="348" r:id="rId79"/>
    <p:sldId id="375" r:id="rId80"/>
    <p:sldId id="376" r:id="rId81"/>
    <p:sldId id="370" r:id="rId82"/>
    <p:sldId id="377" r:id="rId83"/>
    <p:sldId id="373" r:id="rId84"/>
    <p:sldId id="378" r:id="rId85"/>
  </p:sldIdLst>
  <p:sldSz cx="12192000" cy="6858000"/>
  <p:notesSz cx="7010400" cy="9296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53922632-257B-48EE-B869-F60FAFC6FBB7}">
          <p14:sldIdLst>
            <p14:sldId id="256"/>
            <p14:sldId id="291"/>
            <p14:sldId id="293"/>
            <p14:sldId id="268"/>
            <p14:sldId id="289"/>
            <p14:sldId id="292"/>
            <p14:sldId id="294"/>
            <p14:sldId id="260"/>
            <p14:sldId id="261"/>
            <p14:sldId id="259"/>
            <p14:sldId id="263"/>
            <p14:sldId id="296"/>
            <p14:sldId id="298"/>
            <p14:sldId id="299"/>
          </p14:sldIdLst>
        </p14:section>
        <p14:section name="Nenosaukta sadaļa" id="{CED9423B-633E-4B56-A356-3967DC656281}">
          <p14:sldIdLst>
            <p14:sldId id="262"/>
            <p14:sldId id="331"/>
            <p14:sldId id="264"/>
            <p14:sldId id="265"/>
            <p14:sldId id="267"/>
            <p14:sldId id="273"/>
            <p14:sldId id="303"/>
            <p14:sldId id="302"/>
            <p14:sldId id="274"/>
            <p14:sldId id="308"/>
            <p14:sldId id="277"/>
            <p14:sldId id="311"/>
            <p14:sldId id="312"/>
            <p14:sldId id="310"/>
            <p14:sldId id="321"/>
            <p14:sldId id="323"/>
            <p14:sldId id="276"/>
            <p14:sldId id="320"/>
            <p14:sldId id="275"/>
            <p14:sldId id="280"/>
            <p14:sldId id="324"/>
            <p14:sldId id="334"/>
            <p14:sldId id="336"/>
            <p14:sldId id="337"/>
            <p14:sldId id="335"/>
            <p14:sldId id="327"/>
            <p14:sldId id="328"/>
            <p14:sldId id="330"/>
            <p14:sldId id="333"/>
            <p14:sldId id="283"/>
            <p14:sldId id="282"/>
            <p14:sldId id="286"/>
            <p14:sldId id="287"/>
            <p14:sldId id="325"/>
            <p14:sldId id="288"/>
            <p14:sldId id="269"/>
            <p14:sldId id="300"/>
            <p14:sldId id="339"/>
            <p14:sldId id="340"/>
            <p14:sldId id="379"/>
            <p14:sldId id="341"/>
            <p14:sldId id="342"/>
            <p14:sldId id="343"/>
            <p14:sldId id="344"/>
            <p14:sldId id="345"/>
            <p14:sldId id="346"/>
            <p14:sldId id="349"/>
            <p14:sldId id="351"/>
            <p14:sldId id="380"/>
            <p14:sldId id="352"/>
            <p14:sldId id="353"/>
            <p14:sldId id="354"/>
            <p14:sldId id="357"/>
            <p14:sldId id="358"/>
            <p14:sldId id="359"/>
            <p14:sldId id="360"/>
            <p14:sldId id="361"/>
            <p14:sldId id="363"/>
            <p14:sldId id="364"/>
            <p14:sldId id="366"/>
            <p14:sldId id="381"/>
          </p14:sldIdLst>
        </p14:section>
        <p14:section name="Nenosaukta sadaļa" id="{217765DB-231F-434F-BF41-9DC25E6D337F}">
          <p14:sldIdLst>
            <p14:sldId id="369"/>
            <p14:sldId id="365"/>
            <p14:sldId id="348"/>
            <p14:sldId id="375"/>
            <p14:sldId id="376"/>
            <p14:sldId id="370"/>
            <p14:sldId id="377"/>
            <p14:sldId id="373"/>
            <p14:sldId id="37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pars Tars" initials="K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5" autoAdjust="0"/>
    <p:restoredTop sz="94730" autoAdjust="0"/>
  </p:normalViewPr>
  <p:slideViewPr>
    <p:cSldViewPr snapToGrid="0">
      <p:cViewPr>
        <p:scale>
          <a:sx n="118" d="100"/>
          <a:sy n="118" d="100"/>
        </p:scale>
        <p:origin x="-71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62052BBF-AC9A-47C2-AB06-DB78E15FAB05}" type="datetimeFigureOut">
              <a:rPr lang="lv-LV" smtClean="0"/>
              <a:t>2017.09.19.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141766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62052BBF-AC9A-47C2-AB06-DB78E15FAB05}" type="datetimeFigureOut">
              <a:rPr lang="lv-LV" smtClean="0"/>
              <a:t>2017.09.19.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140974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62052BBF-AC9A-47C2-AB06-DB78E15FAB05}" type="datetimeFigureOut">
              <a:rPr lang="lv-LV" smtClean="0"/>
              <a:t>2017.09.19.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118256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62052BBF-AC9A-47C2-AB06-DB78E15FAB05}" type="datetimeFigureOut">
              <a:rPr lang="lv-LV" smtClean="0"/>
              <a:t>2017.09.19.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256871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62052BBF-AC9A-47C2-AB06-DB78E15FAB05}" type="datetimeFigureOut">
              <a:rPr lang="lv-LV" smtClean="0"/>
              <a:t>2017.09.19.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62358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62052BBF-AC9A-47C2-AB06-DB78E15FAB05}" type="datetimeFigureOut">
              <a:rPr lang="lv-LV" smtClean="0"/>
              <a:t>2017.09.19.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236436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62052BBF-AC9A-47C2-AB06-DB78E15FAB05}" type="datetimeFigureOut">
              <a:rPr lang="lv-LV" smtClean="0"/>
              <a:t>2017.09.19.</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295998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62052BBF-AC9A-47C2-AB06-DB78E15FAB05}" type="datetimeFigureOut">
              <a:rPr lang="lv-LV" smtClean="0"/>
              <a:t>2017.09.19.</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4691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62052BBF-AC9A-47C2-AB06-DB78E15FAB05}" type="datetimeFigureOut">
              <a:rPr lang="lv-LV" smtClean="0"/>
              <a:t>2017.09.19.</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146437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62052BBF-AC9A-47C2-AB06-DB78E15FAB05}" type="datetimeFigureOut">
              <a:rPr lang="lv-LV" smtClean="0"/>
              <a:t>2017.09.19.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192329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62052BBF-AC9A-47C2-AB06-DB78E15FAB05}" type="datetimeFigureOut">
              <a:rPr lang="lv-LV" smtClean="0"/>
              <a:t>2017.09.19.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6C5B56B-FA84-462E-B5FA-4B935ED96C64}" type="slidenum">
              <a:rPr lang="lv-LV" smtClean="0"/>
              <a:t>‹#›</a:t>
            </a:fld>
            <a:endParaRPr lang="lv-LV"/>
          </a:p>
        </p:txBody>
      </p:sp>
    </p:spTree>
    <p:extLst>
      <p:ext uri="{BB962C8B-B14F-4D97-AF65-F5344CB8AC3E}">
        <p14:creationId xmlns:p14="http://schemas.microsoft.com/office/powerpoint/2010/main" val="428027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52BBF-AC9A-47C2-AB06-DB78E15FAB05}" type="datetimeFigureOut">
              <a:rPr lang="lv-LV" smtClean="0"/>
              <a:t>2017.09.19.</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5B56B-FA84-462E-B5FA-4B935ED96C64}" type="slidenum">
              <a:rPr lang="lv-LV" smtClean="0"/>
              <a:t>‹#›</a:t>
            </a:fld>
            <a:endParaRPr lang="lv-LV"/>
          </a:p>
        </p:txBody>
      </p:sp>
    </p:spTree>
    <p:extLst>
      <p:ext uri="{BB962C8B-B14F-4D97-AF65-F5344CB8AC3E}">
        <p14:creationId xmlns:p14="http://schemas.microsoft.com/office/powerpoint/2010/main" val="184183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Image result for DNA re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 y="296215"/>
            <a:ext cx="8553659" cy="5190186"/>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p:cNvSpPr>
            <a:spLocks noGrp="1"/>
          </p:cNvSpPr>
          <p:nvPr>
            <p:ph type="ctrTitle"/>
          </p:nvPr>
        </p:nvSpPr>
        <p:spPr>
          <a:xfrm>
            <a:off x="4870145" y="935508"/>
            <a:ext cx="9144000" cy="3911600"/>
          </a:xfrm>
        </p:spPr>
        <p:txBody>
          <a:bodyPr>
            <a:normAutofit/>
          </a:bodyPr>
          <a:lstStyle/>
          <a:p>
            <a:r>
              <a:rPr lang="lv-LV" b="1" dirty="0">
                <a:latin typeface="+mn-lt"/>
              </a:rPr>
              <a:t>DNA </a:t>
            </a:r>
            <a:r>
              <a:rPr lang="lv-LV" b="1" dirty="0" err="1">
                <a:latin typeface="+mn-lt"/>
              </a:rPr>
              <a:t>replication</a:t>
            </a:r>
            <a:r>
              <a:rPr lang="sv-SE" b="1" dirty="0">
                <a:latin typeface="+mn-lt"/>
              </a:rPr>
              <a:t/>
            </a:r>
            <a:br>
              <a:rPr lang="sv-SE" b="1" dirty="0">
                <a:latin typeface="+mn-lt"/>
              </a:rPr>
            </a:br>
            <a:r>
              <a:rPr lang="sv-SE" b="1" dirty="0">
                <a:latin typeface="+mn-lt"/>
              </a:rPr>
              <a:t>    and </a:t>
            </a:r>
            <a:br>
              <a:rPr lang="sv-SE" b="1" dirty="0">
                <a:latin typeface="+mn-lt"/>
              </a:rPr>
            </a:br>
            <a:r>
              <a:rPr lang="sv-SE" b="1" dirty="0">
                <a:latin typeface="+mn-lt"/>
              </a:rPr>
              <a:t>            repair </a:t>
            </a:r>
            <a:endParaRPr lang="lv-LV" b="1" dirty="0">
              <a:latin typeface="+mn-lt"/>
            </a:endParaRPr>
          </a:p>
        </p:txBody>
      </p:sp>
      <p:sp>
        <p:nvSpPr>
          <p:cNvPr id="3" name="AutoShape 2" descr="Image result for DNA replica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Tree>
    <p:extLst>
      <p:ext uri="{BB962C8B-B14F-4D97-AF65-F5344CB8AC3E}">
        <p14:creationId xmlns:p14="http://schemas.microsoft.com/office/powerpoint/2010/main" val="212596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1234" y="914400"/>
            <a:ext cx="184731" cy="369332"/>
          </a:xfrm>
          <a:prstGeom prst="rect">
            <a:avLst/>
          </a:prstGeom>
          <a:noFill/>
        </p:spPr>
        <p:txBody>
          <a:bodyPr wrap="none" rtlCol="0">
            <a:spAutoFit/>
          </a:bodyPr>
          <a:lstStyle/>
          <a:p>
            <a:endParaRPr lang="lv-LV" dirty="0"/>
          </a:p>
        </p:txBody>
      </p:sp>
      <p:pic>
        <p:nvPicPr>
          <p:cNvPr id="1030" name="Picture 6" descr="http://media.tumblr.com/tumblr_m3nhfaeL2V1r51j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1411422"/>
            <a:ext cx="3483806" cy="4701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2433" y="48109"/>
            <a:ext cx="3713004" cy="523220"/>
          </a:xfrm>
          <a:prstGeom prst="rect">
            <a:avLst/>
          </a:prstGeom>
          <a:noFill/>
        </p:spPr>
        <p:txBody>
          <a:bodyPr wrap="none" rtlCol="0">
            <a:spAutoFit/>
          </a:bodyPr>
          <a:lstStyle/>
          <a:p>
            <a:r>
              <a:rPr lang="lv-LV" sz="2800" b="1" dirty="0"/>
              <a:t>DNA </a:t>
            </a:r>
            <a:r>
              <a:rPr lang="lv-LV" sz="2800" b="1" dirty="0" err="1"/>
              <a:t>replication</a:t>
            </a:r>
            <a:r>
              <a:rPr lang="lv-LV" sz="2800" b="1" dirty="0"/>
              <a:t> </a:t>
            </a:r>
            <a:r>
              <a:rPr lang="lv-LV" sz="2800" b="1" dirty="0" err="1"/>
              <a:t>models</a:t>
            </a:r>
            <a:endParaRPr lang="lv-LV" sz="2800" b="1" dirty="0"/>
          </a:p>
        </p:txBody>
      </p:sp>
      <p:sp>
        <p:nvSpPr>
          <p:cNvPr id="6" name="TextBox 5"/>
          <p:cNvSpPr txBox="1"/>
          <p:nvPr/>
        </p:nvSpPr>
        <p:spPr>
          <a:xfrm>
            <a:off x="7623937" y="1125524"/>
            <a:ext cx="2610586" cy="461665"/>
          </a:xfrm>
          <a:prstGeom prst="rect">
            <a:avLst/>
          </a:prstGeom>
          <a:noFill/>
        </p:spPr>
        <p:txBody>
          <a:bodyPr wrap="none" rtlCol="0">
            <a:spAutoFit/>
          </a:bodyPr>
          <a:lstStyle/>
          <a:p>
            <a:r>
              <a:rPr lang="lv-LV" sz="2400" b="1" dirty="0" err="1"/>
              <a:t>Semiconservative</a:t>
            </a:r>
            <a:r>
              <a:rPr lang="lv-LV" sz="2400" b="1" dirty="0"/>
              <a:t>:</a:t>
            </a:r>
          </a:p>
        </p:txBody>
      </p:sp>
      <p:sp>
        <p:nvSpPr>
          <p:cNvPr id="7" name="TextBox 6"/>
          <p:cNvSpPr txBox="1"/>
          <p:nvPr/>
        </p:nvSpPr>
        <p:spPr>
          <a:xfrm>
            <a:off x="6426029" y="1661900"/>
            <a:ext cx="5330690" cy="830997"/>
          </a:xfrm>
          <a:prstGeom prst="rect">
            <a:avLst/>
          </a:prstGeom>
          <a:noFill/>
        </p:spPr>
        <p:txBody>
          <a:bodyPr wrap="none" rtlCol="0">
            <a:spAutoFit/>
          </a:bodyPr>
          <a:lstStyle/>
          <a:p>
            <a:r>
              <a:rPr lang="lv-LV" sz="2400" dirty="0" err="1"/>
              <a:t>Copies</a:t>
            </a:r>
            <a:r>
              <a:rPr lang="lv-LV" sz="2400" dirty="0"/>
              <a:t> </a:t>
            </a:r>
            <a:r>
              <a:rPr lang="lv-LV" sz="2400" dirty="0" err="1"/>
              <a:t>of</a:t>
            </a:r>
            <a:r>
              <a:rPr lang="lv-LV" sz="2400" dirty="0"/>
              <a:t> </a:t>
            </a:r>
            <a:r>
              <a:rPr lang="lv-LV" sz="2400" dirty="0" err="1"/>
              <a:t>replicated</a:t>
            </a:r>
            <a:r>
              <a:rPr lang="lv-LV" sz="2400" dirty="0"/>
              <a:t> DNA </a:t>
            </a:r>
            <a:r>
              <a:rPr lang="lv-LV" sz="2400" dirty="0" err="1"/>
              <a:t>each</a:t>
            </a:r>
            <a:r>
              <a:rPr lang="lv-LV" sz="2400" dirty="0"/>
              <a:t> </a:t>
            </a:r>
            <a:r>
              <a:rPr lang="lv-LV" sz="2400" dirty="0" err="1"/>
              <a:t>consists</a:t>
            </a:r>
            <a:r>
              <a:rPr lang="lv-LV" sz="2400" dirty="0"/>
              <a:t> </a:t>
            </a:r>
            <a:r>
              <a:rPr lang="lv-LV" sz="2400" dirty="0" err="1"/>
              <a:t>of</a:t>
            </a:r>
            <a:endParaRPr lang="lv-LV" sz="2400" dirty="0"/>
          </a:p>
          <a:p>
            <a:r>
              <a:rPr lang="lv-LV" sz="2400" dirty="0" err="1"/>
              <a:t>parental</a:t>
            </a:r>
            <a:r>
              <a:rPr lang="lv-LV" sz="2400" dirty="0"/>
              <a:t> </a:t>
            </a:r>
            <a:r>
              <a:rPr lang="lv-LV" sz="2400" dirty="0" err="1"/>
              <a:t>strand</a:t>
            </a:r>
            <a:r>
              <a:rPr lang="lv-LV" sz="2400" dirty="0"/>
              <a:t> </a:t>
            </a:r>
            <a:r>
              <a:rPr lang="lv-LV" sz="2400" dirty="0" err="1"/>
              <a:t>and</a:t>
            </a:r>
            <a:r>
              <a:rPr lang="lv-LV" sz="2400" dirty="0"/>
              <a:t> </a:t>
            </a:r>
            <a:r>
              <a:rPr lang="lv-LV" sz="2400" dirty="0" err="1"/>
              <a:t>daughter</a:t>
            </a:r>
            <a:r>
              <a:rPr lang="lv-LV" sz="2400" dirty="0"/>
              <a:t> </a:t>
            </a:r>
            <a:r>
              <a:rPr lang="lv-LV" sz="2400" dirty="0" err="1"/>
              <a:t>strand</a:t>
            </a:r>
            <a:r>
              <a:rPr lang="lv-LV" sz="2400" dirty="0"/>
              <a:t>.</a:t>
            </a:r>
          </a:p>
        </p:txBody>
      </p:sp>
      <p:sp>
        <p:nvSpPr>
          <p:cNvPr id="11" name="TextBox 10"/>
          <p:cNvSpPr txBox="1"/>
          <p:nvPr/>
        </p:nvSpPr>
        <p:spPr>
          <a:xfrm>
            <a:off x="7705092" y="2661635"/>
            <a:ext cx="1925976" cy="461665"/>
          </a:xfrm>
          <a:prstGeom prst="rect">
            <a:avLst/>
          </a:prstGeom>
          <a:noFill/>
        </p:spPr>
        <p:txBody>
          <a:bodyPr wrap="none" rtlCol="0">
            <a:spAutoFit/>
          </a:bodyPr>
          <a:lstStyle/>
          <a:p>
            <a:r>
              <a:rPr lang="lv-LV" sz="2400" b="1" dirty="0" err="1"/>
              <a:t>Conservative</a:t>
            </a:r>
            <a:r>
              <a:rPr lang="lv-LV" sz="2400" b="1" dirty="0"/>
              <a:t>:</a:t>
            </a:r>
          </a:p>
        </p:txBody>
      </p:sp>
      <p:sp>
        <p:nvSpPr>
          <p:cNvPr id="12" name="TextBox 11"/>
          <p:cNvSpPr txBox="1"/>
          <p:nvPr/>
        </p:nvSpPr>
        <p:spPr>
          <a:xfrm>
            <a:off x="6282927" y="3125200"/>
            <a:ext cx="5479449" cy="1200329"/>
          </a:xfrm>
          <a:prstGeom prst="rect">
            <a:avLst/>
          </a:prstGeom>
          <a:noFill/>
        </p:spPr>
        <p:txBody>
          <a:bodyPr wrap="none" rtlCol="0">
            <a:spAutoFit/>
          </a:bodyPr>
          <a:lstStyle/>
          <a:p>
            <a:r>
              <a:rPr lang="lv-LV" sz="2400" dirty="0" err="1"/>
              <a:t>After</a:t>
            </a:r>
            <a:r>
              <a:rPr lang="lv-LV" sz="2400" dirty="0"/>
              <a:t> </a:t>
            </a:r>
            <a:r>
              <a:rPr lang="lv-LV" sz="2400" dirty="0" err="1"/>
              <a:t>replication</a:t>
            </a:r>
            <a:r>
              <a:rPr lang="lv-LV" sz="2400" dirty="0"/>
              <a:t>, </a:t>
            </a:r>
            <a:r>
              <a:rPr lang="lv-LV" sz="2400" dirty="0" err="1"/>
              <a:t>parental</a:t>
            </a:r>
            <a:r>
              <a:rPr lang="lv-LV" sz="2400" dirty="0"/>
              <a:t> </a:t>
            </a:r>
            <a:r>
              <a:rPr lang="lv-LV" sz="2400" dirty="0" err="1"/>
              <a:t>strands</a:t>
            </a:r>
            <a:r>
              <a:rPr lang="lv-LV" sz="2400" dirty="0"/>
              <a:t> </a:t>
            </a:r>
            <a:r>
              <a:rPr lang="lv-LV" sz="2400" dirty="0" err="1"/>
              <a:t>remain</a:t>
            </a:r>
            <a:r>
              <a:rPr lang="lv-LV" sz="2400" dirty="0"/>
              <a:t> </a:t>
            </a:r>
          </a:p>
          <a:p>
            <a:r>
              <a:rPr lang="lv-LV" sz="2400" dirty="0" err="1"/>
              <a:t>together</a:t>
            </a:r>
            <a:r>
              <a:rPr lang="lv-LV" sz="2400" dirty="0"/>
              <a:t>, </a:t>
            </a:r>
            <a:r>
              <a:rPr lang="lv-LV" sz="2400" dirty="0" err="1"/>
              <a:t>daughter</a:t>
            </a:r>
            <a:r>
              <a:rPr lang="lv-LV" sz="2400" dirty="0"/>
              <a:t> DNA </a:t>
            </a:r>
            <a:r>
              <a:rPr lang="lv-LV" sz="2400" dirty="0" err="1"/>
              <a:t>strands</a:t>
            </a:r>
            <a:r>
              <a:rPr lang="lv-LV" sz="2400" dirty="0"/>
              <a:t> </a:t>
            </a:r>
            <a:r>
              <a:rPr lang="lv-LV" sz="2400" dirty="0" err="1"/>
              <a:t>form</a:t>
            </a:r>
            <a:r>
              <a:rPr lang="lv-LV" sz="2400" dirty="0"/>
              <a:t> </a:t>
            </a:r>
            <a:r>
              <a:rPr lang="lv-LV" sz="2400" dirty="0" err="1"/>
              <a:t>new</a:t>
            </a:r>
            <a:r>
              <a:rPr lang="lv-LV" sz="2400" dirty="0"/>
              <a:t> </a:t>
            </a:r>
          </a:p>
          <a:p>
            <a:r>
              <a:rPr lang="lv-LV" sz="2400" dirty="0" err="1"/>
              <a:t>double</a:t>
            </a:r>
            <a:r>
              <a:rPr lang="lv-LV" sz="2400" dirty="0"/>
              <a:t> </a:t>
            </a:r>
            <a:r>
              <a:rPr lang="lv-LV" sz="2400" dirty="0" err="1"/>
              <a:t>helix</a:t>
            </a:r>
            <a:r>
              <a:rPr lang="lv-LV" sz="2400" dirty="0"/>
              <a:t>.</a:t>
            </a:r>
          </a:p>
        </p:txBody>
      </p:sp>
      <p:sp>
        <p:nvSpPr>
          <p:cNvPr id="13" name="TextBox 12"/>
          <p:cNvSpPr txBox="1"/>
          <p:nvPr/>
        </p:nvSpPr>
        <p:spPr>
          <a:xfrm>
            <a:off x="8049481" y="4440945"/>
            <a:ext cx="1581587" cy="461665"/>
          </a:xfrm>
          <a:prstGeom prst="rect">
            <a:avLst/>
          </a:prstGeom>
          <a:noFill/>
        </p:spPr>
        <p:txBody>
          <a:bodyPr wrap="none" rtlCol="0">
            <a:spAutoFit/>
          </a:bodyPr>
          <a:lstStyle/>
          <a:p>
            <a:r>
              <a:rPr lang="lv-LV" sz="2400" b="1" dirty="0" err="1"/>
              <a:t>Disruptive</a:t>
            </a:r>
            <a:r>
              <a:rPr lang="lv-LV" sz="2400" b="1" dirty="0"/>
              <a:t>:</a:t>
            </a:r>
          </a:p>
        </p:txBody>
      </p:sp>
      <p:sp>
        <p:nvSpPr>
          <p:cNvPr id="14" name="TextBox 13"/>
          <p:cNvSpPr txBox="1"/>
          <p:nvPr/>
        </p:nvSpPr>
        <p:spPr>
          <a:xfrm>
            <a:off x="6282927" y="5018026"/>
            <a:ext cx="5750292" cy="830997"/>
          </a:xfrm>
          <a:prstGeom prst="rect">
            <a:avLst/>
          </a:prstGeom>
          <a:noFill/>
        </p:spPr>
        <p:txBody>
          <a:bodyPr wrap="none" rtlCol="0">
            <a:spAutoFit/>
          </a:bodyPr>
          <a:lstStyle/>
          <a:p>
            <a:r>
              <a:rPr lang="lv-LV" sz="2400" dirty="0" err="1"/>
              <a:t>Replicated</a:t>
            </a:r>
            <a:r>
              <a:rPr lang="lv-LV" sz="2400" dirty="0"/>
              <a:t> DNA </a:t>
            </a:r>
            <a:r>
              <a:rPr lang="lv-LV" sz="2400" dirty="0" err="1"/>
              <a:t>consists</a:t>
            </a:r>
            <a:r>
              <a:rPr lang="lv-LV" sz="2400" dirty="0"/>
              <a:t> </a:t>
            </a:r>
            <a:r>
              <a:rPr lang="lv-LV" sz="2400" dirty="0" err="1"/>
              <a:t>of</a:t>
            </a:r>
            <a:r>
              <a:rPr lang="lv-LV" sz="2400" dirty="0"/>
              <a:t> a </a:t>
            </a:r>
            <a:r>
              <a:rPr lang="lv-LV" sz="2400" dirty="0" err="1"/>
              <a:t>combination</a:t>
            </a:r>
            <a:r>
              <a:rPr lang="lv-LV" sz="2400" dirty="0"/>
              <a:t> </a:t>
            </a:r>
            <a:r>
              <a:rPr lang="lv-LV" sz="2400" dirty="0" err="1"/>
              <a:t>of</a:t>
            </a:r>
            <a:r>
              <a:rPr lang="lv-LV" sz="2400" dirty="0"/>
              <a:t> </a:t>
            </a:r>
          </a:p>
          <a:p>
            <a:r>
              <a:rPr lang="lv-LV" sz="2400" dirty="0" err="1"/>
              <a:t>old</a:t>
            </a:r>
            <a:r>
              <a:rPr lang="lv-LV" sz="2400" dirty="0"/>
              <a:t> </a:t>
            </a:r>
            <a:r>
              <a:rPr lang="lv-LV" sz="2400" dirty="0" err="1"/>
              <a:t>and</a:t>
            </a:r>
            <a:r>
              <a:rPr lang="lv-LV" sz="2400" dirty="0"/>
              <a:t> </a:t>
            </a:r>
            <a:r>
              <a:rPr lang="lv-LV" sz="2400" dirty="0" err="1"/>
              <a:t>new</a:t>
            </a:r>
            <a:r>
              <a:rPr lang="lv-LV" sz="2400" dirty="0"/>
              <a:t> DNA.</a:t>
            </a:r>
          </a:p>
        </p:txBody>
      </p:sp>
      <p:sp>
        <p:nvSpPr>
          <p:cNvPr id="8" name="TextBox 7"/>
          <p:cNvSpPr txBox="1"/>
          <p:nvPr/>
        </p:nvSpPr>
        <p:spPr>
          <a:xfrm>
            <a:off x="0" y="2753968"/>
            <a:ext cx="2340769" cy="369332"/>
          </a:xfrm>
          <a:prstGeom prst="rect">
            <a:avLst/>
          </a:prstGeom>
          <a:noFill/>
        </p:spPr>
        <p:txBody>
          <a:bodyPr wrap="none" rtlCol="0">
            <a:spAutoFit/>
          </a:bodyPr>
          <a:lstStyle/>
          <a:p>
            <a:r>
              <a:rPr lang="lv-LV" dirty="0" err="1"/>
              <a:t>parental</a:t>
            </a:r>
            <a:r>
              <a:rPr lang="lv-LV" dirty="0"/>
              <a:t> DNA (</a:t>
            </a:r>
            <a:r>
              <a:rPr lang="lv-LV" dirty="0" err="1"/>
              <a:t>original</a:t>
            </a:r>
            <a:r>
              <a:rPr lang="lv-LV" dirty="0"/>
              <a:t>)</a:t>
            </a:r>
          </a:p>
        </p:txBody>
      </p:sp>
      <p:sp>
        <p:nvSpPr>
          <p:cNvPr id="17" name="TextBox 16"/>
          <p:cNvSpPr txBox="1"/>
          <p:nvPr/>
        </p:nvSpPr>
        <p:spPr>
          <a:xfrm>
            <a:off x="3776236" y="1744552"/>
            <a:ext cx="1444691" cy="369332"/>
          </a:xfrm>
          <a:prstGeom prst="rect">
            <a:avLst/>
          </a:prstGeom>
          <a:noFill/>
        </p:spPr>
        <p:txBody>
          <a:bodyPr wrap="none" rtlCol="0">
            <a:spAutoFit/>
          </a:bodyPr>
          <a:lstStyle/>
          <a:p>
            <a:r>
              <a:rPr lang="lv-LV" dirty="0" err="1"/>
              <a:t>parental</a:t>
            </a:r>
            <a:r>
              <a:rPr lang="lv-LV" dirty="0"/>
              <a:t> DNA</a:t>
            </a:r>
          </a:p>
        </p:txBody>
      </p:sp>
      <p:sp>
        <p:nvSpPr>
          <p:cNvPr id="18" name="TextBox 17"/>
          <p:cNvSpPr txBox="1"/>
          <p:nvPr/>
        </p:nvSpPr>
        <p:spPr>
          <a:xfrm>
            <a:off x="3776236" y="2113884"/>
            <a:ext cx="1515351" cy="369332"/>
          </a:xfrm>
          <a:prstGeom prst="rect">
            <a:avLst/>
          </a:prstGeom>
          <a:noFill/>
        </p:spPr>
        <p:txBody>
          <a:bodyPr wrap="none" rtlCol="0">
            <a:spAutoFit/>
          </a:bodyPr>
          <a:lstStyle/>
          <a:p>
            <a:r>
              <a:rPr lang="lv-LV" dirty="0" err="1"/>
              <a:t>daughter</a:t>
            </a:r>
            <a:r>
              <a:rPr lang="lv-LV" dirty="0"/>
              <a:t> DNA</a:t>
            </a:r>
          </a:p>
        </p:txBody>
      </p:sp>
      <p:sp>
        <p:nvSpPr>
          <p:cNvPr id="19" name="TextBox 18"/>
          <p:cNvSpPr txBox="1"/>
          <p:nvPr/>
        </p:nvSpPr>
        <p:spPr>
          <a:xfrm>
            <a:off x="271494" y="548443"/>
            <a:ext cx="14107885" cy="461665"/>
          </a:xfrm>
          <a:prstGeom prst="rect">
            <a:avLst/>
          </a:prstGeom>
          <a:noFill/>
        </p:spPr>
        <p:txBody>
          <a:bodyPr wrap="square" rtlCol="0">
            <a:spAutoFit/>
          </a:bodyPr>
          <a:lstStyle/>
          <a:p>
            <a:r>
              <a:rPr lang="lv-LV" sz="2400" dirty="0" err="1"/>
              <a:t>There</a:t>
            </a:r>
            <a:r>
              <a:rPr lang="lv-LV" sz="2400" dirty="0"/>
              <a:t> </a:t>
            </a:r>
            <a:r>
              <a:rPr lang="lv-LV" sz="2400" dirty="0" err="1"/>
              <a:t>are</a:t>
            </a:r>
            <a:r>
              <a:rPr lang="lv-LV" sz="2400" dirty="0"/>
              <a:t> </a:t>
            </a:r>
            <a:r>
              <a:rPr lang="lv-LV" sz="2400" dirty="0" err="1"/>
              <a:t>three</a:t>
            </a:r>
            <a:r>
              <a:rPr lang="lv-LV" sz="2400" dirty="0"/>
              <a:t> </a:t>
            </a:r>
            <a:r>
              <a:rPr lang="lv-LV" sz="2400" dirty="0" err="1"/>
              <a:t>possible</a:t>
            </a:r>
            <a:r>
              <a:rPr lang="lv-LV" sz="2400" dirty="0"/>
              <a:t> </a:t>
            </a:r>
            <a:r>
              <a:rPr lang="lv-LV" sz="2400" dirty="0" err="1"/>
              <a:t>models</a:t>
            </a:r>
            <a:r>
              <a:rPr lang="en-US" sz="2400" dirty="0"/>
              <a:t> that describe the accurate creation of the daughter chains.</a:t>
            </a:r>
            <a:r>
              <a:rPr lang="lv-LV" sz="2400" dirty="0"/>
              <a:t> </a:t>
            </a:r>
          </a:p>
        </p:txBody>
      </p:sp>
      <p:sp>
        <p:nvSpPr>
          <p:cNvPr id="20" name="TextBox 19"/>
          <p:cNvSpPr txBox="1"/>
          <p:nvPr/>
        </p:nvSpPr>
        <p:spPr>
          <a:xfrm>
            <a:off x="3810666" y="3334226"/>
            <a:ext cx="1444691" cy="369332"/>
          </a:xfrm>
          <a:prstGeom prst="rect">
            <a:avLst/>
          </a:prstGeom>
          <a:noFill/>
        </p:spPr>
        <p:txBody>
          <a:bodyPr wrap="none" rtlCol="0">
            <a:spAutoFit/>
          </a:bodyPr>
          <a:lstStyle/>
          <a:p>
            <a:r>
              <a:rPr lang="lv-LV" dirty="0" err="1"/>
              <a:t>parental</a:t>
            </a:r>
            <a:r>
              <a:rPr lang="lv-LV" dirty="0"/>
              <a:t> DNA</a:t>
            </a:r>
          </a:p>
        </p:txBody>
      </p:sp>
      <p:sp>
        <p:nvSpPr>
          <p:cNvPr id="21" name="TextBox 20"/>
          <p:cNvSpPr txBox="1"/>
          <p:nvPr/>
        </p:nvSpPr>
        <p:spPr>
          <a:xfrm>
            <a:off x="3807849" y="4072427"/>
            <a:ext cx="1515351" cy="369332"/>
          </a:xfrm>
          <a:prstGeom prst="rect">
            <a:avLst/>
          </a:prstGeom>
          <a:noFill/>
        </p:spPr>
        <p:txBody>
          <a:bodyPr wrap="none" rtlCol="0">
            <a:spAutoFit/>
          </a:bodyPr>
          <a:lstStyle/>
          <a:p>
            <a:r>
              <a:rPr lang="lv-LV" dirty="0" err="1"/>
              <a:t>daughter</a:t>
            </a:r>
            <a:r>
              <a:rPr lang="lv-LV" dirty="0"/>
              <a:t> DNA</a:t>
            </a:r>
          </a:p>
        </p:txBody>
      </p:sp>
    </p:spTree>
    <p:extLst>
      <p:ext uri="{BB962C8B-B14F-4D97-AF65-F5344CB8AC3E}">
        <p14:creationId xmlns:p14="http://schemas.microsoft.com/office/powerpoint/2010/main" val="202776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4597" y="2929851"/>
            <a:ext cx="184731" cy="461665"/>
          </a:xfrm>
          <a:prstGeom prst="rect">
            <a:avLst/>
          </a:prstGeom>
          <a:noFill/>
        </p:spPr>
        <p:txBody>
          <a:bodyPr wrap="none" rtlCol="0">
            <a:spAutoFit/>
          </a:bodyPr>
          <a:lstStyle/>
          <a:p>
            <a:pPr algn="ctr"/>
            <a:endParaRPr lang="lv-LV" sz="2400" dirty="0"/>
          </a:p>
        </p:txBody>
      </p:sp>
      <p:sp>
        <p:nvSpPr>
          <p:cNvPr id="3" name="TextBox 2"/>
          <p:cNvSpPr txBox="1"/>
          <p:nvPr/>
        </p:nvSpPr>
        <p:spPr>
          <a:xfrm>
            <a:off x="774594" y="261489"/>
            <a:ext cx="11487247" cy="954107"/>
          </a:xfrm>
          <a:prstGeom prst="rect">
            <a:avLst/>
          </a:prstGeom>
          <a:noFill/>
        </p:spPr>
        <p:txBody>
          <a:bodyPr wrap="none" rtlCol="0">
            <a:spAutoFit/>
          </a:bodyPr>
          <a:lstStyle/>
          <a:p>
            <a:r>
              <a:rPr lang="sv-SE" sz="2800" dirty="0"/>
              <a:t>In </a:t>
            </a:r>
            <a:r>
              <a:rPr lang="sv-SE" sz="2800" b="1" dirty="0"/>
              <a:t>1954, Matthew Meselson and Franklin Stahl </a:t>
            </a:r>
            <a:r>
              <a:rPr lang="sv-SE" sz="2800" dirty="0"/>
              <a:t>proved that </a:t>
            </a:r>
            <a:r>
              <a:rPr lang="sv-SE" sz="2800" b="1" dirty="0"/>
              <a:t>semiconservative</a:t>
            </a:r>
          </a:p>
          <a:p>
            <a:r>
              <a:rPr lang="sv-SE" sz="2800" b="1" dirty="0"/>
              <a:t>model of DNA replication </a:t>
            </a:r>
            <a:r>
              <a:rPr lang="sv-SE" sz="2800" dirty="0"/>
              <a:t>was correct. </a:t>
            </a:r>
            <a:endParaRPr lang="lv-LV" sz="2800" dirty="0"/>
          </a:p>
        </p:txBody>
      </p:sp>
      <p:sp>
        <p:nvSpPr>
          <p:cNvPr id="8" name="TextBox 7"/>
          <p:cNvSpPr txBox="1"/>
          <p:nvPr/>
        </p:nvSpPr>
        <p:spPr>
          <a:xfrm>
            <a:off x="631133" y="1553467"/>
            <a:ext cx="10566927" cy="523220"/>
          </a:xfrm>
          <a:prstGeom prst="rect">
            <a:avLst/>
          </a:prstGeom>
          <a:noFill/>
        </p:spPr>
        <p:txBody>
          <a:bodyPr wrap="square" rtlCol="0">
            <a:spAutoFit/>
          </a:bodyPr>
          <a:lstStyle/>
          <a:p>
            <a:r>
              <a:rPr lang="sv-SE" sz="2800" dirty="0"/>
              <a:t>They have used </a:t>
            </a:r>
            <a:r>
              <a:rPr lang="sv-SE" sz="2800" i="1" dirty="0"/>
              <a:t>E.coli</a:t>
            </a:r>
            <a:r>
              <a:rPr lang="sv-SE" sz="2800" dirty="0"/>
              <a:t> bacteria as a model system.</a:t>
            </a:r>
            <a:endParaRPr lang="lv-LV" sz="2800" dirty="0"/>
          </a:p>
        </p:txBody>
      </p:sp>
      <p:sp>
        <p:nvSpPr>
          <p:cNvPr id="9" name="Taisnstūris 8"/>
          <p:cNvSpPr/>
          <p:nvPr/>
        </p:nvSpPr>
        <p:spPr>
          <a:xfrm>
            <a:off x="4946670" y="2320083"/>
            <a:ext cx="6096000" cy="892552"/>
          </a:xfrm>
          <a:prstGeom prst="rect">
            <a:avLst/>
          </a:prstGeom>
        </p:spPr>
        <p:txBody>
          <a:bodyPr>
            <a:spAutoFit/>
          </a:bodyPr>
          <a:lstStyle/>
          <a:p>
            <a:pPr marL="342900" indent="-342900">
              <a:buFont typeface="Wingdings" panose="05000000000000000000" pitchFamily="2" charset="2"/>
              <a:buChar char="q"/>
            </a:pPr>
            <a:r>
              <a:rPr lang="en-US" sz="2400" dirty="0">
                <a:solidFill>
                  <a:srgbClr val="333333"/>
                </a:solidFill>
              </a:rPr>
              <a:t>They cultured bacteria in a medium </a:t>
            </a:r>
          </a:p>
          <a:p>
            <a:r>
              <a:rPr lang="en-US" sz="2400" dirty="0">
                <a:solidFill>
                  <a:srgbClr val="333333"/>
                </a:solidFill>
              </a:rPr>
              <a:t>containing a heavy isotope of nitrogen -</a:t>
            </a:r>
            <a:r>
              <a:rPr lang="en-US" sz="2800" b="1" baseline="30000" dirty="0">
                <a:solidFill>
                  <a:srgbClr val="0070C0"/>
                </a:solidFill>
              </a:rPr>
              <a:t>15</a:t>
            </a:r>
            <a:r>
              <a:rPr lang="en-US" sz="2800" b="1" dirty="0">
                <a:solidFill>
                  <a:srgbClr val="333333"/>
                </a:solidFill>
              </a:rPr>
              <a:t>N</a:t>
            </a:r>
            <a:r>
              <a:rPr lang="en-US" sz="2400" b="1" dirty="0">
                <a:solidFill>
                  <a:srgbClr val="333333"/>
                </a:solidFill>
              </a:rPr>
              <a:t>. </a:t>
            </a:r>
          </a:p>
        </p:txBody>
      </p:sp>
      <p:sp>
        <p:nvSpPr>
          <p:cNvPr id="12" name="Taisnstūris 11"/>
          <p:cNvSpPr/>
          <p:nvPr/>
        </p:nvSpPr>
        <p:spPr>
          <a:xfrm>
            <a:off x="4946670" y="3514561"/>
            <a:ext cx="6096000" cy="892552"/>
          </a:xfrm>
          <a:prstGeom prst="rect">
            <a:avLst/>
          </a:prstGeom>
        </p:spPr>
        <p:txBody>
          <a:bodyPr>
            <a:spAutoFit/>
          </a:bodyPr>
          <a:lstStyle/>
          <a:p>
            <a:pPr marL="342900" indent="-342900">
              <a:buFont typeface="Wingdings" panose="05000000000000000000" pitchFamily="2" charset="2"/>
              <a:buChar char="q"/>
            </a:pPr>
            <a:r>
              <a:rPr lang="en-US" sz="2400" dirty="0">
                <a:solidFill>
                  <a:srgbClr val="333333"/>
                </a:solidFill>
              </a:rPr>
              <a:t>The bacteria took up </a:t>
            </a:r>
            <a:r>
              <a:rPr lang="en-US" sz="2800" b="1" baseline="30000" dirty="0">
                <a:solidFill>
                  <a:schemeClr val="accent5">
                    <a:lumMod val="75000"/>
                  </a:schemeClr>
                </a:solidFill>
              </a:rPr>
              <a:t>15</a:t>
            </a:r>
            <a:r>
              <a:rPr lang="en-US" sz="2800" dirty="0">
                <a:solidFill>
                  <a:srgbClr val="333333"/>
                </a:solidFill>
              </a:rPr>
              <a:t>N</a:t>
            </a:r>
            <a:r>
              <a:rPr lang="en-US" sz="2400" dirty="0">
                <a:solidFill>
                  <a:srgbClr val="333333"/>
                </a:solidFill>
              </a:rPr>
              <a:t> and used it to synthesize new proteins and DNA. </a:t>
            </a:r>
          </a:p>
        </p:txBody>
      </p:sp>
      <p:sp>
        <p:nvSpPr>
          <p:cNvPr id="13" name="Taisnstūris 12"/>
          <p:cNvSpPr/>
          <p:nvPr/>
        </p:nvSpPr>
        <p:spPr>
          <a:xfrm>
            <a:off x="4946670" y="4644007"/>
            <a:ext cx="6096000" cy="1323439"/>
          </a:xfrm>
          <a:prstGeom prst="rect">
            <a:avLst/>
          </a:prstGeom>
        </p:spPr>
        <p:txBody>
          <a:bodyPr>
            <a:spAutoFit/>
          </a:bodyPr>
          <a:lstStyle/>
          <a:p>
            <a:pPr marL="342900" indent="-342900">
              <a:buFont typeface="Wingdings" panose="05000000000000000000" pitchFamily="2" charset="2"/>
              <a:buChar char="q"/>
            </a:pPr>
            <a:r>
              <a:rPr lang="en-US" sz="2400" dirty="0">
                <a:solidFill>
                  <a:srgbClr val="333333"/>
                </a:solidFill>
              </a:rPr>
              <a:t>After many generations growing in the </a:t>
            </a:r>
            <a:r>
              <a:rPr lang="en-US" sz="2800" b="1" baseline="30000" dirty="0">
                <a:solidFill>
                  <a:srgbClr val="0070C0"/>
                </a:solidFill>
              </a:rPr>
              <a:t>15</a:t>
            </a:r>
            <a:r>
              <a:rPr lang="en-US" sz="2800" b="1" dirty="0">
                <a:solidFill>
                  <a:srgbClr val="333333"/>
                </a:solidFill>
              </a:rPr>
              <a:t>N</a:t>
            </a:r>
          </a:p>
          <a:p>
            <a:r>
              <a:rPr lang="en-US" sz="2400" dirty="0">
                <a:solidFill>
                  <a:srgbClr val="333333"/>
                </a:solidFill>
              </a:rPr>
              <a:t>medium, the nitrogenous bases of </a:t>
            </a:r>
            <a:r>
              <a:rPr lang="sv-SE" sz="2400" i="1" dirty="0"/>
              <a:t>E.coli</a:t>
            </a:r>
          </a:p>
          <a:p>
            <a:r>
              <a:rPr lang="sv-SE" sz="2400" dirty="0">
                <a:solidFill>
                  <a:srgbClr val="333333"/>
                </a:solidFill>
              </a:rPr>
              <a:t>DNA were all labelled with heavy </a:t>
            </a:r>
            <a:r>
              <a:rPr lang="en-US" sz="2800" b="1" baseline="30000" dirty="0">
                <a:solidFill>
                  <a:srgbClr val="0070C0"/>
                </a:solidFill>
              </a:rPr>
              <a:t>15</a:t>
            </a:r>
            <a:r>
              <a:rPr lang="en-US" sz="2800" b="1" dirty="0">
                <a:solidFill>
                  <a:srgbClr val="333333"/>
                </a:solidFill>
              </a:rPr>
              <a:t>N</a:t>
            </a:r>
            <a:r>
              <a:rPr lang="en-US" sz="2400" b="1" dirty="0">
                <a:solidFill>
                  <a:srgbClr val="333333"/>
                </a:solidFill>
              </a:rPr>
              <a:t>.</a:t>
            </a:r>
            <a:endParaRPr lang="en-US" sz="2400" dirty="0">
              <a:solidFill>
                <a:srgbClr val="333333"/>
              </a:solidFill>
            </a:endParaRPr>
          </a:p>
        </p:txBody>
      </p:sp>
      <p:pic>
        <p:nvPicPr>
          <p:cNvPr id="14" name="Attēls 13"/>
          <p:cNvPicPr>
            <a:picLocks noChangeAspect="1"/>
          </p:cNvPicPr>
          <p:nvPr/>
        </p:nvPicPr>
        <p:blipFill>
          <a:blip r:embed="rId2"/>
          <a:stretch>
            <a:fillRect/>
          </a:stretch>
        </p:blipFill>
        <p:spPr>
          <a:xfrm>
            <a:off x="966787" y="2450457"/>
            <a:ext cx="3207648" cy="2695629"/>
          </a:xfrm>
          <a:prstGeom prst="rect">
            <a:avLst/>
          </a:prstGeom>
        </p:spPr>
      </p:pic>
      <p:sp>
        <p:nvSpPr>
          <p:cNvPr id="15" name="TextBox 14"/>
          <p:cNvSpPr txBox="1"/>
          <p:nvPr/>
        </p:nvSpPr>
        <p:spPr>
          <a:xfrm>
            <a:off x="2702258" y="4290064"/>
            <a:ext cx="978153" cy="707886"/>
          </a:xfrm>
          <a:prstGeom prst="rect">
            <a:avLst/>
          </a:prstGeom>
          <a:noFill/>
        </p:spPr>
        <p:txBody>
          <a:bodyPr wrap="none" rtlCol="0">
            <a:spAutoFit/>
          </a:bodyPr>
          <a:lstStyle/>
          <a:p>
            <a:r>
              <a:rPr lang="sv-SE" sz="4000" b="1" baseline="30000" dirty="0"/>
              <a:t>15</a:t>
            </a:r>
            <a:r>
              <a:rPr lang="sv-SE" sz="4000" b="1" dirty="0"/>
              <a:t>N </a:t>
            </a:r>
            <a:endParaRPr lang="lv-LV" sz="4000" b="1" dirty="0"/>
          </a:p>
        </p:txBody>
      </p:sp>
    </p:spTree>
    <p:extLst>
      <p:ext uri="{BB962C8B-B14F-4D97-AF65-F5344CB8AC3E}">
        <p14:creationId xmlns:p14="http://schemas.microsoft.com/office/powerpoint/2010/main" val="335048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4597" y="2929851"/>
            <a:ext cx="184731" cy="461665"/>
          </a:xfrm>
          <a:prstGeom prst="rect">
            <a:avLst/>
          </a:prstGeom>
          <a:noFill/>
        </p:spPr>
        <p:txBody>
          <a:bodyPr wrap="none" rtlCol="0">
            <a:spAutoFit/>
          </a:bodyPr>
          <a:lstStyle/>
          <a:p>
            <a:pPr algn="ctr"/>
            <a:endParaRPr lang="lv-LV" sz="2400" dirty="0"/>
          </a:p>
        </p:txBody>
      </p:sp>
      <p:sp>
        <p:nvSpPr>
          <p:cNvPr id="3" name="TextBox 2"/>
          <p:cNvSpPr txBox="1"/>
          <p:nvPr/>
        </p:nvSpPr>
        <p:spPr>
          <a:xfrm>
            <a:off x="2380297" y="146588"/>
            <a:ext cx="7629781" cy="523220"/>
          </a:xfrm>
          <a:prstGeom prst="rect">
            <a:avLst/>
          </a:prstGeom>
          <a:noFill/>
        </p:spPr>
        <p:txBody>
          <a:bodyPr wrap="none" rtlCol="0">
            <a:spAutoFit/>
          </a:bodyPr>
          <a:lstStyle/>
          <a:p>
            <a:r>
              <a:rPr lang="sv-SE" sz="2800" b="1" dirty="0"/>
              <a:t>Matthew Meselson and Franklin Stahl experiment</a:t>
            </a:r>
            <a:endParaRPr lang="lv-LV" sz="2800" b="1" dirty="0"/>
          </a:p>
        </p:txBody>
      </p:sp>
      <p:pic>
        <p:nvPicPr>
          <p:cNvPr id="7" name="Attēls 6"/>
          <p:cNvPicPr>
            <a:picLocks noChangeAspect="1"/>
          </p:cNvPicPr>
          <p:nvPr/>
        </p:nvPicPr>
        <p:blipFill>
          <a:blip r:embed="rId2"/>
          <a:stretch>
            <a:fillRect/>
          </a:stretch>
        </p:blipFill>
        <p:spPr>
          <a:xfrm>
            <a:off x="306269" y="1140315"/>
            <a:ext cx="5608328" cy="2620284"/>
          </a:xfrm>
          <a:prstGeom prst="rect">
            <a:avLst/>
          </a:prstGeom>
        </p:spPr>
      </p:pic>
      <p:sp>
        <p:nvSpPr>
          <p:cNvPr id="9" name="Taisnstūris 8"/>
          <p:cNvSpPr/>
          <p:nvPr/>
        </p:nvSpPr>
        <p:spPr>
          <a:xfrm>
            <a:off x="6393333" y="1435268"/>
            <a:ext cx="6096000" cy="1631216"/>
          </a:xfrm>
          <a:prstGeom prst="rect">
            <a:avLst/>
          </a:prstGeom>
        </p:spPr>
        <p:txBody>
          <a:bodyPr>
            <a:spAutoFit/>
          </a:bodyPr>
          <a:lstStyle/>
          <a:p>
            <a:pPr marL="342900" indent="-342900">
              <a:buFont typeface="Wingdings" panose="05000000000000000000" pitchFamily="2" charset="2"/>
              <a:buChar char="q"/>
            </a:pPr>
            <a:r>
              <a:rPr lang="en-US" sz="2400" dirty="0">
                <a:solidFill>
                  <a:srgbClr val="333333"/>
                </a:solidFill>
              </a:rPr>
              <a:t>Then, the bacteria were switched to</a:t>
            </a:r>
          </a:p>
          <a:p>
            <a:r>
              <a:rPr lang="en-US" sz="2400" dirty="0">
                <a:solidFill>
                  <a:srgbClr val="333333"/>
                </a:solidFill>
              </a:rPr>
              <a:t>medium containing a light isotope</a:t>
            </a:r>
          </a:p>
          <a:p>
            <a:r>
              <a:rPr lang="en-US" sz="2400" dirty="0">
                <a:solidFill>
                  <a:srgbClr val="333333"/>
                </a:solidFill>
              </a:rPr>
              <a:t> of nitrogen -</a:t>
            </a:r>
            <a:r>
              <a:rPr lang="en-US" sz="2800" b="1" baseline="30000" dirty="0">
                <a:solidFill>
                  <a:srgbClr val="FF0000"/>
                </a:solidFill>
              </a:rPr>
              <a:t>14</a:t>
            </a:r>
            <a:r>
              <a:rPr lang="en-US" sz="2800" b="1" dirty="0">
                <a:solidFill>
                  <a:srgbClr val="333333"/>
                </a:solidFill>
              </a:rPr>
              <a:t>N</a:t>
            </a:r>
            <a:r>
              <a:rPr lang="en-US" sz="2400" b="1" dirty="0">
                <a:solidFill>
                  <a:srgbClr val="333333"/>
                </a:solidFill>
              </a:rPr>
              <a:t> </a:t>
            </a:r>
            <a:r>
              <a:rPr lang="en-US" sz="2400" dirty="0">
                <a:solidFill>
                  <a:srgbClr val="333333"/>
                </a:solidFill>
              </a:rPr>
              <a:t>and allowed to</a:t>
            </a:r>
          </a:p>
          <a:p>
            <a:r>
              <a:rPr lang="en-US" sz="2400" dirty="0">
                <a:solidFill>
                  <a:srgbClr val="333333"/>
                </a:solidFill>
              </a:rPr>
              <a:t>grow for several generations. </a:t>
            </a:r>
          </a:p>
        </p:txBody>
      </p:sp>
      <p:sp>
        <p:nvSpPr>
          <p:cNvPr id="12" name="Taisnstūris 11"/>
          <p:cNvSpPr/>
          <p:nvPr/>
        </p:nvSpPr>
        <p:spPr>
          <a:xfrm>
            <a:off x="6393333" y="3429800"/>
            <a:ext cx="6096000" cy="892552"/>
          </a:xfrm>
          <a:prstGeom prst="rect">
            <a:avLst/>
          </a:prstGeom>
        </p:spPr>
        <p:txBody>
          <a:bodyPr>
            <a:spAutoFit/>
          </a:bodyPr>
          <a:lstStyle/>
          <a:p>
            <a:r>
              <a:rPr lang="sv-SE" sz="2400" i="1" dirty="0"/>
              <a:t>E.coli </a:t>
            </a:r>
            <a:r>
              <a:rPr lang="sv-SE" sz="2400" dirty="0">
                <a:solidFill>
                  <a:srgbClr val="333333"/>
                </a:solidFill>
              </a:rPr>
              <a:t>DNA made after the switch would have be made up of </a:t>
            </a:r>
            <a:r>
              <a:rPr lang="en-US" sz="2800" b="1" baseline="30000" dirty="0">
                <a:solidFill>
                  <a:srgbClr val="FF0000"/>
                </a:solidFill>
              </a:rPr>
              <a:t>14</a:t>
            </a:r>
            <a:r>
              <a:rPr lang="en-US" sz="2800" b="1" dirty="0">
                <a:solidFill>
                  <a:srgbClr val="333333"/>
                </a:solidFill>
              </a:rPr>
              <a:t>N</a:t>
            </a:r>
            <a:r>
              <a:rPr lang="en-US" sz="2400" b="1" dirty="0">
                <a:solidFill>
                  <a:srgbClr val="333333"/>
                </a:solidFill>
              </a:rPr>
              <a:t>.</a:t>
            </a:r>
            <a:endParaRPr lang="en-US" sz="2400" dirty="0">
              <a:solidFill>
                <a:srgbClr val="333333"/>
              </a:solidFill>
            </a:endParaRPr>
          </a:p>
        </p:txBody>
      </p:sp>
      <p:sp>
        <p:nvSpPr>
          <p:cNvPr id="2" name="TextBox 1"/>
          <p:cNvSpPr txBox="1"/>
          <p:nvPr/>
        </p:nvSpPr>
        <p:spPr>
          <a:xfrm>
            <a:off x="444012" y="4765553"/>
            <a:ext cx="7207742" cy="830997"/>
          </a:xfrm>
          <a:prstGeom prst="rect">
            <a:avLst/>
          </a:prstGeom>
          <a:noFill/>
        </p:spPr>
        <p:txBody>
          <a:bodyPr wrap="none" rtlCol="0">
            <a:spAutoFit/>
          </a:bodyPr>
          <a:lstStyle/>
          <a:p>
            <a:pPr marL="342900" indent="-342900">
              <a:buFont typeface="Wingdings" panose="05000000000000000000" pitchFamily="2" charset="2"/>
              <a:buChar char="q"/>
            </a:pPr>
            <a:r>
              <a:rPr lang="sv-SE" sz="2400" dirty="0"/>
              <a:t>They collected samples in each </a:t>
            </a:r>
            <a:r>
              <a:rPr lang="sv-SE" sz="2400" i="1" dirty="0"/>
              <a:t>E.coli  </a:t>
            </a:r>
            <a:r>
              <a:rPr lang="sv-SE" sz="2400" dirty="0"/>
              <a:t>generation and </a:t>
            </a:r>
          </a:p>
          <a:p>
            <a:r>
              <a:rPr lang="sv-SE" sz="2400" dirty="0"/>
              <a:t>extracted DNA. </a:t>
            </a:r>
            <a:endParaRPr lang="lv-LV" sz="2400" dirty="0"/>
          </a:p>
        </p:txBody>
      </p:sp>
      <p:sp>
        <p:nvSpPr>
          <p:cNvPr id="15" name="TextBox 14"/>
          <p:cNvSpPr txBox="1"/>
          <p:nvPr/>
        </p:nvSpPr>
        <p:spPr>
          <a:xfrm>
            <a:off x="4539733" y="2854490"/>
            <a:ext cx="978153" cy="707886"/>
          </a:xfrm>
          <a:prstGeom prst="rect">
            <a:avLst/>
          </a:prstGeom>
          <a:noFill/>
        </p:spPr>
        <p:txBody>
          <a:bodyPr wrap="none" rtlCol="0">
            <a:spAutoFit/>
          </a:bodyPr>
          <a:lstStyle/>
          <a:p>
            <a:r>
              <a:rPr lang="sv-SE" sz="4000" b="1" baseline="30000" dirty="0"/>
              <a:t>14</a:t>
            </a:r>
            <a:r>
              <a:rPr lang="sv-SE" sz="4000" b="1" dirty="0"/>
              <a:t>N </a:t>
            </a:r>
            <a:endParaRPr lang="lv-LV" sz="4000" b="1" dirty="0"/>
          </a:p>
        </p:txBody>
      </p:sp>
      <p:sp>
        <p:nvSpPr>
          <p:cNvPr id="16" name="TextBox 15"/>
          <p:cNvSpPr txBox="1"/>
          <p:nvPr/>
        </p:nvSpPr>
        <p:spPr>
          <a:xfrm>
            <a:off x="1891220" y="2854190"/>
            <a:ext cx="978153" cy="707886"/>
          </a:xfrm>
          <a:prstGeom prst="rect">
            <a:avLst/>
          </a:prstGeom>
          <a:noFill/>
        </p:spPr>
        <p:txBody>
          <a:bodyPr wrap="none" rtlCol="0">
            <a:spAutoFit/>
          </a:bodyPr>
          <a:lstStyle/>
          <a:p>
            <a:r>
              <a:rPr lang="sv-SE" sz="4000" b="1" baseline="30000" dirty="0"/>
              <a:t>15</a:t>
            </a:r>
            <a:r>
              <a:rPr lang="sv-SE" sz="4000" b="1" dirty="0"/>
              <a:t>N </a:t>
            </a:r>
            <a:endParaRPr lang="lv-LV" sz="4000" b="1" dirty="0"/>
          </a:p>
        </p:txBody>
      </p:sp>
    </p:spTree>
    <p:extLst>
      <p:ext uri="{BB962C8B-B14F-4D97-AF65-F5344CB8AC3E}">
        <p14:creationId xmlns:p14="http://schemas.microsoft.com/office/powerpoint/2010/main" val="133699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4597" y="2929851"/>
            <a:ext cx="184731" cy="461665"/>
          </a:xfrm>
          <a:prstGeom prst="rect">
            <a:avLst/>
          </a:prstGeom>
          <a:noFill/>
        </p:spPr>
        <p:txBody>
          <a:bodyPr wrap="none" rtlCol="0">
            <a:spAutoFit/>
          </a:bodyPr>
          <a:lstStyle/>
          <a:p>
            <a:pPr algn="ctr"/>
            <a:endParaRPr lang="lv-LV" sz="2400" dirty="0"/>
          </a:p>
        </p:txBody>
      </p:sp>
      <p:sp>
        <p:nvSpPr>
          <p:cNvPr id="3" name="TextBox 2"/>
          <p:cNvSpPr txBox="1"/>
          <p:nvPr/>
        </p:nvSpPr>
        <p:spPr>
          <a:xfrm>
            <a:off x="2380297" y="146588"/>
            <a:ext cx="7629781" cy="523220"/>
          </a:xfrm>
          <a:prstGeom prst="rect">
            <a:avLst/>
          </a:prstGeom>
          <a:noFill/>
        </p:spPr>
        <p:txBody>
          <a:bodyPr wrap="none" rtlCol="0">
            <a:spAutoFit/>
          </a:bodyPr>
          <a:lstStyle/>
          <a:p>
            <a:r>
              <a:rPr lang="sv-SE" sz="2800" b="1" dirty="0"/>
              <a:t>Matthew Meselson and Franklin Stahl experiment</a:t>
            </a:r>
            <a:endParaRPr lang="lv-LV" sz="2800" b="1" dirty="0"/>
          </a:p>
        </p:txBody>
      </p:sp>
      <p:sp>
        <p:nvSpPr>
          <p:cNvPr id="12" name="Taisnstūris 11"/>
          <p:cNvSpPr/>
          <p:nvPr/>
        </p:nvSpPr>
        <p:spPr>
          <a:xfrm>
            <a:off x="5724593" y="1072161"/>
            <a:ext cx="6096000" cy="830997"/>
          </a:xfrm>
          <a:prstGeom prst="rect">
            <a:avLst/>
          </a:prstGeom>
        </p:spPr>
        <p:txBody>
          <a:bodyPr>
            <a:spAutoFit/>
          </a:bodyPr>
          <a:lstStyle/>
          <a:p>
            <a:pPr marL="342900" indent="-342900">
              <a:buFont typeface="Wingdings" panose="05000000000000000000" pitchFamily="2" charset="2"/>
              <a:buChar char="q"/>
            </a:pPr>
            <a:r>
              <a:rPr lang="sv-SE" sz="2400" dirty="0"/>
              <a:t>They measured the density of the DNA using </a:t>
            </a:r>
          </a:p>
          <a:p>
            <a:r>
              <a:rPr lang="sv-SE" sz="2400" dirty="0">
                <a:solidFill>
                  <a:srgbClr val="333333"/>
                </a:solidFill>
              </a:rPr>
              <a:t>CsCl density gradient centrifugation.</a:t>
            </a:r>
            <a:endParaRPr lang="en-US" sz="2400" dirty="0">
              <a:solidFill>
                <a:srgbClr val="333333"/>
              </a:solidFill>
            </a:endParaRPr>
          </a:p>
        </p:txBody>
      </p:sp>
      <p:pic>
        <p:nvPicPr>
          <p:cNvPr id="4" name="Attēls 3"/>
          <p:cNvPicPr>
            <a:picLocks noChangeAspect="1"/>
          </p:cNvPicPr>
          <p:nvPr/>
        </p:nvPicPr>
        <p:blipFill>
          <a:blip r:embed="rId2"/>
          <a:stretch>
            <a:fillRect/>
          </a:stretch>
        </p:blipFill>
        <p:spPr>
          <a:xfrm>
            <a:off x="402542" y="1072161"/>
            <a:ext cx="5046537" cy="3787958"/>
          </a:xfrm>
          <a:prstGeom prst="rect">
            <a:avLst/>
          </a:prstGeom>
        </p:spPr>
      </p:pic>
      <p:sp>
        <p:nvSpPr>
          <p:cNvPr id="6" name="Taisnstūris 5"/>
          <p:cNvSpPr/>
          <p:nvPr/>
        </p:nvSpPr>
        <p:spPr>
          <a:xfrm>
            <a:off x="4535427" y="3164297"/>
            <a:ext cx="732609" cy="838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p:cNvSpPr/>
          <p:nvPr/>
        </p:nvSpPr>
        <p:spPr>
          <a:xfrm>
            <a:off x="4524051" y="3644243"/>
            <a:ext cx="732609" cy="83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0" name="Taisns bultveida savienotājs 9"/>
          <p:cNvCxnSpPr/>
          <p:nvPr/>
        </p:nvCxnSpPr>
        <p:spPr>
          <a:xfrm>
            <a:off x="5449079" y="3248167"/>
            <a:ext cx="8152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Taisns bultveida savienotājs 14"/>
          <p:cNvCxnSpPr/>
          <p:nvPr/>
        </p:nvCxnSpPr>
        <p:spPr>
          <a:xfrm>
            <a:off x="5449079" y="3728113"/>
            <a:ext cx="8152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26299" y="2975399"/>
            <a:ext cx="2295821" cy="523220"/>
          </a:xfrm>
          <a:prstGeom prst="rect">
            <a:avLst/>
          </a:prstGeom>
          <a:noFill/>
        </p:spPr>
        <p:txBody>
          <a:bodyPr wrap="none" rtlCol="0">
            <a:spAutoFit/>
          </a:bodyPr>
          <a:lstStyle/>
          <a:p>
            <a:r>
              <a:rPr lang="sv-SE" sz="2400" dirty="0"/>
              <a:t>Normal </a:t>
            </a:r>
            <a:r>
              <a:rPr lang="sv-SE" sz="2800" b="1" baseline="30000" dirty="0">
                <a:solidFill>
                  <a:srgbClr val="FF0000"/>
                </a:solidFill>
              </a:rPr>
              <a:t>14</a:t>
            </a:r>
            <a:r>
              <a:rPr lang="sv-SE" sz="2800" b="1" dirty="0"/>
              <a:t>N</a:t>
            </a:r>
            <a:r>
              <a:rPr lang="sv-SE" sz="2400" dirty="0"/>
              <a:t> DNA</a:t>
            </a:r>
            <a:endParaRPr lang="lv-LV" sz="2400" dirty="0"/>
          </a:p>
        </p:txBody>
      </p:sp>
      <p:sp>
        <p:nvSpPr>
          <p:cNvPr id="17" name="TextBox 16"/>
          <p:cNvSpPr txBox="1"/>
          <p:nvPr/>
        </p:nvSpPr>
        <p:spPr>
          <a:xfrm>
            <a:off x="6456741" y="3528975"/>
            <a:ext cx="2202719" cy="523220"/>
          </a:xfrm>
          <a:prstGeom prst="rect">
            <a:avLst/>
          </a:prstGeom>
          <a:noFill/>
        </p:spPr>
        <p:txBody>
          <a:bodyPr wrap="none" rtlCol="0">
            <a:spAutoFit/>
          </a:bodyPr>
          <a:lstStyle/>
          <a:p>
            <a:r>
              <a:rPr lang="sv-SE" sz="2400" dirty="0"/>
              <a:t>Heavy  </a:t>
            </a:r>
            <a:r>
              <a:rPr lang="sv-SE" sz="2800" b="1" baseline="30000" dirty="0">
                <a:solidFill>
                  <a:schemeClr val="accent5">
                    <a:lumMod val="75000"/>
                  </a:schemeClr>
                </a:solidFill>
              </a:rPr>
              <a:t>15</a:t>
            </a:r>
            <a:r>
              <a:rPr lang="sv-SE" sz="2800" b="1" dirty="0"/>
              <a:t>N</a:t>
            </a:r>
            <a:r>
              <a:rPr lang="sv-SE" sz="2400" dirty="0"/>
              <a:t> DNA</a:t>
            </a:r>
            <a:endParaRPr lang="lv-LV" sz="2400" dirty="0"/>
          </a:p>
        </p:txBody>
      </p:sp>
    </p:spTree>
    <p:extLst>
      <p:ext uri="{BB962C8B-B14F-4D97-AF65-F5344CB8AC3E}">
        <p14:creationId xmlns:p14="http://schemas.microsoft.com/office/powerpoint/2010/main" val="914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0297" y="146588"/>
            <a:ext cx="7629781" cy="523220"/>
          </a:xfrm>
          <a:prstGeom prst="rect">
            <a:avLst/>
          </a:prstGeom>
          <a:noFill/>
        </p:spPr>
        <p:txBody>
          <a:bodyPr wrap="none" rtlCol="0">
            <a:spAutoFit/>
          </a:bodyPr>
          <a:lstStyle/>
          <a:p>
            <a:r>
              <a:rPr lang="sv-SE" sz="2800" b="1" dirty="0"/>
              <a:t>Matthew Meselson and Franklin Stahl experiment</a:t>
            </a:r>
            <a:endParaRPr lang="lv-LV" sz="2800" b="1" dirty="0"/>
          </a:p>
        </p:txBody>
      </p:sp>
      <p:pic>
        <p:nvPicPr>
          <p:cNvPr id="8" name="Attēls 7"/>
          <p:cNvPicPr>
            <a:picLocks noChangeAspect="1"/>
          </p:cNvPicPr>
          <p:nvPr/>
        </p:nvPicPr>
        <p:blipFill>
          <a:blip r:embed="rId2"/>
          <a:stretch>
            <a:fillRect/>
          </a:stretch>
        </p:blipFill>
        <p:spPr>
          <a:xfrm>
            <a:off x="395500" y="1138949"/>
            <a:ext cx="5131843" cy="4443425"/>
          </a:xfrm>
          <a:prstGeom prst="rect">
            <a:avLst/>
          </a:prstGeom>
        </p:spPr>
      </p:pic>
      <p:sp>
        <p:nvSpPr>
          <p:cNvPr id="9" name="TextBox 8"/>
          <p:cNvSpPr txBox="1"/>
          <p:nvPr/>
        </p:nvSpPr>
        <p:spPr>
          <a:xfrm>
            <a:off x="5797517" y="910980"/>
            <a:ext cx="6366166" cy="1231106"/>
          </a:xfrm>
          <a:prstGeom prst="rect">
            <a:avLst/>
          </a:prstGeom>
          <a:noFill/>
        </p:spPr>
        <p:txBody>
          <a:bodyPr wrap="none" rtlCol="0">
            <a:spAutoFit/>
          </a:bodyPr>
          <a:lstStyle/>
          <a:p>
            <a:pPr marL="457200" indent="-457200">
              <a:buFont typeface="Wingdings" panose="05000000000000000000" pitchFamily="2" charset="2"/>
              <a:buChar char="q"/>
            </a:pPr>
            <a:r>
              <a:rPr lang="sv-SE" sz="2800" dirty="0"/>
              <a:t>The samples at the start of experiment </a:t>
            </a:r>
          </a:p>
          <a:p>
            <a:r>
              <a:rPr lang="sv-SE" sz="2800" dirty="0"/>
              <a:t>produced a single heavy </a:t>
            </a:r>
            <a:r>
              <a:rPr lang="sv-SE" sz="2800" b="1" baseline="30000" dirty="0">
                <a:solidFill>
                  <a:schemeClr val="accent5">
                    <a:lumMod val="75000"/>
                  </a:schemeClr>
                </a:solidFill>
              </a:rPr>
              <a:t>15</a:t>
            </a:r>
            <a:r>
              <a:rPr lang="sv-SE" sz="2800" b="1" dirty="0"/>
              <a:t>N</a:t>
            </a:r>
            <a:r>
              <a:rPr lang="sv-SE" sz="2800" dirty="0"/>
              <a:t> DNA band.</a:t>
            </a:r>
            <a:endParaRPr lang="lv-LV" sz="2800" dirty="0"/>
          </a:p>
          <a:p>
            <a:endParaRPr lang="lv-LV" dirty="0"/>
          </a:p>
        </p:txBody>
      </p:sp>
      <p:sp>
        <p:nvSpPr>
          <p:cNvPr id="18" name="TextBox 17"/>
          <p:cNvSpPr txBox="1"/>
          <p:nvPr/>
        </p:nvSpPr>
        <p:spPr>
          <a:xfrm>
            <a:off x="5797517" y="2142086"/>
            <a:ext cx="6042873" cy="2092881"/>
          </a:xfrm>
          <a:prstGeom prst="rect">
            <a:avLst/>
          </a:prstGeom>
          <a:noFill/>
        </p:spPr>
        <p:txBody>
          <a:bodyPr wrap="none" rtlCol="0">
            <a:spAutoFit/>
          </a:bodyPr>
          <a:lstStyle/>
          <a:p>
            <a:pPr marL="457200" indent="-457200">
              <a:buFont typeface="Wingdings" panose="05000000000000000000" pitchFamily="2" charset="2"/>
              <a:buChar char="q"/>
            </a:pPr>
            <a:r>
              <a:rPr lang="sv-SE" sz="2800" dirty="0"/>
              <a:t>DNA isolated after one round of </a:t>
            </a:r>
          </a:p>
          <a:p>
            <a:r>
              <a:rPr lang="sv-SE" sz="2800" dirty="0"/>
              <a:t>replication also produced a single band, </a:t>
            </a:r>
          </a:p>
          <a:p>
            <a:r>
              <a:rPr lang="sv-SE" sz="2800" dirty="0"/>
              <a:t>but this band was higher (between the</a:t>
            </a:r>
          </a:p>
          <a:p>
            <a:r>
              <a:rPr lang="sv-SE" sz="2800" dirty="0"/>
              <a:t>density of the heavy </a:t>
            </a:r>
            <a:r>
              <a:rPr lang="sv-SE" sz="2800" b="1" baseline="30000" dirty="0">
                <a:solidFill>
                  <a:schemeClr val="accent5">
                    <a:lumMod val="75000"/>
                  </a:schemeClr>
                </a:solidFill>
              </a:rPr>
              <a:t>15</a:t>
            </a:r>
            <a:r>
              <a:rPr lang="sv-SE" sz="2800" b="1" dirty="0"/>
              <a:t>N</a:t>
            </a:r>
            <a:r>
              <a:rPr lang="sv-SE" sz="2800" dirty="0"/>
              <a:t> and light </a:t>
            </a:r>
            <a:r>
              <a:rPr lang="sv-SE" sz="2800" b="1" baseline="30000" dirty="0">
                <a:solidFill>
                  <a:srgbClr val="FF0000"/>
                </a:solidFill>
              </a:rPr>
              <a:t>14</a:t>
            </a:r>
            <a:r>
              <a:rPr lang="sv-SE" sz="2800" b="1" dirty="0"/>
              <a:t>N</a:t>
            </a:r>
            <a:r>
              <a:rPr lang="sv-SE" sz="2800" dirty="0"/>
              <a:t>).</a:t>
            </a:r>
            <a:endParaRPr lang="lv-LV" sz="2800" dirty="0"/>
          </a:p>
          <a:p>
            <a:endParaRPr lang="lv-LV" dirty="0"/>
          </a:p>
        </p:txBody>
      </p:sp>
      <p:sp>
        <p:nvSpPr>
          <p:cNvPr id="19" name="TextBox 18"/>
          <p:cNvSpPr txBox="1"/>
          <p:nvPr/>
        </p:nvSpPr>
        <p:spPr>
          <a:xfrm>
            <a:off x="5652638" y="4234967"/>
            <a:ext cx="6590779" cy="2092881"/>
          </a:xfrm>
          <a:prstGeom prst="rect">
            <a:avLst/>
          </a:prstGeom>
          <a:noFill/>
        </p:spPr>
        <p:txBody>
          <a:bodyPr wrap="none" rtlCol="0">
            <a:spAutoFit/>
          </a:bodyPr>
          <a:lstStyle/>
          <a:p>
            <a:pPr marL="457200" indent="-457200">
              <a:buFont typeface="Wingdings" panose="05000000000000000000" pitchFamily="2" charset="2"/>
              <a:buChar char="q"/>
            </a:pPr>
            <a:r>
              <a:rPr lang="sv-SE" sz="2800" dirty="0"/>
              <a:t>Generation 2 DNA produced two bands.</a:t>
            </a:r>
          </a:p>
          <a:p>
            <a:r>
              <a:rPr lang="sv-SE" sz="2800" dirty="0"/>
              <a:t>One was in the same position as band </a:t>
            </a:r>
          </a:p>
          <a:p>
            <a:r>
              <a:rPr lang="sv-SE" sz="2800" dirty="0"/>
              <a:t>from  the first generation. The second</a:t>
            </a:r>
          </a:p>
          <a:p>
            <a:r>
              <a:rPr lang="sv-SE" sz="2800" dirty="0"/>
              <a:t>was higher at the position of light </a:t>
            </a:r>
            <a:r>
              <a:rPr lang="sv-SE" sz="2800" b="1" baseline="30000" dirty="0">
                <a:solidFill>
                  <a:srgbClr val="FF0000"/>
                </a:solidFill>
              </a:rPr>
              <a:t>14</a:t>
            </a:r>
            <a:r>
              <a:rPr lang="sv-SE" sz="2800" b="1" dirty="0"/>
              <a:t>N </a:t>
            </a:r>
            <a:r>
              <a:rPr lang="sv-SE" sz="2800" dirty="0"/>
              <a:t>DNA.</a:t>
            </a:r>
            <a:endParaRPr lang="lv-LV" sz="2800" dirty="0"/>
          </a:p>
          <a:p>
            <a:endParaRPr lang="lv-LV" dirty="0"/>
          </a:p>
        </p:txBody>
      </p:sp>
      <p:sp>
        <p:nvSpPr>
          <p:cNvPr id="11" name="TextBox 10"/>
          <p:cNvSpPr txBox="1"/>
          <p:nvPr/>
        </p:nvSpPr>
        <p:spPr>
          <a:xfrm>
            <a:off x="525813" y="6290260"/>
            <a:ext cx="10003059" cy="523220"/>
          </a:xfrm>
          <a:prstGeom prst="rect">
            <a:avLst/>
          </a:prstGeom>
          <a:noFill/>
        </p:spPr>
        <p:txBody>
          <a:bodyPr wrap="none" rtlCol="0">
            <a:spAutoFit/>
          </a:bodyPr>
          <a:lstStyle/>
          <a:p>
            <a:r>
              <a:rPr lang="sv-SE" sz="2800" dirty="0"/>
              <a:t>Their results demonstrated that DNA replicated semiconservatively.</a:t>
            </a:r>
            <a:endParaRPr lang="lv-LV" sz="2800" dirty="0"/>
          </a:p>
        </p:txBody>
      </p:sp>
    </p:spTree>
    <p:extLst>
      <p:ext uri="{BB962C8B-B14F-4D97-AF65-F5344CB8AC3E}">
        <p14:creationId xmlns:p14="http://schemas.microsoft.com/office/powerpoint/2010/main" val="421246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plisom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4" y="1815715"/>
            <a:ext cx="4560623" cy="41347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922" y="570779"/>
            <a:ext cx="10746916" cy="954107"/>
          </a:xfrm>
          <a:prstGeom prst="rect">
            <a:avLst/>
          </a:prstGeom>
          <a:noFill/>
        </p:spPr>
        <p:txBody>
          <a:bodyPr wrap="none" rtlCol="0">
            <a:spAutoFit/>
          </a:bodyPr>
          <a:lstStyle/>
          <a:p>
            <a:r>
              <a:rPr lang="lv-LV" sz="2800" dirty="0" err="1"/>
              <a:t>Extreme</a:t>
            </a:r>
            <a:r>
              <a:rPr lang="lv-LV" sz="2800" dirty="0"/>
              <a:t> </a:t>
            </a:r>
            <a:r>
              <a:rPr lang="lv-LV" sz="2800" dirty="0" err="1"/>
              <a:t>accuracy</a:t>
            </a:r>
            <a:r>
              <a:rPr lang="lv-LV" sz="2800" dirty="0"/>
              <a:t> </a:t>
            </a:r>
            <a:r>
              <a:rPr lang="sv-SE" sz="2800" dirty="0"/>
              <a:t>and efficiency </a:t>
            </a:r>
            <a:r>
              <a:rPr lang="lv-LV" sz="2800" dirty="0" err="1"/>
              <a:t>of</a:t>
            </a:r>
            <a:r>
              <a:rPr lang="lv-LV" sz="2800" dirty="0"/>
              <a:t> DNA </a:t>
            </a:r>
            <a:r>
              <a:rPr lang="lv-LV" sz="2800" dirty="0" err="1"/>
              <a:t>replication</a:t>
            </a:r>
            <a:r>
              <a:rPr lang="lv-LV" sz="2800" dirty="0"/>
              <a:t> </a:t>
            </a:r>
            <a:r>
              <a:rPr lang="lv-LV" sz="2800" dirty="0" err="1"/>
              <a:t>is</a:t>
            </a:r>
            <a:r>
              <a:rPr lang="lv-LV" sz="2800" dirty="0"/>
              <a:t> </a:t>
            </a:r>
            <a:r>
              <a:rPr lang="lv-LV" sz="2800" dirty="0" err="1"/>
              <a:t>necessary</a:t>
            </a:r>
            <a:r>
              <a:rPr lang="lv-LV" sz="2800" dirty="0"/>
              <a:t> </a:t>
            </a:r>
            <a:r>
              <a:rPr lang="lv-LV" sz="2800" dirty="0" err="1"/>
              <a:t>in</a:t>
            </a:r>
            <a:r>
              <a:rPr lang="lv-LV" sz="2800" dirty="0"/>
              <a:t> </a:t>
            </a:r>
            <a:r>
              <a:rPr lang="lv-LV" sz="2800" dirty="0" err="1"/>
              <a:t>order</a:t>
            </a:r>
            <a:r>
              <a:rPr lang="lv-LV" sz="2800" dirty="0"/>
              <a:t> </a:t>
            </a:r>
            <a:endParaRPr lang="sv-SE" sz="2800" dirty="0"/>
          </a:p>
          <a:p>
            <a:r>
              <a:rPr lang="lv-LV" sz="2800" dirty="0"/>
              <a:t>to </a:t>
            </a:r>
            <a:r>
              <a:rPr lang="lv-LV" sz="2800" dirty="0" err="1"/>
              <a:t>preserve</a:t>
            </a:r>
            <a:r>
              <a:rPr lang="sv-SE" sz="2800" dirty="0"/>
              <a:t> </a:t>
            </a:r>
            <a:r>
              <a:rPr lang="lv-LV" sz="2800" dirty="0" err="1"/>
              <a:t>the</a:t>
            </a:r>
            <a:r>
              <a:rPr lang="lv-LV" sz="2800" dirty="0"/>
              <a:t> </a:t>
            </a:r>
            <a:r>
              <a:rPr lang="lv-LV" sz="2800" dirty="0" err="1"/>
              <a:t>integrity</a:t>
            </a:r>
            <a:r>
              <a:rPr lang="lv-LV" sz="2800" dirty="0"/>
              <a:t> </a:t>
            </a:r>
            <a:r>
              <a:rPr lang="lv-LV" sz="2800" dirty="0" err="1"/>
              <a:t>of</a:t>
            </a:r>
            <a:r>
              <a:rPr lang="lv-LV" sz="2800" dirty="0"/>
              <a:t> </a:t>
            </a:r>
            <a:r>
              <a:rPr lang="lv-LV" sz="2800" dirty="0" err="1"/>
              <a:t>the</a:t>
            </a:r>
            <a:r>
              <a:rPr lang="lv-LV" sz="2800" dirty="0"/>
              <a:t> </a:t>
            </a:r>
            <a:r>
              <a:rPr lang="lv-LV" sz="2800" dirty="0" err="1"/>
              <a:t>genome</a:t>
            </a:r>
            <a:r>
              <a:rPr lang="lv-LV" sz="2800" dirty="0"/>
              <a:t> </a:t>
            </a:r>
            <a:r>
              <a:rPr lang="lv-LV" sz="2800" dirty="0" err="1"/>
              <a:t>in</a:t>
            </a:r>
            <a:r>
              <a:rPr lang="lv-LV" sz="2800" dirty="0"/>
              <a:t>  </a:t>
            </a:r>
            <a:r>
              <a:rPr lang="lv-LV" sz="2800" dirty="0" err="1"/>
              <a:t>successive</a:t>
            </a:r>
            <a:r>
              <a:rPr lang="lv-LV" sz="2800" dirty="0"/>
              <a:t> </a:t>
            </a:r>
            <a:r>
              <a:rPr lang="lv-LV" sz="2800" dirty="0" err="1"/>
              <a:t>generations</a:t>
            </a:r>
            <a:r>
              <a:rPr lang="lv-LV" sz="2800" dirty="0"/>
              <a:t>.</a:t>
            </a:r>
          </a:p>
        </p:txBody>
      </p:sp>
      <p:sp>
        <p:nvSpPr>
          <p:cNvPr id="10" name="TextBox 9"/>
          <p:cNvSpPr txBox="1"/>
          <p:nvPr/>
        </p:nvSpPr>
        <p:spPr>
          <a:xfrm>
            <a:off x="4943001" y="1684454"/>
            <a:ext cx="6875960" cy="1815882"/>
          </a:xfrm>
          <a:prstGeom prst="rect">
            <a:avLst/>
          </a:prstGeom>
          <a:noFill/>
        </p:spPr>
        <p:txBody>
          <a:bodyPr wrap="square" rtlCol="0">
            <a:spAutoFit/>
          </a:bodyPr>
          <a:lstStyle/>
          <a:p>
            <a:r>
              <a:rPr lang="sv-SE" sz="2800" dirty="0"/>
              <a:t>The replication machinery is a massive complex coordinating many proteins all working at the site of replication, </a:t>
            </a:r>
          </a:p>
          <a:p>
            <a:r>
              <a:rPr lang="sv-SE" sz="2800" dirty="0"/>
              <a:t>forming the ”replisome”.</a:t>
            </a:r>
            <a:endParaRPr lang="lv-LV" sz="2800" dirty="0"/>
          </a:p>
        </p:txBody>
      </p:sp>
      <p:sp>
        <p:nvSpPr>
          <p:cNvPr id="2" name="TextBox 1"/>
          <p:cNvSpPr txBox="1"/>
          <p:nvPr/>
        </p:nvSpPr>
        <p:spPr>
          <a:xfrm>
            <a:off x="4394580" y="-44486"/>
            <a:ext cx="2186496" cy="646331"/>
          </a:xfrm>
          <a:prstGeom prst="rect">
            <a:avLst/>
          </a:prstGeom>
          <a:noFill/>
        </p:spPr>
        <p:txBody>
          <a:bodyPr wrap="none" rtlCol="0">
            <a:spAutoFit/>
          </a:bodyPr>
          <a:lstStyle/>
          <a:p>
            <a:r>
              <a:rPr lang="sv-SE" sz="3600" b="1" dirty="0"/>
              <a:t>Replisome</a:t>
            </a:r>
            <a:endParaRPr lang="lv-LV" sz="3600" b="1" dirty="0"/>
          </a:p>
        </p:txBody>
      </p:sp>
      <p:sp>
        <p:nvSpPr>
          <p:cNvPr id="3" name="Taisnstūris 2"/>
          <p:cNvSpPr/>
          <p:nvPr/>
        </p:nvSpPr>
        <p:spPr>
          <a:xfrm>
            <a:off x="4943001" y="3634912"/>
            <a:ext cx="7419834" cy="2677656"/>
          </a:xfrm>
          <a:prstGeom prst="rect">
            <a:avLst/>
          </a:prstGeom>
        </p:spPr>
        <p:txBody>
          <a:bodyPr wrap="square">
            <a:spAutoFit/>
          </a:bodyPr>
          <a:lstStyle/>
          <a:p>
            <a:pPr marL="342900" indent="-342900">
              <a:buFont typeface="Wingdings" panose="05000000000000000000" pitchFamily="2" charset="2"/>
              <a:buChar char="§"/>
            </a:pPr>
            <a:r>
              <a:rPr lang="en-US" sz="2400" dirty="0"/>
              <a:t>Various essential catalytic activities are present in replisomes such as the Mcm2-7 DNA helicase or DNA polymerases. Other components have no known catalytic activity. </a:t>
            </a:r>
          </a:p>
          <a:p>
            <a:pPr marL="342900" indent="-342900">
              <a:buFont typeface="Wingdings" panose="05000000000000000000" pitchFamily="2" charset="2"/>
              <a:buChar char="§"/>
            </a:pPr>
            <a:r>
              <a:rPr lang="en-US" sz="2400" dirty="0"/>
              <a:t>A major function of these proteins is to facilitate regulation and coordination with other pathways such as the DNA damage response or chromatin assembly. </a:t>
            </a:r>
            <a:endParaRPr lang="lv-LV" sz="2400" dirty="0"/>
          </a:p>
        </p:txBody>
      </p:sp>
    </p:spTree>
    <p:extLst>
      <p:ext uri="{BB962C8B-B14F-4D97-AF65-F5344CB8AC3E}">
        <p14:creationId xmlns:p14="http://schemas.microsoft.com/office/powerpoint/2010/main" val="9056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plisom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4" y="1815715"/>
            <a:ext cx="4560623" cy="4134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0034" y="380517"/>
            <a:ext cx="3208058" cy="646331"/>
          </a:xfrm>
          <a:prstGeom prst="rect">
            <a:avLst/>
          </a:prstGeom>
          <a:noFill/>
        </p:spPr>
        <p:txBody>
          <a:bodyPr wrap="none" rtlCol="0">
            <a:spAutoFit/>
          </a:bodyPr>
          <a:lstStyle/>
          <a:p>
            <a:r>
              <a:rPr lang="sv-SE" sz="3600" b="1" dirty="0"/>
              <a:t>Replication fork</a:t>
            </a:r>
            <a:endParaRPr lang="lv-LV" sz="3600" b="1" dirty="0"/>
          </a:p>
        </p:txBody>
      </p:sp>
      <p:sp>
        <p:nvSpPr>
          <p:cNvPr id="13" name="TextBox 12"/>
          <p:cNvSpPr txBox="1"/>
          <p:nvPr/>
        </p:nvSpPr>
        <p:spPr>
          <a:xfrm>
            <a:off x="4584879" y="1566654"/>
            <a:ext cx="6845079" cy="1384995"/>
          </a:xfrm>
          <a:prstGeom prst="rect">
            <a:avLst/>
          </a:prstGeom>
          <a:noFill/>
        </p:spPr>
        <p:txBody>
          <a:bodyPr wrap="none" rtlCol="0">
            <a:spAutoFit/>
          </a:bodyPr>
          <a:lstStyle/>
          <a:p>
            <a:r>
              <a:rPr lang="sv-SE" sz="2800" dirty="0"/>
              <a:t>The DNA region at which all these proteins </a:t>
            </a:r>
          </a:p>
          <a:p>
            <a:r>
              <a:rPr lang="sv-SE" sz="2800" dirty="0"/>
              <a:t>come together to carry out synthesis of the</a:t>
            </a:r>
          </a:p>
          <a:p>
            <a:r>
              <a:rPr lang="sv-SE" sz="2800" dirty="0"/>
              <a:t>daughter strands is called the replication fork.</a:t>
            </a:r>
            <a:endParaRPr lang="lv-LV" sz="2800" dirty="0"/>
          </a:p>
        </p:txBody>
      </p:sp>
      <p:pic>
        <p:nvPicPr>
          <p:cNvPr id="30722" name="Picture 2" descr="Image result for replication f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063" y="3747752"/>
            <a:ext cx="3944155" cy="162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3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2930" y="173267"/>
            <a:ext cx="6187335" cy="584775"/>
          </a:xfrm>
          <a:prstGeom prst="rect">
            <a:avLst/>
          </a:prstGeom>
          <a:noFill/>
        </p:spPr>
        <p:txBody>
          <a:bodyPr wrap="none" rtlCol="0">
            <a:spAutoFit/>
          </a:bodyPr>
          <a:lstStyle/>
          <a:p>
            <a:r>
              <a:rPr lang="lv-LV" sz="3200" b="1" dirty="0" err="1"/>
              <a:t>Core</a:t>
            </a:r>
            <a:r>
              <a:rPr lang="lv-LV" sz="3200" b="1" dirty="0"/>
              <a:t> </a:t>
            </a:r>
            <a:r>
              <a:rPr lang="lv-LV" sz="3200" b="1" dirty="0" err="1"/>
              <a:t>proteins</a:t>
            </a:r>
            <a:r>
              <a:rPr lang="lv-LV" sz="3200" b="1" dirty="0"/>
              <a:t> </a:t>
            </a:r>
            <a:r>
              <a:rPr lang="lv-LV" sz="3200" b="1" dirty="0" err="1"/>
              <a:t>at</a:t>
            </a:r>
            <a:r>
              <a:rPr lang="lv-LV" sz="3200" b="1" dirty="0"/>
              <a:t> </a:t>
            </a:r>
            <a:r>
              <a:rPr lang="lv-LV" sz="3200" b="1" dirty="0" err="1"/>
              <a:t>the</a:t>
            </a:r>
            <a:r>
              <a:rPr lang="lv-LV" sz="3200" b="1" dirty="0"/>
              <a:t> </a:t>
            </a:r>
            <a:r>
              <a:rPr lang="lv-LV" sz="3200" b="1" dirty="0" err="1"/>
              <a:t>replication</a:t>
            </a:r>
            <a:r>
              <a:rPr lang="lv-LV" sz="3200" b="1" dirty="0"/>
              <a:t> </a:t>
            </a:r>
            <a:r>
              <a:rPr lang="sv-SE" sz="3200" b="1" dirty="0"/>
              <a:t>site</a:t>
            </a:r>
            <a:endParaRPr lang="lv-LV" sz="3200" b="1" dirty="0"/>
          </a:p>
        </p:txBody>
      </p:sp>
      <p:sp>
        <p:nvSpPr>
          <p:cNvPr id="5" name="TextBox 4"/>
          <p:cNvSpPr txBox="1"/>
          <p:nvPr/>
        </p:nvSpPr>
        <p:spPr>
          <a:xfrm>
            <a:off x="876771" y="1259226"/>
            <a:ext cx="7967630"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err="1"/>
              <a:t>Topoisomerases</a:t>
            </a:r>
            <a:r>
              <a:rPr lang="lv-LV" sz="2800" dirty="0"/>
              <a:t> – </a:t>
            </a:r>
            <a:r>
              <a:rPr lang="lv-LV" sz="2800" dirty="0" err="1"/>
              <a:t>prevents</a:t>
            </a:r>
            <a:r>
              <a:rPr lang="lv-LV" sz="2800" dirty="0"/>
              <a:t> </a:t>
            </a:r>
            <a:r>
              <a:rPr lang="lv-LV" sz="2800" dirty="0" err="1"/>
              <a:t>torsion</a:t>
            </a:r>
            <a:r>
              <a:rPr lang="lv-LV" sz="2800" dirty="0"/>
              <a:t> </a:t>
            </a:r>
            <a:r>
              <a:rPr lang="lv-LV" sz="2800" dirty="0" err="1"/>
              <a:t>by</a:t>
            </a:r>
            <a:r>
              <a:rPr lang="lv-LV" sz="2800" dirty="0"/>
              <a:t> DNA </a:t>
            </a:r>
            <a:r>
              <a:rPr lang="lv-LV" sz="2800" dirty="0" err="1"/>
              <a:t>breaks</a:t>
            </a:r>
            <a:endParaRPr lang="lv-LV" sz="2800" dirty="0"/>
          </a:p>
        </p:txBody>
      </p:sp>
      <p:sp>
        <p:nvSpPr>
          <p:cNvPr id="6" name="TextBox 5"/>
          <p:cNvSpPr txBox="1"/>
          <p:nvPr/>
        </p:nvSpPr>
        <p:spPr>
          <a:xfrm>
            <a:off x="876771" y="1873367"/>
            <a:ext cx="5178790"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err="1"/>
              <a:t>Helicases</a:t>
            </a:r>
            <a:r>
              <a:rPr lang="lv-LV" sz="2800" dirty="0"/>
              <a:t> – </a:t>
            </a:r>
            <a:r>
              <a:rPr lang="lv-LV" sz="2800" dirty="0" err="1"/>
              <a:t>separates</a:t>
            </a:r>
            <a:r>
              <a:rPr lang="lv-LV" sz="2800" dirty="0"/>
              <a:t> 2 </a:t>
            </a:r>
            <a:r>
              <a:rPr lang="lv-LV" sz="2800" dirty="0" err="1"/>
              <a:t>strands</a:t>
            </a:r>
            <a:endParaRPr lang="lv-LV" sz="2800" dirty="0"/>
          </a:p>
        </p:txBody>
      </p:sp>
      <p:sp>
        <p:nvSpPr>
          <p:cNvPr id="7" name="TextBox 6"/>
          <p:cNvSpPr txBox="1"/>
          <p:nvPr/>
        </p:nvSpPr>
        <p:spPr>
          <a:xfrm>
            <a:off x="876770" y="2479778"/>
            <a:ext cx="5309274"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err="1"/>
              <a:t>Primase</a:t>
            </a:r>
            <a:r>
              <a:rPr lang="lv-LV" sz="2800" dirty="0"/>
              <a:t> – RNA </a:t>
            </a:r>
            <a:r>
              <a:rPr lang="lv-LV" sz="2800" dirty="0" err="1"/>
              <a:t>primer</a:t>
            </a:r>
            <a:r>
              <a:rPr lang="lv-LV" sz="2800" dirty="0"/>
              <a:t> </a:t>
            </a:r>
            <a:r>
              <a:rPr lang="lv-LV" sz="2800" dirty="0" err="1"/>
              <a:t>synthesis</a:t>
            </a:r>
            <a:endParaRPr lang="lv-LV" sz="2800" dirty="0"/>
          </a:p>
        </p:txBody>
      </p:sp>
      <p:sp>
        <p:nvSpPr>
          <p:cNvPr id="8" name="TextBox 7"/>
          <p:cNvSpPr txBox="1"/>
          <p:nvPr/>
        </p:nvSpPr>
        <p:spPr>
          <a:xfrm>
            <a:off x="876770" y="3063093"/>
            <a:ext cx="10797699"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err="1"/>
              <a:t>Single</a:t>
            </a:r>
            <a:r>
              <a:rPr lang="lv-LV" sz="2800" b="1" dirty="0"/>
              <a:t> </a:t>
            </a:r>
            <a:r>
              <a:rPr lang="lv-LV" sz="2800" b="1" dirty="0" err="1"/>
              <a:t>strand</a:t>
            </a:r>
            <a:r>
              <a:rPr lang="lv-LV" sz="2800" b="1" dirty="0"/>
              <a:t> </a:t>
            </a:r>
            <a:r>
              <a:rPr lang="lv-LV" sz="2800" b="1" dirty="0" err="1"/>
              <a:t>binding</a:t>
            </a:r>
            <a:r>
              <a:rPr lang="lv-LV" sz="2800" b="1" dirty="0"/>
              <a:t> </a:t>
            </a:r>
            <a:r>
              <a:rPr lang="lv-LV" sz="2800" b="1" dirty="0" err="1"/>
              <a:t>proteins</a:t>
            </a:r>
            <a:r>
              <a:rPr lang="lv-LV" sz="2800" b="1" dirty="0"/>
              <a:t> </a:t>
            </a:r>
            <a:r>
              <a:rPr lang="lv-LV" sz="2800" dirty="0"/>
              <a:t>– </a:t>
            </a:r>
            <a:r>
              <a:rPr lang="lv-LV" sz="2800" dirty="0" err="1"/>
              <a:t>prevent</a:t>
            </a:r>
            <a:r>
              <a:rPr lang="lv-LV" sz="2800" dirty="0"/>
              <a:t> </a:t>
            </a:r>
            <a:r>
              <a:rPr lang="lv-LV" sz="2800" dirty="0" err="1"/>
              <a:t>reannealing</a:t>
            </a:r>
            <a:r>
              <a:rPr lang="lv-LV" sz="2800" dirty="0"/>
              <a:t> </a:t>
            </a:r>
            <a:r>
              <a:rPr lang="lv-LV" sz="2800" dirty="0" err="1"/>
              <a:t>of</a:t>
            </a:r>
            <a:r>
              <a:rPr lang="lv-LV" sz="2800" dirty="0"/>
              <a:t> </a:t>
            </a:r>
            <a:r>
              <a:rPr lang="lv-LV" sz="2800" dirty="0" err="1"/>
              <a:t>single</a:t>
            </a:r>
            <a:r>
              <a:rPr lang="lv-LV" sz="2800" dirty="0"/>
              <a:t> </a:t>
            </a:r>
            <a:r>
              <a:rPr lang="lv-LV" sz="2800" dirty="0" err="1"/>
              <a:t>strands</a:t>
            </a:r>
            <a:endParaRPr lang="lv-LV" sz="2800" dirty="0"/>
          </a:p>
        </p:txBody>
      </p:sp>
      <p:sp>
        <p:nvSpPr>
          <p:cNvPr id="9" name="TextBox 8"/>
          <p:cNvSpPr txBox="1"/>
          <p:nvPr/>
        </p:nvSpPr>
        <p:spPr>
          <a:xfrm>
            <a:off x="876771" y="3740357"/>
            <a:ext cx="6913688"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a:t>DNA </a:t>
            </a:r>
            <a:r>
              <a:rPr lang="lv-LV" sz="2800" b="1" dirty="0" err="1"/>
              <a:t>polimerase</a:t>
            </a:r>
            <a:r>
              <a:rPr lang="lv-LV" sz="2800" b="1" dirty="0"/>
              <a:t> </a:t>
            </a:r>
            <a:r>
              <a:rPr lang="lv-LV" sz="2800" dirty="0"/>
              <a:t>– </a:t>
            </a:r>
            <a:r>
              <a:rPr lang="lv-LV" sz="2800" dirty="0" err="1"/>
              <a:t>synthesis</a:t>
            </a:r>
            <a:r>
              <a:rPr lang="lv-LV" sz="2800" dirty="0"/>
              <a:t> </a:t>
            </a:r>
            <a:r>
              <a:rPr lang="lv-LV" sz="2800" dirty="0" err="1"/>
              <a:t>of</a:t>
            </a:r>
            <a:r>
              <a:rPr lang="lv-LV" sz="2800" dirty="0"/>
              <a:t> </a:t>
            </a:r>
            <a:r>
              <a:rPr lang="lv-LV" sz="2800" dirty="0" err="1"/>
              <a:t>new</a:t>
            </a:r>
            <a:r>
              <a:rPr lang="lv-LV" sz="2800" dirty="0"/>
              <a:t> </a:t>
            </a:r>
            <a:r>
              <a:rPr lang="lv-LV" sz="2800" dirty="0" err="1"/>
              <a:t>strand</a:t>
            </a:r>
            <a:r>
              <a:rPr lang="lv-LV" sz="2800" dirty="0"/>
              <a:t> </a:t>
            </a:r>
          </a:p>
        </p:txBody>
      </p:sp>
      <p:sp>
        <p:nvSpPr>
          <p:cNvPr id="10" name="TextBox 9"/>
          <p:cNvSpPr txBox="1"/>
          <p:nvPr/>
        </p:nvSpPr>
        <p:spPr>
          <a:xfrm>
            <a:off x="876771" y="4445917"/>
            <a:ext cx="6660541"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err="1"/>
              <a:t>Tethering</a:t>
            </a:r>
            <a:r>
              <a:rPr lang="lv-LV" sz="2800" b="1" dirty="0"/>
              <a:t> </a:t>
            </a:r>
            <a:r>
              <a:rPr lang="lv-LV" sz="2800" b="1" dirty="0" err="1"/>
              <a:t>protein</a:t>
            </a:r>
            <a:r>
              <a:rPr lang="lv-LV" sz="2800" b="1" dirty="0"/>
              <a:t> </a:t>
            </a:r>
            <a:r>
              <a:rPr lang="lv-LV" sz="2800" dirty="0"/>
              <a:t>– </a:t>
            </a:r>
            <a:r>
              <a:rPr lang="lv-LV" sz="2800" dirty="0" err="1"/>
              <a:t>stabilises</a:t>
            </a:r>
            <a:r>
              <a:rPr lang="lv-LV" sz="2800" dirty="0"/>
              <a:t> </a:t>
            </a:r>
            <a:r>
              <a:rPr lang="lv-LV" sz="2800" dirty="0" err="1"/>
              <a:t>polymerase</a:t>
            </a:r>
            <a:endParaRPr lang="lv-LV" sz="2800" dirty="0"/>
          </a:p>
        </p:txBody>
      </p:sp>
      <p:sp>
        <p:nvSpPr>
          <p:cNvPr id="11" name="TextBox 10"/>
          <p:cNvSpPr txBox="1"/>
          <p:nvPr/>
        </p:nvSpPr>
        <p:spPr>
          <a:xfrm>
            <a:off x="876770" y="5150458"/>
            <a:ext cx="7942495" cy="523220"/>
          </a:xfrm>
          <a:prstGeom prst="rect">
            <a:avLst/>
          </a:prstGeom>
          <a:noFill/>
        </p:spPr>
        <p:txBody>
          <a:bodyPr wrap="none" rtlCol="0">
            <a:spAutoFit/>
          </a:bodyPr>
          <a:lstStyle/>
          <a:p>
            <a:pPr marL="457200" indent="-457200">
              <a:buFont typeface="Wingdings" panose="05000000000000000000" pitchFamily="2" charset="2"/>
              <a:buChar char="q"/>
            </a:pPr>
            <a:r>
              <a:rPr lang="lv-LV" sz="2800" b="1" dirty="0"/>
              <a:t>DNA </a:t>
            </a:r>
            <a:r>
              <a:rPr lang="lv-LV" sz="2800" b="1" dirty="0" err="1"/>
              <a:t>ligase</a:t>
            </a:r>
            <a:r>
              <a:rPr lang="lv-LV" sz="2800" b="1" dirty="0"/>
              <a:t> </a:t>
            </a:r>
            <a:r>
              <a:rPr lang="lv-LV" sz="2800" dirty="0"/>
              <a:t>– </a:t>
            </a:r>
            <a:r>
              <a:rPr lang="lv-LV" sz="2800" dirty="0" err="1"/>
              <a:t>seals</a:t>
            </a:r>
            <a:r>
              <a:rPr lang="lv-LV" sz="2800" dirty="0"/>
              <a:t> </a:t>
            </a:r>
            <a:r>
              <a:rPr lang="lv-LV" sz="2800" dirty="0" err="1"/>
              <a:t>nick</a:t>
            </a:r>
            <a:r>
              <a:rPr lang="lv-LV" sz="2800" dirty="0"/>
              <a:t> </a:t>
            </a:r>
            <a:r>
              <a:rPr lang="lv-LV" sz="2800" dirty="0" err="1"/>
              <a:t>via</a:t>
            </a:r>
            <a:r>
              <a:rPr lang="lv-LV" sz="2800" dirty="0"/>
              <a:t> </a:t>
            </a:r>
            <a:r>
              <a:rPr lang="lv-LV" sz="2800" dirty="0" err="1"/>
              <a:t>phosphodiester</a:t>
            </a:r>
            <a:r>
              <a:rPr lang="lv-LV" sz="2800" dirty="0"/>
              <a:t> </a:t>
            </a:r>
            <a:r>
              <a:rPr lang="lv-LV" sz="2800" dirty="0" err="1"/>
              <a:t>linkage</a:t>
            </a:r>
            <a:endParaRPr lang="lv-LV" sz="2800" dirty="0"/>
          </a:p>
        </p:txBody>
      </p:sp>
    </p:spTree>
    <p:extLst>
      <p:ext uri="{BB962C8B-B14F-4D97-AF65-F5344CB8AC3E}">
        <p14:creationId xmlns:p14="http://schemas.microsoft.com/office/powerpoint/2010/main" val="227308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2931" y="193712"/>
            <a:ext cx="5020926" cy="584775"/>
          </a:xfrm>
          <a:prstGeom prst="rect">
            <a:avLst/>
          </a:prstGeom>
          <a:noFill/>
        </p:spPr>
        <p:txBody>
          <a:bodyPr wrap="none" rtlCol="0">
            <a:spAutoFit/>
          </a:bodyPr>
          <a:lstStyle/>
          <a:p>
            <a:r>
              <a:rPr lang="lv-LV" sz="3200" b="1" dirty="0" err="1"/>
              <a:t>The</a:t>
            </a:r>
            <a:r>
              <a:rPr lang="lv-LV" sz="3200" b="1" dirty="0"/>
              <a:t> steps </a:t>
            </a:r>
            <a:r>
              <a:rPr lang="lv-LV" sz="3200" b="1" dirty="0" err="1"/>
              <a:t>of</a:t>
            </a:r>
            <a:r>
              <a:rPr lang="lv-LV" sz="3200" b="1" dirty="0"/>
              <a:t> DNA </a:t>
            </a:r>
            <a:r>
              <a:rPr lang="lv-LV" sz="3200" b="1" dirty="0" err="1"/>
              <a:t>replication</a:t>
            </a:r>
            <a:endParaRPr lang="lv-LV" sz="3200" b="1" dirty="0"/>
          </a:p>
        </p:txBody>
      </p:sp>
      <p:sp>
        <p:nvSpPr>
          <p:cNvPr id="5" name="TextBox 4"/>
          <p:cNvSpPr txBox="1"/>
          <p:nvPr/>
        </p:nvSpPr>
        <p:spPr>
          <a:xfrm>
            <a:off x="1827388" y="1173903"/>
            <a:ext cx="3507948" cy="523220"/>
          </a:xfrm>
          <a:prstGeom prst="rect">
            <a:avLst/>
          </a:prstGeom>
          <a:noFill/>
        </p:spPr>
        <p:txBody>
          <a:bodyPr wrap="none" rtlCol="0">
            <a:spAutoFit/>
          </a:bodyPr>
          <a:lstStyle/>
          <a:p>
            <a:r>
              <a:rPr lang="lv-LV" sz="2800" b="1" dirty="0" err="1"/>
              <a:t>Initiation</a:t>
            </a:r>
            <a:r>
              <a:rPr lang="en-US" sz="2800" b="1" dirty="0"/>
              <a:t> (unwinding)</a:t>
            </a:r>
            <a:r>
              <a:rPr lang="lv-LV" sz="2800" b="1" dirty="0"/>
              <a:t> </a:t>
            </a:r>
          </a:p>
        </p:txBody>
      </p:sp>
      <p:sp>
        <p:nvSpPr>
          <p:cNvPr id="6" name="TextBox 5"/>
          <p:cNvSpPr txBox="1"/>
          <p:nvPr/>
        </p:nvSpPr>
        <p:spPr>
          <a:xfrm>
            <a:off x="2088645" y="1800920"/>
            <a:ext cx="7378623" cy="523220"/>
          </a:xfrm>
          <a:prstGeom prst="rect">
            <a:avLst/>
          </a:prstGeom>
          <a:noFill/>
        </p:spPr>
        <p:txBody>
          <a:bodyPr wrap="none" rtlCol="0">
            <a:spAutoFit/>
          </a:bodyPr>
          <a:lstStyle/>
          <a:p>
            <a:pPr marL="342900" indent="-342900">
              <a:buFont typeface="Wingdings" panose="05000000000000000000" pitchFamily="2" charset="2"/>
              <a:buChar char="§"/>
            </a:pPr>
            <a:r>
              <a:rPr lang="lv-LV" sz="2800" dirty="0" err="1"/>
              <a:t>Proteins</a:t>
            </a:r>
            <a:r>
              <a:rPr lang="lv-LV" sz="2800" dirty="0"/>
              <a:t> </a:t>
            </a:r>
            <a:r>
              <a:rPr lang="lv-LV" sz="2800" dirty="0" err="1"/>
              <a:t>bind</a:t>
            </a:r>
            <a:r>
              <a:rPr lang="lv-LV" sz="2800" dirty="0"/>
              <a:t> to DNA </a:t>
            </a:r>
            <a:r>
              <a:rPr lang="lv-LV" sz="2800" dirty="0" err="1"/>
              <a:t>and</a:t>
            </a:r>
            <a:r>
              <a:rPr lang="lv-LV" sz="2800" dirty="0"/>
              <a:t> </a:t>
            </a:r>
            <a:r>
              <a:rPr lang="lv-LV" sz="2800" dirty="0" err="1"/>
              <a:t>open</a:t>
            </a:r>
            <a:r>
              <a:rPr lang="lv-LV" sz="2800" dirty="0"/>
              <a:t> </a:t>
            </a:r>
            <a:r>
              <a:rPr lang="lv-LV" sz="2800" dirty="0" err="1"/>
              <a:t>up</a:t>
            </a:r>
            <a:r>
              <a:rPr lang="lv-LV" sz="2800" dirty="0"/>
              <a:t> </a:t>
            </a:r>
            <a:r>
              <a:rPr lang="lv-LV" sz="2800" dirty="0" err="1"/>
              <a:t>double</a:t>
            </a:r>
            <a:r>
              <a:rPr lang="lv-LV" sz="2800" dirty="0"/>
              <a:t> </a:t>
            </a:r>
            <a:r>
              <a:rPr lang="lv-LV" sz="2800" dirty="0" err="1"/>
              <a:t>helix</a:t>
            </a:r>
            <a:endParaRPr lang="lv-LV" sz="2800" dirty="0"/>
          </a:p>
        </p:txBody>
      </p:sp>
      <p:sp>
        <p:nvSpPr>
          <p:cNvPr id="7" name="TextBox 6"/>
          <p:cNvSpPr txBox="1"/>
          <p:nvPr/>
        </p:nvSpPr>
        <p:spPr>
          <a:xfrm>
            <a:off x="2098109" y="2292844"/>
            <a:ext cx="7147791" cy="523220"/>
          </a:xfrm>
          <a:prstGeom prst="rect">
            <a:avLst/>
          </a:prstGeom>
          <a:noFill/>
        </p:spPr>
        <p:txBody>
          <a:bodyPr wrap="none" rtlCol="0">
            <a:spAutoFit/>
          </a:bodyPr>
          <a:lstStyle/>
          <a:p>
            <a:pPr marL="342900" indent="-342900">
              <a:buFont typeface="Wingdings" panose="05000000000000000000" pitchFamily="2" charset="2"/>
              <a:buChar char="§"/>
            </a:pPr>
            <a:r>
              <a:rPr lang="lv-LV" sz="2800" dirty="0" err="1"/>
              <a:t>Prepare</a:t>
            </a:r>
            <a:r>
              <a:rPr lang="lv-LV" sz="2800" dirty="0"/>
              <a:t> DNA </a:t>
            </a:r>
            <a:r>
              <a:rPr lang="lv-LV" sz="2800" dirty="0" err="1"/>
              <a:t>for</a:t>
            </a:r>
            <a:r>
              <a:rPr lang="lv-LV" sz="2800" dirty="0"/>
              <a:t> </a:t>
            </a:r>
            <a:r>
              <a:rPr lang="lv-LV" sz="2800" dirty="0" err="1"/>
              <a:t>complementary</a:t>
            </a:r>
            <a:r>
              <a:rPr lang="lv-LV" sz="2800" dirty="0"/>
              <a:t> </a:t>
            </a:r>
            <a:r>
              <a:rPr lang="lv-LV" sz="2800" dirty="0" err="1"/>
              <a:t>base</a:t>
            </a:r>
            <a:r>
              <a:rPr lang="lv-LV" sz="2800" dirty="0"/>
              <a:t> </a:t>
            </a:r>
            <a:r>
              <a:rPr lang="lv-LV" sz="2800" dirty="0" err="1"/>
              <a:t>pairing</a:t>
            </a:r>
            <a:endParaRPr lang="lv-LV" sz="2800" dirty="0"/>
          </a:p>
        </p:txBody>
      </p:sp>
      <p:sp>
        <p:nvSpPr>
          <p:cNvPr id="8" name="TextBox 7"/>
          <p:cNvSpPr txBox="1"/>
          <p:nvPr/>
        </p:nvSpPr>
        <p:spPr>
          <a:xfrm>
            <a:off x="1827388" y="2959160"/>
            <a:ext cx="1768561" cy="523220"/>
          </a:xfrm>
          <a:prstGeom prst="rect">
            <a:avLst/>
          </a:prstGeom>
          <a:noFill/>
        </p:spPr>
        <p:txBody>
          <a:bodyPr wrap="none" rtlCol="0">
            <a:spAutoFit/>
          </a:bodyPr>
          <a:lstStyle/>
          <a:p>
            <a:r>
              <a:rPr lang="lv-LV" sz="2800" b="1" dirty="0" err="1"/>
              <a:t>Elongation</a:t>
            </a:r>
            <a:endParaRPr lang="lv-LV" sz="2800" b="1" dirty="0"/>
          </a:p>
        </p:txBody>
      </p:sp>
      <p:sp>
        <p:nvSpPr>
          <p:cNvPr id="9" name="TextBox 8"/>
          <p:cNvSpPr txBox="1"/>
          <p:nvPr/>
        </p:nvSpPr>
        <p:spPr>
          <a:xfrm>
            <a:off x="1881040" y="3640346"/>
            <a:ext cx="8631465" cy="954107"/>
          </a:xfrm>
          <a:prstGeom prst="rect">
            <a:avLst/>
          </a:prstGeom>
          <a:noFill/>
        </p:spPr>
        <p:txBody>
          <a:bodyPr wrap="none" rtlCol="0">
            <a:spAutoFit/>
          </a:bodyPr>
          <a:lstStyle/>
          <a:p>
            <a:pPr marL="457200" indent="-457200">
              <a:buFont typeface="Wingdings" panose="05000000000000000000" pitchFamily="2" charset="2"/>
              <a:buChar char="§"/>
            </a:pPr>
            <a:r>
              <a:rPr lang="lv-LV" sz="2800" dirty="0" err="1"/>
              <a:t>Proteins</a:t>
            </a:r>
            <a:r>
              <a:rPr lang="lv-LV" sz="2800" dirty="0"/>
              <a:t> </a:t>
            </a:r>
            <a:r>
              <a:rPr lang="lv-LV" sz="2800" dirty="0" err="1"/>
              <a:t>connect</a:t>
            </a:r>
            <a:r>
              <a:rPr lang="lv-LV" sz="2800" dirty="0"/>
              <a:t> </a:t>
            </a:r>
            <a:r>
              <a:rPr lang="lv-LV" sz="2800" dirty="0" err="1"/>
              <a:t>the</a:t>
            </a:r>
            <a:r>
              <a:rPr lang="lv-LV" sz="2800" dirty="0"/>
              <a:t> </a:t>
            </a:r>
            <a:r>
              <a:rPr lang="lv-LV" sz="2800" dirty="0" err="1"/>
              <a:t>correct</a:t>
            </a:r>
            <a:r>
              <a:rPr lang="lv-LV" sz="2800" dirty="0"/>
              <a:t> </a:t>
            </a:r>
            <a:r>
              <a:rPr lang="lv-LV" sz="2800" dirty="0" err="1"/>
              <a:t>sequences</a:t>
            </a:r>
            <a:r>
              <a:rPr lang="lv-LV" sz="2800" dirty="0"/>
              <a:t> </a:t>
            </a:r>
            <a:r>
              <a:rPr lang="lv-LV" sz="2800" dirty="0" err="1"/>
              <a:t>of</a:t>
            </a:r>
            <a:r>
              <a:rPr lang="lv-LV" sz="2800" dirty="0"/>
              <a:t> </a:t>
            </a:r>
            <a:r>
              <a:rPr lang="lv-LV" sz="2800" dirty="0" err="1"/>
              <a:t>nucleotides</a:t>
            </a:r>
            <a:r>
              <a:rPr lang="lv-LV" sz="2800" dirty="0"/>
              <a:t> </a:t>
            </a:r>
          </a:p>
          <a:p>
            <a:r>
              <a:rPr lang="lv-LV" sz="2800" dirty="0" err="1"/>
              <a:t>into</a:t>
            </a:r>
            <a:r>
              <a:rPr lang="lv-LV" sz="2800" dirty="0"/>
              <a:t> a </a:t>
            </a:r>
            <a:r>
              <a:rPr lang="lv-LV" sz="2800" dirty="0" err="1"/>
              <a:t>continuous</a:t>
            </a:r>
            <a:r>
              <a:rPr lang="lv-LV" sz="2800" dirty="0"/>
              <a:t> </a:t>
            </a:r>
            <a:r>
              <a:rPr lang="lv-LV" sz="2800" dirty="0" err="1"/>
              <a:t>new</a:t>
            </a:r>
            <a:r>
              <a:rPr lang="lv-LV" sz="2800" dirty="0"/>
              <a:t> </a:t>
            </a:r>
            <a:r>
              <a:rPr lang="lv-LV" sz="2800" dirty="0" err="1"/>
              <a:t>strand</a:t>
            </a:r>
            <a:r>
              <a:rPr lang="lv-LV" sz="2800" dirty="0"/>
              <a:t> </a:t>
            </a:r>
            <a:r>
              <a:rPr lang="lv-LV" sz="2800" dirty="0" err="1"/>
              <a:t>of</a:t>
            </a:r>
            <a:r>
              <a:rPr lang="lv-LV" sz="2800" dirty="0"/>
              <a:t> DNA</a:t>
            </a:r>
          </a:p>
        </p:txBody>
      </p:sp>
      <p:sp>
        <p:nvSpPr>
          <p:cNvPr id="10" name="TextBox 9"/>
          <p:cNvSpPr txBox="1"/>
          <p:nvPr/>
        </p:nvSpPr>
        <p:spPr>
          <a:xfrm>
            <a:off x="1784716" y="4935013"/>
            <a:ext cx="2067489" cy="523220"/>
          </a:xfrm>
          <a:prstGeom prst="rect">
            <a:avLst/>
          </a:prstGeom>
          <a:noFill/>
        </p:spPr>
        <p:txBody>
          <a:bodyPr wrap="none" rtlCol="0">
            <a:spAutoFit/>
          </a:bodyPr>
          <a:lstStyle/>
          <a:p>
            <a:r>
              <a:rPr lang="lv-LV" sz="2800" b="1" dirty="0" err="1"/>
              <a:t>Termination</a:t>
            </a:r>
            <a:r>
              <a:rPr lang="lv-LV" sz="2800" b="1" dirty="0"/>
              <a:t> </a:t>
            </a:r>
          </a:p>
        </p:txBody>
      </p:sp>
      <p:sp>
        <p:nvSpPr>
          <p:cNvPr id="11" name="TextBox 10"/>
          <p:cNvSpPr txBox="1"/>
          <p:nvPr/>
        </p:nvSpPr>
        <p:spPr>
          <a:xfrm>
            <a:off x="1827388" y="5667881"/>
            <a:ext cx="6367321" cy="523220"/>
          </a:xfrm>
          <a:prstGeom prst="rect">
            <a:avLst/>
          </a:prstGeom>
          <a:noFill/>
        </p:spPr>
        <p:txBody>
          <a:bodyPr wrap="none" rtlCol="0">
            <a:spAutoFit/>
          </a:bodyPr>
          <a:lstStyle/>
          <a:p>
            <a:pPr marL="342900" indent="-342900">
              <a:buFont typeface="Wingdings" panose="05000000000000000000" pitchFamily="2" charset="2"/>
              <a:buChar char="§"/>
            </a:pPr>
            <a:r>
              <a:rPr lang="lv-LV" sz="2800" dirty="0" err="1"/>
              <a:t>Proteins</a:t>
            </a:r>
            <a:r>
              <a:rPr lang="lv-LV" sz="2800" dirty="0"/>
              <a:t> </a:t>
            </a:r>
            <a:r>
              <a:rPr lang="lv-LV" sz="2800" dirty="0" err="1"/>
              <a:t>release</a:t>
            </a:r>
            <a:r>
              <a:rPr lang="lv-LV" sz="2800" dirty="0"/>
              <a:t> </a:t>
            </a:r>
            <a:r>
              <a:rPr lang="lv-LV" sz="2800" dirty="0" err="1"/>
              <a:t>the</a:t>
            </a:r>
            <a:r>
              <a:rPr lang="lv-LV" sz="2800" dirty="0"/>
              <a:t> </a:t>
            </a:r>
            <a:r>
              <a:rPr lang="lv-LV" sz="2800" dirty="0" err="1"/>
              <a:t>replication</a:t>
            </a:r>
            <a:r>
              <a:rPr lang="lv-LV" sz="2800" dirty="0"/>
              <a:t> </a:t>
            </a:r>
            <a:r>
              <a:rPr lang="lv-LV" sz="2800" dirty="0" err="1"/>
              <a:t>complex</a:t>
            </a:r>
            <a:endParaRPr lang="lv-LV" sz="2800" dirty="0"/>
          </a:p>
        </p:txBody>
      </p:sp>
    </p:spTree>
    <p:extLst>
      <p:ext uri="{BB962C8B-B14F-4D97-AF65-F5344CB8AC3E}">
        <p14:creationId xmlns:p14="http://schemas.microsoft.com/office/powerpoint/2010/main" val="172557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890" y="1021260"/>
            <a:ext cx="10380021" cy="1323439"/>
          </a:xfrm>
          <a:prstGeom prst="rect">
            <a:avLst/>
          </a:prstGeom>
          <a:noFill/>
        </p:spPr>
        <p:txBody>
          <a:bodyPr wrap="none" rtlCol="0">
            <a:spAutoFit/>
          </a:bodyPr>
          <a:lstStyle/>
          <a:p>
            <a:r>
              <a:rPr lang="lv-LV" sz="2800" dirty="0"/>
              <a:t>DNA </a:t>
            </a:r>
            <a:r>
              <a:rPr lang="lv-LV" sz="2800" dirty="0" err="1"/>
              <a:t>replication</a:t>
            </a:r>
            <a:r>
              <a:rPr lang="lv-LV" sz="2800" dirty="0"/>
              <a:t> </a:t>
            </a:r>
            <a:r>
              <a:rPr lang="lv-LV" sz="2800" dirty="0" err="1"/>
              <a:t>is</a:t>
            </a:r>
            <a:r>
              <a:rPr lang="lv-LV" sz="2800" dirty="0"/>
              <a:t> </a:t>
            </a:r>
            <a:r>
              <a:rPr lang="lv-LV" sz="2800" dirty="0" err="1"/>
              <a:t>initiated</a:t>
            </a:r>
            <a:r>
              <a:rPr lang="lv-LV" sz="2800" dirty="0"/>
              <a:t> </a:t>
            </a:r>
            <a:r>
              <a:rPr lang="lv-LV" sz="2800" dirty="0" err="1"/>
              <a:t>at</a:t>
            </a:r>
            <a:r>
              <a:rPr lang="lv-LV" sz="2800" dirty="0"/>
              <a:t> </a:t>
            </a:r>
            <a:r>
              <a:rPr lang="lv-LV" sz="2800" dirty="0" err="1"/>
              <a:t>specific</a:t>
            </a:r>
            <a:r>
              <a:rPr lang="lv-LV" sz="2800" dirty="0"/>
              <a:t> </a:t>
            </a:r>
            <a:r>
              <a:rPr lang="lv-LV" sz="2800" dirty="0" err="1"/>
              <a:t>points</a:t>
            </a:r>
            <a:r>
              <a:rPr lang="lv-LV" sz="2800" dirty="0"/>
              <a:t>, </a:t>
            </a:r>
            <a:r>
              <a:rPr lang="lv-LV" sz="2800" dirty="0" err="1"/>
              <a:t>which</a:t>
            </a:r>
            <a:r>
              <a:rPr lang="lv-LV" sz="2800" dirty="0"/>
              <a:t> </a:t>
            </a:r>
            <a:r>
              <a:rPr lang="lv-LV" sz="2800" dirty="0" err="1"/>
              <a:t>have</a:t>
            </a:r>
            <a:r>
              <a:rPr lang="lv-LV" sz="2800" dirty="0"/>
              <a:t> </a:t>
            </a:r>
            <a:r>
              <a:rPr lang="lv-LV" sz="2800" dirty="0" err="1"/>
              <a:t>been</a:t>
            </a:r>
            <a:r>
              <a:rPr lang="lv-LV" sz="2800" dirty="0"/>
              <a:t> </a:t>
            </a:r>
            <a:r>
              <a:rPr lang="lv-LV" sz="2800" dirty="0" err="1"/>
              <a:t>termed</a:t>
            </a:r>
            <a:endParaRPr lang="sv-SE" sz="2800" dirty="0"/>
          </a:p>
          <a:p>
            <a:r>
              <a:rPr lang="lv-LV" sz="2800" b="1" dirty="0" err="1"/>
              <a:t>origins</a:t>
            </a:r>
            <a:r>
              <a:rPr lang="lv-LV" sz="2800" b="1" dirty="0"/>
              <a:t> </a:t>
            </a:r>
            <a:r>
              <a:rPr lang="lv-LV" sz="2800" b="1" dirty="0" err="1"/>
              <a:t>of</a:t>
            </a:r>
            <a:r>
              <a:rPr lang="lv-LV" sz="2800" b="1" dirty="0"/>
              <a:t> </a:t>
            </a:r>
            <a:r>
              <a:rPr lang="lv-LV" sz="2800" b="1" dirty="0" err="1"/>
              <a:t>replication</a:t>
            </a:r>
            <a:r>
              <a:rPr lang="lv-LV" sz="2800" b="1" dirty="0"/>
              <a:t>.</a:t>
            </a:r>
          </a:p>
          <a:p>
            <a:endParaRPr lang="lv-LV" sz="2400" dirty="0"/>
          </a:p>
        </p:txBody>
      </p:sp>
      <p:sp>
        <p:nvSpPr>
          <p:cNvPr id="6" name="TextBox 5"/>
          <p:cNvSpPr txBox="1"/>
          <p:nvPr/>
        </p:nvSpPr>
        <p:spPr>
          <a:xfrm>
            <a:off x="4546850" y="118615"/>
            <a:ext cx="2649508" cy="584775"/>
          </a:xfrm>
          <a:prstGeom prst="rect">
            <a:avLst/>
          </a:prstGeom>
          <a:noFill/>
        </p:spPr>
        <p:txBody>
          <a:bodyPr wrap="none" rtlCol="0">
            <a:spAutoFit/>
          </a:bodyPr>
          <a:lstStyle/>
          <a:p>
            <a:r>
              <a:rPr lang="lv-LV" sz="3200" b="1" dirty="0" err="1"/>
              <a:t>Initiation</a:t>
            </a:r>
            <a:r>
              <a:rPr lang="sv-SE" sz="3200" b="1" dirty="0"/>
              <a:t> step</a:t>
            </a:r>
            <a:r>
              <a:rPr lang="lv-LV" sz="3200" b="1" dirty="0"/>
              <a:t> </a:t>
            </a:r>
          </a:p>
        </p:txBody>
      </p:sp>
      <p:pic>
        <p:nvPicPr>
          <p:cNvPr id="7" name="Attēls 6"/>
          <p:cNvPicPr>
            <a:picLocks noChangeAspect="1"/>
          </p:cNvPicPr>
          <p:nvPr/>
        </p:nvPicPr>
        <p:blipFill>
          <a:blip r:embed="rId2"/>
          <a:stretch>
            <a:fillRect/>
          </a:stretch>
        </p:blipFill>
        <p:spPr>
          <a:xfrm>
            <a:off x="33070" y="3519589"/>
            <a:ext cx="5337397" cy="2869463"/>
          </a:xfrm>
          <a:prstGeom prst="rect">
            <a:avLst/>
          </a:prstGeom>
        </p:spPr>
      </p:pic>
      <p:sp>
        <p:nvSpPr>
          <p:cNvPr id="8" name="TextBox 7"/>
          <p:cNvSpPr txBox="1"/>
          <p:nvPr/>
        </p:nvSpPr>
        <p:spPr>
          <a:xfrm>
            <a:off x="392890" y="2344699"/>
            <a:ext cx="4330032" cy="954107"/>
          </a:xfrm>
          <a:prstGeom prst="rect">
            <a:avLst/>
          </a:prstGeom>
          <a:noFill/>
        </p:spPr>
        <p:txBody>
          <a:bodyPr wrap="none" rtlCol="0">
            <a:spAutoFit/>
          </a:bodyPr>
          <a:lstStyle/>
          <a:p>
            <a:pPr algn="ctr"/>
            <a:r>
              <a:rPr lang="en-US" sz="2800" b="1" dirty="0"/>
              <a:t>Bacterial</a:t>
            </a:r>
            <a:r>
              <a:rPr lang="en-US" sz="2800" dirty="0"/>
              <a:t> chromosomes </a:t>
            </a:r>
          </a:p>
          <a:p>
            <a:pPr algn="ctr"/>
            <a:r>
              <a:rPr lang="en-US" sz="2800" dirty="0"/>
              <a:t>have a </a:t>
            </a:r>
            <a:r>
              <a:rPr lang="en-US" sz="2800" b="1" dirty="0"/>
              <a:t>single point </a:t>
            </a:r>
            <a:r>
              <a:rPr lang="en-US" sz="2800" dirty="0"/>
              <a:t>of origin.</a:t>
            </a:r>
            <a:endParaRPr lang="lv-LV" sz="2800" dirty="0"/>
          </a:p>
        </p:txBody>
      </p:sp>
      <p:pic>
        <p:nvPicPr>
          <p:cNvPr id="9" name="Attēls 8"/>
          <p:cNvPicPr>
            <a:picLocks noChangeAspect="1"/>
          </p:cNvPicPr>
          <p:nvPr/>
        </p:nvPicPr>
        <p:blipFill>
          <a:blip r:embed="rId3"/>
          <a:stretch>
            <a:fillRect/>
          </a:stretch>
        </p:blipFill>
        <p:spPr>
          <a:xfrm>
            <a:off x="5582901" y="4384221"/>
            <a:ext cx="6507082" cy="1872887"/>
          </a:xfrm>
          <a:prstGeom prst="rect">
            <a:avLst/>
          </a:prstGeom>
        </p:spPr>
      </p:pic>
      <p:sp>
        <p:nvSpPr>
          <p:cNvPr id="10" name="TextBox 9"/>
          <p:cNvSpPr txBox="1"/>
          <p:nvPr/>
        </p:nvSpPr>
        <p:spPr>
          <a:xfrm>
            <a:off x="6534368" y="2344699"/>
            <a:ext cx="4604146" cy="954107"/>
          </a:xfrm>
          <a:prstGeom prst="rect">
            <a:avLst/>
          </a:prstGeom>
          <a:noFill/>
        </p:spPr>
        <p:txBody>
          <a:bodyPr wrap="none" rtlCol="0">
            <a:spAutoFit/>
          </a:bodyPr>
          <a:lstStyle/>
          <a:p>
            <a:pPr algn="ctr"/>
            <a:r>
              <a:rPr lang="en-US" sz="2800" b="1" dirty="0"/>
              <a:t>Eukaryotic </a:t>
            </a:r>
            <a:r>
              <a:rPr lang="en-US" sz="2800" dirty="0"/>
              <a:t> chromosomes </a:t>
            </a:r>
          </a:p>
          <a:p>
            <a:pPr algn="ctr"/>
            <a:r>
              <a:rPr lang="en-US" sz="2800" dirty="0"/>
              <a:t>have </a:t>
            </a:r>
            <a:r>
              <a:rPr lang="en-US" sz="2800" b="1" dirty="0"/>
              <a:t>multiple points </a:t>
            </a:r>
            <a:r>
              <a:rPr lang="en-US" sz="2800" dirty="0"/>
              <a:t>of origin.</a:t>
            </a:r>
            <a:endParaRPr lang="lv-LV" sz="2800" dirty="0"/>
          </a:p>
        </p:txBody>
      </p:sp>
    </p:spTree>
    <p:extLst>
      <p:ext uri="{BB962C8B-B14F-4D97-AF65-F5344CB8AC3E}">
        <p14:creationId xmlns:p14="http://schemas.microsoft.com/office/powerpoint/2010/main" val="156579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6110" y="590199"/>
            <a:ext cx="6468246" cy="1384995"/>
          </a:xfrm>
          <a:prstGeom prst="rect">
            <a:avLst/>
          </a:prstGeom>
          <a:noFill/>
        </p:spPr>
        <p:txBody>
          <a:bodyPr wrap="none" rtlCol="0">
            <a:spAutoFit/>
          </a:bodyPr>
          <a:lstStyle/>
          <a:p>
            <a:pPr algn="ctr"/>
            <a:r>
              <a:rPr lang="sv-SE" sz="2800" b="1" dirty="0"/>
              <a:t>Watson and Crick </a:t>
            </a:r>
            <a:r>
              <a:rPr lang="sv-SE" sz="2800" dirty="0"/>
              <a:t>noted that the structure </a:t>
            </a:r>
          </a:p>
          <a:p>
            <a:pPr algn="ctr"/>
            <a:r>
              <a:rPr lang="sv-SE" sz="2800" dirty="0"/>
              <a:t>of DNA itself suggested a mechanism</a:t>
            </a:r>
          </a:p>
          <a:p>
            <a:pPr algn="ctr"/>
            <a:r>
              <a:rPr lang="sv-SE" sz="2800" dirty="0"/>
              <a:t>for its replication.</a:t>
            </a:r>
            <a:endParaRPr lang="lv-LV" sz="2800" dirty="0"/>
          </a:p>
        </p:txBody>
      </p:sp>
      <p:sp>
        <p:nvSpPr>
          <p:cNvPr id="5" name="TextBox 4"/>
          <p:cNvSpPr txBox="1"/>
          <p:nvPr/>
        </p:nvSpPr>
        <p:spPr>
          <a:xfrm>
            <a:off x="672734" y="2869347"/>
            <a:ext cx="10597966" cy="1384995"/>
          </a:xfrm>
          <a:prstGeom prst="rect">
            <a:avLst/>
          </a:prstGeom>
          <a:noFill/>
        </p:spPr>
        <p:txBody>
          <a:bodyPr wrap="none" rtlCol="0">
            <a:spAutoFit/>
          </a:bodyPr>
          <a:lstStyle/>
          <a:p>
            <a:r>
              <a:rPr lang="sv-SE" sz="2800" dirty="0"/>
              <a:t>They wrote: </a:t>
            </a:r>
          </a:p>
          <a:p>
            <a:pPr lvl="2"/>
            <a:r>
              <a:rPr lang="sv-SE" sz="2800" dirty="0"/>
              <a:t>”It has not escape our notice, that the </a:t>
            </a:r>
            <a:r>
              <a:rPr lang="sv-SE" sz="2800" b="1" dirty="0"/>
              <a:t>specific base pairing </a:t>
            </a:r>
          </a:p>
          <a:p>
            <a:pPr lvl="2"/>
            <a:r>
              <a:rPr lang="sv-SE" sz="2800" dirty="0"/>
              <a:t>we have postulated immediately </a:t>
            </a:r>
            <a:r>
              <a:rPr lang="sv-SE" sz="2800" b="1" dirty="0"/>
              <a:t>suggests a copying mechanism</a:t>
            </a:r>
            <a:r>
              <a:rPr lang="sv-SE" sz="2800" dirty="0"/>
              <a:t>”.</a:t>
            </a:r>
            <a:endParaRPr lang="lv-LV" sz="2800" dirty="0"/>
          </a:p>
        </p:txBody>
      </p:sp>
      <p:sp>
        <p:nvSpPr>
          <p:cNvPr id="6" name="TextBox 5"/>
          <p:cNvSpPr txBox="1"/>
          <p:nvPr/>
        </p:nvSpPr>
        <p:spPr>
          <a:xfrm>
            <a:off x="2000346" y="4715068"/>
            <a:ext cx="8147423" cy="954107"/>
          </a:xfrm>
          <a:prstGeom prst="rect">
            <a:avLst/>
          </a:prstGeom>
          <a:noFill/>
        </p:spPr>
        <p:txBody>
          <a:bodyPr wrap="none" rtlCol="0">
            <a:spAutoFit/>
          </a:bodyPr>
          <a:lstStyle/>
          <a:p>
            <a:r>
              <a:rPr lang="sv-SE" sz="2800" dirty="0"/>
              <a:t>The copying process in  which a </a:t>
            </a:r>
            <a:r>
              <a:rPr lang="sv-SE" sz="2800" b="1" dirty="0"/>
              <a:t>single</a:t>
            </a:r>
            <a:r>
              <a:rPr lang="sv-SE" sz="2800" dirty="0"/>
              <a:t> DNA molecule</a:t>
            </a:r>
          </a:p>
          <a:p>
            <a:r>
              <a:rPr lang="sv-SE" sz="2800" dirty="0"/>
              <a:t> </a:t>
            </a:r>
            <a:r>
              <a:rPr lang="sv-SE" sz="2800" b="1" dirty="0"/>
              <a:t>becomes two </a:t>
            </a:r>
            <a:r>
              <a:rPr lang="sv-SE" sz="2800" dirty="0"/>
              <a:t>identical molecules is called </a:t>
            </a:r>
            <a:r>
              <a:rPr lang="sv-SE" sz="2800" b="1" dirty="0"/>
              <a:t>replication</a:t>
            </a:r>
            <a:r>
              <a:rPr lang="sv-SE" sz="2800" dirty="0"/>
              <a:t>.</a:t>
            </a:r>
            <a:endParaRPr lang="lv-LV" sz="2800" dirty="0"/>
          </a:p>
        </p:txBody>
      </p:sp>
      <p:sp>
        <p:nvSpPr>
          <p:cNvPr id="7" name="TextBox 6"/>
          <p:cNvSpPr txBox="1"/>
          <p:nvPr/>
        </p:nvSpPr>
        <p:spPr>
          <a:xfrm>
            <a:off x="3339737" y="5975532"/>
            <a:ext cx="4897495" cy="523220"/>
          </a:xfrm>
          <a:prstGeom prst="rect">
            <a:avLst/>
          </a:prstGeom>
          <a:noFill/>
        </p:spPr>
        <p:txBody>
          <a:bodyPr wrap="none" rtlCol="0">
            <a:spAutoFit/>
          </a:bodyPr>
          <a:lstStyle/>
          <a:p>
            <a:r>
              <a:rPr lang="en-US" sz="2800" dirty="0"/>
              <a:t>DNA replication = DNA synthesis</a:t>
            </a:r>
            <a:endParaRPr lang="lv-LV" sz="2800" dirty="0"/>
          </a:p>
        </p:txBody>
      </p:sp>
      <p:pic>
        <p:nvPicPr>
          <p:cNvPr id="2" name="Attēls 1"/>
          <p:cNvPicPr>
            <a:picLocks noChangeAspect="1"/>
          </p:cNvPicPr>
          <p:nvPr/>
        </p:nvPicPr>
        <p:blipFill>
          <a:blip r:embed="rId2"/>
          <a:stretch>
            <a:fillRect/>
          </a:stretch>
        </p:blipFill>
        <p:spPr>
          <a:xfrm>
            <a:off x="289920" y="147079"/>
            <a:ext cx="1644209" cy="2433430"/>
          </a:xfrm>
          <a:prstGeom prst="rect">
            <a:avLst/>
          </a:prstGeom>
        </p:spPr>
      </p:pic>
      <p:pic>
        <p:nvPicPr>
          <p:cNvPr id="3" name="Attēls 2"/>
          <p:cNvPicPr>
            <a:picLocks noChangeAspect="1"/>
          </p:cNvPicPr>
          <p:nvPr/>
        </p:nvPicPr>
        <p:blipFill>
          <a:blip r:embed="rId3"/>
          <a:stretch>
            <a:fillRect/>
          </a:stretch>
        </p:blipFill>
        <p:spPr>
          <a:xfrm>
            <a:off x="10214074" y="147079"/>
            <a:ext cx="1643502" cy="2545321"/>
          </a:xfrm>
          <a:prstGeom prst="rect">
            <a:avLst/>
          </a:prstGeom>
        </p:spPr>
      </p:pic>
    </p:spTree>
    <p:extLst>
      <p:ext uri="{BB962C8B-B14F-4D97-AF65-F5344CB8AC3E}">
        <p14:creationId xmlns:p14="http://schemas.microsoft.com/office/powerpoint/2010/main" val="125197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54759" y="183659"/>
            <a:ext cx="4702954" cy="584775"/>
          </a:xfrm>
          <a:prstGeom prst="rect">
            <a:avLst/>
          </a:prstGeom>
          <a:noFill/>
        </p:spPr>
        <p:txBody>
          <a:bodyPr wrap="none" rtlCol="0">
            <a:spAutoFit/>
          </a:bodyPr>
          <a:lstStyle/>
          <a:p>
            <a:r>
              <a:rPr lang="en-US" sz="3200" b="1" dirty="0"/>
              <a:t>Initiation (unwinding)</a:t>
            </a:r>
            <a:r>
              <a:rPr lang="lv-LV" sz="3200" b="1" dirty="0"/>
              <a:t> step</a:t>
            </a:r>
          </a:p>
        </p:txBody>
      </p:sp>
      <p:sp>
        <p:nvSpPr>
          <p:cNvPr id="6" name="TextBox 5"/>
          <p:cNvSpPr txBox="1"/>
          <p:nvPr/>
        </p:nvSpPr>
        <p:spPr>
          <a:xfrm>
            <a:off x="641258" y="679666"/>
            <a:ext cx="10907486" cy="954107"/>
          </a:xfrm>
          <a:prstGeom prst="rect">
            <a:avLst/>
          </a:prstGeom>
          <a:noFill/>
        </p:spPr>
        <p:txBody>
          <a:bodyPr wrap="square" rtlCol="0">
            <a:spAutoFit/>
          </a:bodyPr>
          <a:lstStyle/>
          <a:p>
            <a:r>
              <a:rPr lang="en-US" sz="2800" dirty="0"/>
              <a:t>The first step in DNA replication is the separation of the two DNA strands that make up the helix.</a:t>
            </a:r>
            <a:endParaRPr lang="lv-LV" sz="2800" dirty="0"/>
          </a:p>
        </p:txBody>
      </p:sp>
      <p:pic>
        <p:nvPicPr>
          <p:cNvPr id="2050" name="Picture 2" descr="http://www.bio.miami.edu/dana/pix/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89" y="3581732"/>
            <a:ext cx="5940889" cy="29719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5132" y="1915255"/>
            <a:ext cx="10959737" cy="1384995"/>
          </a:xfrm>
          <a:prstGeom prst="rect">
            <a:avLst/>
          </a:prstGeom>
          <a:noFill/>
        </p:spPr>
        <p:txBody>
          <a:bodyPr wrap="square" rtlCol="0">
            <a:spAutoFit/>
          </a:bodyPr>
          <a:lstStyle/>
          <a:p>
            <a:r>
              <a:rPr lang="en-US" sz="2800" b="1" dirty="0">
                <a:highlight>
                  <a:srgbClr val="FFFF00"/>
                </a:highlight>
              </a:rPr>
              <a:t>DNA gyrase (class II topoisomerase)  </a:t>
            </a:r>
            <a:r>
              <a:rPr lang="en-US" sz="2800" dirty="0"/>
              <a:t>start the process of DNA unwinding by breaking (nicking) a single DNA strand. The tension holding the helix in its coiled form is released.</a:t>
            </a:r>
            <a:endParaRPr lang="lv-LV" sz="2800" dirty="0"/>
          </a:p>
        </p:txBody>
      </p:sp>
      <p:sp>
        <p:nvSpPr>
          <p:cNvPr id="8" name="TextBox 7"/>
          <p:cNvSpPr txBox="1"/>
          <p:nvPr/>
        </p:nvSpPr>
        <p:spPr>
          <a:xfrm rot="1762649">
            <a:off x="3536777" y="4989137"/>
            <a:ext cx="2206373" cy="461665"/>
          </a:xfrm>
          <a:prstGeom prst="rect">
            <a:avLst/>
          </a:prstGeom>
          <a:noFill/>
        </p:spPr>
        <p:txBody>
          <a:bodyPr wrap="none" rtlCol="0">
            <a:spAutoFit/>
          </a:bodyPr>
          <a:lstStyle/>
          <a:p>
            <a:r>
              <a:rPr lang="sv-SE" sz="2400" dirty="0"/>
              <a:t>Replication fork </a:t>
            </a:r>
            <a:endParaRPr lang="lv-LV" sz="2400" dirty="0"/>
          </a:p>
        </p:txBody>
      </p:sp>
      <p:pic>
        <p:nvPicPr>
          <p:cNvPr id="1026" name="Picture 2" descr="Image result for replication cartoons">
            <a:extLst>
              <a:ext uri="{FF2B5EF4-FFF2-40B4-BE49-F238E27FC236}">
                <a16:creationId xmlns:a16="http://schemas.microsoft.com/office/drawing/2014/main" xmlns="" id="{ECF712F6-C1BC-4465-8E23-808757B36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463" y="2968901"/>
            <a:ext cx="4798406" cy="370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5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54759" y="183659"/>
            <a:ext cx="4702954" cy="584775"/>
          </a:xfrm>
          <a:prstGeom prst="rect">
            <a:avLst/>
          </a:prstGeom>
          <a:noFill/>
        </p:spPr>
        <p:txBody>
          <a:bodyPr wrap="none" rtlCol="0">
            <a:spAutoFit/>
          </a:bodyPr>
          <a:lstStyle/>
          <a:p>
            <a:r>
              <a:rPr lang="en-US" sz="3200" b="1" dirty="0"/>
              <a:t>Initiation (unwinding)</a:t>
            </a:r>
            <a:r>
              <a:rPr lang="lv-LV" sz="3200" b="1" dirty="0"/>
              <a:t> step</a:t>
            </a:r>
          </a:p>
        </p:txBody>
      </p:sp>
      <p:sp>
        <p:nvSpPr>
          <p:cNvPr id="7" name="TextBox 6"/>
          <p:cNvSpPr txBox="1"/>
          <p:nvPr/>
        </p:nvSpPr>
        <p:spPr>
          <a:xfrm>
            <a:off x="597934" y="904076"/>
            <a:ext cx="10959737" cy="2246769"/>
          </a:xfrm>
          <a:prstGeom prst="rect">
            <a:avLst/>
          </a:prstGeom>
          <a:noFill/>
        </p:spPr>
        <p:txBody>
          <a:bodyPr wrap="square" rtlCol="0">
            <a:spAutoFit/>
          </a:bodyPr>
          <a:lstStyle/>
          <a:p>
            <a:r>
              <a:rPr lang="en-US" sz="2800" dirty="0">
                <a:highlight>
                  <a:srgbClr val="FFFF00"/>
                </a:highlight>
              </a:rPr>
              <a:t>DNA </a:t>
            </a:r>
            <a:r>
              <a:rPr lang="en-US" sz="2800" b="1" dirty="0">
                <a:highlight>
                  <a:srgbClr val="FFFF00"/>
                </a:highlight>
              </a:rPr>
              <a:t>helicase</a:t>
            </a:r>
            <a:r>
              <a:rPr lang="en-US" sz="2800" dirty="0">
                <a:highlight>
                  <a:srgbClr val="FFFF00"/>
                </a:highlight>
              </a:rPr>
              <a:t> </a:t>
            </a:r>
            <a:r>
              <a:rPr lang="en-US" sz="2800" dirty="0"/>
              <a:t>is an enzyme which unwinds the helix at origins of </a:t>
            </a:r>
          </a:p>
          <a:p>
            <a:r>
              <a:rPr lang="en-US" sz="2800" dirty="0"/>
              <a:t>replication. </a:t>
            </a:r>
          </a:p>
          <a:p>
            <a:endParaRPr lang="en-US" sz="2800" dirty="0"/>
          </a:p>
          <a:p>
            <a:r>
              <a:rPr lang="en-US" sz="2800" dirty="0"/>
              <a:t>Its doughnut like structure wraps around DNA and breaks the hydrogen bonds between the strands. </a:t>
            </a:r>
            <a:endParaRPr lang="lv-LV" sz="2800" dirty="0"/>
          </a:p>
        </p:txBody>
      </p:sp>
      <p:pic>
        <p:nvPicPr>
          <p:cNvPr id="2050" name="Picture 2" descr="http://www.bio.miami.edu/dana/pix/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83" y="3287401"/>
            <a:ext cx="5940889" cy="2971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05542" y="6134334"/>
            <a:ext cx="7672485" cy="523220"/>
          </a:xfrm>
          <a:prstGeom prst="rect">
            <a:avLst/>
          </a:prstGeom>
          <a:noFill/>
        </p:spPr>
        <p:txBody>
          <a:bodyPr wrap="none" rtlCol="0">
            <a:spAutoFit/>
          </a:bodyPr>
          <a:lstStyle/>
          <a:p>
            <a:r>
              <a:rPr lang="sv-SE" sz="2800" dirty="0"/>
              <a:t>In eukaryotes, </a:t>
            </a:r>
            <a:r>
              <a:rPr lang="sv-SE" sz="2800" b="1" dirty="0"/>
              <a:t>Mcm 2- 7 complex</a:t>
            </a:r>
            <a:r>
              <a:rPr lang="sv-SE" sz="2800" dirty="0"/>
              <a:t> acts as a helicase.</a:t>
            </a:r>
            <a:endParaRPr lang="lv-LV" sz="2800" dirty="0"/>
          </a:p>
        </p:txBody>
      </p:sp>
      <p:pic>
        <p:nvPicPr>
          <p:cNvPr id="3" name="Attēls 2"/>
          <p:cNvPicPr>
            <a:picLocks noChangeAspect="1"/>
          </p:cNvPicPr>
          <p:nvPr/>
        </p:nvPicPr>
        <p:blipFill>
          <a:blip r:embed="rId3"/>
          <a:stretch>
            <a:fillRect/>
          </a:stretch>
        </p:blipFill>
        <p:spPr>
          <a:xfrm>
            <a:off x="7598747" y="3150845"/>
            <a:ext cx="2198505" cy="1625871"/>
          </a:xfrm>
          <a:prstGeom prst="rect">
            <a:avLst/>
          </a:prstGeom>
        </p:spPr>
      </p:pic>
    </p:spTree>
    <p:extLst>
      <p:ext uri="{BB962C8B-B14F-4D97-AF65-F5344CB8AC3E}">
        <p14:creationId xmlns:p14="http://schemas.microsoft.com/office/powerpoint/2010/main" val="16887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54759" y="183659"/>
            <a:ext cx="4702954" cy="584775"/>
          </a:xfrm>
          <a:prstGeom prst="rect">
            <a:avLst/>
          </a:prstGeom>
          <a:noFill/>
        </p:spPr>
        <p:txBody>
          <a:bodyPr wrap="none" rtlCol="0">
            <a:spAutoFit/>
          </a:bodyPr>
          <a:lstStyle/>
          <a:p>
            <a:r>
              <a:rPr lang="en-US" sz="3200" b="1" dirty="0"/>
              <a:t>Initiation (unwinding)</a:t>
            </a:r>
            <a:r>
              <a:rPr lang="lv-LV" sz="3200" b="1" dirty="0"/>
              <a:t> step</a:t>
            </a:r>
          </a:p>
        </p:txBody>
      </p:sp>
      <p:sp>
        <p:nvSpPr>
          <p:cNvPr id="10" name="TextBox 9"/>
          <p:cNvSpPr txBox="1"/>
          <p:nvPr/>
        </p:nvSpPr>
        <p:spPr>
          <a:xfrm>
            <a:off x="302270" y="5525997"/>
            <a:ext cx="9044501" cy="523220"/>
          </a:xfrm>
          <a:prstGeom prst="rect">
            <a:avLst/>
          </a:prstGeom>
          <a:noFill/>
        </p:spPr>
        <p:txBody>
          <a:bodyPr wrap="square" rtlCol="0">
            <a:spAutoFit/>
          </a:bodyPr>
          <a:lstStyle/>
          <a:p>
            <a:pPr marL="457200" indent="-457200">
              <a:buFont typeface="Wingdings" panose="05000000000000000000" pitchFamily="2" charset="2"/>
              <a:buChar char="q"/>
            </a:pPr>
            <a:r>
              <a:rPr lang="en-US" sz="2800" dirty="0"/>
              <a:t> SSBs also stabilize single- stranded DNA by binding to it.</a:t>
            </a:r>
            <a:endParaRPr lang="lv-LV" sz="2800" dirty="0"/>
          </a:p>
        </p:txBody>
      </p:sp>
      <p:pic>
        <p:nvPicPr>
          <p:cNvPr id="2050" name="Picture 2" descr="http://www.bio.miami.edu/dana/pix/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72" y="1249318"/>
            <a:ext cx="5369989" cy="2686389"/>
          </a:xfrm>
          <a:prstGeom prst="rect">
            <a:avLst/>
          </a:prstGeom>
          <a:noFill/>
          <a:extLst>
            <a:ext uri="{909E8E84-426E-40DD-AFC4-6F175D3DCCD1}">
              <a14:hiddenFill xmlns:a14="http://schemas.microsoft.com/office/drawing/2010/main">
                <a:solidFill>
                  <a:srgbClr val="FFFFFF"/>
                </a:solidFill>
              </a14:hiddenFill>
            </a:ext>
          </a:extLst>
        </p:spPr>
      </p:pic>
      <p:sp>
        <p:nvSpPr>
          <p:cNvPr id="2" name="Taisnstūris 1"/>
          <p:cNvSpPr/>
          <p:nvPr/>
        </p:nvSpPr>
        <p:spPr>
          <a:xfrm>
            <a:off x="5818495" y="996665"/>
            <a:ext cx="6096000" cy="1384995"/>
          </a:xfrm>
          <a:prstGeom prst="rect">
            <a:avLst/>
          </a:prstGeom>
        </p:spPr>
        <p:txBody>
          <a:bodyPr>
            <a:spAutoFit/>
          </a:bodyPr>
          <a:lstStyle/>
          <a:p>
            <a:pPr marL="457200" indent="-457200">
              <a:buFont typeface="Wingdings" panose="05000000000000000000" pitchFamily="2" charset="2"/>
              <a:buChar char="q"/>
            </a:pPr>
            <a:r>
              <a:rPr lang="en-US" sz="2800" b="1" dirty="0">
                <a:highlight>
                  <a:srgbClr val="FFFF00"/>
                </a:highlight>
              </a:rPr>
              <a:t>Single- stranded binding proteins (SSB) </a:t>
            </a:r>
            <a:r>
              <a:rPr lang="en-US" sz="2800" dirty="0"/>
              <a:t>work with helicase to keep the parental DNA helix unwound. </a:t>
            </a:r>
            <a:endParaRPr lang="lv-LV" sz="2800" dirty="0"/>
          </a:p>
        </p:txBody>
      </p:sp>
      <p:sp>
        <p:nvSpPr>
          <p:cNvPr id="3" name="Taisnstūris 2"/>
          <p:cNvSpPr/>
          <p:nvPr/>
        </p:nvSpPr>
        <p:spPr>
          <a:xfrm>
            <a:off x="302270" y="4416591"/>
            <a:ext cx="11612225" cy="954107"/>
          </a:xfrm>
          <a:prstGeom prst="rect">
            <a:avLst/>
          </a:prstGeom>
        </p:spPr>
        <p:txBody>
          <a:bodyPr wrap="square">
            <a:spAutoFit/>
          </a:bodyPr>
          <a:lstStyle/>
          <a:p>
            <a:pPr marL="457200" indent="-457200">
              <a:buFont typeface="Wingdings" panose="05000000000000000000" pitchFamily="2" charset="2"/>
              <a:buChar char="q"/>
            </a:pPr>
            <a:r>
              <a:rPr lang="en-US" sz="2800" dirty="0"/>
              <a:t>SSB coats the unwound strands with rigid subunits that prevents strands snapping back together in a helix. </a:t>
            </a:r>
            <a:endParaRPr lang="lv-LV" sz="2800" dirty="0"/>
          </a:p>
        </p:txBody>
      </p:sp>
      <p:sp>
        <p:nvSpPr>
          <p:cNvPr id="8" name="Taisnstūris 7"/>
          <p:cNvSpPr/>
          <p:nvPr/>
        </p:nvSpPr>
        <p:spPr>
          <a:xfrm>
            <a:off x="5818495" y="2600709"/>
            <a:ext cx="6096000" cy="1815882"/>
          </a:xfrm>
          <a:prstGeom prst="rect">
            <a:avLst/>
          </a:prstGeom>
        </p:spPr>
        <p:txBody>
          <a:bodyPr>
            <a:spAutoFit/>
          </a:bodyPr>
          <a:lstStyle/>
          <a:p>
            <a:pPr marL="457200" indent="-457200">
              <a:buFont typeface="Wingdings" panose="05000000000000000000" pitchFamily="2" charset="2"/>
              <a:buChar char="q"/>
            </a:pPr>
            <a:r>
              <a:rPr lang="en-US" sz="2800" dirty="0">
                <a:solidFill>
                  <a:srgbClr val="252525"/>
                </a:solidFill>
              </a:rPr>
              <a:t>Single-stranded DNA is highly unstable and can form hydrogen bonds with itself (secondary structures as “hairpins).</a:t>
            </a:r>
            <a:endParaRPr lang="lv-LV" sz="2800" dirty="0"/>
          </a:p>
        </p:txBody>
      </p:sp>
      <p:sp>
        <p:nvSpPr>
          <p:cNvPr id="12" name="Taisnstūris 11"/>
          <p:cNvSpPr/>
          <p:nvPr/>
        </p:nvSpPr>
        <p:spPr>
          <a:xfrm>
            <a:off x="324926" y="6204516"/>
            <a:ext cx="10841301" cy="523220"/>
          </a:xfrm>
          <a:prstGeom prst="rect">
            <a:avLst/>
          </a:prstGeom>
        </p:spPr>
        <p:txBody>
          <a:bodyPr wrap="none">
            <a:spAutoFit/>
          </a:bodyPr>
          <a:lstStyle/>
          <a:p>
            <a:r>
              <a:rPr lang="sv-SE" sz="2800" dirty="0"/>
              <a:t>In eukaryotes, </a:t>
            </a:r>
            <a:r>
              <a:rPr lang="sv-SE" sz="2800" b="1" dirty="0"/>
              <a:t>heterotrimeric Replication Protein A (RPA1-3) </a:t>
            </a:r>
            <a:r>
              <a:rPr lang="sv-SE" sz="2800" dirty="0"/>
              <a:t>acts as SSB.</a:t>
            </a:r>
            <a:endParaRPr lang="lv-LV" sz="2800" dirty="0"/>
          </a:p>
        </p:txBody>
      </p:sp>
    </p:spTree>
    <p:extLst>
      <p:ext uri="{BB962C8B-B14F-4D97-AF65-F5344CB8AC3E}">
        <p14:creationId xmlns:p14="http://schemas.microsoft.com/office/powerpoint/2010/main" val="194974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2232" y="364628"/>
            <a:ext cx="2812437" cy="584775"/>
          </a:xfrm>
          <a:prstGeom prst="rect">
            <a:avLst/>
          </a:prstGeom>
          <a:noFill/>
        </p:spPr>
        <p:txBody>
          <a:bodyPr wrap="none" rtlCol="0">
            <a:spAutoFit/>
          </a:bodyPr>
          <a:lstStyle/>
          <a:p>
            <a:r>
              <a:rPr lang="lv-LV" sz="3200" b="1" dirty="0" err="1"/>
              <a:t>Elongation</a:t>
            </a:r>
            <a:r>
              <a:rPr lang="lv-LV" sz="3200" b="1" dirty="0"/>
              <a:t> step</a:t>
            </a:r>
          </a:p>
        </p:txBody>
      </p:sp>
      <p:sp>
        <p:nvSpPr>
          <p:cNvPr id="2" name="TextBox 1"/>
          <p:cNvSpPr txBox="1"/>
          <p:nvPr/>
        </p:nvSpPr>
        <p:spPr>
          <a:xfrm>
            <a:off x="2674961" y="1487606"/>
            <a:ext cx="184731" cy="369332"/>
          </a:xfrm>
          <a:prstGeom prst="rect">
            <a:avLst/>
          </a:prstGeom>
          <a:noFill/>
        </p:spPr>
        <p:txBody>
          <a:bodyPr wrap="none" rtlCol="0">
            <a:spAutoFit/>
          </a:bodyPr>
          <a:lstStyle/>
          <a:p>
            <a:endParaRPr lang="lv-LV" dirty="0"/>
          </a:p>
        </p:txBody>
      </p:sp>
      <p:sp>
        <p:nvSpPr>
          <p:cNvPr id="3" name="Taisnstūris 2"/>
          <p:cNvSpPr/>
          <p:nvPr/>
        </p:nvSpPr>
        <p:spPr>
          <a:xfrm>
            <a:off x="365177" y="1426863"/>
            <a:ext cx="11436824" cy="1384995"/>
          </a:xfrm>
          <a:prstGeom prst="rect">
            <a:avLst/>
          </a:prstGeom>
        </p:spPr>
        <p:txBody>
          <a:bodyPr wrap="square">
            <a:spAutoFit/>
          </a:bodyPr>
          <a:lstStyle/>
          <a:p>
            <a:pPr marL="457200" indent="-457200">
              <a:buFont typeface="Wingdings" panose="05000000000000000000" pitchFamily="2" charset="2"/>
              <a:buChar char="q"/>
            </a:pPr>
            <a:r>
              <a:rPr lang="en-US" sz="2800" dirty="0">
                <a:solidFill>
                  <a:srgbClr val="252525"/>
                </a:solidFill>
              </a:rPr>
              <a:t>A single strand of DNA by itself is not suitable for </a:t>
            </a:r>
            <a:r>
              <a:rPr lang="en-US" sz="2800" dirty="0" err="1">
                <a:solidFill>
                  <a:srgbClr val="252525"/>
                </a:solidFill>
              </a:rPr>
              <a:t>polymerisation</a:t>
            </a:r>
            <a:r>
              <a:rPr lang="en-US" sz="2800" dirty="0">
                <a:solidFill>
                  <a:srgbClr val="252525"/>
                </a:solidFill>
              </a:rPr>
              <a:t>. </a:t>
            </a:r>
            <a:endParaRPr lang="lv-LV" sz="2800" dirty="0">
              <a:solidFill>
                <a:srgbClr val="252525"/>
              </a:solidFill>
            </a:endParaRPr>
          </a:p>
          <a:p>
            <a:r>
              <a:rPr lang="en-US" sz="2800" dirty="0">
                <a:solidFill>
                  <a:srgbClr val="252525"/>
                </a:solidFill>
              </a:rPr>
              <a:t>This is because the chemical reactions </a:t>
            </a:r>
            <a:r>
              <a:rPr lang="en-US" sz="2800" dirty="0" err="1">
                <a:solidFill>
                  <a:srgbClr val="252525"/>
                </a:solidFill>
              </a:rPr>
              <a:t>catalysed</a:t>
            </a:r>
            <a:r>
              <a:rPr lang="en-US" sz="2800" dirty="0">
                <a:solidFill>
                  <a:srgbClr val="252525"/>
                </a:solidFill>
              </a:rPr>
              <a:t> by </a:t>
            </a:r>
            <a:r>
              <a:rPr lang="en-US" sz="2800" b="1" dirty="0">
                <a:solidFill>
                  <a:srgbClr val="252525"/>
                </a:solidFill>
              </a:rPr>
              <a:t>DNA polymerases </a:t>
            </a:r>
            <a:endParaRPr lang="lv-LV" sz="2800" b="1" dirty="0">
              <a:solidFill>
                <a:srgbClr val="252525"/>
              </a:solidFill>
            </a:endParaRPr>
          </a:p>
          <a:p>
            <a:r>
              <a:rPr lang="en-US" sz="2800" b="1" dirty="0">
                <a:solidFill>
                  <a:srgbClr val="252525"/>
                </a:solidFill>
              </a:rPr>
              <a:t>require a free 3' OH </a:t>
            </a:r>
            <a:r>
              <a:rPr lang="en-US" sz="2800" dirty="0">
                <a:solidFill>
                  <a:srgbClr val="252525"/>
                </a:solidFill>
              </a:rPr>
              <a:t>in order to initiate nucleotide chain elongation. </a:t>
            </a:r>
            <a:endParaRPr lang="lv-LV" sz="2800" dirty="0"/>
          </a:p>
        </p:txBody>
      </p:sp>
      <p:sp>
        <p:nvSpPr>
          <p:cNvPr id="10" name="Taisnstūris 9"/>
          <p:cNvSpPr/>
          <p:nvPr/>
        </p:nvSpPr>
        <p:spPr>
          <a:xfrm>
            <a:off x="477333" y="3766778"/>
            <a:ext cx="11436824" cy="954107"/>
          </a:xfrm>
          <a:prstGeom prst="rect">
            <a:avLst/>
          </a:prstGeom>
        </p:spPr>
        <p:txBody>
          <a:bodyPr wrap="square">
            <a:spAutoFit/>
          </a:bodyPr>
          <a:lstStyle/>
          <a:p>
            <a:pPr marL="457200" indent="-457200">
              <a:buFont typeface="Wingdings" panose="05000000000000000000" pitchFamily="2" charset="2"/>
              <a:buChar char="q"/>
            </a:pPr>
            <a:r>
              <a:rPr lang="en-US" sz="2800" dirty="0">
                <a:solidFill>
                  <a:srgbClr val="252525"/>
                </a:solidFill>
              </a:rPr>
              <a:t>DNA polymerase can not start chain elongation </a:t>
            </a:r>
            <a:r>
              <a:rPr lang="en-US" sz="2800" i="1" dirty="0">
                <a:solidFill>
                  <a:srgbClr val="252525"/>
                </a:solidFill>
              </a:rPr>
              <a:t>de novo</a:t>
            </a:r>
            <a:r>
              <a:rPr lang="en-US" sz="2800" dirty="0">
                <a:solidFill>
                  <a:srgbClr val="252525"/>
                </a:solidFill>
              </a:rPr>
              <a:t>.  It requires </a:t>
            </a:r>
          </a:p>
          <a:p>
            <a:r>
              <a:rPr lang="en-US" sz="2800" dirty="0">
                <a:solidFill>
                  <a:srgbClr val="252525"/>
                </a:solidFill>
              </a:rPr>
              <a:t>a pre-existing chain of nucleotides.</a:t>
            </a:r>
            <a:endParaRPr lang="lv-LV" sz="2800" dirty="0"/>
          </a:p>
        </p:txBody>
      </p:sp>
    </p:spTree>
    <p:extLst>
      <p:ext uri="{BB962C8B-B14F-4D97-AF65-F5344CB8AC3E}">
        <p14:creationId xmlns:p14="http://schemas.microsoft.com/office/powerpoint/2010/main" val="354028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6150" y="252508"/>
            <a:ext cx="2812437" cy="584775"/>
          </a:xfrm>
          <a:prstGeom prst="rect">
            <a:avLst/>
          </a:prstGeom>
          <a:noFill/>
        </p:spPr>
        <p:txBody>
          <a:bodyPr wrap="none" rtlCol="0">
            <a:spAutoFit/>
          </a:bodyPr>
          <a:lstStyle/>
          <a:p>
            <a:r>
              <a:rPr lang="lv-LV" sz="3200" b="1" dirty="0" err="1"/>
              <a:t>Elongation</a:t>
            </a:r>
            <a:r>
              <a:rPr lang="lv-LV" sz="3200" b="1" dirty="0"/>
              <a:t> step</a:t>
            </a:r>
          </a:p>
        </p:txBody>
      </p:sp>
      <p:sp>
        <p:nvSpPr>
          <p:cNvPr id="7" name="TextBox 6"/>
          <p:cNvSpPr txBox="1"/>
          <p:nvPr/>
        </p:nvSpPr>
        <p:spPr>
          <a:xfrm>
            <a:off x="5615109" y="2213631"/>
            <a:ext cx="6489020" cy="2246769"/>
          </a:xfrm>
          <a:prstGeom prst="rect">
            <a:avLst/>
          </a:prstGeom>
          <a:noFill/>
        </p:spPr>
        <p:txBody>
          <a:bodyPr wrap="none" rtlCol="0">
            <a:spAutoFit/>
          </a:bodyPr>
          <a:lstStyle/>
          <a:p>
            <a:r>
              <a:rPr lang="en-US" sz="2800" b="1" dirty="0">
                <a:highlight>
                  <a:srgbClr val="FFFF00"/>
                </a:highlight>
              </a:rPr>
              <a:t>RNA primase </a:t>
            </a:r>
            <a:r>
              <a:rPr lang="en-US" sz="2800" dirty="0"/>
              <a:t>synthesize</a:t>
            </a:r>
            <a:r>
              <a:rPr lang="lv-LV" sz="2800" dirty="0"/>
              <a:t>s</a:t>
            </a:r>
            <a:r>
              <a:rPr lang="en-US" sz="2800" dirty="0"/>
              <a:t> and add</a:t>
            </a:r>
            <a:r>
              <a:rPr lang="lv-LV" sz="2800" dirty="0"/>
              <a:t>s</a:t>
            </a:r>
            <a:r>
              <a:rPr lang="en-US" sz="2800" dirty="0"/>
              <a:t> on each</a:t>
            </a:r>
          </a:p>
          <a:p>
            <a:r>
              <a:rPr lang="en-US" sz="2800" dirty="0"/>
              <a:t>unwound DNA strand a short </a:t>
            </a:r>
          </a:p>
          <a:p>
            <a:r>
              <a:rPr lang="en-US" sz="2800" dirty="0"/>
              <a:t>(5-10 nucleotides long) RNA </a:t>
            </a:r>
          </a:p>
          <a:p>
            <a:r>
              <a:rPr lang="en-US" sz="2800" dirty="0"/>
              <a:t>sequences (RNA primers) that a</a:t>
            </a:r>
            <a:r>
              <a:rPr lang="lv-LV" sz="2800" dirty="0"/>
              <a:t>re</a:t>
            </a:r>
            <a:r>
              <a:rPr lang="en-US" sz="2800" dirty="0"/>
              <a:t> </a:t>
            </a:r>
          </a:p>
          <a:p>
            <a:r>
              <a:rPr lang="en-US" sz="2800" dirty="0"/>
              <a:t>complimentary to DNA sequence.</a:t>
            </a:r>
          </a:p>
        </p:txBody>
      </p:sp>
      <p:pic>
        <p:nvPicPr>
          <p:cNvPr id="8" name="Picture 2" descr="http://www.bio.miami.edu/dana/pix/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1" y="2213631"/>
            <a:ext cx="5116901" cy="2559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74961" y="1487606"/>
            <a:ext cx="184731" cy="369332"/>
          </a:xfrm>
          <a:prstGeom prst="rect">
            <a:avLst/>
          </a:prstGeom>
          <a:noFill/>
        </p:spPr>
        <p:txBody>
          <a:bodyPr wrap="none" rtlCol="0">
            <a:spAutoFit/>
          </a:bodyPr>
          <a:lstStyle/>
          <a:p>
            <a:endParaRPr lang="lv-LV" dirty="0"/>
          </a:p>
        </p:txBody>
      </p:sp>
      <p:sp>
        <p:nvSpPr>
          <p:cNvPr id="11" name="TextBox 10"/>
          <p:cNvSpPr txBox="1"/>
          <p:nvPr/>
        </p:nvSpPr>
        <p:spPr>
          <a:xfrm>
            <a:off x="1028786" y="1225996"/>
            <a:ext cx="9979848" cy="523220"/>
          </a:xfrm>
          <a:prstGeom prst="rect">
            <a:avLst/>
          </a:prstGeom>
          <a:noFill/>
        </p:spPr>
        <p:txBody>
          <a:bodyPr wrap="none" rtlCol="0">
            <a:spAutoFit/>
          </a:bodyPr>
          <a:lstStyle/>
          <a:p>
            <a:r>
              <a:rPr lang="sv-SE" sz="2800" dirty="0"/>
              <a:t>This problem is solved by  RNA primase (a type of RNA polymerase).</a:t>
            </a:r>
            <a:endParaRPr lang="lv-LV" sz="2800" dirty="0"/>
          </a:p>
        </p:txBody>
      </p:sp>
      <p:sp>
        <p:nvSpPr>
          <p:cNvPr id="4" name="TextBox 3"/>
          <p:cNvSpPr txBox="1"/>
          <p:nvPr/>
        </p:nvSpPr>
        <p:spPr>
          <a:xfrm>
            <a:off x="678145" y="5237826"/>
            <a:ext cx="11362861" cy="1384995"/>
          </a:xfrm>
          <a:prstGeom prst="rect">
            <a:avLst/>
          </a:prstGeom>
          <a:noFill/>
        </p:spPr>
        <p:txBody>
          <a:bodyPr wrap="square" rtlCol="0">
            <a:spAutoFit/>
          </a:bodyPr>
          <a:lstStyle/>
          <a:p>
            <a:r>
              <a:rPr lang="lv-LV" sz="2800" b="1" dirty="0">
                <a:highlight>
                  <a:srgbClr val="FFFF00"/>
                </a:highlight>
              </a:rPr>
              <a:t>DNA </a:t>
            </a:r>
            <a:r>
              <a:rPr lang="lv-LV" sz="2800" b="1" dirty="0" err="1">
                <a:highlight>
                  <a:srgbClr val="FFFF00"/>
                </a:highlight>
              </a:rPr>
              <a:t>polymerase</a:t>
            </a:r>
            <a:r>
              <a:rPr lang="lv-LV" sz="2800" b="1" dirty="0">
                <a:highlight>
                  <a:srgbClr val="FFFF00"/>
                </a:highlight>
              </a:rPr>
              <a:t> </a:t>
            </a:r>
            <a:r>
              <a:rPr lang="lv-LV" sz="2800" b="1" dirty="0" err="1">
                <a:highlight>
                  <a:srgbClr val="FFFF00"/>
                </a:highlight>
              </a:rPr>
              <a:t>alpha</a:t>
            </a:r>
            <a:r>
              <a:rPr lang="lv-LV" sz="2800" b="1" dirty="0">
                <a:highlight>
                  <a:srgbClr val="FFFF00"/>
                </a:highlight>
              </a:rPr>
              <a:t> (Pol </a:t>
            </a:r>
            <a:r>
              <a:rPr lang="el-GR" sz="2800" b="1" dirty="0">
                <a:highlight>
                  <a:srgbClr val="FFFF00"/>
                </a:highlight>
              </a:rPr>
              <a:t>α</a:t>
            </a:r>
            <a:r>
              <a:rPr lang="lv-LV" sz="2800" b="1" dirty="0">
                <a:highlight>
                  <a:srgbClr val="FFFF00"/>
                </a:highlight>
              </a:rPr>
              <a:t>) </a:t>
            </a:r>
            <a:r>
              <a:rPr lang="lv-LV" sz="2800" dirty="0" err="1"/>
              <a:t>extends</a:t>
            </a:r>
            <a:r>
              <a:rPr lang="lv-LV" sz="2800" dirty="0"/>
              <a:t> </a:t>
            </a:r>
            <a:r>
              <a:rPr lang="lv-LV" sz="2800" dirty="0" err="1"/>
              <a:t>the</a:t>
            </a:r>
            <a:r>
              <a:rPr lang="lv-LV" sz="2800" dirty="0"/>
              <a:t> RNA </a:t>
            </a:r>
            <a:r>
              <a:rPr lang="lv-LV" sz="2800" dirty="0" err="1"/>
              <a:t>primer</a:t>
            </a:r>
            <a:r>
              <a:rPr lang="lv-LV" sz="2800" dirty="0"/>
              <a:t> </a:t>
            </a:r>
            <a:r>
              <a:rPr lang="lv-LV" sz="2800" dirty="0" err="1"/>
              <a:t>with</a:t>
            </a:r>
            <a:r>
              <a:rPr lang="lv-LV" sz="2800" dirty="0"/>
              <a:t> </a:t>
            </a:r>
          </a:p>
          <a:p>
            <a:r>
              <a:rPr lang="lv-LV" sz="2800" dirty="0" err="1"/>
              <a:t>deoxynucleotides</a:t>
            </a:r>
            <a:r>
              <a:rPr lang="lv-LV" sz="2800" dirty="0"/>
              <a:t> </a:t>
            </a:r>
            <a:r>
              <a:rPr lang="lv-LV" sz="2800" dirty="0" err="1"/>
              <a:t>for</a:t>
            </a:r>
            <a:r>
              <a:rPr lang="lv-LV" sz="2800" dirty="0"/>
              <a:t> </a:t>
            </a:r>
            <a:r>
              <a:rPr lang="lv-LV" sz="2800" dirty="0" err="1"/>
              <a:t>another</a:t>
            </a:r>
            <a:r>
              <a:rPr lang="lv-LV" sz="2800" dirty="0"/>
              <a:t> 20 </a:t>
            </a:r>
            <a:r>
              <a:rPr lang="lv-LV" sz="2800" dirty="0" err="1"/>
              <a:t>nucleotides</a:t>
            </a:r>
            <a:r>
              <a:rPr lang="lv-LV" sz="2800" dirty="0"/>
              <a:t>, </a:t>
            </a:r>
            <a:r>
              <a:rPr lang="lv-LV" sz="2800" dirty="0" err="1"/>
              <a:t>forming</a:t>
            </a:r>
            <a:r>
              <a:rPr lang="lv-LV" sz="2800" dirty="0"/>
              <a:t> a </a:t>
            </a:r>
            <a:r>
              <a:rPr lang="lv-LV" sz="2800" dirty="0" err="1"/>
              <a:t>mixed</a:t>
            </a:r>
            <a:r>
              <a:rPr lang="lv-LV" sz="2800" dirty="0"/>
              <a:t> RNA- DNA </a:t>
            </a:r>
            <a:r>
              <a:rPr lang="lv-LV" sz="2800" dirty="0" err="1"/>
              <a:t>primer</a:t>
            </a:r>
            <a:r>
              <a:rPr lang="lv-LV" sz="2800" dirty="0"/>
              <a:t>. Pol </a:t>
            </a:r>
            <a:r>
              <a:rPr lang="el-GR" sz="2800" dirty="0"/>
              <a:t>α</a:t>
            </a:r>
            <a:r>
              <a:rPr lang="lv-LV" sz="2800" dirty="0"/>
              <a:t> starts a </a:t>
            </a:r>
            <a:r>
              <a:rPr lang="lv-LV" sz="2800" dirty="0" err="1"/>
              <a:t>new</a:t>
            </a:r>
            <a:r>
              <a:rPr lang="lv-LV" sz="2800" dirty="0"/>
              <a:t> DNA </a:t>
            </a:r>
            <a:r>
              <a:rPr lang="lv-LV" sz="2800" dirty="0" err="1"/>
              <a:t>strand</a:t>
            </a:r>
            <a:r>
              <a:rPr lang="lv-LV" sz="2800" dirty="0"/>
              <a:t>.</a:t>
            </a:r>
          </a:p>
        </p:txBody>
      </p:sp>
    </p:spTree>
    <p:extLst>
      <p:ext uri="{BB962C8B-B14F-4D97-AF65-F5344CB8AC3E}">
        <p14:creationId xmlns:p14="http://schemas.microsoft.com/office/powerpoint/2010/main" val="4117263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ttēls 21"/>
          <p:cNvPicPr>
            <a:picLocks noChangeAspect="1"/>
          </p:cNvPicPr>
          <p:nvPr/>
        </p:nvPicPr>
        <p:blipFill>
          <a:blip r:embed="rId2"/>
          <a:stretch>
            <a:fillRect/>
          </a:stretch>
        </p:blipFill>
        <p:spPr>
          <a:xfrm>
            <a:off x="1422331" y="5884378"/>
            <a:ext cx="1476375" cy="809625"/>
          </a:xfrm>
          <a:prstGeom prst="rect">
            <a:avLst/>
          </a:prstGeom>
        </p:spPr>
      </p:pic>
      <p:sp>
        <p:nvSpPr>
          <p:cNvPr id="4" name="TextBox 3"/>
          <p:cNvSpPr txBox="1"/>
          <p:nvPr/>
        </p:nvSpPr>
        <p:spPr>
          <a:xfrm>
            <a:off x="5128769" y="601301"/>
            <a:ext cx="3203698" cy="584775"/>
          </a:xfrm>
          <a:prstGeom prst="rect">
            <a:avLst/>
          </a:prstGeom>
          <a:noFill/>
        </p:spPr>
        <p:txBody>
          <a:bodyPr wrap="none" rtlCol="0">
            <a:spAutoFit/>
          </a:bodyPr>
          <a:lstStyle/>
          <a:p>
            <a:r>
              <a:rPr lang="lv-LV" sz="3200" b="1" dirty="0"/>
              <a:t>DNA </a:t>
            </a:r>
            <a:r>
              <a:rPr lang="lv-LV" sz="3200" b="1" dirty="0" err="1"/>
              <a:t>polymerases</a:t>
            </a:r>
            <a:endParaRPr lang="lv-LV" sz="3200" b="1" dirty="0"/>
          </a:p>
        </p:txBody>
      </p:sp>
      <p:sp>
        <p:nvSpPr>
          <p:cNvPr id="2" name="Taisnstūris 1"/>
          <p:cNvSpPr/>
          <p:nvPr/>
        </p:nvSpPr>
        <p:spPr>
          <a:xfrm>
            <a:off x="4951215" y="1682770"/>
            <a:ext cx="6096000" cy="830997"/>
          </a:xfrm>
          <a:prstGeom prst="rect">
            <a:avLst/>
          </a:prstGeom>
        </p:spPr>
        <p:txBody>
          <a:bodyPr>
            <a:spAutoFit/>
          </a:bodyPr>
          <a:lstStyle/>
          <a:p>
            <a:pPr marL="342900" indent="-342900">
              <a:buFont typeface="Wingdings" panose="05000000000000000000" pitchFamily="2" charset="2"/>
              <a:buChar char="q"/>
            </a:pPr>
            <a:r>
              <a:rPr lang="en-US" sz="2400" dirty="0">
                <a:solidFill>
                  <a:srgbClr val="000000"/>
                </a:solidFill>
                <a:highlight>
                  <a:srgbClr val="FFFF00"/>
                </a:highlight>
                <a:latin typeface="ABCDEE-Garamond-Bold3"/>
              </a:rPr>
              <a:t>DNA polymerase</a:t>
            </a:r>
            <a:r>
              <a:rPr lang="lv-LV" sz="2400" dirty="0">
                <a:solidFill>
                  <a:srgbClr val="000000"/>
                </a:solidFill>
                <a:highlight>
                  <a:srgbClr val="FFFF00"/>
                </a:highlight>
                <a:latin typeface="ABCDEE-Garamond-Bold3"/>
              </a:rPr>
              <a:t>s</a:t>
            </a:r>
            <a:r>
              <a:rPr lang="en-US" sz="2400" dirty="0">
                <a:solidFill>
                  <a:srgbClr val="000000"/>
                </a:solidFill>
                <a:highlight>
                  <a:srgbClr val="FFFF00"/>
                </a:highlight>
                <a:latin typeface="ABCDEE-Garamond-Bold3"/>
              </a:rPr>
              <a:t> </a:t>
            </a:r>
            <a:r>
              <a:rPr lang="lv-LV" sz="2400" dirty="0" err="1">
                <a:solidFill>
                  <a:srgbClr val="000000"/>
                </a:solidFill>
                <a:latin typeface="ABCDEE-Garamond-Bold3"/>
              </a:rPr>
              <a:t>are</a:t>
            </a:r>
            <a:r>
              <a:rPr lang="lv-LV" sz="2400" dirty="0">
                <a:solidFill>
                  <a:srgbClr val="000000"/>
                </a:solidFill>
                <a:latin typeface="ABCDEE-Garamond-Bold3"/>
              </a:rPr>
              <a:t> </a:t>
            </a:r>
            <a:r>
              <a:rPr lang="en-US" sz="2400" dirty="0">
                <a:solidFill>
                  <a:srgbClr val="000000"/>
                </a:solidFill>
                <a:latin typeface="ABCDEE-Garamond3"/>
              </a:rPr>
              <a:t>the main working horse</a:t>
            </a:r>
            <a:r>
              <a:rPr lang="lv-LV" sz="2400" dirty="0">
                <a:solidFill>
                  <a:srgbClr val="000000"/>
                </a:solidFill>
                <a:latin typeface="ABCDEE-Garamond3"/>
              </a:rPr>
              <a:t>s </a:t>
            </a:r>
            <a:r>
              <a:rPr lang="lv-LV" sz="2400" dirty="0" err="1">
                <a:solidFill>
                  <a:srgbClr val="000000"/>
                </a:solidFill>
                <a:latin typeface="ABCDEE-Garamond3"/>
              </a:rPr>
              <a:t>of</a:t>
            </a:r>
            <a:r>
              <a:rPr lang="lv-LV" sz="2400" dirty="0">
                <a:solidFill>
                  <a:srgbClr val="000000"/>
                </a:solidFill>
                <a:latin typeface="ABCDEE-Garamond3"/>
              </a:rPr>
              <a:t> </a:t>
            </a:r>
            <a:r>
              <a:rPr lang="lv-LV" sz="2400" dirty="0" err="1">
                <a:solidFill>
                  <a:srgbClr val="000000"/>
                </a:solidFill>
                <a:latin typeface="ABCDEE-Garamond3"/>
              </a:rPr>
              <a:t>the</a:t>
            </a:r>
            <a:r>
              <a:rPr lang="lv-LV" sz="2400" dirty="0">
                <a:solidFill>
                  <a:srgbClr val="000000"/>
                </a:solidFill>
                <a:latin typeface="ABCDEE-Garamond3"/>
              </a:rPr>
              <a:t> </a:t>
            </a:r>
            <a:r>
              <a:rPr lang="lv-LV" sz="2400" dirty="0" err="1">
                <a:solidFill>
                  <a:srgbClr val="000000"/>
                </a:solidFill>
                <a:latin typeface="ABCDEE-Garamond3"/>
              </a:rPr>
              <a:t>replication</a:t>
            </a:r>
            <a:r>
              <a:rPr lang="lv-LV" sz="2400" dirty="0">
                <a:solidFill>
                  <a:srgbClr val="000000"/>
                </a:solidFill>
                <a:latin typeface="ABCDEE-Garamond3"/>
              </a:rPr>
              <a:t> process.</a:t>
            </a:r>
            <a:r>
              <a:rPr lang="en-US" sz="2400" dirty="0">
                <a:solidFill>
                  <a:srgbClr val="000000"/>
                </a:solidFill>
                <a:latin typeface="ABCDEE-Garamond3"/>
              </a:rPr>
              <a:t> </a:t>
            </a:r>
            <a:endParaRPr lang="lv-LV" sz="2400" dirty="0">
              <a:solidFill>
                <a:srgbClr val="000000"/>
              </a:solidFill>
              <a:latin typeface="ABCDEE-Garamond3"/>
            </a:endParaRPr>
          </a:p>
        </p:txBody>
      </p:sp>
      <p:sp>
        <p:nvSpPr>
          <p:cNvPr id="3" name="TextBox 2"/>
          <p:cNvSpPr txBox="1"/>
          <p:nvPr/>
        </p:nvSpPr>
        <p:spPr>
          <a:xfrm>
            <a:off x="1784412" y="94143"/>
            <a:ext cx="2812437" cy="584775"/>
          </a:xfrm>
          <a:prstGeom prst="rect">
            <a:avLst/>
          </a:prstGeom>
          <a:noFill/>
        </p:spPr>
        <p:txBody>
          <a:bodyPr wrap="none" rtlCol="0">
            <a:spAutoFit/>
          </a:bodyPr>
          <a:lstStyle/>
          <a:p>
            <a:r>
              <a:rPr lang="lv-LV" sz="3200" b="1" dirty="0" err="1"/>
              <a:t>Elongation</a:t>
            </a:r>
            <a:r>
              <a:rPr lang="lv-LV" sz="3200" b="1" dirty="0"/>
              <a:t> step</a:t>
            </a:r>
          </a:p>
        </p:txBody>
      </p:sp>
      <p:pic>
        <p:nvPicPr>
          <p:cNvPr id="5" name="Attēls 4"/>
          <p:cNvPicPr>
            <a:picLocks noChangeAspect="1"/>
          </p:cNvPicPr>
          <p:nvPr/>
        </p:nvPicPr>
        <p:blipFill>
          <a:blip r:embed="rId3"/>
          <a:stretch>
            <a:fillRect/>
          </a:stretch>
        </p:blipFill>
        <p:spPr>
          <a:xfrm>
            <a:off x="481411" y="1343922"/>
            <a:ext cx="3618780" cy="2082038"/>
          </a:xfrm>
          <a:prstGeom prst="rect">
            <a:avLst/>
          </a:prstGeom>
        </p:spPr>
      </p:pic>
      <p:sp>
        <p:nvSpPr>
          <p:cNvPr id="15" name="Taisnstūris 14"/>
          <p:cNvSpPr/>
          <p:nvPr/>
        </p:nvSpPr>
        <p:spPr>
          <a:xfrm>
            <a:off x="4951215" y="3010462"/>
            <a:ext cx="6096000" cy="830997"/>
          </a:xfrm>
          <a:prstGeom prst="rect">
            <a:avLst/>
          </a:prstGeom>
        </p:spPr>
        <p:txBody>
          <a:bodyPr>
            <a:spAutoFit/>
          </a:bodyPr>
          <a:lstStyle/>
          <a:p>
            <a:pPr marL="342900" indent="-342900">
              <a:buFont typeface="Wingdings" panose="05000000000000000000" pitchFamily="2" charset="2"/>
              <a:buChar char="q"/>
            </a:pPr>
            <a:r>
              <a:rPr lang="en-US" sz="2400" dirty="0">
                <a:solidFill>
                  <a:srgbClr val="000000"/>
                </a:solidFill>
                <a:latin typeface="ABCDEE-Garamond-Bold3"/>
              </a:rPr>
              <a:t>DNA polymerases </a:t>
            </a:r>
            <a:r>
              <a:rPr lang="lv-LV" sz="2400" dirty="0">
                <a:solidFill>
                  <a:srgbClr val="000000"/>
                </a:solidFill>
                <a:latin typeface="ABCDEE-Garamond-Bold3"/>
              </a:rPr>
              <a:t>ha</a:t>
            </a:r>
            <a:r>
              <a:rPr lang="sv-SE" sz="2400" dirty="0">
                <a:solidFill>
                  <a:srgbClr val="000000"/>
                </a:solidFill>
                <a:latin typeface="ABCDEE-Garamond-Bold3"/>
              </a:rPr>
              <a:t>ve</a:t>
            </a:r>
            <a:r>
              <a:rPr lang="lv-LV" sz="2400" dirty="0">
                <a:solidFill>
                  <a:srgbClr val="000000"/>
                </a:solidFill>
                <a:latin typeface="ABCDEE-Garamond-Bold3"/>
              </a:rPr>
              <a:t> </a:t>
            </a:r>
            <a:r>
              <a:rPr lang="lv-LV" sz="2400" dirty="0" err="1">
                <a:solidFill>
                  <a:srgbClr val="000000"/>
                </a:solidFill>
                <a:latin typeface="ABCDEE-Garamond-Bold3"/>
              </a:rPr>
              <a:t>catalytic</a:t>
            </a:r>
            <a:r>
              <a:rPr lang="lv-LV" sz="2400" dirty="0">
                <a:solidFill>
                  <a:srgbClr val="000000"/>
                </a:solidFill>
                <a:latin typeface="ABCDEE-Garamond-Bold3"/>
              </a:rPr>
              <a:t> </a:t>
            </a:r>
            <a:r>
              <a:rPr lang="en-US" sz="2400" b="1" dirty="0">
                <a:solidFill>
                  <a:srgbClr val="000000"/>
                </a:solidFill>
                <a:latin typeface="ABCDEE-Garamond3"/>
              </a:rPr>
              <a:t>5’-3’ polymerase activity</a:t>
            </a:r>
            <a:r>
              <a:rPr lang="lv-LV" sz="2400" b="1" dirty="0">
                <a:solidFill>
                  <a:srgbClr val="000000"/>
                </a:solidFill>
                <a:latin typeface="ABCDEE-Garamond3"/>
              </a:rPr>
              <a:t>.</a:t>
            </a:r>
          </a:p>
        </p:txBody>
      </p:sp>
      <p:sp>
        <p:nvSpPr>
          <p:cNvPr id="16" name="Taisnstūris 15"/>
          <p:cNvSpPr/>
          <p:nvPr/>
        </p:nvSpPr>
        <p:spPr>
          <a:xfrm>
            <a:off x="4951215" y="4338154"/>
            <a:ext cx="6096000" cy="1569660"/>
          </a:xfrm>
          <a:prstGeom prst="rect">
            <a:avLst/>
          </a:prstGeom>
        </p:spPr>
        <p:txBody>
          <a:bodyPr>
            <a:spAutoFit/>
          </a:bodyPr>
          <a:lstStyle/>
          <a:p>
            <a:pPr marL="342900" indent="-342900">
              <a:buFont typeface="Wingdings" panose="05000000000000000000" pitchFamily="2" charset="2"/>
              <a:buChar char="q"/>
            </a:pPr>
            <a:r>
              <a:rPr lang="en-US" sz="2400" dirty="0">
                <a:solidFill>
                  <a:srgbClr val="000000"/>
                </a:solidFill>
                <a:latin typeface="ABCDEE-Garamond-Bold3"/>
              </a:rPr>
              <a:t>DNA polymerases </a:t>
            </a:r>
            <a:r>
              <a:rPr lang="lv-LV" sz="2400" dirty="0">
                <a:solidFill>
                  <a:srgbClr val="000000"/>
                </a:solidFill>
                <a:latin typeface="ABCDEE-Garamond-Bold3"/>
              </a:rPr>
              <a:t>ha</a:t>
            </a:r>
            <a:r>
              <a:rPr lang="sv-SE" sz="2400" dirty="0">
                <a:solidFill>
                  <a:srgbClr val="000000"/>
                </a:solidFill>
                <a:latin typeface="ABCDEE-Garamond-Bold3"/>
              </a:rPr>
              <a:t>ve</a:t>
            </a:r>
            <a:r>
              <a:rPr lang="lv-LV" sz="2400" dirty="0">
                <a:solidFill>
                  <a:srgbClr val="000000"/>
                </a:solidFill>
                <a:latin typeface="ABCDEE-Garamond-Bold3"/>
              </a:rPr>
              <a:t> </a:t>
            </a:r>
            <a:r>
              <a:rPr lang="lv-LV" sz="2400" dirty="0" err="1">
                <a:solidFill>
                  <a:srgbClr val="000000"/>
                </a:solidFill>
                <a:latin typeface="ABCDEE-Garamond-Bold3"/>
              </a:rPr>
              <a:t>also</a:t>
            </a:r>
            <a:r>
              <a:rPr lang="lv-LV" sz="2400" dirty="0">
                <a:solidFill>
                  <a:srgbClr val="000000"/>
                </a:solidFill>
                <a:latin typeface="ABCDEE-Garamond-Bold3"/>
              </a:rPr>
              <a:t> </a:t>
            </a:r>
            <a:r>
              <a:rPr lang="en-US" sz="2400" b="1" dirty="0">
                <a:solidFill>
                  <a:srgbClr val="000000"/>
                </a:solidFill>
                <a:latin typeface="ABCDEE-Garamond3"/>
              </a:rPr>
              <a:t>3’-5’ exonuclease activity</a:t>
            </a:r>
            <a:r>
              <a:rPr lang="en-US" sz="2400" dirty="0">
                <a:solidFill>
                  <a:srgbClr val="000000"/>
                </a:solidFill>
                <a:latin typeface="ABCDEE-Garamond3"/>
              </a:rPr>
              <a:t>, allowing it to back up</a:t>
            </a:r>
            <a:r>
              <a:rPr lang="lv-LV" sz="2400" dirty="0">
                <a:solidFill>
                  <a:srgbClr val="000000"/>
                </a:solidFill>
                <a:latin typeface="ABCDEE-Garamond3"/>
              </a:rPr>
              <a:t> </a:t>
            </a:r>
            <a:r>
              <a:rPr lang="en-US" sz="2400" dirty="0">
                <a:solidFill>
                  <a:srgbClr val="000000"/>
                </a:solidFill>
                <a:latin typeface="ABCDEE-Garamond3"/>
              </a:rPr>
              <a:t>and remove nucleotides, correcting errors. </a:t>
            </a:r>
            <a:endParaRPr lang="lv-LV" sz="2400" dirty="0">
              <a:solidFill>
                <a:srgbClr val="000000"/>
              </a:solidFill>
              <a:latin typeface="ABCDEE-Garamond3"/>
            </a:endParaRPr>
          </a:p>
        </p:txBody>
      </p:sp>
      <p:sp>
        <p:nvSpPr>
          <p:cNvPr id="10" name="TextBox 9"/>
          <p:cNvSpPr txBox="1"/>
          <p:nvPr/>
        </p:nvSpPr>
        <p:spPr>
          <a:xfrm>
            <a:off x="2290801" y="5816514"/>
            <a:ext cx="1895071" cy="523220"/>
          </a:xfrm>
          <a:prstGeom prst="rect">
            <a:avLst/>
          </a:prstGeom>
          <a:noFill/>
        </p:spPr>
        <p:txBody>
          <a:bodyPr wrap="none" rtlCol="0">
            <a:spAutoFit/>
          </a:bodyPr>
          <a:lstStyle/>
          <a:p>
            <a:r>
              <a:rPr lang="lv-LV" sz="2800" dirty="0"/>
              <a:t>DNA </a:t>
            </a:r>
            <a:r>
              <a:rPr lang="lv-LV" sz="2800" dirty="0" err="1"/>
              <a:t>alpha</a:t>
            </a:r>
            <a:r>
              <a:rPr lang="lv-LV" sz="2800" dirty="0"/>
              <a:t>  </a:t>
            </a:r>
          </a:p>
        </p:txBody>
      </p:sp>
      <p:sp>
        <p:nvSpPr>
          <p:cNvPr id="18" name="TextBox 17"/>
          <p:cNvSpPr txBox="1"/>
          <p:nvPr/>
        </p:nvSpPr>
        <p:spPr>
          <a:xfrm>
            <a:off x="834279" y="5122984"/>
            <a:ext cx="2140201" cy="523220"/>
          </a:xfrm>
          <a:prstGeom prst="rect">
            <a:avLst/>
          </a:prstGeom>
          <a:noFill/>
        </p:spPr>
        <p:txBody>
          <a:bodyPr wrap="none" rtlCol="0">
            <a:spAutoFit/>
          </a:bodyPr>
          <a:lstStyle/>
          <a:p>
            <a:r>
              <a:rPr lang="lv-LV" sz="2800" dirty="0"/>
              <a:t>DNA epsilon  </a:t>
            </a:r>
          </a:p>
        </p:txBody>
      </p:sp>
      <p:sp>
        <p:nvSpPr>
          <p:cNvPr id="19" name="TextBox 18"/>
          <p:cNvSpPr txBox="1"/>
          <p:nvPr/>
        </p:nvSpPr>
        <p:spPr>
          <a:xfrm>
            <a:off x="89538" y="5773331"/>
            <a:ext cx="1828193" cy="523220"/>
          </a:xfrm>
          <a:prstGeom prst="rect">
            <a:avLst/>
          </a:prstGeom>
          <a:noFill/>
        </p:spPr>
        <p:txBody>
          <a:bodyPr wrap="none" rtlCol="0">
            <a:spAutoFit/>
          </a:bodyPr>
          <a:lstStyle/>
          <a:p>
            <a:r>
              <a:rPr lang="lv-LV" sz="2800" dirty="0"/>
              <a:t>DNA delta  </a:t>
            </a:r>
          </a:p>
        </p:txBody>
      </p:sp>
      <p:sp>
        <p:nvSpPr>
          <p:cNvPr id="14" name="TextBox 13"/>
          <p:cNvSpPr txBox="1"/>
          <p:nvPr/>
        </p:nvSpPr>
        <p:spPr>
          <a:xfrm>
            <a:off x="728671" y="3684481"/>
            <a:ext cx="3693768" cy="1200329"/>
          </a:xfrm>
          <a:prstGeom prst="rect">
            <a:avLst/>
          </a:prstGeom>
          <a:noFill/>
        </p:spPr>
        <p:txBody>
          <a:bodyPr wrap="none" rtlCol="0">
            <a:spAutoFit/>
          </a:bodyPr>
          <a:lstStyle/>
          <a:p>
            <a:r>
              <a:rPr lang="lv-LV" sz="2400" dirty="0" err="1"/>
              <a:t>The</a:t>
            </a:r>
            <a:r>
              <a:rPr lang="lv-LV" sz="2400" dirty="0"/>
              <a:t> </a:t>
            </a:r>
            <a:r>
              <a:rPr lang="lv-LV" sz="2400" dirty="0" err="1"/>
              <a:t>main</a:t>
            </a:r>
            <a:r>
              <a:rPr lang="lv-LV" sz="2400" dirty="0"/>
              <a:t> DNA </a:t>
            </a:r>
            <a:r>
              <a:rPr lang="lv-LV" sz="2400" dirty="0" err="1"/>
              <a:t>polymerases</a:t>
            </a:r>
            <a:r>
              <a:rPr lang="lv-LV" sz="2400" dirty="0"/>
              <a:t> </a:t>
            </a:r>
          </a:p>
          <a:p>
            <a:r>
              <a:rPr lang="lv-LV" sz="2400" dirty="0" err="1"/>
              <a:t>involved</a:t>
            </a:r>
            <a:r>
              <a:rPr lang="lv-LV" sz="2400" dirty="0"/>
              <a:t> </a:t>
            </a:r>
            <a:r>
              <a:rPr lang="lv-LV" sz="2400" dirty="0" err="1"/>
              <a:t>in</a:t>
            </a:r>
            <a:r>
              <a:rPr lang="lv-LV" sz="2400" dirty="0"/>
              <a:t> </a:t>
            </a:r>
            <a:r>
              <a:rPr lang="lv-LV" sz="2400" dirty="0" err="1"/>
              <a:t>eukariotyc</a:t>
            </a:r>
            <a:r>
              <a:rPr lang="lv-LV" sz="2400" dirty="0"/>
              <a:t> </a:t>
            </a:r>
            <a:endParaRPr lang="sv-SE" sz="2400" dirty="0"/>
          </a:p>
          <a:p>
            <a:r>
              <a:rPr lang="lv-LV" sz="2400" dirty="0" err="1"/>
              <a:t>cell</a:t>
            </a:r>
            <a:r>
              <a:rPr lang="lv-LV" sz="2400" dirty="0"/>
              <a:t> </a:t>
            </a:r>
            <a:r>
              <a:rPr lang="lv-LV" sz="2400" dirty="0" err="1"/>
              <a:t>replication</a:t>
            </a:r>
            <a:r>
              <a:rPr lang="sv-SE" sz="2400" dirty="0"/>
              <a:t>:</a:t>
            </a:r>
            <a:endParaRPr lang="lv-LV" sz="2400" dirty="0"/>
          </a:p>
        </p:txBody>
      </p:sp>
      <p:pic>
        <p:nvPicPr>
          <p:cNvPr id="21" name="Attēls 20"/>
          <p:cNvPicPr>
            <a:picLocks noChangeAspect="1"/>
          </p:cNvPicPr>
          <p:nvPr/>
        </p:nvPicPr>
        <p:blipFill>
          <a:blip r:embed="rId4"/>
          <a:stretch>
            <a:fillRect/>
          </a:stretch>
        </p:blipFill>
        <p:spPr>
          <a:xfrm>
            <a:off x="2740519" y="4918730"/>
            <a:ext cx="1333500" cy="838200"/>
          </a:xfrm>
          <a:prstGeom prst="rect">
            <a:avLst/>
          </a:prstGeom>
        </p:spPr>
      </p:pic>
      <p:pic>
        <p:nvPicPr>
          <p:cNvPr id="23" name="Attēls 22"/>
          <p:cNvPicPr>
            <a:picLocks noChangeAspect="1"/>
          </p:cNvPicPr>
          <p:nvPr/>
        </p:nvPicPr>
        <p:blipFill>
          <a:blip r:embed="rId5"/>
          <a:stretch>
            <a:fillRect/>
          </a:stretch>
        </p:blipFill>
        <p:spPr>
          <a:xfrm>
            <a:off x="3954181" y="5448257"/>
            <a:ext cx="1228725" cy="781050"/>
          </a:xfrm>
          <a:prstGeom prst="rect">
            <a:avLst/>
          </a:prstGeom>
        </p:spPr>
      </p:pic>
    </p:spTree>
    <p:extLst>
      <p:ext uri="{BB962C8B-B14F-4D97-AF65-F5344CB8AC3E}">
        <p14:creationId xmlns:p14="http://schemas.microsoft.com/office/powerpoint/2010/main" val="174146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76400" y="160336"/>
            <a:ext cx="10515600" cy="1325563"/>
          </a:xfrm>
        </p:spPr>
        <p:txBody>
          <a:bodyPr/>
          <a:lstStyle/>
          <a:p>
            <a:r>
              <a:rPr lang="lv-LV" altLang="lv-LV" dirty="0" err="1">
                <a:latin typeface="+mn-lt"/>
              </a:rPr>
              <a:t>Enzymatic</a:t>
            </a:r>
            <a:r>
              <a:rPr lang="lv-LV" altLang="lv-LV" dirty="0">
                <a:latin typeface="+mn-lt"/>
              </a:rPr>
              <a:t> </a:t>
            </a:r>
            <a:r>
              <a:rPr lang="lv-LV" altLang="lv-LV" dirty="0" err="1">
                <a:latin typeface="+mn-lt"/>
              </a:rPr>
              <a:t>activities</a:t>
            </a:r>
            <a:r>
              <a:rPr lang="lv-LV" altLang="lv-LV" dirty="0">
                <a:latin typeface="+mn-lt"/>
              </a:rPr>
              <a:t> </a:t>
            </a:r>
            <a:r>
              <a:rPr lang="lv-LV" altLang="lv-LV" dirty="0" err="1">
                <a:latin typeface="+mn-lt"/>
              </a:rPr>
              <a:t>of</a:t>
            </a:r>
            <a:r>
              <a:rPr lang="lv-LV" altLang="lv-LV" dirty="0">
                <a:latin typeface="+mn-lt"/>
              </a:rPr>
              <a:t> </a:t>
            </a:r>
            <a:r>
              <a:rPr lang="lv-LV" altLang="lv-LV" dirty="0" err="1">
                <a:latin typeface="+mn-lt"/>
              </a:rPr>
              <a:t>polymerases</a:t>
            </a:r>
            <a:endParaRPr lang="en-GB" altLang="lv-LV" dirty="0">
              <a:latin typeface="+mn-lt"/>
            </a:endParaRPr>
          </a:p>
        </p:txBody>
      </p:sp>
      <p:sp>
        <p:nvSpPr>
          <p:cNvPr id="67587" name="Rectangle 3"/>
          <p:cNvSpPr>
            <a:spLocks noGrp="1" noChangeArrowheads="1"/>
          </p:cNvSpPr>
          <p:nvPr>
            <p:ph type="body" idx="1"/>
          </p:nvPr>
        </p:nvSpPr>
        <p:spPr>
          <a:xfrm>
            <a:off x="1523999" y="1981200"/>
            <a:ext cx="10132379" cy="2514600"/>
          </a:xfrm>
        </p:spPr>
        <p:txBody>
          <a:bodyPr/>
          <a:lstStyle/>
          <a:p>
            <a:r>
              <a:rPr lang="lv-LV" altLang="lv-LV" u="sng" dirty="0"/>
              <a:t>5’-3’</a:t>
            </a:r>
            <a:r>
              <a:rPr lang="lv-LV" altLang="lv-LV" b="1" u="sng" dirty="0"/>
              <a:t> </a:t>
            </a:r>
            <a:r>
              <a:rPr lang="lv-LV" altLang="lv-LV" u="sng" dirty="0" err="1"/>
              <a:t>polymerase</a:t>
            </a:r>
            <a:r>
              <a:rPr lang="lv-LV" altLang="lv-LV" u="sng" dirty="0"/>
              <a:t> </a:t>
            </a:r>
            <a:r>
              <a:rPr lang="lv-LV" altLang="lv-LV" u="sng" dirty="0" err="1"/>
              <a:t>activity</a:t>
            </a:r>
            <a:endParaRPr lang="lv-LV" altLang="lv-LV" u="sng" dirty="0"/>
          </a:p>
          <a:p>
            <a:endParaRPr lang="lv-LV" altLang="lv-LV" dirty="0"/>
          </a:p>
          <a:p>
            <a:pPr>
              <a:lnSpc>
                <a:spcPct val="75000"/>
              </a:lnSpc>
              <a:spcBef>
                <a:spcPct val="0"/>
              </a:spcBef>
              <a:buFontTx/>
              <a:buNone/>
            </a:pPr>
            <a:r>
              <a:rPr lang="lv-LV" altLang="lv-LV" dirty="0">
                <a:latin typeface="Courier" pitchFamily="49" charset="0"/>
              </a:rPr>
              <a:t> </a:t>
            </a:r>
            <a:r>
              <a:rPr lang="lv-LV" altLang="lv-LV" b="1" dirty="0">
                <a:latin typeface="Courier" pitchFamily="49" charset="0"/>
              </a:rPr>
              <a:t>5’-AAGTCACC-3’           5’-AAGTCACC</a:t>
            </a:r>
            <a:r>
              <a:rPr lang="lv-LV" altLang="lv-LV" b="1" dirty="0">
                <a:solidFill>
                  <a:srgbClr val="FF0000"/>
                </a:solidFill>
                <a:latin typeface="Courier" pitchFamily="49" charset="0"/>
              </a:rPr>
              <a:t>G</a:t>
            </a:r>
            <a:r>
              <a:rPr lang="lv-LV" altLang="lv-LV" b="1" dirty="0">
                <a:latin typeface="Courier" pitchFamily="49" charset="0"/>
              </a:rPr>
              <a:t>-3’</a:t>
            </a:r>
          </a:p>
          <a:p>
            <a:pPr>
              <a:lnSpc>
                <a:spcPct val="75000"/>
              </a:lnSpc>
              <a:spcBef>
                <a:spcPct val="0"/>
              </a:spcBef>
              <a:buFontTx/>
              <a:buNone/>
            </a:pPr>
            <a:r>
              <a:rPr lang="lv-LV" altLang="lv-LV" b="1" dirty="0">
                <a:latin typeface="Courier" pitchFamily="49" charset="0"/>
              </a:rPr>
              <a:t> 3’-TTCAGTGGCAAGC-5’      3’-TTCAGTGGCAAGC-5’</a:t>
            </a:r>
          </a:p>
          <a:p>
            <a:pPr>
              <a:lnSpc>
                <a:spcPct val="75000"/>
              </a:lnSpc>
              <a:spcBef>
                <a:spcPct val="0"/>
              </a:spcBef>
              <a:buFontTx/>
              <a:buNone/>
            </a:pPr>
            <a:endParaRPr lang="lv-LV" altLang="lv-LV" b="1" dirty="0">
              <a:latin typeface="Courier" pitchFamily="49" charset="0"/>
            </a:endParaRPr>
          </a:p>
        </p:txBody>
      </p:sp>
      <p:sp>
        <p:nvSpPr>
          <p:cNvPr id="67588" name="Text Box 4"/>
          <p:cNvSpPr txBox="1">
            <a:spLocks noChangeArrowheads="1"/>
          </p:cNvSpPr>
          <p:nvPr/>
        </p:nvSpPr>
        <p:spPr bwMode="auto">
          <a:xfrm>
            <a:off x="5976896" y="279954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2800" b="1" dirty="0">
                <a:solidFill>
                  <a:srgbClr val="FF0000"/>
                </a:solidFill>
                <a:latin typeface="Courier" pitchFamily="49" charset="0"/>
              </a:rPr>
              <a:t>+G</a:t>
            </a:r>
            <a:endParaRPr lang="en-GB" altLang="lv-LV" sz="2800" b="1" dirty="0">
              <a:solidFill>
                <a:srgbClr val="FF0000"/>
              </a:solidFill>
              <a:latin typeface="Courier" pitchFamily="49" charset="0"/>
            </a:endParaRPr>
          </a:p>
        </p:txBody>
      </p:sp>
      <p:sp>
        <p:nvSpPr>
          <p:cNvPr id="67589" name="AutoShape 5"/>
          <p:cNvSpPr>
            <a:spLocks noChangeArrowheads="1"/>
          </p:cNvSpPr>
          <p:nvPr/>
        </p:nvSpPr>
        <p:spPr bwMode="auto">
          <a:xfrm>
            <a:off x="6059750" y="3238500"/>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lv-LV"/>
          </a:p>
        </p:txBody>
      </p:sp>
      <p:sp>
        <p:nvSpPr>
          <p:cNvPr id="67590" name="Text Box 6"/>
          <p:cNvSpPr txBox="1">
            <a:spLocks noChangeArrowheads="1"/>
          </p:cNvSpPr>
          <p:nvPr/>
        </p:nvSpPr>
        <p:spPr bwMode="auto">
          <a:xfrm>
            <a:off x="1523999" y="4391875"/>
            <a:ext cx="10427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lv-LV" altLang="lv-LV" sz="2400" dirty="0"/>
              <a:t>5’-3’ </a:t>
            </a:r>
            <a:r>
              <a:rPr lang="lv-LV" altLang="lv-LV" sz="2400" dirty="0" err="1"/>
              <a:t>polymerase</a:t>
            </a:r>
            <a:r>
              <a:rPr lang="lv-LV" altLang="lv-LV" sz="2400" dirty="0"/>
              <a:t> </a:t>
            </a:r>
            <a:r>
              <a:rPr lang="lv-LV" altLang="lv-LV" sz="2400" dirty="0" err="1"/>
              <a:t>activity</a:t>
            </a:r>
            <a:r>
              <a:rPr lang="lv-LV" altLang="lv-LV" sz="2400" dirty="0"/>
              <a:t> </a:t>
            </a:r>
            <a:r>
              <a:rPr lang="lv-LV" altLang="lv-LV" sz="2400" dirty="0" err="1"/>
              <a:t>is</a:t>
            </a:r>
            <a:r>
              <a:rPr lang="lv-LV" altLang="lv-LV" sz="2400" dirty="0"/>
              <a:t> </a:t>
            </a:r>
            <a:r>
              <a:rPr lang="lv-LV" altLang="lv-LV" sz="2400" dirty="0" err="1"/>
              <a:t>present</a:t>
            </a:r>
            <a:r>
              <a:rPr lang="lv-LV" altLang="lv-LV" sz="2400" dirty="0"/>
              <a:t> </a:t>
            </a:r>
            <a:r>
              <a:rPr lang="lv-LV" altLang="lv-LV" sz="2400" dirty="0" err="1"/>
              <a:t>in</a:t>
            </a:r>
            <a:r>
              <a:rPr lang="lv-LV" altLang="lv-LV" sz="2400" dirty="0"/>
              <a:t> </a:t>
            </a:r>
            <a:r>
              <a:rPr lang="lv-LV" altLang="lv-LV" sz="2400" dirty="0" err="1"/>
              <a:t>all</a:t>
            </a:r>
            <a:r>
              <a:rPr lang="lv-LV" altLang="lv-LV" sz="2400" dirty="0"/>
              <a:t> DNA </a:t>
            </a:r>
            <a:r>
              <a:rPr lang="lv-LV" altLang="lv-LV" sz="2400" dirty="0" err="1"/>
              <a:t>and</a:t>
            </a:r>
            <a:r>
              <a:rPr lang="lv-LV" altLang="lv-LV" sz="2400" dirty="0"/>
              <a:t> RNA </a:t>
            </a:r>
            <a:r>
              <a:rPr lang="lv-LV" altLang="lv-LV" sz="2400" dirty="0" err="1"/>
              <a:t>polymerases</a:t>
            </a:r>
            <a:endParaRPr lang="en-GB" altLang="lv-LV" sz="2400" dirty="0"/>
          </a:p>
        </p:txBody>
      </p:sp>
      <p:sp>
        <p:nvSpPr>
          <p:cNvPr id="2" name="Taisnstūris 1"/>
          <p:cNvSpPr/>
          <p:nvPr/>
        </p:nvSpPr>
        <p:spPr>
          <a:xfrm>
            <a:off x="2869581" y="5362817"/>
            <a:ext cx="6673750" cy="415498"/>
          </a:xfrm>
          <a:prstGeom prst="rect">
            <a:avLst/>
          </a:prstGeom>
        </p:spPr>
        <p:txBody>
          <a:bodyPr wrap="none">
            <a:spAutoFit/>
          </a:bodyPr>
          <a:lstStyle/>
          <a:p>
            <a:pPr>
              <a:lnSpc>
                <a:spcPct val="75000"/>
              </a:lnSpc>
              <a:spcBef>
                <a:spcPct val="0"/>
              </a:spcBef>
              <a:buFontTx/>
              <a:buNone/>
            </a:pPr>
            <a:r>
              <a:rPr lang="lv-LV" altLang="lv-LV" sz="2800" b="1" dirty="0">
                <a:solidFill>
                  <a:srgbClr val="FF0000"/>
                </a:solidFill>
              </a:rPr>
              <a:t>It </a:t>
            </a:r>
            <a:r>
              <a:rPr lang="lv-LV" altLang="lv-LV" sz="2800" b="1" dirty="0" err="1">
                <a:solidFill>
                  <a:srgbClr val="FF0000"/>
                </a:solidFill>
              </a:rPr>
              <a:t>will</a:t>
            </a:r>
            <a:r>
              <a:rPr lang="lv-LV" altLang="lv-LV" sz="2800" b="1" dirty="0">
                <a:solidFill>
                  <a:srgbClr val="FF0000"/>
                </a:solidFill>
              </a:rPr>
              <a:t> NEVER </a:t>
            </a:r>
            <a:r>
              <a:rPr lang="lv-LV" altLang="lv-LV" sz="2800" b="1" dirty="0" err="1">
                <a:solidFill>
                  <a:srgbClr val="FF0000"/>
                </a:solidFill>
              </a:rPr>
              <a:t>be</a:t>
            </a:r>
            <a:r>
              <a:rPr lang="lv-LV" altLang="lv-LV" sz="2800" b="1" dirty="0">
                <a:solidFill>
                  <a:srgbClr val="FF0000"/>
                </a:solidFill>
              </a:rPr>
              <a:t> a 3’-5’ </a:t>
            </a:r>
            <a:r>
              <a:rPr lang="lv-LV" altLang="lv-LV" sz="2800" b="1" dirty="0" err="1">
                <a:solidFill>
                  <a:srgbClr val="FF0000"/>
                </a:solidFill>
              </a:rPr>
              <a:t>polymerase</a:t>
            </a:r>
            <a:r>
              <a:rPr lang="lv-LV" altLang="lv-LV" sz="2800" b="1" dirty="0">
                <a:solidFill>
                  <a:srgbClr val="FF0000"/>
                </a:solidFill>
              </a:rPr>
              <a:t> </a:t>
            </a:r>
            <a:r>
              <a:rPr lang="lv-LV" altLang="lv-LV" sz="2800" b="1" dirty="0" err="1">
                <a:solidFill>
                  <a:srgbClr val="FF0000"/>
                </a:solidFill>
              </a:rPr>
              <a:t>activity</a:t>
            </a:r>
            <a:r>
              <a:rPr lang="lv-LV" altLang="lv-LV" sz="2800" b="1" dirty="0">
                <a:solidFill>
                  <a:srgbClr val="FF0000"/>
                </a:solidFill>
              </a:rPr>
              <a:t>!</a:t>
            </a:r>
            <a:endParaRPr lang="en-GB" altLang="lv-LV" sz="2800" b="1" dirty="0">
              <a:solidFill>
                <a:srgbClr val="FF0000"/>
              </a:solidFill>
            </a:endParaRPr>
          </a:p>
        </p:txBody>
      </p:sp>
    </p:spTree>
    <p:extLst>
      <p:ext uri="{BB962C8B-B14F-4D97-AF65-F5344CB8AC3E}">
        <p14:creationId xmlns:p14="http://schemas.microsoft.com/office/powerpoint/2010/main" val="2768516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450055"/>
            <a:ext cx="10515600" cy="1325563"/>
          </a:xfrm>
        </p:spPr>
        <p:txBody>
          <a:bodyPr/>
          <a:lstStyle/>
          <a:p>
            <a:r>
              <a:rPr lang="lv-LV" altLang="lv-LV" dirty="0" err="1">
                <a:latin typeface="+mn-lt"/>
              </a:rPr>
              <a:t>Enzymatic</a:t>
            </a:r>
            <a:r>
              <a:rPr lang="lv-LV" altLang="lv-LV" dirty="0">
                <a:latin typeface="+mn-lt"/>
              </a:rPr>
              <a:t> </a:t>
            </a:r>
            <a:r>
              <a:rPr lang="lv-LV" altLang="lv-LV" dirty="0" err="1">
                <a:latin typeface="+mn-lt"/>
              </a:rPr>
              <a:t>activities</a:t>
            </a:r>
            <a:r>
              <a:rPr lang="lv-LV" altLang="lv-LV" dirty="0">
                <a:latin typeface="+mn-lt"/>
              </a:rPr>
              <a:t> </a:t>
            </a:r>
            <a:r>
              <a:rPr lang="lv-LV" altLang="lv-LV" dirty="0" err="1">
                <a:latin typeface="+mn-lt"/>
              </a:rPr>
              <a:t>of</a:t>
            </a:r>
            <a:r>
              <a:rPr lang="lv-LV" altLang="lv-LV" dirty="0">
                <a:latin typeface="+mn-lt"/>
              </a:rPr>
              <a:t> </a:t>
            </a:r>
            <a:r>
              <a:rPr lang="lv-LV" altLang="lv-LV" dirty="0" err="1">
                <a:latin typeface="+mn-lt"/>
              </a:rPr>
              <a:t>polymerases</a:t>
            </a:r>
            <a:endParaRPr lang="en-GB" altLang="lv-LV" dirty="0">
              <a:latin typeface="+mn-lt"/>
            </a:endParaRPr>
          </a:p>
        </p:txBody>
      </p:sp>
      <p:sp>
        <p:nvSpPr>
          <p:cNvPr id="68614" name="Rectangle 6"/>
          <p:cNvSpPr>
            <a:spLocks noGrp="1" noChangeArrowheads="1"/>
          </p:cNvSpPr>
          <p:nvPr>
            <p:ph type="body" idx="1"/>
          </p:nvPr>
        </p:nvSpPr>
        <p:spPr>
          <a:xfrm>
            <a:off x="1524000" y="2438400"/>
            <a:ext cx="9144000" cy="2514600"/>
          </a:xfrm>
          <a:noFill/>
          <a:ln/>
        </p:spPr>
        <p:txBody>
          <a:bodyPr/>
          <a:lstStyle/>
          <a:p>
            <a:r>
              <a:rPr lang="lv-LV" altLang="lv-LV" u="sng" dirty="0"/>
              <a:t>3’-5’ </a:t>
            </a:r>
            <a:r>
              <a:rPr lang="lv-LV" altLang="lv-LV" u="sng" dirty="0" err="1"/>
              <a:t>exonuclease</a:t>
            </a:r>
            <a:r>
              <a:rPr lang="lv-LV" altLang="lv-LV" u="sng" dirty="0"/>
              <a:t> (</a:t>
            </a:r>
            <a:r>
              <a:rPr lang="lv-LV" altLang="lv-LV" u="sng" dirty="0" err="1"/>
              <a:t>editing</a:t>
            </a:r>
            <a:r>
              <a:rPr lang="lv-LV" altLang="lv-LV" u="sng" dirty="0"/>
              <a:t>) </a:t>
            </a:r>
            <a:r>
              <a:rPr lang="lv-LV" altLang="lv-LV" u="sng" dirty="0" err="1"/>
              <a:t>activity</a:t>
            </a:r>
            <a:endParaRPr lang="lv-LV" altLang="lv-LV" u="sng" dirty="0"/>
          </a:p>
          <a:p>
            <a:endParaRPr lang="lv-LV" altLang="lv-LV" dirty="0"/>
          </a:p>
          <a:p>
            <a:pPr>
              <a:lnSpc>
                <a:spcPct val="75000"/>
              </a:lnSpc>
              <a:spcBef>
                <a:spcPct val="0"/>
              </a:spcBef>
              <a:buFontTx/>
              <a:buNone/>
            </a:pPr>
            <a:r>
              <a:rPr lang="lv-LV" altLang="lv-LV" dirty="0">
                <a:latin typeface="Courier" pitchFamily="49" charset="0"/>
              </a:rPr>
              <a:t> </a:t>
            </a:r>
            <a:r>
              <a:rPr lang="lv-LV" altLang="lv-LV" b="1" dirty="0">
                <a:latin typeface="Courier" pitchFamily="49" charset="0"/>
              </a:rPr>
              <a:t>5’-AAGTCAC -3’        5’-AAGTCAC-3’</a:t>
            </a:r>
          </a:p>
          <a:p>
            <a:pPr>
              <a:lnSpc>
                <a:spcPct val="75000"/>
              </a:lnSpc>
              <a:spcBef>
                <a:spcPct val="0"/>
              </a:spcBef>
              <a:buFontTx/>
              <a:buNone/>
            </a:pPr>
            <a:r>
              <a:rPr lang="lv-LV" altLang="lv-LV" b="1" dirty="0">
                <a:latin typeface="Courier" pitchFamily="49" charset="0"/>
              </a:rPr>
              <a:t> 3’-TTCAGTGGCAA-5’     3’-TTCAGTGGCAA-5’</a:t>
            </a:r>
          </a:p>
          <a:p>
            <a:pPr>
              <a:lnSpc>
                <a:spcPct val="75000"/>
              </a:lnSpc>
              <a:spcBef>
                <a:spcPct val="0"/>
              </a:spcBef>
              <a:buFontTx/>
              <a:buNone/>
            </a:pPr>
            <a:endParaRPr lang="lv-LV" altLang="lv-LV" b="1" dirty="0">
              <a:latin typeface="Courier" pitchFamily="49" charset="0"/>
            </a:endParaRPr>
          </a:p>
          <a:p>
            <a:pPr>
              <a:lnSpc>
                <a:spcPct val="75000"/>
              </a:lnSpc>
              <a:spcBef>
                <a:spcPct val="0"/>
              </a:spcBef>
              <a:buFontTx/>
              <a:buNone/>
            </a:pPr>
            <a:endParaRPr lang="en-GB" altLang="lv-LV" b="1" dirty="0"/>
          </a:p>
        </p:txBody>
      </p:sp>
      <p:sp>
        <p:nvSpPr>
          <p:cNvPr id="68615" name="AutoShape 7"/>
          <p:cNvSpPr>
            <a:spLocks noChangeArrowheads="1"/>
          </p:cNvSpPr>
          <p:nvPr/>
        </p:nvSpPr>
        <p:spPr bwMode="auto">
          <a:xfrm>
            <a:off x="5250382" y="3749984"/>
            <a:ext cx="609600" cy="228600"/>
          </a:xfrm>
          <a:prstGeom prst="rightArrow">
            <a:avLst>
              <a:gd name="adj1" fmla="val 50000"/>
              <a:gd name="adj2" fmla="val 66667"/>
            </a:avLst>
          </a:prstGeom>
          <a:solidFill>
            <a:srgbClr val="FFC000"/>
          </a:solidFill>
          <a:ln w="9525">
            <a:solidFill>
              <a:schemeClr val="tx1"/>
            </a:solidFill>
            <a:miter lim="800000"/>
            <a:headEnd/>
            <a:tailEnd/>
          </a:ln>
          <a:effectLst/>
        </p:spPr>
        <p:txBody>
          <a:bodyPr wrap="none" anchor="ctr"/>
          <a:lstStyle/>
          <a:p>
            <a:endParaRPr lang="lv-LV"/>
          </a:p>
        </p:txBody>
      </p:sp>
      <p:sp>
        <p:nvSpPr>
          <p:cNvPr id="68616" name="Text Box 8"/>
          <p:cNvSpPr txBox="1">
            <a:spLocks noChangeArrowheads="1"/>
          </p:cNvSpPr>
          <p:nvPr/>
        </p:nvSpPr>
        <p:spPr bwMode="auto">
          <a:xfrm>
            <a:off x="3669398" y="3238062"/>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2800" b="1" dirty="0">
                <a:solidFill>
                  <a:srgbClr val="FF0000"/>
                </a:solidFill>
                <a:latin typeface="Courier" pitchFamily="49" charset="0"/>
              </a:rPr>
              <a:t>A</a:t>
            </a:r>
            <a:endParaRPr lang="en-GB" altLang="lv-LV" sz="2800" b="1" dirty="0">
              <a:solidFill>
                <a:srgbClr val="FF0000"/>
              </a:solidFill>
              <a:latin typeface="Courier" pitchFamily="49" charset="0"/>
            </a:endParaRPr>
          </a:p>
        </p:txBody>
      </p:sp>
      <p:sp>
        <p:nvSpPr>
          <p:cNvPr id="68617" name="Text Box 9"/>
          <p:cNvSpPr txBox="1">
            <a:spLocks noChangeArrowheads="1"/>
          </p:cNvSpPr>
          <p:nvPr/>
        </p:nvSpPr>
        <p:spPr bwMode="auto">
          <a:xfrm>
            <a:off x="5192404" y="3255147"/>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2800" b="1" dirty="0">
                <a:solidFill>
                  <a:srgbClr val="FF0000"/>
                </a:solidFill>
                <a:latin typeface="Courier" pitchFamily="49" charset="0"/>
              </a:rPr>
              <a:t>-A</a:t>
            </a:r>
            <a:endParaRPr lang="en-GB" altLang="lv-LV" sz="2800" b="1" dirty="0">
              <a:solidFill>
                <a:srgbClr val="FF0000"/>
              </a:solidFill>
              <a:latin typeface="Courier" pitchFamily="49" charset="0"/>
            </a:endParaRPr>
          </a:p>
        </p:txBody>
      </p:sp>
      <p:sp>
        <p:nvSpPr>
          <p:cNvPr id="68618" name="Text Box 10"/>
          <p:cNvSpPr txBox="1">
            <a:spLocks noChangeArrowheads="1"/>
          </p:cNvSpPr>
          <p:nvPr/>
        </p:nvSpPr>
        <p:spPr bwMode="auto">
          <a:xfrm>
            <a:off x="2255668" y="4726885"/>
            <a:ext cx="716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2400" dirty="0" err="1"/>
              <a:t>Normally</a:t>
            </a:r>
            <a:r>
              <a:rPr lang="lv-LV" altLang="lv-LV" sz="2400" dirty="0"/>
              <a:t>, </a:t>
            </a:r>
            <a:r>
              <a:rPr lang="lv-LV" altLang="lv-LV" sz="2400" dirty="0" err="1"/>
              <a:t>only</a:t>
            </a:r>
            <a:r>
              <a:rPr lang="lv-LV" altLang="lv-LV" sz="2400" dirty="0"/>
              <a:t> </a:t>
            </a:r>
            <a:r>
              <a:rPr lang="lv-LV" altLang="lv-LV" sz="2400" dirty="0" err="1"/>
              <a:t>one</a:t>
            </a:r>
            <a:r>
              <a:rPr lang="lv-LV" altLang="lv-LV" sz="2400" dirty="0"/>
              <a:t> </a:t>
            </a:r>
            <a:r>
              <a:rPr lang="lv-LV" altLang="lv-LV" sz="2400" dirty="0" err="1"/>
              <a:t>mismatched</a:t>
            </a:r>
            <a:r>
              <a:rPr lang="lv-LV" altLang="lv-LV" sz="2400" dirty="0"/>
              <a:t> </a:t>
            </a:r>
            <a:r>
              <a:rPr lang="lv-LV" altLang="lv-LV" sz="2400" dirty="0" err="1"/>
              <a:t>nucleotide</a:t>
            </a:r>
            <a:r>
              <a:rPr lang="lv-LV" altLang="lv-LV" sz="2400" dirty="0"/>
              <a:t> </a:t>
            </a:r>
            <a:r>
              <a:rPr lang="lv-LV" altLang="lv-LV" sz="2400" dirty="0" err="1"/>
              <a:t>is</a:t>
            </a:r>
            <a:r>
              <a:rPr lang="lv-LV" altLang="lv-LV" sz="2400" dirty="0"/>
              <a:t> </a:t>
            </a:r>
            <a:r>
              <a:rPr lang="lv-LV" altLang="lv-LV" sz="2400" dirty="0" err="1"/>
              <a:t>removed</a:t>
            </a:r>
            <a:endParaRPr lang="lv-LV" altLang="lv-LV" sz="2400" dirty="0"/>
          </a:p>
          <a:p>
            <a:pPr>
              <a:spcBef>
                <a:spcPct val="50000"/>
              </a:spcBef>
            </a:pPr>
            <a:r>
              <a:rPr lang="lv-LV" altLang="lv-LV" sz="2400" dirty="0"/>
              <a:t>3’-5’ </a:t>
            </a:r>
            <a:r>
              <a:rPr lang="lv-LV" altLang="lv-LV" sz="2400" dirty="0" err="1"/>
              <a:t>exonuclease</a:t>
            </a:r>
            <a:r>
              <a:rPr lang="lv-LV" altLang="lv-LV" sz="2400" dirty="0"/>
              <a:t> </a:t>
            </a:r>
            <a:r>
              <a:rPr lang="lv-LV" altLang="lv-LV" sz="2400" dirty="0" err="1"/>
              <a:t>activity</a:t>
            </a:r>
            <a:r>
              <a:rPr lang="lv-LV" altLang="lv-LV" sz="2400" dirty="0"/>
              <a:t> </a:t>
            </a:r>
            <a:r>
              <a:rPr lang="lv-LV" altLang="lv-LV" sz="2400" dirty="0" err="1"/>
              <a:t>is</a:t>
            </a:r>
            <a:r>
              <a:rPr lang="lv-LV" altLang="lv-LV" sz="2400" dirty="0"/>
              <a:t> </a:t>
            </a:r>
            <a:r>
              <a:rPr lang="lv-LV" altLang="lv-LV" sz="2400" dirty="0" err="1"/>
              <a:t>present</a:t>
            </a:r>
            <a:r>
              <a:rPr lang="lv-LV" altLang="lv-LV" sz="2400" dirty="0"/>
              <a:t> </a:t>
            </a:r>
            <a:r>
              <a:rPr lang="lv-LV" altLang="lv-LV" sz="2400" dirty="0" err="1"/>
              <a:t>in</a:t>
            </a:r>
            <a:r>
              <a:rPr lang="lv-LV" altLang="lv-LV" sz="2400" dirty="0"/>
              <a:t> </a:t>
            </a:r>
            <a:r>
              <a:rPr lang="lv-LV" altLang="lv-LV" sz="2400" dirty="0" err="1"/>
              <a:t>most</a:t>
            </a:r>
            <a:r>
              <a:rPr lang="lv-LV" altLang="lv-LV" sz="2400" dirty="0"/>
              <a:t> (</a:t>
            </a:r>
            <a:r>
              <a:rPr lang="lv-LV" altLang="lv-LV" sz="2400" dirty="0" err="1"/>
              <a:t>but</a:t>
            </a:r>
            <a:r>
              <a:rPr lang="lv-LV" altLang="lv-LV" sz="2400" dirty="0"/>
              <a:t> </a:t>
            </a:r>
            <a:r>
              <a:rPr lang="lv-LV" altLang="lv-LV" sz="2400" dirty="0" err="1"/>
              <a:t>not</a:t>
            </a:r>
            <a:r>
              <a:rPr lang="lv-LV" altLang="lv-LV" sz="2400" dirty="0"/>
              <a:t> </a:t>
            </a:r>
            <a:r>
              <a:rPr lang="lv-LV" altLang="lv-LV" sz="2400" dirty="0" err="1"/>
              <a:t>all</a:t>
            </a:r>
            <a:r>
              <a:rPr lang="lv-LV" altLang="lv-LV" sz="2400" dirty="0"/>
              <a:t>) DNA </a:t>
            </a:r>
            <a:r>
              <a:rPr lang="lv-LV" altLang="lv-LV" sz="2400" dirty="0" err="1"/>
              <a:t>and</a:t>
            </a:r>
            <a:r>
              <a:rPr lang="lv-LV" altLang="lv-LV" sz="2400" dirty="0"/>
              <a:t> RNA </a:t>
            </a:r>
            <a:r>
              <a:rPr lang="lv-LV" altLang="lv-LV" sz="2400" dirty="0" err="1"/>
              <a:t>polymerases</a:t>
            </a:r>
            <a:r>
              <a:rPr lang="sv-SE" altLang="lv-LV" sz="2400" dirty="0"/>
              <a:t>. It is not present in DNA polymerase alpha.</a:t>
            </a:r>
            <a:endParaRPr lang="en-GB" altLang="lv-LV" sz="2400" dirty="0"/>
          </a:p>
        </p:txBody>
      </p:sp>
    </p:spTree>
    <p:extLst>
      <p:ext uri="{BB962C8B-B14F-4D97-AF65-F5344CB8AC3E}">
        <p14:creationId xmlns:p14="http://schemas.microsoft.com/office/powerpoint/2010/main" val="256464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p:cNvGrpSpPr/>
          <p:nvPr/>
        </p:nvGrpSpPr>
        <p:grpSpPr>
          <a:xfrm>
            <a:off x="460330" y="387349"/>
            <a:ext cx="8958637" cy="6470651"/>
            <a:chOff x="1716089" y="381000"/>
            <a:chExt cx="8958637" cy="6470651"/>
          </a:xfrm>
        </p:grpSpPr>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562" y="466726"/>
              <a:ext cx="8499475" cy="6384925"/>
            </a:xfrm>
            <a:prstGeom prst="rect">
              <a:avLst/>
            </a:prstGeom>
            <a:noFill/>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2435225" y="792163"/>
              <a:ext cx="30003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endParaRPr lang="lv-LV" altLang="en-US" sz="1600" b="1">
                <a:latin typeface="Arial" panose="020B0604020202020204" pitchFamily="34" charset="0"/>
              </a:endParaRPr>
            </a:p>
            <a:p>
              <a:pPr algn="ctr" eaLnBrk="0" hangingPunct="0"/>
              <a:endParaRPr lang="en-US" altLang="en-US" sz="1600" b="1">
                <a:latin typeface="Arial" panose="020B0604020202020204" pitchFamily="34" charset="0"/>
              </a:endParaRPr>
            </a:p>
          </p:txBody>
        </p:sp>
        <p:sp>
          <p:nvSpPr>
            <p:cNvPr id="55301" name="Text Box 5"/>
            <p:cNvSpPr txBox="1">
              <a:spLocks noChangeArrowheads="1"/>
            </p:cNvSpPr>
            <p:nvPr/>
          </p:nvSpPr>
          <p:spPr bwMode="auto">
            <a:xfrm>
              <a:off x="3030539" y="2525714"/>
              <a:ext cx="3000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2" name="Text Box 6"/>
            <p:cNvSpPr txBox="1">
              <a:spLocks noChangeArrowheads="1"/>
            </p:cNvSpPr>
            <p:nvPr/>
          </p:nvSpPr>
          <p:spPr bwMode="auto">
            <a:xfrm>
              <a:off x="2144714" y="3932239"/>
              <a:ext cx="3000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3" name="Text Box 7"/>
            <p:cNvSpPr txBox="1">
              <a:spLocks noChangeArrowheads="1"/>
            </p:cNvSpPr>
            <p:nvPr/>
          </p:nvSpPr>
          <p:spPr bwMode="auto">
            <a:xfrm>
              <a:off x="2544764" y="4321176"/>
              <a:ext cx="3000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4" name="Text Box 8"/>
            <p:cNvSpPr txBox="1">
              <a:spLocks noChangeArrowheads="1"/>
            </p:cNvSpPr>
            <p:nvPr/>
          </p:nvSpPr>
          <p:spPr bwMode="auto">
            <a:xfrm>
              <a:off x="2921000" y="4697414"/>
              <a:ext cx="30003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5" name="Text Box 9"/>
            <p:cNvSpPr txBox="1">
              <a:spLocks noChangeArrowheads="1"/>
            </p:cNvSpPr>
            <p:nvPr/>
          </p:nvSpPr>
          <p:spPr bwMode="auto">
            <a:xfrm>
              <a:off x="5959475" y="798514"/>
              <a:ext cx="30003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6" name="Text Box 10"/>
            <p:cNvSpPr txBox="1">
              <a:spLocks noChangeArrowheads="1"/>
            </p:cNvSpPr>
            <p:nvPr/>
          </p:nvSpPr>
          <p:spPr bwMode="auto">
            <a:xfrm>
              <a:off x="6518275" y="2525714"/>
              <a:ext cx="30003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7" name="Text Box 11"/>
            <p:cNvSpPr txBox="1">
              <a:spLocks noChangeArrowheads="1"/>
            </p:cNvSpPr>
            <p:nvPr/>
          </p:nvSpPr>
          <p:spPr bwMode="auto">
            <a:xfrm>
              <a:off x="7100889" y="4252914"/>
              <a:ext cx="3000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10" name="Text Box 14"/>
            <p:cNvSpPr txBox="1">
              <a:spLocks noChangeArrowheads="1"/>
            </p:cNvSpPr>
            <p:nvPr/>
          </p:nvSpPr>
          <p:spPr bwMode="auto">
            <a:xfrm>
              <a:off x="2755900" y="1203326"/>
              <a:ext cx="5349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CH</a:t>
              </a:r>
              <a:r>
                <a:rPr lang="en-US" altLang="en-US" sz="1600" b="1" baseline="-25000">
                  <a:latin typeface="Arial" panose="020B0604020202020204" pitchFamily="34" charset="0"/>
                </a:rPr>
                <a:t>2</a:t>
              </a:r>
              <a:endParaRPr lang="en-US" altLang="en-US" sz="1600" b="1">
                <a:latin typeface="Arial" panose="020B0604020202020204" pitchFamily="34" charset="0"/>
              </a:endParaRPr>
            </a:p>
          </p:txBody>
        </p:sp>
        <p:sp>
          <p:nvSpPr>
            <p:cNvPr id="55311" name="Text Box 15"/>
            <p:cNvSpPr txBox="1">
              <a:spLocks noChangeArrowheads="1"/>
            </p:cNvSpPr>
            <p:nvPr/>
          </p:nvSpPr>
          <p:spPr bwMode="auto">
            <a:xfrm>
              <a:off x="3359150" y="2914651"/>
              <a:ext cx="5349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CH</a:t>
              </a:r>
              <a:r>
                <a:rPr lang="en-US" altLang="en-US" sz="1600" b="1" baseline="-25000">
                  <a:latin typeface="Arial" panose="020B0604020202020204" pitchFamily="34" charset="0"/>
                </a:rPr>
                <a:t>2</a:t>
              </a:r>
              <a:endParaRPr lang="en-US" altLang="en-US" sz="1600" b="1">
                <a:latin typeface="Arial" panose="020B0604020202020204" pitchFamily="34" charset="0"/>
              </a:endParaRPr>
            </a:p>
          </p:txBody>
        </p:sp>
        <p:sp>
          <p:nvSpPr>
            <p:cNvPr id="55312" name="Text Box 16"/>
            <p:cNvSpPr txBox="1">
              <a:spLocks noChangeArrowheads="1"/>
            </p:cNvSpPr>
            <p:nvPr/>
          </p:nvSpPr>
          <p:spPr bwMode="auto">
            <a:xfrm>
              <a:off x="3268664" y="5086351"/>
              <a:ext cx="53498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CH</a:t>
              </a:r>
              <a:r>
                <a:rPr lang="en-US" altLang="en-US" sz="1600" b="1" baseline="-25000">
                  <a:latin typeface="Arial" panose="020B0604020202020204" pitchFamily="34" charset="0"/>
                </a:rPr>
                <a:t>2</a:t>
              </a:r>
              <a:endParaRPr lang="en-US" altLang="en-US" sz="1600" b="1">
                <a:latin typeface="Arial" panose="020B0604020202020204" pitchFamily="34" charset="0"/>
              </a:endParaRPr>
            </a:p>
          </p:txBody>
        </p:sp>
        <p:sp>
          <p:nvSpPr>
            <p:cNvPr id="55313" name="Text Box 17"/>
            <p:cNvSpPr txBox="1">
              <a:spLocks noChangeArrowheads="1"/>
            </p:cNvSpPr>
            <p:nvPr/>
          </p:nvSpPr>
          <p:spPr bwMode="auto">
            <a:xfrm>
              <a:off x="3578225" y="6459539"/>
              <a:ext cx="4699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OH</a:t>
              </a:r>
            </a:p>
          </p:txBody>
        </p:sp>
        <p:sp>
          <p:nvSpPr>
            <p:cNvPr id="55314" name="Text Box 18"/>
            <p:cNvSpPr txBox="1">
              <a:spLocks noChangeArrowheads="1"/>
            </p:cNvSpPr>
            <p:nvPr/>
          </p:nvSpPr>
          <p:spPr bwMode="auto">
            <a:xfrm>
              <a:off x="3657600" y="4275139"/>
              <a:ext cx="4699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OH</a:t>
              </a:r>
            </a:p>
          </p:txBody>
        </p:sp>
        <p:sp>
          <p:nvSpPr>
            <p:cNvPr id="55315" name="Text Box 19"/>
            <p:cNvSpPr txBox="1">
              <a:spLocks noChangeArrowheads="1"/>
            </p:cNvSpPr>
            <p:nvPr/>
          </p:nvSpPr>
          <p:spPr bwMode="auto">
            <a:xfrm>
              <a:off x="4149725" y="3086101"/>
              <a:ext cx="3238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O</a:t>
              </a:r>
            </a:p>
          </p:txBody>
        </p:sp>
        <p:sp>
          <p:nvSpPr>
            <p:cNvPr id="55316" name="Text Box 20"/>
            <p:cNvSpPr txBox="1">
              <a:spLocks noChangeArrowheads="1"/>
            </p:cNvSpPr>
            <p:nvPr/>
          </p:nvSpPr>
          <p:spPr bwMode="auto">
            <a:xfrm>
              <a:off x="4075113" y="5257801"/>
              <a:ext cx="3238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O</a:t>
              </a:r>
            </a:p>
          </p:txBody>
        </p:sp>
        <p:sp>
          <p:nvSpPr>
            <p:cNvPr id="55317" name="Text Box 21"/>
            <p:cNvSpPr txBox="1">
              <a:spLocks noChangeArrowheads="1"/>
            </p:cNvSpPr>
            <p:nvPr/>
          </p:nvSpPr>
          <p:spPr bwMode="auto">
            <a:xfrm>
              <a:off x="3595688" y="1370014"/>
              <a:ext cx="3238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O</a:t>
              </a:r>
            </a:p>
          </p:txBody>
        </p:sp>
        <p:sp>
          <p:nvSpPr>
            <p:cNvPr id="55318" name="Text Box 22"/>
            <p:cNvSpPr txBox="1">
              <a:spLocks noChangeArrowheads="1"/>
            </p:cNvSpPr>
            <p:nvPr/>
          </p:nvSpPr>
          <p:spPr bwMode="auto">
            <a:xfrm>
              <a:off x="4354513" y="1216026"/>
              <a:ext cx="75406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Base</a:t>
              </a:r>
            </a:p>
          </p:txBody>
        </p:sp>
        <p:sp>
          <p:nvSpPr>
            <p:cNvPr id="55319" name="Text Box 23"/>
            <p:cNvSpPr txBox="1">
              <a:spLocks noChangeArrowheads="1"/>
            </p:cNvSpPr>
            <p:nvPr/>
          </p:nvSpPr>
          <p:spPr bwMode="auto">
            <a:xfrm>
              <a:off x="4937126" y="2949576"/>
              <a:ext cx="7524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Base</a:t>
              </a:r>
            </a:p>
          </p:txBody>
        </p:sp>
        <p:sp>
          <p:nvSpPr>
            <p:cNvPr id="55320" name="Text Box 24"/>
            <p:cNvSpPr txBox="1">
              <a:spLocks noChangeArrowheads="1"/>
            </p:cNvSpPr>
            <p:nvPr/>
          </p:nvSpPr>
          <p:spPr bwMode="auto">
            <a:xfrm>
              <a:off x="4833938" y="5133976"/>
              <a:ext cx="75406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Base</a:t>
              </a:r>
            </a:p>
          </p:txBody>
        </p:sp>
        <p:sp>
          <p:nvSpPr>
            <p:cNvPr id="55321" name="Text Box 25"/>
            <p:cNvSpPr txBox="1">
              <a:spLocks noChangeArrowheads="1"/>
            </p:cNvSpPr>
            <p:nvPr/>
          </p:nvSpPr>
          <p:spPr bwMode="auto">
            <a:xfrm>
              <a:off x="6249989" y="1203326"/>
              <a:ext cx="53498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CH</a:t>
              </a:r>
              <a:r>
                <a:rPr lang="en-US" altLang="en-US" sz="1600" b="1" baseline="-25000">
                  <a:latin typeface="Arial" panose="020B0604020202020204" pitchFamily="34" charset="0"/>
                </a:rPr>
                <a:t>2</a:t>
              </a:r>
              <a:endParaRPr lang="en-US" altLang="en-US" sz="1600" b="1">
                <a:latin typeface="Arial" panose="020B0604020202020204" pitchFamily="34" charset="0"/>
              </a:endParaRPr>
            </a:p>
          </p:txBody>
        </p:sp>
        <p:sp>
          <p:nvSpPr>
            <p:cNvPr id="55322" name="Text Box 26"/>
            <p:cNvSpPr txBox="1">
              <a:spLocks noChangeArrowheads="1"/>
            </p:cNvSpPr>
            <p:nvPr/>
          </p:nvSpPr>
          <p:spPr bwMode="auto">
            <a:xfrm>
              <a:off x="6853239" y="2914651"/>
              <a:ext cx="53498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CH</a:t>
              </a:r>
              <a:r>
                <a:rPr lang="en-US" altLang="en-US" sz="1600" b="1" baseline="-25000">
                  <a:latin typeface="Arial" panose="020B0604020202020204" pitchFamily="34" charset="0"/>
                </a:rPr>
                <a:t>2</a:t>
              </a:r>
              <a:endParaRPr lang="en-US" altLang="en-US" sz="1600" b="1">
                <a:latin typeface="Arial" panose="020B0604020202020204" pitchFamily="34" charset="0"/>
              </a:endParaRPr>
            </a:p>
          </p:txBody>
        </p:sp>
        <p:sp>
          <p:nvSpPr>
            <p:cNvPr id="55323" name="Text Box 27"/>
            <p:cNvSpPr txBox="1">
              <a:spLocks noChangeArrowheads="1"/>
            </p:cNvSpPr>
            <p:nvPr/>
          </p:nvSpPr>
          <p:spPr bwMode="auto">
            <a:xfrm>
              <a:off x="7454900" y="4640264"/>
              <a:ext cx="5349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CH</a:t>
              </a:r>
              <a:r>
                <a:rPr lang="en-US" altLang="en-US" sz="1600" b="1" baseline="-25000">
                  <a:latin typeface="Arial" panose="020B0604020202020204" pitchFamily="34" charset="0"/>
                </a:rPr>
                <a:t>2</a:t>
              </a:r>
              <a:endParaRPr lang="en-US" altLang="en-US" sz="1600" b="1">
                <a:latin typeface="Arial" panose="020B0604020202020204" pitchFamily="34" charset="0"/>
              </a:endParaRPr>
            </a:p>
          </p:txBody>
        </p:sp>
        <p:sp>
          <p:nvSpPr>
            <p:cNvPr id="55324" name="Text Box 28"/>
            <p:cNvSpPr txBox="1">
              <a:spLocks noChangeArrowheads="1"/>
            </p:cNvSpPr>
            <p:nvPr/>
          </p:nvSpPr>
          <p:spPr bwMode="auto">
            <a:xfrm>
              <a:off x="7762875" y="6013451"/>
              <a:ext cx="4699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OH</a:t>
              </a:r>
            </a:p>
          </p:txBody>
        </p:sp>
        <p:sp>
          <p:nvSpPr>
            <p:cNvPr id="55325" name="Text Box 29"/>
            <p:cNvSpPr txBox="1">
              <a:spLocks noChangeArrowheads="1"/>
            </p:cNvSpPr>
            <p:nvPr/>
          </p:nvSpPr>
          <p:spPr bwMode="auto">
            <a:xfrm>
              <a:off x="7643813" y="3086101"/>
              <a:ext cx="3238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O</a:t>
              </a:r>
            </a:p>
          </p:txBody>
        </p:sp>
        <p:sp>
          <p:nvSpPr>
            <p:cNvPr id="55326" name="Text Box 30"/>
            <p:cNvSpPr txBox="1">
              <a:spLocks noChangeArrowheads="1"/>
            </p:cNvSpPr>
            <p:nvPr/>
          </p:nvSpPr>
          <p:spPr bwMode="auto">
            <a:xfrm>
              <a:off x="8243888" y="4811714"/>
              <a:ext cx="3238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O</a:t>
              </a:r>
            </a:p>
          </p:txBody>
        </p:sp>
        <p:sp>
          <p:nvSpPr>
            <p:cNvPr id="55327" name="Text Box 31"/>
            <p:cNvSpPr txBox="1">
              <a:spLocks noChangeArrowheads="1"/>
            </p:cNvSpPr>
            <p:nvPr/>
          </p:nvSpPr>
          <p:spPr bwMode="auto">
            <a:xfrm>
              <a:off x="7089775" y="1370014"/>
              <a:ext cx="3238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O</a:t>
              </a:r>
            </a:p>
          </p:txBody>
        </p:sp>
        <p:sp>
          <p:nvSpPr>
            <p:cNvPr id="55328" name="Text Box 32"/>
            <p:cNvSpPr txBox="1">
              <a:spLocks noChangeArrowheads="1"/>
            </p:cNvSpPr>
            <p:nvPr/>
          </p:nvSpPr>
          <p:spPr bwMode="auto">
            <a:xfrm>
              <a:off x="7848601" y="1216026"/>
              <a:ext cx="75406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Base</a:t>
              </a:r>
            </a:p>
          </p:txBody>
        </p:sp>
        <p:sp>
          <p:nvSpPr>
            <p:cNvPr id="55329" name="Text Box 33"/>
            <p:cNvSpPr txBox="1">
              <a:spLocks noChangeArrowheads="1"/>
            </p:cNvSpPr>
            <p:nvPr/>
          </p:nvSpPr>
          <p:spPr bwMode="auto">
            <a:xfrm>
              <a:off x="8431213" y="2949576"/>
              <a:ext cx="75406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a:latin typeface="Arial" panose="020B0604020202020204" pitchFamily="34" charset="0"/>
                </a:rPr>
                <a:t>Base</a:t>
              </a:r>
            </a:p>
          </p:txBody>
        </p:sp>
        <p:sp>
          <p:nvSpPr>
            <p:cNvPr id="55330" name="Text Box 34"/>
            <p:cNvSpPr txBox="1">
              <a:spLocks noChangeArrowheads="1"/>
            </p:cNvSpPr>
            <p:nvPr/>
          </p:nvSpPr>
          <p:spPr bwMode="auto">
            <a:xfrm>
              <a:off x="9095962" y="4731165"/>
              <a:ext cx="75406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600" b="1" dirty="0">
                  <a:latin typeface="Arial" panose="020B0604020202020204" pitchFamily="34" charset="0"/>
                </a:rPr>
                <a:t>Base</a:t>
              </a:r>
            </a:p>
          </p:txBody>
        </p:sp>
        <p:sp>
          <p:nvSpPr>
            <p:cNvPr id="55331" name="Text Box 35"/>
            <p:cNvSpPr txBox="1">
              <a:spLocks noChangeArrowheads="1"/>
            </p:cNvSpPr>
            <p:nvPr/>
          </p:nvSpPr>
          <p:spPr bwMode="auto">
            <a:xfrm>
              <a:off x="6477001" y="381000"/>
              <a:ext cx="205581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2000" b="1">
                  <a:solidFill>
                    <a:srgbClr val="AD0579"/>
                  </a:solidFill>
                  <a:latin typeface="Arial" panose="020B0604020202020204" pitchFamily="34" charset="0"/>
                </a:rPr>
                <a:t>5'</a:t>
              </a:r>
              <a:r>
                <a:rPr lang="en-US" altLang="en-US" sz="2000" b="1">
                  <a:latin typeface="Arial" panose="020B0604020202020204" pitchFamily="34" charset="0"/>
                </a:rPr>
                <a:t> end of strand</a:t>
              </a:r>
            </a:p>
          </p:txBody>
        </p:sp>
        <p:sp>
          <p:nvSpPr>
            <p:cNvPr id="55332" name="Text Box 36"/>
            <p:cNvSpPr txBox="1">
              <a:spLocks noChangeArrowheads="1"/>
            </p:cNvSpPr>
            <p:nvPr/>
          </p:nvSpPr>
          <p:spPr bwMode="auto">
            <a:xfrm>
              <a:off x="8088313" y="6281738"/>
              <a:ext cx="20558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2000" b="1">
                  <a:solidFill>
                    <a:srgbClr val="AD0579"/>
                  </a:solidFill>
                  <a:latin typeface="Arial" panose="020B0604020202020204" pitchFamily="34" charset="0"/>
                </a:rPr>
                <a:t>3'</a:t>
              </a:r>
              <a:r>
                <a:rPr lang="en-US" altLang="en-US" sz="2000" b="1">
                  <a:latin typeface="Arial" panose="020B0604020202020204" pitchFamily="34" charset="0"/>
                </a:rPr>
                <a:t> end of strand</a:t>
              </a:r>
            </a:p>
          </p:txBody>
        </p:sp>
        <p:sp>
          <p:nvSpPr>
            <p:cNvPr id="55333" name="Text Box 37"/>
            <p:cNvSpPr txBox="1">
              <a:spLocks noChangeArrowheads="1"/>
            </p:cNvSpPr>
            <p:nvPr/>
          </p:nvSpPr>
          <p:spPr bwMode="auto">
            <a:xfrm>
              <a:off x="3406776" y="6162676"/>
              <a:ext cx="4794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en-US" altLang="en-US" sz="1600" b="1">
                  <a:solidFill>
                    <a:srgbClr val="AD0579"/>
                  </a:solidFill>
                  <a:latin typeface="Arial" panose="020B0604020202020204" pitchFamily="34" charset="0"/>
                </a:rPr>
                <a:t>3'</a:t>
              </a:r>
              <a:endParaRPr lang="en-US" altLang="en-US" sz="1600" b="1">
                <a:latin typeface="Arial" panose="020B0604020202020204" pitchFamily="34" charset="0"/>
              </a:endParaRPr>
            </a:p>
          </p:txBody>
        </p:sp>
        <p:sp>
          <p:nvSpPr>
            <p:cNvPr id="55334" name="Text Box 38"/>
            <p:cNvSpPr txBox="1">
              <a:spLocks noChangeArrowheads="1"/>
            </p:cNvSpPr>
            <p:nvPr/>
          </p:nvSpPr>
          <p:spPr bwMode="auto">
            <a:xfrm>
              <a:off x="2892426" y="5133976"/>
              <a:ext cx="4794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en-US" altLang="en-US" sz="1600" b="1">
                  <a:solidFill>
                    <a:srgbClr val="AD0579"/>
                  </a:solidFill>
                  <a:latin typeface="Arial" panose="020B0604020202020204" pitchFamily="34" charset="0"/>
                </a:rPr>
                <a:t>5'</a:t>
              </a:r>
              <a:endParaRPr lang="en-US" altLang="en-US" sz="1600" b="1">
                <a:latin typeface="Arial" panose="020B0604020202020204" pitchFamily="34" charset="0"/>
              </a:endParaRPr>
            </a:p>
          </p:txBody>
        </p:sp>
        <p:sp>
          <p:nvSpPr>
            <p:cNvPr id="55335" name="Text Box 39"/>
            <p:cNvSpPr txBox="1">
              <a:spLocks noChangeArrowheads="1"/>
            </p:cNvSpPr>
            <p:nvPr/>
          </p:nvSpPr>
          <p:spPr bwMode="auto">
            <a:xfrm>
              <a:off x="3497264" y="3956051"/>
              <a:ext cx="4794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r" eaLnBrk="0" hangingPunct="0"/>
              <a:r>
                <a:rPr lang="en-US" altLang="en-US" sz="1600" b="1">
                  <a:solidFill>
                    <a:srgbClr val="AD0579"/>
                  </a:solidFill>
                  <a:latin typeface="Arial" panose="020B0604020202020204" pitchFamily="34" charset="0"/>
                </a:rPr>
                <a:t>3'</a:t>
              </a:r>
              <a:endParaRPr lang="en-US" altLang="en-US" sz="1600" b="1">
                <a:latin typeface="Arial" panose="020B0604020202020204" pitchFamily="34" charset="0"/>
              </a:endParaRPr>
            </a:p>
          </p:txBody>
        </p:sp>
        <p:sp>
          <p:nvSpPr>
            <p:cNvPr id="55336" name="Text Box 40"/>
            <p:cNvSpPr txBox="1">
              <a:spLocks noChangeArrowheads="1"/>
            </p:cNvSpPr>
            <p:nvPr/>
          </p:nvSpPr>
          <p:spPr bwMode="auto">
            <a:xfrm>
              <a:off x="10085388" y="3200400"/>
              <a:ext cx="589338" cy="39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2000" b="1" dirty="0">
                  <a:solidFill>
                    <a:srgbClr val="FF0000"/>
                  </a:solidFill>
                  <a:latin typeface="Arial" panose="020B0604020202020204" pitchFamily="34" charset="0"/>
                </a:rPr>
                <a:t>H</a:t>
              </a:r>
              <a:r>
                <a:rPr lang="en-US" altLang="en-US" sz="2000" b="1" baseline="-25000" dirty="0">
                  <a:solidFill>
                    <a:srgbClr val="FF0000"/>
                  </a:solidFill>
                  <a:latin typeface="Arial" panose="020B0604020202020204" pitchFamily="34" charset="0"/>
                </a:rPr>
                <a:t>2</a:t>
              </a:r>
              <a:r>
                <a:rPr lang="en-US" altLang="en-US" sz="2000" b="1" dirty="0">
                  <a:solidFill>
                    <a:srgbClr val="FF0000"/>
                  </a:solidFill>
                  <a:latin typeface="Arial" panose="020B0604020202020204" pitchFamily="34" charset="0"/>
                </a:rPr>
                <a:t>0</a:t>
              </a:r>
            </a:p>
          </p:txBody>
        </p:sp>
        <p:sp>
          <p:nvSpPr>
            <p:cNvPr id="55337" name="Text Box 41"/>
            <p:cNvSpPr txBox="1">
              <a:spLocks noChangeArrowheads="1"/>
            </p:cNvSpPr>
            <p:nvPr/>
          </p:nvSpPr>
          <p:spPr bwMode="auto">
            <a:xfrm>
              <a:off x="9967914" y="3455988"/>
              <a:ext cx="3127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2000" b="1">
                  <a:latin typeface="Arial" panose="020B0604020202020204" pitchFamily="34" charset="0"/>
                </a:rPr>
                <a:t>+</a:t>
              </a:r>
            </a:p>
          </p:txBody>
        </p:sp>
        <p:sp>
          <p:nvSpPr>
            <p:cNvPr id="55338" name="Text Box 42"/>
            <p:cNvSpPr txBox="1">
              <a:spLocks noChangeArrowheads="1"/>
            </p:cNvSpPr>
            <p:nvPr/>
          </p:nvSpPr>
          <p:spPr bwMode="auto">
            <a:xfrm>
              <a:off x="4251326" y="4533900"/>
              <a:ext cx="27590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2000" b="1">
                  <a:latin typeface="Arial" panose="020B0604020202020204" pitchFamily="34" charset="0"/>
                </a:rPr>
                <a:t>Synthesis reaction</a:t>
              </a:r>
            </a:p>
          </p:txBody>
        </p:sp>
        <p:grpSp>
          <p:nvGrpSpPr>
            <p:cNvPr id="55406" name="Group 110"/>
            <p:cNvGrpSpPr>
              <a:grpSpLocks/>
            </p:cNvGrpSpPr>
            <p:nvPr/>
          </p:nvGrpSpPr>
          <p:grpSpPr bwMode="auto">
            <a:xfrm>
              <a:off x="1993901" y="795338"/>
              <a:ext cx="1438275" cy="342900"/>
              <a:chOff x="296" y="501"/>
              <a:chExt cx="906" cy="216"/>
            </a:xfrm>
          </p:grpSpPr>
          <p:sp>
            <p:nvSpPr>
              <p:cNvPr id="55359" name="Line 63"/>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360" name="Line 64"/>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363" name="Line 67"/>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03" name="Text Box 107"/>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dirty="0">
                    <a:latin typeface="Arial" panose="020B0604020202020204" pitchFamily="34" charset="0"/>
                  </a:rPr>
                  <a:t>OH</a:t>
                </a:r>
                <a:endParaRPr lang="en-GB" altLang="lv-LV" sz="1600" b="1" dirty="0">
                  <a:latin typeface="Arial" panose="020B0604020202020204" pitchFamily="34" charset="0"/>
                </a:endParaRPr>
              </a:p>
            </p:txBody>
          </p:sp>
          <p:sp>
            <p:nvSpPr>
              <p:cNvPr id="55405" name="Text Box 109"/>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07" name="Group 111"/>
            <p:cNvGrpSpPr>
              <a:grpSpLocks/>
            </p:cNvGrpSpPr>
            <p:nvPr/>
          </p:nvGrpSpPr>
          <p:grpSpPr bwMode="auto">
            <a:xfrm>
              <a:off x="5486401" y="838200"/>
              <a:ext cx="1438275" cy="342900"/>
              <a:chOff x="296" y="501"/>
              <a:chExt cx="906" cy="216"/>
            </a:xfrm>
          </p:grpSpPr>
          <p:sp>
            <p:nvSpPr>
              <p:cNvPr id="55408" name="Line 112"/>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09" name="Line 113"/>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10" name="Line 114"/>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11" name="Text Box 115"/>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12" name="Text Box 116"/>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13" name="Group 117"/>
            <p:cNvGrpSpPr>
              <a:grpSpLocks/>
            </p:cNvGrpSpPr>
            <p:nvPr/>
          </p:nvGrpSpPr>
          <p:grpSpPr bwMode="auto">
            <a:xfrm>
              <a:off x="2544764" y="2543175"/>
              <a:ext cx="1438275" cy="342900"/>
              <a:chOff x="296" y="501"/>
              <a:chExt cx="906" cy="216"/>
            </a:xfrm>
          </p:grpSpPr>
          <p:sp>
            <p:nvSpPr>
              <p:cNvPr id="55414" name="Line 118"/>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15" name="Line 119"/>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16" name="Line 120"/>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17" name="Text Box 121"/>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18" name="Text Box 122"/>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19" name="Group 123"/>
            <p:cNvGrpSpPr>
              <a:grpSpLocks/>
            </p:cNvGrpSpPr>
            <p:nvPr/>
          </p:nvGrpSpPr>
          <p:grpSpPr bwMode="auto">
            <a:xfrm>
              <a:off x="6069014" y="2527300"/>
              <a:ext cx="1438275" cy="342900"/>
              <a:chOff x="296" y="501"/>
              <a:chExt cx="906" cy="216"/>
            </a:xfrm>
          </p:grpSpPr>
          <p:sp>
            <p:nvSpPr>
              <p:cNvPr id="55420" name="Line 124"/>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21" name="Line 125"/>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22" name="Line 126"/>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23" name="Text Box 127"/>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24" name="Text Box 128"/>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25" name="Group 129"/>
            <p:cNvGrpSpPr>
              <a:grpSpLocks/>
            </p:cNvGrpSpPr>
            <p:nvPr/>
          </p:nvGrpSpPr>
          <p:grpSpPr bwMode="auto">
            <a:xfrm>
              <a:off x="6635751" y="4256088"/>
              <a:ext cx="1438275" cy="342900"/>
              <a:chOff x="296" y="501"/>
              <a:chExt cx="906" cy="216"/>
            </a:xfrm>
          </p:grpSpPr>
          <p:sp>
            <p:nvSpPr>
              <p:cNvPr id="55426" name="Line 130"/>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27" name="Line 131"/>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28" name="Line 132"/>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29" name="Text Box 133"/>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30" name="Text Box 134"/>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31" name="Group 135"/>
            <p:cNvGrpSpPr>
              <a:grpSpLocks/>
            </p:cNvGrpSpPr>
            <p:nvPr/>
          </p:nvGrpSpPr>
          <p:grpSpPr bwMode="auto">
            <a:xfrm>
              <a:off x="1716089" y="3940175"/>
              <a:ext cx="1438275" cy="342900"/>
              <a:chOff x="296" y="501"/>
              <a:chExt cx="906" cy="216"/>
            </a:xfrm>
          </p:grpSpPr>
          <p:sp>
            <p:nvSpPr>
              <p:cNvPr id="55432" name="Line 136"/>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33" name="Line 137"/>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34" name="Line 138"/>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35" name="Text Box 139"/>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36" name="Text Box 140"/>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49" name="Group 153"/>
            <p:cNvGrpSpPr>
              <a:grpSpLocks/>
            </p:cNvGrpSpPr>
            <p:nvPr/>
          </p:nvGrpSpPr>
          <p:grpSpPr bwMode="auto">
            <a:xfrm>
              <a:off x="2079626" y="4305300"/>
              <a:ext cx="1438275" cy="342900"/>
              <a:chOff x="296" y="501"/>
              <a:chExt cx="906" cy="216"/>
            </a:xfrm>
          </p:grpSpPr>
          <p:sp>
            <p:nvSpPr>
              <p:cNvPr id="55450" name="Line 154"/>
              <p:cNvSpPr>
                <a:spLocks noChangeShapeType="1"/>
              </p:cNvSpPr>
              <p:nvPr/>
            </p:nvSpPr>
            <p:spPr bwMode="auto">
              <a:xfrm>
                <a:off x="465" y="595"/>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51" name="Line 155"/>
              <p:cNvSpPr>
                <a:spLocks noChangeShapeType="1"/>
              </p:cNvSpPr>
              <p:nvPr/>
            </p:nvSpPr>
            <p:spPr bwMode="auto">
              <a:xfrm>
                <a:off x="465" y="62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52" name="Line 156"/>
              <p:cNvSpPr>
                <a:spLocks noChangeShapeType="1"/>
              </p:cNvSpPr>
              <p:nvPr/>
            </p:nvSpPr>
            <p:spPr bwMode="auto">
              <a:xfrm>
                <a:off x="777" y="607"/>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53" name="Text Box 157"/>
              <p:cNvSpPr txBox="1">
                <a:spLocks noChangeArrowheads="1"/>
              </p:cNvSpPr>
              <p:nvPr/>
            </p:nvSpPr>
            <p:spPr bwMode="auto">
              <a:xfrm>
                <a:off x="832" y="501"/>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54" name="Text Box 158"/>
              <p:cNvSpPr txBox="1">
                <a:spLocks noChangeArrowheads="1"/>
              </p:cNvSpPr>
              <p:nvPr/>
            </p:nvSpPr>
            <p:spPr bwMode="auto">
              <a:xfrm>
                <a:off x="296" y="505"/>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61" name="Group 165"/>
            <p:cNvGrpSpPr>
              <a:grpSpLocks/>
            </p:cNvGrpSpPr>
            <p:nvPr/>
          </p:nvGrpSpPr>
          <p:grpSpPr bwMode="auto">
            <a:xfrm>
              <a:off x="2478089" y="4721225"/>
              <a:ext cx="1438275" cy="342900"/>
              <a:chOff x="601" y="2974"/>
              <a:chExt cx="906" cy="216"/>
            </a:xfrm>
          </p:grpSpPr>
          <p:sp>
            <p:nvSpPr>
              <p:cNvPr id="55456" name="Line 160"/>
              <p:cNvSpPr>
                <a:spLocks noChangeShapeType="1"/>
              </p:cNvSpPr>
              <p:nvPr/>
            </p:nvSpPr>
            <p:spPr bwMode="auto">
              <a:xfrm>
                <a:off x="770" y="3068"/>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57" name="Line 161"/>
              <p:cNvSpPr>
                <a:spLocks noChangeShapeType="1"/>
              </p:cNvSpPr>
              <p:nvPr/>
            </p:nvSpPr>
            <p:spPr bwMode="auto">
              <a:xfrm>
                <a:off x="770" y="3099"/>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58" name="Line 162"/>
              <p:cNvSpPr>
                <a:spLocks noChangeShapeType="1"/>
              </p:cNvSpPr>
              <p:nvPr/>
            </p:nvSpPr>
            <p:spPr bwMode="auto">
              <a:xfrm>
                <a:off x="1082" y="308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59" name="Text Box 163"/>
              <p:cNvSpPr txBox="1">
                <a:spLocks noChangeArrowheads="1"/>
              </p:cNvSpPr>
              <p:nvPr/>
            </p:nvSpPr>
            <p:spPr bwMode="auto">
              <a:xfrm>
                <a:off x="1137" y="2974"/>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60" name="Text Box 164"/>
              <p:cNvSpPr txBox="1">
                <a:spLocks noChangeArrowheads="1"/>
              </p:cNvSpPr>
              <p:nvPr/>
            </p:nvSpPr>
            <p:spPr bwMode="auto">
              <a:xfrm>
                <a:off x="601" y="2978"/>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grpSp>
          <p:nvGrpSpPr>
            <p:cNvPr id="55477" name="Group 181"/>
            <p:cNvGrpSpPr>
              <a:grpSpLocks/>
            </p:cNvGrpSpPr>
            <p:nvPr/>
          </p:nvGrpSpPr>
          <p:grpSpPr bwMode="auto">
            <a:xfrm>
              <a:off x="2103439" y="3532189"/>
              <a:ext cx="587375" cy="441325"/>
              <a:chOff x="4973" y="2302"/>
              <a:chExt cx="370" cy="278"/>
            </a:xfrm>
          </p:grpSpPr>
          <p:sp>
            <p:nvSpPr>
              <p:cNvPr id="55478" name="Text Box 182"/>
              <p:cNvSpPr txBox="1">
                <a:spLocks noChangeArrowheads="1"/>
              </p:cNvSpPr>
              <p:nvPr/>
            </p:nvSpPr>
            <p:spPr bwMode="auto">
              <a:xfrm>
                <a:off x="4973" y="2302"/>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79" name="Line 183"/>
              <p:cNvSpPr>
                <a:spLocks noChangeShapeType="1"/>
              </p:cNvSpPr>
              <p:nvPr/>
            </p:nvSpPr>
            <p:spPr bwMode="auto">
              <a:xfrm>
                <a:off x="5076" y="2472"/>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grpSp>
          <p:nvGrpSpPr>
            <p:cNvPr id="55489" name="Group 193"/>
            <p:cNvGrpSpPr>
              <a:grpSpLocks/>
            </p:cNvGrpSpPr>
            <p:nvPr/>
          </p:nvGrpSpPr>
          <p:grpSpPr bwMode="auto">
            <a:xfrm>
              <a:off x="8415339" y="3654426"/>
              <a:ext cx="1724025" cy="1204913"/>
              <a:chOff x="4341" y="2302"/>
              <a:chExt cx="1086" cy="759"/>
            </a:xfrm>
          </p:grpSpPr>
          <p:sp>
            <p:nvSpPr>
              <p:cNvPr id="55308" name="Text Box 12"/>
              <p:cNvSpPr txBox="1">
                <a:spLocks noChangeArrowheads="1"/>
              </p:cNvSpPr>
              <p:nvPr/>
            </p:nvSpPr>
            <p:spPr bwMode="auto">
              <a:xfrm>
                <a:off x="4643" y="2563"/>
                <a:ext cx="189"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sp>
            <p:nvSpPr>
              <p:cNvPr id="55309" name="Text Box 13"/>
              <p:cNvSpPr txBox="1">
                <a:spLocks noChangeArrowheads="1"/>
              </p:cNvSpPr>
              <p:nvPr/>
            </p:nvSpPr>
            <p:spPr bwMode="auto">
              <a:xfrm>
                <a:off x="4987" y="2575"/>
                <a:ext cx="189"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1600" b="1">
                    <a:latin typeface="Arial" panose="020B0604020202020204" pitchFamily="34" charset="0"/>
                  </a:rPr>
                  <a:t>P</a:t>
                </a:r>
              </a:p>
            </p:txBody>
          </p:sp>
          <p:grpSp>
            <p:nvGrpSpPr>
              <p:cNvPr id="55467" name="Group 171"/>
              <p:cNvGrpSpPr>
                <a:grpSpLocks/>
              </p:cNvGrpSpPr>
              <p:nvPr/>
            </p:nvGrpSpPr>
            <p:grpSpPr bwMode="auto">
              <a:xfrm>
                <a:off x="4512" y="2640"/>
                <a:ext cx="96" cy="31"/>
                <a:chOff x="4865" y="2398"/>
                <a:chExt cx="96" cy="31"/>
              </a:xfrm>
            </p:grpSpPr>
            <p:sp>
              <p:nvSpPr>
                <p:cNvPr id="55462" name="Line 166"/>
                <p:cNvSpPr>
                  <a:spLocks noChangeShapeType="1"/>
                </p:cNvSpPr>
                <p:nvPr/>
              </p:nvSpPr>
              <p:spPr bwMode="auto">
                <a:xfrm>
                  <a:off x="4865" y="2398"/>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63" name="Line 167"/>
                <p:cNvSpPr>
                  <a:spLocks noChangeShapeType="1"/>
                </p:cNvSpPr>
                <p:nvPr/>
              </p:nvSpPr>
              <p:spPr bwMode="auto">
                <a:xfrm>
                  <a:off x="4865" y="2429"/>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sp>
            <p:nvSpPr>
              <p:cNvPr id="55466" name="Text Box 170"/>
              <p:cNvSpPr txBox="1">
                <a:spLocks noChangeArrowheads="1"/>
              </p:cNvSpPr>
              <p:nvPr/>
            </p:nvSpPr>
            <p:spPr bwMode="auto">
              <a:xfrm>
                <a:off x="4341" y="2546"/>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nvGrpSpPr>
              <p:cNvPr id="55468" name="Group 172"/>
              <p:cNvGrpSpPr>
                <a:grpSpLocks/>
              </p:cNvGrpSpPr>
              <p:nvPr/>
            </p:nvGrpSpPr>
            <p:grpSpPr bwMode="auto">
              <a:xfrm>
                <a:off x="5179" y="2657"/>
                <a:ext cx="96" cy="31"/>
                <a:chOff x="4865" y="2398"/>
                <a:chExt cx="96" cy="31"/>
              </a:xfrm>
            </p:grpSpPr>
            <p:sp>
              <p:nvSpPr>
                <p:cNvPr id="55469" name="Line 173"/>
                <p:cNvSpPr>
                  <a:spLocks noChangeShapeType="1"/>
                </p:cNvSpPr>
                <p:nvPr/>
              </p:nvSpPr>
              <p:spPr bwMode="auto">
                <a:xfrm>
                  <a:off x="4865" y="2398"/>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70" name="Line 174"/>
                <p:cNvSpPr>
                  <a:spLocks noChangeShapeType="1"/>
                </p:cNvSpPr>
                <p:nvPr/>
              </p:nvSpPr>
              <p:spPr bwMode="auto">
                <a:xfrm>
                  <a:off x="4865" y="2429"/>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sp>
            <p:nvSpPr>
              <p:cNvPr id="55471" name="Text Box 175"/>
              <p:cNvSpPr txBox="1">
                <a:spLocks noChangeArrowheads="1"/>
              </p:cNvSpPr>
              <p:nvPr/>
            </p:nvSpPr>
            <p:spPr bwMode="auto">
              <a:xfrm>
                <a:off x="5235" y="2568"/>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a:t>
                </a:r>
                <a:endParaRPr lang="en-GB" altLang="lv-LV" sz="1600" b="1">
                  <a:latin typeface="Arial" panose="020B0604020202020204" pitchFamily="34" charset="0"/>
                </a:endParaRPr>
              </a:p>
            </p:txBody>
          </p:sp>
          <p:grpSp>
            <p:nvGrpSpPr>
              <p:cNvPr id="55473" name="Group 177"/>
              <p:cNvGrpSpPr>
                <a:grpSpLocks/>
              </p:cNvGrpSpPr>
              <p:nvPr/>
            </p:nvGrpSpPr>
            <p:grpSpPr bwMode="auto">
              <a:xfrm>
                <a:off x="4973" y="2302"/>
                <a:ext cx="370" cy="278"/>
                <a:chOff x="4973" y="2302"/>
                <a:chExt cx="370" cy="278"/>
              </a:xfrm>
            </p:grpSpPr>
            <p:sp>
              <p:nvSpPr>
                <p:cNvPr id="55465" name="Text Box 169"/>
                <p:cNvSpPr txBox="1">
                  <a:spLocks noChangeArrowheads="1"/>
                </p:cNvSpPr>
                <p:nvPr/>
              </p:nvSpPr>
              <p:spPr bwMode="auto">
                <a:xfrm>
                  <a:off x="4973" y="2302"/>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72" name="Line 176"/>
                <p:cNvSpPr>
                  <a:spLocks noChangeShapeType="1"/>
                </p:cNvSpPr>
                <p:nvPr/>
              </p:nvSpPr>
              <p:spPr bwMode="auto">
                <a:xfrm>
                  <a:off x="5076" y="2472"/>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grpSp>
            <p:nvGrpSpPr>
              <p:cNvPr id="55474" name="Group 178"/>
              <p:cNvGrpSpPr>
                <a:grpSpLocks/>
              </p:cNvGrpSpPr>
              <p:nvPr/>
            </p:nvGrpSpPr>
            <p:grpSpPr bwMode="auto">
              <a:xfrm>
                <a:off x="4625" y="2305"/>
                <a:ext cx="370" cy="278"/>
                <a:chOff x="4973" y="2302"/>
                <a:chExt cx="370" cy="278"/>
              </a:xfrm>
            </p:grpSpPr>
            <p:sp>
              <p:nvSpPr>
                <p:cNvPr id="55475" name="Text Box 179"/>
                <p:cNvSpPr txBox="1">
                  <a:spLocks noChangeArrowheads="1"/>
                </p:cNvSpPr>
                <p:nvPr/>
              </p:nvSpPr>
              <p:spPr bwMode="auto">
                <a:xfrm>
                  <a:off x="4973" y="2302"/>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76" name="Line 180"/>
                <p:cNvSpPr>
                  <a:spLocks noChangeShapeType="1"/>
                </p:cNvSpPr>
                <p:nvPr/>
              </p:nvSpPr>
              <p:spPr bwMode="auto">
                <a:xfrm>
                  <a:off x="5076" y="2472"/>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sp>
            <p:nvSpPr>
              <p:cNvPr id="55484" name="Text Box 188"/>
              <p:cNvSpPr txBox="1">
                <a:spLocks noChangeArrowheads="1"/>
              </p:cNvSpPr>
              <p:nvPr/>
            </p:nvSpPr>
            <p:spPr bwMode="auto">
              <a:xfrm>
                <a:off x="4971" y="2849"/>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sp>
            <p:nvSpPr>
              <p:cNvPr id="55486" name="Line 190"/>
              <p:cNvSpPr>
                <a:spLocks noChangeShapeType="1"/>
              </p:cNvSpPr>
              <p:nvPr/>
            </p:nvSpPr>
            <p:spPr bwMode="auto">
              <a:xfrm>
                <a:off x="5073" y="2792"/>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87" name="Line 191"/>
              <p:cNvSpPr>
                <a:spLocks noChangeShapeType="1"/>
              </p:cNvSpPr>
              <p:nvPr/>
            </p:nvSpPr>
            <p:spPr bwMode="auto">
              <a:xfrm>
                <a:off x="4720" y="2790"/>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5488" name="Text Box 192"/>
              <p:cNvSpPr txBox="1">
                <a:spLocks noChangeArrowheads="1"/>
              </p:cNvSpPr>
              <p:nvPr/>
            </p:nvSpPr>
            <p:spPr bwMode="auto">
              <a:xfrm>
                <a:off x="4615" y="2846"/>
                <a:ext cx="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v-LV" altLang="lv-LV" sz="1600" b="1">
                    <a:latin typeface="Arial" panose="020B0604020202020204" pitchFamily="34" charset="0"/>
                  </a:rPr>
                  <a:t>OH</a:t>
                </a:r>
                <a:endParaRPr lang="en-GB" altLang="lv-LV" sz="1600" b="1">
                  <a:latin typeface="Arial" panose="020B0604020202020204" pitchFamily="34" charset="0"/>
                </a:endParaRPr>
              </a:p>
            </p:txBody>
          </p:sp>
        </p:grpSp>
        <p:sp>
          <p:nvSpPr>
            <p:cNvPr id="55490" name="Text Box 194"/>
            <p:cNvSpPr txBox="1">
              <a:spLocks noChangeArrowheads="1"/>
            </p:cNvSpPr>
            <p:nvPr/>
          </p:nvSpPr>
          <p:spPr bwMode="auto">
            <a:xfrm>
              <a:off x="8383589" y="4324350"/>
              <a:ext cx="3127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New Roman" panose="02020603050405020304" pitchFamily="18" charset="0"/>
                </a:defRPr>
              </a:lvl1pPr>
              <a:lvl2pPr marL="411163" defTabSz="822325">
                <a:defRPr sz="2400">
                  <a:solidFill>
                    <a:schemeClr val="tx1"/>
                  </a:solidFill>
                  <a:latin typeface="Times New Roman" panose="02020603050405020304" pitchFamily="18" charset="0"/>
                </a:defRPr>
              </a:lvl2pPr>
              <a:lvl3pPr marL="822325" defTabSz="822325">
                <a:defRPr sz="2400">
                  <a:solidFill>
                    <a:schemeClr val="tx1"/>
                  </a:solidFill>
                  <a:latin typeface="Times New Roman" panose="02020603050405020304" pitchFamily="18" charset="0"/>
                </a:defRPr>
              </a:lvl3pPr>
              <a:lvl4pPr marL="1233488" defTabSz="822325">
                <a:defRPr sz="2400">
                  <a:solidFill>
                    <a:schemeClr val="tx1"/>
                  </a:solidFill>
                  <a:latin typeface="Times New Roman" panose="02020603050405020304" pitchFamily="18" charset="0"/>
                </a:defRPr>
              </a:lvl4pPr>
              <a:lvl5pPr marL="1644650" defTabSz="822325">
                <a:defRPr sz="2400">
                  <a:solidFill>
                    <a:schemeClr val="tx1"/>
                  </a:solidFill>
                  <a:latin typeface="Times New Roman" panose="02020603050405020304" pitchFamily="18" charset="0"/>
                </a:defRPr>
              </a:lvl5pPr>
              <a:lvl6pPr marL="2101850" defTabSz="822325" fontAlgn="base">
                <a:spcBef>
                  <a:spcPct val="0"/>
                </a:spcBef>
                <a:spcAft>
                  <a:spcPct val="0"/>
                </a:spcAft>
                <a:defRPr sz="2400">
                  <a:solidFill>
                    <a:schemeClr val="tx1"/>
                  </a:solidFill>
                  <a:latin typeface="Times New Roman" panose="02020603050405020304" pitchFamily="18" charset="0"/>
                </a:defRPr>
              </a:lvl6pPr>
              <a:lvl7pPr marL="2559050" defTabSz="822325" fontAlgn="base">
                <a:spcBef>
                  <a:spcPct val="0"/>
                </a:spcBef>
                <a:spcAft>
                  <a:spcPct val="0"/>
                </a:spcAft>
                <a:defRPr sz="2400">
                  <a:solidFill>
                    <a:schemeClr val="tx1"/>
                  </a:solidFill>
                  <a:latin typeface="Times New Roman" panose="02020603050405020304" pitchFamily="18" charset="0"/>
                </a:defRPr>
              </a:lvl7pPr>
              <a:lvl8pPr marL="3016250" defTabSz="822325" fontAlgn="base">
                <a:spcBef>
                  <a:spcPct val="0"/>
                </a:spcBef>
                <a:spcAft>
                  <a:spcPct val="0"/>
                </a:spcAft>
                <a:defRPr sz="2400">
                  <a:solidFill>
                    <a:schemeClr val="tx1"/>
                  </a:solidFill>
                  <a:latin typeface="Times New Roman" panose="02020603050405020304" pitchFamily="18" charset="0"/>
                </a:defRPr>
              </a:lvl8pPr>
              <a:lvl9pPr marL="3473450" defTabSz="822325"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en-US" altLang="en-US" sz="2000" b="1">
                  <a:latin typeface="Arial" panose="020B0604020202020204" pitchFamily="34" charset="0"/>
                </a:rPr>
                <a:t>+</a:t>
              </a:r>
            </a:p>
          </p:txBody>
        </p:sp>
      </p:grpSp>
      <p:sp>
        <p:nvSpPr>
          <p:cNvPr id="6" name="TextBox 5"/>
          <p:cNvSpPr txBox="1"/>
          <p:nvPr/>
        </p:nvSpPr>
        <p:spPr>
          <a:xfrm>
            <a:off x="7572653" y="52576"/>
            <a:ext cx="4504054" cy="523220"/>
          </a:xfrm>
          <a:prstGeom prst="rect">
            <a:avLst/>
          </a:prstGeom>
          <a:noFill/>
        </p:spPr>
        <p:txBody>
          <a:bodyPr wrap="none" rtlCol="0">
            <a:spAutoFit/>
          </a:bodyPr>
          <a:lstStyle/>
          <a:p>
            <a:r>
              <a:rPr lang="lv-LV" sz="2800" b="1" dirty="0"/>
              <a:t>DNA </a:t>
            </a:r>
            <a:r>
              <a:rPr lang="lv-LV" sz="2800" b="1" dirty="0" err="1"/>
              <a:t>polymerization</a:t>
            </a:r>
            <a:r>
              <a:rPr lang="lv-LV" sz="2800" b="1" dirty="0"/>
              <a:t> </a:t>
            </a:r>
            <a:r>
              <a:rPr lang="lv-LV" sz="2800" b="1" dirty="0" err="1"/>
              <a:t>reaction</a:t>
            </a:r>
            <a:endParaRPr lang="lv-LV" sz="2800" b="1" dirty="0"/>
          </a:p>
        </p:txBody>
      </p:sp>
      <p:sp>
        <p:nvSpPr>
          <p:cNvPr id="7" name="TextBox 6"/>
          <p:cNvSpPr txBox="1"/>
          <p:nvPr/>
        </p:nvSpPr>
        <p:spPr>
          <a:xfrm>
            <a:off x="8415616" y="825500"/>
            <a:ext cx="3821431" cy="1938992"/>
          </a:xfrm>
          <a:prstGeom prst="rect">
            <a:avLst/>
          </a:prstGeom>
          <a:noFill/>
        </p:spPr>
        <p:txBody>
          <a:bodyPr wrap="none" rtlCol="0">
            <a:spAutoFit/>
          </a:bodyPr>
          <a:lstStyle/>
          <a:p>
            <a:r>
              <a:rPr lang="lv-LV" sz="2400" dirty="0"/>
              <a:t>3’ OH </a:t>
            </a:r>
            <a:r>
              <a:rPr lang="lv-LV" sz="2400" dirty="0" err="1"/>
              <a:t>group</a:t>
            </a:r>
            <a:r>
              <a:rPr lang="lv-LV" sz="2400" dirty="0"/>
              <a:t> </a:t>
            </a:r>
            <a:r>
              <a:rPr lang="lv-LV" sz="2400" dirty="0" err="1"/>
              <a:t>is</a:t>
            </a:r>
            <a:r>
              <a:rPr lang="lv-LV" sz="2400" dirty="0"/>
              <a:t> </a:t>
            </a:r>
            <a:r>
              <a:rPr lang="lv-LV" sz="2400" dirty="0" err="1"/>
              <a:t>needed</a:t>
            </a:r>
            <a:r>
              <a:rPr lang="lv-LV" sz="2400" dirty="0"/>
              <a:t> to </a:t>
            </a:r>
          </a:p>
          <a:p>
            <a:r>
              <a:rPr lang="lv-LV" sz="2400" dirty="0" err="1"/>
              <a:t>react</a:t>
            </a:r>
            <a:r>
              <a:rPr lang="lv-LV" sz="2400" dirty="0"/>
              <a:t> </a:t>
            </a:r>
            <a:r>
              <a:rPr lang="lv-LV" sz="2400" dirty="0" err="1"/>
              <a:t>with</a:t>
            </a:r>
            <a:r>
              <a:rPr lang="lv-LV" sz="2400" dirty="0"/>
              <a:t> </a:t>
            </a:r>
            <a:r>
              <a:rPr lang="lv-LV" sz="2400" dirty="0" err="1"/>
              <a:t>the</a:t>
            </a:r>
            <a:r>
              <a:rPr lang="lv-LV" sz="2400" dirty="0"/>
              <a:t> </a:t>
            </a:r>
            <a:r>
              <a:rPr lang="lv-LV" sz="2400" dirty="0" err="1"/>
              <a:t>phosphate</a:t>
            </a:r>
            <a:r>
              <a:rPr lang="lv-LV" sz="2400" dirty="0"/>
              <a:t> </a:t>
            </a:r>
          </a:p>
          <a:p>
            <a:r>
              <a:rPr lang="lv-LV" sz="2400" dirty="0" err="1"/>
              <a:t>group</a:t>
            </a:r>
            <a:r>
              <a:rPr lang="lv-LV" sz="2400" dirty="0"/>
              <a:t> </a:t>
            </a:r>
            <a:r>
              <a:rPr lang="lv-LV" sz="2400" dirty="0" err="1"/>
              <a:t>on</a:t>
            </a:r>
            <a:r>
              <a:rPr lang="lv-LV" sz="2400" dirty="0"/>
              <a:t> </a:t>
            </a:r>
            <a:r>
              <a:rPr lang="lv-LV" sz="2400" dirty="0" err="1"/>
              <a:t>the</a:t>
            </a:r>
            <a:r>
              <a:rPr lang="lv-LV" sz="2400" dirty="0"/>
              <a:t> 5’ </a:t>
            </a:r>
            <a:r>
              <a:rPr lang="lv-LV" sz="2400" dirty="0" err="1"/>
              <a:t>end</a:t>
            </a:r>
            <a:r>
              <a:rPr lang="lv-LV" sz="2400" dirty="0"/>
              <a:t> </a:t>
            </a:r>
            <a:r>
              <a:rPr lang="lv-LV" sz="2400" dirty="0" err="1"/>
              <a:t>of</a:t>
            </a:r>
            <a:r>
              <a:rPr lang="lv-LV" sz="2400" dirty="0"/>
              <a:t> </a:t>
            </a:r>
            <a:r>
              <a:rPr lang="lv-LV" sz="2400" dirty="0" err="1"/>
              <a:t>the</a:t>
            </a:r>
            <a:r>
              <a:rPr lang="lv-LV" sz="2400" dirty="0"/>
              <a:t> </a:t>
            </a:r>
          </a:p>
          <a:p>
            <a:r>
              <a:rPr lang="lv-LV" sz="2400" dirty="0" err="1"/>
              <a:t>next</a:t>
            </a:r>
            <a:r>
              <a:rPr lang="lv-LV" sz="2400" dirty="0"/>
              <a:t> </a:t>
            </a:r>
            <a:r>
              <a:rPr lang="lv-LV" sz="2400" dirty="0" err="1"/>
              <a:t>nucleotide</a:t>
            </a:r>
            <a:r>
              <a:rPr lang="lv-LV" sz="2400" dirty="0"/>
              <a:t> to </a:t>
            </a:r>
          </a:p>
          <a:p>
            <a:r>
              <a:rPr lang="lv-LV" sz="2400" dirty="0" err="1"/>
              <a:t>form</a:t>
            </a:r>
            <a:r>
              <a:rPr lang="lv-LV" sz="2400" dirty="0"/>
              <a:t> a </a:t>
            </a:r>
            <a:r>
              <a:rPr lang="lv-LV" sz="2400" dirty="0" err="1"/>
              <a:t>phosphodiester</a:t>
            </a:r>
            <a:r>
              <a:rPr lang="lv-LV" sz="2400" dirty="0"/>
              <a:t> </a:t>
            </a:r>
            <a:r>
              <a:rPr lang="lv-LV" sz="2400" dirty="0" err="1"/>
              <a:t>bond</a:t>
            </a:r>
            <a:r>
              <a:rPr lang="lv-LV" sz="2400" dirty="0"/>
              <a:t>.</a:t>
            </a:r>
          </a:p>
        </p:txBody>
      </p:sp>
    </p:spTree>
    <p:extLst>
      <p:ext uri="{BB962C8B-B14F-4D97-AF65-F5344CB8AC3E}">
        <p14:creationId xmlns:p14="http://schemas.microsoft.com/office/powerpoint/2010/main" val="1655003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73400" y="162560"/>
            <a:ext cx="6985000" cy="1325563"/>
          </a:xfrm>
        </p:spPr>
        <p:txBody>
          <a:bodyPr/>
          <a:lstStyle/>
          <a:p>
            <a:r>
              <a:rPr lang="lv-LV" dirty="0">
                <a:latin typeface="+mn-lt"/>
              </a:rPr>
              <a:t>DNA </a:t>
            </a:r>
            <a:r>
              <a:rPr lang="lv-LV" dirty="0" err="1">
                <a:latin typeface="+mn-lt"/>
              </a:rPr>
              <a:t>polymerase</a:t>
            </a:r>
            <a:r>
              <a:rPr lang="lv-LV" dirty="0">
                <a:latin typeface="+mn-lt"/>
              </a:rPr>
              <a:t> </a:t>
            </a:r>
            <a:r>
              <a:rPr lang="lv-LV" dirty="0" err="1">
                <a:latin typeface="+mn-lt"/>
              </a:rPr>
              <a:t>structure</a:t>
            </a:r>
            <a:endParaRPr lang="lv-LV" dirty="0">
              <a:latin typeface="+mn-lt"/>
            </a:endParaRPr>
          </a:p>
        </p:txBody>
      </p:sp>
      <p:sp>
        <p:nvSpPr>
          <p:cNvPr id="3" name="TextBox 2"/>
          <p:cNvSpPr txBox="1"/>
          <p:nvPr/>
        </p:nvSpPr>
        <p:spPr>
          <a:xfrm>
            <a:off x="483154" y="1488123"/>
            <a:ext cx="11391132" cy="954107"/>
          </a:xfrm>
          <a:prstGeom prst="rect">
            <a:avLst/>
          </a:prstGeom>
          <a:noFill/>
        </p:spPr>
        <p:txBody>
          <a:bodyPr wrap="none" rtlCol="0">
            <a:spAutoFit/>
          </a:bodyPr>
          <a:lstStyle/>
          <a:p>
            <a:r>
              <a:rPr lang="lv-LV" sz="2800" dirty="0" err="1"/>
              <a:t>The</a:t>
            </a:r>
            <a:r>
              <a:rPr lang="lv-LV" sz="2800" dirty="0"/>
              <a:t> </a:t>
            </a:r>
            <a:r>
              <a:rPr lang="lv-LV" sz="2800" dirty="0" err="1"/>
              <a:t>overall</a:t>
            </a:r>
            <a:r>
              <a:rPr lang="lv-LV" sz="2800" dirty="0"/>
              <a:t> </a:t>
            </a:r>
            <a:r>
              <a:rPr lang="lv-LV" sz="2800" dirty="0" err="1"/>
              <a:t>architecture</a:t>
            </a:r>
            <a:r>
              <a:rPr lang="lv-LV" sz="2800" dirty="0"/>
              <a:t> </a:t>
            </a:r>
            <a:r>
              <a:rPr lang="lv-LV" sz="2800" dirty="0" err="1"/>
              <a:t>of</a:t>
            </a:r>
            <a:r>
              <a:rPr lang="lv-LV" sz="2800" dirty="0"/>
              <a:t> a DNA </a:t>
            </a:r>
            <a:r>
              <a:rPr lang="lv-LV" sz="2800" dirty="0" err="1"/>
              <a:t>polymerase</a:t>
            </a:r>
            <a:r>
              <a:rPr lang="lv-LV" sz="2800" dirty="0"/>
              <a:t> </a:t>
            </a:r>
            <a:r>
              <a:rPr lang="lv-LV" sz="2800" dirty="0" err="1"/>
              <a:t>resembles</a:t>
            </a:r>
            <a:r>
              <a:rPr lang="lv-LV" sz="2800" dirty="0"/>
              <a:t> a </a:t>
            </a:r>
            <a:r>
              <a:rPr lang="lv-LV" sz="2800" dirty="0" err="1"/>
              <a:t>human</a:t>
            </a:r>
            <a:r>
              <a:rPr lang="lv-LV" sz="2800" dirty="0"/>
              <a:t> </a:t>
            </a:r>
            <a:r>
              <a:rPr lang="lv-LV" sz="2800" dirty="0" err="1"/>
              <a:t>right</a:t>
            </a:r>
            <a:r>
              <a:rPr lang="lv-LV" sz="2800" dirty="0"/>
              <a:t> </a:t>
            </a:r>
            <a:r>
              <a:rPr lang="lv-LV" sz="2800" dirty="0" err="1"/>
              <a:t>hand</a:t>
            </a:r>
            <a:r>
              <a:rPr lang="lv-LV" sz="2800" dirty="0"/>
              <a:t> </a:t>
            </a:r>
          </a:p>
          <a:p>
            <a:r>
              <a:rPr lang="lv-LV" sz="2800" dirty="0" err="1"/>
              <a:t>and</a:t>
            </a:r>
            <a:r>
              <a:rPr lang="lv-LV" sz="2800" dirty="0"/>
              <a:t> </a:t>
            </a:r>
            <a:r>
              <a:rPr lang="lv-LV" sz="2800" dirty="0" err="1"/>
              <a:t>consisits</a:t>
            </a:r>
            <a:r>
              <a:rPr lang="lv-LV" sz="2800" dirty="0"/>
              <a:t> </a:t>
            </a:r>
            <a:r>
              <a:rPr lang="lv-LV" sz="2800" dirty="0" err="1"/>
              <a:t>of</a:t>
            </a:r>
            <a:r>
              <a:rPr lang="lv-LV" sz="2800" dirty="0"/>
              <a:t> </a:t>
            </a:r>
            <a:r>
              <a:rPr lang="lv-LV" sz="2800" dirty="0" err="1"/>
              <a:t>three</a:t>
            </a:r>
            <a:r>
              <a:rPr lang="lv-LV" sz="2800" dirty="0"/>
              <a:t> </a:t>
            </a:r>
            <a:r>
              <a:rPr lang="lv-LV" sz="2800" dirty="0" err="1"/>
              <a:t>domains</a:t>
            </a:r>
            <a:r>
              <a:rPr lang="lv-LV" sz="2800" dirty="0"/>
              <a:t>: </a:t>
            </a:r>
            <a:r>
              <a:rPr lang="lv-LV" sz="2800" dirty="0" err="1"/>
              <a:t>palm</a:t>
            </a:r>
            <a:r>
              <a:rPr lang="lv-LV" sz="2800" dirty="0"/>
              <a:t>, </a:t>
            </a:r>
            <a:r>
              <a:rPr lang="lv-LV" sz="2800" dirty="0" err="1"/>
              <a:t>fingers</a:t>
            </a:r>
            <a:r>
              <a:rPr lang="lv-LV" sz="2800" dirty="0"/>
              <a:t> </a:t>
            </a:r>
            <a:r>
              <a:rPr lang="lv-LV" sz="2800" dirty="0" err="1"/>
              <a:t>and</a:t>
            </a:r>
            <a:r>
              <a:rPr lang="lv-LV" sz="2800" dirty="0"/>
              <a:t> </a:t>
            </a:r>
            <a:r>
              <a:rPr lang="lv-LV" sz="2800" dirty="0" err="1"/>
              <a:t>thumb</a:t>
            </a:r>
            <a:r>
              <a:rPr lang="lv-LV" sz="2800" dirty="0"/>
              <a:t>.  </a:t>
            </a:r>
          </a:p>
        </p:txBody>
      </p:sp>
      <p:pic>
        <p:nvPicPr>
          <p:cNvPr id="17412" name="Picture 4" descr="Image result for DNA polymerase resembles a human right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05" y="2584174"/>
            <a:ext cx="4428631" cy="3644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46632" y="2813686"/>
            <a:ext cx="7170617" cy="523220"/>
          </a:xfrm>
          <a:prstGeom prst="rect">
            <a:avLst/>
          </a:prstGeom>
          <a:noFill/>
        </p:spPr>
        <p:txBody>
          <a:bodyPr wrap="none" rtlCol="0">
            <a:spAutoFit/>
          </a:bodyPr>
          <a:lstStyle/>
          <a:p>
            <a:pPr marL="457200" indent="-457200">
              <a:buFont typeface="Wingdings" panose="05000000000000000000" pitchFamily="2" charset="2"/>
              <a:buChar char="q"/>
            </a:pPr>
            <a:r>
              <a:rPr lang="lv-LV" sz="2800" dirty="0" err="1"/>
              <a:t>Template</a:t>
            </a:r>
            <a:r>
              <a:rPr lang="lv-LV" sz="2800" dirty="0"/>
              <a:t> DNA </a:t>
            </a:r>
            <a:r>
              <a:rPr lang="lv-LV" sz="2800" dirty="0" err="1"/>
              <a:t>is</a:t>
            </a:r>
            <a:r>
              <a:rPr lang="lv-LV" sz="2800" dirty="0"/>
              <a:t> </a:t>
            </a:r>
            <a:r>
              <a:rPr lang="lv-LV" sz="2800" dirty="0" err="1"/>
              <a:t>threaded</a:t>
            </a:r>
            <a:r>
              <a:rPr lang="lv-LV" sz="2800" dirty="0"/>
              <a:t> </a:t>
            </a:r>
            <a:r>
              <a:rPr lang="lv-LV" sz="2800" dirty="0" err="1"/>
              <a:t>through</a:t>
            </a:r>
            <a:r>
              <a:rPr lang="lv-LV" sz="2800" dirty="0"/>
              <a:t> </a:t>
            </a:r>
            <a:r>
              <a:rPr lang="lv-LV" sz="2800" dirty="0" err="1"/>
              <a:t>the</a:t>
            </a:r>
            <a:r>
              <a:rPr lang="lv-LV" sz="2800" dirty="0"/>
              <a:t> </a:t>
            </a:r>
            <a:r>
              <a:rPr lang="lv-LV" sz="2800" dirty="0" err="1"/>
              <a:t>palm</a:t>
            </a:r>
            <a:r>
              <a:rPr lang="lv-LV" sz="2800" dirty="0"/>
              <a:t>.</a:t>
            </a:r>
          </a:p>
        </p:txBody>
      </p:sp>
      <p:sp>
        <p:nvSpPr>
          <p:cNvPr id="8" name="TextBox 7"/>
          <p:cNvSpPr txBox="1"/>
          <p:nvPr/>
        </p:nvSpPr>
        <p:spPr>
          <a:xfrm>
            <a:off x="4643974" y="3571531"/>
            <a:ext cx="7280263" cy="523220"/>
          </a:xfrm>
          <a:prstGeom prst="rect">
            <a:avLst/>
          </a:prstGeom>
          <a:noFill/>
        </p:spPr>
        <p:txBody>
          <a:bodyPr wrap="none" rtlCol="0">
            <a:spAutoFit/>
          </a:bodyPr>
          <a:lstStyle/>
          <a:p>
            <a:pPr marL="457200" indent="-457200">
              <a:buFont typeface="Wingdings" panose="05000000000000000000" pitchFamily="2" charset="2"/>
              <a:buChar char="q"/>
            </a:pPr>
            <a:r>
              <a:rPr lang="lv-LV" sz="2800" dirty="0" err="1"/>
              <a:t>Thumb</a:t>
            </a:r>
            <a:r>
              <a:rPr lang="lv-LV" sz="2800" dirty="0"/>
              <a:t> </a:t>
            </a:r>
            <a:r>
              <a:rPr lang="lv-LV" sz="2800" dirty="0" err="1"/>
              <a:t>and</a:t>
            </a:r>
            <a:r>
              <a:rPr lang="lv-LV" sz="2800" dirty="0"/>
              <a:t> </a:t>
            </a:r>
            <a:r>
              <a:rPr lang="lv-LV" sz="2800" dirty="0" err="1"/>
              <a:t>fingers</a:t>
            </a:r>
            <a:r>
              <a:rPr lang="lv-LV" sz="2800" dirty="0"/>
              <a:t> </a:t>
            </a:r>
            <a:r>
              <a:rPr lang="lv-LV" sz="2800" dirty="0" err="1"/>
              <a:t>wrapped</a:t>
            </a:r>
            <a:r>
              <a:rPr lang="lv-LV" sz="2800" dirty="0"/>
              <a:t> </a:t>
            </a:r>
            <a:r>
              <a:rPr lang="lv-LV" sz="2800" dirty="0" err="1"/>
              <a:t>around</a:t>
            </a:r>
            <a:r>
              <a:rPr lang="lv-LV" sz="2800" dirty="0"/>
              <a:t> </a:t>
            </a:r>
            <a:r>
              <a:rPr lang="lv-LV" sz="2800" dirty="0" err="1"/>
              <a:t>the</a:t>
            </a:r>
            <a:r>
              <a:rPr lang="lv-LV" sz="2800" dirty="0"/>
              <a:t> DNA.</a:t>
            </a:r>
          </a:p>
        </p:txBody>
      </p:sp>
      <p:sp>
        <p:nvSpPr>
          <p:cNvPr id="9" name="TextBox 8"/>
          <p:cNvSpPr txBox="1"/>
          <p:nvPr/>
        </p:nvSpPr>
        <p:spPr>
          <a:xfrm>
            <a:off x="4730536" y="4500195"/>
            <a:ext cx="7107138" cy="954107"/>
          </a:xfrm>
          <a:prstGeom prst="rect">
            <a:avLst/>
          </a:prstGeom>
          <a:noFill/>
        </p:spPr>
        <p:txBody>
          <a:bodyPr wrap="none" rtlCol="0">
            <a:spAutoFit/>
          </a:bodyPr>
          <a:lstStyle/>
          <a:p>
            <a:pPr marL="457200" indent="-457200">
              <a:buFont typeface="Wingdings" panose="05000000000000000000" pitchFamily="2" charset="2"/>
              <a:buChar char="q"/>
            </a:pPr>
            <a:r>
              <a:rPr lang="lv-LV" sz="2800" dirty="0" err="1"/>
              <a:t>The</a:t>
            </a:r>
            <a:r>
              <a:rPr lang="lv-LV" sz="2800" dirty="0"/>
              <a:t> </a:t>
            </a:r>
            <a:r>
              <a:rPr lang="lv-LV" sz="2800" dirty="0" err="1"/>
              <a:t>finger</a:t>
            </a:r>
            <a:r>
              <a:rPr lang="lv-LV" sz="2800" dirty="0"/>
              <a:t> </a:t>
            </a:r>
            <a:r>
              <a:rPr lang="lv-LV" sz="2800" dirty="0" err="1"/>
              <a:t>domain</a:t>
            </a:r>
            <a:r>
              <a:rPr lang="lv-LV" sz="2800" dirty="0"/>
              <a:t> </a:t>
            </a:r>
            <a:r>
              <a:rPr lang="lv-LV" sz="2800" dirty="0" err="1"/>
              <a:t>function</a:t>
            </a:r>
            <a:r>
              <a:rPr lang="lv-LV" sz="2800" dirty="0"/>
              <a:t> to </a:t>
            </a:r>
            <a:r>
              <a:rPr lang="lv-LV" sz="2800" dirty="0" err="1"/>
              <a:t>bind</a:t>
            </a:r>
            <a:r>
              <a:rPr lang="lv-LV" sz="2800" dirty="0"/>
              <a:t> </a:t>
            </a:r>
            <a:r>
              <a:rPr lang="lv-LV" sz="2800" dirty="0" err="1"/>
              <a:t>the</a:t>
            </a:r>
            <a:r>
              <a:rPr lang="lv-LV" sz="2800" dirty="0"/>
              <a:t> </a:t>
            </a:r>
            <a:r>
              <a:rPr lang="lv-LV" sz="2800" dirty="0" err="1"/>
              <a:t>NTPs</a:t>
            </a:r>
            <a:endParaRPr lang="lv-LV" sz="2800" dirty="0"/>
          </a:p>
          <a:p>
            <a:r>
              <a:rPr lang="lv-LV" sz="2800" dirty="0"/>
              <a:t> </a:t>
            </a:r>
            <a:r>
              <a:rPr lang="lv-LV" sz="2800" dirty="0" err="1"/>
              <a:t>with</a:t>
            </a:r>
            <a:r>
              <a:rPr lang="lv-LV" sz="2800" dirty="0"/>
              <a:t> </a:t>
            </a:r>
            <a:r>
              <a:rPr lang="lv-LV" sz="2800" dirty="0" err="1"/>
              <a:t>the</a:t>
            </a:r>
            <a:r>
              <a:rPr lang="lv-LV" sz="2800" dirty="0"/>
              <a:t> </a:t>
            </a:r>
            <a:r>
              <a:rPr lang="lv-LV" sz="2800" dirty="0" err="1"/>
              <a:t>template</a:t>
            </a:r>
            <a:r>
              <a:rPr lang="lv-LV" sz="2800" dirty="0"/>
              <a:t> </a:t>
            </a:r>
            <a:r>
              <a:rPr lang="lv-LV" sz="2800" dirty="0" err="1"/>
              <a:t>nitorgenious</a:t>
            </a:r>
            <a:r>
              <a:rPr lang="lv-LV" sz="2800" dirty="0"/>
              <a:t> </a:t>
            </a:r>
            <a:r>
              <a:rPr lang="lv-LV" sz="2800" dirty="0" err="1"/>
              <a:t>base</a:t>
            </a:r>
            <a:r>
              <a:rPr lang="lv-LV" sz="2800" dirty="0"/>
              <a:t>.</a:t>
            </a:r>
          </a:p>
        </p:txBody>
      </p:sp>
      <p:sp>
        <p:nvSpPr>
          <p:cNvPr id="10" name="TextBox 9"/>
          <p:cNvSpPr txBox="1"/>
          <p:nvPr/>
        </p:nvSpPr>
        <p:spPr>
          <a:xfrm>
            <a:off x="4730536" y="5650984"/>
            <a:ext cx="7578741" cy="954107"/>
          </a:xfrm>
          <a:prstGeom prst="rect">
            <a:avLst/>
          </a:prstGeom>
          <a:noFill/>
        </p:spPr>
        <p:txBody>
          <a:bodyPr wrap="none" rtlCol="0">
            <a:spAutoFit/>
          </a:bodyPr>
          <a:lstStyle/>
          <a:p>
            <a:pPr marL="457200" indent="-457200">
              <a:buFont typeface="Wingdings" panose="05000000000000000000" pitchFamily="2" charset="2"/>
              <a:buChar char="q"/>
            </a:pPr>
            <a:r>
              <a:rPr lang="lv-LV" sz="2800" dirty="0" err="1"/>
              <a:t>The</a:t>
            </a:r>
            <a:r>
              <a:rPr lang="lv-LV" sz="2800" dirty="0"/>
              <a:t> </a:t>
            </a:r>
            <a:r>
              <a:rPr lang="lv-LV" sz="2800" dirty="0" err="1"/>
              <a:t>thumb</a:t>
            </a:r>
            <a:r>
              <a:rPr lang="lv-LV" sz="2800" dirty="0"/>
              <a:t> </a:t>
            </a:r>
            <a:r>
              <a:rPr lang="lv-LV" sz="2800" dirty="0" err="1"/>
              <a:t>domain</a:t>
            </a:r>
            <a:r>
              <a:rPr lang="lv-LV" sz="2800" dirty="0"/>
              <a:t> </a:t>
            </a:r>
            <a:r>
              <a:rPr lang="lv-LV" sz="2800" dirty="0" err="1"/>
              <a:t>plays</a:t>
            </a:r>
            <a:r>
              <a:rPr lang="lv-LV" sz="2800" dirty="0"/>
              <a:t> a </a:t>
            </a:r>
            <a:r>
              <a:rPr lang="lv-LV" sz="2800" dirty="0" err="1"/>
              <a:t>role</a:t>
            </a:r>
            <a:r>
              <a:rPr lang="lv-LV" sz="2800" dirty="0"/>
              <a:t> </a:t>
            </a:r>
            <a:r>
              <a:rPr lang="lv-LV" sz="2800" dirty="0" err="1"/>
              <a:t>in</a:t>
            </a:r>
            <a:r>
              <a:rPr lang="lv-LV" sz="2800" dirty="0"/>
              <a:t> </a:t>
            </a:r>
            <a:r>
              <a:rPr lang="lv-LV" sz="2800" dirty="0" err="1"/>
              <a:t>translocation</a:t>
            </a:r>
            <a:r>
              <a:rPr lang="lv-LV" sz="2800" dirty="0"/>
              <a:t> </a:t>
            </a:r>
          </a:p>
          <a:p>
            <a:r>
              <a:rPr lang="lv-LV" sz="2800" dirty="0" err="1"/>
              <a:t>and</a:t>
            </a:r>
            <a:r>
              <a:rPr lang="lv-LV" sz="2800" dirty="0"/>
              <a:t> </a:t>
            </a:r>
            <a:r>
              <a:rPr lang="lv-LV" sz="2800" dirty="0" err="1"/>
              <a:t>positioning</a:t>
            </a:r>
            <a:r>
              <a:rPr lang="lv-LV" sz="2800" dirty="0"/>
              <a:t> </a:t>
            </a:r>
            <a:r>
              <a:rPr lang="lv-LV" sz="2800" dirty="0" err="1"/>
              <a:t>of</a:t>
            </a:r>
            <a:r>
              <a:rPr lang="lv-LV" sz="2800" dirty="0"/>
              <a:t> DNA.</a:t>
            </a:r>
          </a:p>
        </p:txBody>
      </p:sp>
      <p:pic>
        <p:nvPicPr>
          <p:cNvPr id="17414" name="Picture 6" descr="Image result for dna polymer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46" y="91773"/>
            <a:ext cx="1380066" cy="139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84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2196" y="476998"/>
            <a:ext cx="11721752" cy="954107"/>
          </a:xfrm>
          <a:prstGeom prst="rect">
            <a:avLst/>
          </a:prstGeom>
          <a:noFill/>
        </p:spPr>
        <p:txBody>
          <a:bodyPr wrap="square" rtlCol="0">
            <a:spAutoFit/>
          </a:bodyPr>
          <a:lstStyle/>
          <a:p>
            <a:r>
              <a:rPr lang="lv-LV" sz="2800" dirty="0" err="1"/>
              <a:t>Replication</a:t>
            </a:r>
            <a:r>
              <a:rPr lang="lv-LV" sz="2800" dirty="0"/>
              <a:t> </a:t>
            </a:r>
            <a:r>
              <a:rPr lang="lv-LV" sz="2800" dirty="0" err="1"/>
              <a:t>occurs</a:t>
            </a:r>
            <a:r>
              <a:rPr lang="lv-LV" sz="2800" dirty="0"/>
              <a:t> </a:t>
            </a:r>
            <a:r>
              <a:rPr lang="lv-LV" sz="2800" dirty="0" err="1"/>
              <a:t>in</a:t>
            </a:r>
            <a:r>
              <a:rPr lang="lv-LV" sz="2800" dirty="0"/>
              <a:t> </a:t>
            </a:r>
            <a:r>
              <a:rPr lang="lv-LV" sz="2800" dirty="0" err="1"/>
              <a:t>all</a:t>
            </a:r>
            <a:r>
              <a:rPr lang="lv-LV" sz="2800" dirty="0"/>
              <a:t> </a:t>
            </a:r>
            <a:r>
              <a:rPr lang="lv-LV" sz="2800" dirty="0" err="1"/>
              <a:t>living</a:t>
            </a:r>
            <a:r>
              <a:rPr lang="lv-LV" sz="2800" dirty="0"/>
              <a:t> organisms </a:t>
            </a:r>
            <a:r>
              <a:rPr lang="lv-LV" sz="2800" dirty="0" err="1"/>
              <a:t>and</a:t>
            </a:r>
            <a:r>
              <a:rPr lang="lv-LV" sz="2800" dirty="0"/>
              <a:t> </a:t>
            </a:r>
            <a:endParaRPr lang="en-US" sz="2800" dirty="0"/>
          </a:p>
          <a:p>
            <a:r>
              <a:rPr lang="en-US" sz="2800" dirty="0"/>
              <a:t>                                 </a:t>
            </a:r>
            <a:r>
              <a:rPr lang="lv-LV" sz="2800" dirty="0" err="1"/>
              <a:t>is</a:t>
            </a:r>
            <a:r>
              <a:rPr lang="lv-LV" sz="2800" dirty="0"/>
              <a:t> </a:t>
            </a:r>
            <a:r>
              <a:rPr lang="lv-LV" sz="2800" dirty="0" err="1"/>
              <a:t>the</a:t>
            </a:r>
            <a:r>
              <a:rPr lang="lv-LV" sz="2800" dirty="0"/>
              <a:t> </a:t>
            </a:r>
            <a:r>
              <a:rPr lang="lv-LV" sz="2800" dirty="0" err="1"/>
              <a:t>basis</a:t>
            </a:r>
            <a:r>
              <a:rPr lang="lv-LV" sz="2800" dirty="0"/>
              <a:t> </a:t>
            </a:r>
            <a:r>
              <a:rPr lang="lv-LV" sz="2800" dirty="0" err="1"/>
              <a:t>for</a:t>
            </a:r>
            <a:r>
              <a:rPr lang="lv-LV" sz="2800" dirty="0"/>
              <a:t> </a:t>
            </a:r>
            <a:r>
              <a:rPr lang="lv-LV" sz="2800" dirty="0" err="1"/>
              <a:t>biological</a:t>
            </a:r>
            <a:r>
              <a:rPr lang="lv-LV" sz="2800" dirty="0"/>
              <a:t> </a:t>
            </a:r>
            <a:r>
              <a:rPr lang="lv-LV" sz="2800" dirty="0" err="1"/>
              <a:t>inheritance</a:t>
            </a:r>
            <a:r>
              <a:rPr lang="lv-LV" sz="2800" dirty="0"/>
              <a:t>.</a:t>
            </a:r>
          </a:p>
        </p:txBody>
      </p:sp>
      <p:sp>
        <p:nvSpPr>
          <p:cNvPr id="2" name="TextBox 1"/>
          <p:cNvSpPr txBox="1"/>
          <p:nvPr/>
        </p:nvSpPr>
        <p:spPr>
          <a:xfrm>
            <a:off x="1460311" y="6073911"/>
            <a:ext cx="7440691" cy="523220"/>
          </a:xfrm>
          <a:prstGeom prst="rect">
            <a:avLst/>
          </a:prstGeom>
          <a:noFill/>
        </p:spPr>
        <p:txBody>
          <a:bodyPr wrap="none" rtlCol="0">
            <a:spAutoFit/>
          </a:bodyPr>
          <a:lstStyle/>
          <a:p>
            <a:r>
              <a:rPr lang="en-US" sz="2800" dirty="0"/>
              <a:t>Cell must duplicate all its DNA before cell division.</a:t>
            </a:r>
            <a:endParaRPr lang="lv-LV" sz="2800" dirty="0"/>
          </a:p>
        </p:txBody>
      </p:sp>
      <p:sp>
        <p:nvSpPr>
          <p:cNvPr id="10" name="TextBox 9"/>
          <p:cNvSpPr txBox="1"/>
          <p:nvPr/>
        </p:nvSpPr>
        <p:spPr>
          <a:xfrm>
            <a:off x="1192196" y="2312958"/>
            <a:ext cx="11721752" cy="523220"/>
          </a:xfrm>
          <a:prstGeom prst="rect">
            <a:avLst/>
          </a:prstGeom>
          <a:noFill/>
        </p:spPr>
        <p:txBody>
          <a:bodyPr wrap="square" rtlCol="0">
            <a:spAutoFit/>
          </a:bodyPr>
          <a:lstStyle/>
          <a:p>
            <a:r>
              <a:rPr lang="sv-SE" sz="2800" dirty="0"/>
              <a:t>The basic mechanisms of DNA replication are similar across organisms. </a:t>
            </a:r>
            <a:endParaRPr lang="lv-LV" sz="2800" dirty="0"/>
          </a:p>
        </p:txBody>
      </p:sp>
      <p:sp>
        <p:nvSpPr>
          <p:cNvPr id="11" name="TextBox 10"/>
          <p:cNvSpPr txBox="1"/>
          <p:nvPr/>
        </p:nvSpPr>
        <p:spPr>
          <a:xfrm>
            <a:off x="1192196" y="3343040"/>
            <a:ext cx="11721752" cy="523220"/>
          </a:xfrm>
          <a:prstGeom prst="rect">
            <a:avLst/>
          </a:prstGeom>
          <a:noFill/>
        </p:spPr>
        <p:txBody>
          <a:bodyPr wrap="square" rtlCol="0">
            <a:spAutoFit/>
          </a:bodyPr>
          <a:lstStyle/>
          <a:p>
            <a:r>
              <a:rPr lang="sv-SE" sz="2800" dirty="0"/>
              <a:t>Copying of a cell’s DNS is not a trivial task!</a:t>
            </a:r>
          </a:p>
        </p:txBody>
      </p:sp>
      <p:sp>
        <p:nvSpPr>
          <p:cNvPr id="12" name="TextBox 11"/>
          <p:cNvSpPr txBox="1"/>
          <p:nvPr/>
        </p:nvSpPr>
        <p:spPr>
          <a:xfrm>
            <a:off x="1192196" y="4277588"/>
            <a:ext cx="11721752" cy="1384995"/>
          </a:xfrm>
          <a:prstGeom prst="rect">
            <a:avLst/>
          </a:prstGeom>
          <a:noFill/>
        </p:spPr>
        <p:txBody>
          <a:bodyPr wrap="square" rtlCol="0">
            <a:spAutoFit/>
          </a:bodyPr>
          <a:lstStyle/>
          <a:p>
            <a:r>
              <a:rPr lang="sv-SE" sz="2800" dirty="0"/>
              <a:t>There are about 6.5 billion base pairs of DNA in your genome,</a:t>
            </a:r>
          </a:p>
          <a:p>
            <a:r>
              <a:rPr lang="sv-SE" sz="2800" dirty="0"/>
              <a:t>all of which must be accurately copied when any one of your trillions</a:t>
            </a:r>
          </a:p>
          <a:p>
            <a:r>
              <a:rPr lang="sv-SE" sz="2800" dirty="0"/>
              <a:t>of cells divides.</a:t>
            </a:r>
          </a:p>
        </p:txBody>
      </p:sp>
    </p:spTree>
    <p:extLst>
      <p:ext uri="{BB962C8B-B14F-4D97-AF65-F5344CB8AC3E}">
        <p14:creationId xmlns:p14="http://schemas.microsoft.com/office/powerpoint/2010/main" val="29120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844" y="555171"/>
            <a:ext cx="11446788" cy="830997"/>
          </a:xfrm>
          <a:prstGeom prst="rect">
            <a:avLst/>
          </a:prstGeom>
          <a:noFill/>
        </p:spPr>
        <p:txBody>
          <a:bodyPr wrap="none" rtlCol="0">
            <a:spAutoFit/>
          </a:bodyPr>
          <a:lstStyle/>
          <a:p>
            <a:r>
              <a:rPr lang="lv-LV" sz="2400" dirty="0" err="1"/>
              <a:t>However</a:t>
            </a:r>
            <a:r>
              <a:rPr lang="lv-LV" sz="2400" dirty="0"/>
              <a:t>, </a:t>
            </a:r>
            <a:r>
              <a:rPr lang="lv-LV" sz="2400" dirty="0" err="1"/>
              <a:t>the</a:t>
            </a:r>
            <a:r>
              <a:rPr lang="lv-LV" sz="2400" dirty="0"/>
              <a:t> </a:t>
            </a:r>
            <a:r>
              <a:rPr lang="lv-LV" sz="2400" dirty="0" err="1"/>
              <a:t>conformation</a:t>
            </a:r>
            <a:r>
              <a:rPr lang="lv-LV" sz="2400" dirty="0"/>
              <a:t> </a:t>
            </a:r>
            <a:r>
              <a:rPr lang="lv-LV" sz="2400" dirty="0" err="1"/>
              <a:t>of</a:t>
            </a:r>
            <a:r>
              <a:rPr lang="lv-LV" sz="2400" dirty="0"/>
              <a:t> DNA </a:t>
            </a:r>
            <a:r>
              <a:rPr lang="lv-LV" sz="2400" dirty="0" err="1"/>
              <a:t>polymerases</a:t>
            </a:r>
            <a:r>
              <a:rPr lang="lv-LV" sz="2400" dirty="0"/>
              <a:t> </a:t>
            </a:r>
            <a:r>
              <a:rPr lang="lv-LV" sz="2400" dirty="0" err="1"/>
              <a:t>does</a:t>
            </a:r>
            <a:r>
              <a:rPr lang="lv-LV" sz="2400" dirty="0"/>
              <a:t> </a:t>
            </a:r>
            <a:r>
              <a:rPr lang="lv-LV" sz="2400" dirty="0" err="1"/>
              <a:t>not</a:t>
            </a:r>
            <a:r>
              <a:rPr lang="lv-LV" sz="2400" dirty="0"/>
              <a:t> </a:t>
            </a:r>
            <a:r>
              <a:rPr lang="lv-LV" sz="2400" dirty="0" err="1"/>
              <a:t>allow</a:t>
            </a:r>
            <a:r>
              <a:rPr lang="lv-LV" sz="2400" dirty="0"/>
              <a:t> </a:t>
            </a:r>
            <a:r>
              <a:rPr lang="lv-LV" sz="2400" dirty="0" err="1"/>
              <a:t>for</a:t>
            </a:r>
            <a:r>
              <a:rPr lang="lv-LV" sz="2400" dirty="0"/>
              <a:t> </a:t>
            </a:r>
            <a:r>
              <a:rPr lang="lv-LV" sz="2400" dirty="0" err="1"/>
              <a:t>their</a:t>
            </a:r>
            <a:r>
              <a:rPr lang="lv-LV" sz="2400" dirty="0"/>
              <a:t> </a:t>
            </a:r>
            <a:r>
              <a:rPr lang="lv-LV" sz="2400" dirty="0" err="1"/>
              <a:t>stable</a:t>
            </a:r>
            <a:r>
              <a:rPr lang="lv-LV" sz="2400" dirty="0"/>
              <a:t> </a:t>
            </a:r>
            <a:r>
              <a:rPr lang="lv-LV" sz="2400" dirty="0" err="1"/>
              <a:t>interaction</a:t>
            </a:r>
            <a:endParaRPr lang="lv-LV" sz="2400" dirty="0"/>
          </a:p>
          <a:p>
            <a:r>
              <a:rPr lang="lv-LV" sz="2400" dirty="0" err="1"/>
              <a:t>with</a:t>
            </a:r>
            <a:r>
              <a:rPr lang="lv-LV" sz="2400" dirty="0"/>
              <a:t> </a:t>
            </a:r>
            <a:r>
              <a:rPr lang="lv-LV" sz="2400" dirty="0" err="1"/>
              <a:t>the</a:t>
            </a:r>
            <a:r>
              <a:rPr lang="lv-LV" sz="2400" dirty="0"/>
              <a:t> </a:t>
            </a:r>
            <a:r>
              <a:rPr lang="lv-LV" sz="2400" dirty="0" err="1"/>
              <a:t>template</a:t>
            </a:r>
            <a:r>
              <a:rPr lang="lv-LV" sz="2400" dirty="0"/>
              <a:t> DNA. </a:t>
            </a:r>
          </a:p>
        </p:txBody>
      </p:sp>
      <p:pic>
        <p:nvPicPr>
          <p:cNvPr id="6" name="Attēls 5"/>
          <p:cNvPicPr>
            <a:picLocks noChangeAspect="1"/>
          </p:cNvPicPr>
          <p:nvPr/>
        </p:nvPicPr>
        <p:blipFill>
          <a:blip r:embed="rId2"/>
          <a:stretch>
            <a:fillRect/>
          </a:stretch>
        </p:blipFill>
        <p:spPr>
          <a:xfrm>
            <a:off x="569844" y="2304636"/>
            <a:ext cx="3432313" cy="2934396"/>
          </a:xfrm>
          <a:prstGeom prst="rect">
            <a:avLst/>
          </a:prstGeom>
        </p:spPr>
      </p:pic>
      <p:sp>
        <p:nvSpPr>
          <p:cNvPr id="7" name="TextBox 6"/>
          <p:cNvSpPr txBox="1"/>
          <p:nvPr/>
        </p:nvSpPr>
        <p:spPr>
          <a:xfrm flipH="1">
            <a:off x="4604466" y="1326402"/>
            <a:ext cx="6620124" cy="1200329"/>
          </a:xfrm>
          <a:prstGeom prst="rect">
            <a:avLst/>
          </a:prstGeom>
          <a:noFill/>
        </p:spPr>
        <p:txBody>
          <a:bodyPr wrap="square" rtlCol="0">
            <a:spAutoFit/>
          </a:bodyPr>
          <a:lstStyle/>
          <a:p>
            <a:pPr marL="342900" indent="-342900">
              <a:buFont typeface="Wingdings" panose="05000000000000000000" pitchFamily="2" charset="2"/>
              <a:buChar char="q"/>
            </a:pPr>
            <a:r>
              <a:rPr lang="lv-LV" sz="2400" dirty="0"/>
              <a:t>To </a:t>
            </a:r>
            <a:r>
              <a:rPr lang="lv-LV" sz="2400" dirty="0" err="1"/>
              <a:t>strengthen</a:t>
            </a:r>
            <a:r>
              <a:rPr lang="lv-LV" sz="2400" dirty="0"/>
              <a:t> </a:t>
            </a:r>
            <a:r>
              <a:rPr lang="lv-LV" sz="2400" dirty="0" err="1"/>
              <a:t>the</a:t>
            </a:r>
            <a:r>
              <a:rPr lang="lv-LV" sz="2400" dirty="0"/>
              <a:t> </a:t>
            </a:r>
            <a:r>
              <a:rPr lang="lv-LV" sz="2400" dirty="0" err="1"/>
              <a:t>interaction</a:t>
            </a:r>
            <a:r>
              <a:rPr lang="lv-LV" sz="2400" dirty="0"/>
              <a:t> </a:t>
            </a:r>
            <a:r>
              <a:rPr lang="lv-LV" sz="2400" dirty="0" err="1"/>
              <a:t>between</a:t>
            </a:r>
            <a:r>
              <a:rPr lang="lv-LV" sz="2400" dirty="0"/>
              <a:t> </a:t>
            </a:r>
            <a:r>
              <a:rPr lang="lv-LV" sz="2400" dirty="0" err="1"/>
              <a:t>template</a:t>
            </a:r>
            <a:r>
              <a:rPr lang="lv-LV" sz="2400" dirty="0"/>
              <a:t> </a:t>
            </a:r>
            <a:r>
              <a:rPr lang="lv-LV" sz="2400" dirty="0" err="1"/>
              <a:t>and</a:t>
            </a:r>
            <a:r>
              <a:rPr lang="lv-LV" sz="2400" dirty="0"/>
              <a:t> </a:t>
            </a:r>
            <a:r>
              <a:rPr lang="lv-LV" sz="2400" dirty="0" err="1"/>
              <a:t>polymerase</a:t>
            </a:r>
            <a:r>
              <a:rPr lang="lv-LV" sz="2400" dirty="0"/>
              <a:t>, DNA </a:t>
            </a:r>
            <a:r>
              <a:rPr lang="lv-LV" sz="2400" dirty="0" err="1"/>
              <a:t>sliding</a:t>
            </a:r>
            <a:r>
              <a:rPr lang="lv-LV" sz="2400" dirty="0"/>
              <a:t> </a:t>
            </a:r>
            <a:r>
              <a:rPr lang="lv-LV" sz="2400" dirty="0" err="1"/>
              <a:t>clamps</a:t>
            </a:r>
            <a:r>
              <a:rPr lang="lv-LV" sz="2400" dirty="0"/>
              <a:t> </a:t>
            </a:r>
            <a:r>
              <a:rPr lang="lv-LV" sz="2400" dirty="0" err="1"/>
              <a:t>have</a:t>
            </a:r>
            <a:r>
              <a:rPr lang="lv-LV" sz="2400" dirty="0"/>
              <a:t> </a:t>
            </a:r>
            <a:r>
              <a:rPr lang="lv-LV" sz="2400" dirty="0" err="1"/>
              <a:t>evolved</a:t>
            </a:r>
            <a:r>
              <a:rPr lang="lv-LV" sz="2400" dirty="0"/>
              <a:t>.</a:t>
            </a:r>
          </a:p>
        </p:txBody>
      </p:sp>
      <p:sp>
        <p:nvSpPr>
          <p:cNvPr id="8" name="TextBox 7"/>
          <p:cNvSpPr txBox="1"/>
          <p:nvPr/>
        </p:nvSpPr>
        <p:spPr>
          <a:xfrm flipH="1">
            <a:off x="4604466" y="2697797"/>
            <a:ext cx="6620124" cy="1200329"/>
          </a:xfrm>
          <a:prstGeom prst="rect">
            <a:avLst/>
          </a:prstGeom>
          <a:noFill/>
        </p:spPr>
        <p:txBody>
          <a:bodyPr wrap="square" rtlCol="0">
            <a:spAutoFit/>
          </a:bodyPr>
          <a:lstStyle/>
          <a:p>
            <a:pPr marL="342900" indent="-342900">
              <a:buFont typeface="Wingdings" panose="05000000000000000000" pitchFamily="2" charset="2"/>
              <a:buChar char="q"/>
            </a:pPr>
            <a:r>
              <a:rPr lang="lv-LV" sz="2400" dirty="0" err="1"/>
              <a:t>This</a:t>
            </a:r>
            <a:r>
              <a:rPr lang="lv-LV" sz="2400" dirty="0"/>
              <a:t> </a:t>
            </a:r>
            <a:r>
              <a:rPr lang="lv-LV" sz="2400" dirty="0" err="1"/>
              <a:t>sliding</a:t>
            </a:r>
            <a:r>
              <a:rPr lang="lv-LV" sz="2400" dirty="0"/>
              <a:t> </a:t>
            </a:r>
            <a:r>
              <a:rPr lang="lv-LV" sz="2400" dirty="0" err="1"/>
              <a:t>clamp</a:t>
            </a:r>
            <a:r>
              <a:rPr lang="lv-LV" sz="2400" dirty="0"/>
              <a:t> </a:t>
            </a:r>
            <a:r>
              <a:rPr lang="lv-LV" sz="2400" dirty="0" err="1"/>
              <a:t>is</a:t>
            </a:r>
            <a:r>
              <a:rPr lang="lv-LV" sz="2400" dirty="0"/>
              <a:t> a </a:t>
            </a:r>
            <a:r>
              <a:rPr lang="lv-LV" sz="2400" dirty="0" err="1"/>
              <a:t>homotrimer</a:t>
            </a:r>
            <a:r>
              <a:rPr lang="lv-LV" sz="2400" dirty="0"/>
              <a:t> – PCNA (</a:t>
            </a:r>
            <a:r>
              <a:rPr lang="lv-LV" sz="2400" dirty="0" err="1"/>
              <a:t>proliferating</a:t>
            </a:r>
            <a:r>
              <a:rPr lang="lv-LV" sz="2400" dirty="0"/>
              <a:t> </a:t>
            </a:r>
            <a:r>
              <a:rPr lang="lv-LV" sz="2400" dirty="0" err="1"/>
              <a:t>cell</a:t>
            </a:r>
            <a:r>
              <a:rPr lang="lv-LV" sz="2400" dirty="0"/>
              <a:t> </a:t>
            </a:r>
            <a:r>
              <a:rPr lang="lv-LV" sz="2400" dirty="0" err="1"/>
              <a:t>nuclear</a:t>
            </a:r>
            <a:r>
              <a:rPr lang="lv-LV" sz="2400" dirty="0"/>
              <a:t> </a:t>
            </a:r>
            <a:r>
              <a:rPr lang="lv-LV" sz="2400" dirty="0" err="1"/>
              <a:t>antigen</a:t>
            </a:r>
            <a:r>
              <a:rPr lang="lv-LV" sz="2400" dirty="0"/>
              <a:t>), </a:t>
            </a:r>
            <a:r>
              <a:rPr lang="lv-LV" sz="2400" dirty="0" err="1"/>
              <a:t>which</a:t>
            </a:r>
            <a:r>
              <a:rPr lang="lv-LV" sz="2400" dirty="0"/>
              <a:t> </a:t>
            </a:r>
            <a:r>
              <a:rPr lang="lv-LV" sz="2400" dirty="0" err="1"/>
              <a:t>form</a:t>
            </a:r>
            <a:r>
              <a:rPr lang="lv-LV" sz="2400" dirty="0"/>
              <a:t> a ring </a:t>
            </a:r>
            <a:r>
              <a:rPr lang="lv-LV" sz="2400" dirty="0" err="1"/>
              <a:t>structure</a:t>
            </a:r>
            <a:r>
              <a:rPr lang="lv-LV" sz="2400" dirty="0"/>
              <a:t>. </a:t>
            </a:r>
          </a:p>
        </p:txBody>
      </p:sp>
      <p:sp>
        <p:nvSpPr>
          <p:cNvPr id="9" name="TextBox 8"/>
          <p:cNvSpPr txBox="1"/>
          <p:nvPr/>
        </p:nvSpPr>
        <p:spPr>
          <a:xfrm flipH="1">
            <a:off x="4604466" y="4051051"/>
            <a:ext cx="7587534" cy="1569660"/>
          </a:xfrm>
          <a:prstGeom prst="rect">
            <a:avLst/>
          </a:prstGeom>
          <a:noFill/>
        </p:spPr>
        <p:txBody>
          <a:bodyPr wrap="square" rtlCol="0">
            <a:spAutoFit/>
          </a:bodyPr>
          <a:lstStyle/>
          <a:p>
            <a:pPr marL="342900" indent="-342900">
              <a:buFont typeface="Wingdings" panose="05000000000000000000" pitchFamily="2" charset="2"/>
              <a:buChar char="q"/>
            </a:pPr>
            <a:r>
              <a:rPr lang="lv-LV" sz="2400" dirty="0" err="1"/>
              <a:t>The</a:t>
            </a:r>
            <a:r>
              <a:rPr lang="lv-LV" sz="2400" dirty="0"/>
              <a:t> </a:t>
            </a:r>
            <a:r>
              <a:rPr lang="lv-LV" sz="2400" dirty="0" err="1"/>
              <a:t>daugther</a:t>
            </a:r>
            <a:r>
              <a:rPr lang="lv-LV" sz="2400" dirty="0"/>
              <a:t> </a:t>
            </a:r>
            <a:r>
              <a:rPr lang="lv-LV" sz="2400" dirty="0" err="1"/>
              <a:t>duplex</a:t>
            </a:r>
            <a:r>
              <a:rPr lang="lv-LV" sz="2400" dirty="0"/>
              <a:t> DNA </a:t>
            </a:r>
            <a:r>
              <a:rPr lang="lv-LV" sz="2400" dirty="0" err="1"/>
              <a:t>passes</a:t>
            </a:r>
            <a:r>
              <a:rPr lang="lv-LV" sz="2400" dirty="0"/>
              <a:t> </a:t>
            </a:r>
            <a:r>
              <a:rPr lang="lv-LV" sz="2400" dirty="0" err="1"/>
              <a:t>through</a:t>
            </a:r>
            <a:r>
              <a:rPr lang="lv-LV" sz="2400" dirty="0"/>
              <a:t> </a:t>
            </a:r>
            <a:r>
              <a:rPr lang="lv-LV" sz="2400" dirty="0" err="1"/>
              <a:t>the</a:t>
            </a:r>
            <a:r>
              <a:rPr lang="lv-LV" sz="2400" dirty="0"/>
              <a:t> PCNA </a:t>
            </a:r>
            <a:r>
              <a:rPr lang="lv-LV" sz="2400" dirty="0" err="1"/>
              <a:t>central</a:t>
            </a:r>
            <a:r>
              <a:rPr lang="lv-LV" sz="2400" dirty="0"/>
              <a:t> </a:t>
            </a:r>
            <a:r>
              <a:rPr lang="lv-LV" sz="2400" dirty="0" err="1"/>
              <a:t>hole</a:t>
            </a:r>
            <a:r>
              <a:rPr lang="lv-LV" sz="2400" dirty="0"/>
              <a:t>. </a:t>
            </a:r>
            <a:r>
              <a:rPr lang="lv-LV" sz="2400" dirty="0" err="1"/>
              <a:t>That</a:t>
            </a:r>
            <a:r>
              <a:rPr lang="lv-LV" sz="2400" dirty="0"/>
              <a:t> </a:t>
            </a:r>
            <a:r>
              <a:rPr lang="lv-LV" sz="2400" dirty="0" err="1"/>
              <a:t>enables</a:t>
            </a:r>
            <a:r>
              <a:rPr lang="lv-LV" sz="2400" dirty="0"/>
              <a:t> DNA Pol epsilon </a:t>
            </a:r>
            <a:r>
              <a:rPr lang="lv-LV" sz="2400" dirty="0" err="1"/>
              <a:t>and</a:t>
            </a:r>
            <a:r>
              <a:rPr lang="lv-LV" sz="2400" dirty="0"/>
              <a:t> delta to </a:t>
            </a:r>
            <a:r>
              <a:rPr lang="lv-LV" sz="2400" dirty="0" err="1"/>
              <a:t>remain</a:t>
            </a:r>
            <a:r>
              <a:rPr lang="lv-LV" sz="2400" dirty="0"/>
              <a:t> </a:t>
            </a:r>
            <a:r>
              <a:rPr lang="lv-LV" sz="2400" dirty="0" err="1"/>
              <a:t>stably</a:t>
            </a:r>
            <a:r>
              <a:rPr lang="lv-LV" sz="2400" dirty="0"/>
              <a:t> </a:t>
            </a:r>
            <a:r>
              <a:rPr lang="lv-LV" sz="2400" dirty="0" err="1"/>
              <a:t>associated</a:t>
            </a:r>
            <a:r>
              <a:rPr lang="lv-LV" sz="2400" dirty="0"/>
              <a:t> </a:t>
            </a:r>
            <a:r>
              <a:rPr lang="lv-LV" sz="2400" dirty="0" err="1"/>
              <a:t>with</a:t>
            </a:r>
            <a:r>
              <a:rPr lang="lv-LV" sz="2400" dirty="0"/>
              <a:t> a </a:t>
            </a:r>
            <a:r>
              <a:rPr lang="lv-LV" sz="2400" dirty="0" err="1"/>
              <a:t>single</a:t>
            </a:r>
            <a:r>
              <a:rPr lang="lv-LV" sz="2400" dirty="0"/>
              <a:t> </a:t>
            </a:r>
            <a:r>
              <a:rPr lang="lv-LV" sz="2400" dirty="0" err="1"/>
              <a:t>template</a:t>
            </a:r>
            <a:r>
              <a:rPr lang="lv-LV" sz="2400" dirty="0"/>
              <a:t> </a:t>
            </a:r>
            <a:r>
              <a:rPr lang="lv-LV" sz="2400" dirty="0" err="1"/>
              <a:t>strand</a:t>
            </a:r>
            <a:r>
              <a:rPr lang="lv-LV" sz="2400" dirty="0"/>
              <a:t> </a:t>
            </a:r>
            <a:r>
              <a:rPr lang="lv-LV" sz="2400" dirty="0" err="1"/>
              <a:t>for</a:t>
            </a:r>
            <a:r>
              <a:rPr lang="lv-LV" sz="2400" dirty="0"/>
              <a:t> </a:t>
            </a:r>
            <a:r>
              <a:rPr lang="lv-LV" sz="2400" dirty="0" err="1"/>
              <a:t>thousands</a:t>
            </a:r>
            <a:r>
              <a:rPr lang="lv-LV" sz="2400" dirty="0"/>
              <a:t> </a:t>
            </a:r>
            <a:r>
              <a:rPr lang="lv-LV" sz="2400" dirty="0" err="1"/>
              <a:t>of</a:t>
            </a:r>
            <a:r>
              <a:rPr lang="lv-LV" sz="2400" dirty="0"/>
              <a:t> </a:t>
            </a:r>
            <a:r>
              <a:rPr lang="lv-LV" sz="2400" dirty="0" err="1"/>
              <a:t>nucleotides</a:t>
            </a:r>
            <a:r>
              <a:rPr lang="lv-LV" sz="2400" dirty="0"/>
              <a:t>. </a:t>
            </a:r>
          </a:p>
        </p:txBody>
      </p:sp>
      <p:sp>
        <p:nvSpPr>
          <p:cNvPr id="10" name="TextBox 9"/>
          <p:cNvSpPr txBox="1"/>
          <p:nvPr/>
        </p:nvSpPr>
        <p:spPr>
          <a:xfrm flipH="1">
            <a:off x="1043085" y="5779431"/>
            <a:ext cx="10500306" cy="830997"/>
          </a:xfrm>
          <a:prstGeom prst="rect">
            <a:avLst/>
          </a:prstGeom>
          <a:noFill/>
        </p:spPr>
        <p:txBody>
          <a:bodyPr wrap="square" rtlCol="0">
            <a:spAutoFit/>
          </a:bodyPr>
          <a:lstStyle/>
          <a:p>
            <a:pPr marL="342900" indent="-342900">
              <a:buFont typeface="Wingdings" panose="05000000000000000000" pitchFamily="2" charset="2"/>
              <a:buChar char="q"/>
            </a:pPr>
            <a:r>
              <a:rPr lang="lv-LV" sz="2400" dirty="0"/>
              <a:t>PCNA- </a:t>
            </a:r>
            <a:r>
              <a:rPr lang="lv-LV" sz="2400" dirty="0" err="1"/>
              <a:t>dependent</a:t>
            </a:r>
            <a:r>
              <a:rPr lang="lv-LV" sz="2400" dirty="0"/>
              <a:t> </a:t>
            </a:r>
            <a:r>
              <a:rPr lang="lv-LV" sz="2400" dirty="0" err="1"/>
              <a:t>stabilization</a:t>
            </a:r>
            <a:r>
              <a:rPr lang="lv-LV" sz="2400" dirty="0"/>
              <a:t> </a:t>
            </a:r>
            <a:r>
              <a:rPr lang="lv-LV" sz="2400" dirty="0" err="1"/>
              <a:t>of</a:t>
            </a:r>
            <a:r>
              <a:rPr lang="lv-LV" sz="2400" dirty="0"/>
              <a:t> DNA </a:t>
            </a:r>
            <a:r>
              <a:rPr lang="lv-LV" sz="2400" dirty="0" err="1"/>
              <a:t>polymerases</a:t>
            </a:r>
            <a:r>
              <a:rPr lang="lv-LV" sz="2400" dirty="0"/>
              <a:t> </a:t>
            </a:r>
            <a:r>
              <a:rPr lang="lv-LV" sz="2400" dirty="0" err="1"/>
              <a:t>enhances</a:t>
            </a:r>
            <a:r>
              <a:rPr lang="lv-LV" sz="2400" dirty="0"/>
              <a:t> </a:t>
            </a:r>
            <a:r>
              <a:rPr lang="lv-LV" sz="2400" dirty="0" err="1"/>
              <a:t>polymerase</a:t>
            </a:r>
            <a:endParaRPr lang="lv-LV" sz="2400" dirty="0"/>
          </a:p>
          <a:p>
            <a:r>
              <a:rPr lang="lv-LV" sz="2400" dirty="0" err="1"/>
              <a:t>processivity</a:t>
            </a:r>
            <a:r>
              <a:rPr lang="lv-LV" sz="2400" dirty="0"/>
              <a:t> </a:t>
            </a:r>
            <a:r>
              <a:rPr lang="lv-LV" sz="2400" dirty="0" err="1"/>
              <a:t>up</a:t>
            </a:r>
            <a:r>
              <a:rPr lang="lv-LV" sz="2400" dirty="0"/>
              <a:t> to 1000- </a:t>
            </a:r>
            <a:r>
              <a:rPr lang="lv-LV" sz="2400" dirty="0" err="1"/>
              <a:t>fold</a:t>
            </a:r>
            <a:r>
              <a:rPr lang="lv-LV" sz="2400" dirty="0"/>
              <a:t>. </a:t>
            </a:r>
          </a:p>
        </p:txBody>
      </p:sp>
    </p:spTree>
    <p:extLst>
      <p:ext uri="{BB962C8B-B14F-4D97-AF65-F5344CB8AC3E}">
        <p14:creationId xmlns:p14="http://schemas.microsoft.com/office/powerpoint/2010/main" val="661084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8370" y="98655"/>
            <a:ext cx="5688737" cy="584775"/>
          </a:xfrm>
          <a:prstGeom prst="rect">
            <a:avLst/>
          </a:prstGeom>
          <a:noFill/>
        </p:spPr>
        <p:txBody>
          <a:bodyPr wrap="none" rtlCol="0">
            <a:spAutoFit/>
          </a:bodyPr>
          <a:lstStyle/>
          <a:p>
            <a:r>
              <a:rPr lang="en-US" sz="3200" b="1" dirty="0"/>
              <a:t>The Leading and lagging strands </a:t>
            </a:r>
            <a:endParaRPr lang="lv-LV" sz="3200" b="1" dirty="0"/>
          </a:p>
        </p:txBody>
      </p:sp>
      <p:pic>
        <p:nvPicPr>
          <p:cNvPr id="8" name="Picture 2" descr="http://www.bio.miami.edu/dana/pix/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90" y="1160809"/>
            <a:ext cx="5147661" cy="2575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50127" y="1263453"/>
            <a:ext cx="6274859" cy="1569660"/>
          </a:xfrm>
          <a:prstGeom prst="rect">
            <a:avLst/>
          </a:prstGeom>
          <a:noFill/>
        </p:spPr>
        <p:txBody>
          <a:bodyPr wrap="none" rtlCol="0">
            <a:spAutoFit/>
          </a:bodyPr>
          <a:lstStyle/>
          <a:p>
            <a:r>
              <a:rPr lang="en-US" sz="2400" dirty="0"/>
              <a:t>When the two parent DNA strands are separated</a:t>
            </a:r>
          </a:p>
          <a:p>
            <a:r>
              <a:rPr lang="en-US" sz="2400" dirty="0"/>
              <a:t>to begin replication, one strand is oriented in the</a:t>
            </a:r>
          </a:p>
          <a:p>
            <a:r>
              <a:rPr lang="en-US" sz="2400" dirty="0"/>
              <a:t>5’ to 3’ direction while the other strand is </a:t>
            </a:r>
          </a:p>
          <a:p>
            <a:r>
              <a:rPr lang="en-US" sz="2400" dirty="0"/>
              <a:t>oriented in the 3’ to 5’ direction. </a:t>
            </a:r>
            <a:endParaRPr lang="lv-LV" sz="2400" dirty="0"/>
          </a:p>
        </p:txBody>
      </p:sp>
      <p:sp>
        <p:nvSpPr>
          <p:cNvPr id="10" name="TextBox 9"/>
          <p:cNvSpPr txBox="1"/>
          <p:nvPr/>
        </p:nvSpPr>
        <p:spPr>
          <a:xfrm>
            <a:off x="1159135" y="4397472"/>
            <a:ext cx="10177530" cy="830997"/>
          </a:xfrm>
          <a:prstGeom prst="rect">
            <a:avLst/>
          </a:prstGeom>
          <a:noFill/>
        </p:spPr>
        <p:txBody>
          <a:bodyPr wrap="none" rtlCol="0">
            <a:spAutoFit/>
          </a:bodyPr>
          <a:lstStyle/>
          <a:p>
            <a:r>
              <a:rPr lang="en-US" sz="2400" dirty="0"/>
              <a:t>For one daughter strand the direction of chain growth must be 5’ to 3’ direction.</a:t>
            </a:r>
          </a:p>
          <a:p>
            <a:r>
              <a:rPr lang="en-US" sz="2400" dirty="0"/>
              <a:t>This is </a:t>
            </a:r>
            <a:r>
              <a:rPr lang="en-US" sz="2400" b="1" dirty="0">
                <a:solidFill>
                  <a:srgbClr val="FF0000"/>
                </a:solidFill>
              </a:rPr>
              <a:t>the leading strand</a:t>
            </a:r>
            <a:r>
              <a:rPr lang="en-US" sz="2400" dirty="0"/>
              <a:t>. </a:t>
            </a:r>
            <a:endParaRPr lang="lv-LV" sz="2400" dirty="0"/>
          </a:p>
        </p:txBody>
      </p:sp>
      <p:sp>
        <p:nvSpPr>
          <p:cNvPr id="11" name="TextBox 10"/>
          <p:cNvSpPr txBox="1"/>
          <p:nvPr/>
        </p:nvSpPr>
        <p:spPr>
          <a:xfrm>
            <a:off x="1159135" y="5396201"/>
            <a:ext cx="10387524" cy="830997"/>
          </a:xfrm>
          <a:prstGeom prst="rect">
            <a:avLst/>
          </a:prstGeom>
          <a:noFill/>
        </p:spPr>
        <p:txBody>
          <a:bodyPr wrap="none" rtlCol="0">
            <a:spAutoFit/>
          </a:bodyPr>
          <a:lstStyle/>
          <a:p>
            <a:r>
              <a:rPr lang="en-US" sz="2400" dirty="0"/>
              <a:t>For other daughter strand the direction of chain growth must be 3’ to 5’ direction.</a:t>
            </a:r>
          </a:p>
          <a:p>
            <a:r>
              <a:rPr lang="en-US" sz="2400" dirty="0"/>
              <a:t>This is </a:t>
            </a:r>
            <a:r>
              <a:rPr lang="en-US" sz="2400" b="1" dirty="0">
                <a:solidFill>
                  <a:srgbClr val="FF0000"/>
                </a:solidFill>
              </a:rPr>
              <a:t>the lagging strand</a:t>
            </a:r>
            <a:r>
              <a:rPr lang="en-US" sz="2400" dirty="0"/>
              <a:t>. </a:t>
            </a:r>
            <a:endParaRPr lang="lv-LV" sz="2400" dirty="0"/>
          </a:p>
        </p:txBody>
      </p:sp>
      <p:sp>
        <p:nvSpPr>
          <p:cNvPr id="13" name="TextBox 12"/>
          <p:cNvSpPr txBox="1"/>
          <p:nvPr/>
        </p:nvSpPr>
        <p:spPr>
          <a:xfrm>
            <a:off x="5192327" y="3293403"/>
            <a:ext cx="7071936" cy="461665"/>
          </a:xfrm>
          <a:prstGeom prst="rect">
            <a:avLst/>
          </a:prstGeom>
          <a:noFill/>
        </p:spPr>
        <p:txBody>
          <a:bodyPr wrap="none" rtlCol="0">
            <a:spAutoFit/>
          </a:bodyPr>
          <a:lstStyle/>
          <a:p>
            <a:r>
              <a:rPr lang="en-US" sz="2400" dirty="0"/>
              <a:t>Two </a:t>
            </a:r>
            <a:r>
              <a:rPr lang="en-US" sz="2400" b="1" dirty="0"/>
              <a:t>daughter strands </a:t>
            </a:r>
            <a:r>
              <a:rPr lang="en-US" sz="2400" dirty="0"/>
              <a:t>must </a:t>
            </a:r>
            <a:r>
              <a:rPr lang="en-US" sz="2400" b="1" dirty="0"/>
              <a:t>run in opposite directions</a:t>
            </a:r>
            <a:r>
              <a:rPr lang="en-US" sz="2400" dirty="0"/>
              <a:t>: </a:t>
            </a:r>
            <a:endParaRPr lang="lv-LV" sz="2400" dirty="0"/>
          </a:p>
        </p:txBody>
      </p:sp>
      <p:cxnSp>
        <p:nvCxnSpPr>
          <p:cNvPr id="6" name="Taisns bultveida savienotājs 5"/>
          <p:cNvCxnSpPr/>
          <p:nvPr/>
        </p:nvCxnSpPr>
        <p:spPr>
          <a:xfrm flipH="1" flipV="1">
            <a:off x="3528646" y="2403675"/>
            <a:ext cx="715108" cy="579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78924" y="2912791"/>
            <a:ext cx="378630" cy="400110"/>
          </a:xfrm>
          <a:prstGeom prst="rect">
            <a:avLst/>
          </a:prstGeom>
          <a:noFill/>
        </p:spPr>
        <p:txBody>
          <a:bodyPr wrap="none" rtlCol="0">
            <a:spAutoFit/>
          </a:bodyPr>
          <a:lstStyle/>
          <a:p>
            <a:r>
              <a:rPr lang="sv-SE" sz="2000" b="1" dirty="0">
                <a:solidFill>
                  <a:srgbClr val="FF0000"/>
                </a:solidFill>
              </a:rPr>
              <a:t>3’</a:t>
            </a:r>
            <a:endParaRPr lang="lv-LV" sz="2000" b="1" dirty="0">
              <a:solidFill>
                <a:srgbClr val="FF0000"/>
              </a:solidFill>
            </a:endParaRPr>
          </a:p>
        </p:txBody>
      </p:sp>
      <p:sp>
        <p:nvSpPr>
          <p:cNvPr id="12" name="TextBox 11"/>
          <p:cNvSpPr txBox="1"/>
          <p:nvPr/>
        </p:nvSpPr>
        <p:spPr>
          <a:xfrm>
            <a:off x="3111346" y="2048283"/>
            <a:ext cx="378630" cy="400110"/>
          </a:xfrm>
          <a:prstGeom prst="rect">
            <a:avLst/>
          </a:prstGeom>
          <a:noFill/>
        </p:spPr>
        <p:txBody>
          <a:bodyPr wrap="none" rtlCol="0">
            <a:spAutoFit/>
          </a:bodyPr>
          <a:lstStyle/>
          <a:p>
            <a:r>
              <a:rPr lang="sv-SE" sz="2000" b="1" dirty="0">
                <a:solidFill>
                  <a:srgbClr val="FF0000"/>
                </a:solidFill>
              </a:rPr>
              <a:t>5’</a:t>
            </a:r>
            <a:endParaRPr lang="lv-LV" sz="2000" b="1" dirty="0">
              <a:solidFill>
                <a:srgbClr val="FF0000"/>
              </a:solidFill>
            </a:endParaRPr>
          </a:p>
        </p:txBody>
      </p:sp>
      <p:sp>
        <p:nvSpPr>
          <p:cNvPr id="9" name="TextBox 8"/>
          <p:cNvSpPr txBox="1"/>
          <p:nvPr/>
        </p:nvSpPr>
        <p:spPr>
          <a:xfrm>
            <a:off x="3590442" y="741832"/>
            <a:ext cx="1913088" cy="369332"/>
          </a:xfrm>
          <a:prstGeom prst="rect">
            <a:avLst/>
          </a:prstGeom>
          <a:noFill/>
        </p:spPr>
        <p:txBody>
          <a:bodyPr wrap="none" rtlCol="0">
            <a:spAutoFit/>
          </a:bodyPr>
          <a:lstStyle/>
          <a:p>
            <a:r>
              <a:rPr lang="en-US" b="1" dirty="0">
                <a:solidFill>
                  <a:srgbClr val="FF0000"/>
                </a:solidFill>
              </a:rPr>
              <a:t>the leading strand</a:t>
            </a:r>
            <a:endParaRPr lang="lv-LV" dirty="0"/>
          </a:p>
        </p:txBody>
      </p:sp>
      <p:sp>
        <p:nvSpPr>
          <p:cNvPr id="14" name="TextBox 13"/>
          <p:cNvSpPr txBox="1"/>
          <p:nvPr/>
        </p:nvSpPr>
        <p:spPr>
          <a:xfrm>
            <a:off x="3111346" y="3529584"/>
            <a:ext cx="1894173" cy="369332"/>
          </a:xfrm>
          <a:prstGeom prst="rect">
            <a:avLst/>
          </a:prstGeom>
          <a:noFill/>
        </p:spPr>
        <p:txBody>
          <a:bodyPr wrap="none" rtlCol="0">
            <a:spAutoFit/>
          </a:bodyPr>
          <a:lstStyle/>
          <a:p>
            <a:r>
              <a:rPr lang="en-US" b="1" dirty="0">
                <a:solidFill>
                  <a:srgbClr val="FF0000"/>
                </a:solidFill>
              </a:rPr>
              <a:t>the lagging strand</a:t>
            </a:r>
            <a:endParaRPr lang="lv-LV" dirty="0"/>
          </a:p>
        </p:txBody>
      </p:sp>
    </p:spTree>
    <p:extLst>
      <p:ext uri="{BB962C8B-B14F-4D97-AF65-F5344CB8AC3E}">
        <p14:creationId xmlns:p14="http://schemas.microsoft.com/office/powerpoint/2010/main" val="1323566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566" y="291740"/>
            <a:ext cx="5688737" cy="584775"/>
          </a:xfrm>
          <a:prstGeom prst="rect">
            <a:avLst/>
          </a:prstGeom>
          <a:noFill/>
        </p:spPr>
        <p:txBody>
          <a:bodyPr wrap="none" rtlCol="0">
            <a:spAutoFit/>
          </a:bodyPr>
          <a:lstStyle/>
          <a:p>
            <a:r>
              <a:rPr lang="en-US" sz="3200" b="1" dirty="0"/>
              <a:t>The Leading and lagging strands </a:t>
            </a:r>
            <a:endParaRPr lang="lv-LV" sz="3200" b="1" dirty="0"/>
          </a:p>
        </p:txBody>
      </p:sp>
      <p:pic>
        <p:nvPicPr>
          <p:cNvPr id="8" name="Picture 2" descr="http://www.bio.miami.edu/dana/pix/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90" y="2128475"/>
            <a:ext cx="5147661" cy="257516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Taisns bultveida savienotājs 5"/>
          <p:cNvCxnSpPr/>
          <p:nvPr/>
        </p:nvCxnSpPr>
        <p:spPr>
          <a:xfrm flipH="1" flipV="1">
            <a:off x="3528646" y="3371341"/>
            <a:ext cx="715108" cy="579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78924" y="3880457"/>
            <a:ext cx="378630" cy="400110"/>
          </a:xfrm>
          <a:prstGeom prst="rect">
            <a:avLst/>
          </a:prstGeom>
          <a:noFill/>
        </p:spPr>
        <p:txBody>
          <a:bodyPr wrap="none" rtlCol="0">
            <a:spAutoFit/>
          </a:bodyPr>
          <a:lstStyle/>
          <a:p>
            <a:r>
              <a:rPr lang="sv-SE" sz="2000" b="1" dirty="0">
                <a:solidFill>
                  <a:srgbClr val="FF0000"/>
                </a:solidFill>
              </a:rPr>
              <a:t>3’</a:t>
            </a:r>
            <a:endParaRPr lang="lv-LV" sz="2000" b="1" dirty="0">
              <a:solidFill>
                <a:srgbClr val="FF0000"/>
              </a:solidFill>
            </a:endParaRPr>
          </a:p>
        </p:txBody>
      </p:sp>
      <p:sp>
        <p:nvSpPr>
          <p:cNvPr id="12" name="TextBox 11"/>
          <p:cNvSpPr txBox="1"/>
          <p:nvPr/>
        </p:nvSpPr>
        <p:spPr>
          <a:xfrm>
            <a:off x="3111346" y="3015949"/>
            <a:ext cx="378630" cy="400110"/>
          </a:xfrm>
          <a:prstGeom prst="rect">
            <a:avLst/>
          </a:prstGeom>
          <a:noFill/>
        </p:spPr>
        <p:txBody>
          <a:bodyPr wrap="none" rtlCol="0">
            <a:spAutoFit/>
          </a:bodyPr>
          <a:lstStyle/>
          <a:p>
            <a:r>
              <a:rPr lang="sv-SE" sz="2000" b="1" dirty="0">
                <a:solidFill>
                  <a:srgbClr val="FF0000"/>
                </a:solidFill>
              </a:rPr>
              <a:t>5’</a:t>
            </a:r>
            <a:endParaRPr lang="lv-LV" sz="2000" b="1" dirty="0">
              <a:solidFill>
                <a:srgbClr val="FF0000"/>
              </a:solidFill>
            </a:endParaRPr>
          </a:p>
        </p:txBody>
      </p:sp>
      <p:sp>
        <p:nvSpPr>
          <p:cNvPr id="9" name="TextBox 8"/>
          <p:cNvSpPr txBox="1"/>
          <p:nvPr/>
        </p:nvSpPr>
        <p:spPr>
          <a:xfrm>
            <a:off x="3590442" y="1709498"/>
            <a:ext cx="1913088" cy="369332"/>
          </a:xfrm>
          <a:prstGeom prst="rect">
            <a:avLst/>
          </a:prstGeom>
          <a:noFill/>
        </p:spPr>
        <p:txBody>
          <a:bodyPr wrap="none" rtlCol="0">
            <a:spAutoFit/>
          </a:bodyPr>
          <a:lstStyle/>
          <a:p>
            <a:r>
              <a:rPr lang="en-US" b="1" dirty="0">
                <a:solidFill>
                  <a:srgbClr val="FF0000"/>
                </a:solidFill>
              </a:rPr>
              <a:t>the leading strand</a:t>
            </a:r>
            <a:endParaRPr lang="lv-LV" dirty="0"/>
          </a:p>
        </p:txBody>
      </p:sp>
      <p:sp>
        <p:nvSpPr>
          <p:cNvPr id="14" name="TextBox 13"/>
          <p:cNvSpPr txBox="1"/>
          <p:nvPr/>
        </p:nvSpPr>
        <p:spPr>
          <a:xfrm>
            <a:off x="3111346" y="4497250"/>
            <a:ext cx="1894173" cy="369332"/>
          </a:xfrm>
          <a:prstGeom prst="rect">
            <a:avLst/>
          </a:prstGeom>
          <a:noFill/>
        </p:spPr>
        <p:txBody>
          <a:bodyPr wrap="none" rtlCol="0">
            <a:spAutoFit/>
          </a:bodyPr>
          <a:lstStyle/>
          <a:p>
            <a:r>
              <a:rPr lang="en-US" b="1" dirty="0">
                <a:solidFill>
                  <a:srgbClr val="FF0000"/>
                </a:solidFill>
              </a:rPr>
              <a:t>the lagging strand</a:t>
            </a:r>
            <a:endParaRPr lang="lv-LV" dirty="0"/>
          </a:p>
        </p:txBody>
      </p:sp>
      <p:sp>
        <p:nvSpPr>
          <p:cNvPr id="15" name="TextBox 14"/>
          <p:cNvSpPr txBox="1"/>
          <p:nvPr/>
        </p:nvSpPr>
        <p:spPr>
          <a:xfrm>
            <a:off x="6166219" y="3206418"/>
            <a:ext cx="4814138" cy="1384995"/>
          </a:xfrm>
          <a:prstGeom prst="rect">
            <a:avLst/>
          </a:prstGeom>
          <a:noFill/>
        </p:spPr>
        <p:txBody>
          <a:bodyPr wrap="none" rtlCol="0">
            <a:spAutoFit/>
          </a:bodyPr>
          <a:lstStyle/>
          <a:p>
            <a:r>
              <a:rPr lang="en-US" sz="2800" dirty="0"/>
              <a:t>This </a:t>
            </a:r>
            <a:r>
              <a:rPr lang="en-US" sz="2800" dirty="0" err="1"/>
              <a:t>mea</a:t>
            </a:r>
            <a:r>
              <a:rPr lang="lv-LV" sz="2800" dirty="0"/>
              <a:t>n</a:t>
            </a:r>
            <a:r>
              <a:rPr lang="en-US" sz="2800" dirty="0"/>
              <a:t>s that the </a:t>
            </a:r>
            <a:r>
              <a:rPr lang="lv-LV" sz="2800" dirty="0" err="1"/>
              <a:t>lagging</a:t>
            </a:r>
            <a:r>
              <a:rPr lang="lv-LV" sz="2800" dirty="0"/>
              <a:t> </a:t>
            </a:r>
            <a:r>
              <a:rPr lang="lv-LV" sz="2800" dirty="0" err="1"/>
              <a:t>and</a:t>
            </a:r>
            <a:endParaRPr lang="lv-LV" sz="2800" dirty="0"/>
          </a:p>
          <a:p>
            <a:r>
              <a:rPr lang="lv-LV" sz="2800" dirty="0" err="1"/>
              <a:t>leading</a:t>
            </a:r>
            <a:r>
              <a:rPr lang="en-US" sz="2800" dirty="0"/>
              <a:t> strands synthesize </a:t>
            </a:r>
            <a:endParaRPr lang="lv-LV" sz="2800" dirty="0"/>
          </a:p>
          <a:p>
            <a:r>
              <a:rPr lang="en-US" sz="2800" dirty="0"/>
              <a:t>through different methods.</a:t>
            </a:r>
            <a:endParaRPr lang="lv-LV" sz="2800" dirty="0"/>
          </a:p>
        </p:txBody>
      </p:sp>
      <p:sp>
        <p:nvSpPr>
          <p:cNvPr id="16" name="Taisnstūris 15"/>
          <p:cNvSpPr/>
          <p:nvPr/>
        </p:nvSpPr>
        <p:spPr>
          <a:xfrm>
            <a:off x="6107476" y="1252517"/>
            <a:ext cx="9086917" cy="1200329"/>
          </a:xfrm>
          <a:prstGeom prst="rect">
            <a:avLst/>
          </a:prstGeom>
        </p:spPr>
        <p:txBody>
          <a:bodyPr wrap="square">
            <a:spAutoFit/>
          </a:bodyPr>
          <a:lstStyle/>
          <a:p>
            <a:r>
              <a:rPr lang="lv-LV" sz="2400" dirty="0" err="1">
                <a:solidFill>
                  <a:srgbClr val="21242C"/>
                </a:solidFill>
                <a:latin typeface="Proxima Nova"/>
              </a:rPr>
              <a:t>Since</a:t>
            </a:r>
            <a:r>
              <a:rPr lang="lv-LV" sz="2400" dirty="0">
                <a:solidFill>
                  <a:srgbClr val="21242C"/>
                </a:solidFill>
                <a:latin typeface="Proxima Nova"/>
              </a:rPr>
              <a:t> </a:t>
            </a:r>
            <a:r>
              <a:rPr lang="en-US" sz="2400" dirty="0">
                <a:solidFill>
                  <a:srgbClr val="21242C"/>
                </a:solidFill>
                <a:latin typeface="Proxima Nova"/>
              </a:rPr>
              <a:t>DNA polymerases can only make </a:t>
            </a:r>
            <a:endParaRPr lang="lv-LV" sz="2400" dirty="0">
              <a:solidFill>
                <a:srgbClr val="21242C"/>
              </a:solidFill>
              <a:latin typeface="Proxima Nova"/>
            </a:endParaRPr>
          </a:p>
          <a:p>
            <a:r>
              <a:rPr lang="en-US" sz="2400" b="1" dirty="0">
                <a:solidFill>
                  <a:srgbClr val="21242C"/>
                </a:solidFill>
                <a:latin typeface="Proxima Nova"/>
              </a:rPr>
              <a:t>DNA </a:t>
            </a:r>
            <a:r>
              <a:rPr lang="en-US" sz="2400" dirty="0">
                <a:solidFill>
                  <a:srgbClr val="21242C"/>
                </a:solidFill>
                <a:latin typeface="Proxima Nova"/>
              </a:rPr>
              <a:t>in the </a:t>
            </a:r>
            <a:r>
              <a:rPr lang="en-US" sz="2400" b="1" dirty="0">
                <a:solidFill>
                  <a:srgbClr val="21242C"/>
                </a:solidFill>
                <a:latin typeface="Proxima Nova"/>
              </a:rPr>
              <a:t>5' to 3' direction</a:t>
            </a:r>
            <a:r>
              <a:rPr lang="en-US" sz="2400" dirty="0">
                <a:solidFill>
                  <a:srgbClr val="21242C"/>
                </a:solidFill>
                <a:latin typeface="Proxima Nova"/>
              </a:rPr>
              <a:t>, </a:t>
            </a:r>
            <a:endParaRPr lang="lv-LV" sz="2400" dirty="0">
              <a:solidFill>
                <a:srgbClr val="21242C"/>
              </a:solidFill>
              <a:latin typeface="Proxima Nova"/>
            </a:endParaRPr>
          </a:p>
          <a:p>
            <a:r>
              <a:rPr lang="en-US" sz="2400" dirty="0">
                <a:solidFill>
                  <a:srgbClr val="21242C"/>
                </a:solidFill>
                <a:latin typeface="Proxima Nova"/>
              </a:rPr>
              <a:t>this poses a problem during replication</a:t>
            </a:r>
            <a:r>
              <a:rPr lang="lv-LV" sz="2400" dirty="0">
                <a:solidFill>
                  <a:srgbClr val="21242C"/>
                </a:solidFill>
                <a:latin typeface="Proxima Nova"/>
              </a:rPr>
              <a:t>.</a:t>
            </a:r>
            <a:endParaRPr lang="lv-LV" sz="2400" dirty="0"/>
          </a:p>
        </p:txBody>
      </p:sp>
    </p:spTree>
    <p:extLst>
      <p:ext uri="{BB962C8B-B14F-4D97-AF65-F5344CB8AC3E}">
        <p14:creationId xmlns:p14="http://schemas.microsoft.com/office/powerpoint/2010/main" val="2170096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7212" y="3333948"/>
            <a:ext cx="12023813" cy="1200329"/>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Only the </a:t>
            </a:r>
            <a:r>
              <a:rPr lang="en-US" sz="2400" b="1" u="sng" dirty="0"/>
              <a:t>leading strand </a:t>
            </a:r>
            <a:r>
              <a:rPr lang="en-US" sz="2400" dirty="0"/>
              <a:t>will have</a:t>
            </a:r>
            <a:r>
              <a:rPr lang="lv-LV" sz="2400" dirty="0"/>
              <a:t> </a:t>
            </a:r>
            <a:r>
              <a:rPr lang="en-US" sz="2400" dirty="0"/>
              <a:t>a free 3’ OH group at the point of bifurcation. </a:t>
            </a:r>
            <a:endParaRPr lang="lv-LV" sz="2400" dirty="0"/>
          </a:p>
          <a:p>
            <a:r>
              <a:rPr lang="en-US" sz="2400" dirty="0"/>
              <a:t>This will permit sequential addition of nucleotides and </a:t>
            </a:r>
            <a:r>
              <a:rPr lang="en-US" sz="2400" b="1" u="sng" dirty="0"/>
              <a:t>continuous elongation </a:t>
            </a:r>
            <a:r>
              <a:rPr lang="en-US" sz="2400" dirty="0"/>
              <a:t>in the same direction</a:t>
            </a:r>
            <a:r>
              <a:rPr lang="lv-LV" sz="2400" dirty="0"/>
              <a:t> </a:t>
            </a:r>
            <a:r>
              <a:rPr lang="en-US" sz="2400" dirty="0"/>
              <a:t>in which the replication fork moves.</a:t>
            </a:r>
            <a:endParaRPr lang="lv-LV" sz="2400" dirty="0"/>
          </a:p>
        </p:txBody>
      </p:sp>
      <p:sp>
        <p:nvSpPr>
          <p:cNvPr id="8" name="TextBox 7"/>
          <p:cNvSpPr txBox="1"/>
          <p:nvPr/>
        </p:nvSpPr>
        <p:spPr>
          <a:xfrm>
            <a:off x="397212" y="6401920"/>
            <a:ext cx="6829242" cy="461665"/>
          </a:xfrm>
          <a:prstGeom prst="rect">
            <a:avLst/>
          </a:prstGeom>
          <a:noFill/>
        </p:spPr>
        <p:txBody>
          <a:bodyPr wrap="none" rtlCol="0">
            <a:spAutoFit/>
          </a:bodyPr>
          <a:lstStyle/>
          <a:p>
            <a:pPr marL="342900" indent="-342900">
              <a:buFont typeface="Wingdings" panose="05000000000000000000" pitchFamily="2" charset="2"/>
              <a:buChar char="q"/>
            </a:pPr>
            <a:r>
              <a:rPr lang="en-US" sz="2400" dirty="0"/>
              <a:t>The nucleotides are added in the 5’ to 3’ direction.</a:t>
            </a:r>
            <a:endParaRPr lang="lv-LV" sz="2400" dirty="0"/>
          </a:p>
        </p:txBody>
      </p:sp>
      <p:sp>
        <p:nvSpPr>
          <p:cNvPr id="11" name="TextBox 10"/>
          <p:cNvSpPr txBox="1"/>
          <p:nvPr/>
        </p:nvSpPr>
        <p:spPr>
          <a:xfrm>
            <a:off x="397212" y="4689855"/>
            <a:ext cx="8050409" cy="461665"/>
          </a:xfrm>
          <a:prstGeom prst="rect">
            <a:avLst/>
          </a:prstGeom>
          <a:noFill/>
        </p:spPr>
        <p:txBody>
          <a:bodyPr wrap="none" rtlCol="0">
            <a:spAutoFit/>
          </a:bodyPr>
          <a:lstStyle/>
          <a:p>
            <a:pPr marL="342900" indent="-342900">
              <a:buFont typeface="Wingdings" panose="05000000000000000000" pitchFamily="2" charset="2"/>
              <a:buChar char="q"/>
            </a:pPr>
            <a:r>
              <a:rPr lang="en-US" sz="2400" dirty="0"/>
              <a:t>RNA primase adds the first nucleotide</a:t>
            </a:r>
            <a:r>
              <a:rPr lang="lv-LV" sz="2400" dirty="0"/>
              <a:t>s</a:t>
            </a:r>
            <a:r>
              <a:rPr lang="en-US" sz="2400" dirty="0"/>
              <a:t> to the nascent chain.</a:t>
            </a:r>
            <a:endParaRPr lang="lv-LV" sz="2400" dirty="0"/>
          </a:p>
        </p:txBody>
      </p:sp>
      <p:pic>
        <p:nvPicPr>
          <p:cNvPr id="19460" name="Picture 4" descr="Image result for The leading strand re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34" y="102577"/>
            <a:ext cx="9088192" cy="3083832"/>
          </a:xfrm>
          <a:prstGeom prst="rect">
            <a:avLst/>
          </a:prstGeom>
          <a:noFill/>
          <a:extLst>
            <a:ext uri="{909E8E84-426E-40DD-AFC4-6F175D3DCCD1}">
              <a14:hiddenFill xmlns:a14="http://schemas.microsoft.com/office/drawing/2010/main">
                <a:solidFill>
                  <a:srgbClr val="FFFFFF"/>
                </a:solidFill>
              </a14:hiddenFill>
            </a:ext>
          </a:extLst>
        </p:spPr>
      </p:pic>
      <p:sp>
        <p:nvSpPr>
          <p:cNvPr id="2" name="Taisnstūris: ar noapaļotiem stūriem 1"/>
          <p:cNvSpPr/>
          <p:nvPr/>
        </p:nvSpPr>
        <p:spPr>
          <a:xfrm>
            <a:off x="6246254" y="1171976"/>
            <a:ext cx="261030" cy="2704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Box 2"/>
          <p:cNvSpPr txBox="1"/>
          <p:nvPr/>
        </p:nvSpPr>
        <p:spPr>
          <a:xfrm>
            <a:off x="6213904" y="1076371"/>
            <a:ext cx="325730" cy="461665"/>
          </a:xfrm>
          <a:prstGeom prst="rect">
            <a:avLst/>
          </a:prstGeom>
          <a:noFill/>
        </p:spPr>
        <p:txBody>
          <a:bodyPr wrap="none" rtlCol="0">
            <a:spAutoFit/>
          </a:bodyPr>
          <a:lstStyle/>
          <a:p>
            <a:r>
              <a:rPr lang="el-GR" sz="2400" b="1" dirty="0"/>
              <a:t>ε</a:t>
            </a:r>
            <a:endParaRPr lang="lv-LV" sz="2400" b="1" dirty="0"/>
          </a:p>
        </p:txBody>
      </p:sp>
      <p:sp>
        <p:nvSpPr>
          <p:cNvPr id="14" name="TextBox 13"/>
          <p:cNvSpPr txBox="1"/>
          <p:nvPr/>
        </p:nvSpPr>
        <p:spPr>
          <a:xfrm>
            <a:off x="397212" y="5446599"/>
            <a:ext cx="11904722"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t>DNA polymerase</a:t>
            </a:r>
            <a:r>
              <a:rPr lang="lv-LV" sz="2400" b="1" dirty="0"/>
              <a:t> epsilon </a:t>
            </a:r>
            <a:r>
              <a:rPr lang="en-US" sz="2400" dirty="0"/>
              <a:t>sits near the replication fork, moving as</a:t>
            </a:r>
            <a:r>
              <a:rPr lang="lv-LV" sz="2400" dirty="0"/>
              <a:t> </a:t>
            </a:r>
            <a:r>
              <a:rPr lang="en-US" sz="2400" dirty="0"/>
              <a:t>the fork does and adding nucleotides one after the other, preserving antiparallel orientation.</a:t>
            </a:r>
            <a:endParaRPr lang="lv-LV" sz="2400" dirty="0"/>
          </a:p>
        </p:txBody>
      </p:sp>
    </p:spTree>
    <p:extLst>
      <p:ext uri="{BB962C8B-B14F-4D97-AF65-F5344CB8AC3E}">
        <p14:creationId xmlns:p14="http://schemas.microsoft.com/office/powerpoint/2010/main" val="3284269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8365" y="1161144"/>
            <a:ext cx="11406713" cy="830997"/>
          </a:xfrm>
          <a:prstGeom prst="rect">
            <a:avLst/>
          </a:prstGeom>
          <a:noFill/>
        </p:spPr>
        <p:txBody>
          <a:bodyPr wrap="square" rtlCol="0">
            <a:spAutoFit/>
          </a:bodyPr>
          <a:lstStyle/>
          <a:p>
            <a:r>
              <a:rPr lang="en-US" sz="2400" dirty="0"/>
              <a:t>The 5’ to 3’ direction of synthesis of the </a:t>
            </a:r>
            <a:r>
              <a:rPr lang="en-US" sz="2400" b="1" dirty="0"/>
              <a:t>lagging strand </a:t>
            </a:r>
            <a:r>
              <a:rPr lang="en-US" sz="2400" dirty="0"/>
              <a:t>is in opposite direction  to that in which the replication fork moves.</a:t>
            </a:r>
            <a:endParaRPr lang="lv-LV" sz="2400" dirty="0"/>
          </a:p>
        </p:txBody>
      </p:sp>
      <p:sp>
        <p:nvSpPr>
          <p:cNvPr id="9" name="TextBox 8"/>
          <p:cNvSpPr txBox="1"/>
          <p:nvPr/>
        </p:nvSpPr>
        <p:spPr>
          <a:xfrm>
            <a:off x="4546342" y="2512752"/>
            <a:ext cx="6680098" cy="830997"/>
          </a:xfrm>
          <a:prstGeom prst="rect">
            <a:avLst/>
          </a:prstGeom>
          <a:noFill/>
        </p:spPr>
        <p:txBody>
          <a:bodyPr wrap="none" rtlCol="0">
            <a:spAutoFit/>
          </a:bodyPr>
          <a:lstStyle/>
          <a:p>
            <a:r>
              <a:rPr lang="en-US" sz="2400" dirty="0"/>
              <a:t>As a result, synthesis of the lagging strand has to be </a:t>
            </a:r>
          </a:p>
          <a:p>
            <a:r>
              <a:rPr lang="en-US" sz="2400" dirty="0"/>
              <a:t>accomplished in steps.</a:t>
            </a:r>
            <a:endParaRPr lang="lv-LV" sz="2400" dirty="0"/>
          </a:p>
        </p:txBody>
      </p:sp>
      <p:sp>
        <p:nvSpPr>
          <p:cNvPr id="7" name="TextBox 6"/>
          <p:cNvSpPr txBox="1"/>
          <p:nvPr/>
        </p:nvSpPr>
        <p:spPr>
          <a:xfrm>
            <a:off x="4546343" y="3732799"/>
            <a:ext cx="7334700" cy="830997"/>
          </a:xfrm>
          <a:prstGeom prst="rect">
            <a:avLst/>
          </a:prstGeom>
          <a:noFill/>
        </p:spPr>
        <p:txBody>
          <a:bodyPr wrap="none" rtlCol="0">
            <a:spAutoFit/>
          </a:bodyPr>
          <a:lstStyle/>
          <a:p>
            <a:r>
              <a:rPr lang="en-US" sz="2400" dirty="0"/>
              <a:t>The lagging strand replicates in a small fragments , called </a:t>
            </a:r>
          </a:p>
          <a:p>
            <a:r>
              <a:rPr lang="en-US" sz="2400" b="1" dirty="0"/>
              <a:t>Okazaki fragments</a:t>
            </a:r>
            <a:r>
              <a:rPr lang="en-US" sz="2400" dirty="0"/>
              <a:t>.</a:t>
            </a:r>
            <a:endParaRPr lang="lv-LV" sz="2400" dirty="0"/>
          </a:p>
        </p:txBody>
      </p:sp>
      <p:sp>
        <p:nvSpPr>
          <p:cNvPr id="10" name="TextBox 9"/>
          <p:cNvSpPr txBox="1"/>
          <p:nvPr/>
        </p:nvSpPr>
        <p:spPr>
          <a:xfrm>
            <a:off x="4442308" y="4563796"/>
            <a:ext cx="7542770" cy="1569660"/>
          </a:xfrm>
          <a:prstGeom prst="rect">
            <a:avLst/>
          </a:prstGeom>
          <a:noFill/>
        </p:spPr>
        <p:txBody>
          <a:bodyPr wrap="none" rtlCol="0">
            <a:spAutoFit/>
          </a:bodyPr>
          <a:lstStyle/>
          <a:p>
            <a:endParaRPr lang="en-US" sz="2400" dirty="0"/>
          </a:p>
          <a:p>
            <a:r>
              <a:rPr lang="en-US" sz="2400" dirty="0"/>
              <a:t>Okazaki fragments are stretches of 100- 200 nucleotides in </a:t>
            </a:r>
          </a:p>
          <a:p>
            <a:r>
              <a:rPr lang="en-US" sz="2400" dirty="0"/>
              <a:t>humans that are synthesized in the 5’ to 3’ direction </a:t>
            </a:r>
          </a:p>
          <a:p>
            <a:r>
              <a:rPr lang="en-US" sz="2400" dirty="0"/>
              <a:t>away from replication fork.</a:t>
            </a:r>
            <a:endParaRPr lang="lv-LV" sz="2400" dirty="0"/>
          </a:p>
        </p:txBody>
      </p:sp>
      <p:sp>
        <p:nvSpPr>
          <p:cNvPr id="2" name="Taisnstūris 1"/>
          <p:cNvSpPr/>
          <p:nvPr/>
        </p:nvSpPr>
        <p:spPr>
          <a:xfrm>
            <a:off x="3617882" y="104335"/>
            <a:ext cx="4582473" cy="523220"/>
          </a:xfrm>
          <a:prstGeom prst="rect">
            <a:avLst/>
          </a:prstGeom>
        </p:spPr>
        <p:txBody>
          <a:bodyPr wrap="none">
            <a:spAutoFit/>
          </a:bodyPr>
          <a:lstStyle/>
          <a:p>
            <a:r>
              <a:rPr lang="en-US" sz="2800" b="1" dirty="0"/>
              <a:t>The lagging strand replication</a:t>
            </a:r>
            <a:endParaRPr lang="lv-LV" sz="2800" b="1" dirty="0"/>
          </a:p>
        </p:txBody>
      </p:sp>
      <p:pic>
        <p:nvPicPr>
          <p:cNvPr id="11" name="Picture 2" descr="https://65.media.tumblr.com/tumblr_m3yjjmV63k1r51j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65" y="2436161"/>
            <a:ext cx="3725971" cy="25932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4851" y="6249484"/>
            <a:ext cx="7048853" cy="523220"/>
          </a:xfrm>
          <a:prstGeom prst="rect">
            <a:avLst/>
          </a:prstGeom>
          <a:noFill/>
        </p:spPr>
        <p:txBody>
          <a:bodyPr wrap="none" rtlCol="0">
            <a:spAutoFit/>
          </a:bodyPr>
          <a:lstStyle/>
          <a:p>
            <a:r>
              <a:rPr lang="en-US" sz="2800" dirty="0"/>
              <a:t>This type of </a:t>
            </a:r>
            <a:r>
              <a:rPr lang="en-US" sz="2800" b="1" dirty="0"/>
              <a:t>replication</a:t>
            </a:r>
            <a:r>
              <a:rPr lang="en-US" sz="2800" dirty="0"/>
              <a:t> is called </a:t>
            </a:r>
            <a:r>
              <a:rPr lang="en-US" sz="2800" b="1" dirty="0"/>
              <a:t>discontinuous</a:t>
            </a:r>
            <a:r>
              <a:rPr lang="en-US" sz="2800" dirty="0"/>
              <a:t>.</a:t>
            </a:r>
            <a:endParaRPr lang="lv-LV" sz="2800" dirty="0"/>
          </a:p>
        </p:txBody>
      </p:sp>
    </p:spTree>
    <p:extLst>
      <p:ext uri="{BB962C8B-B14F-4D97-AF65-F5344CB8AC3E}">
        <p14:creationId xmlns:p14="http://schemas.microsoft.com/office/powerpoint/2010/main" val="24216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The leading strand re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03" y="0"/>
            <a:ext cx="756126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a 5"/>
          <p:cNvGrpSpPr/>
          <p:nvPr/>
        </p:nvGrpSpPr>
        <p:grpSpPr>
          <a:xfrm>
            <a:off x="4546242" y="2502657"/>
            <a:ext cx="367339" cy="369332"/>
            <a:chOff x="8796269" y="2515536"/>
            <a:chExt cx="367339" cy="369332"/>
          </a:xfrm>
        </p:grpSpPr>
        <p:sp>
          <p:nvSpPr>
            <p:cNvPr id="4" name="Taisnstūris: ar noapaļotiem stūriem 3"/>
            <p:cNvSpPr/>
            <p:nvPr/>
          </p:nvSpPr>
          <p:spPr>
            <a:xfrm>
              <a:off x="8796269" y="2518804"/>
              <a:ext cx="367339" cy="36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p:cNvSpPr txBox="1"/>
            <p:nvPr/>
          </p:nvSpPr>
          <p:spPr>
            <a:xfrm>
              <a:off x="8796270" y="2515536"/>
              <a:ext cx="367338" cy="369332"/>
            </a:xfrm>
            <a:prstGeom prst="rect">
              <a:avLst/>
            </a:prstGeom>
            <a:noFill/>
          </p:spPr>
          <p:txBody>
            <a:bodyPr wrap="square" rtlCol="0">
              <a:spAutoFit/>
            </a:bodyPr>
            <a:lstStyle/>
            <a:p>
              <a:r>
                <a:rPr lang="el-GR" b="1" dirty="0"/>
                <a:t>δ</a:t>
              </a:r>
              <a:endParaRPr lang="lv-LV" b="1" dirty="0"/>
            </a:p>
          </p:txBody>
        </p:sp>
      </p:grpSp>
      <p:grpSp>
        <p:nvGrpSpPr>
          <p:cNvPr id="8" name="Grupa 7"/>
          <p:cNvGrpSpPr/>
          <p:nvPr/>
        </p:nvGrpSpPr>
        <p:grpSpPr>
          <a:xfrm>
            <a:off x="1916804" y="1512106"/>
            <a:ext cx="367339" cy="369332"/>
            <a:chOff x="8796269" y="2518804"/>
            <a:chExt cx="367339" cy="369332"/>
          </a:xfrm>
        </p:grpSpPr>
        <p:sp>
          <p:nvSpPr>
            <p:cNvPr id="9" name="Taisnstūris: ar noapaļotiem stūriem 8"/>
            <p:cNvSpPr/>
            <p:nvPr/>
          </p:nvSpPr>
          <p:spPr>
            <a:xfrm>
              <a:off x="8796269" y="2518804"/>
              <a:ext cx="367339" cy="36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p:cNvSpPr txBox="1"/>
            <p:nvPr/>
          </p:nvSpPr>
          <p:spPr>
            <a:xfrm>
              <a:off x="8796270" y="2518804"/>
              <a:ext cx="367338" cy="369332"/>
            </a:xfrm>
            <a:prstGeom prst="rect">
              <a:avLst/>
            </a:prstGeom>
            <a:noFill/>
          </p:spPr>
          <p:txBody>
            <a:bodyPr wrap="square" rtlCol="0">
              <a:spAutoFit/>
            </a:bodyPr>
            <a:lstStyle/>
            <a:p>
              <a:r>
                <a:rPr lang="el-GR" b="1" dirty="0"/>
                <a:t>δ</a:t>
              </a:r>
              <a:endParaRPr lang="lv-LV" b="1" dirty="0"/>
            </a:p>
          </p:txBody>
        </p:sp>
      </p:grpSp>
      <p:grpSp>
        <p:nvGrpSpPr>
          <p:cNvPr id="11" name="Grupa 10"/>
          <p:cNvGrpSpPr/>
          <p:nvPr/>
        </p:nvGrpSpPr>
        <p:grpSpPr>
          <a:xfrm>
            <a:off x="2029325" y="2910626"/>
            <a:ext cx="393240" cy="369332"/>
            <a:chOff x="8796269" y="2515536"/>
            <a:chExt cx="393240" cy="369332"/>
          </a:xfrm>
        </p:grpSpPr>
        <p:sp>
          <p:nvSpPr>
            <p:cNvPr id="12" name="Taisnstūris: ar noapaļotiem stūriem 11"/>
            <p:cNvSpPr/>
            <p:nvPr/>
          </p:nvSpPr>
          <p:spPr>
            <a:xfrm>
              <a:off x="8796269" y="2518804"/>
              <a:ext cx="367339" cy="36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8822171" y="2515536"/>
              <a:ext cx="367338" cy="369332"/>
            </a:xfrm>
            <a:prstGeom prst="rect">
              <a:avLst/>
            </a:prstGeom>
            <a:noFill/>
          </p:spPr>
          <p:txBody>
            <a:bodyPr wrap="square" rtlCol="0">
              <a:spAutoFit/>
            </a:bodyPr>
            <a:lstStyle/>
            <a:p>
              <a:r>
                <a:rPr lang="el-GR" b="1" dirty="0"/>
                <a:t>δ</a:t>
              </a:r>
              <a:endParaRPr lang="lv-LV" b="1" dirty="0"/>
            </a:p>
          </p:txBody>
        </p:sp>
      </p:grpSp>
      <p:grpSp>
        <p:nvGrpSpPr>
          <p:cNvPr id="14" name="Grupa 13"/>
          <p:cNvGrpSpPr/>
          <p:nvPr/>
        </p:nvGrpSpPr>
        <p:grpSpPr>
          <a:xfrm>
            <a:off x="5754709" y="3917186"/>
            <a:ext cx="367339" cy="369332"/>
            <a:chOff x="8796269" y="2515536"/>
            <a:chExt cx="367339" cy="369332"/>
          </a:xfrm>
        </p:grpSpPr>
        <p:sp>
          <p:nvSpPr>
            <p:cNvPr id="15" name="Taisnstūris: ar noapaļotiem stūriem 14"/>
            <p:cNvSpPr/>
            <p:nvPr/>
          </p:nvSpPr>
          <p:spPr>
            <a:xfrm>
              <a:off x="8796269" y="2518804"/>
              <a:ext cx="367339" cy="36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xtBox 15"/>
            <p:cNvSpPr txBox="1"/>
            <p:nvPr/>
          </p:nvSpPr>
          <p:spPr>
            <a:xfrm>
              <a:off x="8796270" y="2515536"/>
              <a:ext cx="367338" cy="369332"/>
            </a:xfrm>
            <a:prstGeom prst="rect">
              <a:avLst/>
            </a:prstGeom>
            <a:noFill/>
          </p:spPr>
          <p:txBody>
            <a:bodyPr wrap="square" rtlCol="0">
              <a:spAutoFit/>
            </a:bodyPr>
            <a:lstStyle/>
            <a:p>
              <a:r>
                <a:rPr lang="el-GR" b="1" dirty="0"/>
                <a:t>δ</a:t>
              </a:r>
              <a:endParaRPr lang="lv-LV" b="1" dirty="0"/>
            </a:p>
          </p:txBody>
        </p:sp>
      </p:grpSp>
      <p:sp>
        <p:nvSpPr>
          <p:cNvPr id="17" name="TextBox 16"/>
          <p:cNvSpPr txBox="1"/>
          <p:nvPr/>
        </p:nvSpPr>
        <p:spPr>
          <a:xfrm>
            <a:off x="7969766" y="425003"/>
            <a:ext cx="4059701" cy="707886"/>
          </a:xfrm>
          <a:prstGeom prst="rect">
            <a:avLst/>
          </a:prstGeom>
          <a:noFill/>
        </p:spPr>
        <p:txBody>
          <a:bodyPr wrap="none" rtlCol="0">
            <a:spAutoFit/>
          </a:bodyPr>
          <a:lstStyle/>
          <a:p>
            <a:pPr marL="285750" indent="-285750">
              <a:buFont typeface="Wingdings" panose="05000000000000000000" pitchFamily="2" charset="2"/>
              <a:buChar char="§"/>
            </a:pPr>
            <a:r>
              <a:rPr lang="lv-LV" sz="2000" dirty="0" err="1"/>
              <a:t>Every</a:t>
            </a:r>
            <a:r>
              <a:rPr lang="lv-LV" sz="2000" dirty="0"/>
              <a:t> 100 -200 </a:t>
            </a:r>
            <a:r>
              <a:rPr lang="lv-LV" sz="2000" dirty="0" err="1"/>
              <a:t>nucleotides</a:t>
            </a:r>
            <a:r>
              <a:rPr lang="lv-LV" sz="2000" dirty="0"/>
              <a:t>,</a:t>
            </a:r>
          </a:p>
          <a:p>
            <a:r>
              <a:rPr lang="lv-LV" sz="2000" dirty="0"/>
              <a:t>RNA </a:t>
            </a:r>
            <a:r>
              <a:rPr lang="lv-LV" sz="2000" dirty="0" err="1"/>
              <a:t>primers</a:t>
            </a:r>
            <a:r>
              <a:rPr lang="lv-LV" sz="2000" dirty="0"/>
              <a:t> </a:t>
            </a:r>
            <a:r>
              <a:rPr lang="lv-LV" sz="2000" dirty="0" err="1"/>
              <a:t>are</a:t>
            </a:r>
            <a:r>
              <a:rPr lang="lv-LV" sz="2000" dirty="0"/>
              <a:t> </a:t>
            </a:r>
            <a:r>
              <a:rPr lang="lv-LV" sz="2000" dirty="0" err="1"/>
              <a:t>added</a:t>
            </a:r>
            <a:r>
              <a:rPr lang="lv-LV" sz="2000" dirty="0"/>
              <a:t> </a:t>
            </a:r>
            <a:r>
              <a:rPr lang="lv-LV" sz="2000" dirty="0" err="1"/>
              <a:t>by</a:t>
            </a:r>
            <a:r>
              <a:rPr lang="lv-LV" sz="2000" dirty="0"/>
              <a:t> a </a:t>
            </a:r>
            <a:r>
              <a:rPr lang="lv-LV" sz="2000" dirty="0" err="1"/>
              <a:t>primase</a:t>
            </a:r>
            <a:r>
              <a:rPr lang="lv-LV" sz="2000" dirty="0"/>
              <a:t>.</a:t>
            </a:r>
          </a:p>
        </p:txBody>
      </p:sp>
      <p:sp>
        <p:nvSpPr>
          <p:cNvPr id="19" name="TextBox 18"/>
          <p:cNvSpPr txBox="1"/>
          <p:nvPr/>
        </p:nvSpPr>
        <p:spPr>
          <a:xfrm>
            <a:off x="8132299" y="1749626"/>
            <a:ext cx="3678058" cy="1015663"/>
          </a:xfrm>
          <a:prstGeom prst="rect">
            <a:avLst/>
          </a:prstGeom>
          <a:noFill/>
        </p:spPr>
        <p:txBody>
          <a:bodyPr wrap="none" rtlCol="0">
            <a:spAutoFit/>
          </a:bodyPr>
          <a:lstStyle/>
          <a:p>
            <a:pPr marL="285750" indent="-285750">
              <a:buFont typeface="Wingdings" panose="05000000000000000000" pitchFamily="2" charset="2"/>
              <a:buChar char="§"/>
            </a:pPr>
            <a:r>
              <a:rPr lang="lv-LV" sz="2000" dirty="0"/>
              <a:t>DNA </a:t>
            </a:r>
            <a:r>
              <a:rPr lang="lv-LV" sz="2000" dirty="0" err="1"/>
              <a:t>polymerase</a:t>
            </a:r>
            <a:r>
              <a:rPr lang="lv-LV" sz="2000" dirty="0"/>
              <a:t> </a:t>
            </a:r>
            <a:r>
              <a:rPr lang="el-GR" sz="2000" dirty="0"/>
              <a:t>δ</a:t>
            </a:r>
            <a:r>
              <a:rPr lang="lv-LV" sz="2000" dirty="0"/>
              <a:t> </a:t>
            </a:r>
            <a:r>
              <a:rPr lang="sv-SE" sz="2000" dirty="0"/>
              <a:t>synthesize</a:t>
            </a:r>
          </a:p>
          <a:p>
            <a:r>
              <a:rPr lang="sv-SE" sz="2000" dirty="0"/>
              <a:t>lagging strand (Okazaki fragment)</a:t>
            </a:r>
          </a:p>
          <a:p>
            <a:r>
              <a:rPr lang="lv-LV" sz="2000" dirty="0" err="1"/>
              <a:t>in</a:t>
            </a:r>
            <a:r>
              <a:rPr lang="lv-LV" sz="2000" dirty="0"/>
              <a:t> </a:t>
            </a:r>
            <a:r>
              <a:rPr lang="sv-SE" sz="2000" dirty="0"/>
              <a:t> 5’ –3’ direction</a:t>
            </a:r>
            <a:r>
              <a:rPr lang="lv-LV" sz="2000" dirty="0"/>
              <a:t>.</a:t>
            </a:r>
          </a:p>
        </p:txBody>
      </p:sp>
      <p:sp>
        <p:nvSpPr>
          <p:cNvPr id="20" name="TextBox 19"/>
          <p:cNvSpPr txBox="1"/>
          <p:nvPr/>
        </p:nvSpPr>
        <p:spPr>
          <a:xfrm>
            <a:off x="8132299" y="2933615"/>
            <a:ext cx="3739806" cy="1015663"/>
          </a:xfrm>
          <a:prstGeom prst="rect">
            <a:avLst/>
          </a:prstGeom>
          <a:noFill/>
        </p:spPr>
        <p:txBody>
          <a:bodyPr wrap="none" rtlCol="0">
            <a:spAutoFit/>
          </a:bodyPr>
          <a:lstStyle/>
          <a:p>
            <a:pPr marL="285750" indent="-285750">
              <a:buFont typeface="Wingdings" panose="05000000000000000000" pitchFamily="2" charset="2"/>
              <a:buChar char="§"/>
            </a:pPr>
            <a:r>
              <a:rPr lang="lv-LV" sz="2000" dirty="0"/>
              <a:t>DNA </a:t>
            </a:r>
            <a:r>
              <a:rPr lang="lv-LV" sz="2000" dirty="0" err="1"/>
              <a:t>polymerase</a:t>
            </a:r>
            <a:r>
              <a:rPr lang="lv-LV" sz="2000" dirty="0"/>
              <a:t> </a:t>
            </a:r>
            <a:r>
              <a:rPr lang="el-GR" sz="2000" dirty="0"/>
              <a:t>δ</a:t>
            </a:r>
            <a:r>
              <a:rPr lang="lv-LV" sz="2000" dirty="0"/>
              <a:t> </a:t>
            </a:r>
            <a:r>
              <a:rPr lang="sv-SE" sz="2000" dirty="0"/>
              <a:t>will let go of</a:t>
            </a:r>
          </a:p>
          <a:p>
            <a:r>
              <a:rPr lang="sv-SE" sz="2000" dirty="0"/>
              <a:t>DNA once it meets the next RNA </a:t>
            </a:r>
          </a:p>
          <a:p>
            <a:r>
              <a:rPr lang="sv-SE" sz="2000" dirty="0"/>
              <a:t>primer.</a:t>
            </a:r>
          </a:p>
        </p:txBody>
      </p:sp>
      <p:sp>
        <p:nvSpPr>
          <p:cNvPr id="21" name="TextBox 20"/>
          <p:cNvSpPr txBox="1"/>
          <p:nvPr/>
        </p:nvSpPr>
        <p:spPr>
          <a:xfrm>
            <a:off x="8089787" y="4133980"/>
            <a:ext cx="3605411" cy="707886"/>
          </a:xfrm>
          <a:prstGeom prst="rect">
            <a:avLst/>
          </a:prstGeom>
          <a:noFill/>
        </p:spPr>
        <p:txBody>
          <a:bodyPr wrap="none" rtlCol="0">
            <a:spAutoFit/>
          </a:bodyPr>
          <a:lstStyle/>
          <a:p>
            <a:pPr marL="285750" indent="-285750">
              <a:buFont typeface="Wingdings" panose="05000000000000000000" pitchFamily="2" charset="2"/>
              <a:buChar char="§"/>
            </a:pPr>
            <a:r>
              <a:rPr lang="sv-SE" sz="2000" dirty="0"/>
              <a:t>Ribonuclease H will recognize </a:t>
            </a:r>
          </a:p>
          <a:p>
            <a:r>
              <a:rPr lang="sv-SE" sz="2000" dirty="0"/>
              <a:t>RNA primer and cut it out. </a:t>
            </a:r>
          </a:p>
        </p:txBody>
      </p:sp>
      <p:sp>
        <p:nvSpPr>
          <p:cNvPr id="22" name="Taisnstūris 21"/>
          <p:cNvSpPr/>
          <p:nvPr/>
        </p:nvSpPr>
        <p:spPr>
          <a:xfrm>
            <a:off x="4069724" y="4662152"/>
            <a:ext cx="1339403" cy="179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p:cNvSpPr/>
          <p:nvPr/>
        </p:nvSpPr>
        <p:spPr>
          <a:xfrm>
            <a:off x="408503" y="4286518"/>
            <a:ext cx="2014062" cy="1083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TextBox 24"/>
          <p:cNvSpPr txBox="1"/>
          <p:nvPr/>
        </p:nvSpPr>
        <p:spPr>
          <a:xfrm>
            <a:off x="8204946" y="5412437"/>
            <a:ext cx="3527376" cy="707886"/>
          </a:xfrm>
          <a:prstGeom prst="rect">
            <a:avLst/>
          </a:prstGeom>
          <a:noFill/>
        </p:spPr>
        <p:txBody>
          <a:bodyPr wrap="none" rtlCol="0">
            <a:spAutoFit/>
          </a:bodyPr>
          <a:lstStyle/>
          <a:p>
            <a:pPr marL="285750" indent="-285750">
              <a:buFont typeface="Wingdings" panose="05000000000000000000" pitchFamily="2" charset="2"/>
              <a:buChar char="§"/>
            </a:pPr>
            <a:r>
              <a:rPr lang="sv-SE" sz="2000" dirty="0"/>
              <a:t>DNA ligase closes the gaps in </a:t>
            </a:r>
          </a:p>
          <a:p>
            <a:r>
              <a:rPr lang="sv-SE" sz="2000" dirty="0"/>
              <a:t>the DNA strand.</a:t>
            </a:r>
          </a:p>
        </p:txBody>
      </p:sp>
    </p:spTree>
    <p:extLst>
      <p:ext uri="{BB962C8B-B14F-4D97-AF65-F5344CB8AC3E}">
        <p14:creationId xmlns:p14="http://schemas.microsoft.com/office/powerpoint/2010/main" val="89218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652530" y="1054719"/>
            <a:ext cx="9058140" cy="83099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Eukaryotes have linear chromosomes, and linear chromosomes have an end problem.</a:t>
            </a:r>
          </a:p>
        </p:txBody>
      </p:sp>
      <p:sp>
        <p:nvSpPr>
          <p:cNvPr id="5" name="TextBox 4"/>
          <p:cNvSpPr txBox="1"/>
          <p:nvPr/>
        </p:nvSpPr>
        <p:spPr>
          <a:xfrm>
            <a:off x="1803042" y="167425"/>
            <a:ext cx="9537226" cy="584775"/>
          </a:xfrm>
          <a:prstGeom prst="rect">
            <a:avLst/>
          </a:prstGeom>
          <a:noFill/>
        </p:spPr>
        <p:txBody>
          <a:bodyPr wrap="none" rtlCol="0">
            <a:spAutoFit/>
          </a:bodyPr>
          <a:lstStyle/>
          <a:p>
            <a:r>
              <a:rPr lang="sv-SE" sz="3200" dirty="0"/>
              <a:t>Replication problem at the ends of linear chromosomes.</a:t>
            </a:r>
            <a:endParaRPr lang="lv-LV" sz="3200" dirty="0"/>
          </a:p>
        </p:txBody>
      </p:sp>
      <p:sp>
        <p:nvSpPr>
          <p:cNvPr id="6" name="Taisnstūris 5"/>
          <p:cNvSpPr/>
          <p:nvPr/>
        </p:nvSpPr>
        <p:spPr>
          <a:xfrm>
            <a:off x="652528" y="3339475"/>
            <a:ext cx="10268755" cy="1200329"/>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DNA replication is unable to reach the very end of the chromosomes. </a:t>
            </a:r>
          </a:p>
          <a:p>
            <a:pPr marL="342900" indent="-342900">
              <a:buFont typeface="Wingdings" panose="05000000000000000000" pitchFamily="2" charset="2"/>
              <a:buChar char="q"/>
            </a:pPr>
            <a:endParaRPr lang="en-US" sz="2400" dirty="0">
              <a:solidFill>
                <a:srgbClr val="252525"/>
              </a:solidFill>
            </a:endParaRPr>
          </a:p>
          <a:p>
            <a:r>
              <a:rPr lang="en-US" sz="2400" dirty="0">
                <a:solidFill>
                  <a:srgbClr val="252525"/>
                </a:solidFill>
              </a:rPr>
              <a:t> </a:t>
            </a:r>
            <a:endParaRPr lang="lv-LV" sz="2400" dirty="0"/>
          </a:p>
        </p:txBody>
      </p:sp>
      <p:sp>
        <p:nvSpPr>
          <p:cNvPr id="7" name="Taisnstūris 6"/>
          <p:cNvSpPr/>
          <p:nvPr/>
        </p:nvSpPr>
        <p:spPr>
          <a:xfrm>
            <a:off x="652529" y="2139146"/>
            <a:ext cx="10268755" cy="1200329"/>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Problem caused by the fact that DNA polymerase can only add nucleotides to the 3’ end of preexisting polynucleotide. </a:t>
            </a:r>
          </a:p>
          <a:p>
            <a:r>
              <a:rPr lang="en-US" sz="2400" dirty="0">
                <a:solidFill>
                  <a:srgbClr val="252525"/>
                </a:solidFill>
              </a:rPr>
              <a:t> </a:t>
            </a:r>
            <a:endParaRPr lang="lv-LV" sz="2400" dirty="0"/>
          </a:p>
        </p:txBody>
      </p:sp>
      <p:pic>
        <p:nvPicPr>
          <p:cNvPr id="10" name="Attēls 9"/>
          <p:cNvPicPr>
            <a:picLocks noChangeAspect="1"/>
          </p:cNvPicPr>
          <p:nvPr/>
        </p:nvPicPr>
        <p:blipFill>
          <a:blip r:embed="rId2"/>
          <a:stretch>
            <a:fillRect/>
          </a:stretch>
        </p:blipFill>
        <p:spPr>
          <a:xfrm>
            <a:off x="2869574" y="3939639"/>
            <a:ext cx="5448300" cy="2771775"/>
          </a:xfrm>
          <a:prstGeom prst="rect">
            <a:avLst/>
          </a:prstGeom>
        </p:spPr>
      </p:pic>
    </p:spTree>
    <p:extLst>
      <p:ext uri="{BB962C8B-B14F-4D97-AF65-F5344CB8AC3E}">
        <p14:creationId xmlns:p14="http://schemas.microsoft.com/office/powerpoint/2010/main" val="328145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3042" y="167425"/>
            <a:ext cx="9537226" cy="584775"/>
          </a:xfrm>
          <a:prstGeom prst="rect">
            <a:avLst/>
          </a:prstGeom>
          <a:noFill/>
        </p:spPr>
        <p:txBody>
          <a:bodyPr wrap="none" rtlCol="0">
            <a:spAutoFit/>
          </a:bodyPr>
          <a:lstStyle/>
          <a:p>
            <a:r>
              <a:rPr lang="sv-SE" sz="3200" dirty="0"/>
              <a:t>Replication problem at the ends of linear chromosomes.</a:t>
            </a:r>
            <a:endParaRPr lang="lv-LV" sz="3200" dirty="0"/>
          </a:p>
        </p:txBody>
      </p:sp>
      <p:sp>
        <p:nvSpPr>
          <p:cNvPr id="6" name="Taisnstūris 5"/>
          <p:cNvSpPr/>
          <p:nvPr/>
        </p:nvSpPr>
        <p:spPr>
          <a:xfrm>
            <a:off x="897227" y="1538981"/>
            <a:ext cx="10268755" cy="1200329"/>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DNA replication ends at the telomere region of repetitive DNA close to the ends. </a:t>
            </a:r>
          </a:p>
          <a:p>
            <a:r>
              <a:rPr lang="en-US" sz="2400" dirty="0">
                <a:solidFill>
                  <a:srgbClr val="252525"/>
                </a:solidFill>
              </a:rPr>
              <a:t> </a:t>
            </a:r>
            <a:endParaRPr lang="lv-LV" sz="2400" dirty="0"/>
          </a:p>
        </p:txBody>
      </p:sp>
      <p:sp>
        <p:nvSpPr>
          <p:cNvPr id="8" name="Taisnstūris 7"/>
          <p:cNvSpPr/>
          <p:nvPr/>
        </p:nvSpPr>
        <p:spPr>
          <a:xfrm>
            <a:off x="897227" y="2824337"/>
            <a:ext cx="10268755" cy="83099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Telomeres contain short, repetitive sequences, usually TTAGGGG.</a:t>
            </a:r>
          </a:p>
          <a:p>
            <a:r>
              <a:rPr lang="en-US" sz="2400" dirty="0">
                <a:solidFill>
                  <a:srgbClr val="252525"/>
                </a:solidFill>
              </a:rPr>
              <a:t> </a:t>
            </a:r>
            <a:endParaRPr lang="lv-LV" sz="2400" dirty="0"/>
          </a:p>
        </p:txBody>
      </p:sp>
      <p:sp>
        <p:nvSpPr>
          <p:cNvPr id="9" name="Taisnstūris 8"/>
          <p:cNvSpPr/>
          <p:nvPr/>
        </p:nvSpPr>
        <p:spPr>
          <a:xfrm>
            <a:off x="897226" y="4903913"/>
            <a:ext cx="10268755" cy="83099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Telomeres length is about 15000 base pairs.</a:t>
            </a:r>
          </a:p>
          <a:p>
            <a:r>
              <a:rPr lang="en-US" sz="2400" dirty="0">
                <a:solidFill>
                  <a:srgbClr val="252525"/>
                </a:solidFill>
              </a:rPr>
              <a:t> </a:t>
            </a:r>
            <a:endParaRPr lang="lv-LV" sz="2400" dirty="0"/>
          </a:p>
        </p:txBody>
      </p:sp>
      <p:pic>
        <p:nvPicPr>
          <p:cNvPr id="34818" name="Picture 2" descr="Image result for telom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203" y="3890826"/>
            <a:ext cx="4013915" cy="2851264"/>
          </a:xfrm>
          <a:prstGeom prst="rect">
            <a:avLst/>
          </a:prstGeom>
          <a:noFill/>
          <a:extLst>
            <a:ext uri="{909E8E84-426E-40DD-AFC4-6F175D3DCCD1}">
              <a14:hiddenFill xmlns:a14="http://schemas.microsoft.com/office/drawing/2010/main">
                <a:solidFill>
                  <a:srgbClr val="FFFFFF"/>
                </a:solidFill>
              </a14:hiddenFill>
            </a:ext>
          </a:extLst>
        </p:spPr>
      </p:pic>
      <p:sp>
        <p:nvSpPr>
          <p:cNvPr id="2" name="Taisnstūris 1"/>
          <p:cNvSpPr/>
          <p:nvPr/>
        </p:nvSpPr>
        <p:spPr>
          <a:xfrm>
            <a:off x="897227" y="3747383"/>
            <a:ext cx="8942232" cy="461665"/>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52525"/>
                </a:solidFill>
              </a:rPr>
              <a:t>T</a:t>
            </a:r>
            <a:r>
              <a:rPr lang="en-US" sz="2400" dirty="0"/>
              <a:t>his sequence is repeated approximately 2,500 times in humans</a:t>
            </a:r>
            <a:endParaRPr lang="lv-LV" sz="2400" dirty="0"/>
          </a:p>
        </p:txBody>
      </p:sp>
    </p:spTree>
    <p:extLst>
      <p:ext uri="{BB962C8B-B14F-4D97-AF65-F5344CB8AC3E}">
        <p14:creationId xmlns:p14="http://schemas.microsoft.com/office/powerpoint/2010/main" val="1539229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914659" y="1315465"/>
            <a:ext cx="8929351" cy="3970318"/>
          </a:xfrm>
          <a:prstGeom prst="rect">
            <a:avLst/>
          </a:prstGeom>
        </p:spPr>
        <p:txBody>
          <a:bodyPr wrap="square">
            <a:spAutoFit/>
          </a:bodyPr>
          <a:lstStyle/>
          <a:p>
            <a:pPr marL="457200" indent="-457200">
              <a:buFont typeface="Wingdings" panose="05000000000000000000" pitchFamily="2" charset="2"/>
              <a:buChar char="q"/>
            </a:pPr>
            <a:r>
              <a:rPr lang="en-US" sz="2800" dirty="0" err="1">
                <a:solidFill>
                  <a:srgbClr val="000000"/>
                </a:solidFill>
              </a:rPr>
              <a:t>Telomeric</a:t>
            </a:r>
            <a:r>
              <a:rPr lang="en-US" sz="2800" dirty="0">
                <a:solidFill>
                  <a:srgbClr val="000000"/>
                </a:solidFill>
              </a:rPr>
              <a:t> DNA protects the organism's genes from being eroded through successive rounds of DNA replication</a:t>
            </a:r>
          </a:p>
          <a:p>
            <a:pPr>
              <a:buFont typeface="Arial" panose="020B0604020202020204" pitchFamily="34" charset="0"/>
              <a:buChar char="•"/>
            </a:pPr>
            <a:endParaRPr lang="en-US" sz="2800" dirty="0">
              <a:solidFill>
                <a:srgbClr val="000000"/>
              </a:solidFill>
            </a:endParaRPr>
          </a:p>
          <a:p>
            <a:pPr marL="457200" indent="-457200">
              <a:buFont typeface="Wingdings" panose="05000000000000000000" pitchFamily="2" charset="2"/>
              <a:buChar char="q"/>
            </a:pPr>
            <a:r>
              <a:rPr lang="en-US" sz="2800" dirty="0" err="1">
                <a:solidFill>
                  <a:srgbClr val="000000"/>
                </a:solidFill>
              </a:rPr>
              <a:t>Telomeric</a:t>
            </a:r>
            <a:r>
              <a:rPr lang="en-US" sz="2800" dirty="0">
                <a:solidFill>
                  <a:srgbClr val="000000"/>
                </a:solidFill>
              </a:rPr>
              <a:t> DNA aids in preventing separate chromosomes from fusing</a:t>
            </a:r>
          </a:p>
          <a:p>
            <a:pPr>
              <a:buFont typeface="Arial" panose="020B0604020202020204" pitchFamily="34" charset="0"/>
              <a:buChar char="•"/>
            </a:pPr>
            <a:endParaRPr lang="en-US" sz="2800" dirty="0">
              <a:solidFill>
                <a:srgbClr val="000000"/>
              </a:solidFill>
            </a:endParaRPr>
          </a:p>
          <a:p>
            <a:pPr marL="457200" indent="-457200">
              <a:buFont typeface="Wingdings" panose="05000000000000000000" pitchFamily="2" charset="2"/>
              <a:buChar char="q"/>
            </a:pPr>
            <a:r>
              <a:rPr lang="en-US" sz="2800" dirty="0" err="1">
                <a:solidFill>
                  <a:srgbClr val="000000"/>
                </a:solidFill>
              </a:rPr>
              <a:t>Telomeric</a:t>
            </a:r>
            <a:r>
              <a:rPr lang="en-US" sz="2800" dirty="0">
                <a:solidFill>
                  <a:srgbClr val="000000"/>
                </a:solidFill>
              </a:rPr>
              <a:t> DNA and associated proteins prevent the ends from activating the cell's systems for monitoring DNA damage</a:t>
            </a:r>
            <a:endParaRPr lang="en-US" sz="2800" b="0" i="0" dirty="0">
              <a:solidFill>
                <a:srgbClr val="000000"/>
              </a:solidFill>
              <a:effectLst/>
            </a:endParaRPr>
          </a:p>
        </p:txBody>
      </p:sp>
      <p:sp>
        <p:nvSpPr>
          <p:cNvPr id="5" name="TextBox 4"/>
          <p:cNvSpPr txBox="1"/>
          <p:nvPr/>
        </p:nvSpPr>
        <p:spPr>
          <a:xfrm>
            <a:off x="4636394" y="180304"/>
            <a:ext cx="2299476" cy="769441"/>
          </a:xfrm>
          <a:prstGeom prst="rect">
            <a:avLst/>
          </a:prstGeom>
          <a:noFill/>
        </p:spPr>
        <p:txBody>
          <a:bodyPr wrap="none" rtlCol="0">
            <a:spAutoFit/>
          </a:bodyPr>
          <a:lstStyle/>
          <a:p>
            <a:r>
              <a:rPr lang="sv-SE" sz="4400" b="1" dirty="0"/>
              <a:t>Telomers</a:t>
            </a:r>
            <a:endParaRPr lang="lv-LV" sz="4400" b="1" dirty="0"/>
          </a:p>
        </p:txBody>
      </p:sp>
    </p:spTree>
    <p:extLst>
      <p:ext uri="{BB962C8B-B14F-4D97-AF65-F5344CB8AC3E}">
        <p14:creationId xmlns:p14="http://schemas.microsoft.com/office/powerpoint/2010/main" val="1830865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io100.class.uic.edu/f06pm/telom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17" y="0"/>
            <a:ext cx="8612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63696" y="412122"/>
            <a:ext cx="3403939" cy="1200329"/>
          </a:xfrm>
          <a:prstGeom prst="rect">
            <a:avLst/>
          </a:prstGeom>
          <a:noFill/>
        </p:spPr>
        <p:txBody>
          <a:bodyPr wrap="square" rtlCol="0">
            <a:spAutoFit/>
          </a:bodyPr>
          <a:lstStyle/>
          <a:p>
            <a:r>
              <a:rPr lang="sv-SE" sz="2400" dirty="0"/>
              <a:t>The leading strand</a:t>
            </a:r>
          </a:p>
          <a:p>
            <a:r>
              <a:rPr lang="sv-SE" sz="2400" dirty="0"/>
              <a:t>synthesis can be     completed.</a:t>
            </a:r>
            <a:endParaRPr lang="lv-LV" sz="2400" dirty="0"/>
          </a:p>
        </p:txBody>
      </p:sp>
      <p:sp>
        <p:nvSpPr>
          <p:cNvPr id="6" name="TextBox 5"/>
          <p:cNvSpPr txBox="1"/>
          <p:nvPr/>
        </p:nvSpPr>
        <p:spPr>
          <a:xfrm>
            <a:off x="8963696" y="2050333"/>
            <a:ext cx="3209725" cy="1200329"/>
          </a:xfrm>
          <a:prstGeom prst="rect">
            <a:avLst/>
          </a:prstGeom>
          <a:noFill/>
        </p:spPr>
        <p:txBody>
          <a:bodyPr wrap="none" rtlCol="0">
            <a:spAutoFit/>
          </a:bodyPr>
          <a:lstStyle/>
          <a:p>
            <a:r>
              <a:rPr lang="sv-SE" sz="2400" dirty="0"/>
              <a:t>The lagging strand  </a:t>
            </a:r>
          </a:p>
          <a:p>
            <a:r>
              <a:rPr lang="sv-SE" sz="2400" dirty="0"/>
              <a:t>synthesis cause the end </a:t>
            </a:r>
          </a:p>
          <a:p>
            <a:r>
              <a:rPr lang="sv-SE" sz="2400" dirty="0"/>
              <a:t>problem.</a:t>
            </a:r>
            <a:endParaRPr lang="lv-LV" sz="2400" dirty="0"/>
          </a:p>
        </p:txBody>
      </p:sp>
    </p:spTree>
    <p:extLst>
      <p:ext uri="{BB962C8B-B14F-4D97-AF65-F5344CB8AC3E}">
        <p14:creationId xmlns:p14="http://schemas.microsoft.com/office/powerpoint/2010/main" val="321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0114" y="204716"/>
            <a:ext cx="3317768" cy="769441"/>
          </a:xfrm>
          <a:prstGeom prst="rect">
            <a:avLst/>
          </a:prstGeom>
          <a:noFill/>
        </p:spPr>
        <p:txBody>
          <a:bodyPr wrap="none" rtlCol="0">
            <a:spAutoFit/>
          </a:bodyPr>
          <a:lstStyle/>
          <a:p>
            <a:r>
              <a:rPr lang="en-US" sz="4400" b="1" dirty="0"/>
              <a:t>The cell cycle</a:t>
            </a:r>
            <a:endParaRPr lang="lv-LV" sz="4400" b="1" dirty="0"/>
          </a:p>
        </p:txBody>
      </p:sp>
      <p:sp>
        <p:nvSpPr>
          <p:cNvPr id="3" name="TextBox 2"/>
          <p:cNvSpPr txBox="1"/>
          <p:nvPr/>
        </p:nvSpPr>
        <p:spPr>
          <a:xfrm>
            <a:off x="1050877" y="1255594"/>
            <a:ext cx="8660384" cy="523220"/>
          </a:xfrm>
          <a:prstGeom prst="rect">
            <a:avLst/>
          </a:prstGeom>
          <a:noFill/>
        </p:spPr>
        <p:txBody>
          <a:bodyPr wrap="none" rtlCol="0">
            <a:spAutoFit/>
          </a:bodyPr>
          <a:lstStyle/>
          <a:p>
            <a:r>
              <a:rPr lang="en-US" sz="2800" dirty="0"/>
              <a:t>Cell cycle is a series of events that prepares a cell to dived.</a:t>
            </a:r>
            <a:endParaRPr lang="lv-LV" sz="2800" dirty="0"/>
          </a:p>
        </p:txBody>
      </p:sp>
      <p:sp>
        <p:nvSpPr>
          <p:cNvPr id="7" name="TextBox 6"/>
          <p:cNvSpPr txBox="1"/>
          <p:nvPr/>
        </p:nvSpPr>
        <p:spPr>
          <a:xfrm>
            <a:off x="2221902" y="2073338"/>
            <a:ext cx="6318333" cy="523220"/>
          </a:xfrm>
          <a:prstGeom prst="rect">
            <a:avLst/>
          </a:prstGeom>
          <a:noFill/>
        </p:spPr>
        <p:txBody>
          <a:bodyPr wrap="none" rtlCol="0">
            <a:spAutoFit/>
          </a:bodyPr>
          <a:lstStyle/>
          <a:p>
            <a:r>
              <a:rPr lang="en-US" sz="2800" dirty="0"/>
              <a:t>The actual division process, called mitosis.</a:t>
            </a:r>
            <a:endParaRPr lang="lv-LV" sz="2800" dirty="0"/>
          </a:p>
        </p:txBody>
      </p:sp>
      <p:sp>
        <p:nvSpPr>
          <p:cNvPr id="8" name="TextBox 7"/>
          <p:cNvSpPr txBox="1"/>
          <p:nvPr/>
        </p:nvSpPr>
        <p:spPr>
          <a:xfrm>
            <a:off x="1050877" y="3074337"/>
            <a:ext cx="10552402" cy="523220"/>
          </a:xfrm>
          <a:prstGeom prst="rect">
            <a:avLst/>
          </a:prstGeom>
          <a:noFill/>
        </p:spPr>
        <p:txBody>
          <a:bodyPr wrap="square" rtlCol="0">
            <a:spAutoFit/>
          </a:bodyPr>
          <a:lstStyle/>
          <a:p>
            <a:r>
              <a:rPr lang="en-US" sz="2800" dirty="0"/>
              <a:t>The eukaryotic cell cycle commonly is represented as 4 stages. </a:t>
            </a:r>
            <a:endParaRPr lang="lv-LV" sz="2800" dirty="0"/>
          </a:p>
        </p:txBody>
      </p:sp>
      <p:sp>
        <p:nvSpPr>
          <p:cNvPr id="9" name="TextBox 8"/>
          <p:cNvSpPr txBox="1"/>
          <p:nvPr/>
        </p:nvSpPr>
        <p:spPr>
          <a:xfrm>
            <a:off x="1050877" y="4075336"/>
            <a:ext cx="10552402" cy="1384995"/>
          </a:xfrm>
          <a:prstGeom prst="rect">
            <a:avLst/>
          </a:prstGeom>
          <a:noFill/>
        </p:spPr>
        <p:txBody>
          <a:bodyPr wrap="square" rtlCol="0">
            <a:spAutoFit/>
          </a:bodyPr>
          <a:lstStyle/>
          <a:p>
            <a:r>
              <a:rPr lang="en-US" sz="2800" dirty="0"/>
              <a:t>In proliferating human cells, the 4 phases of the cell cycle proceed</a:t>
            </a:r>
          </a:p>
          <a:p>
            <a:r>
              <a:rPr lang="en-US" sz="2800" dirty="0"/>
              <a:t>successively, taking from 10 to 20 hours depending on cell type and </a:t>
            </a:r>
          </a:p>
          <a:p>
            <a:r>
              <a:rPr lang="en-US" sz="2800" dirty="0"/>
              <a:t>developmental state . </a:t>
            </a:r>
            <a:endParaRPr lang="lv-LV" sz="2800" dirty="0"/>
          </a:p>
        </p:txBody>
      </p:sp>
    </p:spTree>
    <p:extLst>
      <p:ext uri="{BB962C8B-B14F-4D97-AF65-F5344CB8AC3E}">
        <p14:creationId xmlns:p14="http://schemas.microsoft.com/office/powerpoint/2010/main" val="2844605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51856" y="171718"/>
            <a:ext cx="8915400" cy="1143000"/>
          </a:xfrm>
        </p:spPr>
        <p:txBody>
          <a:bodyPr>
            <a:normAutofit/>
          </a:bodyPr>
          <a:lstStyle/>
          <a:p>
            <a:r>
              <a:rPr lang="sv-SE" altLang="lv-LV" b="1" dirty="0">
                <a:latin typeface="+mn-lt"/>
              </a:rPr>
              <a:t>T</a:t>
            </a:r>
            <a:r>
              <a:rPr lang="lv-LV" altLang="lv-LV" b="1" dirty="0" err="1">
                <a:latin typeface="+mn-lt"/>
              </a:rPr>
              <a:t>elomerases</a:t>
            </a:r>
            <a:endParaRPr lang="en-GB" altLang="lv-LV" b="1" dirty="0">
              <a:latin typeface="+mn-lt"/>
            </a:endParaRPr>
          </a:p>
        </p:txBody>
      </p:sp>
      <p:sp>
        <p:nvSpPr>
          <p:cNvPr id="3" name="TextBox 2"/>
          <p:cNvSpPr txBox="1"/>
          <p:nvPr/>
        </p:nvSpPr>
        <p:spPr>
          <a:xfrm>
            <a:off x="1674254" y="1482144"/>
            <a:ext cx="9540304" cy="830997"/>
          </a:xfrm>
          <a:prstGeom prst="rect">
            <a:avLst/>
          </a:prstGeom>
          <a:noFill/>
        </p:spPr>
        <p:txBody>
          <a:bodyPr wrap="none" rtlCol="0">
            <a:spAutoFit/>
          </a:bodyPr>
          <a:lstStyle/>
          <a:p>
            <a:r>
              <a:rPr lang="sv-SE" sz="2400" dirty="0"/>
              <a:t>To prevent t</a:t>
            </a:r>
            <a:r>
              <a:rPr lang="en-US" sz="2400" dirty="0"/>
              <a:t>he loss of genetic information due to chromosome shortening, </a:t>
            </a:r>
          </a:p>
          <a:p>
            <a:r>
              <a:rPr lang="en-US" sz="2400" dirty="0"/>
              <a:t>additional DNA sequences are attached to the ends of telomeres.</a:t>
            </a:r>
            <a:endParaRPr lang="lv-LV" sz="2400" dirty="0"/>
          </a:p>
        </p:txBody>
      </p:sp>
      <p:sp>
        <p:nvSpPr>
          <p:cNvPr id="6" name="TextBox 5"/>
          <p:cNvSpPr txBox="1"/>
          <p:nvPr/>
        </p:nvSpPr>
        <p:spPr>
          <a:xfrm>
            <a:off x="1674254" y="2742127"/>
            <a:ext cx="10303846" cy="1200329"/>
          </a:xfrm>
          <a:prstGeom prst="rect">
            <a:avLst/>
          </a:prstGeom>
          <a:noFill/>
        </p:spPr>
        <p:txBody>
          <a:bodyPr wrap="none" rtlCol="0">
            <a:spAutoFit/>
          </a:bodyPr>
          <a:lstStyle/>
          <a:p>
            <a:r>
              <a:rPr lang="sv-SE" sz="2400" dirty="0"/>
              <a:t>In 1984, Carol Greidner and Elizabeth Blackburn discovered an enzyme called </a:t>
            </a:r>
          </a:p>
          <a:p>
            <a:r>
              <a:rPr lang="sv-SE" sz="2400" dirty="0"/>
              <a:t>telomerase, that prevents chromosome shortening. </a:t>
            </a:r>
          </a:p>
          <a:p>
            <a:r>
              <a:rPr lang="en-US" sz="2400" dirty="0"/>
              <a:t>They received the 2009 Nobel Prize in physiology or medicine for their discovery. </a:t>
            </a:r>
            <a:endParaRPr lang="lv-LV" sz="2400" dirty="0"/>
          </a:p>
        </p:txBody>
      </p:sp>
      <p:sp>
        <p:nvSpPr>
          <p:cNvPr id="4" name="TextBox 3"/>
          <p:cNvSpPr txBox="1"/>
          <p:nvPr/>
        </p:nvSpPr>
        <p:spPr>
          <a:xfrm>
            <a:off x="1803042" y="4572000"/>
            <a:ext cx="8628003" cy="461665"/>
          </a:xfrm>
          <a:prstGeom prst="rect">
            <a:avLst/>
          </a:prstGeom>
          <a:noFill/>
        </p:spPr>
        <p:txBody>
          <a:bodyPr wrap="none" rtlCol="0">
            <a:spAutoFit/>
          </a:bodyPr>
          <a:lstStyle/>
          <a:p>
            <a:r>
              <a:rPr lang="sv-SE" sz="2400" dirty="0"/>
              <a:t>The telomerase contains a piece of RNA associated with its protein. </a:t>
            </a:r>
            <a:endParaRPr lang="lv-LV" sz="2400" dirty="0"/>
          </a:p>
        </p:txBody>
      </p:sp>
    </p:spTree>
    <p:extLst>
      <p:ext uri="{BB962C8B-B14F-4D97-AF65-F5344CB8AC3E}">
        <p14:creationId xmlns:p14="http://schemas.microsoft.com/office/powerpoint/2010/main" val="3616682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io100.class.uic.edu/f06pm/telom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32" y="-20345"/>
            <a:ext cx="8980062" cy="6878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11425" y="953037"/>
            <a:ext cx="2718886" cy="1200329"/>
          </a:xfrm>
          <a:prstGeom prst="rect">
            <a:avLst/>
          </a:prstGeom>
          <a:noFill/>
        </p:spPr>
        <p:txBody>
          <a:bodyPr wrap="none" rtlCol="0">
            <a:spAutoFit/>
          </a:bodyPr>
          <a:lstStyle/>
          <a:p>
            <a:r>
              <a:rPr lang="sv-SE" sz="2400" dirty="0"/>
              <a:t>Telomerase produce</a:t>
            </a:r>
          </a:p>
          <a:p>
            <a:r>
              <a:rPr lang="sv-SE" sz="2400" dirty="0"/>
              <a:t> DNA in direction </a:t>
            </a:r>
          </a:p>
          <a:p>
            <a:r>
              <a:rPr lang="sv-SE" sz="2400" dirty="0"/>
              <a:t>3’ to 5’.</a:t>
            </a:r>
            <a:endParaRPr lang="lv-LV" sz="2400" dirty="0"/>
          </a:p>
        </p:txBody>
      </p:sp>
    </p:spTree>
    <p:extLst>
      <p:ext uri="{BB962C8B-B14F-4D97-AF65-F5344CB8AC3E}">
        <p14:creationId xmlns:p14="http://schemas.microsoft.com/office/powerpoint/2010/main" val="840046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62200" y="0"/>
            <a:ext cx="7772400" cy="1143000"/>
          </a:xfrm>
        </p:spPr>
        <p:txBody>
          <a:bodyPr/>
          <a:lstStyle/>
          <a:p>
            <a:r>
              <a:rPr lang="lv-LV" altLang="lv-LV"/>
              <a:t>Is telomerase always active?</a:t>
            </a:r>
            <a:endParaRPr lang="en-GB" altLang="lv-LV"/>
          </a:p>
        </p:txBody>
      </p:sp>
      <p:sp>
        <p:nvSpPr>
          <p:cNvPr id="24579" name="Rectangle 3"/>
          <p:cNvSpPr>
            <a:spLocks noGrp="1" noChangeArrowheads="1"/>
          </p:cNvSpPr>
          <p:nvPr>
            <p:ph type="body" idx="1"/>
          </p:nvPr>
        </p:nvSpPr>
        <p:spPr>
          <a:xfrm>
            <a:off x="457199" y="1143000"/>
            <a:ext cx="7939825" cy="4343400"/>
          </a:xfrm>
        </p:spPr>
        <p:txBody>
          <a:bodyPr>
            <a:normAutofit fontScale="85000" lnSpcReduction="20000"/>
          </a:bodyPr>
          <a:lstStyle/>
          <a:p>
            <a:pPr>
              <a:lnSpc>
                <a:spcPct val="110000"/>
              </a:lnSpc>
            </a:pPr>
            <a:r>
              <a:rPr lang="lv-LV" altLang="lv-LV" dirty="0" err="1"/>
              <a:t>Active</a:t>
            </a:r>
            <a:r>
              <a:rPr lang="lv-LV" altLang="lv-LV" dirty="0"/>
              <a:t> </a:t>
            </a:r>
            <a:r>
              <a:rPr lang="lv-LV" altLang="lv-LV" dirty="0" err="1"/>
              <a:t>in</a:t>
            </a:r>
            <a:r>
              <a:rPr lang="lv-LV" altLang="lv-LV" dirty="0"/>
              <a:t> </a:t>
            </a:r>
            <a:r>
              <a:rPr lang="lv-LV" altLang="lv-LV" dirty="0" err="1"/>
              <a:t>children</a:t>
            </a:r>
            <a:r>
              <a:rPr lang="sv-SE" altLang="lv-LV" dirty="0"/>
              <a:t>,</a:t>
            </a:r>
            <a:r>
              <a:rPr lang="lv-LV" altLang="lv-LV" dirty="0"/>
              <a:t> </a:t>
            </a:r>
            <a:r>
              <a:rPr lang="lv-LV" altLang="lv-LV" dirty="0" err="1"/>
              <a:t>germ</a:t>
            </a:r>
            <a:r>
              <a:rPr lang="lv-LV" altLang="lv-LV" dirty="0"/>
              <a:t> </a:t>
            </a:r>
            <a:r>
              <a:rPr lang="lv-LV" altLang="lv-LV" dirty="0" err="1"/>
              <a:t>and</a:t>
            </a:r>
            <a:r>
              <a:rPr lang="sv-SE" altLang="lv-LV" dirty="0"/>
              <a:t> stem </a:t>
            </a:r>
            <a:r>
              <a:rPr lang="lv-LV" altLang="lv-LV" dirty="0" err="1"/>
              <a:t>cells</a:t>
            </a:r>
            <a:r>
              <a:rPr lang="lv-LV" altLang="lv-LV" dirty="0"/>
              <a:t> </a:t>
            </a:r>
            <a:r>
              <a:rPr lang="lv-LV" altLang="lv-LV" dirty="0" err="1"/>
              <a:t>of</a:t>
            </a:r>
            <a:r>
              <a:rPr lang="lv-LV" altLang="lv-LV" dirty="0"/>
              <a:t> </a:t>
            </a:r>
            <a:r>
              <a:rPr lang="lv-LV" altLang="lv-LV" dirty="0" err="1"/>
              <a:t>adults</a:t>
            </a:r>
            <a:endParaRPr lang="lv-LV" altLang="lv-LV" dirty="0"/>
          </a:p>
          <a:p>
            <a:pPr>
              <a:lnSpc>
                <a:spcPct val="110000"/>
              </a:lnSpc>
            </a:pPr>
            <a:r>
              <a:rPr lang="lv-LV" altLang="lv-LV" dirty="0" err="1"/>
              <a:t>Inactive</a:t>
            </a:r>
            <a:r>
              <a:rPr lang="lv-LV" altLang="lv-LV" dirty="0"/>
              <a:t> </a:t>
            </a:r>
            <a:r>
              <a:rPr lang="lv-LV" altLang="lv-LV" dirty="0" err="1"/>
              <a:t>in</a:t>
            </a:r>
            <a:r>
              <a:rPr lang="lv-LV" altLang="lv-LV" dirty="0"/>
              <a:t> </a:t>
            </a:r>
            <a:r>
              <a:rPr lang="lv-LV" altLang="lv-LV" dirty="0" err="1"/>
              <a:t>somatic</a:t>
            </a:r>
            <a:r>
              <a:rPr lang="lv-LV" altLang="lv-LV" dirty="0"/>
              <a:t> </a:t>
            </a:r>
            <a:r>
              <a:rPr lang="lv-LV" altLang="lv-LV" dirty="0" err="1"/>
              <a:t>cells</a:t>
            </a:r>
            <a:r>
              <a:rPr lang="lv-LV" altLang="lv-LV" dirty="0"/>
              <a:t> </a:t>
            </a:r>
            <a:r>
              <a:rPr lang="lv-LV" altLang="lv-LV" dirty="0" err="1"/>
              <a:t>of</a:t>
            </a:r>
            <a:r>
              <a:rPr lang="lv-LV" altLang="lv-LV" dirty="0"/>
              <a:t> </a:t>
            </a:r>
            <a:r>
              <a:rPr lang="lv-LV" altLang="lv-LV" dirty="0" err="1"/>
              <a:t>adults</a:t>
            </a:r>
            <a:endParaRPr lang="lv-LV" altLang="lv-LV" dirty="0"/>
          </a:p>
          <a:p>
            <a:pPr>
              <a:lnSpc>
                <a:spcPct val="110000"/>
              </a:lnSpc>
            </a:pPr>
            <a:r>
              <a:rPr lang="lv-LV" altLang="lv-LV" dirty="0" err="1"/>
              <a:t>So</a:t>
            </a:r>
            <a:r>
              <a:rPr lang="lv-LV" altLang="lv-LV" dirty="0"/>
              <a:t>, </a:t>
            </a:r>
            <a:r>
              <a:rPr lang="lv-LV" altLang="lv-LV" dirty="0" err="1"/>
              <a:t>chromosomes</a:t>
            </a:r>
            <a:r>
              <a:rPr lang="lv-LV" altLang="lv-LV" dirty="0"/>
              <a:t> </a:t>
            </a:r>
            <a:r>
              <a:rPr lang="lv-LV" altLang="lv-LV" dirty="0" err="1"/>
              <a:t>actually</a:t>
            </a:r>
            <a:r>
              <a:rPr lang="lv-LV" altLang="lv-LV" dirty="0"/>
              <a:t> </a:t>
            </a:r>
            <a:r>
              <a:rPr lang="lv-LV" altLang="lv-LV" dirty="0" err="1"/>
              <a:t>get</a:t>
            </a:r>
            <a:r>
              <a:rPr lang="lv-LV" altLang="lv-LV" dirty="0"/>
              <a:t> </a:t>
            </a:r>
            <a:r>
              <a:rPr lang="lv-LV" altLang="lv-LV" dirty="0" err="1"/>
              <a:t>shorter</a:t>
            </a:r>
            <a:r>
              <a:rPr lang="lv-LV" altLang="lv-LV" dirty="0"/>
              <a:t> – </a:t>
            </a:r>
            <a:r>
              <a:rPr lang="lv-LV" altLang="lv-LV" dirty="0" err="1"/>
              <a:t>this</a:t>
            </a:r>
            <a:r>
              <a:rPr lang="lv-LV" altLang="lv-LV" dirty="0"/>
              <a:t> </a:t>
            </a:r>
            <a:r>
              <a:rPr lang="lv-LV" altLang="lv-LV" dirty="0" err="1"/>
              <a:t>is</a:t>
            </a:r>
            <a:r>
              <a:rPr lang="lv-LV" altLang="lv-LV" dirty="0"/>
              <a:t> </a:t>
            </a:r>
            <a:r>
              <a:rPr lang="lv-LV" altLang="lv-LV" dirty="0" err="1"/>
              <a:t>why</a:t>
            </a:r>
            <a:r>
              <a:rPr lang="lv-LV" altLang="lv-LV" dirty="0"/>
              <a:t> </a:t>
            </a:r>
            <a:r>
              <a:rPr lang="lv-LV" altLang="lv-LV" dirty="0" err="1"/>
              <a:t>we</a:t>
            </a:r>
            <a:r>
              <a:rPr lang="lv-LV" altLang="lv-LV" dirty="0"/>
              <a:t> </a:t>
            </a:r>
            <a:r>
              <a:rPr lang="lv-LV" altLang="lv-LV" dirty="0" err="1"/>
              <a:t>get</a:t>
            </a:r>
            <a:r>
              <a:rPr lang="lv-LV" altLang="lv-LV" dirty="0"/>
              <a:t> </a:t>
            </a:r>
            <a:r>
              <a:rPr lang="lv-LV" altLang="lv-LV" dirty="0" err="1"/>
              <a:t>old</a:t>
            </a:r>
            <a:r>
              <a:rPr lang="lv-LV" altLang="lv-LV" dirty="0"/>
              <a:t> </a:t>
            </a:r>
            <a:r>
              <a:rPr lang="lv-LV" altLang="lv-LV" dirty="0" err="1"/>
              <a:t>and</a:t>
            </a:r>
            <a:r>
              <a:rPr lang="lv-LV" altLang="lv-LV" dirty="0"/>
              <a:t> </a:t>
            </a:r>
            <a:r>
              <a:rPr lang="lv-LV" altLang="lv-LV" dirty="0" err="1"/>
              <a:t>die</a:t>
            </a:r>
            <a:r>
              <a:rPr lang="lv-LV" altLang="lv-LV" dirty="0"/>
              <a:t>...</a:t>
            </a:r>
          </a:p>
          <a:p>
            <a:pPr>
              <a:lnSpc>
                <a:spcPct val="110000"/>
              </a:lnSpc>
            </a:pPr>
            <a:r>
              <a:rPr lang="en-US" dirty="0"/>
              <a:t>In humans, average telomere length declines from about 11 000 base pairs at birth  to less than 4000 base pairs in old age.</a:t>
            </a:r>
          </a:p>
          <a:p>
            <a:pPr>
              <a:lnSpc>
                <a:spcPct val="110000"/>
              </a:lnSpc>
            </a:pPr>
            <a:r>
              <a:rPr lang="lv-LV" altLang="lv-LV" dirty="0" err="1"/>
              <a:t>Activation</a:t>
            </a:r>
            <a:r>
              <a:rPr lang="lv-LV" altLang="lv-LV" dirty="0"/>
              <a:t> </a:t>
            </a:r>
            <a:r>
              <a:rPr lang="lv-LV" altLang="lv-LV" dirty="0" err="1"/>
              <a:t>of</a:t>
            </a:r>
            <a:r>
              <a:rPr lang="lv-LV" altLang="lv-LV" dirty="0"/>
              <a:t> </a:t>
            </a:r>
            <a:r>
              <a:rPr lang="lv-LV" altLang="lv-LV" dirty="0" err="1"/>
              <a:t>telomerase</a:t>
            </a:r>
            <a:r>
              <a:rPr lang="lv-LV" altLang="lv-LV" dirty="0"/>
              <a:t> </a:t>
            </a:r>
            <a:r>
              <a:rPr lang="lv-LV" altLang="lv-LV" dirty="0" err="1"/>
              <a:t>in</a:t>
            </a:r>
            <a:r>
              <a:rPr lang="lv-LV" altLang="lv-LV" dirty="0"/>
              <a:t> </a:t>
            </a:r>
            <a:r>
              <a:rPr lang="lv-LV" altLang="lv-LV" dirty="0" err="1"/>
              <a:t>adult</a:t>
            </a:r>
            <a:r>
              <a:rPr lang="lv-LV" altLang="lv-LV" dirty="0"/>
              <a:t> mice </a:t>
            </a:r>
            <a:r>
              <a:rPr lang="lv-LV" altLang="lv-LV" dirty="0" err="1"/>
              <a:t>increase</a:t>
            </a:r>
            <a:r>
              <a:rPr lang="lv-LV" altLang="lv-LV" dirty="0"/>
              <a:t> </a:t>
            </a:r>
            <a:r>
              <a:rPr lang="lv-LV" altLang="lv-LV" dirty="0" err="1"/>
              <a:t>their</a:t>
            </a:r>
            <a:r>
              <a:rPr lang="lv-LV" altLang="lv-LV" dirty="0"/>
              <a:t> </a:t>
            </a:r>
            <a:r>
              <a:rPr lang="lv-LV" altLang="lv-LV" dirty="0" err="1"/>
              <a:t>life</a:t>
            </a:r>
            <a:r>
              <a:rPr lang="lv-LV" altLang="lv-LV" dirty="0"/>
              <a:t> </a:t>
            </a:r>
            <a:r>
              <a:rPr lang="lv-LV" altLang="lv-LV" dirty="0" err="1"/>
              <a:t>span</a:t>
            </a:r>
            <a:r>
              <a:rPr lang="sv-SE" altLang="lv-LV" dirty="0"/>
              <a:t>.</a:t>
            </a:r>
            <a:endParaRPr lang="lv-LV" altLang="lv-LV" dirty="0"/>
          </a:p>
          <a:p>
            <a:pPr>
              <a:lnSpc>
                <a:spcPct val="110000"/>
              </a:lnSpc>
            </a:pPr>
            <a:r>
              <a:rPr lang="lv-LV" altLang="lv-LV" dirty="0" err="1"/>
              <a:t>Telomerase</a:t>
            </a:r>
            <a:r>
              <a:rPr lang="lv-LV" altLang="lv-LV" dirty="0"/>
              <a:t> </a:t>
            </a:r>
            <a:r>
              <a:rPr lang="lv-LV" altLang="lv-LV" dirty="0" err="1"/>
              <a:t>is</a:t>
            </a:r>
            <a:r>
              <a:rPr lang="lv-LV" altLang="lv-LV" dirty="0"/>
              <a:t> </a:t>
            </a:r>
            <a:r>
              <a:rPr lang="lv-LV" altLang="lv-LV" dirty="0" err="1"/>
              <a:t>active</a:t>
            </a:r>
            <a:r>
              <a:rPr lang="lv-LV" altLang="lv-LV" dirty="0"/>
              <a:t> </a:t>
            </a:r>
            <a:r>
              <a:rPr lang="lv-LV" altLang="lv-LV" dirty="0" err="1"/>
              <a:t>in</a:t>
            </a:r>
            <a:r>
              <a:rPr lang="lv-LV" altLang="lv-LV" dirty="0"/>
              <a:t> </a:t>
            </a:r>
            <a:r>
              <a:rPr lang="lv-LV" altLang="lv-LV" dirty="0" err="1"/>
              <a:t>most</a:t>
            </a:r>
            <a:r>
              <a:rPr lang="lv-LV" altLang="lv-LV" dirty="0"/>
              <a:t> </a:t>
            </a:r>
            <a:r>
              <a:rPr lang="lv-LV" altLang="lv-LV" dirty="0" err="1"/>
              <a:t>tumours</a:t>
            </a:r>
            <a:r>
              <a:rPr lang="sv-SE" altLang="lv-LV" dirty="0"/>
              <a:t>.</a:t>
            </a:r>
            <a:r>
              <a:rPr lang="lv-LV" altLang="lv-LV" dirty="0"/>
              <a:t>  </a:t>
            </a:r>
            <a:endParaRPr lang="en-GB" altLang="lv-LV" dirty="0"/>
          </a:p>
        </p:txBody>
      </p:sp>
      <p:sp>
        <p:nvSpPr>
          <p:cNvPr id="2" name="AutoShape 2" descr="Image result for telomeres"/>
          <p:cNvSpPr>
            <a:spLocks noChangeAspect="1" noChangeArrowheads="1"/>
          </p:cNvSpPr>
          <p:nvPr/>
        </p:nvSpPr>
        <p:spPr bwMode="auto">
          <a:xfrm>
            <a:off x="8506496" y="291599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24580" name="Picture 4" descr="Image result for telom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934" y="2286000"/>
            <a:ext cx="3630177" cy="334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49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93890" y="352023"/>
            <a:ext cx="8458200" cy="1143000"/>
          </a:xfrm>
        </p:spPr>
        <p:txBody>
          <a:bodyPr>
            <a:normAutofit fontScale="90000"/>
          </a:bodyPr>
          <a:lstStyle/>
          <a:p>
            <a:r>
              <a:rPr lang="lv-LV" altLang="lv-LV" dirty="0" err="1">
                <a:latin typeface="+mn-lt"/>
              </a:rPr>
              <a:t>Some</a:t>
            </a:r>
            <a:r>
              <a:rPr lang="lv-LV" altLang="lv-LV" dirty="0">
                <a:latin typeface="+mn-lt"/>
              </a:rPr>
              <a:t> </a:t>
            </a:r>
            <a:r>
              <a:rPr lang="lv-LV" altLang="lv-LV" dirty="0" err="1">
                <a:latin typeface="+mn-lt"/>
              </a:rPr>
              <a:t>differences</a:t>
            </a:r>
            <a:r>
              <a:rPr lang="lv-LV" altLang="lv-LV" dirty="0">
                <a:latin typeface="+mn-lt"/>
              </a:rPr>
              <a:t> </a:t>
            </a:r>
            <a:r>
              <a:rPr lang="lv-LV" altLang="lv-LV" dirty="0" err="1">
                <a:latin typeface="+mn-lt"/>
              </a:rPr>
              <a:t>in</a:t>
            </a:r>
            <a:r>
              <a:rPr lang="lv-LV" altLang="lv-LV" dirty="0">
                <a:latin typeface="+mn-lt"/>
              </a:rPr>
              <a:t> </a:t>
            </a:r>
            <a:r>
              <a:rPr lang="lv-LV" altLang="lv-LV" dirty="0" err="1">
                <a:latin typeface="+mn-lt"/>
              </a:rPr>
              <a:t>replication</a:t>
            </a:r>
            <a:r>
              <a:rPr lang="lv-LV" altLang="lv-LV" dirty="0">
                <a:latin typeface="+mn-lt"/>
              </a:rPr>
              <a:t> </a:t>
            </a:r>
            <a:r>
              <a:rPr lang="lv-LV" altLang="lv-LV" dirty="0" err="1">
                <a:latin typeface="+mn-lt"/>
              </a:rPr>
              <a:t>among</a:t>
            </a:r>
            <a:r>
              <a:rPr lang="lv-LV" altLang="lv-LV" dirty="0">
                <a:latin typeface="+mn-lt"/>
              </a:rPr>
              <a:t> </a:t>
            </a:r>
            <a:r>
              <a:rPr lang="lv-LV" altLang="lv-LV" dirty="0" err="1">
                <a:latin typeface="+mn-lt"/>
              </a:rPr>
              <a:t>prokaryotes</a:t>
            </a:r>
            <a:r>
              <a:rPr lang="lv-LV" altLang="lv-LV" dirty="0">
                <a:latin typeface="+mn-lt"/>
              </a:rPr>
              <a:t> </a:t>
            </a:r>
            <a:r>
              <a:rPr lang="lv-LV" altLang="lv-LV" dirty="0" err="1">
                <a:latin typeface="+mn-lt"/>
              </a:rPr>
              <a:t>and</a:t>
            </a:r>
            <a:r>
              <a:rPr lang="lv-LV" altLang="lv-LV" dirty="0">
                <a:latin typeface="+mn-lt"/>
              </a:rPr>
              <a:t> </a:t>
            </a:r>
            <a:r>
              <a:rPr lang="lv-LV" altLang="lv-LV" dirty="0" err="1">
                <a:latin typeface="+mn-lt"/>
              </a:rPr>
              <a:t>eukaryotes</a:t>
            </a:r>
            <a:endParaRPr lang="en-GB" altLang="lv-LV" dirty="0">
              <a:latin typeface="+mn-lt"/>
            </a:endParaRPr>
          </a:p>
        </p:txBody>
      </p:sp>
      <p:sp>
        <p:nvSpPr>
          <p:cNvPr id="12291" name="Rectangle 3"/>
          <p:cNvSpPr>
            <a:spLocks noGrp="1" noChangeArrowheads="1"/>
          </p:cNvSpPr>
          <p:nvPr>
            <p:ph type="body" idx="1"/>
          </p:nvPr>
        </p:nvSpPr>
        <p:spPr>
          <a:xfrm>
            <a:off x="876836" y="2263507"/>
            <a:ext cx="10515600" cy="4351338"/>
          </a:xfrm>
        </p:spPr>
        <p:txBody>
          <a:bodyPr/>
          <a:lstStyle/>
          <a:p>
            <a:pPr marL="0" indent="0">
              <a:buNone/>
            </a:pPr>
            <a:r>
              <a:rPr lang="lv-LV" altLang="lv-LV" dirty="0" err="1"/>
              <a:t>Reasons</a:t>
            </a:r>
            <a:r>
              <a:rPr lang="lv-LV" altLang="lv-LV" dirty="0"/>
              <a:t>:</a:t>
            </a:r>
            <a:endParaRPr lang="sv-SE" altLang="lv-LV" dirty="0"/>
          </a:p>
          <a:p>
            <a:endParaRPr lang="lv-LV" altLang="lv-LV" dirty="0"/>
          </a:p>
          <a:p>
            <a:r>
              <a:rPr lang="lv-LV" altLang="lv-LV" dirty="0"/>
              <a:t>1. </a:t>
            </a:r>
            <a:r>
              <a:rPr lang="lv-LV" altLang="lv-LV" dirty="0" err="1"/>
              <a:t>Eukaryotic</a:t>
            </a:r>
            <a:r>
              <a:rPr lang="lv-LV" altLang="lv-LV" dirty="0"/>
              <a:t> </a:t>
            </a:r>
            <a:r>
              <a:rPr lang="lv-LV" altLang="lv-LV" dirty="0" err="1"/>
              <a:t>chromosomes</a:t>
            </a:r>
            <a:r>
              <a:rPr lang="lv-LV" altLang="lv-LV" dirty="0"/>
              <a:t> </a:t>
            </a:r>
            <a:r>
              <a:rPr lang="lv-LV" altLang="lv-LV" dirty="0" err="1"/>
              <a:t>are</a:t>
            </a:r>
            <a:r>
              <a:rPr lang="lv-LV" altLang="lv-LV" dirty="0"/>
              <a:t> </a:t>
            </a:r>
            <a:r>
              <a:rPr lang="lv-LV" altLang="lv-LV" dirty="0" err="1"/>
              <a:t>typically</a:t>
            </a:r>
            <a:r>
              <a:rPr lang="lv-LV" altLang="lv-LV" dirty="0"/>
              <a:t> </a:t>
            </a:r>
            <a:r>
              <a:rPr lang="lv-LV" altLang="lv-LV" dirty="0" err="1"/>
              <a:t>much</a:t>
            </a:r>
            <a:r>
              <a:rPr lang="lv-LV" altLang="lv-LV" dirty="0"/>
              <a:t> </a:t>
            </a:r>
            <a:r>
              <a:rPr lang="lv-LV" altLang="lv-LV" dirty="0" err="1"/>
              <a:t>longer</a:t>
            </a:r>
            <a:r>
              <a:rPr lang="lv-LV" altLang="lv-LV" dirty="0"/>
              <a:t> </a:t>
            </a:r>
            <a:r>
              <a:rPr lang="lv-LV" altLang="lv-LV" dirty="0" err="1"/>
              <a:t>than</a:t>
            </a:r>
            <a:r>
              <a:rPr lang="lv-LV" altLang="lv-LV" dirty="0"/>
              <a:t> </a:t>
            </a:r>
            <a:r>
              <a:rPr lang="lv-LV" altLang="lv-LV" dirty="0" err="1"/>
              <a:t>prokaryotic</a:t>
            </a:r>
            <a:endParaRPr lang="sv-SE" altLang="lv-LV" dirty="0"/>
          </a:p>
          <a:p>
            <a:endParaRPr lang="lv-LV" altLang="lv-LV" dirty="0"/>
          </a:p>
          <a:p>
            <a:r>
              <a:rPr lang="lv-LV" altLang="lv-LV" dirty="0"/>
              <a:t>2. </a:t>
            </a:r>
            <a:r>
              <a:rPr lang="lv-LV" altLang="lv-LV" dirty="0" err="1"/>
              <a:t>Eukaryotic</a:t>
            </a:r>
            <a:r>
              <a:rPr lang="lv-LV" altLang="lv-LV" dirty="0"/>
              <a:t> </a:t>
            </a:r>
            <a:r>
              <a:rPr lang="lv-LV" altLang="lv-LV" dirty="0" err="1"/>
              <a:t>chromosomes</a:t>
            </a:r>
            <a:r>
              <a:rPr lang="lv-LV" altLang="lv-LV" dirty="0"/>
              <a:t> </a:t>
            </a:r>
            <a:r>
              <a:rPr lang="lv-LV" altLang="lv-LV" dirty="0" err="1"/>
              <a:t>are</a:t>
            </a:r>
            <a:r>
              <a:rPr lang="lv-LV" altLang="lv-LV" dirty="0"/>
              <a:t> </a:t>
            </a:r>
            <a:r>
              <a:rPr lang="lv-LV" altLang="lv-LV" dirty="0" err="1"/>
              <a:t>linear</a:t>
            </a:r>
            <a:r>
              <a:rPr lang="lv-LV" altLang="lv-LV" dirty="0"/>
              <a:t>, </a:t>
            </a:r>
            <a:r>
              <a:rPr lang="lv-LV" altLang="lv-LV" dirty="0" err="1"/>
              <a:t>not</a:t>
            </a:r>
            <a:r>
              <a:rPr lang="lv-LV" altLang="lv-LV" dirty="0"/>
              <a:t> </a:t>
            </a:r>
            <a:r>
              <a:rPr lang="lv-LV" altLang="lv-LV" dirty="0" err="1"/>
              <a:t>circular</a:t>
            </a:r>
            <a:endParaRPr lang="en-GB" altLang="lv-LV" dirty="0"/>
          </a:p>
        </p:txBody>
      </p:sp>
      <p:pic>
        <p:nvPicPr>
          <p:cNvPr id="4" name="Picture 6" descr="Image result for eukaryotic and prokaryotic cell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732" y="3819524"/>
            <a:ext cx="342900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eukaryotic  cells di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732" y="1555614"/>
            <a:ext cx="30575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03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47" y="1013052"/>
            <a:ext cx="2673583" cy="280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07473" y="-130628"/>
            <a:ext cx="10515600" cy="1325563"/>
          </a:xfrm>
        </p:spPr>
        <p:txBody>
          <a:bodyPr>
            <a:normAutofit/>
          </a:bodyPr>
          <a:lstStyle/>
          <a:p>
            <a:r>
              <a:rPr lang="en-US" sz="3600" b="1" dirty="0">
                <a:latin typeface="+mn-lt"/>
              </a:rPr>
              <a:t>Prokaryotic vs. eukaryotic DNA replication</a:t>
            </a:r>
            <a:endParaRPr lang="lv-LV" sz="3600" b="1" dirty="0">
              <a:latin typeface="+mn-lt"/>
            </a:endParaRPr>
          </a:p>
        </p:txBody>
      </p:sp>
      <p:sp>
        <p:nvSpPr>
          <p:cNvPr id="4" name="TextBox 3"/>
          <p:cNvSpPr txBox="1"/>
          <p:nvPr/>
        </p:nvSpPr>
        <p:spPr>
          <a:xfrm>
            <a:off x="4715692" y="2090058"/>
            <a:ext cx="1723742" cy="584775"/>
          </a:xfrm>
          <a:prstGeom prst="rect">
            <a:avLst/>
          </a:prstGeom>
          <a:noFill/>
        </p:spPr>
        <p:txBody>
          <a:bodyPr wrap="none" rtlCol="0">
            <a:spAutoFit/>
          </a:bodyPr>
          <a:lstStyle/>
          <a:p>
            <a:r>
              <a:rPr lang="en-US" sz="3200" b="1" dirty="0"/>
              <a:t>Location </a:t>
            </a:r>
            <a:endParaRPr lang="lv-LV" sz="3200" b="1" dirty="0"/>
          </a:p>
        </p:txBody>
      </p:sp>
      <p:sp>
        <p:nvSpPr>
          <p:cNvPr id="5" name="TextBox 4"/>
          <p:cNvSpPr txBox="1"/>
          <p:nvPr/>
        </p:nvSpPr>
        <p:spPr>
          <a:xfrm>
            <a:off x="6962504" y="4611189"/>
            <a:ext cx="4883901" cy="461665"/>
          </a:xfrm>
          <a:prstGeom prst="rect">
            <a:avLst/>
          </a:prstGeom>
          <a:noFill/>
        </p:spPr>
        <p:txBody>
          <a:bodyPr wrap="none" rtlCol="0">
            <a:spAutoFit/>
          </a:bodyPr>
          <a:lstStyle/>
          <a:p>
            <a:pPr marL="342900" indent="-342900">
              <a:buFont typeface="Wingdings" panose="05000000000000000000" pitchFamily="2" charset="2"/>
              <a:buChar char="q"/>
            </a:pPr>
            <a:r>
              <a:rPr lang="en-US" sz="2400" dirty="0"/>
              <a:t>DNA is located inside the nucleus.  </a:t>
            </a:r>
            <a:endParaRPr lang="lv-LV" sz="2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168" y="1017678"/>
            <a:ext cx="42195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58150" y="5273041"/>
            <a:ext cx="3781613"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The nucleus is the site for </a:t>
            </a:r>
          </a:p>
          <a:p>
            <a:r>
              <a:rPr lang="en-US" sz="2400" dirty="0"/>
              <a:t>     DNA replication.</a:t>
            </a:r>
            <a:endParaRPr lang="lv-LV" sz="2400" dirty="0"/>
          </a:p>
        </p:txBody>
      </p:sp>
      <p:sp>
        <p:nvSpPr>
          <p:cNvPr id="10" name="TextBox 9"/>
          <p:cNvSpPr txBox="1"/>
          <p:nvPr/>
        </p:nvSpPr>
        <p:spPr>
          <a:xfrm>
            <a:off x="465910" y="4397830"/>
            <a:ext cx="5692584"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DNA is present as a DNA-protein complex</a:t>
            </a:r>
          </a:p>
          <a:p>
            <a:r>
              <a:rPr lang="en-US" sz="2400" dirty="0"/>
              <a:t>     called nucleoid. </a:t>
            </a:r>
            <a:endParaRPr lang="lv-LV" sz="2400" dirty="0"/>
          </a:p>
        </p:txBody>
      </p:sp>
      <p:sp>
        <p:nvSpPr>
          <p:cNvPr id="11" name="TextBox 10"/>
          <p:cNvSpPr txBox="1"/>
          <p:nvPr/>
        </p:nvSpPr>
        <p:spPr>
          <a:xfrm>
            <a:off x="448492" y="5386253"/>
            <a:ext cx="6109108"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The DNA replication occurs in the cytoplasm </a:t>
            </a:r>
          </a:p>
          <a:p>
            <a:r>
              <a:rPr lang="en-US" sz="2400" dirty="0"/>
              <a:t>     of the cell. </a:t>
            </a:r>
            <a:endParaRPr lang="lv-LV" sz="2400" dirty="0"/>
          </a:p>
        </p:txBody>
      </p:sp>
      <p:sp>
        <p:nvSpPr>
          <p:cNvPr id="6" name="Right Arrow 5"/>
          <p:cNvSpPr/>
          <p:nvPr/>
        </p:nvSpPr>
        <p:spPr>
          <a:xfrm>
            <a:off x="6453051" y="2338251"/>
            <a:ext cx="3122023" cy="1698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ight Arrow 6"/>
          <p:cNvSpPr/>
          <p:nvPr/>
        </p:nvSpPr>
        <p:spPr>
          <a:xfrm rot="10800000">
            <a:off x="1463040" y="2338252"/>
            <a:ext cx="3161212" cy="1567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386910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473" y="-130628"/>
            <a:ext cx="10515600" cy="1325563"/>
          </a:xfrm>
        </p:spPr>
        <p:txBody>
          <a:bodyPr>
            <a:normAutofit/>
          </a:bodyPr>
          <a:lstStyle/>
          <a:p>
            <a:r>
              <a:rPr lang="en-US" sz="3600" b="1" dirty="0">
                <a:latin typeface="+mn-lt"/>
              </a:rPr>
              <a:t>Prokaryotic vs. eukaryotic DNA replication</a:t>
            </a:r>
            <a:endParaRPr lang="lv-LV" sz="3600" b="1" dirty="0">
              <a:latin typeface="+mn-lt"/>
            </a:endParaRPr>
          </a:p>
        </p:txBody>
      </p:sp>
      <p:sp>
        <p:nvSpPr>
          <p:cNvPr id="5" name="TextBox 4"/>
          <p:cNvSpPr txBox="1"/>
          <p:nvPr/>
        </p:nvSpPr>
        <p:spPr>
          <a:xfrm>
            <a:off x="6702484" y="4402183"/>
            <a:ext cx="5489516"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a:t>Cell division is more complicated.</a:t>
            </a:r>
          </a:p>
          <a:p>
            <a:r>
              <a:rPr lang="en-US" sz="2400" dirty="0"/>
              <a:t>The nucleus is divided in a process called </a:t>
            </a:r>
          </a:p>
          <a:p>
            <a:r>
              <a:rPr lang="en-US" sz="2400" dirty="0"/>
              <a:t>mitosis.</a:t>
            </a:r>
          </a:p>
          <a:p>
            <a:endParaRPr lang="lv-LV" sz="2400" dirty="0"/>
          </a:p>
        </p:txBody>
      </p:sp>
      <p:sp>
        <p:nvSpPr>
          <p:cNvPr id="9" name="TextBox 8"/>
          <p:cNvSpPr txBox="1"/>
          <p:nvPr/>
        </p:nvSpPr>
        <p:spPr>
          <a:xfrm>
            <a:off x="6696893" y="5804934"/>
            <a:ext cx="4802597"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DNA replication occurs during the </a:t>
            </a:r>
          </a:p>
          <a:p>
            <a:r>
              <a:rPr lang="en-US" sz="2400" dirty="0"/>
              <a:t>synthesis (S) phase of cell cycle.</a:t>
            </a:r>
            <a:endParaRPr lang="lv-LV" sz="2400" dirty="0"/>
          </a:p>
        </p:txBody>
      </p:sp>
      <p:sp>
        <p:nvSpPr>
          <p:cNvPr id="10" name="TextBox 9"/>
          <p:cNvSpPr txBox="1"/>
          <p:nvPr/>
        </p:nvSpPr>
        <p:spPr>
          <a:xfrm>
            <a:off x="217715" y="4345578"/>
            <a:ext cx="5619102" cy="1200329"/>
          </a:xfrm>
          <a:prstGeom prst="rect">
            <a:avLst/>
          </a:prstGeom>
          <a:noFill/>
        </p:spPr>
        <p:txBody>
          <a:bodyPr wrap="none" rtlCol="0">
            <a:spAutoFit/>
          </a:bodyPr>
          <a:lstStyle/>
          <a:p>
            <a:pPr marL="342900" indent="-342900">
              <a:buFont typeface="Wingdings" panose="05000000000000000000" pitchFamily="2" charset="2"/>
              <a:buChar char="q"/>
            </a:pPr>
            <a:r>
              <a:rPr lang="en-US" sz="2400" dirty="0"/>
              <a:t>Since prokaryotes do not have a nucleus,</a:t>
            </a:r>
          </a:p>
          <a:p>
            <a:r>
              <a:rPr lang="en-US" sz="2400" dirty="0"/>
              <a:t>they undergo a simple division </a:t>
            </a:r>
          </a:p>
          <a:p>
            <a:r>
              <a:rPr lang="en-US" sz="2400" dirty="0"/>
              <a:t>called binary fission (“splitting in two”). </a:t>
            </a:r>
            <a:endParaRPr lang="lv-LV" sz="2400" dirty="0"/>
          </a:p>
        </p:txBody>
      </p:sp>
      <p:sp>
        <p:nvSpPr>
          <p:cNvPr id="11" name="TextBox 10"/>
          <p:cNvSpPr txBox="1"/>
          <p:nvPr/>
        </p:nvSpPr>
        <p:spPr>
          <a:xfrm>
            <a:off x="161110" y="5869579"/>
            <a:ext cx="5286062"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DNA replication is the first step of cell </a:t>
            </a:r>
          </a:p>
          <a:p>
            <a:r>
              <a:rPr lang="en-US" sz="2400" dirty="0"/>
              <a:t>division.</a:t>
            </a:r>
            <a:endParaRPr lang="lv-LV" sz="2400" dirty="0"/>
          </a:p>
        </p:txBody>
      </p:sp>
      <p:sp>
        <p:nvSpPr>
          <p:cNvPr id="8" name="TextBox 7"/>
          <p:cNvSpPr txBox="1"/>
          <p:nvPr/>
        </p:nvSpPr>
        <p:spPr>
          <a:xfrm>
            <a:off x="4127863" y="1097280"/>
            <a:ext cx="3739678" cy="584775"/>
          </a:xfrm>
          <a:prstGeom prst="rect">
            <a:avLst/>
          </a:prstGeom>
          <a:noFill/>
        </p:spPr>
        <p:txBody>
          <a:bodyPr wrap="none" rtlCol="0">
            <a:spAutoFit/>
          </a:bodyPr>
          <a:lstStyle/>
          <a:p>
            <a:r>
              <a:rPr lang="en-US" sz="3200" b="1" dirty="0"/>
              <a:t>Stage of cell division </a:t>
            </a:r>
            <a:endParaRPr lang="lv-LV" sz="3200" b="1" dirty="0"/>
          </a:p>
        </p:txBody>
      </p:sp>
      <p:pic>
        <p:nvPicPr>
          <p:cNvPr id="1030" name="Picture 6" descr="Image result for prokaryotic  cells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3908" y="905556"/>
            <a:ext cx="2024701" cy="3444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okaryotic  cells di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9" y="790301"/>
            <a:ext cx="2535374" cy="35877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ukaryotic  cells di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335" y="1600063"/>
            <a:ext cx="38862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01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473" y="-130628"/>
            <a:ext cx="10515600" cy="1325563"/>
          </a:xfrm>
        </p:spPr>
        <p:txBody>
          <a:bodyPr>
            <a:normAutofit/>
          </a:bodyPr>
          <a:lstStyle/>
          <a:p>
            <a:r>
              <a:rPr lang="en-US" sz="3600" b="1" dirty="0">
                <a:latin typeface="+mn-lt"/>
              </a:rPr>
              <a:t>Prokaryotic vs. eukaryotic DNA replication</a:t>
            </a:r>
            <a:endParaRPr lang="lv-LV" sz="3600" b="1" dirty="0">
              <a:latin typeface="+mn-lt"/>
            </a:endParaRPr>
          </a:p>
        </p:txBody>
      </p:sp>
      <p:sp>
        <p:nvSpPr>
          <p:cNvPr id="4" name="TextBox 3"/>
          <p:cNvSpPr txBox="1"/>
          <p:nvPr/>
        </p:nvSpPr>
        <p:spPr>
          <a:xfrm>
            <a:off x="3683726" y="1175658"/>
            <a:ext cx="4284956" cy="584775"/>
          </a:xfrm>
          <a:prstGeom prst="rect">
            <a:avLst/>
          </a:prstGeom>
          <a:noFill/>
        </p:spPr>
        <p:txBody>
          <a:bodyPr wrap="none" rtlCol="0">
            <a:spAutoFit/>
          </a:bodyPr>
          <a:lstStyle/>
          <a:p>
            <a:r>
              <a:rPr lang="en-US" sz="3200" b="1" dirty="0"/>
              <a:t>Initiation of replication  </a:t>
            </a:r>
            <a:endParaRPr lang="lv-LV" sz="3200" b="1" dirty="0"/>
          </a:p>
        </p:txBody>
      </p:sp>
      <p:sp>
        <p:nvSpPr>
          <p:cNvPr id="5" name="TextBox 4"/>
          <p:cNvSpPr txBox="1"/>
          <p:nvPr/>
        </p:nvSpPr>
        <p:spPr>
          <a:xfrm>
            <a:off x="6688183" y="2377441"/>
            <a:ext cx="5472267"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a:t>Due to the high amount of material to</a:t>
            </a:r>
          </a:p>
          <a:p>
            <a:r>
              <a:rPr lang="en-US" sz="2400" dirty="0"/>
              <a:t>be copied, DNA molecule contains </a:t>
            </a:r>
          </a:p>
          <a:p>
            <a:r>
              <a:rPr lang="en-US" sz="2400" b="1" dirty="0"/>
              <a:t>multiple origins of replication </a:t>
            </a:r>
            <a:r>
              <a:rPr lang="en-US" sz="2400" dirty="0"/>
              <a:t>(over 1000)</a:t>
            </a:r>
          </a:p>
          <a:p>
            <a:r>
              <a:rPr lang="en-US" sz="2400" dirty="0"/>
              <a:t>on each chromosome.</a:t>
            </a:r>
            <a:endParaRPr lang="lv-LV" sz="2400" dirty="0"/>
          </a:p>
        </p:txBody>
      </p:sp>
      <p:sp>
        <p:nvSpPr>
          <p:cNvPr id="9" name="TextBox 8"/>
          <p:cNvSpPr txBox="1"/>
          <p:nvPr/>
        </p:nvSpPr>
        <p:spPr>
          <a:xfrm>
            <a:off x="322219" y="5321609"/>
            <a:ext cx="4943148"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Origin of replication sites </a:t>
            </a:r>
          </a:p>
          <a:p>
            <a:r>
              <a:rPr lang="en-US" sz="2400" dirty="0"/>
              <a:t>is about 100-200 or more nucleotides.</a:t>
            </a:r>
            <a:endParaRPr lang="lv-LV" sz="2400" dirty="0"/>
          </a:p>
        </p:txBody>
      </p:sp>
      <p:sp>
        <p:nvSpPr>
          <p:cNvPr id="10" name="TextBox 9"/>
          <p:cNvSpPr txBox="1"/>
          <p:nvPr/>
        </p:nvSpPr>
        <p:spPr>
          <a:xfrm>
            <a:off x="256903" y="2699659"/>
            <a:ext cx="5994974" cy="1200329"/>
          </a:xfrm>
          <a:prstGeom prst="rect">
            <a:avLst/>
          </a:prstGeom>
          <a:noFill/>
        </p:spPr>
        <p:txBody>
          <a:bodyPr wrap="none" rtlCol="0">
            <a:spAutoFit/>
          </a:bodyPr>
          <a:lstStyle/>
          <a:p>
            <a:pPr marL="342900" indent="-342900">
              <a:buFont typeface="Wingdings" panose="05000000000000000000" pitchFamily="2" charset="2"/>
              <a:buChar char="q"/>
            </a:pPr>
            <a:r>
              <a:rPr lang="en-US" sz="2400" dirty="0"/>
              <a:t>DNA contain a </a:t>
            </a:r>
            <a:r>
              <a:rPr lang="en-US" sz="2400" b="1" dirty="0"/>
              <a:t>single origin of replication</a:t>
            </a:r>
          </a:p>
          <a:p>
            <a:r>
              <a:rPr lang="en-US" sz="2400" dirty="0"/>
              <a:t>and a </a:t>
            </a:r>
            <a:r>
              <a:rPr lang="en-US" sz="2400" b="1" dirty="0"/>
              <a:t>single replicon </a:t>
            </a:r>
            <a:r>
              <a:rPr lang="en-US" sz="2400" dirty="0"/>
              <a:t>(the DNA region between</a:t>
            </a:r>
          </a:p>
          <a:p>
            <a:r>
              <a:rPr lang="en-US" sz="2400" dirty="0"/>
              <a:t>origin of replication and termination site).  </a:t>
            </a:r>
            <a:endParaRPr lang="lv-LV" sz="2400" dirty="0"/>
          </a:p>
        </p:txBody>
      </p:sp>
      <p:sp>
        <p:nvSpPr>
          <p:cNvPr id="11" name="TextBox 10"/>
          <p:cNvSpPr txBox="1"/>
          <p:nvPr/>
        </p:nvSpPr>
        <p:spPr>
          <a:xfrm>
            <a:off x="6692537" y="5477692"/>
            <a:ext cx="4692247"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Each origin of replication </a:t>
            </a:r>
          </a:p>
          <a:p>
            <a:r>
              <a:rPr lang="en-US" sz="2400" dirty="0"/>
              <a:t>is formed of about 150 nucleotides. </a:t>
            </a:r>
            <a:endParaRPr lang="lv-LV" sz="2400" dirty="0"/>
          </a:p>
        </p:txBody>
      </p:sp>
      <p:sp>
        <p:nvSpPr>
          <p:cNvPr id="12" name="TextBox 11"/>
          <p:cNvSpPr txBox="1"/>
          <p:nvPr/>
        </p:nvSpPr>
        <p:spPr>
          <a:xfrm>
            <a:off x="6631577" y="4306390"/>
            <a:ext cx="5085806"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Each chromosome has </a:t>
            </a:r>
            <a:r>
              <a:rPr lang="en-US" sz="2400" b="1" dirty="0"/>
              <a:t>several replicons.</a:t>
            </a:r>
            <a:endParaRPr lang="lv-LV" sz="2400" b="1" dirty="0"/>
          </a:p>
        </p:txBody>
      </p:sp>
      <p:pic>
        <p:nvPicPr>
          <p:cNvPr id="1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04988" y="878361"/>
            <a:ext cx="2825389" cy="1495102"/>
          </a:xfrm>
          <a:prstGeom prst="rect">
            <a:avLst/>
          </a:prstGeom>
        </p:spPr>
      </p:pic>
      <p:pic>
        <p:nvPicPr>
          <p:cNvPr id="14"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45" y="878361"/>
            <a:ext cx="1654175"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169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473" y="-130628"/>
            <a:ext cx="10515600" cy="1325563"/>
          </a:xfrm>
        </p:spPr>
        <p:txBody>
          <a:bodyPr>
            <a:normAutofit/>
          </a:bodyPr>
          <a:lstStyle/>
          <a:p>
            <a:r>
              <a:rPr lang="en-US" sz="3600" b="1" dirty="0">
                <a:latin typeface="+mn-lt"/>
              </a:rPr>
              <a:t>Prokaryotic vs. eukaryotic DNA replication</a:t>
            </a:r>
            <a:endParaRPr lang="lv-LV" sz="3600" b="1" dirty="0">
              <a:latin typeface="+mn-lt"/>
            </a:endParaRPr>
          </a:p>
        </p:txBody>
      </p:sp>
      <p:sp>
        <p:nvSpPr>
          <p:cNvPr id="4" name="TextBox 3"/>
          <p:cNvSpPr txBox="1"/>
          <p:nvPr/>
        </p:nvSpPr>
        <p:spPr>
          <a:xfrm>
            <a:off x="4075611" y="1175657"/>
            <a:ext cx="3425361" cy="584775"/>
          </a:xfrm>
          <a:prstGeom prst="rect">
            <a:avLst/>
          </a:prstGeom>
          <a:noFill/>
        </p:spPr>
        <p:txBody>
          <a:bodyPr wrap="none" rtlCol="0">
            <a:spAutoFit/>
          </a:bodyPr>
          <a:lstStyle/>
          <a:p>
            <a:r>
              <a:rPr lang="en-US" sz="3200" b="1" dirty="0"/>
              <a:t>Okazaki fragments </a:t>
            </a:r>
            <a:endParaRPr lang="lv-LV" sz="3200" b="1" dirty="0"/>
          </a:p>
        </p:txBody>
      </p:sp>
      <p:sp>
        <p:nvSpPr>
          <p:cNvPr id="5" name="TextBox 4"/>
          <p:cNvSpPr txBox="1"/>
          <p:nvPr/>
        </p:nvSpPr>
        <p:spPr>
          <a:xfrm>
            <a:off x="6688183" y="2377441"/>
            <a:ext cx="4964116"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Okazaki fragments ranges between </a:t>
            </a:r>
          </a:p>
          <a:p>
            <a:r>
              <a:rPr lang="en-US" sz="2400" dirty="0"/>
              <a:t>100 and 200 nucleotides.</a:t>
            </a:r>
            <a:endParaRPr lang="lv-LV" sz="2400" dirty="0"/>
          </a:p>
        </p:txBody>
      </p:sp>
      <p:sp>
        <p:nvSpPr>
          <p:cNvPr id="10" name="TextBox 9"/>
          <p:cNvSpPr txBox="1"/>
          <p:nvPr/>
        </p:nvSpPr>
        <p:spPr>
          <a:xfrm>
            <a:off x="283028" y="2438401"/>
            <a:ext cx="5988884"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Okazaki fragments are long, with the typical</a:t>
            </a:r>
          </a:p>
          <a:p>
            <a:r>
              <a:rPr lang="en-US" sz="2400" dirty="0"/>
              <a:t>length about 1000- 2000 nucleotides</a:t>
            </a:r>
            <a:endParaRPr lang="lv-LV" sz="2400" dirty="0"/>
          </a:p>
        </p:txBody>
      </p:sp>
    </p:spTree>
    <p:extLst>
      <p:ext uri="{BB962C8B-B14F-4D97-AF65-F5344CB8AC3E}">
        <p14:creationId xmlns:p14="http://schemas.microsoft.com/office/powerpoint/2010/main" val="15055846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471670" y="257577"/>
            <a:ext cx="8153400" cy="1143000"/>
          </a:xfrm>
        </p:spPr>
        <p:txBody>
          <a:bodyPr>
            <a:normAutofit/>
          </a:bodyPr>
          <a:lstStyle/>
          <a:p>
            <a:r>
              <a:rPr lang="lv-LV" altLang="lv-LV" sz="3600" dirty="0" err="1">
                <a:latin typeface="+mn-lt"/>
              </a:rPr>
              <a:t>Main</a:t>
            </a:r>
            <a:r>
              <a:rPr lang="lv-LV" altLang="lv-LV" sz="3600" dirty="0">
                <a:latin typeface="+mn-lt"/>
              </a:rPr>
              <a:t> </a:t>
            </a:r>
            <a:r>
              <a:rPr lang="lv-LV" altLang="lv-LV" sz="3600" dirty="0" err="1">
                <a:latin typeface="+mn-lt"/>
              </a:rPr>
              <a:t>differences</a:t>
            </a:r>
            <a:r>
              <a:rPr lang="lv-LV" altLang="lv-LV" sz="3600" dirty="0">
                <a:latin typeface="+mn-lt"/>
              </a:rPr>
              <a:t> </a:t>
            </a:r>
            <a:r>
              <a:rPr lang="lv-LV" altLang="lv-LV" sz="3600" dirty="0" err="1">
                <a:latin typeface="+mn-lt"/>
              </a:rPr>
              <a:t>among</a:t>
            </a:r>
            <a:r>
              <a:rPr lang="lv-LV" altLang="lv-LV" sz="3600" dirty="0">
                <a:latin typeface="+mn-lt"/>
              </a:rPr>
              <a:t> </a:t>
            </a:r>
            <a:r>
              <a:rPr lang="lv-LV" altLang="lv-LV" sz="3600" dirty="0" err="1">
                <a:latin typeface="+mn-lt"/>
              </a:rPr>
              <a:t>eukaryotic</a:t>
            </a:r>
            <a:r>
              <a:rPr lang="lv-LV" altLang="lv-LV" sz="3600" dirty="0">
                <a:latin typeface="+mn-lt"/>
              </a:rPr>
              <a:t> </a:t>
            </a:r>
            <a:r>
              <a:rPr lang="lv-LV" altLang="lv-LV" sz="3600" dirty="0" err="1">
                <a:latin typeface="+mn-lt"/>
              </a:rPr>
              <a:t>and</a:t>
            </a:r>
            <a:r>
              <a:rPr lang="lv-LV" altLang="lv-LV" sz="3600" dirty="0">
                <a:latin typeface="+mn-lt"/>
              </a:rPr>
              <a:t> </a:t>
            </a:r>
            <a:r>
              <a:rPr lang="lv-LV" altLang="lv-LV" sz="3600" dirty="0" err="1">
                <a:latin typeface="+mn-lt"/>
              </a:rPr>
              <a:t>prokaryotic</a:t>
            </a:r>
            <a:r>
              <a:rPr lang="lv-LV" altLang="lv-LV" sz="3600" dirty="0">
                <a:latin typeface="+mn-lt"/>
              </a:rPr>
              <a:t> </a:t>
            </a:r>
            <a:r>
              <a:rPr lang="lv-LV" altLang="lv-LV" sz="3600" dirty="0" err="1">
                <a:latin typeface="+mn-lt"/>
              </a:rPr>
              <a:t>replication</a:t>
            </a:r>
            <a:r>
              <a:rPr lang="lv-LV" altLang="lv-LV" sz="3600" dirty="0">
                <a:latin typeface="+mn-lt"/>
              </a:rPr>
              <a:t> </a:t>
            </a:r>
            <a:r>
              <a:rPr lang="lv-LV" altLang="lv-LV" sz="3600" dirty="0" err="1">
                <a:latin typeface="+mn-lt"/>
              </a:rPr>
              <a:t>forks</a:t>
            </a:r>
            <a:endParaRPr lang="en-GB" altLang="lv-LV" sz="3600" dirty="0">
              <a:latin typeface="+mn-lt"/>
            </a:endParaRPr>
          </a:p>
        </p:txBody>
      </p:sp>
      <p:sp>
        <p:nvSpPr>
          <p:cNvPr id="58371" name="Rectangle 3"/>
          <p:cNvSpPr>
            <a:spLocks noGrp="1" noChangeArrowheads="1"/>
          </p:cNvSpPr>
          <p:nvPr>
            <p:ph type="body" idx="1"/>
          </p:nvPr>
        </p:nvSpPr>
        <p:spPr>
          <a:xfrm>
            <a:off x="2471669" y="2025203"/>
            <a:ext cx="8067993" cy="4114800"/>
          </a:xfrm>
        </p:spPr>
        <p:txBody>
          <a:bodyPr/>
          <a:lstStyle/>
          <a:p>
            <a:r>
              <a:rPr lang="lv-LV" altLang="lv-LV" dirty="0" err="1"/>
              <a:t>In</a:t>
            </a:r>
            <a:r>
              <a:rPr lang="lv-LV" altLang="lv-LV" dirty="0"/>
              <a:t> </a:t>
            </a:r>
            <a:r>
              <a:rPr lang="lv-LV" altLang="lv-LV" dirty="0" err="1"/>
              <a:t>eukaryotes</a:t>
            </a:r>
            <a:r>
              <a:rPr lang="lv-LV" altLang="lv-LV" dirty="0"/>
              <a:t> RNA </a:t>
            </a:r>
            <a:r>
              <a:rPr lang="lv-LV" altLang="lv-LV" dirty="0" err="1"/>
              <a:t>primer</a:t>
            </a:r>
            <a:r>
              <a:rPr lang="lv-LV" altLang="lv-LV" dirty="0"/>
              <a:t> </a:t>
            </a:r>
            <a:r>
              <a:rPr lang="lv-LV" altLang="lv-LV" dirty="0" err="1"/>
              <a:t>is</a:t>
            </a:r>
            <a:r>
              <a:rPr lang="lv-LV" altLang="lv-LV" dirty="0"/>
              <a:t> first </a:t>
            </a:r>
            <a:r>
              <a:rPr lang="lv-LV" altLang="lv-LV" dirty="0" err="1"/>
              <a:t>extended</a:t>
            </a:r>
            <a:r>
              <a:rPr lang="lv-LV" altLang="lv-LV" dirty="0"/>
              <a:t> </a:t>
            </a:r>
            <a:r>
              <a:rPr lang="lv-LV" altLang="lv-LV" dirty="0" err="1"/>
              <a:t>by</a:t>
            </a:r>
            <a:r>
              <a:rPr lang="lv-LV" altLang="lv-LV" dirty="0"/>
              <a:t> </a:t>
            </a:r>
            <a:r>
              <a:rPr lang="sv-SE" altLang="lv-LV" dirty="0"/>
              <a:t>DNA </a:t>
            </a:r>
            <a:r>
              <a:rPr lang="lv-LV" altLang="lv-LV" dirty="0"/>
              <a:t>Pol </a:t>
            </a:r>
            <a:r>
              <a:rPr lang="lv-LV" altLang="lv-LV" dirty="0">
                <a:latin typeface="Symbol" panose="05050102010706020507" pitchFamily="18" charset="2"/>
              </a:rPr>
              <a:t>a</a:t>
            </a:r>
            <a:r>
              <a:rPr lang="lv-LV" altLang="lv-LV" dirty="0"/>
              <a:t>, </a:t>
            </a:r>
            <a:r>
              <a:rPr lang="lv-LV" altLang="lv-LV" dirty="0" err="1"/>
              <a:t>then</a:t>
            </a:r>
            <a:r>
              <a:rPr lang="lv-LV" altLang="lv-LV" dirty="0"/>
              <a:t> </a:t>
            </a:r>
            <a:r>
              <a:rPr lang="lv-LV" altLang="lv-LV" dirty="0" err="1"/>
              <a:t>by</a:t>
            </a:r>
            <a:r>
              <a:rPr lang="lv-LV" altLang="lv-LV" dirty="0"/>
              <a:t> </a:t>
            </a:r>
            <a:r>
              <a:rPr lang="sv-SE" altLang="lv-LV" dirty="0"/>
              <a:t>DNA </a:t>
            </a:r>
            <a:r>
              <a:rPr lang="lv-LV" altLang="lv-LV" dirty="0"/>
              <a:t>Pol </a:t>
            </a:r>
            <a:r>
              <a:rPr lang="lv-LV" altLang="lv-LV" dirty="0">
                <a:latin typeface="Symbol" panose="05050102010706020507" pitchFamily="18" charset="2"/>
              </a:rPr>
              <a:t>d</a:t>
            </a:r>
            <a:r>
              <a:rPr lang="sv-SE" altLang="lv-LV" dirty="0">
                <a:latin typeface="Symbol" panose="05050102010706020507" pitchFamily="18" charset="2"/>
              </a:rPr>
              <a:t> </a:t>
            </a:r>
            <a:r>
              <a:rPr lang="sv-SE" altLang="lv-LV" dirty="0"/>
              <a:t>or </a:t>
            </a:r>
            <a:r>
              <a:rPr lang="el-GR" altLang="lv-LV" dirty="0"/>
              <a:t>ε</a:t>
            </a:r>
            <a:r>
              <a:rPr lang="lv-LV" altLang="lv-LV" dirty="0"/>
              <a:t>. </a:t>
            </a:r>
            <a:r>
              <a:rPr lang="lv-LV" altLang="lv-LV" dirty="0" err="1"/>
              <a:t>In</a:t>
            </a:r>
            <a:r>
              <a:rPr lang="lv-LV" altLang="lv-LV" dirty="0"/>
              <a:t> </a:t>
            </a:r>
            <a:r>
              <a:rPr lang="lv-LV" altLang="lv-LV" dirty="0" err="1"/>
              <a:t>prokaryotes</a:t>
            </a:r>
            <a:r>
              <a:rPr lang="lv-LV" altLang="lv-LV" dirty="0"/>
              <a:t> </a:t>
            </a:r>
            <a:r>
              <a:rPr lang="lv-LV" altLang="lv-LV" dirty="0" err="1"/>
              <a:t>extension</a:t>
            </a:r>
            <a:r>
              <a:rPr lang="lv-LV" altLang="lv-LV" dirty="0"/>
              <a:t> </a:t>
            </a:r>
            <a:r>
              <a:rPr lang="lv-LV" altLang="lv-LV" dirty="0" err="1"/>
              <a:t>is</a:t>
            </a:r>
            <a:r>
              <a:rPr lang="lv-LV" altLang="lv-LV" dirty="0"/>
              <a:t> </a:t>
            </a:r>
            <a:r>
              <a:rPr lang="lv-LV" altLang="lv-LV" dirty="0" err="1"/>
              <a:t>done</a:t>
            </a:r>
            <a:r>
              <a:rPr lang="lv-LV" altLang="lv-LV" dirty="0"/>
              <a:t> </a:t>
            </a:r>
            <a:r>
              <a:rPr lang="lv-LV" altLang="lv-LV" dirty="0" err="1"/>
              <a:t>solely</a:t>
            </a:r>
            <a:r>
              <a:rPr lang="lv-LV" altLang="lv-LV" dirty="0"/>
              <a:t> </a:t>
            </a:r>
            <a:r>
              <a:rPr lang="lv-LV" altLang="lv-LV" dirty="0" err="1"/>
              <a:t>by</a:t>
            </a:r>
            <a:r>
              <a:rPr lang="lv-LV" altLang="lv-LV" dirty="0"/>
              <a:t> </a:t>
            </a:r>
            <a:r>
              <a:rPr lang="sv-SE" altLang="lv-LV" dirty="0"/>
              <a:t>DNA </a:t>
            </a:r>
            <a:r>
              <a:rPr lang="lv-LV" altLang="lv-LV" dirty="0"/>
              <a:t>Pol III.</a:t>
            </a:r>
            <a:endParaRPr lang="sv-SE" altLang="lv-LV" dirty="0"/>
          </a:p>
          <a:p>
            <a:endParaRPr lang="lv-LV" altLang="lv-LV" dirty="0"/>
          </a:p>
          <a:p>
            <a:r>
              <a:rPr lang="lv-LV" altLang="lv-LV" dirty="0" err="1"/>
              <a:t>In</a:t>
            </a:r>
            <a:r>
              <a:rPr lang="lv-LV" altLang="lv-LV" dirty="0"/>
              <a:t> </a:t>
            </a:r>
            <a:r>
              <a:rPr lang="lv-LV" altLang="lv-LV" dirty="0" err="1"/>
              <a:t>eukaryotes</a:t>
            </a:r>
            <a:r>
              <a:rPr lang="lv-LV" altLang="lv-LV" dirty="0"/>
              <a:t>, RNA </a:t>
            </a:r>
            <a:r>
              <a:rPr lang="lv-LV" altLang="lv-LV" dirty="0" err="1"/>
              <a:t>primer</a:t>
            </a:r>
            <a:r>
              <a:rPr lang="lv-LV" altLang="lv-LV" dirty="0"/>
              <a:t> </a:t>
            </a:r>
            <a:r>
              <a:rPr lang="lv-LV" altLang="lv-LV" dirty="0" err="1"/>
              <a:t>is</a:t>
            </a:r>
            <a:r>
              <a:rPr lang="lv-LV" altLang="lv-LV" dirty="0"/>
              <a:t> </a:t>
            </a:r>
            <a:r>
              <a:rPr lang="lv-LV" altLang="lv-LV" dirty="0" err="1"/>
              <a:t>excised</a:t>
            </a:r>
            <a:r>
              <a:rPr lang="lv-LV" altLang="lv-LV" dirty="0"/>
              <a:t> </a:t>
            </a:r>
            <a:r>
              <a:rPr lang="lv-LV" altLang="lv-LV" dirty="0" err="1"/>
              <a:t>by</a:t>
            </a:r>
            <a:r>
              <a:rPr lang="lv-LV" altLang="lv-LV" dirty="0"/>
              <a:t> </a:t>
            </a:r>
            <a:r>
              <a:rPr lang="lv-LV" altLang="lv-LV" dirty="0" err="1"/>
              <a:t>RNase</a:t>
            </a:r>
            <a:r>
              <a:rPr lang="lv-LV" altLang="lv-LV" dirty="0"/>
              <a:t> H </a:t>
            </a:r>
            <a:r>
              <a:rPr lang="lv-LV" altLang="lv-LV" dirty="0" err="1"/>
              <a:t>and</a:t>
            </a:r>
            <a:r>
              <a:rPr lang="lv-LV" altLang="lv-LV" dirty="0"/>
              <a:t> </a:t>
            </a:r>
            <a:r>
              <a:rPr lang="lv-LV" altLang="lv-LV" dirty="0" err="1"/>
              <a:t>then</a:t>
            </a:r>
            <a:r>
              <a:rPr lang="lv-LV" altLang="lv-LV" dirty="0"/>
              <a:t> </a:t>
            </a:r>
            <a:r>
              <a:rPr lang="lv-LV" altLang="lv-LV" dirty="0" err="1"/>
              <a:t>gap</a:t>
            </a:r>
            <a:r>
              <a:rPr lang="lv-LV" altLang="lv-LV" dirty="0"/>
              <a:t> </a:t>
            </a:r>
            <a:r>
              <a:rPr lang="lv-LV" altLang="lv-LV" dirty="0" err="1"/>
              <a:t>filled</a:t>
            </a:r>
            <a:r>
              <a:rPr lang="lv-LV" altLang="lv-LV" dirty="0"/>
              <a:t> </a:t>
            </a:r>
            <a:r>
              <a:rPr lang="lv-LV" altLang="lv-LV" dirty="0" err="1"/>
              <a:t>by</a:t>
            </a:r>
            <a:r>
              <a:rPr lang="lv-LV" altLang="lv-LV" dirty="0"/>
              <a:t> </a:t>
            </a:r>
            <a:r>
              <a:rPr lang="sv-SE" altLang="lv-LV" dirty="0"/>
              <a:t>DNA Pol.</a:t>
            </a:r>
            <a:r>
              <a:rPr lang="lv-LV" altLang="lv-LV" dirty="0"/>
              <a:t> </a:t>
            </a:r>
            <a:r>
              <a:rPr lang="lv-LV" altLang="lv-LV" dirty="0" err="1"/>
              <a:t>In</a:t>
            </a:r>
            <a:r>
              <a:rPr lang="lv-LV" altLang="lv-LV" dirty="0"/>
              <a:t> </a:t>
            </a:r>
            <a:r>
              <a:rPr lang="lv-LV" altLang="lv-LV" dirty="0" err="1"/>
              <a:t>prokaryotes</a:t>
            </a:r>
            <a:r>
              <a:rPr lang="lv-LV" altLang="lv-LV" dirty="0"/>
              <a:t> </a:t>
            </a:r>
            <a:r>
              <a:rPr lang="sv-SE" altLang="lv-LV" dirty="0"/>
              <a:t>DNA </a:t>
            </a:r>
            <a:r>
              <a:rPr lang="lv-LV" altLang="lv-LV" dirty="0"/>
              <a:t>Pol I </a:t>
            </a:r>
            <a:r>
              <a:rPr lang="lv-LV" altLang="lv-LV" dirty="0" err="1"/>
              <a:t>is</a:t>
            </a:r>
            <a:r>
              <a:rPr lang="lv-LV" altLang="lv-LV" dirty="0"/>
              <a:t> </a:t>
            </a:r>
            <a:r>
              <a:rPr lang="lv-LV" altLang="lv-LV" dirty="0" err="1"/>
              <a:t>able</a:t>
            </a:r>
            <a:r>
              <a:rPr lang="lv-LV" altLang="lv-LV" dirty="0"/>
              <a:t> to </a:t>
            </a:r>
            <a:r>
              <a:rPr lang="lv-LV" altLang="lv-LV" dirty="0" err="1"/>
              <a:t>both</a:t>
            </a:r>
            <a:r>
              <a:rPr lang="lv-LV" altLang="lv-LV" dirty="0"/>
              <a:t> </a:t>
            </a:r>
            <a:r>
              <a:rPr lang="lv-LV" altLang="lv-LV" dirty="0" err="1"/>
              <a:t>excise</a:t>
            </a:r>
            <a:r>
              <a:rPr lang="lv-LV" altLang="lv-LV" dirty="0"/>
              <a:t> RNA </a:t>
            </a:r>
            <a:r>
              <a:rPr lang="lv-LV" altLang="lv-LV" dirty="0" err="1"/>
              <a:t>and</a:t>
            </a:r>
            <a:r>
              <a:rPr lang="lv-LV" altLang="lv-LV" dirty="0"/>
              <a:t> </a:t>
            </a:r>
            <a:r>
              <a:rPr lang="lv-LV" altLang="lv-LV" dirty="0" err="1"/>
              <a:t>fill</a:t>
            </a:r>
            <a:r>
              <a:rPr lang="lv-LV" altLang="lv-LV" dirty="0"/>
              <a:t> </a:t>
            </a:r>
            <a:r>
              <a:rPr lang="lv-LV" altLang="lv-LV" dirty="0" err="1"/>
              <a:t>in</a:t>
            </a:r>
            <a:r>
              <a:rPr lang="lv-LV" altLang="lv-LV" dirty="0"/>
              <a:t> DNA.</a:t>
            </a:r>
          </a:p>
        </p:txBody>
      </p:sp>
      <p:sp>
        <p:nvSpPr>
          <p:cNvPr id="2" name="TextBox 1"/>
          <p:cNvSpPr txBox="1"/>
          <p:nvPr/>
        </p:nvSpPr>
        <p:spPr>
          <a:xfrm>
            <a:off x="1059246" y="5493672"/>
            <a:ext cx="10558596" cy="830997"/>
          </a:xfrm>
          <a:prstGeom prst="rect">
            <a:avLst/>
          </a:prstGeom>
          <a:noFill/>
        </p:spPr>
        <p:txBody>
          <a:bodyPr wrap="none" rtlCol="0">
            <a:spAutoFit/>
          </a:bodyPr>
          <a:lstStyle/>
          <a:p>
            <a:r>
              <a:rPr lang="sv-SE" sz="2400" dirty="0"/>
              <a:t>Overall the proteins involved in replication have similar functions in eukaryotic and </a:t>
            </a:r>
          </a:p>
          <a:p>
            <a:r>
              <a:rPr lang="sv-SE" sz="2400" dirty="0"/>
              <a:t>prokaryotic cells, but have different names.</a:t>
            </a:r>
            <a:endParaRPr lang="lv-LV" sz="2400" dirty="0"/>
          </a:p>
        </p:txBody>
      </p:sp>
    </p:spTree>
    <p:extLst>
      <p:ext uri="{BB962C8B-B14F-4D97-AF65-F5344CB8AC3E}">
        <p14:creationId xmlns:p14="http://schemas.microsoft.com/office/powerpoint/2010/main" val="3819338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473" y="-130628"/>
            <a:ext cx="10515600" cy="1325563"/>
          </a:xfrm>
        </p:spPr>
        <p:txBody>
          <a:bodyPr>
            <a:normAutofit/>
          </a:bodyPr>
          <a:lstStyle/>
          <a:p>
            <a:r>
              <a:rPr lang="en-US" sz="3600" b="1" dirty="0">
                <a:latin typeface="+mn-lt"/>
              </a:rPr>
              <a:t>Prokaryotic vs. eukaryotic DNA replication</a:t>
            </a:r>
            <a:endParaRPr lang="lv-LV" sz="3600" b="1" dirty="0">
              <a:latin typeface="+mn-lt"/>
            </a:endParaRPr>
          </a:p>
        </p:txBody>
      </p:sp>
      <p:sp>
        <p:nvSpPr>
          <p:cNvPr id="4" name="TextBox 3"/>
          <p:cNvSpPr txBox="1"/>
          <p:nvPr/>
        </p:nvSpPr>
        <p:spPr>
          <a:xfrm>
            <a:off x="3788228" y="1149532"/>
            <a:ext cx="4693529" cy="584775"/>
          </a:xfrm>
          <a:prstGeom prst="rect">
            <a:avLst/>
          </a:prstGeom>
          <a:noFill/>
        </p:spPr>
        <p:txBody>
          <a:bodyPr wrap="none" rtlCol="0">
            <a:spAutoFit/>
          </a:bodyPr>
          <a:lstStyle/>
          <a:p>
            <a:r>
              <a:rPr lang="en-US" sz="3200" b="1" dirty="0"/>
              <a:t>Termination of replication </a:t>
            </a:r>
            <a:endParaRPr lang="lv-LV" sz="3200" b="1" dirty="0"/>
          </a:p>
        </p:txBody>
      </p:sp>
      <p:sp>
        <p:nvSpPr>
          <p:cNvPr id="5" name="TextBox 4"/>
          <p:cNvSpPr txBox="1"/>
          <p:nvPr/>
        </p:nvSpPr>
        <p:spPr>
          <a:xfrm>
            <a:off x="6524534" y="2740038"/>
            <a:ext cx="5552033"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DNA has several termination sites along </a:t>
            </a:r>
          </a:p>
          <a:p>
            <a:r>
              <a:rPr lang="en-US" sz="2400" dirty="0"/>
              <a:t>the chromosome.</a:t>
            </a:r>
            <a:endParaRPr lang="lv-LV" sz="2400" dirty="0"/>
          </a:p>
        </p:txBody>
      </p:sp>
      <p:sp>
        <p:nvSpPr>
          <p:cNvPr id="10" name="TextBox 9"/>
          <p:cNvSpPr txBox="1"/>
          <p:nvPr/>
        </p:nvSpPr>
        <p:spPr>
          <a:xfrm>
            <a:off x="370115" y="2620090"/>
            <a:ext cx="5888150"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a:t>A single termination site is present midway</a:t>
            </a:r>
          </a:p>
          <a:p>
            <a:r>
              <a:rPr lang="en-US" sz="2400" dirty="0"/>
              <a:t>between the circular chromosome. The </a:t>
            </a:r>
          </a:p>
          <a:p>
            <a:r>
              <a:rPr lang="en-US" sz="2400" dirty="0"/>
              <a:t>two replication forks meets at this site, </a:t>
            </a:r>
          </a:p>
          <a:p>
            <a:r>
              <a:rPr lang="en-US" sz="2400" dirty="0"/>
              <a:t>halting the DNA replication.</a:t>
            </a:r>
            <a:endParaRPr lang="lv-LV" sz="2400" dirty="0"/>
          </a:p>
        </p:txBody>
      </p:sp>
      <p:sp>
        <p:nvSpPr>
          <p:cNvPr id="3" name="TextBox 2"/>
          <p:cNvSpPr txBox="1"/>
          <p:nvPr/>
        </p:nvSpPr>
        <p:spPr>
          <a:xfrm>
            <a:off x="2560319" y="1946366"/>
            <a:ext cx="8222251" cy="461665"/>
          </a:xfrm>
          <a:prstGeom prst="rect">
            <a:avLst/>
          </a:prstGeom>
          <a:noFill/>
        </p:spPr>
        <p:txBody>
          <a:bodyPr wrap="none" rtlCol="0">
            <a:spAutoFit/>
          </a:bodyPr>
          <a:lstStyle/>
          <a:p>
            <a:r>
              <a:rPr lang="en-US" sz="2400" dirty="0"/>
              <a:t>The termination occurs at specific termination sites in both cells.</a:t>
            </a:r>
            <a:endParaRPr lang="lv-LV" sz="2400" dirty="0"/>
          </a:p>
        </p:txBody>
      </p:sp>
      <p:sp>
        <p:nvSpPr>
          <p:cNvPr id="8" name="TextBox 7"/>
          <p:cNvSpPr txBox="1"/>
          <p:nvPr/>
        </p:nvSpPr>
        <p:spPr>
          <a:xfrm>
            <a:off x="6524533" y="3813572"/>
            <a:ext cx="5076839" cy="1200329"/>
          </a:xfrm>
          <a:prstGeom prst="rect">
            <a:avLst/>
          </a:prstGeom>
          <a:noFill/>
        </p:spPr>
        <p:txBody>
          <a:bodyPr wrap="none" rtlCol="0">
            <a:spAutoFit/>
          </a:bodyPr>
          <a:lstStyle/>
          <a:p>
            <a:pPr marL="342900" indent="-342900">
              <a:buFont typeface="Wingdings" panose="05000000000000000000" pitchFamily="2" charset="2"/>
              <a:buChar char="q"/>
            </a:pPr>
            <a:r>
              <a:rPr lang="lv-LV" sz="2400" dirty="0"/>
              <a:t>A </a:t>
            </a:r>
            <a:r>
              <a:rPr lang="lv-LV" sz="2400" dirty="0" err="1"/>
              <a:t>part</a:t>
            </a:r>
            <a:r>
              <a:rPr lang="lv-LV" sz="2400" dirty="0"/>
              <a:t> </a:t>
            </a:r>
            <a:r>
              <a:rPr lang="lv-LV" sz="2400" dirty="0" err="1"/>
              <a:t>of</a:t>
            </a:r>
            <a:r>
              <a:rPr lang="lv-LV" sz="2400" dirty="0"/>
              <a:t> DNA </a:t>
            </a:r>
            <a:r>
              <a:rPr lang="lv-LV" sz="2400" dirty="0" err="1"/>
              <a:t>present</a:t>
            </a:r>
            <a:r>
              <a:rPr lang="lv-LV" sz="2400" dirty="0"/>
              <a:t> </a:t>
            </a:r>
            <a:r>
              <a:rPr lang="lv-LV" sz="2400" dirty="0" err="1"/>
              <a:t>at</a:t>
            </a:r>
            <a:r>
              <a:rPr lang="lv-LV" sz="2400" dirty="0"/>
              <a:t> </a:t>
            </a:r>
            <a:r>
              <a:rPr lang="lv-LV" sz="2400" dirty="0" err="1"/>
              <a:t>the</a:t>
            </a:r>
            <a:r>
              <a:rPr lang="lv-LV" sz="2400" dirty="0"/>
              <a:t> </a:t>
            </a:r>
            <a:r>
              <a:rPr lang="lv-LV" sz="2400" dirty="0" err="1"/>
              <a:t>ends</a:t>
            </a:r>
            <a:r>
              <a:rPr lang="lv-LV" sz="2400" dirty="0"/>
              <a:t> </a:t>
            </a:r>
            <a:r>
              <a:rPr lang="lv-LV" sz="2400" dirty="0" err="1"/>
              <a:t>of</a:t>
            </a:r>
            <a:endParaRPr lang="lv-LV" sz="2400" dirty="0"/>
          </a:p>
          <a:p>
            <a:r>
              <a:rPr lang="lv-LV" sz="2400" dirty="0" err="1"/>
              <a:t>chromosomes</a:t>
            </a:r>
            <a:r>
              <a:rPr lang="lv-LV" sz="2400" dirty="0"/>
              <a:t> </a:t>
            </a:r>
            <a:r>
              <a:rPr lang="lv-LV" sz="2400" dirty="0" err="1"/>
              <a:t>does</a:t>
            </a:r>
            <a:r>
              <a:rPr lang="lv-LV" sz="2400" dirty="0"/>
              <a:t> </a:t>
            </a:r>
            <a:r>
              <a:rPr lang="lv-LV" sz="2400" dirty="0" err="1"/>
              <a:t>not</a:t>
            </a:r>
            <a:r>
              <a:rPr lang="lv-LV" sz="2400" dirty="0"/>
              <a:t> </a:t>
            </a:r>
            <a:r>
              <a:rPr lang="lv-LV" sz="2400" dirty="0" err="1"/>
              <a:t>get</a:t>
            </a:r>
            <a:r>
              <a:rPr lang="lv-LV" sz="2400" dirty="0"/>
              <a:t> </a:t>
            </a:r>
            <a:r>
              <a:rPr lang="lv-LV" sz="2400" dirty="0" err="1"/>
              <a:t>replicated</a:t>
            </a:r>
            <a:r>
              <a:rPr lang="lv-LV" sz="2400" dirty="0"/>
              <a:t>.</a:t>
            </a:r>
          </a:p>
          <a:p>
            <a:r>
              <a:rPr lang="lv-LV" sz="2400" dirty="0"/>
              <a:t> </a:t>
            </a:r>
          </a:p>
        </p:txBody>
      </p:sp>
      <p:sp>
        <p:nvSpPr>
          <p:cNvPr id="9" name="TextBox 8"/>
          <p:cNvSpPr txBox="1"/>
          <p:nvPr/>
        </p:nvSpPr>
        <p:spPr>
          <a:xfrm>
            <a:off x="6524532" y="4976576"/>
            <a:ext cx="5252785" cy="1200329"/>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The</a:t>
            </a:r>
            <a:r>
              <a:rPr lang="lv-LV" sz="2400" dirty="0"/>
              <a:t> </a:t>
            </a:r>
            <a:r>
              <a:rPr lang="lv-LV" sz="2400" dirty="0" err="1"/>
              <a:t>lagging</a:t>
            </a:r>
            <a:r>
              <a:rPr lang="lv-LV" sz="2400" dirty="0"/>
              <a:t> </a:t>
            </a:r>
            <a:r>
              <a:rPr lang="lv-LV" sz="2400" dirty="0" err="1"/>
              <a:t>strand</a:t>
            </a:r>
            <a:r>
              <a:rPr lang="lv-LV" sz="2400" dirty="0"/>
              <a:t> </a:t>
            </a:r>
            <a:r>
              <a:rPr lang="lv-LV" sz="2400" dirty="0" err="1"/>
              <a:t>is</a:t>
            </a:r>
            <a:r>
              <a:rPr lang="lv-LV" sz="2400" dirty="0"/>
              <a:t> </a:t>
            </a:r>
            <a:r>
              <a:rPr lang="lv-LV" sz="2400" dirty="0" err="1"/>
              <a:t>shorter</a:t>
            </a:r>
            <a:r>
              <a:rPr lang="lv-LV" sz="2400" dirty="0"/>
              <a:t> </a:t>
            </a:r>
            <a:r>
              <a:rPr lang="lv-LV" sz="2400" dirty="0" err="1"/>
              <a:t>than</a:t>
            </a:r>
            <a:r>
              <a:rPr lang="lv-LV" sz="2400" dirty="0"/>
              <a:t> </a:t>
            </a:r>
            <a:r>
              <a:rPr lang="lv-LV" sz="2400" dirty="0" err="1"/>
              <a:t>the</a:t>
            </a:r>
            <a:r>
              <a:rPr lang="lv-LV" sz="2400" dirty="0"/>
              <a:t> </a:t>
            </a:r>
          </a:p>
          <a:p>
            <a:r>
              <a:rPr lang="lv-LV" sz="2400" dirty="0" err="1"/>
              <a:t>leading</a:t>
            </a:r>
            <a:r>
              <a:rPr lang="lv-LV" sz="2400" dirty="0"/>
              <a:t> </a:t>
            </a:r>
            <a:r>
              <a:rPr lang="lv-LV" sz="2400" dirty="0" err="1"/>
              <a:t>strand</a:t>
            </a:r>
            <a:r>
              <a:rPr lang="lv-LV" sz="2400" dirty="0"/>
              <a:t>.</a:t>
            </a:r>
          </a:p>
          <a:p>
            <a:r>
              <a:rPr lang="lv-LV" sz="2400" dirty="0"/>
              <a:t> </a:t>
            </a:r>
          </a:p>
        </p:txBody>
      </p:sp>
    </p:spTree>
    <p:extLst>
      <p:ext uri="{BB962C8B-B14F-4D97-AF65-F5344CB8AC3E}">
        <p14:creationId xmlns:p14="http://schemas.microsoft.com/office/powerpoint/2010/main" val="45136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l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59" y="216239"/>
            <a:ext cx="4762500" cy="4000500"/>
          </a:xfrm>
          <a:prstGeom prst="rect">
            <a:avLst/>
          </a:prstGeom>
          <a:solidFill>
            <a:schemeClr val="bg1"/>
          </a:solidFill>
          <a:extLst/>
        </p:spPr>
      </p:pic>
      <p:sp>
        <p:nvSpPr>
          <p:cNvPr id="6" name="TextBox 5"/>
          <p:cNvSpPr txBox="1"/>
          <p:nvPr/>
        </p:nvSpPr>
        <p:spPr>
          <a:xfrm>
            <a:off x="4612944" y="69110"/>
            <a:ext cx="4840299" cy="769441"/>
          </a:xfrm>
          <a:prstGeom prst="rect">
            <a:avLst/>
          </a:prstGeom>
          <a:noFill/>
        </p:spPr>
        <p:txBody>
          <a:bodyPr wrap="none" rtlCol="0">
            <a:spAutoFit/>
          </a:bodyPr>
          <a:lstStyle/>
          <a:p>
            <a:r>
              <a:rPr lang="en-US" sz="4400" b="1" dirty="0"/>
              <a:t>The cell cycle stages</a:t>
            </a:r>
            <a:endParaRPr lang="lv-LV" sz="4400" b="1" dirty="0"/>
          </a:p>
        </p:txBody>
      </p:sp>
      <p:sp>
        <p:nvSpPr>
          <p:cNvPr id="2" name="TextBox 1"/>
          <p:cNvSpPr txBox="1"/>
          <p:nvPr/>
        </p:nvSpPr>
        <p:spPr>
          <a:xfrm>
            <a:off x="5500046" y="1605063"/>
            <a:ext cx="4309128" cy="523220"/>
          </a:xfrm>
          <a:prstGeom prst="rect">
            <a:avLst/>
          </a:prstGeom>
          <a:noFill/>
        </p:spPr>
        <p:txBody>
          <a:bodyPr wrap="none" rtlCol="0">
            <a:spAutoFit/>
          </a:bodyPr>
          <a:lstStyle/>
          <a:p>
            <a:r>
              <a:rPr lang="sv-SE" sz="2800" dirty="0"/>
              <a:t>1. </a:t>
            </a:r>
            <a:r>
              <a:rPr lang="sv-SE" sz="2800" b="1" dirty="0"/>
              <a:t>G1</a:t>
            </a:r>
            <a:r>
              <a:rPr lang="sv-SE" sz="2800" dirty="0"/>
              <a:t> stage stands for </a:t>
            </a:r>
            <a:r>
              <a:rPr lang="sv-SE" sz="2800" b="1" dirty="0"/>
              <a:t>GAP 1</a:t>
            </a:r>
            <a:endParaRPr lang="lv-LV" sz="2800" b="1" dirty="0"/>
          </a:p>
        </p:txBody>
      </p:sp>
      <p:sp>
        <p:nvSpPr>
          <p:cNvPr id="3" name="TextBox 2"/>
          <p:cNvSpPr txBox="1"/>
          <p:nvPr/>
        </p:nvSpPr>
        <p:spPr>
          <a:xfrm>
            <a:off x="5682395" y="1010337"/>
            <a:ext cx="2581156" cy="584775"/>
          </a:xfrm>
          <a:prstGeom prst="rect">
            <a:avLst/>
          </a:prstGeom>
          <a:noFill/>
        </p:spPr>
        <p:txBody>
          <a:bodyPr wrap="none" rtlCol="0">
            <a:spAutoFit/>
          </a:bodyPr>
          <a:lstStyle/>
          <a:p>
            <a:r>
              <a:rPr lang="sv-SE" sz="3200" b="1" dirty="0">
                <a:solidFill>
                  <a:srgbClr val="FF0000"/>
                </a:solidFill>
              </a:rPr>
              <a:t>G1- S – G2 - M</a:t>
            </a:r>
            <a:endParaRPr lang="lv-LV" sz="3200" b="1" dirty="0">
              <a:solidFill>
                <a:srgbClr val="FF0000"/>
              </a:solidFill>
            </a:endParaRPr>
          </a:p>
        </p:txBody>
      </p:sp>
      <p:sp>
        <p:nvSpPr>
          <p:cNvPr id="9" name="TextBox 8"/>
          <p:cNvSpPr txBox="1"/>
          <p:nvPr/>
        </p:nvSpPr>
        <p:spPr>
          <a:xfrm>
            <a:off x="5500046" y="2216489"/>
            <a:ext cx="4690964" cy="523220"/>
          </a:xfrm>
          <a:prstGeom prst="rect">
            <a:avLst/>
          </a:prstGeom>
          <a:noFill/>
        </p:spPr>
        <p:txBody>
          <a:bodyPr wrap="none" rtlCol="0">
            <a:spAutoFit/>
          </a:bodyPr>
          <a:lstStyle/>
          <a:p>
            <a:r>
              <a:rPr lang="sv-SE" sz="2800" dirty="0"/>
              <a:t>2. </a:t>
            </a:r>
            <a:r>
              <a:rPr lang="sv-SE" sz="2800" b="1" dirty="0"/>
              <a:t>S</a:t>
            </a:r>
            <a:r>
              <a:rPr lang="sv-SE" sz="2800" dirty="0"/>
              <a:t> stage stands for </a:t>
            </a:r>
            <a:r>
              <a:rPr lang="sv-SE" sz="2800" b="1" dirty="0"/>
              <a:t>Synthesis</a:t>
            </a:r>
            <a:endParaRPr lang="lv-LV" sz="2800" b="1" dirty="0"/>
          </a:p>
        </p:txBody>
      </p:sp>
      <p:sp>
        <p:nvSpPr>
          <p:cNvPr id="10" name="TextBox 9"/>
          <p:cNvSpPr txBox="1"/>
          <p:nvPr/>
        </p:nvSpPr>
        <p:spPr>
          <a:xfrm>
            <a:off x="5549579" y="2951025"/>
            <a:ext cx="4309128" cy="523220"/>
          </a:xfrm>
          <a:prstGeom prst="rect">
            <a:avLst/>
          </a:prstGeom>
          <a:noFill/>
        </p:spPr>
        <p:txBody>
          <a:bodyPr wrap="none" rtlCol="0">
            <a:spAutoFit/>
          </a:bodyPr>
          <a:lstStyle/>
          <a:p>
            <a:r>
              <a:rPr lang="sv-SE" sz="2800" dirty="0"/>
              <a:t>3. </a:t>
            </a:r>
            <a:r>
              <a:rPr lang="sv-SE" sz="2800" b="1" dirty="0"/>
              <a:t>G2</a:t>
            </a:r>
            <a:r>
              <a:rPr lang="sv-SE" sz="2800" dirty="0"/>
              <a:t> stage stands for </a:t>
            </a:r>
            <a:r>
              <a:rPr lang="sv-SE" sz="2800" b="1" dirty="0"/>
              <a:t>GAP 2</a:t>
            </a:r>
            <a:endParaRPr lang="lv-LV" sz="2800" b="1" dirty="0"/>
          </a:p>
        </p:txBody>
      </p:sp>
      <p:sp>
        <p:nvSpPr>
          <p:cNvPr id="11" name="TextBox 10"/>
          <p:cNvSpPr txBox="1"/>
          <p:nvPr/>
        </p:nvSpPr>
        <p:spPr>
          <a:xfrm>
            <a:off x="5549579" y="3718894"/>
            <a:ext cx="4376134" cy="523220"/>
          </a:xfrm>
          <a:prstGeom prst="rect">
            <a:avLst/>
          </a:prstGeom>
          <a:noFill/>
        </p:spPr>
        <p:txBody>
          <a:bodyPr wrap="none" rtlCol="0">
            <a:spAutoFit/>
          </a:bodyPr>
          <a:lstStyle/>
          <a:p>
            <a:r>
              <a:rPr lang="sv-SE" sz="2800" dirty="0"/>
              <a:t>4. </a:t>
            </a:r>
            <a:r>
              <a:rPr lang="sv-SE" sz="2800" b="1" dirty="0"/>
              <a:t>M</a:t>
            </a:r>
            <a:r>
              <a:rPr lang="sv-SE" sz="2800" dirty="0"/>
              <a:t> stage stands for </a:t>
            </a:r>
            <a:r>
              <a:rPr lang="sv-SE" sz="2800" b="1" dirty="0"/>
              <a:t>Mitosis</a:t>
            </a:r>
            <a:endParaRPr lang="lv-LV" sz="2800" b="1" dirty="0"/>
          </a:p>
        </p:txBody>
      </p:sp>
      <p:sp>
        <p:nvSpPr>
          <p:cNvPr id="8" name="TextBox 7"/>
          <p:cNvSpPr txBox="1"/>
          <p:nvPr/>
        </p:nvSpPr>
        <p:spPr>
          <a:xfrm>
            <a:off x="386367" y="4451261"/>
            <a:ext cx="11204620" cy="1384995"/>
          </a:xfrm>
          <a:prstGeom prst="rect">
            <a:avLst/>
          </a:prstGeom>
          <a:solidFill>
            <a:schemeClr val="bg1"/>
          </a:solidFill>
        </p:spPr>
        <p:txBody>
          <a:bodyPr wrap="square" rtlCol="0">
            <a:spAutoFit/>
          </a:bodyPr>
          <a:lstStyle/>
          <a:p>
            <a:r>
              <a:rPr lang="sv-SE" sz="2800" dirty="0"/>
              <a:t>Uder certain conditions, such as starvation or when tissue has reached its final size,  cells will leave the cycle and stop dividing. </a:t>
            </a:r>
          </a:p>
          <a:p>
            <a:r>
              <a:rPr lang="sv-SE" sz="2800" dirty="0"/>
              <a:t>This cell ”resting” state called G0 or GAP 0. </a:t>
            </a:r>
            <a:endParaRPr lang="lv-LV" sz="2800" dirty="0"/>
          </a:p>
        </p:txBody>
      </p:sp>
      <p:sp>
        <p:nvSpPr>
          <p:cNvPr id="15" name="TextBox 14"/>
          <p:cNvSpPr txBox="1"/>
          <p:nvPr/>
        </p:nvSpPr>
        <p:spPr>
          <a:xfrm>
            <a:off x="256559" y="5940344"/>
            <a:ext cx="9408281" cy="954107"/>
          </a:xfrm>
          <a:prstGeom prst="rect">
            <a:avLst/>
          </a:prstGeom>
          <a:noFill/>
        </p:spPr>
        <p:txBody>
          <a:bodyPr wrap="none" rtlCol="0">
            <a:spAutoFit/>
          </a:bodyPr>
          <a:lstStyle/>
          <a:p>
            <a:r>
              <a:rPr lang="sv-SE" sz="2800" dirty="0"/>
              <a:t>Cells in G0  carry out all their normal functions and can reenter </a:t>
            </a:r>
          </a:p>
          <a:p>
            <a:r>
              <a:rPr lang="sv-SE" sz="2800" dirty="0"/>
              <a:t>the cycle if conditions change. </a:t>
            </a:r>
            <a:endParaRPr lang="lv-LV" sz="2800" dirty="0"/>
          </a:p>
        </p:txBody>
      </p:sp>
      <p:sp>
        <p:nvSpPr>
          <p:cNvPr id="12" name="Taisnstūris 11"/>
          <p:cNvSpPr/>
          <p:nvPr/>
        </p:nvSpPr>
        <p:spPr>
          <a:xfrm>
            <a:off x="3812146" y="3309870"/>
            <a:ext cx="1339403" cy="932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p:cNvSpPr/>
          <p:nvPr/>
        </p:nvSpPr>
        <p:spPr>
          <a:xfrm>
            <a:off x="217922" y="450761"/>
            <a:ext cx="1198754" cy="387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aisnstūris 13"/>
          <p:cNvSpPr/>
          <p:nvPr/>
        </p:nvSpPr>
        <p:spPr>
          <a:xfrm>
            <a:off x="217922" y="838551"/>
            <a:ext cx="735115" cy="462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aisnstūris 15"/>
          <p:cNvSpPr/>
          <p:nvPr/>
        </p:nvSpPr>
        <p:spPr>
          <a:xfrm>
            <a:off x="953037" y="838551"/>
            <a:ext cx="141667" cy="281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aisnstūris 16"/>
          <p:cNvSpPr/>
          <p:nvPr/>
        </p:nvSpPr>
        <p:spPr>
          <a:xfrm>
            <a:off x="217922" y="3602127"/>
            <a:ext cx="1018449" cy="614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17"/>
          <p:cNvSpPr/>
          <p:nvPr/>
        </p:nvSpPr>
        <p:spPr>
          <a:xfrm>
            <a:off x="1249251" y="3744652"/>
            <a:ext cx="502276" cy="376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aisnstūris 18"/>
          <p:cNvSpPr/>
          <p:nvPr/>
        </p:nvSpPr>
        <p:spPr>
          <a:xfrm>
            <a:off x="3400022" y="450762"/>
            <a:ext cx="1107584" cy="387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53983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2286" y="209006"/>
            <a:ext cx="3929409" cy="523220"/>
          </a:xfrm>
          <a:prstGeom prst="rect">
            <a:avLst/>
          </a:prstGeom>
          <a:noFill/>
        </p:spPr>
        <p:txBody>
          <a:bodyPr wrap="none" rtlCol="0">
            <a:spAutoFit/>
          </a:bodyPr>
          <a:lstStyle/>
          <a:p>
            <a:r>
              <a:rPr lang="en-US" sz="2800" b="1" dirty="0"/>
              <a:t>Speed of DNA replication</a:t>
            </a:r>
            <a:endParaRPr lang="lv-LV" sz="2800" b="1" dirty="0"/>
          </a:p>
        </p:txBody>
      </p:sp>
      <p:sp>
        <p:nvSpPr>
          <p:cNvPr id="5" name="TextBox 4"/>
          <p:cNvSpPr txBox="1"/>
          <p:nvPr/>
        </p:nvSpPr>
        <p:spPr>
          <a:xfrm>
            <a:off x="784201" y="834926"/>
            <a:ext cx="10396757"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The genome of complex eukaryotes is huge and the process of DNA replication </a:t>
            </a:r>
          </a:p>
          <a:p>
            <a:r>
              <a:rPr lang="en-US" sz="2400" dirty="0"/>
              <a:t>should be incredibly fast.</a:t>
            </a:r>
            <a:endParaRPr lang="lv-LV" sz="2400" dirty="0"/>
          </a:p>
        </p:txBody>
      </p:sp>
      <p:sp>
        <p:nvSpPr>
          <p:cNvPr id="6" name="TextBox 5"/>
          <p:cNvSpPr txBox="1"/>
          <p:nvPr/>
        </p:nvSpPr>
        <p:spPr>
          <a:xfrm>
            <a:off x="784201" y="3350662"/>
            <a:ext cx="9862956" cy="461665"/>
          </a:xfrm>
          <a:prstGeom prst="rect">
            <a:avLst/>
          </a:prstGeom>
          <a:noFill/>
        </p:spPr>
        <p:txBody>
          <a:bodyPr wrap="none" rtlCol="0">
            <a:spAutoFit/>
          </a:bodyPr>
          <a:lstStyle/>
          <a:p>
            <a:pPr marL="342900" indent="-342900">
              <a:buFont typeface="Wingdings" panose="05000000000000000000" pitchFamily="2" charset="2"/>
              <a:buChar char="q"/>
            </a:pPr>
            <a:r>
              <a:rPr lang="en-US" sz="2400" dirty="0"/>
              <a:t>It would take a month to replicate a chromosome of 250 million base pairs.</a:t>
            </a:r>
            <a:endParaRPr lang="lv-LV" sz="2400" dirty="0"/>
          </a:p>
        </p:txBody>
      </p:sp>
      <p:sp>
        <p:nvSpPr>
          <p:cNvPr id="7" name="TextBox 6"/>
          <p:cNvSpPr txBox="1"/>
          <p:nvPr/>
        </p:nvSpPr>
        <p:spPr>
          <a:xfrm>
            <a:off x="784201" y="1893745"/>
            <a:ext cx="11129072" cy="1200329"/>
          </a:xfrm>
          <a:prstGeom prst="rect">
            <a:avLst/>
          </a:prstGeom>
          <a:noFill/>
        </p:spPr>
        <p:txBody>
          <a:bodyPr wrap="none" rtlCol="0">
            <a:spAutoFit/>
          </a:bodyPr>
          <a:lstStyle/>
          <a:p>
            <a:pPr marL="342900" indent="-342900">
              <a:buFont typeface="Wingdings" panose="05000000000000000000" pitchFamily="2" charset="2"/>
              <a:buChar char="q"/>
            </a:pPr>
            <a:r>
              <a:rPr lang="en-US" sz="2400" dirty="0"/>
              <a:t>The speed of DNA replication for the humans is about </a:t>
            </a:r>
            <a:r>
              <a:rPr lang="en-US" sz="2400" b="1" dirty="0"/>
              <a:t>50 nucleotides per second</a:t>
            </a:r>
            <a:r>
              <a:rPr lang="en-US" sz="2400" dirty="0"/>
              <a:t> per </a:t>
            </a:r>
          </a:p>
          <a:p>
            <a:r>
              <a:rPr lang="en-US" sz="2400" dirty="0"/>
              <a:t>replication fork. This is a low speed comparing to the speed of the bacterial DNA </a:t>
            </a:r>
          </a:p>
          <a:p>
            <a:r>
              <a:rPr lang="en-US" sz="2400" dirty="0"/>
              <a:t>replication. </a:t>
            </a:r>
            <a:endParaRPr lang="lv-LV" sz="2400" dirty="0"/>
          </a:p>
        </p:txBody>
      </p:sp>
      <p:sp>
        <p:nvSpPr>
          <p:cNvPr id="8" name="TextBox 7"/>
          <p:cNvSpPr txBox="1"/>
          <p:nvPr/>
        </p:nvSpPr>
        <p:spPr>
          <a:xfrm>
            <a:off x="784201" y="4068915"/>
            <a:ext cx="10000045"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Human genome can be copied only in a few hours because many replication</a:t>
            </a:r>
          </a:p>
          <a:p>
            <a:r>
              <a:rPr lang="en-US" sz="2400" dirty="0"/>
              <a:t>forks take place  at the same time (multiple origins of replication).</a:t>
            </a:r>
            <a:endParaRPr lang="lv-LV" sz="2400" dirty="0"/>
          </a:p>
        </p:txBody>
      </p:sp>
      <p:sp>
        <p:nvSpPr>
          <p:cNvPr id="9" name="TextBox 8"/>
          <p:cNvSpPr txBox="1"/>
          <p:nvPr/>
        </p:nvSpPr>
        <p:spPr>
          <a:xfrm>
            <a:off x="674808" y="5092448"/>
            <a:ext cx="11517192"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a:t>The bacteria genome contains 4.7 million base pairs. The speed of DNA replication</a:t>
            </a:r>
          </a:p>
          <a:p>
            <a:r>
              <a:rPr lang="en-US" sz="2400" dirty="0"/>
              <a:t> in bacteria is much higher about 1000 nucleotides per second, and thus is done in </a:t>
            </a:r>
          </a:p>
          <a:p>
            <a:r>
              <a:rPr lang="en-US" sz="2400" dirty="0"/>
              <a:t>no more than 40 minutes.</a:t>
            </a:r>
          </a:p>
          <a:p>
            <a:r>
              <a:rPr lang="en-US" sz="2400" dirty="0"/>
              <a:t>That is a reason why during process of bacterial replication the rate of errors much higher.  </a:t>
            </a:r>
            <a:endParaRPr lang="lv-LV" sz="2400" dirty="0"/>
          </a:p>
        </p:txBody>
      </p:sp>
    </p:spTree>
    <p:extLst>
      <p:ext uri="{BB962C8B-B14F-4D97-AF65-F5344CB8AC3E}">
        <p14:creationId xmlns:p14="http://schemas.microsoft.com/office/powerpoint/2010/main" val="905468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920410" y="2220318"/>
            <a:ext cx="8761927" cy="954107"/>
          </a:xfrm>
          <a:prstGeom prst="rect">
            <a:avLst/>
          </a:prstGeom>
        </p:spPr>
        <p:txBody>
          <a:bodyPr wrap="square">
            <a:spAutoFit/>
          </a:bodyPr>
          <a:lstStyle/>
          <a:p>
            <a:r>
              <a:rPr lang="en-US" sz="2800" dirty="0">
                <a:solidFill>
                  <a:srgbClr val="383838"/>
                </a:solidFill>
              </a:rPr>
              <a:t>Failure to complete DNA replication leads to chromosome breaks, translocation, loss of heterozygosity or cell death.</a:t>
            </a:r>
            <a:endParaRPr lang="lv-LV" sz="2800" dirty="0"/>
          </a:p>
        </p:txBody>
      </p:sp>
    </p:spTree>
    <p:extLst>
      <p:ext uri="{BB962C8B-B14F-4D97-AF65-F5344CB8AC3E}">
        <p14:creationId xmlns:p14="http://schemas.microsoft.com/office/powerpoint/2010/main" val="3515193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517" y="3483033"/>
            <a:ext cx="3751668" cy="523220"/>
          </a:xfrm>
          <a:prstGeom prst="rect">
            <a:avLst/>
          </a:prstGeom>
          <a:noFill/>
        </p:spPr>
        <p:txBody>
          <a:bodyPr wrap="none" rtlCol="0">
            <a:spAutoFit/>
          </a:bodyPr>
          <a:lstStyle/>
          <a:p>
            <a:r>
              <a:rPr lang="en-US" sz="2800" dirty="0"/>
              <a:t>DNA damage and repair </a:t>
            </a:r>
            <a:endParaRPr lang="lv-LV" sz="2800" dirty="0"/>
          </a:p>
        </p:txBody>
      </p:sp>
      <p:pic>
        <p:nvPicPr>
          <p:cNvPr id="3074" name="Picture 2" descr="Related image">
            <a:extLst>
              <a:ext uri="{FF2B5EF4-FFF2-40B4-BE49-F238E27FC236}">
                <a16:creationId xmlns:a16="http://schemas.microsoft.com/office/drawing/2014/main" xmlns="" id="{3BB1AED2-5062-4CD0-AC77-EDFDCFD2F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146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06852" y="1119025"/>
            <a:ext cx="5165260" cy="1077218"/>
          </a:xfrm>
          <a:prstGeom prst="rect">
            <a:avLst/>
          </a:prstGeom>
          <a:noFill/>
        </p:spPr>
        <p:txBody>
          <a:bodyPr wrap="none" rtlCol="0">
            <a:spAutoFit/>
          </a:bodyPr>
          <a:lstStyle/>
          <a:p>
            <a:pPr algn="ctr"/>
            <a:r>
              <a:rPr lang="en-US" sz="3200" dirty="0"/>
              <a:t>Mechanisms </a:t>
            </a:r>
            <a:endParaRPr lang="lv-LV" sz="3200" dirty="0"/>
          </a:p>
          <a:p>
            <a:pPr algn="ctr"/>
            <a:r>
              <a:rPr lang="en-US" sz="3200" dirty="0"/>
              <a:t>for maintaining DNA integrity </a:t>
            </a:r>
            <a:endParaRPr lang="lv-LV" sz="3200" dirty="0"/>
          </a:p>
        </p:txBody>
      </p:sp>
    </p:spTree>
    <p:extLst>
      <p:ext uri="{BB962C8B-B14F-4D97-AF65-F5344CB8AC3E}">
        <p14:creationId xmlns:p14="http://schemas.microsoft.com/office/powerpoint/2010/main" val="4869537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0"/>
            <a:ext cx="8229600" cy="1143000"/>
          </a:xfrm>
        </p:spPr>
        <p:txBody>
          <a:bodyPr/>
          <a:lstStyle/>
          <a:p>
            <a:pPr algn="ctr"/>
            <a:r>
              <a:rPr lang="lv-LV" dirty="0"/>
              <a:t>DNA </a:t>
            </a:r>
            <a:r>
              <a:rPr lang="lv-LV" dirty="0" err="1"/>
              <a:t>damage</a:t>
            </a:r>
            <a:r>
              <a:rPr lang="lv-LV" dirty="0"/>
              <a:t> </a:t>
            </a:r>
            <a:r>
              <a:rPr lang="lv-LV" dirty="0" err="1"/>
              <a:t>and</a:t>
            </a:r>
            <a:r>
              <a:rPr lang="lv-LV" dirty="0"/>
              <a:t> </a:t>
            </a:r>
            <a:r>
              <a:rPr lang="lv-LV" dirty="0" err="1"/>
              <a:t>repair</a:t>
            </a:r>
            <a:endParaRPr lang="lv-LV" dirty="0"/>
          </a:p>
        </p:txBody>
      </p:sp>
      <p:sp>
        <p:nvSpPr>
          <p:cNvPr id="3" name="Content Placeholder 2"/>
          <p:cNvSpPr>
            <a:spLocks noGrp="1"/>
          </p:cNvSpPr>
          <p:nvPr>
            <p:ph idx="1"/>
          </p:nvPr>
        </p:nvSpPr>
        <p:spPr>
          <a:xfrm>
            <a:off x="1981200" y="1600201"/>
            <a:ext cx="8229600" cy="1180728"/>
          </a:xfrm>
        </p:spPr>
        <p:txBody>
          <a:bodyPr>
            <a:noAutofit/>
          </a:bodyPr>
          <a:lstStyle/>
          <a:p>
            <a:r>
              <a:rPr lang="en-US" sz="2400" dirty="0"/>
              <a:t>Process of DNA replication during cell division is prone to error.</a:t>
            </a:r>
          </a:p>
          <a:p>
            <a:endParaRPr lang="en-US" sz="2400" dirty="0"/>
          </a:p>
          <a:p>
            <a:r>
              <a:rPr lang="en-US" sz="2400" dirty="0"/>
              <a:t>The rate at which DNA polymerase adds incorrect nucleotides during DNA replication is a major factor in determining the spontaneous mutation rate in an organism.</a:t>
            </a:r>
            <a:endParaRPr lang="lv-LV" sz="2400" dirty="0"/>
          </a:p>
        </p:txBody>
      </p:sp>
      <p:sp>
        <p:nvSpPr>
          <p:cNvPr id="5" name="Rectangle 4"/>
          <p:cNvSpPr/>
          <p:nvPr/>
        </p:nvSpPr>
        <p:spPr>
          <a:xfrm>
            <a:off x="1981200" y="4010464"/>
            <a:ext cx="8136904" cy="2308324"/>
          </a:xfrm>
          <a:prstGeom prst="rect">
            <a:avLst/>
          </a:prstGeom>
        </p:spPr>
        <p:txBody>
          <a:bodyPr wrap="square">
            <a:spAutoFit/>
          </a:bodyPr>
          <a:lstStyle/>
          <a:p>
            <a:pPr marL="285750" indent="-285750">
              <a:buFont typeface="Arial" panose="020B0604020202020204" pitchFamily="34" charset="0"/>
              <a:buChar char="•"/>
            </a:pPr>
            <a:r>
              <a:rPr lang="en-US" sz="2400" dirty="0"/>
              <a:t>The frequency at which human DNA undergoes lasting, uncorrected errors range from 1 x 10</a:t>
            </a:r>
            <a:r>
              <a:rPr lang="en-US" sz="2400" baseline="30000" dirty="0"/>
              <a:t>-4</a:t>
            </a:r>
            <a:r>
              <a:rPr lang="en-US" sz="2400" dirty="0"/>
              <a:t> to 1 x 10</a:t>
            </a:r>
            <a:r>
              <a:rPr lang="en-US" sz="2400" baseline="30000" dirty="0"/>
              <a:t>-6</a:t>
            </a:r>
            <a:r>
              <a:rPr lang="en-US" sz="2400" dirty="0"/>
              <a:t> mutations per gamete for a given gene. </a:t>
            </a:r>
          </a:p>
          <a:p>
            <a:pPr marL="285750" indent="-285750">
              <a:buFont typeface="Arial" panose="020B0604020202020204" pitchFamily="34" charset="0"/>
              <a:buChar char="•"/>
            </a:pPr>
            <a:endParaRPr lang="en-US" sz="2400" dirty="0"/>
          </a:p>
          <a:p>
            <a:pPr marL="1257300" lvl="2" indent="-342900">
              <a:buFont typeface="Wingdings" panose="05000000000000000000" pitchFamily="2" charset="2"/>
              <a:buChar char="ü"/>
            </a:pPr>
            <a:r>
              <a:rPr lang="en-US" sz="2400" dirty="0"/>
              <a:t>This means that we would expect to find one mutation at a specific locus per one million gametes. </a:t>
            </a:r>
            <a:endParaRPr lang="lv-LV" sz="2400" dirty="0"/>
          </a:p>
        </p:txBody>
      </p:sp>
    </p:spTree>
    <p:extLst>
      <p:ext uri="{BB962C8B-B14F-4D97-AF65-F5344CB8AC3E}">
        <p14:creationId xmlns:p14="http://schemas.microsoft.com/office/powerpoint/2010/main" val="1561495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2B998C8-05F6-44CB-BE5C-81F4C50E490B}"/>
              </a:ext>
            </a:extLst>
          </p:cNvPr>
          <p:cNvSpPr>
            <a:spLocks noGrp="1"/>
          </p:cNvSpPr>
          <p:nvPr>
            <p:ph type="title"/>
          </p:nvPr>
        </p:nvSpPr>
        <p:spPr>
          <a:xfrm>
            <a:off x="1493520" y="197485"/>
            <a:ext cx="10515600" cy="1325563"/>
          </a:xfrm>
        </p:spPr>
        <p:txBody>
          <a:bodyPr/>
          <a:lstStyle/>
          <a:p>
            <a:pPr algn="ctr"/>
            <a:r>
              <a:rPr lang="sv-SE" dirty="0"/>
              <a:t>Mutation rates can differ between the organisms</a:t>
            </a:r>
            <a:endParaRPr lang="lv-LV" dirty="0"/>
          </a:p>
        </p:txBody>
      </p:sp>
      <p:pic>
        <p:nvPicPr>
          <p:cNvPr id="4" name="Attēls 3">
            <a:extLst>
              <a:ext uri="{FF2B5EF4-FFF2-40B4-BE49-F238E27FC236}">
                <a16:creationId xmlns:a16="http://schemas.microsoft.com/office/drawing/2014/main" xmlns="" id="{06293692-B089-4820-B64A-BABFE0C3536F}"/>
              </a:ext>
            </a:extLst>
          </p:cNvPr>
          <p:cNvPicPr>
            <a:picLocks noChangeAspect="1"/>
          </p:cNvPicPr>
          <p:nvPr/>
        </p:nvPicPr>
        <p:blipFill>
          <a:blip r:embed="rId2"/>
          <a:stretch>
            <a:fillRect/>
          </a:stretch>
        </p:blipFill>
        <p:spPr>
          <a:xfrm>
            <a:off x="150587" y="1497286"/>
            <a:ext cx="5274853" cy="5002443"/>
          </a:xfrm>
          <a:prstGeom prst="rect">
            <a:avLst/>
          </a:prstGeom>
        </p:spPr>
      </p:pic>
      <p:sp>
        <p:nvSpPr>
          <p:cNvPr id="5" name="Taisnstūris 4">
            <a:extLst>
              <a:ext uri="{FF2B5EF4-FFF2-40B4-BE49-F238E27FC236}">
                <a16:creationId xmlns:a16="http://schemas.microsoft.com/office/drawing/2014/main" xmlns="" id="{E69A508B-968A-4FDD-BF81-1E1DA85D540F}"/>
              </a:ext>
            </a:extLst>
          </p:cNvPr>
          <p:cNvSpPr/>
          <p:nvPr/>
        </p:nvSpPr>
        <p:spPr>
          <a:xfrm>
            <a:off x="5913120" y="4570036"/>
            <a:ext cx="6096000" cy="1200329"/>
          </a:xfrm>
          <a:prstGeom prst="rect">
            <a:avLst/>
          </a:prstGeom>
        </p:spPr>
        <p:txBody>
          <a:bodyPr>
            <a:spAutoFit/>
          </a:bodyPr>
          <a:lstStyle/>
          <a:p>
            <a:pPr marL="342900" indent="-342900">
              <a:buFont typeface="Arial" panose="020B0604020202020204" pitchFamily="34" charset="0"/>
              <a:buChar char="•"/>
            </a:pPr>
            <a:r>
              <a:rPr lang="en-US" sz="2400" dirty="0">
                <a:solidFill>
                  <a:srgbClr val="3B3B3B"/>
                </a:solidFill>
              </a:rPr>
              <a:t>RNA virus mutation rates are especially </a:t>
            </a:r>
          </a:p>
          <a:p>
            <a:r>
              <a:rPr lang="en-US" sz="2400" dirty="0">
                <a:solidFill>
                  <a:srgbClr val="3B3B3B"/>
                </a:solidFill>
              </a:rPr>
              <a:t>high partially due to not having </a:t>
            </a:r>
          </a:p>
          <a:p>
            <a:r>
              <a:rPr lang="en-US" sz="2400" dirty="0">
                <a:solidFill>
                  <a:srgbClr val="3B3B3B"/>
                </a:solidFill>
              </a:rPr>
              <a:t>a proofreading mechanism. </a:t>
            </a:r>
            <a:endParaRPr lang="lv-LV" sz="2400" dirty="0"/>
          </a:p>
        </p:txBody>
      </p:sp>
      <p:sp>
        <p:nvSpPr>
          <p:cNvPr id="7" name="Taisnstūris 6">
            <a:extLst>
              <a:ext uri="{FF2B5EF4-FFF2-40B4-BE49-F238E27FC236}">
                <a16:creationId xmlns:a16="http://schemas.microsoft.com/office/drawing/2014/main" xmlns="" id="{7086462A-0BBF-4CC8-B1DB-FC2878A3E564}"/>
              </a:ext>
            </a:extLst>
          </p:cNvPr>
          <p:cNvSpPr/>
          <p:nvPr/>
        </p:nvSpPr>
        <p:spPr>
          <a:xfrm>
            <a:off x="5669280" y="1523048"/>
            <a:ext cx="6096000" cy="3046988"/>
          </a:xfrm>
          <a:prstGeom prst="rect">
            <a:avLst/>
          </a:prstGeom>
        </p:spPr>
        <p:txBody>
          <a:bodyPr>
            <a:spAutoFit/>
          </a:bodyPr>
          <a:lstStyle/>
          <a:p>
            <a:pPr marL="342900" indent="-342900">
              <a:buFont typeface="Arial" panose="020B0604020202020204" pitchFamily="34" charset="0"/>
              <a:buChar char="•"/>
            </a:pPr>
            <a:r>
              <a:rPr lang="sv-SE" sz="2400" dirty="0">
                <a:solidFill>
                  <a:srgbClr val="222222"/>
                </a:solidFill>
              </a:rPr>
              <a:t>T</a:t>
            </a:r>
            <a:r>
              <a:rPr lang="lv-LV" sz="2400" dirty="0" err="1">
                <a:solidFill>
                  <a:srgbClr val="222222"/>
                </a:solidFill>
              </a:rPr>
              <a:t>he</a:t>
            </a:r>
            <a:r>
              <a:rPr lang="lv-LV" sz="2400" dirty="0">
                <a:solidFill>
                  <a:srgbClr val="222222"/>
                </a:solidFill>
              </a:rPr>
              <a:t> </a:t>
            </a:r>
            <a:r>
              <a:rPr lang="lv-LV" sz="2400" dirty="0" err="1">
                <a:solidFill>
                  <a:srgbClr val="222222"/>
                </a:solidFill>
              </a:rPr>
              <a:t>highest</a:t>
            </a:r>
            <a:r>
              <a:rPr lang="lv-LV" sz="2400" dirty="0">
                <a:solidFill>
                  <a:srgbClr val="222222"/>
                </a:solidFill>
              </a:rPr>
              <a:t> per </a:t>
            </a:r>
            <a:r>
              <a:rPr lang="lv-LV" sz="2400" dirty="0" err="1">
                <a:solidFill>
                  <a:srgbClr val="222222"/>
                </a:solidFill>
              </a:rPr>
              <a:t>base</a:t>
            </a:r>
            <a:r>
              <a:rPr lang="lv-LV" sz="2400" dirty="0">
                <a:solidFill>
                  <a:srgbClr val="222222"/>
                </a:solidFill>
              </a:rPr>
              <a:t> pair per </a:t>
            </a:r>
            <a:r>
              <a:rPr lang="lv-LV" sz="2400" dirty="0" err="1">
                <a:solidFill>
                  <a:srgbClr val="222222"/>
                </a:solidFill>
              </a:rPr>
              <a:t>generation</a:t>
            </a:r>
            <a:r>
              <a:rPr lang="lv-LV" sz="2400" dirty="0">
                <a:solidFill>
                  <a:srgbClr val="222222"/>
                </a:solidFill>
              </a:rPr>
              <a:t> </a:t>
            </a:r>
            <a:r>
              <a:rPr lang="lv-LV" sz="2400" dirty="0" err="1">
                <a:solidFill>
                  <a:srgbClr val="222222"/>
                </a:solidFill>
              </a:rPr>
              <a:t>mutation</a:t>
            </a:r>
            <a:r>
              <a:rPr lang="lv-LV" sz="2400" dirty="0">
                <a:solidFill>
                  <a:srgbClr val="222222"/>
                </a:solidFill>
              </a:rPr>
              <a:t> </a:t>
            </a:r>
            <a:r>
              <a:rPr lang="lv-LV" sz="2400" dirty="0" err="1">
                <a:solidFill>
                  <a:srgbClr val="222222"/>
                </a:solidFill>
              </a:rPr>
              <a:t>rates</a:t>
            </a:r>
            <a:r>
              <a:rPr lang="lv-LV" sz="2400" dirty="0">
                <a:solidFill>
                  <a:srgbClr val="222222"/>
                </a:solidFill>
              </a:rPr>
              <a:t> </a:t>
            </a:r>
            <a:r>
              <a:rPr lang="lv-LV" sz="2400" dirty="0" err="1">
                <a:solidFill>
                  <a:srgbClr val="222222"/>
                </a:solidFill>
              </a:rPr>
              <a:t>are</a:t>
            </a:r>
            <a:r>
              <a:rPr lang="lv-LV" sz="2400" dirty="0">
                <a:solidFill>
                  <a:srgbClr val="222222"/>
                </a:solidFill>
              </a:rPr>
              <a:t> </a:t>
            </a:r>
            <a:r>
              <a:rPr lang="lv-LV" sz="2400" dirty="0" err="1">
                <a:solidFill>
                  <a:srgbClr val="222222"/>
                </a:solidFill>
              </a:rPr>
              <a:t>found</a:t>
            </a:r>
            <a:r>
              <a:rPr lang="lv-LV" sz="2400" dirty="0">
                <a:solidFill>
                  <a:srgbClr val="222222"/>
                </a:solidFill>
              </a:rPr>
              <a:t> </a:t>
            </a:r>
            <a:r>
              <a:rPr lang="lv-LV" sz="2400" dirty="0" err="1">
                <a:solidFill>
                  <a:srgbClr val="222222"/>
                </a:solidFill>
              </a:rPr>
              <a:t>in</a:t>
            </a:r>
            <a:r>
              <a:rPr lang="lv-LV" sz="2400" dirty="0">
                <a:solidFill>
                  <a:srgbClr val="222222"/>
                </a:solidFill>
              </a:rPr>
              <a:t> </a:t>
            </a:r>
            <a:r>
              <a:rPr lang="lv-LV" sz="2400" dirty="0" err="1">
                <a:solidFill>
                  <a:srgbClr val="222222"/>
                </a:solidFill>
              </a:rPr>
              <a:t>viruses</a:t>
            </a:r>
            <a:r>
              <a:rPr lang="sv-SE" sz="2400" dirty="0">
                <a:solidFill>
                  <a:srgbClr val="222222"/>
                </a:solidFill>
              </a:rPr>
              <a:t>.</a:t>
            </a:r>
          </a:p>
          <a:p>
            <a:endParaRPr lang="sv-SE" sz="2400" dirty="0">
              <a:solidFill>
                <a:srgbClr val="222222"/>
              </a:solidFill>
            </a:endParaRPr>
          </a:p>
          <a:p>
            <a:pPr marL="342900" indent="-342900">
              <a:buFont typeface="Arial" panose="020B0604020202020204" pitchFamily="34" charset="0"/>
              <a:buChar char="•"/>
            </a:pPr>
            <a:r>
              <a:rPr lang="lv-LV" sz="2400" dirty="0">
                <a:solidFill>
                  <a:srgbClr val="222222"/>
                </a:solidFill>
              </a:rPr>
              <a:t>DNA </a:t>
            </a:r>
            <a:r>
              <a:rPr lang="lv-LV" sz="2400" dirty="0" err="1">
                <a:solidFill>
                  <a:srgbClr val="222222"/>
                </a:solidFill>
              </a:rPr>
              <a:t>viruses</a:t>
            </a:r>
            <a:r>
              <a:rPr lang="lv-LV" sz="2400" dirty="0">
                <a:solidFill>
                  <a:srgbClr val="222222"/>
                </a:solidFill>
              </a:rPr>
              <a:t> </a:t>
            </a:r>
            <a:r>
              <a:rPr lang="lv-LV" sz="2400" dirty="0" err="1">
                <a:solidFill>
                  <a:srgbClr val="222222"/>
                </a:solidFill>
              </a:rPr>
              <a:t>have</a:t>
            </a:r>
            <a:r>
              <a:rPr lang="lv-LV" sz="2400" dirty="0">
                <a:solidFill>
                  <a:srgbClr val="222222"/>
                </a:solidFill>
              </a:rPr>
              <a:t> </a:t>
            </a:r>
            <a:r>
              <a:rPr lang="lv-LV" sz="2400" dirty="0" err="1">
                <a:solidFill>
                  <a:srgbClr val="222222"/>
                </a:solidFill>
              </a:rPr>
              <a:t>mutation</a:t>
            </a:r>
            <a:r>
              <a:rPr lang="lv-LV" sz="2400" dirty="0">
                <a:solidFill>
                  <a:srgbClr val="222222"/>
                </a:solidFill>
              </a:rPr>
              <a:t> </a:t>
            </a:r>
            <a:r>
              <a:rPr lang="lv-LV" sz="2400" dirty="0" err="1">
                <a:solidFill>
                  <a:srgbClr val="222222"/>
                </a:solidFill>
              </a:rPr>
              <a:t>rates</a:t>
            </a:r>
            <a:r>
              <a:rPr lang="lv-LV" sz="2400" dirty="0">
                <a:solidFill>
                  <a:srgbClr val="222222"/>
                </a:solidFill>
              </a:rPr>
              <a:t> </a:t>
            </a:r>
            <a:r>
              <a:rPr lang="lv-LV" sz="2400" dirty="0" err="1">
                <a:solidFill>
                  <a:srgbClr val="222222"/>
                </a:solidFill>
              </a:rPr>
              <a:t>between</a:t>
            </a:r>
            <a:r>
              <a:rPr lang="lv-LV" sz="2400" dirty="0">
                <a:solidFill>
                  <a:srgbClr val="222222"/>
                </a:solidFill>
              </a:rPr>
              <a:t> 10</a:t>
            </a:r>
            <a:r>
              <a:rPr lang="lv-LV" sz="2400" baseline="30000" dirty="0">
                <a:solidFill>
                  <a:srgbClr val="222222"/>
                </a:solidFill>
              </a:rPr>
              <a:t>−6</a:t>
            </a:r>
            <a:r>
              <a:rPr lang="lv-LV" sz="2400" dirty="0">
                <a:solidFill>
                  <a:srgbClr val="222222"/>
                </a:solidFill>
              </a:rPr>
              <a:t> to 10</a:t>
            </a:r>
            <a:r>
              <a:rPr lang="lv-LV" sz="2400" baseline="30000" dirty="0">
                <a:solidFill>
                  <a:srgbClr val="222222"/>
                </a:solidFill>
              </a:rPr>
              <a:t>−8</a:t>
            </a:r>
            <a:r>
              <a:rPr lang="lv-LV" sz="2400" dirty="0">
                <a:solidFill>
                  <a:srgbClr val="222222"/>
                </a:solidFill>
              </a:rPr>
              <a:t> </a:t>
            </a:r>
            <a:r>
              <a:rPr lang="lv-LV" sz="2400" dirty="0" err="1">
                <a:solidFill>
                  <a:srgbClr val="222222"/>
                </a:solidFill>
              </a:rPr>
              <a:t>mutations</a:t>
            </a:r>
            <a:r>
              <a:rPr lang="lv-LV" sz="2400" dirty="0">
                <a:solidFill>
                  <a:srgbClr val="222222"/>
                </a:solidFill>
              </a:rPr>
              <a:t> per </a:t>
            </a:r>
            <a:r>
              <a:rPr lang="lv-LV" sz="2400" dirty="0" err="1">
                <a:solidFill>
                  <a:srgbClr val="222222"/>
                </a:solidFill>
              </a:rPr>
              <a:t>base</a:t>
            </a:r>
            <a:r>
              <a:rPr lang="lv-LV" sz="2400" dirty="0">
                <a:solidFill>
                  <a:srgbClr val="222222"/>
                </a:solidFill>
              </a:rPr>
              <a:t> per </a:t>
            </a:r>
            <a:r>
              <a:rPr lang="lv-LV" sz="2400" dirty="0" err="1">
                <a:solidFill>
                  <a:srgbClr val="222222"/>
                </a:solidFill>
              </a:rPr>
              <a:t>generation</a:t>
            </a:r>
            <a:r>
              <a:rPr lang="lv-LV" sz="2400" dirty="0">
                <a:solidFill>
                  <a:srgbClr val="222222"/>
                </a:solidFill>
              </a:rPr>
              <a:t>, </a:t>
            </a:r>
            <a:r>
              <a:rPr lang="lv-LV" sz="2400" dirty="0" err="1">
                <a:solidFill>
                  <a:srgbClr val="222222"/>
                </a:solidFill>
              </a:rPr>
              <a:t>and</a:t>
            </a:r>
            <a:r>
              <a:rPr lang="lv-LV" sz="2400" dirty="0">
                <a:solidFill>
                  <a:srgbClr val="222222"/>
                </a:solidFill>
              </a:rPr>
              <a:t> RNA </a:t>
            </a:r>
            <a:r>
              <a:rPr lang="lv-LV" sz="2400" dirty="0" err="1">
                <a:solidFill>
                  <a:srgbClr val="222222"/>
                </a:solidFill>
              </a:rPr>
              <a:t>viruses</a:t>
            </a:r>
            <a:r>
              <a:rPr lang="lv-LV" sz="2400" dirty="0">
                <a:solidFill>
                  <a:srgbClr val="222222"/>
                </a:solidFill>
              </a:rPr>
              <a:t> </a:t>
            </a:r>
            <a:r>
              <a:rPr lang="lv-LV" sz="2400" dirty="0" err="1">
                <a:solidFill>
                  <a:srgbClr val="222222"/>
                </a:solidFill>
              </a:rPr>
              <a:t>have</a:t>
            </a:r>
            <a:r>
              <a:rPr lang="lv-LV" sz="2400" dirty="0">
                <a:solidFill>
                  <a:srgbClr val="222222"/>
                </a:solidFill>
              </a:rPr>
              <a:t> </a:t>
            </a:r>
            <a:r>
              <a:rPr lang="lv-LV" sz="2400" dirty="0" err="1">
                <a:solidFill>
                  <a:srgbClr val="222222"/>
                </a:solidFill>
              </a:rPr>
              <a:t>mutation</a:t>
            </a:r>
            <a:r>
              <a:rPr lang="lv-LV" sz="2400" dirty="0">
                <a:solidFill>
                  <a:srgbClr val="222222"/>
                </a:solidFill>
              </a:rPr>
              <a:t> </a:t>
            </a:r>
            <a:r>
              <a:rPr lang="lv-LV" sz="2400" dirty="0" err="1">
                <a:solidFill>
                  <a:srgbClr val="222222"/>
                </a:solidFill>
              </a:rPr>
              <a:t>rates</a:t>
            </a:r>
            <a:r>
              <a:rPr lang="lv-LV" sz="2400" dirty="0">
                <a:solidFill>
                  <a:srgbClr val="222222"/>
                </a:solidFill>
              </a:rPr>
              <a:t> </a:t>
            </a:r>
            <a:r>
              <a:rPr lang="lv-LV" sz="2400" dirty="0" err="1">
                <a:solidFill>
                  <a:srgbClr val="222222"/>
                </a:solidFill>
              </a:rPr>
              <a:t>between</a:t>
            </a:r>
            <a:r>
              <a:rPr lang="lv-LV" sz="2400" dirty="0">
                <a:solidFill>
                  <a:srgbClr val="222222"/>
                </a:solidFill>
              </a:rPr>
              <a:t> 10</a:t>
            </a:r>
            <a:r>
              <a:rPr lang="lv-LV" sz="2400" baseline="30000" dirty="0">
                <a:solidFill>
                  <a:srgbClr val="222222"/>
                </a:solidFill>
              </a:rPr>
              <a:t>−3</a:t>
            </a:r>
            <a:r>
              <a:rPr lang="lv-LV" sz="2400" dirty="0">
                <a:solidFill>
                  <a:srgbClr val="222222"/>
                </a:solidFill>
              </a:rPr>
              <a:t> to 10</a:t>
            </a:r>
            <a:r>
              <a:rPr lang="lv-LV" sz="2400" baseline="30000" dirty="0">
                <a:solidFill>
                  <a:srgbClr val="222222"/>
                </a:solidFill>
              </a:rPr>
              <a:t>−5</a:t>
            </a:r>
            <a:r>
              <a:rPr lang="lv-LV" sz="2400" dirty="0">
                <a:solidFill>
                  <a:srgbClr val="222222"/>
                </a:solidFill>
              </a:rPr>
              <a:t> per </a:t>
            </a:r>
            <a:r>
              <a:rPr lang="lv-LV" sz="2400" dirty="0" err="1">
                <a:solidFill>
                  <a:srgbClr val="222222"/>
                </a:solidFill>
              </a:rPr>
              <a:t>base</a:t>
            </a:r>
            <a:r>
              <a:rPr lang="lv-LV" sz="2400" dirty="0">
                <a:solidFill>
                  <a:srgbClr val="222222"/>
                </a:solidFill>
              </a:rPr>
              <a:t> per </a:t>
            </a:r>
            <a:r>
              <a:rPr lang="lv-LV" sz="2400" dirty="0" err="1">
                <a:solidFill>
                  <a:srgbClr val="222222"/>
                </a:solidFill>
              </a:rPr>
              <a:t>generation</a:t>
            </a:r>
            <a:r>
              <a:rPr lang="lv-LV" sz="2400" dirty="0">
                <a:solidFill>
                  <a:srgbClr val="222222"/>
                </a:solidFill>
              </a:rPr>
              <a:t>.</a:t>
            </a:r>
            <a:endParaRPr lang="lv-LV" sz="2400" dirty="0"/>
          </a:p>
        </p:txBody>
      </p:sp>
    </p:spTree>
    <p:extLst>
      <p:ext uri="{BB962C8B-B14F-4D97-AF65-F5344CB8AC3E}">
        <p14:creationId xmlns:p14="http://schemas.microsoft.com/office/powerpoint/2010/main" val="1935273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9" y="404665"/>
            <a:ext cx="8539645" cy="584775"/>
          </a:xfrm>
          <a:prstGeom prst="rect">
            <a:avLst/>
          </a:prstGeom>
          <a:noFill/>
        </p:spPr>
        <p:txBody>
          <a:bodyPr wrap="none" rtlCol="0">
            <a:spAutoFit/>
          </a:bodyPr>
          <a:lstStyle/>
          <a:p>
            <a:r>
              <a:rPr lang="lv-LV" sz="3200" dirty="0" err="1"/>
              <a:t>Environmental</a:t>
            </a:r>
            <a:r>
              <a:rPr lang="lv-LV" sz="3200" dirty="0"/>
              <a:t>  </a:t>
            </a:r>
            <a:r>
              <a:rPr lang="lv-LV" sz="3200" dirty="0" err="1"/>
              <a:t>agents</a:t>
            </a:r>
            <a:r>
              <a:rPr lang="lv-LV" sz="3200" dirty="0"/>
              <a:t>  </a:t>
            </a:r>
            <a:r>
              <a:rPr lang="lv-LV" sz="3200" dirty="0" err="1"/>
              <a:t>that</a:t>
            </a:r>
            <a:r>
              <a:rPr lang="lv-LV" sz="3200" dirty="0"/>
              <a:t> </a:t>
            </a:r>
            <a:r>
              <a:rPr lang="lv-LV" sz="3200" dirty="0" err="1"/>
              <a:t>damage</a:t>
            </a:r>
            <a:r>
              <a:rPr lang="lv-LV" sz="3200" dirty="0"/>
              <a:t> DNA </a:t>
            </a:r>
            <a:r>
              <a:rPr lang="lv-LV" sz="3200" dirty="0" err="1"/>
              <a:t>integrity</a:t>
            </a:r>
            <a:endParaRPr lang="lv-LV" sz="3200" dirty="0"/>
          </a:p>
        </p:txBody>
      </p:sp>
      <p:sp>
        <p:nvSpPr>
          <p:cNvPr id="5" name="TextBox 4"/>
          <p:cNvSpPr txBox="1"/>
          <p:nvPr/>
        </p:nvSpPr>
        <p:spPr>
          <a:xfrm>
            <a:off x="4655841" y="1052736"/>
            <a:ext cx="1793953" cy="523220"/>
          </a:xfrm>
          <a:prstGeom prst="rect">
            <a:avLst/>
          </a:prstGeom>
          <a:noFill/>
        </p:spPr>
        <p:txBody>
          <a:bodyPr wrap="none" rtlCol="0">
            <a:spAutoFit/>
          </a:bodyPr>
          <a:lstStyle/>
          <a:p>
            <a:r>
              <a:rPr lang="lv-LV" sz="2800" dirty="0" err="1"/>
              <a:t>Radiations</a:t>
            </a:r>
            <a:r>
              <a:rPr lang="lv-LV" sz="2800" dirty="0"/>
              <a:t> </a:t>
            </a:r>
          </a:p>
        </p:txBody>
      </p:sp>
      <p:sp>
        <p:nvSpPr>
          <p:cNvPr id="6" name="TextBox 5"/>
          <p:cNvSpPr txBox="1"/>
          <p:nvPr/>
        </p:nvSpPr>
        <p:spPr>
          <a:xfrm>
            <a:off x="2351584" y="2060849"/>
            <a:ext cx="5950924" cy="461665"/>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Ionizing</a:t>
            </a:r>
            <a:r>
              <a:rPr lang="lv-LV" sz="2400" dirty="0"/>
              <a:t> </a:t>
            </a:r>
            <a:r>
              <a:rPr lang="lv-LV" sz="2400" dirty="0" err="1"/>
              <a:t>radiation</a:t>
            </a:r>
            <a:r>
              <a:rPr lang="lv-LV" sz="2400" dirty="0"/>
              <a:t> – gamma </a:t>
            </a:r>
            <a:r>
              <a:rPr lang="lv-LV" sz="2400" dirty="0" err="1"/>
              <a:t>rays</a:t>
            </a:r>
            <a:r>
              <a:rPr lang="lv-LV" sz="2400" dirty="0"/>
              <a:t>  </a:t>
            </a:r>
            <a:r>
              <a:rPr lang="lv-LV" sz="2400" dirty="0" err="1"/>
              <a:t>and</a:t>
            </a:r>
            <a:r>
              <a:rPr lang="lv-LV" sz="2400" dirty="0"/>
              <a:t> x-</a:t>
            </a:r>
            <a:r>
              <a:rPr lang="lv-LV" sz="2400" dirty="0" err="1"/>
              <a:t>rays</a:t>
            </a:r>
            <a:r>
              <a:rPr lang="lv-LV" sz="2400" dirty="0"/>
              <a:t> </a:t>
            </a:r>
          </a:p>
        </p:txBody>
      </p:sp>
      <p:sp>
        <p:nvSpPr>
          <p:cNvPr id="7" name="TextBox 6"/>
          <p:cNvSpPr txBox="1"/>
          <p:nvPr/>
        </p:nvSpPr>
        <p:spPr>
          <a:xfrm>
            <a:off x="2351585" y="2996953"/>
            <a:ext cx="8130239" cy="1200329"/>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Ultraviolet</a:t>
            </a:r>
            <a:r>
              <a:rPr lang="lv-LV" sz="2400" dirty="0"/>
              <a:t> </a:t>
            </a:r>
            <a:r>
              <a:rPr lang="lv-LV" sz="2400" dirty="0" err="1"/>
              <a:t>rays</a:t>
            </a:r>
            <a:r>
              <a:rPr lang="lv-LV" sz="2400" dirty="0"/>
              <a:t>, </a:t>
            </a:r>
            <a:r>
              <a:rPr lang="lv-LV" sz="2400" dirty="0" err="1"/>
              <a:t>especially</a:t>
            </a:r>
            <a:r>
              <a:rPr lang="lv-LV" sz="2400" dirty="0"/>
              <a:t> </a:t>
            </a:r>
            <a:r>
              <a:rPr lang="lv-LV" sz="2400" dirty="0" err="1"/>
              <a:t>the</a:t>
            </a:r>
            <a:r>
              <a:rPr lang="lv-LV" sz="2400" dirty="0"/>
              <a:t> UV-C </a:t>
            </a:r>
            <a:r>
              <a:rPr lang="lv-LV" sz="2400" dirty="0" err="1"/>
              <a:t>rays</a:t>
            </a:r>
            <a:r>
              <a:rPr lang="lv-LV" sz="2400" dirty="0"/>
              <a:t> (260 </a:t>
            </a:r>
            <a:r>
              <a:rPr lang="lv-LV" sz="2400" dirty="0" err="1"/>
              <a:t>nm</a:t>
            </a:r>
            <a:r>
              <a:rPr lang="lv-LV" sz="2400" dirty="0"/>
              <a:t>) </a:t>
            </a:r>
            <a:r>
              <a:rPr lang="lv-LV" sz="2400" dirty="0" err="1"/>
              <a:t>that</a:t>
            </a:r>
            <a:r>
              <a:rPr lang="lv-LV" sz="2400" dirty="0"/>
              <a:t> </a:t>
            </a:r>
            <a:r>
              <a:rPr lang="lv-LV" sz="2400" dirty="0" err="1"/>
              <a:t>are</a:t>
            </a:r>
            <a:r>
              <a:rPr lang="lv-LV" sz="2400" dirty="0"/>
              <a:t> </a:t>
            </a:r>
          </a:p>
          <a:p>
            <a:r>
              <a:rPr lang="lv-LV" sz="2400" dirty="0" err="1"/>
              <a:t>absorbed</a:t>
            </a:r>
            <a:r>
              <a:rPr lang="lv-LV" sz="2400" dirty="0"/>
              <a:t>  </a:t>
            </a:r>
            <a:r>
              <a:rPr lang="lv-LV" sz="2400" dirty="0" err="1"/>
              <a:t>strongly</a:t>
            </a:r>
            <a:r>
              <a:rPr lang="lv-LV" sz="2400" dirty="0"/>
              <a:t> </a:t>
            </a:r>
            <a:r>
              <a:rPr lang="lv-LV" sz="2400" dirty="0" err="1"/>
              <a:t>by</a:t>
            </a:r>
            <a:r>
              <a:rPr lang="lv-LV" sz="2400" dirty="0"/>
              <a:t> DNS </a:t>
            </a:r>
            <a:r>
              <a:rPr lang="lv-LV" sz="2400" dirty="0" err="1"/>
              <a:t>and</a:t>
            </a:r>
            <a:r>
              <a:rPr lang="lv-LV" sz="2400" dirty="0"/>
              <a:t> </a:t>
            </a:r>
            <a:r>
              <a:rPr lang="lv-LV" sz="2400" dirty="0" err="1"/>
              <a:t>the</a:t>
            </a:r>
            <a:r>
              <a:rPr lang="lv-LV" sz="2400" dirty="0"/>
              <a:t> </a:t>
            </a:r>
            <a:r>
              <a:rPr lang="lv-LV" sz="2400" dirty="0" err="1"/>
              <a:t>longer</a:t>
            </a:r>
            <a:r>
              <a:rPr lang="lv-LV" sz="2400" dirty="0"/>
              <a:t> UV-B </a:t>
            </a:r>
            <a:r>
              <a:rPr lang="lv-LV" sz="2400" dirty="0" err="1"/>
              <a:t>that</a:t>
            </a:r>
            <a:r>
              <a:rPr lang="lv-LV" sz="2400" dirty="0"/>
              <a:t> </a:t>
            </a:r>
            <a:r>
              <a:rPr lang="lv-LV" sz="2400" dirty="0" err="1"/>
              <a:t>penetrates</a:t>
            </a:r>
            <a:r>
              <a:rPr lang="lv-LV" sz="2400" dirty="0"/>
              <a:t> </a:t>
            </a:r>
          </a:p>
          <a:p>
            <a:r>
              <a:rPr lang="lv-LV" sz="2400" dirty="0" err="1"/>
              <a:t>the</a:t>
            </a:r>
            <a:r>
              <a:rPr lang="lv-LV" sz="2400" dirty="0"/>
              <a:t> </a:t>
            </a:r>
            <a:r>
              <a:rPr lang="lv-LV" sz="2400" dirty="0" err="1"/>
              <a:t>ozone</a:t>
            </a:r>
            <a:r>
              <a:rPr lang="lv-LV" sz="2400" dirty="0"/>
              <a:t> </a:t>
            </a:r>
            <a:r>
              <a:rPr lang="lv-LV" sz="2400" dirty="0" err="1"/>
              <a:t>shield</a:t>
            </a:r>
            <a:r>
              <a:rPr lang="lv-LV" sz="2400" dirty="0"/>
              <a:t> </a:t>
            </a:r>
          </a:p>
        </p:txBody>
      </p:sp>
      <p:sp>
        <p:nvSpPr>
          <p:cNvPr id="8" name="TextBox 7"/>
          <p:cNvSpPr txBox="1"/>
          <p:nvPr/>
        </p:nvSpPr>
        <p:spPr>
          <a:xfrm>
            <a:off x="2279577" y="4725145"/>
            <a:ext cx="8010847" cy="830997"/>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Highly</a:t>
            </a:r>
            <a:r>
              <a:rPr lang="lv-LV" sz="2400" dirty="0"/>
              <a:t> </a:t>
            </a:r>
            <a:r>
              <a:rPr lang="lv-LV" sz="2400" dirty="0" err="1"/>
              <a:t>reactive</a:t>
            </a:r>
            <a:r>
              <a:rPr lang="lv-LV" sz="2400" dirty="0"/>
              <a:t> </a:t>
            </a:r>
            <a:r>
              <a:rPr lang="lv-LV" sz="2400" dirty="0" err="1"/>
              <a:t>oxygen</a:t>
            </a:r>
            <a:r>
              <a:rPr lang="lv-LV" sz="2400" dirty="0"/>
              <a:t> </a:t>
            </a:r>
            <a:r>
              <a:rPr lang="lv-LV" sz="2400" dirty="0" err="1"/>
              <a:t>radicals</a:t>
            </a:r>
            <a:r>
              <a:rPr lang="lv-LV" sz="2400" dirty="0"/>
              <a:t> </a:t>
            </a:r>
            <a:r>
              <a:rPr lang="lv-LV" sz="2400" dirty="0" err="1"/>
              <a:t>produced</a:t>
            </a:r>
            <a:r>
              <a:rPr lang="lv-LV" sz="2400" dirty="0"/>
              <a:t> </a:t>
            </a:r>
            <a:r>
              <a:rPr lang="lv-LV" sz="2400" dirty="0" err="1"/>
              <a:t>during</a:t>
            </a:r>
            <a:r>
              <a:rPr lang="lv-LV" sz="2400" dirty="0"/>
              <a:t> </a:t>
            </a:r>
            <a:r>
              <a:rPr lang="lv-LV" sz="2400" dirty="0" err="1"/>
              <a:t>normal</a:t>
            </a:r>
            <a:r>
              <a:rPr lang="lv-LV" sz="2400" dirty="0"/>
              <a:t> </a:t>
            </a:r>
            <a:r>
              <a:rPr lang="lv-LV" sz="2400" dirty="0" err="1"/>
              <a:t>cell</a:t>
            </a:r>
            <a:r>
              <a:rPr lang="lv-LV" sz="2400" dirty="0"/>
              <a:t> </a:t>
            </a:r>
          </a:p>
          <a:p>
            <a:r>
              <a:rPr lang="lv-LV" sz="2400" dirty="0" err="1"/>
              <a:t>respiration</a:t>
            </a:r>
            <a:r>
              <a:rPr lang="lv-LV" sz="2400" dirty="0"/>
              <a:t> </a:t>
            </a:r>
            <a:r>
              <a:rPr lang="lv-LV" sz="2400" dirty="0" err="1"/>
              <a:t>and</a:t>
            </a:r>
            <a:r>
              <a:rPr lang="lv-LV" sz="2400" dirty="0"/>
              <a:t> </a:t>
            </a:r>
            <a:r>
              <a:rPr lang="lv-LV" sz="2400" dirty="0" err="1"/>
              <a:t>other</a:t>
            </a:r>
            <a:r>
              <a:rPr lang="lv-LV" sz="2400" dirty="0"/>
              <a:t> </a:t>
            </a:r>
            <a:r>
              <a:rPr lang="lv-LV" sz="2400" dirty="0" err="1"/>
              <a:t>biochemical</a:t>
            </a:r>
            <a:r>
              <a:rPr lang="lv-LV" sz="2400" dirty="0"/>
              <a:t> </a:t>
            </a:r>
            <a:r>
              <a:rPr lang="lv-LV" sz="2400" dirty="0" err="1"/>
              <a:t>pathways</a:t>
            </a:r>
            <a:endParaRPr lang="lv-LV" sz="2400" dirty="0"/>
          </a:p>
        </p:txBody>
      </p:sp>
    </p:spTree>
    <p:extLst>
      <p:ext uri="{BB962C8B-B14F-4D97-AF65-F5344CB8AC3E}">
        <p14:creationId xmlns:p14="http://schemas.microsoft.com/office/powerpoint/2010/main" val="2027151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9" y="404665"/>
            <a:ext cx="8539645" cy="584775"/>
          </a:xfrm>
          <a:prstGeom prst="rect">
            <a:avLst/>
          </a:prstGeom>
          <a:noFill/>
        </p:spPr>
        <p:txBody>
          <a:bodyPr wrap="none" rtlCol="0">
            <a:spAutoFit/>
          </a:bodyPr>
          <a:lstStyle/>
          <a:p>
            <a:r>
              <a:rPr lang="lv-LV" sz="3200" dirty="0" err="1"/>
              <a:t>Environmental</a:t>
            </a:r>
            <a:r>
              <a:rPr lang="lv-LV" sz="3200" dirty="0"/>
              <a:t>  </a:t>
            </a:r>
            <a:r>
              <a:rPr lang="lv-LV" sz="3200" dirty="0" err="1"/>
              <a:t>agents</a:t>
            </a:r>
            <a:r>
              <a:rPr lang="lv-LV" sz="3200" dirty="0"/>
              <a:t>  </a:t>
            </a:r>
            <a:r>
              <a:rPr lang="lv-LV" sz="3200" dirty="0" err="1"/>
              <a:t>that</a:t>
            </a:r>
            <a:r>
              <a:rPr lang="lv-LV" sz="3200" dirty="0"/>
              <a:t> </a:t>
            </a:r>
            <a:r>
              <a:rPr lang="lv-LV" sz="3200" dirty="0" err="1"/>
              <a:t>damage</a:t>
            </a:r>
            <a:r>
              <a:rPr lang="lv-LV" sz="3200" dirty="0"/>
              <a:t> DNA </a:t>
            </a:r>
            <a:r>
              <a:rPr lang="lv-LV" sz="3200" dirty="0" err="1"/>
              <a:t>integrity</a:t>
            </a:r>
            <a:endParaRPr lang="lv-LV" sz="3200" dirty="0"/>
          </a:p>
        </p:txBody>
      </p:sp>
      <p:sp>
        <p:nvSpPr>
          <p:cNvPr id="5" name="TextBox 4"/>
          <p:cNvSpPr txBox="1"/>
          <p:nvPr/>
        </p:nvSpPr>
        <p:spPr>
          <a:xfrm>
            <a:off x="4655841" y="1052736"/>
            <a:ext cx="1654877" cy="523220"/>
          </a:xfrm>
          <a:prstGeom prst="rect">
            <a:avLst/>
          </a:prstGeom>
          <a:noFill/>
        </p:spPr>
        <p:txBody>
          <a:bodyPr wrap="none" rtlCol="0">
            <a:spAutoFit/>
          </a:bodyPr>
          <a:lstStyle/>
          <a:p>
            <a:r>
              <a:rPr lang="lv-LV" sz="2800" dirty="0" err="1"/>
              <a:t>Chemicals</a:t>
            </a:r>
            <a:endParaRPr lang="lv-LV" sz="2800" dirty="0"/>
          </a:p>
        </p:txBody>
      </p:sp>
      <p:sp>
        <p:nvSpPr>
          <p:cNvPr id="6" name="TextBox 5"/>
          <p:cNvSpPr txBox="1"/>
          <p:nvPr/>
        </p:nvSpPr>
        <p:spPr>
          <a:xfrm>
            <a:off x="2207569" y="1988841"/>
            <a:ext cx="7942559" cy="830997"/>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Plant</a:t>
            </a:r>
            <a:r>
              <a:rPr lang="lv-LV" sz="2400" dirty="0"/>
              <a:t> </a:t>
            </a:r>
            <a:r>
              <a:rPr lang="lv-LV" sz="2400" dirty="0" err="1"/>
              <a:t>and</a:t>
            </a:r>
            <a:r>
              <a:rPr lang="lv-LV" sz="2400" dirty="0"/>
              <a:t> </a:t>
            </a:r>
            <a:r>
              <a:rPr lang="lv-LV" sz="2400" dirty="0" err="1"/>
              <a:t>microbial</a:t>
            </a:r>
            <a:r>
              <a:rPr lang="lv-LV" sz="2400" dirty="0"/>
              <a:t> </a:t>
            </a:r>
            <a:r>
              <a:rPr lang="lv-LV" sz="2400" dirty="0" err="1"/>
              <a:t>products</a:t>
            </a:r>
            <a:r>
              <a:rPr lang="lv-LV" sz="2400" dirty="0"/>
              <a:t>, </a:t>
            </a:r>
            <a:r>
              <a:rPr lang="lv-LV" sz="2400" dirty="0" err="1"/>
              <a:t>e.g</a:t>
            </a:r>
            <a:r>
              <a:rPr lang="lv-LV" sz="2400" dirty="0"/>
              <a:t>. </a:t>
            </a:r>
            <a:r>
              <a:rPr lang="lv-LV" sz="2400" dirty="0" err="1"/>
              <a:t>the</a:t>
            </a:r>
            <a:r>
              <a:rPr lang="lv-LV" sz="2400" dirty="0"/>
              <a:t> </a:t>
            </a:r>
            <a:r>
              <a:rPr lang="lv-LV" sz="2400" dirty="0" err="1"/>
              <a:t>Aflatoxin</a:t>
            </a:r>
            <a:r>
              <a:rPr lang="lv-LV" sz="2400" dirty="0"/>
              <a:t> </a:t>
            </a:r>
            <a:r>
              <a:rPr lang="lv-LV" sz="2400" dirty="0" err="1"/>
              <a:t>produced</a:t>
            </a:r>
            <a:r>
              <a:rPr lang="lv-LV" sz="2400" dirty="0"/>
              <a:t> </a:t>
            </a:r>
            <a:r>
              <a:rPr lang="lv-LV" sz="2400" dirty="0" err="1"/>
              <a:t>in</a:t>
            </a:r>
            <a:endParaRPr lang="lv-LV" sz="2400" dirty="0"/>
          </a:p>
          <a:p>
            <a:r>
              <a:rPr lang="lv-LV" sz="2400" dirty="0" err="1"/>
              <a:t>moldy</a:t>
            </a:r>
            <a:r>
              <a:rPr lang="lv-LV" sz="2400" dirty="0"/>
              <a:t> </a:t>
            </a:r>
            <a:r>
              <a:rPr lang="lv-LV" sz="2400" dirty="0" err="1"/>
              <a:t>peanuts</a:t>
            </a:r>
            <a:endParaRPr lang="lv-LV" sz="2400" dirty="0"/>
          </a:p>
        </p:txBody>
      </p:sp>
      <p:sp>
        <p:nvSpPr>
          <p:cNvPr id="7" name="TextBox 6"/>
          <p:cNvSpPr txBox="1"/>
          <p:nvPr/>
        </p:nvSpPr>
        <p:spPr>
          <a:xfrm>
            <a:off x="2207569" y="2996953"/>
            <a:ext cx="7645811" cy="461665"/>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Aromatic</a:t>
            </a:r>
            <a:r>
              <a:rPr lang="lv-LV" sz="2400" dirty="0"/>
              <a:t> </a:t>
            </a:r>
            <a:r>
              <a:rPr lang="lv-LV" sz="2400" dirty="0" err="1"/>
              <a:t>hydrocarbons</a:t>
            </a:r>
            <a:r>
              <a:rPr lang="lv-LV" sz="2400" dirty="0"/>
              <a:t>, </a:t>
            </a:r>
            <a:r>
              <a:rPr lang="lv-LV" sz="2400" dirty="0" err="1"/>
              <a:t>such</a:t>
            </a:r>
            <a:r>
              <a:rPr lang="lv-LV" sz="2400" dirty="0"/>
              <a:t> </a:t>
            </a:r>
            <a:r>
              <a:rPr lang="lv-LV" sz="2400" dirty="0" err="1"/>
              <a:t>as</a:t>
            </a:r>
            <a:r>
              <a:rPr lang="lv-LV" sz="2400" dirty="0"/>
              <a:t> </a:t>
            </a:r>
            <a:r>
              <a:rPr lang="lv-LV" sz="2400" dirty="0" err="1"/>
              <a:t>found</a:t>
            </a:r>
            <a:r>
              <a:rPr lang="lv-LV" sz="2400" dirty="0"/>
              <a:t> </a:t>
            </a:r>
            <a:r>
              <a:rPr lang="lv-LV" sz="2400" dirty="0" err="1"/>
              <a:t>in</a:t>
            </a:r>
            <a:r>
              <a:rPr lang="lv-LV" sz="2400" dirty="0"/>
              <a:t> </a:t>
            </a:r>
            <a:r>
              <a:rPr lang="lv-LV" sz="2400" dirty="0" err="1"/>
              <a:t>cigarette</a:t>
            </a:r>
            <a:r>
              <a:rPr lang="lv-LV" sz="2400" dirty="0"/>
              <a:t> </a:t>
            </a:r>
            <a:r>
              <a:rPr lang="lv-LV" sz="2400" dirty="0" err="1"/>
              <a:t>smoke</a:t>
            </a:r>
            <a:r>
              <a:rPr lang="lv-LV" sz="2400" dirty="0"/>
              <a:t> </a:t>
            </a:r>
          </a:p>
        </p:txBody>
      </p:sp>
      <p:sp>
        <p:nvSpPr>
          <p:cNvPr id="8" name="TextBox 7"/>
          <p:cNvSpPr txBox="1"/>
          <p:nvPr/>
        </p:nvSpPr>
        <p:spPr>
          <a:xfrm>
            <a:off x="2207569" y="4005065"/>
            <a:ext cx="6416885" cy="830997"/>
          </a:xfrm>
          <a:prstGeom prst="rect">
            <a:avLst/>
          </a:prstGeom>
          <a:noFill/>
        </p:spPr>
        <p:txBody>
          <a:bodyPr wrap="none" rtlCol="0">
            <a:spAutoFit/>
          </a:bodyPr>
          <a:lstStyle/>
          <a:p>
            <a:pPr marL="342900" indent="-342900">
              <a:buFont typeface="Wingdings" panose="05000000000000000000" pitchFamily="2" charset="2"/>
              <a:buChar char="q"/>
            </a:pPr>
            <a:r>
              <a:rPr lang="lv-LV" sz="2400" dirty="0" err="1"/>
              <a:t>Chemicals</a:t>
            </a:r>
            <a:r>
              <a:rPr lang="lv-LV" sz="2400" dirty="0"/>
              <a:t> </a:t>
            </a:r>
            <a:r>
              <a:rPr lang="lv-LV" sz="2400" dirty="0" err="1"/>
              <a:t>used</a:t>
            </a:r>
            <a:r>
              <a:rPr lang="lv-LV" sz="2400" dirty="0"/>
              <a:t> </a:t>
            </a:r>
            <a:r>
              <a:rPr lang="lv-LV" sz="2400" dirty="0" err="1"/>
              <a:t>in</a:t>
            </a:r>
            <a:r>
              <a:rPr lang="lv-LV" sz="2400" dirty="0"/>
              <a:t> </a:t>
            </a:r>
            <a:r>
              <a:rPr lang="lv-LV" sz="2400" dirty="0" err="1"/>
              <a:t>chemotherapy</a:t>
            </a:r>
            <a:r>
              <a:rPr lang="lv-LV" sz="2400" dirty="0"/>
              <a:t>, </a:t>
            </a:r>
            <a:r>
              <a:rPr lang="lv-LV" sz="2400" dirty="0" err="1"/>
              <a:t>especially</a:t>
            </a:r>
            <a:r>
              <a:rPr lang="lv-LV" sz="2400" dirty="0"/>
              <a:t> </a:t>
            </a:r>
            <a:r>
              <a:rPr lang="lv-LV" sz="2400" dirty="0" err="1"/>
              <a:t>for</a:t>
            </a:r>
            <a:endParaRPr lang="lv-LV" sz="2400" dirty="0"/>
          </a:p>
          <a:p>
            <a:r>
              <a:rPr lang="lv-LV" sz="2400" dirty="0"/>
              <a:t> </a:t>
            </a:r>
            <a:r>
              <a:rPr lang="lv-LV" sz="2400" dirty="0" err="1"/>
              <a:t>cancer</a:t>
            </a:r>
            <a:r>
              <a:rPr lang="lv-LV" sz="2400" dirty="0"/>
              <a:t> </a:t>
            </a:r>
            <a:r>
              <a:rPr lang="lv-LV" sz="2400" dirty="0" err="1"/>
              <a:t>treatment</a:t>
            </a:r>
            <a:r>
              <a:rPr lang="lv-LV" sz="2400" dirty="0"/>
              <a:t>.</a:t>
            </a:r>
          </a:p>
        </p:txBody>
      </p:sp>
      <p:sp>
        <p:nvSpPr>
          <p:cNvPr id="9" name="TextBox 8"/>
          <p:cNvSpPr txBox="1"/>
          <p:nvPr/>
        </p:nvSpPr>
        <p:spPr>
          <a:xfrm>
            <a:off x="2639617" y="5373217"/>
            <a:ext cx="6984413" cy="830997"/>
          </a:xfrm>
          <a:prstGeom prst="rect">
            <a:avLst/>
          </a:prstGeom>
          <a:noFill/>
        </p:spPr>
        <p:txBody>
          <a:bodyPr wrap="none" rtlCol="0">
            <a:spAutoFit/>
          </a:bodyPr>
          <a:lstStyle/>
          <a:p>
            <a:r>
              <a:rPr lang="en-US" sz="2400" dirty="0"/>
              <a:t>It has been estimated that an individual cell can suffer </a:t>
            </a:r>
          </a:p>
          <a:p>
            <a:r>
              <a:rPr lang="en-US" sz="2400" b="1" dirty="0"/>
              <a:t>up to one million DNA changes per day</a:t>
            </a:r>
            <a:r>
              <a:rPr lang="en-US" sz="2400" dirty="0"/>
              <a:t>.</a:t>
            </a:r>
            <a:endParaRPr lang="lv-LV" sz="2400" dirty="0"/>
          </a:p>
        </p:txBody>
      </p:sp>
    </p:spTree>
    <p:extLst>
      <p:ext uri="{BB962C8B-B14F-4D97-AF65-F5344CB8AC3E}">
        <p14:creationId xmlns:p14="http://schemas.microsoft.com/office/powerpoint/2010/main" val="10781980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repair mechanisms</a:t>
            </a:r>
            <a:endParaRPr lang="lv-LV" dirty="0"/>
          </a:p>
        </p:txBody>
      </p:sp>
      <p:sp>
        <p:nvSpPr>
          <p:cNvPr id="4" name="Content Placeholder 3"/>
          <p:cNvSpPr>
            <a:spLocks noGrp="1"/>
          </p:cNvSpPr>
          <p:nvPr>
            <p:ph idx="1"/>
          </p:nvPr>
        </p:nvSpPr>
        <p:spPr>
          <a:xfrm>
            <a:off x="1981200" y="1600201"/>
            <a:ext cx="8229600" cy="4226798"/>
          </a:xfrm>
          <a:prstGeom prst="rect">
            <a:avLst/>
          </a:prstGeom>
        </p:spPr>
        <p:txBody>
          <a:bodyPr wrap="square">
            <a:spAutoFit/>
          </a:bodyPr>
          <a:lstStyle/>
          <a:p>
            <a:pPr>
              <a:buFont typeface="Wingdings" panose="05000000000000000000" pitchFamily="2" charset="2"/>
              <a:buChar char="q"/>
            </a:pPr>
            <a:r>
              <a:rPr lang="en-US" dirty="0"/>
              <a:t>Cells have evolved a number of mechanisms to detect and repair the various types of damage that can occur to DNA, no matter whether this damage is caused by the environment or by errors in replication. </a:t>
            </a:r>
          </a:p>
          <a:p>
            <a:endParaRPr lang="en-US" dirty="0"/>
          </a:p>
          <a:p>
            <a:pPr>
              <a:buFont typeface="Wingdings" panose="05000000000000000000" pitchFamily="2" charset="2"/>
              <a:buChar char="q"/>
            </a:pPr>
            <a:r>
              <a:rPr lang="en-US" dirty="0"/>
              <a:t>DNA repair processes exist in both prokaryotic and eukaryotic organisms, and many of the proteins involved have been highly conserved throughout evolution.</a:t>
            </a:r>
            <a:endParaRPr lang="lv-LV" dirty="0"/>
          </a:p>
        </p:txBody>
      </p:sp>
    </p:spTree>
    <p:extLst>
      <p:ext uri="{BB962C8B-B14F-4D97-AF65-F5344CB8AC3E}">
        <p14:creationId xmlns:p14="http://schemas.microsoft.com/office/powerpoint/2010/main" val="722080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363FA4C-BA1C-44FF-8AA1-D5334E2C9216}"/>
              </a:ext>
            </a:extLst>
          </p:cNvPr>
          <p:cNvSpPr>
            <a:spLocks noGrp="1"/>
          </p:cNvSpPr>
          <p:nvPr>
            <p:ph type="title"/>
          </p:nvPr>
        </p:nvSpPr>
        <p:spPr>
          <a:xfrm>
            <a:off x="954578" y="0"/>
            <a:ext cx="10515600" cy="1325563"/>
          </a:xfrm>
        </p:spPr>
        <p:txBody>
          <a:bodyPr>
            <a:normAutofit/>
          </a:bodyPr>
          <a:lstStyle/>
          <a:p>
            <a:r>
              <a:rPr lang="lv-LV" sz="3600" dirty="0"/>
              <a:t>M</a:t>
            </a:r>
            <a:r>
              <a:rPr lang="en-US" sz="3600" dirty="0" err="1"/>
              <a:t>echanisms</a:t>
            </a:r>
            <a:r>
              <a:rPr lang="en-US" sz="3600" dirty="0"/>
              <a:t> used by cells to correct replication errors</a:t>
            </a:r>
            <a:endParaRPr lang="lv-LV" sz="3600" dirty="0"/>
          </a:p>
        </p:txBody>
      </p:sp>
      <p:sp>
        <p:nvSpPr>
          <p:cNvPr id="3" name="Satura vietturis 2">
            <a:extLst>
              <a:ext uri="{FF2B5EF4-FFF2-40B4-BE49-F238E27FC236}">
                <a16:creationId xmlns:a16="http://schemas.microsoft.com/office/drawing/2014/main" xmlns="" id="{397614BC-7D1E-4247-91C9-6712EF41B2C8}"/>
              </a:ext>
            </a:extLst>
          </p:cNvPr>
          <p:cNvSpPr>
            <a:spLocks noGrp="1"/>
          </p:cNvSpPr>
          <p:nvPr>
            <p:ph idx="1"/>
          </p:nvPr>
        </p:nvSpPr>
        <p:spPr>
          <a:xfrm>
            <a:off x="1237211" y="1808999"/>
            <a:ext cx="10515600" cy="4351338"/>
          </a:xfrm>
        </p:spPr>
        <p:txBody>
          <a:bodyPr/>
          <a:lstStyle/>
          <a:p>
            <a:r>
              <a:rPr lang="lv-LV" dirty="0" err="1"/>
              <a:t>Proofreading</a:t>
            </a:r>
            <a:r>
              <a:rPr lang="lv-LV" dirty="0"/>
              <a:t> </a:t>
            </a:r>
          </a:p>
          <a:p>
            <a:pPr lvl="1">
              <a:buFont typeface="Wingdings" panose="05000000000000000000" pitchFamily="2" charset="2"/>
              <a:buChar char="ü"/>
            </a:pPr>
            <a:r>
              <a:rPr lang="lv-LV" dirty="0" err="1"/>
              <a:t>corrects</a:t>
            </a:r>
            <a:r>
              <a:rPr lang="lv-LV" dirty="0"/>
              <a:t> </a:t>
            </a:r>
            <a:r>
              <a:rPr lang="lv-LV" dirty="0" err="1"/>
              <a:t>errors</a:t>
            </a:r>
            <a:r>
              <a:rPr lang="lv-LV" dirty="0"/>
              <a:t> </a:t>
            </a:r>
            <a:r>
              <a:rPr lang="lv-LV" dirty="0" err="1"/>
              <a:t>during</a:t>
            </a:r>
            <a:r>
              <a:rPr lang="lv-LV" dirty="0"/>
              <a:t> DNA </a:t>
            </a:r>
            <a:r>
              <a:rPr lang="lv-LV" dirty="0" err="1"/>
              <a:t>replication</a:t>
            </a:r>
            <a:r>
              <a:rPr lang="lv-LV" dirty="0"/>
              <a:t> </a:t>
            </a:r>
          </a:p>
          <a:p>
            <a:pPr lvl="1">
              <a:buFont typeface="Wingdings" panose="05000000000000000000" pitchFamily="2" charset="2"/>
              <a:buChar char="ü"/>
            </a:pPr>
            <a:endParaRPr lang="lv-LV" dirty="0"/>
          </a:p>
          <a:p>
            <a:r>
              <a:rPr lang="lv-LV" dirty="0" err="1"/>
              <a:t>Mismatch</a:t>
            </a:r>
            <a:r>
              <a:rPr lang="lv-LV" dirty="0"/>
              <a:t> </a:t>
            </a:r>
            <a:r>
              <a:rPr lang="lv-LV" dirty="0" err="1"/>
              <a:t>repair</a:t>
            </a:r>
            <a:r>
              <a:rPr lang="lv-LV" dirty="0"/>
              <a:t> </a:t>
            </a:r>
          </a:p>
          <a:p>
            <a:pPr lvl="1">
              <a:buFont typeface="Wingdings" panose="05000000000000000000" pitchFamily="2" charset="2"/>
              <a:buChar char="ü"/>
            </a:pPr>
            <a:r>
              <a:rPr lang="en-US" dirty="0"/>
              <a:t>fixes </a:t>
            </a:r>
            <a:r>
              <a:rPr lang="en-US" dirty="0" err="1"/>
              <a:t>mispaired</a:t>
            </a:r>
            <a:r>
              <a:rPr lang="en-US" dirty="0"/>
              <a:t> bases right after DNA replication</a:t>
            </a:r>
          </a:p>
          <a:p>
            <a:pPr lvl="1">
              <a:buFont typeface="Wingdings" panose="05000000000000000000" pitchFamily="2" charset="2"/>
              <a:buChar char="ü"/>
            </a:pPr>
            <a:endParaRPr lang="lv-LV" dirty="0"/>
          </a:p>
        </p:txBody>
      </p:sp>
    </p:spTree>
    <p:extLst>
      <p:ext uri="{BB962C8B-B14F-4D97-AF65-F5344CB8AC3E}">
        <p14:creationId xmlns:p14="http://schemas.microsoft.com/office/powerpoint/2010/main" val="42695577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AE6BB227-2938-4B81-BCCC-5CA74AFEB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07" y="1254588"/>
            <a:ext cx="6746210" cy="5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irsraksts 1">
            <a:extLst>
              <a:ext uri="{FF2B5EF4-FFF2-40B4-BE49-F238E27FC236}">
                <a16:creationId xmlns:a16="http://schemas.microsoft.com/office/drawing/2014/main" xmlns="" id="{5363FA4C-BA1C-44FF-8AA1-D5334E2C9216}"/>
              </a:ext>
            </a:extLst>
          </p:cNvPr>
          <p:cNvSpPr>
            <a:spLocks noGrp="1"/>
          </p:cNvSpPr>
          <p:nvPr>
            <p:ph type="title"/>
          </p:nvPr>
        </p:nvSpPr>
        <p:spPr>
          <a:xfrm>
            <a:off x="538942" y="-227060"/>
            <a:ext cx="10515600" cy="1325563"/>
          </a:xfrm>
        </p:spPr>
        <p:txBody>
          <a:bodyPr>
            <a:normAutofit/>
          </a:bodyPr>
          <a:lstStyle/>
          <a:p>
            <a:pPr algn="ctr"/>
            <a:r>
              <a:rPr lang="lv-LV" sz="3600" dirty="0"/>
              <a:t>DNA </a:t>
            </a:r>
            <a:r>
              <a:rPr lang="lv-LV" sz="3600" dirty="0" err="1"/>
              <a:t>proofreading</a:t>
            </a:r>
            <a:endParaRPr lang="lv-LV" sz="3600" dirty="0"/>
          </a:p>
        </p:txBody>
      </p:sp>
      <p:sp>
        <p:nvSpPr>
          <p:cNvPr id="3" name="Satura vietturis 2">
            <a:extLst>
              <a:ext uri="{FF2B5EF4-FFF2-40B4-BE49-F238E27FC236}">
                <a16:creationId xmlns:a16="http://schemas.microsoft.com/office/drawing/2014/main" xmlns="" id="{397614BC-7D1E-4247-91C9-6712EF41B2C8}"/>
              </a:ext>
            </a:extLst>
          </p:cNvPr>
          <p:cNvSpPr>
            <a:spLocks noGrp="1"/>
          </p:cNvSpPr>
          <p:nvPr>
            <p:ph idx="1"/>
          </p:nvPr>
        </p:nvSpPr>
        <p:spPr>
          <a:xfrm>
            <a:off x="6440977" y="2396106"/>
            <a:ext cx="10515600" cy="4351338"/>
          </a:xfrm>
        </p:spPr>
        <p:txBody>
          <a:bodyPr/>
          <a:lstStyle/>
          <a:p>
            <a:pPr marL="457200" lvl="1" indent="0">
              <a:buNone/>
            </a:pPr>
            <a:r>
              <a:rPr lang="en-US" sz="2800" dirty="0"/>
              <a:t>During DNA </a:t>
            </a:r>
            <a:r>
              <a:rPr lang="lv-LV" sz="2800" dirty="0" err="1"/>
              <a:t>replication</a:t>
            </a:r>
            <a:r>
              <a:rPr lang="en-US" sz="2800" dirty="0"/>
              <a:t>,</a:t>
            </a:r>
            <a:endParaRPr lang="lv-LV" sz="2800" dirty="0"/>
          </a:p>
          <a:p>
            <a:pPr marL="457200" lvl="1" indent="0">
              <a:buNone/>
            </a:pPr>
            <a:r>
              <a:rPr lang="en-US" sz="2800" dirty="0"/>
              <a:t> most DNA polymerases</a:t>
            </a:r>
            <a:endParaRPr lang="lv-LV" sz="2800" dirty="0"/>
          </a:p>
          <a:p>
            <a:pPr marL="457200" lvl="1" indent="0">
              <a:buNone/>
            </a:pPr>
            <a:r>
              <a:rPr lang="en-US" sz="2800" dirty="0"/>
              <a:t> "check their </a:t>
            </a:r>
            <a:r>
              <a:rPr lang="en-US" sz="2800" dirty="0" err="1"/>
              <a:t>wor</a:t>
            </a:r>
            <a:r>
              <a:rPr lang="lv-LV" sz="2800" dirty="0"/>
              <a:t>k</a:t>
            </a:r>
            <a:r>
              <a:rPr lang="en-US" sz="2800" dirty="0"/>
              <a:t>"</a:t>
            </a:r>
            <a:r>
              <a:rPr lang="lv-LV" sz="2800" dirty="0"/>
              <a:t> </a:t>
            </a:r>
            <a:r>
              <a:rPr lang="lv-LV" sz="2800" dirty="0" err="1"/>
              <a:t>with</a:t>
            </a:r>
            <a:r>
              <a:rPr lang="lv-LV" sz="2800" dirty="0"/>
              <a:t> </a:t>
            </a:r>
            <a:r>
              <a:rPr lang="lv-LV" sz="2800" dirty="0" err="1"/>
              <a:t>each</a:t>
            </a:r>
            <a:r>
              <a:rPr lang="lv-LV" sz="2800" dirty="0"/>
              <a:t> </a:t>
            </a:r>
            <a:r>
              <a:rPr lang="lv-LV" sz="2800" dirty="0" err="1"/>
              <a:t>base</a:t>
            </a:r>
            <a:r>
              <a:rPr lang="en-US" sz="2800" dirty="0"/>
              <a:t> </a:t>
            </a:r>
            <a:endParaRPr lang="lv-LV" sz="2800" dirty="0"/>
          </a:p>
          <a:p>
            <a:pPr marL="457200" lvl="1" indent="0">
              <a:buNone/>
            </a:pPr>
            <a:r>
              <a:rPr lang="lv-LV" sz="2800" dirty="0" err="1"/>
              <a:t>that</a:t>
            </a:r>
            <a:r>
              <a:rPr lang="lv-LV" sz="2800" dirty="0"/>
              <a:t> </a:t>
            </a:r>
            <a:r>
              <a:rPr lang="lv-LV" sz="2800" dirty="0" err="1"/>
              <a:t>they</a:t>
            </a:r>
            <a:r>
              <a:rPr lang="lv-LV" sz="2800" dirty="0"/>
              <a:t> </a:t>
            </a:r>
            <a:r>
              <a:rPr lang="lv-LV" sz="2800" dirty="0" err="1"/>
              <a:t>add</a:t>
            </a:r>
            <a:r>
              <a:rPr lang="lv-LV" sz="2800" dirty="0"/>
              <a:t>. </a:t>
            </a:r>
          </a:p>
          <a:p>
            <a:pPr marL="457200" lvl="1" indent="0">
              <a:buNone/>
            </a:pPr>
            <a:r>
              <a:rPr lang="lv-LV" sz="2800" dirty="0" err="1"/>
              <a:t>This</a:t>
            </a:r>
            <a:r>
              <a:rPr lang="lv-LV" sz="2800" dirty="0"/>
              <a:t> process </a:t>
            </a:r>
            <a:r>
              <a:rPr lang="lv-LV" sz="2800" dirty="0" err="1"/>
              <a:t>is</a:t>
            </a:r>
            <a:r>
              <a:rPr lang="lv-LV" sz="2800" dirty="0"/>
              <a:t> </a:t>
            </a:r>
            <a:r>
              <a:rPr lang="lv-LV" sz="2800" dirty="0" err="1"/>
              <a:t>called</a:t>
            </a:r>
            <a:r>
              <a:rPr lang="lv-LV" sz="2800" dirty="0"/>
              <a:t> </a:t>
            </a:r>
            <a:r>
              <a:rPr lang="lv-LV" sz="2800" b="1" dirty="0" err="1"/>
              <a:t>proofreading</a:t>
            </a:r>
            <a:r>
              <a:rPr lang="lv-LV" sz="2800" dirty="0"/>
              <a:t>.</a:t>
            </a:r>
          </a:p>
          <a:p>
            <a:pPr marL="457200" lvl="1" indent="0">
              <a:buNone/>
            </a:pPr>
            <a:endParaRPr lang="en-US" sz="2800" dirty="0"/>
          </a:p>
          <a:p>
            <a:pPr lvl="1">
              <a:buFont typeface="Wingdings" panose="05000000000000000000" pitchFamily="2" charset="2"/>
              <a:buChar char="ü"/>
            </a:pPr>
            <a:endParaRPr lang="lv-LV" dirty="0"/>
          </a:p>
        </p:txBody>
      </p:sp>
      <p:sp>
        <p:nvSpPr>
          <p:cNvPr id="4" name="TextBox 3">
            <a:extLst>
              <a:ext uri="{FF2B5EF4-FFF2-40B4-BE49-F238E27FC236}">
                <a16:creationId xmlns:a16="http://schemas.microsoft.com/office/drawing/2014/main" xmlns="" id="{E2A706D1-CD47-44E1-B82D-FAC85CEE9086}"/>
              </a:ext>
            </a:extLst>
          </p:cNvPr>
          <p:cNvSpPr txBox="1"/>
          <p:nvPr/>
        </p:nvSpPr>
        <p:spPr>
          <a:xfrm>
            <a:off x="6925419" y="1098503"/>
            <a:ext cx="4773358" cy="954107"/>
          </a:xfrm>
          <a:prstGeom prst="rect">
            <a:avLst/>
          </a:prstGeom>
          <a:noFill/>
        </p:spPr>
        <p:txBody>
          <a:bodyPr wrap="none" rtlCol="0">
            <a:spAutoFit/>
          </a:bodyPr>
          <a:lstStyle/>
          <a:p>
            <a:r>
              <a:rPr lang="lv-LV" sz="2800" dirty="0"/>
              <a:t>DNA </a:t>
            </a:r>
            <a:r>
              <a:rPr lang="lv-LV" sz="2800" dirty="0" err="1"/>
              <a:t>polymerase</a:t>
            </a:r>
            <a:r>
              <a:rPr lang="lv-LV" sz="2800" dirty="0"/>
              <a:t> </a:t>
            </a:r>
            <a:r>
              <a:rPr lang="lv-LV" sz="2800" dirty="0" err="1"/>
              <a:t>makes</a:t>
            </a:r>
            <a:r>
              <a:rPr lang="lv-LV" sz="2800" dirty="0"/>
              <a:t> </a:t>
            </a:r>
            <a:r>
              <a:rPr lang="lv-LV" sz="2800" dirty="0" err="1"/>
              <a:t>about</a:t>
            </a:r>
            <a:endParaRPr lang="lv-LV" sz="2800" dirty="0"/>
          </a:p>
          <a:p>
            <a:r>
              <a:rPr lang="lv-LV" sz="2800" dirty="0"/>
              <a:t> </a:t>
            </a:r>
            <a:r>
              <a:rPr lang="lv-LV" sz="2800" dirty="0">
                <a:solidFill>
                  <a:srgbClr val="FF0000"/>
                </a:solidFill>
              </a:rPr>
              <a:t>1 </a:t>
            </a:r>
            <a:r>
              <a:rPr lang="lv-LV" sz="2800" dirty="0" err="1">
                <a:solidFill>
                  <a:srgbClr val="FF0000"/>
                </a:solidFill>
              </a:rPr>
              <a:t>in</a:t>
            </a:r>
            <a:r>
              <a:rPr lang="lv-LV" sz="2800" dirty="0">
                <a:solidFill>
                  <a:srgbClr val="FF0000"/>
                </a:solidFill>
              </a:rPr>
              <a:t> 10000 </a:t>
            </a:r>
            <a:r>
              <a:rPr lang="lv-LV" sz="2800" dirty="0" err="1">
                <a:solidFill>
                  <a:srgbClr val="FF0000"/>
                </a:solidFill>
              </a:rPr>
              <a:t>base</a:t>
            </a:r>
            <a:r>
              <a:rPr lang="lv-LV" sz="2800" dirty="0">
                <a:solidFill>
                  <a:srgbClr val="FF0000"/>
                </a:solidFill>
              </a:rPr>
              <a:t> </a:t>
            </a:r>
            <a:r>
              <a:rPr lang="lv-LV" sz="2800" dirty="0" err="1">
                <a:solidFill>
                  <a:srgbClr val="FF0000"/>
                </a:solidFill>
              </a:rPr>
              <a:t>pairing</a:t>
            </a:r>
            <a:r>
              <a:rPr lang="lv-LV" sz="2800" dirty="0">
                <a:solidFill>
                  <a:srgbClr val="FF0000"/>
                </a:solidFill>
              </a:rPr>
              <a:t> </a:t>
            </a:r>
            <a:r>
              <a:rPr lang="lv-LV" sz="2800" dirty="0" err="1">
                <a:solidFill>
                  <a:srgbClr val="FF0000"/>
                </a:solidFill>
              </a:rPr>
              <a:t>errors</a:t>
            </a:r>
            <a:r>
              <a:rPr lang="lv-LV" sz="2800" dirty="0"/>
              <a:t>. </a:t>
            </a:r>
          </a:p>
        </p:txBody>
      </p:sp>
    </p:spTree>
    <p:extLst>
      <p:ext uri="{BB962C8B-B14F-4D97-AF65-F5344CB8AC3E}">
        <p14:creationId xmlns:p14="http://schemas.microsoft.com/office/powerpoint/2010/main" val="38534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189" y="2417486"/>
            <a:ext cx="10441641" cy="954107"/>
          </a:xfrm>
          <a:prstGeom prst="rect">
            <a:avLst/>
          </a:prstGeom>
          <a:noFill/>
        </p:spPr>
        <p:txBody>
          <a:bodyPr wrap="none" rtlCol="0">
            <a:spAutoFit/>
          </a:bodyPr>
          <a:lstStyle/>
          <a:p>
            <a:r>
              <a:rPr lang="en-US" sz="2800" dirty="0"/>
              <a:t>Interphase is a very active phase of the cell cycle with many processes </a:t>
            </a:r>
          </a:p>
          <a:p>
            <a:r>
              <a:rPr lang="en-US" sz="2800" dirty="0"/>
              <a:t>occurring in the cytoplasm and nucleus.</a:t>
            </a:r>
            <a:endParaRPr lang="lv-LV" sz="2800" dirty="0"/>
          </a:p>
        </p:txBody>
      </p:sp>
      <p:sp>
        <p:nvSpPr>
          <p:cNvPr id="3" name="TextBox 2"/>
          <p:cNvSpPr txBox="1"/>
          <p:nvPr/>
        </p:nvSpPr>
        <p:spPr>
          <a:xfrm>
            <a:off x="278824" y="1703208"/>
            <a:ext cx="11781174" cy="523220"/>
          </a:xfrm>
          <a:prstGeom prst="rect">
            <a:avLst/>
          </a:prstGeom>
          <a:noFill/>
        </p:spPr>
        <p:txBody>
          <a:bodyPr wrap="none" rtlCol="0">
            <a:spAutoFit/>
          </a:bodyPr>
          <a:lstStyle/>
          <a:p>
            <a:r>
              <a:rPr lang="en-US" sz="2800" dirty="0"/>
              <a:t>Interphase consists of the parts of the cell cycle that do not involve cell division.</a:t>
            </a:r>
            <a:endParaRPr lang="lv-LV" sz="2800" dirty="0"/>
          </a:p>
        </p:txBody>
      </p:sp>
      <p:sp>
        <p:nvSpPr>
          <p:cNvPr id="4" name="TextBox 3"/>
          <p:cNvSpPr txBox="1"/>
          <p:nvPr/>
        </p:nvSpPr>
        <p:spPr>
          <a:xfrm>
            <a:off x="4503838" y="101770"/>
            <a:ext cx="2244204" cy="646331"/>
          </a:xfrm>
          <a:prstGeom prst="rect">
            <a:avLst/>
          </a:prstGeom>
          <a:noFill/>
        </p:spPr>
        <p:txBody>
          <a:bodyPr wrap="none" rtlCol="0">
            <a:spAutoFit/>
          </a:bodyPr>
          <a:lstStyle/>
          <a:p>
            <a:r>
              <a:rPr lang="en-US" sz="3600" b="1" dirty="0"/>
              <a:t>Interphase</a:t>
            </a:r>
            <a:endParaRPr lang="lv-LV" sz="3600" b="1" dirty="0"/>
          </a:p>
        </p:txBody>
      </p:sp>
      <p:sp>
        <p:nvSpPr>
          <p:cNvPr id="6" name="TextBox 5"/>
          <p:cNvSpPr txBox="1"/>
          <p:nvPr/>
        </p:nvSpPr>
        <p:spPr>
          <a:xfrm>
            <a:off x="835019" y="3562651"/>
            <a:ext cx="8454494" cy="523220"/>
          </a:xfrm>
          <a:prstGeom prst="rect">
            <a:avLst/>
          </a:prstGeom>
          <a:noFill/>
        </p:spPr>
        <p:txBody>
          <a:bodyPr wrap="none" rtlCol="0">
            <a:spAutoFit/>
          </a:bodyPr>
          <a:lstStyle/>
          <a:p>
            <a:r>
              <a:rPr lang="en-US" sz="2800" dirty="0"/>
              <a:t>The average cell spend up to 90% of it’s life in this phase.</a:t>
            </a:r>
            <a:endParaRPr lang="lv-LV" sz="2800" dirty="0"/>
          </a:p>
        </p:txBody>
      </p:sp>
      <p:sp>
        <p:nvSpPr>
          <p:cNvPr id="5" name="TextBox 4"/>
          <p:cNvSpPr txBox="1"/>
          <p:nvPr/>
        </p:nvSpPr>
        <p:spPr>
          <a:xfrm>
            <a:off x="5216168" y="787471"/>
            <a:ext cx="3998210" cy="707886"/>
          </a:xfrm>
          <a:prstGeom prst="rect">
            <a:avLst/>
          </a:prstGeom>
          <a:noFill/>
        </p:spPr>
        <p:txBody>
          <a:bodyPr wrap="none" rtlCol="0">
            <a:spAutoFit/>
          </a:bodyPr>
          <a:lstStyle/>
          <a:p>
            <a:r>
              <a:rPr lang="en-US" sz="4000" dirty="0"/>
              <a:t>G1 + S+ G2 phases</a:t>
            </a:r>
            <a:endParaRPr lang="lv-LV" sz="4000" dirty="0"/>
          </a:p>
        </p:txBody>
      </p:sp>
      <p:sp>
        <p:nvSpPr>
          <p:cNvPr id="8" name="TextBox 7"/>
          <p:cNvSpPr txBox="1"/>
          <p:nvPr/>
        </p:nvSpPr>
        <p:spPr>
          <a:xfrm>
            <a:off x="2116144" y="777755"/>
            <a:ext cx="3276859" cy="707886"/>
          </a:xfrm>
          <a:prstGeom prst="rect">
            <a:avLst/>
          </a:prstGeom>
          <a:noFill/>
        </p:spPr>
        <p:txBody>
          <a:bodyPr wrap="none" rtlCol="0">
            <a:spAutoFit/>
          </a:bodyPr>
          <a:lstStyle/>
          <a:p>
            <a:r>
              <a:rPr lang="en-US" sz="4000" dirty="0"/>
              <a:t>INTERPHASE </a:t>
            </a:r>
            <a:r>
              <a:rPr lang="sv-SE" sz="4000" dirty="0"/>
              <a:t>= </a:t>
            </a:r>
            <a:endParaRPr lang="lv-LV" sz="4000" dirty="0"/>
          </a:p>
        </p:txBody>
      </p:sp>
      <p:sp>
        <p:nvSpPr>
          <p:cNvPr id="11" name="TextBox 10"/>
          <p:cNvSpPr txBox="1"/>
          <p:nvPr/>
        </p:nvSpPr>
        <p:spPr>
          <a:xfrm>
            <a:off x="952524" y="4831307"/>
            <a:ext cx="7742761" cy="523220"/>
          </a:xfrm>
          <a:prstGeom prst="rect">
            <a:avLst/>
          </a:prstGeom>
          <a:noFill/>
        </p:spPr>
        <p:txBody>
          <a:bodyPr wrap="none" rtlCol="0">
            <a:spAutoFit/>
          </a:bodyPr>
          <a:lstStyle/>
          <a:p>
            <a:r>
              <a:rPr lang="sv-SE" sz="2800" dirty="0"/>
              <a:t>Cell division or mitosis is one phase of the cell cycle.</a:t>
            </a:r>
            <a:endParaRPr lang="lv-LV" sz="2800" dirty="0"/>
          </a:p>
        </p:txBody>
      </p:sp>
    </p:spTree>
    <p:extLst>
      <p:ext uri="{BB962C8B-B14F-4D97-AF65-F5344CB8AC3E}">
        <p14:creationId xmlns:p14="http://schemas.microsoft.com/office/powerpoint/2010/main" val="2906878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363FA4C-BA1C-44FF-8AA1-D5334E2C9216}"/>
              </a:ext>
            </a:extLst>
          </p:cNvPr>
          <p:cNvSpPr>
            <a:spLocks noGrp="1"/>
          </p:cNvSpPr>
          <p:nvPr>
            <p:ph type="title"/>
          </p:nvPr>
        </p:nvSpPr>
        <p:spPr>
          <a:xfrm>
            <a:off x="954578" y="0"/>
            <a:ext cx="10515600" cy="1325563"/>
          </a:xfrm>
        </p:spPr>
        <p:txBody>
          <a:bodyPr>
            <a:normAutofit/>
          </a:bodyPr>
          <a:lstStyle/>
          <a:p>
            <a:pPr algn="ctr"/>
            <a:r>
              <a:rPr lang="lv-LV" sz="3600" dirty="0"/>
              <a:t>DNA </a:t>
            </a:r>
            <a:r>
              <a:rPr lang="lv-LV" sz="3600" dirty="0" err="1"/>
              <a:t>mismatch</a:t>
            </a:r>
            <a:r>
              <a:rPr lang="lv-LV" sz="3600" dirty="0"/>
              <a:t> </a:t>
            </a:r>
            <a:r>
              <a:rPr lang="lv-LV" sz="3600" dirty="0" err="1"/>
              <a:t>repair</a:t>
            </a:r>
            <a:r>
              <a:rPr lang="lv-LV" sz="3600" dirty="0"/>
              <a:t> </a:t>
            </a:r>
          </a:p>
        </p:txBody>
      </p:sp>
      <p:sp>
        <p:nvSpPr>
          <p:cNvPr id="3" name="Satura vietturis 2">
            <a:extLst>
              <a:ext uri="{FF2B5EF4-FFF2-40B4-BE49-F238E27FC236}">
                <a16:creationId xmlns:a16="http://schemas.microsoft.com/office/drawing/2014/main" xmlns="" id="{397614BC-7D1E-4247-91C9-6712EF41B2C8}"/>
              </a:ext>
            </a:extLst>
          </p:cNvPr>
          <p:cNvSpPr>
            <a:spLocks noGrp="1"/>
          </p:cNvSpPr>
          <p:nvPr>
            <p:ph idx="1"/>
          </p:nvPr>
        </p:nvSpPr>
        <p:spPr>
          <a:xfrm>
            <a:off x="804949" y="1325563"/>
            <a:ext cx="10515600" cy="4351338"/>
          </a:xfrm>
        </p:spPr>
        <p:txBody>
          <a:bodyPr/>
          <a:lstStyle/>
          <a:p>
            <a:pPr fontAlgn="base">
              <a:buFont typeface="Wingdings" panose="05000000000000000000" pitchFamily="2" charset="2"/>
              <a:buChar char="q"/>
            </a:pPr>
            <a:r>
              <a:rPr lang="en-US" dirty="0"/>
              <a:t> Immediately after DNA </a:t>
            </a:r>
            <a:r>
              <a:rPr lang="lv-LV" dirty="0" err="1"/>
              <a:t>replication</a:t>
            </a:r>
            <a:r>
              <a:rPr lang="en-US" dirty="0"/>
              <a:t>, any remaining </a:t>
            </a:r>
            <a:r>
              <a:rPr lang="en-US" dirty="0" err="1"/>
              <a:t>mispaired</a:t>
            </a:r>
            <a:r>
              <a:rPr lang="en-US" dirty="0"/>
              <a:t> bases </a:t>
            </a:r>
            <a:r>
              <a:rPr lang="sv-SE" dirty="0"/>
              <a:t>(that were not fixed during proofreading)  </a:t>
            </a:r>
            <a:r>
              <a:rPr lang="en-US" dirty="0"/>
              <a:t>can be detected and replaced in a process called </a:t>
            </a:r>
            <a:r>
              <a:rPr lang="en-US" b="1" dirty="0"/>
              <a:t>mismatch repair</a:t>
            </a:r>
            <a:r>
              <a:rPr lang="en-US" dirty="0"/>
              <a:t>. </a:t>
            </a:r>
          </a:p>
          <a:p>
            <a:pPr marL="457200" lvl="1" indent="0">
              <a:buNone/>
            </a:pPr>
            <a:endParaRPr lang="lv-LV" dirty="0"/>
          </a:p>
        </p:txBody>
      </p:sp>
      <p:sp>
        <p:nvSpPr>
          <p:cNvPr id="4" name="Taisnstūris 3">
            <a:extLst>
              <a:ext uri="{FF2B5EF4-FFF2-40B4-BE49-F238E27FC236}">
                <a16:creationId xmlns:a16="http://schemas.microsoft.com/office/drawing/2014/main" xmlns="" id="{DCB19B55-2966-48F4-B1E1-03C64F9D60BA}"/>
              </a:ext>
            </a:extLst>
          </p:cNvPr>
          <p:cNvSpPr/>
          <p:nvPr/>
        </p:nvSpPr>
        <p:spPr>
          <a:xfrm>
            <a:off x="804949" y="2969946"/>
            <a:ext cx="10365971" cy="1384995"/>
          </a:xfrm>
          <a:prstGeom prst="rect">
            <a:avLst/>
          </a:prstGeom>
        </p:spPr>
        <p:txBody>
          <a:bodyPr wrap="square">
            <a:spAutoFit/>
          </a:bodyPr>
          <a:lstStyle/>
          <a:p>
            <a:pPr marL="285750" indent="-285750">
              <a:buFont typeface="Wingdings" panose="05000000000000000000" pitchFamily="2" charset="2"/>
              <a:buChar char="q"/>
            </a:pPr>
            <a:r>
              <a:rPr lang="en-US" sz="2800" dirty="0"/>
              <a:t> Mismatch repair can also detect and correct small insertions and deletions that happen when the polymerases "slips," losing its footing on the template.​</a:t>
            </a:r>
            <a:endParaRPr lang="lv-LV" sz="2800" dirty="0"/>
          </a:p>
        </p:txBody>
      </p:sp>
    </p:spTree>
    <p:extLst>
      <p:ext uri="{BB962C8B-B14F-4D97-AF65-F5344CB8AC3E}">
        <p14:creationId xmlns:p14="http://schemas.microsoft.com/office/powerpoint/2010/main" val="3448200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volutionliteracy.files.wordpress.com/2015/10/c-mismatch-repair.png">
            <a:extLst>
              <a:ext uri="{FF2B5EF4-FFF2-40B4-BE49-F238E27FC236}">
                <a16:creationId xmlns:a16="http://schemas.microsoft.com/office/drawing/2014/main" xmlns="" id="{3161C8D2-FA22-4C35-8422-01ABF532C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37" y="0"/>
            <a:ext cx="937101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a 12">
            <a:extLst>
              <a:ext uri="{FF2B5EF4-FFF2-40B4-BE49-F238E27FC236}">
                <a16:creationId xmlns:a16="http://schemas.microsoft.com/office/drawing/2014/main" xmlns="" id="{C13BE4CF-FD57-474E-9330-15A3DDDC8D8F}"/>
              </a:ext>
            </a:extLst>
          </p:cNvPr>
          <p:cNvGrpSpPr/>
          <p:nvPr/>
        </p:nvGrpSpPr>
        <p:grpSpPr>
          <a:xfrm>
            <a:off x="7641125" y="2982718"/>
            <a:ext cx="3071432" cy="1354217"/>
            <a:chOff x="7641125" y="2982718"/>
            <a:chExt cx="3071432" cy="1354217"/>
          </a:xfrm>
        </p:grpSpPr>
        <p:sp>
          <p:nvSpPr>
            <p:cNvPr id="12" name="Taisnstūris 11">
              <a:extLst>
                <a:ext uri="{FF2B5EF4-FFF2-40B4-BE49-F238E27FC236}">
                  <a16:creationId xmlns:a16="http://schemas.microsoft.com/office/drawing/2014/main" xmlns="" id="{0D02CC73-5D5B-46F1-AA3F-B3649C4FDE00}"/>
                </a:ext>
              </a:extLst>
            </p:cNvPr>
            <p:cNvSpPr/>
            <p:nvPr/>
          </p:nvSpPr>
          <p:spPr>
            <a:xfrm>
              <a:off x="7641125" y="3141552"/>
              <a:ext cx="1566249" cy="380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xmlns="" id="{B2B567C4-ACE1-4867-8D27-4EAA8D0762AA}"/>
                </a:ext>
              </a:extLst>
            </p:cNvPr>
            <p:cNvSpPr/>
            <p:nvPr/>
          </p:nvSpPr>
          <p:spPr>
            <a:xfrm>
              <a:off x="7702190" y="2982718"/>
              <a:ext cx="3010367" cy="1354217"/>
            </a:xfrm>
            <a:prstGeom prst="rect">
              <a:avLst/>
            </a:prstGeom>
          </p:spPr>
          <p:txBody>
            <a:bodyPr wrap="square">
              <a:spAutoFit/>
            </a:bodyPr>
            <a:lstStyle/>
            <a:p>
              <a:r>
                <a:rPr lang="en-US" dirty="0"/>
                <a:t> </a:t>
              </a:r>
              <a:r>
                <a:rPr lang="en-US" sz="1600" dirty="0"/>
                <a:t>A second protein complex cuts </a:t>
              </a:r>
            </a:p>
            <a:p>
              <a:r>
                <a:rPr lang="en-US" sz="1600" dirty="0"/>
                <a:t>the DNA near the mismatch, </a:t>
              </a:r>
            </a:p>
            <a:p>
              <a:r>
                <a:rPr lang="en-US" sz="1600" dirty="0"/>
                <a:t>and more enzymes chop out</a:t>
              </a:r>
            </a:p>
            <a:p>
              <a:r>
                <a:rPr lang="en-US" sz="1600" dirty="0"/>
                <a:t>the incorrect nucleotide and </a:t>
              </a:r>
            </a:p>
            <a:p>
              <a:r>
                <a:rPr lang="en-US" sz="1600" dirty="0"/>
                <a:t>a surrounding patch of DNA.</a:t>
              </a:r>
              <a:endParaRPr lang="lv-LV" sz="1600" dirty="0"/>
            </a:p>
          </p:txBody>
        </p:sp>
      </p:grpSp>
    </p:spTree>
    <p:extLst>
      <p:ext uri="{BB962C8B-B14F-4D97-AF65-F5344CB8AC3E}">
        <p14:creationId xmlns:p14="http://schemas.microsoft.com/office/powerpoint/2010/main" val="2177566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6DA989F8-771D-4E3F-8D96-9DC1F7B4D65B}"/>
              </a:ext>
            </a:extLst>
          </p:cNvPr>
          <p:cNvSpPr>
            <a:spLocks noGrp="1"/>
          </p:cNvSpPr>
          <p:nvPr>
            <p:ph idx="1"/>
          </p:nvPr>
        </p:nvSpPr>
        <p:spPr>
          <a:xfrm>
            <a:off x="765773" y="1228096"/>
            <a:ext cx="10515600" cy="5199864"/>
          </a:xfrm>
        </p:spPr>
        <p:txBody>
          <a:bodyPr>
            <a:normAutofit lnSpcReduction="10000"/>
          </a:bodyPr>
          <a:lstStyle/>
          <a:p>
            <a:pPr fontAlgn="base"/>
            <a:r>
              <a:rPr lang="en-US" dirty="0"/>
              <a:t>When two bases are </a:t>
            </a:r>
            <a:r>
              <a:rPr lang="en-US" dirty="0" err="1"/>
              <a:t>mispaired</a:t>
            </a:r>
            <a:r>
              <a:rPr lang="en-US" dirty="0"/>
              <a:t> (like the G and T),  how the proteins involved in DNA repair can tell which of the two base should be removed and replaced?</a:t>
            </a:r>
          </a:p>
          <a:p>
            <a:pPr fontAlgn="base"/>
            <a:endParaRPr lang="en-US" dirty="0"/>
          </a:p>
          <a:p>
            <a:pPr fontAlgn="base"/>
            <a:r>
              <a:rPr lang="en-US" dirty="0"/>
              <a:t>In bacteria, original and newly made strands of DNA can be told apart by a feature called </a:t>
            </a:r>
            <a:r>
              <a:rPr lang="en-US" i="1" dirty="0"/>
              <a:t>methylation state</a:t>
            </a:r>
            <a:r>
              <a:rPr lang="en-US" dirty="0"/>
              <a:t>. An old DNA strand will have methyl (−CH​3​​) groups attached to some of its bases, while a newly made DNA strand will not yet have gotten its methyl group. </a:t>
            </a:r>
          </a:p>
          <a:p>
            <a:pPr fontAlgn="base"/>
            <a:endParaRPr lang="en-US" dirty="0"/>
          </a:p>
          <a:p>
            <a:pPr fontAlgn="base"/>
            <a:r>
              <a:rPr lang="en-US" dirty="0"/>
              <a:t>In eukaryotes, the processes that allow the original strand to be identified involve recognition of nicks (single-stranded breaks) that are found only in the newly synthesized DNA. </a:t>
            </a:r>
          </a:p>
        </p:txBody>
      </p:sp>
      <p:sp>
        <p:nvSpPr>
          <p:cNvPr id="4" name="Virsraksts 1">
            <a:extLst>
              <a:ext uri="{FF2B5EF4-FFF2-40B4-BE49-F238E27FC236}">
                <a16:creationId xmlns:a16="http://schemas.microsoft.com/office/drawing/2014/main" xmlns="" id="{D43B7E3F-11BF-4931-A29A-B56D8B85BB4D}"/>
              </a:ext>
            </a:extLst>
          </p:cNvPr>
          <p:cNvSpPr>
            <a:spLocks noGrp="1"/>
          </p:cNvSpPr>
          <p:nvPr>
            <p:ph type="title"/>
          </p:nvPr>
        </p:nvSpPr>
        <p:spPr>
          <a:xfrm>
            <a:off x="412687" y="0"/>
            <a:ext cx="10515600" cy="1325563"/>
          </a:xfrm>
        </p:spPr>
        <p:txBody>
          <a:bodyPr>
            <a:normAutofit/>
          </a:bodyPr>
          <a:lstStyle/>
          <a:p>
            <a:pPr algn="ctr"/>
            <a:r>
              <a:rPr lang="lv-LV" sz="3600" dirty="0"/>
              <a:t>DNA </a:t>
            </a:r>
            <a:r>
              <a:rPr lang="lv-LV" sz="3600" dirty="0" err="1"/>
              <a:t>mismatch</a:t>
            </a:r>
            <a:r>
              <a:rPr lang="lv-LV" sz="3600" dirty="0"/>
              <a:t> </a:t>
            </a:r>
            <a:r>
              <a:rPr lang="lv-LV" sz="3600" dirty="0" err="1"/>
              <a:t>repair</a:t>
            </a:r>
            <a:r>
              <a:rPr lang="lv-LV" sz="3600" dirty="0"/>
              <a:t> </a:t>
            </a:r>
          </a:p>
        </p:txBody>
      </p:sp>
    </p:spTree>
    <p:extLst>
      <p:ext uri="{BB962C8B-B14F-4D97-AF65-F5344CB8AC3E}">
        <p14:creationId xmlns:p14="http://schemas.microsoft.com/office/powerpoint/2010/main" val="31034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0576" y="2760753"/>
            <a:ext cx="5632894" cy="3170099"/>
          </a:xfrm>
          <a:prstGeom prst="rect">
            <a:avLst/>
          </a:prstGeom>
        </p:spPr>
        <p:txBody>
          <a:bodyPr wrap="square">
            <a:spAutoFit/>
          </a:bodyPr>
          <a:lstStyle/>
          <a:p>
            <a:pPr marL="285750" indent="-285750">
              <a:buFont typeface="Wingdings" panose="05000000000000000000" pitchFamily="2" charset="2"/>
              <a:buChar char="q"/>
            </a:pPr>
            <a:r>
              <a:rPr lang="en-US" sz="2400" dirty="0"/>
              <a:t>The hereditary mutation of one of the five DNA mismatch repair genes (MSH-2, MSH-6, MLH-1, PMS-1 </a:t>
            </a:r>
            <a:r>
              <a:rPr lang="en-US" sz="2400" dirty="0" err="1"/>
              <a:t>ve</a:t>
            </a:r>
            <a:r>
              <a:rPr lang="en-US" sz="2400" dirty="0"/>
              <a:t> PMS-2) results in disease.</a:t>
            </a:r>
          </a:p>
          <a:p>
            <a:pPr marL="285750" indent="-285750">
              <a:buFont typeface="Wingdings" panose="05000000000000000000" pitchFamily="2" charset="2"/>
              <a:buChar char="q"/>
            </a:pPr>
            <a:endParaRPr lang="sv-SE" sz="2400" dirty="0"/>
          </a:p>
          <a:p>
            <a:r>
              <a:rPr lang="en-US" sz="2000" dirty="0"/>
              <a:t>Since mismatched bases are not repaired in the cells of people with this syndrome, mutations accumulate much more rapidly than in the cells of an unaffected person. </a:t>
            </a:r>
            <a:endParaRPr lang="lv-LV" sz="2000" dirty="0"/>
          </a:p>
        </p:txBody>
      </p:sp>
      <p:pic>
        <p:nvPicPr>
          <p:cNvPr id="19458" name="Picture 2" descr="Related image">
            <a:extLst>
              <a:ext uri="{FF2B5EF4-FFF2-40B4-BE49-F238E27FC236}">
                <a16:creationId xmlns:a16="http://schemas.microsoft.com/office/drawing/2014/main" xmlns="" id="{BC29E4FD-540C-4D90-A67C-7983ED2B6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9" y="2897169"/>
            <a:ext cx="5876925" cy="3486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838E0AF-BA80-4615-82B9-F4730E082BF8}"/>
              </a:ext>
            </a:extLst>
          </p:cNvPr>
          <p:cNvSpPr txBox="1"/>
          <p:nvPr/>
        </p:nvSpPr>
        <p:spPr>
          <a:xfrm>
            <a:off x="2227274" y="47846"/>
            <a:ext cx="8074262" cy="523220"/>
          </a:xfrm>
          <a:prstGeom prst="rect">
            <a:avLst/>
          </a:prstGeom>
          <a:noFill/>
        </p:spPr>
        <p:txBody>
          <a:bodyPr wrap="none" rtlCol="0">
            <a:spAutoFit/>
          </a:bodyPr>
          <a:lstStyle/>
          <a:p>
            <a:r>
              <a:rPr lang="sv-SE" sz="2800" dirty="0"/>
              <a:t>Diseases caused by impaired mismatch repair process </a:t>
            </a:r>
            <a:endParaRPr lang="lv-LV" sz="2800" dirty="0"/>
          </a:p>
        </p:txBody>
      </p:sp>
      <p:sp>
        <p:nvSpPr>
          <p:cNvPr id="7" name="Taisnstūris 6">
            <a:extLst>
              <a:ext uri="{FF2B5EF4-FFF2-40B4-BE49-F238E27FC236}">
                <a16:creationId xmlns:a16="http://schemas.microsoft.com/office/drawing/2014/main" xmlns="" id="{81B8AC68-AD0E-4D34-9C1D-E4500661B2E2}"/>
              </a:ext>
            </a:extLst>
          </p:cNvPr>
          <p:cNvSpPr/>
          <p:nvPr/>
        </p:nvSpPr>
        <p:spPr>
          <a:xfrm>
            <a:off x="459643" y="743493"/>
            <a:ext cx="10193668" cy="1938992"/>
          </a:xfrm>
          <a:prstGeom prst="rect">
            <a:avLst/>
          </a:prstGeom>
        </p:spPr>
        <p:txBody>
          <a:bodyPr wrap="square">
            <a:spAutoFit/>
          </a:bodyPr>
          <a:lstStyle/>
          <a:p>
            <a:pPr marL="342900" indent="-342900">
              <a:buFont typeface="Wingdings" panose="05000000000000000000" pitchFamily="2" charset="2"/>
              <a:buChar char="q"/>
            </a:pPr>
            <a:r>
              <a:rPr lang="en-US" sz="2400" b="1" dirty="0">
                <a:solidFill>
                  <a:srgbClr val="202020"/>
                </a:solidFill>
              </a:rPr>
              <a:t>Hereditary nonpolyposis colorectal cancer </a:t>
            </a:r>
            <a:r>
              <a:rPr lang="en-US" sz="2400" dirty="0">
                <a:solidFill>
                  <a:srgbClr val="202020"/>
                </a:solidFill>
              </a:rPr>
              <a:t>(HNPCC) or Lynch syndrome, is an inherited disorder that increases the risk of many types of cancer, particularly colorectal cancer. People with Lynch syndrome also have an increased risk of cancers of the stomach, small intestine, liver, ovarian, upper urinary tract, brain, and skin. </a:t>
            </a:r>
            <a:endParaRPr lang="lv-LV" sz="2400" dirty="0"/>
          </a:p>
        </p:txBody>
      </p:sp>
      <p:sp>
        <p:nvSpPr>
          <p:cNvPr id="9" name="Rectangle 3">
            <a:extLst>
              <a:ext uri="{FF2B5EF4-FFF2-40B4-BE49-F238E27FC236}">
                <a16:creationId xmlns:a16="http://schemas.microsoft.com/office/drawing/2014/main" xmlns="" id="{7941FB5C-1A60-4D54-851A-45FBF69D14BF}"/>
              </a:ext>
            </a:extLst>
          </p:cNvPr>
          <p:cNvSpPr/>
          <p:nvPr/>
        </p:nvSpPr>
        <p:spPr>
          <a:xfrm>
            <a:off x="6430576" y="6256880"/>
            <a:ext cx="5632894" cy="830997"/>
          </a:xfrm>
          <a:prstGeom prst="rect">
            <a:avLst/>
          </a:prstGeom>
        </p:spPr>
        <p:txBody>
          <a:bodyPr wrap="square">
            <a:spAutoFit/>
          </a:bodyPr>
          <a:lstStyle/>
          <a:p>
            <a:pPr marL="285750" indent="-285750">
              <a:buFont typeface="Wingdings" panose="05000000000000000000" pitchFamily="2" charset="2"/>
              <a:buChar char="q"/>
            </a:pPr>
            <a:r>
              <a:rPr lang="sv-SE" sz="2400" dirty="0"/>
              <a:t>Accounts for 2-5% of all colon cancers</a:t>
            </a:r>
          </a:p>
          <a:p>
            <a:endParaRPr lang="sv-SE" sz="2400" dirty="0"/>
          </a:p>
        </p:txBody>
      </p:sp>
    </p:spTree>
    <p:extLst>
      <p:ext uri="{BB962C8B-B14F-4D97-AF65-F5344CB8AC3E}">
        <p14:creationId xmlns:p14="http://schemas.microsoft.com/office/powerpoint/2010/main" val="3218143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64A9858-BCCB-4447-BA29-04AA0F1092E8}"/>
              </a:ext>
            </a:extLst>
          </p:cNvPr>
          <p:cNvSpPr>
            <a:spLocks noGrp="1"/>
          </p:cNvSpPr>
          <p:nvPr>
            <p:ph type="title"/>
          </p:nvPr>
        </p:nvSpPr>
        <p:spPr>
          <a:xfrm>
            <a:off x="2843262" y="0"/>
            <a:ext cx="7827697" cy="1325563"/>
          </a:xfrm>
        </p:spPr>
        <p:txBody>
          <a:bodyPr>
            <a:normAutofit/>
          </a:bodyPr>
          <a:lstStyle/>
          <a:p>
            <a:r>
              <a:rPr lang="sv-SE" sz="3200" b="1" dirty="0"/>
              <a:t>DNA damage and repair mechanisms</a:t>
            </a:r>
            <a:endParaRPr lang="lv-LV" sz="3200" b="1" dirty="0"/>
          </a:p>
        </p:txBody>
      </p:sp>
      <p:sp>
        <p:nvSpPr>
          <p:cNvPr id="3" name="Satura vietturis 2">
            <a:extLst>
              <a:ext uri="{FF2B5EF4-FFF2-40B4-BE49-F238E27FC236}">
                <a16:creationId xmlns:a16="http://schemas.microsoft.com/office/drawing/2014/main" xmlns="" id="{6684FB5B-4DAC-4A2B-9396-D7EC76392F27}"/>
              </a:ext>
            </a:extLst>
          </p:cNvPr>
          <p:cNvSpPr>
            <a:spLocks noGrp="1"/>
          </p:cNvSpPr>
          <p:nvPr>
            <p:ph idx="1"/>
          </p:nvPr>
        </p:nvSpPr>
        <p:spPr/>
        <p:txBody>
          <a:bodyPr/>
          <a:lstStyle/>
          <a:p>
            <a:r>
              <a:rPr lang="en-US" dirty="0"/>
              <a:t>DNA can be damaged at almost any point in a cell's lifetime, not just during replication.</a:t>
            </a:r>
          </a:p>
          <a:p>
            <a:endParaRPr lang="en-US" dirty="0"/>
          </a:p>
          <a:p>
            <a:r>
              <a:rPr lang="en-US" dirty="0"/>
              <a:t>DNA is getting damaged all the time by outside factors like UV light, chemicals, X-rays and spontaneous chemical reaction.</a:t>
            </a:r>
          </a:p>
          <a:p>
            <a:endParaRPr lang="en-US" dirty="0"/>
          </a:p>
          <a:p>
            <a:r>
              <a:rPr lang="en-US" dirty="0"/>
              <a:t>Our cells have repair mechanisms to detect and correct many types of DNA damage. </a:t>
            </a:r>
            <a:endParaRPr lang="lv-LV" dirty="0"/>
          </a:p>
        </p:txBody>
      </p:sp>
    </p:spTree>
    <p:extLst>
      <p:ext uri="{BB962C8B-B14F-4D97-AF65-F5344CB8AC3E}">
        <p14:creationId xmlns:p14="http://schemas.microsoft.com/office/powerpoint/2010/main" val="31795794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FC963BA-F9B1-4EE8-8DAD-49DCF7CC5AD9}"/>
              </a:ext>
            </a:extLst>
          </p:cNvPr>
          <p:cNvSpPr>
            <a:spLocks noGrp="1"/>
          </p:cNvSpPr>
          <p:nvPr>
            <p:ph type="title"/>
          </p:nvPr>
        </p:nvSpPr>
        <p:spPr>
          <a:xfrm>
            <a:off x="1819102" y="-16625"/>
            <a:ext cx="10515600" cy="1325563"/>
          </a:xfrm>
        </p:spPr>
        <p:txBody>
          <a:bodyPr>
            <a:normAutofit/>
          </a:bodyPr>
          <a:lstStyle/>
          <a:p>
            <a:r>
              <a:rPr lang="en-US" sz="3200" b="1" dirty="0"/>
              <a:t>Repair processes that help fix damaged DNA</a:t>
            </a:r>
            <a:br>
              <a:rPr lang="en-US" sz="3200" b="1" dirty="0"/>
            </a:br>
            <a:endParaRPr lang="lv-LV" sz="3200" b="1" dirty="0"/>
          </a:p>
        </p:txBody>
      </p:sp>
      <p:sp>
        <p:nvSpPr>
          <p:cNvPr id="3" name="Satura vietturis 2">
            <a:extLst>
              <a:ext uri="{FF2B5EF4-FFF2-40B4-BE49-F238E27FC236}">
                <a16:creationId xmlns:a16="http://schemas.microsoft.com/office/drawing/2014/main" xmlns="" id="{B9808633-34DE-49FA-94F3-CE24FA3048B4}"/>
              </a:ext>
            </a:extLst>
          </p:cNvPr>
          <p:cNvSpPr>
            <a:spLocks noGrp="1"/>
          </p:cNvSpPr>
          <p:nvPr>
            <p:ph idx="1"/>
          </p:nvPr>
        </p:nvSpPr>
        <p:spPr>
          <a:xfrm>
            <a:off x="804949" y="646156"/>
            <a:ext cx="10515600" cy="6317673"/>
          </a:xfrm>
        </p:spPr>
        <p:txBody>
          <a:bodyPr>
            <a:normAutofit fontScale="92500" lnSpcReduction="10000"/>
          </a:bodyPr>
          <a:lstStyle/>
          <a:p>
            <a:pPr fontAlgn="base">
              <a:buFont typeface="Wingdings" panose="05000000000000000000" pitchFamily="2" charset="2"/>
              <a:buChar char="q"/>
            </a:pPr>
            <a:r>
              <a:rPr lang="en-US" b="1" dirty="0"/>
              <a:t> Direct reversal</a:t>
            </a:r>
          </a:p>
          <a:p>
            <a:pPr lvl="1" fontAlgn="base">
              <a:buFont typeface="Wingdings" panose="05000000000000000000" pitchFamily="2" charset="2"/>
              <a:buChar char="Ø"/>
            </a:pPr>
            <a:r>
              <a:rPr lang="en-US" sz="2600" dirty="0"/>
              <a:t> Some DNA-damaging chemical reactions can be directly "undone" by enzymes in the cell.</a:t>
            </a:r>
          </a:p>
          <a:p>
            <a:pPr lvl="2" fontAlgn="base">
              <a:buFont typeface="Wingdings" panose="05000000000000000000" pitchFamily="2" charset="2"/>
              <a:buChar char="ü"/>
            </a:pPr>
            <a:r>
              <a:rPr lang="en-US" sz="2600" dirty="0"/>
              <a:t>photoreactivation</a:t>
            </a:r>
          </a:p>
          <a:p>
            <a:pPr lvl="2" fontAlgn="base">
              <a:buFont typeface="Wingdings" panose="05000000000000000000" pitchFamily="2" charset="2"/>
              <a:buChar char="ü"/>
            </a:pPr>
            <a:r>
              <a:rPr lang="en-US" sz="2600" dirty="0"/>
              <a:t>methyl group removal</a:t>
            </a:r>
          </a:p>
          <a:p>
            <a:pPr lvl="2" fontAlgn="base">
              <a:buFont typeface="Wingdings" panose="05000000000000000000" pitchFamily="2" charset="2"/>
              <a:buChar char="ü"/>
            </a:pPr>
            <a:endParaRPr lang="en-US" dirty="0"/>
          </a:p>
          <a:p>
            <a:pPr fontAlgn="base">
              <a:buFont typeface="Wingdings" panose="05000000000000000000" pitchFamily="2" charset="2"/>
              <a:buChar char="q"/>
            </a:pPr>
            <a:r>
              <a:rPr lang="en-US" b="1" dirty="0"/>
              <a:t> Excision repair</a:t>
            </a:r>
          </a:p>
          <a:p>
            <a:pPr lvl="1" fontAlgn="base">
              <a:buFont typeface="Wingdings" panose="05000000000000000000" pitchFamily="2" charset="2"/>
              <a:buChar char="Ø"/>
            </a:pPr>
            <a:r>
              <a:rPr lang="en-US" sz="2600" dirty="0"/>
              <a:t> Damage to one or a few bases of DNA is often fixed by removal (excision) and replacement of the damaged region: </a:t>
            </a:r>
          </a:p>
          <a:p>
            <a:pPr lvl="2" fontAlgn="base">
              <a:buFont typeface="Wingdings" panose="05000000000000000000" pitchFamily="2" charset="2"/>
              <a:buChar char="ü"/>
            </a:pPr>
            <a:r>
              <a:rPr lang="en-US" sz="2600" dirty="0"/>
              <a:t> </a:t>
            </a:r>
            <a:r>
              <a:rPr lang="en-US" sz="2600" b="1" dirty="0"/>
              <a:t>base excision repair- </a:t>
            </a:r>
            <a:r>
              <a:rPr lang="en-US" sz="2600" dirty="0"/>
              <a:t>the damaged base is removed</a:t>
            </a:r>
          </a:p>
          <a:p>
            <a:pPr lvl="2" fontAlgn="base">
              <a:buFont typeface="Wingdings" panose="05000000000000000000" pitchFamily="2" charset="2"/>
              <a:buChar char="ü"/>
            </a:pPr>
            <a:r>
              <a:rPr lang="en-US" sz="2600" dirty="0"/>
              <a:t> </a:t>
            </a:r>
            <a:r>
              <a:rPr lang="en-US" sz="2600" b="1" dirty="0"/>
              <a:t>nucleotide excision repair</a:t>
            </a:r>
            <a:r>
              <a:rPr lang="en-US" sz="2600" dirty="0"/>
              <a:t>-  a patch of nucleotides is removed.</a:t>
            </a:r>
          </a:p>
          <a:p>
            <a:pPr lvl="2" fontAlgn="base">
              <a:buFont typeface="Wingdings" panose="05000000000000000000" pitchFamily="2" charset="2"/>
              <a:buChar char="ü"/>
            </a:pPr>
            <a:endParaRPr lang="en-US" dirty="0"/>
          </a:p>
          <a:p>
            <a:pPr fontAlgn="base">
              <a:buFont typeface="Wingdings" panose="05000000000000000000" pitchFamily="2" charset="2"/>
              <a:buChar char="q"/>
            </a:pPr>
            <a:r>
              <a:rPr lang="en-US" b="1" dirty="0"/>
              <a:t> Double-stranded break repair:</a:t>
            </a:r>
            <a:r>
              <a:rPr lang="en-US" dirty="0"/>
              <a:t> </a:t>
            </a:r>
          </a:p>
          <a:p>
            <a:pPr lvl="1" fontAlgn="base">
              <a:buFont typeface="Wingdings" panose="05000000000000000000" pitchFamily="2" charset="2"/>
              <a:buChar char="Ø"/>
            </a:pPr>
            <a:r>
              <a:rPr lang="en-US" sz="2600" dirty="0"/>
              <a:t>there are wo major pathways:</a:t>
            </a:r>
          </a:p>
          <a:p>
            <a:pPr lvl="2" fontAlgn="base">
              <a:buFont typeface="Wingdings" panose="05000000000000000000" pitchFamily="2" charset="2"/>
              <a:buChar char="ü"/>
            </a:pPr>
            <a:r>
              <a:rPr lang="en-US" sz="2600" dirty="0"/>
              <a:t> non-homologous end joining  (NHEJ)</a:t>
            </a:r>
          </a:p>
          <a:p>
            <a:pPr lvl="2" fontAlgn="base">
              <a:buFont typeface="Wingdings" panose="05000000000000000000" pitchFamily="2" charset="2"/>
              <a:buChar char="ü"/>
            </a:pPr>
            <a:r>
              <a:rPr lang="en-US" sz="2600" dirty="0"/>
              <a:t>homologous recombination, used to repair double-stranded breaks in DNA (that is, when an entire chromosome splits into two pieces).</a:t>
            </a:r>
          </a:p>
          <a:p>
            <a:endParaRPr lang="sv-SE" sz="2600" dirty="0"/>
          </a:p>
          <a:p>
            <a:endParaRPr lang="lv-LV" dirty="0"/>
          </a:p>
        </p:txBody>
      </p:sp>
    </p:spTree>
    <p:extLst>
      <p:ext uri="{BB962C8B-B14F-4D97-AF65-F5344CB8AC3E}">
        <p14:creationId xmlns:p14="http://schemas.microsoft.com/office/powerpoint/2010/main" val="4196825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4BAD37-17D0-4B56-B99F-0614FEA56F87}"/>
              </a:ext>
            </a:extLst>
          </p:cNvPr>
          <p:cNvSpPr>
            <a:spLocks noGrp="1"/>
          </p:cNvSpPr>
          <p:nvPr>
            <p:ph type="title"/>
          </p:nvPr>
        </p:nvSpPr>
        <p:spPr>
          <a:xfrm>
            <a:off x="3315070" y="0"/>
            <a:ext cx="6317202" cy="1325563"/>
          </a:xfrm>
        </p:spPr>
        <p:txBody>
          <a:bodyPr>
            <a:normAutofit/>
          </a:bodyPr>
          <a:lstStyle/>
          <a:p>
            <a:r>
              <a:rPr lang="sv-SE" sz="3200" b="1" dirty="0"/>
              <a:t>Direct reversal DNA damage repair </a:t>
            </a:r>
            <a:endParaRPr lang="lv-LV" sz="3200" b="1" dirty="0"/>
          </a:p>
        </p:txBody>
      </p:sp>
      <p:sp>
        <p:nvSpPr>
          <p:cNvPr id="4" name="Rectangle 3">
            <a:extLst>
              <a:ext uri="{FF2B5EF4-FFF2-40B4-BE49-F238E27FC236}">
                <a16:creationId xmlns:a16="http://schemas.microsoft.com/office/drawing/2014/main" xmlns="" id="{A3B7015C-8AD0-4D7A-AFF1-4500285CF9A3}"/>
              </a:ext>
            </a:extLst>
          </p:cNvPr>
          <p:cNvSpPr/>
          <p:nvPr/>
        </p:nvSpPr>
        <p:spPr>
          <a:xfrm>
            <a:off x="1837598" y="1735529"/>
            <a:ext cx="8064896" cy="1384995"/>
          </a:xfrm>
          <a:prstGeom prst="rect">
            <a:avLst/>
          </a:prstGeom>
        </p:spPr>
        <p:txBody>
          <a:bodyPr wrap="square">
            <a:spAutoFit/>
          </a:bodyPr>
          <a:lstStyle/>
          <a:p>
            <a:pPr marL="342900" indent="-342900" fontAlgn="base">
              <a:buFont typeface="Wingdings" panose="05000000000000000000" pitchFamily="2" charset="2"/>
              <a:buChar char="q"/>
            </a:pPr>
            <a:r>
              <a:rPr lang="en-US" sz="2800" dirty="0"/>
              <a:t>DNA damage is fixed simply by reversing the chemical reaction that caused it. </a:t>
            </a:r>
          </a:p>
          <a:p>
            <a:pPr marL="342900" indent="-342900" fontAlgn="base">
              <a:buFont typeface="Wingdings" panose="05000000000000000000" pitchFamily="2" charset="2"/>
              <a:buChar char="q"/>
            </a:pPr>
            <a:endParaRPr lang="en-US" sz="2800" dirty="0"/>
          </a:p>
        </p:txBody>
      </p:sp>
      <p:sp>
        <p:nvSpPr>
          <p:cNvPr id="6" name="Taisnstūris 5">
            <a:extLst>
              <a:ext uri="{FF2B5EF4-FFF2-40B4-BE49-F238E27FC236}">
                <a16:creationId xmlns:a16="http://schemas.microsoft.com/office/drawing/2014/main" xmlns="" id="{6350B3E1-AFCC-4B4F-A8B5-9265EFF3A4E2}"/>
              </a:ext>
            </a:extLst>
          </p:cNvPr>
          <p:cNvSpPr/>
          <p:nvPr/>
        </p:nvSpPr>
        <p:spPr>
          <a:xfrm>
            <a:off x="1837598" y="3504400"/>
            <a:ext cx="8268826" cy="1384995"/>
          </a:xfrm>
          <a:prstGeom prst="rect">
            <a:avLst/>
          </a:prstGeom>
        </p:spPr>
        <p:txBody>
          <a:bodyPr wrap="square">
            <a:spAutoFit/>
          </a:bodyPr>
          <a:lstStyle/>
          <a:p>
            <a:pPr marL="342900" indent="-342900" fontAlgn="base">
              <a:buFont typeface="Wingdings" panose="05000000000000000000" pitchFamily="2" charset="2"/>
              <a:buChar char="q"/>
            </a:pPr>
            <a:r>
              <a:rPr lang="en-US" sz="2800" dirty="0"/>
              <a:t>DNA damage often just involves an extra group of atoms getting attached to DNA through a chemical reaction.</a:t>
            </a:r>
          </a:p>
        </p:txBody>
      </p:sp>
    </p:spTree>
    <p:extLst>
      <p:ext uri="{BB962C8B-B14F-4D97-AF65-F5344CB8AC3E}">
        <p14:creationId xmlns:p14="http://schemas.microsoft.com/office/powerpoint/2010/main" val="956589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4BAD37-17D0-4B56-B99F-0614FEA56F87}"/>
              </a:ext>
            </a:extLst>
          </p:cNvPr>
          <p:cNvSpPr>
            <a:spLocks noGrp="1"/>
          </p:cNvSpPr>
          <p:nvPr>
            <p:ph type="title"/>
          </p:nvPr>
        </p:nvSpPr>
        <p:spPr>
          <a:xfrm>
            <a:off x="3315070" y="-108612"/>
            <a:ext cx="6317202" cy="1325563"/>
          </a:xfrm>
        </p:spPr>
        <p:txBody>
          <a:bodyPr>
            <a:normAutofit/>
          </a:bodyPr>
          <a:lstStyle/>
          <a:p>
            <a:r>
              <a:rPr lang="sv-SE" sz="3200" b="1" dirty="0"/>
              <a:t>Direct reversal DNA damage repair </a:t>
            </a:r>
            <a:endParaRPr lang="lv-LV" sz="3200" b="1" dirty="0"/>
          </a:p>
        </p:txBody>
      </p:sp>
      <p:sp>
        <p:nvSpPr>
          <p:cNvPr id="5" name="Taisnstūris 4">
            <a:extLst>
              <a:ext uri="{FF2B5EF4-FFF2-40B4-BE49-F238E27FC236}">
                <a16:creationId xmlns:a16="http://schemas.microsoft.com/office/drawing/2014/main" xmlns="" id="{030CBFAD-ECC3-4AD3-B8C8-94AC1ECD59B7}"/>
              </a:ext>
            </a:extLst>
          </p:cNvPr>
          <p:cNvSpPr/>
          <p:nvPr/>
        </p:nvSpPr>
        <p:spPr>
          <a:xfrm>
            <a:off x="4287423" y="1538537"/>
            <a:ext cx="11155680" cy="4524315"/>
          </a:xfrm>
          <a:prstGeom prst="rect">
            <a:avLst/>
          </a:prstGeom>
        </p:spPr>
        <p:txBody>
          <a:bodyPr wrap="square">
            <a:spAutoFit/>
          </a:bodyPr>
          <a:lstStyle/>
          <a:p>
            <a:pPr marL="342900" indent="-342900" fontAlgn="base">
              <a:buFont typeface="Wingdings" panose="05000000000000000000" pitchFamily="2" charset="2"/>
              <a:buChar char="q"/>
            </a:pPr>
            <a:r>
              <a:rPr lang="en-US" sz="2400" dirty="0"/>
              <a:t>Guanine  can undergo a reaction that attaches </a:t>
            </a:r>
          </a:p>
          <a:p>
            <a:pPr fontAlgn="base"/>
            <a:r>
              <a:rPr lang="en-US" sz="2400" dirty="0"/>
              <a:t>a methyl –CH</a:t>
            </a:r>
            <a:r>
              <a:rPr lang="en-US" sz="2400" baseline="-25000" dirty="0"/>
              <a:t>3</a:t>
            </a:r>
            <a:r>
              <a:rPr lang="en-US" sz="2400" dirty="0"/>
              <a:t> group to an oxygen atom in the base. </a:t>
            </a:r>
          </a:p>
          <a:p>
            <a:pPr fontAlgn="base"/>
            <a:r>
              <a:rPr lang="en-US" sz="2400" dirty="0"/>
              <a:t>The methyl-bearing guanine, if not fixed, </a:t>
            </a:r>
          </a:p>
          <a:p>
            <a:pPr fontAlgn="base"/>
            <a:r>
              <a:rPr lang="en-US" sz="2400" dirty="0"/>
              <a:t>will pair with thymine (T) rather than cytosine (C) </a:t>
            </a:r>
          </a:p>
          <a:p>
            <a:pPr fontAlgn="base"/>
            <a:r>
              <a:rPr lang="en-US" sz="2400" dirty="0"/>
              <a:t>during DNA replication. </a:t>
            </a:r>
          </a:p>
          <a:p>
            <a:pPr marL="342900" indent="-342900" fontAlgn="base">
              <a:buFont typeface="Wingdings" panose="05000000000000000000" pitchFamily="2" charset="2"/>
              <a:buChar char="q"/>
            </a:pPr>
            <a:endParaRPr lang="en-US" sz="2400" dirty="0"/>
          </a:p>
          <a:p>
            <a:pPr marL="342900" indent="-342900" fontAlgn="base">
              <a:buFont typeface="Wingdings" panose="05000000000000000000" pitchFamily="2" charset="2"/>
              <a:buChar char="q"/>
            </a:pPr>
            <a:r>
              <a:rPr lang="en-US" sz="2400" b="1" dirty="0"/>
              <a:t>MGMT- O-6-methylguanine-DNA methyltransferase </a:t>
            </a:r>
            <a:r>
              <a:rPr lang="en-US" sz="2400" dirty="0"/>
              <a:t>and</a:t>
            </a:r>
          </a:p>
          <a:p>
            <a:pPr fontAlgn="base"/>
            <a:r>
              <a:rPr lang="en-US" sz="2400" b="1" dirty="0"/>
              <a:t>Fe(II)/</a:t>
            </a:r>
            <a:r>
              <a:rPr lang="el-GR" sz="2400" b="1" dirty="0"/>
              <a:t>α-</a:t>
            </a:r>
            <a:r>
              <a:rPr lang="en-US" sz="2400" b="1" dirty="0"/>
              <a:t>ketoglutarate dioxygenases (</a:t>
            </a:r>
            <a:r>
              <a:rPr lang="en-US" sz="2400" b="1" dirty="0" err="1"/>
              <a:t>FeKGDs</a:t>
            </a:r>
            <a:r>
              <a:rPr lang="en-US" sz="2400" b="1" dirty="0"/>
              <a:t>)</a:t>
            </a:r>
          </a:p>
          <a:p>
            <a:pPr fontAlgn="base"/>
            <a:r>
              <a:rPr lang="en-US" sz="2400" dirty="0"/>
              <a:t>are  enzymes that can remove the methyl group, </a:t>
            </a:r>
          </a:p>
          <a:p>
            <a:pPr fontAlgn="base"/>
            <a:r>
              <a:rPr lang="en-US" sz="2400" dirty="0"/>
              <a:t>reversing the reaction and returning the base to normal.</a:t>
            </a:r>
          </a:p>
          <a:p>
            <a:pPr marL="800100" lvl="1" indent="-342900" fontAlgn="base">
              <a:buFont typeface="Wingdings" panose="05000000000000000000" pitchFamily="2" charset="2"/>
              <a:buChar char="ü"/>
            </a:pPr>
            <a:r>
              <a:rPr lang="en-US" sz="2400" dirty="0"/>
              <a:t>The methyl group is transferred to the enzyme itself,</a:t>
            </a:r>
          </a:p>
          <a:p>
            <a:pPr lvl="1" fontAlgn="base"/>
            <a:r>
              <a:rPr lang="en-US" sz="2400" dirty="0"/>
              <a:t>inactivating the protein.</a:t>
            </a:r>
          </a:p>
        </p:txBody>
      </p:sp>
      <p:sp>
        <p:nvSpPr>
          <p:cNvPr id="3" name="TextBox 2">
            <a:extLst>
              <a:ext uri="{FF2B5EF4-FFF2-40B4-BE49-F238E27FC236}">
                <a16:creationId xmlns:a16="http://schemas.microsoft.com/office/drawing/2014/main" xmlns="" id="{16AF3DC6-8157-429D-B003-DC6852905023}"/>
              </a:ext>
            </a:extLst>
          </p:cNvPr>
          <p:cNvSpPr txBox="1"/>
          <p:nvPr/>
        </p:nvSpPr>
        <p:spPr>
          <a:xfrm>
            <a:off x="4669626" y="999656"/>
            <a:ext cx="3416000" cy="954107"/>
          </a:xfrm>
          <a:prstGeom prst="rect">
            <a:avLst/>
          </a:prstGeom>
          <a:noFill/>
        </p:spPr>
        <p:txBody>
          <a:bodyPr wrap="none" rtlCol="0">
            <a:spAutoFit/>
          </a:bodyPr>
          <a:lstStyle/>
          <a:p>
            <a:r>
              <a:rPr lang="en-US" sz="2800" dirty="0"/>
              <a:t>Methyl group removal</a:t>
            </a:r>
          </a:p>
          <a:p>
            <a:endParaRPr lang="lv-LV" sz="2800" dirty="0"/>
          </a:p>
        </p:txBody>
      </p:sp>
      <p:pic>
        <p:nvPicPr>
          <p:cNvPr id="8" name="Attēls 7">
            <a:extLst>
              <a:ext uri="{FF2B5EF4-FFF2-40B4-BE49-F238E27FC236}">
                <a16:creationId xmlns:a16="http://schemas.microsoft.com/office/drawing/2014/main" xmlns="" id="{68E8EAD9-51FB-4EA8-9AAD-A69D82849202}"/>
              </a:ext>
            </a:extLst>
          </p:cNvPr>
          <p:cNvPicPr>
            <a:picLocks noChangeAspect="1"/>
          </p:cNvPicPr>
          <p:nvPr/>
        </p:nvPicPr>
        <p:blipFill>
          <a:blip r:embed="rId2"/>
          <a:stretch>
            <a:fillRect/>
          </a:stretch>
        </p:blipFill>
        <p:spPr>
          <a:xfrm>
            <a:off x="337488" y="698328"/>
            <a:ext cx="3650220" cy="4538690"/>
          </a:xfrm>
          <a:prstGeom prst="rect">
            <a:avLst/>
          </a:prstGeom>
        </p:spPr>
      </p:pic>
    </p:spTree>
    <p:extLst>
      <p:ext uri="{BB962C8B-B14F-4D97-AF65-F5344CB8AC3E}">
        <p14:creationId xmlns:p14="http://schemas.microsoft.com/office/powerpoint/2010/main" val="39684307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4BAD37-17D0-4B56-B99F-0614FEA56F87}"/>
              </a:ext>
            </a:extLst>
          </p:cNvPr>
          <p:cNvSpPr>
            <a:spLocks noGrp="1"/>
          </p:cNvSpPr>
          <p:nvPr>
            <p:ph type="title"/>
          </p:nvPr>
        </p:nvSpPr>
        <p:spPr>
          <a:xfrm>
            <a:off x="2714707" y="174231"/>
            <a:ext cx="6317202" cy="1325563"/>
          </a:xfrm>
        </p:spPr>
        <p:txBody>
          <a:bodyPr>
            <a:normAutofit/>
          </a:bodyPr>
          <a:lstStyle/>
          <a:p>
            <a:pPr algn="ctr"/>
            <a:r>
              <a:rPr lang="sv-SE" sz="3200" b="1" dirty="0"/>
              <a:t>Direct reversal DNA damage repair-</a:t>
            </a:r>
            <a:br>
              <a:rPr lang="sv-SE" sz="3200" b="1" dirty="0"/>
            </a:br>
            <a:r>
              <a:rPr lang="sv-SE" sz="3200" b="1" dirty="0">
                <a:solidFill>
                  <a:srgbClr val="FF0000"/>
                </a:solidFill>
              </a:rPr>
              <a:t>photoreactivation </a:t>
            </a:r>
            <a:endParaRPr lang="lv-LV" sz="3200" b="1" dirty="0">
              <a:solidFill>
                <a:srgbClr val="FF0000"/>
              </a:solidFill>
            </a:endParaRPr>
          </a:p>
        </p:txBody>
      </p:sp>
      <p:sp>
        <p:nvSpPr>
          <p:cNvPr id="7" name="Rectangle 3">
            <a:extLst>
              <a:ext uri="{FF2B5EF4-FFF2-40B4-BE49-F238E27FC236}">
                <a16:creationId xmlns:a16="http://schemas.microsoft.com/office/drawing/2014/main" xmlns="" id="{5F5D1F76-1D41-4067-B4CE-B866F574D08A}"/>
              </a:ext>
            </a:extLst>
          </p:cNvPr>
          <p:cNvSpPr/>
          <p:nvPr/>
        </p:nvSpPr>
        <p:spPr>
          <a:xfrm>
            <a:off x="2714707" y="1499794"/>
            <a:ext cx="7200800" cy="461665"/>
          </a:xfrm>
          <a:prstGeom prst="rect">
            <a:avLst/>
          </a:prstGeom>
        </p:spPr>
        <p:txBody>
          <a:bodyPr wrap="square">
            <a:spAutoFit/>
          </a:bodyPr>
          <a:lstStyle/>
          <a:p>
            <a:r>
              <a:rPr lang="en-US" sz="2400" dirty="0"/>
              <a:t>UV radiation causes</a:t>
            </a:r>
            <a:endParaRPr lang="lv-LV" sz="2400" dirty="0"/>
          </a:p>
        </p:txBody>
      </p:sp>
      <p:pic>
        <p:nvPicPr>
          <p:cNvPr id="9" name="Picture 4">
            <a:extLst>
              <a:ext uri="{FF2B5EF4-FFF2-40B4-BE49-F238E27FC236}">
                <a16:creationId xmlns:a16="http://schemas.microsoft.com/office/drawing/2014/main" xmlns="" id="{603FD1D2-0905-4F56-9DE1-7E4442F19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004" y="2115449"/>
            <a:ext cx="1605756" cy="261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a:extLst>
              <a:ext uri="{FF2B5EF4-FFF2-40B4-BE49-F238E27FC236}">
                <a16:creationId xmlns:a16="http://schemas.microsoft.com/office/drawing/2014/main" xmlns="" id="{8CAB8549-EE2B-4472-9E19-C820E9A21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252" y="2475489"/>
            <a:ext cx="2016224" cy="213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xmlns="" id="{0A150C6D-6DA0-4BFB-BDE5-4F24CEC6DC1B}"/>
              </a:ext>
            </a:extLst>
          </p:cNvPr>
          <p:cNvSpPr txBox="1"/>
          <p:nvPr/>
        </p:nvSpPr>
        <p:spPr>
          <a:xfrm>
            <a:off x="3324200" y="5056254"/>
            <a:ext cx="3775905" cy="461665"/>
          </a:xfrm>
          <a:prstGeom prst="rect">
            <a:avLst/>
          </a:prstGeom>
          <a:noFill/>
        </p:spPr>
        <p:txBody>
          <a:bodyPr wrap="none" rtlCol="0">
            <a:spAutoFit/>
          </a:bodyPr>
          <a:lstStyle/>
          <a:p>
            <a:r>
              <a:rPr lang="sv-SE" sz="2400" dirty="0"/>
              <a:t>formation of thymine dimers</a:t>
            </a:r>
            <a:endParaRPr lang="lv-LV" sz="2400" dirty="0"/>
          </a:p>
        </p:txBody>
      </p:sp>
      <p:sp>
        <p:nvSpPr>
          <p:cNvPr id="6" name="TextBox 5">
            <a:extLst>
              <a:ext uri="{FF2B5EF4-FFF2-40B4-BE49-F238E27FC236}">
                <a16:creationId xmlns:a16="http://schemas.microsoft.com/office/drawing/2014/main" xmlns="" id="{5DE3D0B1-F3CC-46B5-8B26-96671CE95D43}"/>
              </a:ext>
            </a:extLst>
          </p:cNvPr>
          <p:cNvSpPr txBox="1"/>
          <p:nvPr/>
        </p:nvSpPr>
        <p:spPr>
          <a:xfrm>
            <a:off x="383189" y="6133573"/>
            <a:ext cx="11143756" cy="461665"/>
          </a:xfrm>
          <a:prstGeom prst="rect">
            <a:avLst/>
          </a:prstGeom>
          <a:noFill/>
        </p:spPr>
        <p:txBody>
          <a:bodyPr wrap="none" rtlCol="0">
            <a:spAutoFit/>
          </a:bodyPr>
          <a:lstStyle/>
          <a:p>
            <a:r>
              <a:rPr lang="sv-SE" sz="2400" dirty="0"/>
              <a:t>These pyrimidine covalently linked (C-C or T-T) dimers arise on the same strand of DNA. </a:t>
            </a:r>
            <a:endParaRPr lang="lv-LV" sz="2400" dirty="0"/>
          </a:p>
        </p:txBody>
      </p:sp>
    </p:spTree>
    <p:extLst>
      <p:ext uri="{BB962C8B-B14F-4D97-AF65-F5344CB8AC3E}">
        <p14:creationId xmlns:p14="http://schemas.microsoft.com/office/powerpoint/2010/main" val="4095483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4BAD37-17D0-4B56-B99F-0614FEA56F87}"/>
              </a:ext>
            </a:extLst>
          </p:cNvPr>
          <p:cNvSpPr>
            <a:spLocks noGrp="1"/>
          </p:cNvSpPr>
          <p:nvPr>
            <p:ph type="title"/>
          </p:nvPr>
        </p:nvSpPr>
        <p:spPr>
          <a:xfrm>
            <a:off x="2714707" y="174231"/>
            <a:ext cx="6317202" cy="1325563"/>
          </a:xfrm>
        </p:spPr>
        <p:txBody>
          <a:bodyPr>
            <a:normAutofit/>
          </a:bodyPr>
          <a:lstStyle/>
          <a:p>
            <a:pPr algn="ctr"/>
            <a:r>
              <a:rPr lang="sv-SE" sz="3200" b="1" dirty="0"/>
              <a:t>Direct reversal DNA damage repair-</a:t>
            </a:r>
            <a:br>
              <a:rPr lang="sv-SE" sz="3200" b="1" dirty="0"/>
            </a:br>
            <a:r>
              <a:rPr lang="sv-SE" sz="3200" b="1" dirty="0">
                <a:solidFill>
                  <a:srgbClr val="FF0000"/>
                </a:solidFill>
              </a:rPr>
              <a:t>photoreactivation </a:t>
            </a:r>
            <a:endParaRPr lang="lv-LV" sz="3200" b="1" dirty="0">
              <a:solidFill>
                <a:srgbClr val="FF0000"/>
              </a:solidFill>
            </a:endParaRPr>
          </a:p>
        </p:txBody>
      </p:sp>
      <p:pic>
        <p:nvPicPr>
          <p:cNvPr id="14" name="Picture 4">
            <a:extLst>
              <a:ext uri="{FF2B5EF4-FFF2-40B4-BE49-F238E27FC236}">
                <a16:creationId xmlns:a16="http://schemas.microsoft.com/office/drawing/2014/main" xmlns="" id="{3176FADB-3D10-46D1-A83E-5FFA9B003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59" y="448887"/>
            <a:ext cx="1440160" cy="234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a:extLst>
              <a:ext uri="{FF2B5EF4-FFF2-40B4-BE49-F238E27FC236}">
                <a16:creationId xmlns:a16="http://schemas.microsoft.com/office/drawing/2014/main" xmlns="" id="{05512902-A6D2-4127-B4A6-1C18CB538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44" y="2790069"/>
            <a:ext cx="2180387" cy="231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xmlns="" id="{7558A0A1-4D83-42C3-9C2C-A045B21C8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3116" y="3945520"/>
            <a:ext cx="82441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4">
            <a:extLst>
              <a:ext uri="{FF2B5EF4-FFF2-40B4-BE49-F238E27FC236}">
                <a16:creationId xmlns:a16="http://schemas.microsoft.com/office/drawing/2014/main" xmlns="" id="{57E09C26-FA26-4692-8A57-1A8A5EF3AFF4}"/>
              </a:ext>
            </a:extLst>
          </p:cNvPr>
          <p:cNvSpPr/>
          <p:nvPr/>
        </p:nvSpPr>
        <p:spPr>
          <a:xfrm>
            <a:off x="4396657" y="1499794"/>
            <a:ext cx="7499473" cy="2677656"/>
          </a:xfrm>
          <a:prstGeom prst="rect">
            <a:avLst/>
          </a:prstGeom>
        </p:spPr>
        <p:txBody>
          <a:bodyPr wrap="square">
            <a:spAutoFit/>
          </a:bodyPr>
          <a:lstStyle/>
          <a:p>
            <a:pPr marL="285750" lvl="0" indent="-285750">
              <a:buFont typeface="Wingdings" panose="05000000000000000000" pitchFamily="2" charset="2"/>
              <a:buChar char="q"/>
            </a:pPr>
            <a:r>
              <a:rPr lang="en-US" sz="2400" dirty="0">
                <a:solidFill>
                  <a:prstClr val="black"/>
                </a:solidFill>
              </a:rPr>
              <a:t>Both of these lesions distort DNA's structure,</a:t>
            </a:r>
          </a:p>
          <a:p>
            <a:pPr lvl="0"/>
            <a:r>
              <a:rPr lang="en-US" sz="2400" dirty="0">
                <a:solidFill>
                  <a:prstClr val="black"/>
                </a:solidFill>
              </a:rPr>
              <a:t> introducing bends or kinks and thereby impeding transcription and replication. </a:t>
            </a:r>
          </a:p>
          <a:p>
            <a:pPr lvl="0"/>
            <a:endParaRPr lang="en-US" sz="2400" dirty="0">
              <a:solidFill>
                <a:prstClr val="black"/>
              </a:solidFill>
            </a:endParaRPr>
          </a:p>
          <a:p>
            <a:pPr lvl="0"/>
            <a:endParaRPr lang="en-US" sz="2400" dirty="0">
              <a:solidFill>
                <a:prstClr val="black"/>
              </a:solidFill>
            </a:endParaRPr>
          </a:p>
          <a:p>
            <a:pPr marL="285750" lvl="0" indent="-285750">
              <a:buFont typeface="Wingdings" panose="05000000000000000000" pitchFamily="2" charset="2"/>
              <a:buChar char="q"/>
            </a:pPr>
            <a:r>
              <a:rPr lang="en-US" sz="2400" dirty="0">
                <a:solidFill>
                  <a:prstClr val="black"/>
                </a:solidFill>
              </a:rPr>
              <a:t>One "hot spot" for UV-induced damage is found within a commonly mutated oncogene, the </a:t>
            </a:r>
            <a:r>
              <a:rPr lang="en-US" sz="2400" i="1" dirty="0">
                <a:solidFill>
                  <a:prstClr val="black"/>
                </a:solidFill>
              </a:rPr>
              <a:t>p53</a:t>
            </a:r>
            <a:r>
              <a:rPr lang="en-US" sz="2400" dirty="0">
                <a:solidFill>
                  <a:prstClr val="black"/>
                </a:solidFill>
              </a:rPr>
              <a:t> gene.</a:t>
            </a:r>
            <a:endParaRPr lang="lv-LV" sz="2400" dirty="0">
              <a:solidFill>
                <a:prstClr val="black"/>
              </a:solidFill>
            </a:endParaRPr>
          </a:p>
        </p:txBody>
      </p:sp>
    </p:spTree>
    <p:extLst>
      <p:ext uri="{BB962C8B-B14F-4D97-AF65-F5344CB8AC3E}">
        <p14:creationId xmlns:p14="http://schemas.microsoft.com/office/powerpoint/2010/main" val="205242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cel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643" y="858711"/>
            <a:ext cx="4814879" cy="49415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85643" y="0"/>
            <a:ext cx="2244204" cy="646331"/>
          </a:xfrm>
          <a:prstGeom prst="rect">
            <a:avLst/>
          </a:prstGeom>
          <a:noFill/>
        </p:spPr>
        <p:txBody>
          <a:bodyPr wrap="none" rtlCol="0">
            <a:spAutoFit/>
          </a:bodyPr>
          <a:lstStyle/>
          <a:p>
            <a:r>
              <a:rPr lang="en-US" sz="3600" b="1" dirty="0">
                <a:solidFill>
                  <a:srgbClr val="0070C0"/>
                </a:solidFill>
              </a:rPr>
              <a:t>Interphase</a:t>
            </a:r>
            <a:endParaRPr lang="lv-LV" sz="3600" b="1" dirty="0">
              <a:solidFill>
                <a:srgbClr val="0070C0"/>
              </a:solidFill>
            </a:endParaRPr>
          </a:p>
        </p:txBody>
      </p:sp>
      <p:sp>
        <p:nvSpPr>
          <p:cNvPr id="6" name="TextBox 5"/>
          <p:cNvSpPr txBox="1"/>
          <p:nvPr/>
        </p:nvSpPr>
        <p:spPr>
          <a:xfrm>
            <a:off x="8271538" y="3329504"/>
            <a:ext cx="3202287" cy="523220"/>
          </a:xfrm>
          <a:prstGeom prst="rect">
            <a:avLst/>
          </a:prstGeom>
          <a:noFill/>
        </p:spPr>
        <p:txBody>
          <a:bodyPr wrap="none" rtlCol="0">
            <a:spAutoFit/>
          </a:bodyPr>
          <a:lstStyle/>
          <a:p>
            <a:r>
              <a:rPr lang="sv-SE" sz="2800" b="1" u="sng" dirty="0">
                <a:solidFill>
                  <a:srgbClr val="0070C0"/>
                </a:solidFill>
              </a:rPr>
              <a:t>G1 or growth phase </a:t>
            </a:r>
            <a:endParaRPr lang="lv-LV" sz="2800" b="1" u="sng" dirty="0">
              <a:solidFill>
                <a:srgbClr val="0070C0"/>
              </a:solidFill>
            </a:endParaRPr>
          </a:p>
        </p:txBody>
      </p:sp>
      <p:sp>
        <p:nvSpPr>
          <p:cNvPr id="7" name="TextBox 6"/>
          <p:cNvSpPr txBox="1"/>
          <p:nvPr/>
        </p:nvSpPr>
        <p:spPr>
          <a:xfrm>
            <a:off x="8018887" y="3863452"/>
            <a:ext cx="4172040" cy="2954655"/>
          </a:xfrm>
          <a:prstGeom prst="rect">
            <a:avLst/>
          </a:prstGeom>
          <a:noFill/>
        </p:spPr>
        <p:txBody>
          <a:bodyPr wrap="none" rtlCol="0">
            <a:spAutoFit/>
          </a:bodyPr>
          <a:lstStyle/>
          <a:p>
            <a:pPr marL="285750" indent="-285750">
              <a:buFont typeface="Wingdings" panose="05000000000000000000" pitchFamily="2" charset="2"/>
              <a:buChar char="ü"/>
            </a:pPr>
            <a:r>
              <a:rPr lang="sv-SE" sz="2400" dirty="0"/>
              <a:t>Cells grows in size</a:t>
            </a:r>
          </a:p>
          <a:p>
            <a:pPr marL="285750" indent="-285750">
              <a:buFont typeface="Wingdings" panose="05000000000000000000" pitchFamily="2" charset="2"/>
              <a:buChar char="ü"/>
            </a:pPr>
            <a:r>
              <a:rPr lang="sv-SE" sz="2400" dirty="0"/>
              <a:t>Synthesize proteins</a:t>
            </a:r>
          </a:p>
          <a:p>
            <a:pPr marL="285750" indent="-285750">
              <a:buFont typeface="Wingdings" panose="05000000000000000000" pitchFamily="2" charset="2"/>
              <a:buChar char="ü"/>
            </a:pPr>
            <a:r>
              <a:rPr lang="sv-SE" sz="2400" dirty="0"/>
              <a:t>Produce organelles </a:t>
            </a:r>
          </a:p>
          <a:p>
            <a:r>
              <a:rPr lang="sv-SE" sz="2400" dirty="0"/>
              <a:t>(ribosomes, mitochondria)</a:t>
            </a:r>
          </a:p>
          <a:p>
            <a:pPr marL="342900" indent="-342900">
              <a:buFont typeface="Wingdings" panose="05000000000000000000" pitchFamily="2" charset="2"/>
              <a:buChar char="ü"/>
            </a:pPr>
            <a:r>
              <a:rPr lang="sv-SE" sz="2400" b="1" dirty="0"/>
              <a:t>Many of the DNA replication</a:t>
            </a:r>
          </a:p>
          <a:p>
            <a:r>
              <a:rPr lang="sv-SE" sz="2400" b="1" dirty="0"/>
              <a:t> regulatory processes </a:t>
            </a:r>
          </a:p>
          <a:p>
            <a:r>
              <a:rPr lang="sv-SE" sz="2400" b="1" dirty="0"/>
              <a:t>are initiated.</a:t>
            </a:r>
          </a:p>
          <a:p>
            <a:pPr marL="285750" indent="-285750">
              <a:buFont typeface="Wingdings" panose="05000000000000000000" pitchFamily="2" charset="2"/>
              <a:buChar char="ü"/>
            </a:pPr>
            <a:endParaRPr lang="lv-LV" dirty="0"/>
          </a:p>
        </p:txBody>
      </p:sp>
      <p:sp>
        <p:nvSpPr>
          <p:cNvPr id="8" name="TextBox 7"/>
          <p:cNvSpPr txBox="1"/>
          <p:nvPr/>
        </p:nvSpPr>
        <p:spPr>
          <a:xfrm>
            <a:off x="175035" y="3901753"/>
            <a:ext cx="3175100" cy="523220"/>
          </a:xfrm>
          <a:prstGeom prst="rect">
            <a:avLst/>
          </a:prstGeom>
          <a:noFill/>
        </p:spPr>
        <p:txBody>
          <a:bodyPr wrap="none" rtlCol="0">
            <a:spAutoFit/>
          </a:bodyPr>
          <a:lstStyle/>
          <a:p>
            <a:r>
              <a:rPr lang="sv-SE" sz="2800" b="1" u="sng" dirty="0">
                <a:solidFill>
                  <a:srgbClr val="0070C0"/>
                </a:solidFill>
              </a:rPr>
              <a:t>S or synthesis phase</a:t>
            </a:r>
            <a:endParaRPr lang="lv-LV" sz="2800" b="1" u="sng" dirty="0">
              <a:solidFill>
                <a:srgbClr val="0070C0"/>
              </a:solidFill>
            </a:endParaRPr>
          </a:p>
        </p:txBody>
      </p:sp>
      <p:sp>
        <p:nvSpPr>
          <p:cNvPr id="9" name="TextBox 8"/>
          <p:cNvSpPr txBox="1"/>
          <p:nvPr/>
        </p:nvSpPr>
        <p:spPr>
          <a:xfrm>
            <a:off x="354842" y="4440742"/>
            <a:ext cx="2959785" cy="1477328"/>
          </a:xfrm>
          <a:prstGeom prst="rect">
            <a:avLst/>
          </a:prstGeom>
          <a:noFill/>
        </p:spPr>
        <p:txBody>
          <a:bodyPr wrap="none" rtlCol="0">
            <a:spAutoFit/>
          </a:bodyPr>
          <a:lstStyle/>
          <a:p>
            <a:pPr marL="285750" indent="-285750">
              <a:buFont typeface="Wingdings" panose="05000000000000000000" pitchFamily="2" charset="2"/>
              <a:buChar char="ü"/>
            </a:pPr>
            <a:r>
              <a:rPr lang="sv-SE" sz="2400" b="1" dirty="0"/>
              <a:t>DNA replication</a:t>
            </a:r>
          </a:p>
          <a:p>
            <a:r>
              <a:rPr lang="sv-SE" sz="2400" dirty="0"/>
              <a:t>The amount of DNA in</a:t>
            </a:r>
          </a:p>
          <a:p>
            <a:r>
              <a:rPr lang="sv-SE" sz="2400" dirty="0"/>
              <a:t>the cell has doubled</a:t>
            </a:r>
          </a:p>
          <a:p>
            <a:pPr marL="285750" indent="-285750">
              <a:buFont typeface="Wingdings" panose="05000000000000000000" pitchFamily="2" charset="2"/>
              <a:buChar char="ü"/>
            </a:pPr>
            <a:endParaRPr lang="lv-LV" dirty="0"/>
          </a:p>
        </p:txBody>
      </p:sp>
      <p:sp>
        <p:nvSpPr>
          <p:cNvPr id="10" name="TextBox 9"/>
          <p:cNvSpPr txBox="1"/>
          <p:nvPr/>
        </p:nvSpPr>
        <p:spPr>
          <a:xfrm>
            <a:off x="237552" y="719876"/>
            <a:ext cx="3202287" cy="523220"/>
          </a:xfrm>
          <a:prstGeom prst="rect">
            <a:avLst/>
          </a:prstGeom>
          <a:noFill/>
        </p:spPr>
        <p:txBody>
          <a:bodyPr wrap="none" rtlCol="0">
            <a:spAutoFit/>
          </a:bodyPr>
          <a:lstStyle/>
          <a:p>
            <a:r>
              <a:rPr lang="sv-SE" sz="2800" b="1" u="sng" dirty="0" smtClean="0">
                <a:solidFill>
                  <a:srgbClr val="0070C0"/>
                </a:solidFill>
              </a:rPr>
              <a:t>G2 </a:t>
            </a:r>
            <a:r>
              <a:rPr lang="sv-SE" sz="2800" b="1" u="sng" dirty="0">
                <a:solidFill>
                  <a:srgbClr val="0070C0"/>
                </a:solidFill>
              </a:rPr>
              <a:t>or growth phase </a:t>
            </a:r>
            <a:endParaRPr lang="lv-LV" sz="2800" b="1" u="sng" dirty="0">
              <a:solidFill>
                <a:srgbClr val="0070C0"/>
              </a:solidFill>
            </a:endParaRPr>
          </a:p>
        </p:txBody>
      </p:sp>
      <p:sp>
        <p:nvSpPr>
          <p:cNvPr id="11" name="TextBox 10"/>
          <p:cNvSpPr txBox="1"/>
          <p:nvPr/>
        </p:nvSpPr>
        <p:spPr>
          <a:xfrm>
            <a:off x="237552" y="1407571"/>
            <a:ext cx="3617080" cy="2585323"/>
          </a:xfrm>
          <a:prstGeom prst="rect">
            <a:avLst/>
          </a:prstGeom>
          <a:noFill/>
        </p:spPr>
        <p:txBody>
          <a:bodyPr wrap="none" rtlCol="0">
            <a:spAutoFit/>
          </a:bodyPr>
          <a:lstStyle/>
          <a:p>
            <a:pPr marL="285750" indent="-285750">
              <a:buFont typeface="Wingdings" panose="05000000000000000000" pitchFamily="2" charset="2"/>
              <a:buChar char="ü"/>
            </a:pPr>
            <a:r>
              <a:rPr lang="sv-SE" sz="2400" dirty="0"/>
              <a:t>Cells rapidly grows in size</a:t>
            </a:r>
          </a:p>
          <a:p>
            <a:pPr marL="285750" indent="-285750">
              <a:buFont typeface="Wingdings" panose="05000000000000000000" pitchFamily="2" charset="2"/>
              <a:buChar char="ü"/>
            </a:pPr>
            <a:r>
              <a:rPr lang="sv-SE" sz="2400" dirty="0"/>
              <a:t>Synthesize proteins</a:t>
            </a:r>
          </a:p>
          <a:p>
            <a:pPr marL="285750" indent="-285750">
              <a:buFont typeface="Wingdings" panose="05000000000000000000" pitchFamily="2" charset="2"/>
              <a:buChar char="ü"/>
            </a:pPr>
            <a:r>
              <a:rPr lang="sv-SE" sz="2400" dirty="0"/>
              <a:t>Prepare for mitosis</a:t>
            </a:r>
          </a:p>
          <a:p>
            <a:pPr marL="342900" indent="-342900">
              <a:buFont typeface="Wingdings" panose="05000000000000000000" pitchFamily="2" charset="2"/>
              <a:buChar char="ü"/>
            </a:pPr>
            <a:r>
              <a:rPr lang="sv-SE" sz="2400" b="1" dirty="0"/>
              <a:t>Any damaged DNA or</a:t>
            </a:r>
          </a:p>
          <a:p>
            <a:r>
              <a:rPr lang="sv-SE" sz="2400" b="1" dirty="0"/>
              <a:t>replication errors are</a:t>
            </a:r>
          </a:p>
          <a:p>
            <a:r>
              <a:rPr lang="sv-SE" sz="2400" b="1" dirty="0"/>
              <a:t>corrected.</a:t>
            </a:r>
          </a:p>
          <a:p>
            <a:pPr marL="285750" indent="-285750">
              <a:buFont typeface="Wingdings" panose="05000000000000000000" pitchFamily="2" charset="2"/>
              <a:buChar char="ü"/>
            </a:pPr>
            <a:endParaRPr lang="lv-LV" dirty="0"/>
          </a:p>
        </p:txBody>
      </p:sp>
      <p:sp>
        <p:nvSpPr>
          <p:cNvPr id="12" name="TextBox 11"/>
          <p:cNvSpPr txBox="1"/>
          <p:nvPr/>
        </p:nvSpPr>
        <p:spPr>
          <a:xfrm>
            <a:off x="8236030" y="1243096"/>
            <a:ext cx="4066370" cy="1938992"/>
          </a:xfrm>
          <a:prstGeom prst="rect">
            <a:avLst/>
          </a:prstGeom>
          <a:noFill/>
        </p:spPr>
        <p:txBody>
          <a:bodyPr wrap="none" rtlCol="0">
            <a:spAutoFit/>
          </a:bodyPr>
          <a:lstStyle/>
          <a:p>
            <a:pPr marL="342900" indent="-342900">
              <a:buFont typeface="Wingdings" panose="05000000000000000000" pitchFamily="2" charset="2"/>
              <a:buChar char="ü"/>
            </a:pPr>
            <a:r>
              <a:rPr lang="sv-SE" sz="2400" dirty="0"/>
              <a:t>one copy of the genomes is </a:t>
            </a:r>
          </a:p>
          <a:p>
            <a:r>
              <a:rPr lang="sv-SE" sz="2400" dirty="0"/>
              <a:t>segregated to each daugther </a:t>
            </a:r>
          </a:p>
          <a:p>
            <a:r>
              <a:rPr lang="sv-SE" sz="2400" dirty="0"/>
              <a:t>cell.</a:t>
            </a:r>
          </a:p>
          <a:p>
            <a:pPr marL="342900" indent="-342900">
              <a:buFont typeface="Wingdings" panose="05000000000000000000" pitchFamily="2" charset="2"/>
              <a:buChar char="ü"/>
            </a:pPr>
            <a:r>
              <a:rPr lang="sv-SE" sz="2400" dirty="0"/>
              <a:t>The cell splits itself into two </a:t>
            </a:r>
          </a:p>
          <a:p>
            <a:r>
              <a:rPr lang="sv-SE" sz="2400" dirty="0"/>
              <a:t>daughter cells.</a:t>
            </a:r>
          </a:p>
        </p:txBody>
      </p:sp>
      <p:sp>
        <p:nvSpPr>
          <p:cNvPr id="13" name="TextBox 12"/>
          <p:cNvSpPr txBox="1"/>
          <p:nvPr/>
        </p:nvSpPr>
        <p:spPr>
          <a:xfrm>
            <a:off x="8396643" y="709148"/>
            <a:ext cx="3100208" cy="523220"/>
          </a:xfrm>
          <a:prstGeom prst="rect">
            <a:avLst/>
          </a:prstGeom>
          <a:noFill/>
        </p:spPr>
        <p:txBody>
          <a:bodyPr wrap="none" rtlCol="0">
            <a:spAutoFit/>
          </a:bodyPr>
          <a:lstStyle/>
          <a:p>
            <a:r>
              <a:rPr lang="sv-SE" sz="2800" b="1" u="sng" dirty="0">
                <a:solidFill>
                  <a:srgbClr val="C00000"/>
                </a:solidFill>
              </a:rPr>
              <a:t>M or mitosis phase </a:t>
            </a:r>
            <a:endParaRPr lang="lv-LV" sz="2800" b="1" u="sng" dirty="0">
              <a:solidFill>
                <a:srgbClr val="C00000"/>
              </a:solidFill>
            </a:endParaRPr>
          </a:p>
        </p:txBody>
      </p:sp>
    </p:spTree>
    <p:extLst>
      <p:ext uri="{BB962C8B-B14F-4D97-AF65-F5344CB8AC3E}">
        <p14:creationId xmlns:p14="http://schemas.microsoft.com/office/powerpoint/2010/main" val="837812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4BAD37-17D0-4B56-B99F-0614FEA56F87}"/>
              </a:ext>
            </a:extLst>
          </p:cNvPr>
          <p:cNvSpPr>
            <a:spLocks noGrp="1"/>
          </p:cNvSpPr>
          <p:nvPr>
            <p:ph type="title"/>
          </p:nvPr>
        </p:nvSpPr>
        <p:spPr>
          <a:xfrm>
            <a:off x="2714707" y="174231"/>
            <a:ext cx="6317202" cy="1325563"/>
          </a:xfrm>
        </p:spPr>
        <p:txBody>
          <a:bodyPr>
            <a:normAutofit/>
          </a:bodyPr>
          <a:lstStyle/>
          <a:p>
            <a:pPr algn="ctr"/>
            <a:r>
              <a:rPr lang="sv-SE" sz="3200" b="1" dirty="0"/>
              <a:t>Direct reversal DNA damage repair-</a:t>
            </a:r>
            <a:br>
              <a:rPr lang="sv-SE" sz="3200" b="1" dirty="0"/>
            </a:br>
            <a:r>
              <a:rPr lang="sv-SE" sz="3200" b="1" dirty="0">
                <a:solidFill>
                  <a:srgbClr val="FF0000"/>
                </a:solidFill>
              </a:rPr>
              <a:t>photoreactivation </a:t>
            </a:r>
            <a:endParaRPr lang="lv-LV" sz="3200" b="1" dirty="0">
              <a:solidFill>
                <a:srgbClr val="FF0000"/>
              </a:solidFill>
            </a:endParaRPr>
          </a:p>
        </p:txBody>
      </p:sp>
      <p:sp>
        <p:nvSpPr>
          <p:cNvPr id="17" name="Rectangle 4">
            <a:extLst>
              <a:ext uri="{FF2B5EF4-FFF2-40B4-BE49-F238E27FC236}">
                <a16:creationId xmlns:a16="http://schemas.microsoft.com/office/drawing/2014/main" xmlns="" id="{57E09C26-FA26-4692-8A57-1A8A5EF3AFF4}"/>
              </a:ext>
            </a:extLst>
          </p:cNvPr>
          <p:cNvSpPr/>
          <p:nvPr/>
        </p:nvSpPr>
        <p:spPr>
          <a:xfrm>
            <a:off x="4097399" y="1965308"/>
            <a:ext cx="7499473" cy="2677656"/>
          </a:xfrm>
          <a:prstGeom prst="rect">
            <a:avLst/>
          </a:prstGeom>
        </p:spPr>
        <p:txBody>
          <a:bodyPr wrap="square">
            <a:spAutoFit/>
          </a:bodyPr>
          <a:lstStyle/>
          <a:p>
            <a:pPr marL="285750" lvl="0" indent="-285750">
              <a:buFont typeface="Wingdings" panose="05000000000000000000" pitchFamily="2" charset="2"/>
              <a:buChar char="q"/>
            </a:pPr>
            <a:r>
              <a:rPr lang="en-US" sz="2400" dirty="0">
                <a:solidFill>
                  <a:prstClr val="black"/>
                </a:solidFill>
              </a:rPr>
              <a:t> In photoreaction process, an enzyme – DNA photolyase</a:t>
            </a:r>
          </a:p>
          <a:p>
            <a:pPr lvl="0"/>
            <a:r>
              <a:rPr lang="en-US" sz="2400" dirty="0">
                <a:solidFill>
                  <a:prstClr val="black"/>
                </a:solidFill>
              </a:rPr>
              <a:t>reverses the dimerization reaction by breakdown the </a:t>
            </a:r>
          </a:p>
          <a:p>
            <a:pPr lvl="0"/>
            <a:r>
              <a:rPr lang="en-US" sz="2400" dirty="0">
                <a:solidFill>
                  <a:prstClr val="black"/>
                </a:solidFill>
              </a:rPr>
              <a:t>covalent bond upon absorbing blue light.</a:t>
            </a:r>
          </a:p>
          <a:p>
            <a:pPr lvl="0"/>
            <a:endParaRPr lang="en-US" sz="2400" dirty="0">
              <a:solidFill>
                <a:prstClr val="black"/>
              </a:solidFill>
            </a:endParaRPr>
          </a:p>
          <a:p>
            <a:pPr marL="342900" lvl="0" indent="-342900">
              <a:buFont typeface="Wingdings" panose="05000000000000000000" pitchFamily="2" charset="2"/>
              <a:buChar char="q"/>
            </a:pPr>
            <a:r>
              <a:rPr lang="en-US" sz="2400" dirty="0">
                <a:solidFill>
                  <a:prstClr val="black"/>
                </a:solidFill>
              </a:rPr>
              <a:t>Photoreaction occurs in bacteria, yeast, insects, plants</a:t>
            </a:r>
          </a:p>
          <a:p>
            <a:pPr lvl="0"/>
            <a:r>
              <a:rPr lang="en-US" sz="2400" dirty="0">
                <a:solidFill>
                  <a:prstClr val="black"/>
                </a:solidFill>
              </a:rPr>
              <a:t>and some vertebrates, but is </a:t>
            </a:r>
            <a:r>
              <a:rPr lang="en-US" sz="2400" b="1" dirty="0">
                <a:solidFill>
                  <a:prstClr val="black"/>
                </a:solidFill>
              </a:rPr>
              <a:t>no longer working in humans</a:t>
            </a:r>
            <a:r>
              <a:rPr lang="en-US" sz="2400" dirty="0">
                <a:solidFill>
                  <a:prstClr val="black"/>
                </a:solidFill>
              </a:rPr>
              <a:t>. </a:t>
            </a:r>
            <a:endParaRPr lang="lv-LV" sz="2400" dirty="0">
              <a:solidFill>
                <a:prstClr val="black"/>
              </a:solidFill>
            </a:endParaRPr>
          </a:p>
        </p:txBody>
      </p:sp>
      <p:pic>
        <p:nvPicPr>
          <p:cNvPr id="3" name="Attēls 2">
            <a:extLst>
              <a:ext uri="{FF2B5EF4-FFF2-40B4-BE49-F238E27FC236}">
                <a16:creationId xmlns:a16="http://schemas.microsoft.com/office/drawing/2014/main" xmlns="" id="{CCFCFF01-0260-4DD7-832A-02B662E9A567}"/>
              </a:ext>
            </a:extLst>
          </p:cNvPr>
          <p:cNvPicPr>
            <a:picLocks noChangeAspect="1"/>
          </p:cNvPicPr>
          <p:nvPr/>
        </p:nvPicPr>
        <p:blipFill>
          <a:blip r:embed="rId2"/>
          <a:stretch>
            <a:fillRect/>
          </a:stretch>
        </p:blipFill>
        <p:spPr>
          <a:xfrm>
            <a:off x="346277" y="1098255"/>
            <a:ext cx="3419475" cy="5419725"/>
          </a:xfrm>
          <a:prstGeom prst="rect">
            <a:avLst/>
          </a:prstGeom>
        </p:spPr>
      </p:pic>
    </p:spTree>
    <p:extLst>
      <p:ext uri="{BB962C8B-B14F-4D97-AF65-F5344CB8AC3E}">
        <p14:creationId xmlns:p14="http://schemas.microsoft.com/office/powerpoint/2010/main" val="2097422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FC963BA-F9B1-4EE8-8DAD-49DCF7CC5AD9}"/>
              </a:ext>
            </a:extLst>
          </p:cNvPr>
          <p:cNvSpPr>
            <a:spLocks noGrp="1"/>
          </p:cNvSpPr>
          <p:nvPr>
            <p:ph type="title"/>
          </p:nvPr>
        </p:nvSpPr>
        <p:spPr>
          <a:xfrm>
            <a:off x="1819102" y="-16625"/>
            <a:ext cx="10515600" cy="1325563"/>
          </a:xfrm>
        </p:spPr>
        <p:txBody>
          <a:bodyPr>
            <a:normAutofit/>
          </a:bodyPr>
          <a:lstStyle/>
          <a:p>
            <a:r>
              <a:rPr lang="en-US" sz="3200" b="1" dirty="0"/>
              <a:t>Repair processes that help fix damaged DNA</a:t>
            </a:r>
            <a:br>
              <a:rPr lang="en-US" sz="3200" b="1" dirty="0"/>
            </a:br>
            <a:endParaRPr lang="lv-LV" sz="3200" b="1" dirty="0"/>
          </a:p>
        </p:txBody>
      </p:sp>
      <p:sp>
        <p:nvSpPr>
          <p:cNvPr id="3" name="Satura vietturis 2">
            <a:extLst>
              <a:ext uri="{FF2B5EF4-FFF2-40B4-BE49-F238E27FC236}">
                <a16:creationId xmlns:a16="http://schemas.microsoft.com/office/drawing/2014/main" xmlns="" id="{B9808633-34DE-49FA-94F3-CE24FA3048B4}"/>
              </a:ext>
            </a:extLst>
          </p:cNvPr>
          <p:cNvSpPr>
            <a:spLocks noGrp="1"/>
          </p:cNvSpPr>
          <p:nvPr>
            <p:ph idx="1"/>
          </p:nvPr>
        </p:nvSpPr>
        <p:spPr>
          <a:xfrm>
            <a:off x="804949" y="646156"/>
            <a:ext cx="10515600" cy="6317673"/>
          </a:xfrm>
        </p:spPr>
        <p:txBody>
          <a:bodyPr>
            <a:normAutofit fontScale="92500" lnSpcReduction="10000"/>
          </a:bodyPr>
          <a:lstStyle/>
          <a:p>
            <a:pPr fontAlgn="base">
              <a:buFont typeface="Wingdings" panose="05000000000000000000" pitchFamily="2" charset="2"/>
              <a:buChar char="q"/>
            </a:pPr>
            <a:r>
              <a:rPr lang="en-US" b="1" dirty="0">
                <a:solidFill>
                  <a:schemeClr val="bg2">
                    <a:lumMod val="90000"/>
                  </a:schemeClr>
                </a:solidFill>
              </a:rPr>
              <a:t> Direct reversal</a:t>
            </a:r>
          </a:p>
          <a:p>
            <a:pPr lvl="1" fontAlgn="base">
              <a:buFont typeface="Wingdings" panose="05000000000000000000" pitchFamily="2" charset="2"/>
              <a:buChar char="Ø"/>
            </a:pPr>
            <a:r>
              <a:rPr lang="en-US" sz="2600" dirty="0">
                <a:solidFill>
                  <a:schemeClr val="bg2">
                    <a:lumMod val="90000"/>
                  </a:schemeClr>
                </a:solidFill>
              </a:rPr>
              <a:t> Some DNA-damaging chemical reactions can be directly "undone" by enzymes in the cell.</a:t>
            </a:r>
          </a:p>
          <a:p>
            <a:pPr lvl="2" fontAlgn="base">
              <a:buFont typeface="Wingdings" panose="05000000000000000000" pitchFamily="2" charset="2"/>
              <a:buChar char="ü"/>
            </a:pPr>
            <a:r>
              <a:rPr lang="en-US" sz="2600" dirty="0">
                <a:solidFill>
                  <a:schemeClr val="bg2">
                    <a:lumMod val="90000"/>
                  </a:schemeClr>
                </a:solidFill>
              </a:rPr>
              <a:t>photoreactivation</a:t>
            </a:r>
          </a:p>
          <a:p>
            <a:pPr lvl="2" fontAlgn="base">
              <a:buFont typeface="Wingdings" panose="05000000000000000000" pitchFamily="2" charset="2"/>
              <a:buChar char="ü"/>
            </a:pPr>
            <a:r>
              <a:rPr lang="en-US" sz="2600" dirty="0">
                <a:solidFill>
                  <a:schemeClr val="bg2">
                    <a:lumMod val="90000"/>
                  </a:schemeClr>
                </a:solidFill>
              </a:rPr>
              <a:t>methyl group removal</a:t>
            </a:r>
          </a:p>
          <a:p>
            <a:pPr lvl="2" fontAlgn="base">
              <a:buFont typeface="Wingdings" panose="05000000000000000000" pitchFamily="2" charset="2"/>
              <a:buChar char="ü"/>
            </a:pPr>
            <a:endParaRPr lang="en-US" dirty="0"/>
          </a:p>
          <a:p>
            <a:pPr fontAlgn="base">
              <a:buFont typeface="Wingdings" panose="05000000000000000000" pitchFamily="2" charset="2"/>
              <a:buChar char="q"/>
            </a:pPr>
            <a:r>
              <a:rPr lang="en-US" b="1" dirty="0"/>
              <a:t> Excision repair</a:t>
            </a:r>
          </a:p>
          <a:p>
            <a:pPr lvl="1" fontAlgn="base">
              <a:buFont typeface="Wingdings" panose="05000000000000000000" pitchFamily="2" charset="2"/>
              <a:buChar char="Ø"/>
            </a:pPr>
            <a:r>
              <a:rPr lang="en-US" sz="2600" dirty="0"/>
              <a:t> Damage to one or a few bases of DNA is often fixed by removal (excision) and replacement of the damaged region: </a:t>
            </a:r>
          </a:p>
          <a:p>
            <a:pPr lvl="2" fontAlgn="base">
              <a:buFont typeface="Wingdings" panose="05000000000000000000" pitchFamily="2" charset="2"/>
              <a:buChar char="ü"/>
            </a:pPr>
            <a:r>
              <a:rPr lang="en-US" sz="2600" dirty="0"/>
              <a:t> </a:t>
            </a:r>
            <a:r>
              <a:rPr lang="en-US" sz="2600" b="1" dirty="0"/>
              <a:t>base excision repair- </a:t>
            </a:r>
            <a:r>
              <a:rPr lang="en-US" sz="2600" dirty="0"/>
              <a:t>the damaged base is removed</a:t>
            </a:r>
          </a:p>
          <a:p>
            <a:pPr lvl="2" fontAlgn="base">
              <a:buFont typeface="Wingdings" panose="05000000000000000000" pitchFamily="2" charset="2"/>
              <a:buChar char="ü"/>
            </a:pPr>
            <a:r>
              <a:rPr lang="en-US" sz="2600" dirty="0"/>
              <a:t> </a:t>
            </a:r>
            <a:r>
              <a:rPr lang="en-US" sz="2600" b="1" dirty="0"/>
              <a:t>nucleotide excision repair</a:t>
            </a:r>
            <a:r>
              <a:rPr lang="en-US" sz="2600" dirty="0"/>
              <a:t>-  a patch of nucleotides is removed.</a:t>
            </a:r>
          </a:p>
          <a:p>
            <a:pPr fontAlgn="base"/>
            <a:endParaRPr lang="en-US" dirty="0"/>
          </a:p>
          <a:p>
            <a:pPr fontAlgn="base">
              <a:buFont typeface="Wingdings" panose="05000000000000000000" pitchFamily="2" charset="2"/>
              <a:buChar char="q"/>
            </a:pPr>
            <a:r>
              <a:rPr lang="en-US" b="1" dirty="0">
                <a:solidFill>
                  <a:schemeClr val="bg2">
                    <a:lumMod val="90000"/>
                  </a:schemeClr>
                </a:solidFill>
              </a:rPr>
              <a:t> Double-stranded break repair:</a:t>
            </a:r>
            <a:r>
              <a:rPr lang="en-US" dirty="0">
                <a:solidFill>
                  <a:schemeClr val="bg2">
                    <a:lumMod val="90000"/>
                  </a:schemeClr>
                </a:solidFill>
              </a:rPr>
              <a:t> </a:t>
            </a:r>
          </a:p>
          <a:p>
            <a:pPr lvl="1" fontAlgn="base">
              <a:buFont typeface="Wingdings" panose="05000000000000000000" pitchFamily="2" charset="2"/>
              <a:buChar char="Ø"/>
            </a:pPr>
            <a:r>
              <a:rPr lang="en-US" sz="2600" dirty="0">
                <a:solidFill>
                  <a:schemeClr val="bg2">
                    <a:lumMod val="90000"/>
                  </a:schemeClr>
                </a:solidFill>
              </a:rPr>
              <a:t>there are wo major pathways:</a:t>
            </a:r>
          </a:p>
          <a:p>
            <a:pPr lvl="2" fontAlgn="base">
              <a:buFont typeface="Wingdings" panose="05000000000000000000" pitchFamily="2" charset="2"/>
              <a:buChar char="ü"/>
            </a:pPr>
            <a:r>
              <a:rPr lang="en-US" sz="2600" dirty="0">
                <a:solidFill>
                  <a:schemeClr val="bg2">
                    <a:lumMod val="90000"/>
                  </a:schemeClr>
                </a:solidFill>
              </a:rPr>
              <a:t> non-homologous end joining  (NHEJ)</a:t>
            </a:r>
          </a:p>
          <a:p>
            <a:pPr lvl="2" fontAlgn="base">
              <a:buFont typeface="Wingdings" panose="05000000000000000000" pitchFamily="2" charset="2"/>
              <a:buChar char="ü"/>
            </a:pPr>
            <a:r>
              <a:rPr lang="en-US" sz="2600" dirty="0">
                <a:solidFill>
                  <a:schemeClr val="bg2">
                    <a:lumMod val="90000"/>
                  </a:schemeClr>
                </a:solidFill>
              </a:rPr>
              <a:t>homologous recombination, used to repair double-stranded breaks in DNA (that is, when an entire chromosome splits into two pieces).</a:t>
            </a:r>
          </a:p>
          <a:p>
            <a:endParaRPr lang="sv-SE" sz="2600" dirty="0"/>
          </a:p>
          <a:p>
            <a:endParaRPr lang="lv-LV" dirty="0"/>
          </a:p>
        </p:txBody>
      </p:sp>
    </p:spTree>
    <p:extLst>
      <p:ext uri="{BB962C8B-B14F-4D97-AF65-F5344CB8AC3E}">
        <p14:creationId xmlns:p14="http://schemas.microsoft.com/office/powerpoint/2010/main" val="16033115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899" y="0"/>
            <a:ext cx="6710999" cy="1143000"/>
          </a:xfrm>
        </p:spPr>
        <p:txBody>
          <a:bodyPr>
            <a:normAutofit/>
          </a:bodyPr>
          <a:lstStyle/>
          <a:p>
            <a:r>
              <a:rPr lang="en-US" sz="3200" b="1" dirty="0"/>
              <a:t>Nucleotide excision repair (NER)</a:t>
            </a:r>
            <a:endParaRPr lang="lv-LV" sz="3200" b="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3899" cy="672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a:extLst>
              <a:ext uri="{FF2B5EF4-FFF2-40B4-BE49-F238E27FC236}">
                <a16:creationId xmlns:a16="http://schemas.microsoft.com/office/drawing/2014/main" xmlns="" id="{BDE4BC26-723D-4D9D-8F8B-2404FF3A186F}"/>
              </a:ext>
            </a:extLst>
          </p:cNvPr>
          <p:cNvSpPr>
            <a:spLocks noGrp="1"/>
          </p:cNvSpPr>
          <p:nvPr>
            <p:ph idx="1"/>
          </p:nvPr>
        </p:nvSpPr>
        <p:spPr>
          <a:xfrm>
            <a:off x="5337417" y="1143000"/>
            <a:ext cx="10515600" cy="4351338"/>
          </a:xfrm>
        </p:spPr>
        <p:txBody>
          <a:bodyPr>
            <a:normAutofit/>
          </a:bodyPr>
          <a:lstStyle/>
          <a:p>
            <a:pPr>
              <a:buFont typeface="Wingdings" panose="05000000000000000000" pitchFamily="2" charset="2"/>
              <a:buChar char="q"/>
            </a:pPr>
            <a:r>
              <a:rPr lang="en-US" sz="2400" dirty="0"/>
              <a:t> Nucleotide excision repairs DNA injures caused by </a:t>
            </a:r>
          </a:p>
          <a:p>
            <a:pPr marL="0" indent="0">
              <a:buNone/>
            </a:pPr>
            <a:r>
              <a:rPr lang="en-US" sz="2400" b="1" dirty="0"/>
              <a:t>UV radiation or carcinogenic substances </a:t>
            </a:r>
            <a:r>
              <a:rPr lang="en-US" sz="2400" dirty="0"/>
              <a:t>like</a:t>
            </a:r>
          </a:p>
          <a:p>
            <a:pPr marL="0" indent="0">
              <a:buNone/>
            </a:pPr>
            <a:r>
              <a:rPr lang="en-US" sz="2400" dirty="0"/>
              <a:t>those found in cigarette smoke. </a:t>
            </a:r>
          </a:p>
          <a:p>
            <a:pPr marL="0" indent="0">
              <a:buNone/>
            </a:pPr>
            <a:endParaRPr lang="en-US" sz="2400" b="1" dirty="0">
              <a:solidFill>
                <a:srgbClr val="FF0000"/>
              </a:solidFill>
            </a:endParaRPr>
          </a:p>
          <a:p>
            <a:pPr>
              <a:buFont typeface="Wingdings" panose="05000000000000000000" pitchFamily="2" charset="2"/>
              <a:buChar char="q"/>
            </a:pPr>
            <a:r>
              <a:rPr lang="en-US" sz="2400" dirty="0"/>
              <a:t> In eukaryotes, this complex process relies </a:t>
            </a:r>
          </a:p>
          <a:p>
            <a:pPr marL="0" indent="0">
              <a:buNone/>
            </a:pPr>
            <a:r>
              <a:rPr lang="en-US" sz="2400" dirty="0"/>
              <a:t>on the products of approximately 30 genes. </a:t>
            </a:r>
          </a:p>
          <a:p>
            <a:pPr marL="0" indent="0">
              <a:buNone/>
            </a:pPr>
            <a:r>
              <a:rPr lang="en-US" sz="2400" dirty="0"/>
              <a:t>The XP genes are among them.</a:t>
            </a:r>
          </a:p>
        </p:txBody>
      </p:sp>
      <p:pic>
        <p:nvPicPr>
          <p:cNvPr id="3" name="Attēls 2">
            <a:extLst>
              <a:ext uri="{FF2B5EF4-FFF2-40B4-BE49-F238E27FC236}">
                <a16:creationId xmlns:a16="http://schemas.microsoft.com/office/drawing/2014/main" xmlns="" id="{42AFF6D2-E072-4776-AA5F-9A0EAEEEB898}"/>
              </a:ext>
            </a:extLst>
          </p:cNvPr>
          <p:cNvPicPr>
            <a:picLocks noChangeAspect="1"/>
          </p:cNvPicPr>
          <p:nvPr/>
        </p:nvPicPr>
        <p:blipFill>
          <a:blip r:embed="rId3"/>
          <a:stretch>
            <a:fillRect/>
          </a:stretch>
        </p:blipFill>
        <p:spPr>
          <a:xfrm>
            <a:off x="6550991" y="4540797"/>
            <a:ext cx="2592608" cy="2317203"/>
          </a:xfrm>
          <a:prstGeom prst="rect">
            <a:avLst/>
          </a:prstGeom>
        </p:spPr>
      </p:pic>
    </p:spTree>
    <p:extLst>
      <p:ext uri="{BB962C8B-B14F-4D97-AF65-F5344CB8AC3E}">
        <p14:creationId xmlns:p14="http://schemas.microsoft.com/office/powerpoint/2010/main" val="4222815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q"/>
            </a:pPr>
            <a:r>
              <a:rPr lang="en-US" dirty="0"/>
              <a:t> Defects in some of the genes involved in NER have been shown to cause the human disease</a:t>
            </a:r>
          </a:p>
          <a:p>
            <a:pPr lvl="1">
              <a:buFont typeface="Wingdings" panose="05000000000000000000" pitchFamily="2" charset="2"/>
              <a:buChar char="ü"/>
            </a:pPr>
            <a:r>
              <a:rPr lang="en-US" dirty="0"/>
              <a:t> xeroderma </a:t>
            </a:r>
            <a:r>
              <a:rPr lang="en-US" dirty="0" err="1"/>
              <a:t>pigmentosum</a:t>
            </a:r>
            <a:r>
              <a:rPr lang="en-US" dirty="0"/>
              <a:t> (XP), </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predisposition to development of skin cancer (risk of skin cancer  is elevated about a thousand fold over normal).</a:t>
            </a:r>
            <a:endParaRPr lang="lv-LV" dirty="0"/>
          </a:p>
        </p:txBody>
      </p:sp>
      <p:sp>
        <p:nvSpPr>
          <p:cNvPr id="4" name="Title 1">
            <a:extLst>
              <a:ext uri="{FF2B5EF4-FFF2-40B4-BE49-F238E27FC236}">
                <a16:creationId xmlns:a16="http://schemas.microsoft.com/office/drawing/2014/main" xmlns="" id="{A1D8B923-2C30-4132-B0B1-FEF7D07C0C8D}"/>
              </a:ext>
            </a:extLst>
          </p:cNvPr>
          <p:cNvSpPr>
            <a:spLocks noGrp="1"/>
          </p:cNvSpPr>
          <p:nvPr>
            <p:ph type="title"/>
          </p:nvPr>
        </p:nvSpPr>
        <p:spPr>
          <a:xfrm>
            <a:off x="1137458" y="0"/>
            <a:ext cx="10515600" cy="1325563"/>
          </a:xfrm>
        </p:spPr>
        <p:txBody>
          <a:bodyPr>
            <a:normAutofit/>
          </a:bodyPr>
          <a:lstStyle/>
          <a:p>
            <a:r>
              <a:rPr lang="en-US" sz="3200" b="1" dirty="0"/>
              <a:t>Nucleotide excision repair (NER) associated diseases</a:t>
            </a:r>
            <a:endParaRPr lang="lv-LV" sz="3200" b="1" dirty="0"/>
          </a:p>
        </p:txBody>
      </p:sp>
    </p:spTree>
    <p:extLst>
      <p:ext uri="{BB962C8B-B14F-4D97-AF65-F5344CB8AC3E}">
        <p14:creationId xmlns:p14="http://schemas.microsoft.com/office/powerpoint/2010/main" val="23006556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3346" y="1788869"/>
            <a:ext cx="6565669" cy="4678031"/>
          </a:xfrm>
        </p:spPr>
        <p:txBody>
          <a:bodyPr>
            <a:normAutofit fontScale="92500"/>
          </a:bodyPr>
          <a:lstStyle/>
          <a:p>
            <a:pPr>
              <a:buFont typeface="Wingdings" panose="05000000000000000000" pitchFamily="2" charset="2"/>
              <a:buChar char="q"/>
            </a:pPr>
            <a:r>
              <a:rPr lang="en-US" dirty="0"/>
              <a:t> </a:t>
            </a:r>
            <a:r>
              <a:rPr lang="en-US" sz="2400" dirty="0"/>
              <a:t>XP -autosomal recessive disorder has a frequency of 1 in every 250,000 individuals of all races and ethnic groups.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People with xeroderma </a:t>
            </a:r>
            <a:r>
              <a:rPr lang="en-US" sz="2400" dirty="0" err="1"/>
              <a:t>pigmentosum</a:t>
            </a:r>
            <a:r>
              <a:rPr lang="en-US" sz="2400" dirty="0"/>
              <a:t> are extremely sensitive to UV light. They develop severe sunburns from just a few minutes in the sun, and about half will get skin cancer by the age of 10 unless they avoid the sun</a:t>
            </a:r>
            <a:r>
              <a:rPr lang="lv-LV" sz="2400" dirty="0"/>
              <a:t>. </a:t>
            </a:r>
            <a:endParaRPr lang="sv-SE" sz="2400" dirty="0"/>
          </a:p>
          <a:p>
            <a:pPr>
              <a:buFont typeface="Wingdings" panose="05000000000000000000" pitchFamily="2" charset="2"/>
              <a:buChar char="q"/>
            </a:pPr>
            <a:endParaRPr lang="sv-SE" sz="2400" dirty="0"/>
          </a:p>
          <a:p>
            <a:pPr>
              <a:buFont typeface="Wingdings" panose="05000000000000000000" pitchFamily="2" charset="2"/>
              <a:buChar char="q"/>
            </a:pPr>
            <a:r>
              <a:rPr lang="en-US" sz="2400" dirty="0"/>
              <a:t>When NER  process doesn't work, thymine dimers and other forms of UV damage can't be repaired leading to genetic instability and skin cancer.</a:t>
            </a:r>
          </a:p>
          <a:p>
            <a:pPr>
              <a:buFont typeface="Wingdings" panose="05000000000000000000" pitchFamily="2" charset="2"/>
              <a:buChar char="q"/>
            </a:pPr>
            <a:endParaRPr lang="en-US" sz="2400" dirty="0"/>
          </a:p>
          <a:p>
            <a:pPr>
              <a:buFont typeface="Wingdings" panose="05000000000000000000" pitchFamily="2" charset="2"/>
              <a:buChar char="q"/>
            </a:pPr>
            <a:endParaRPr lang="en-US" dirty="0"/>
          </a:p>
        </p:txBody>
      </p:sp>
      <p:sp>
        <p:nvSpPr>
          <p:cNvPr id="4" name="Title 1">
            <a:extLst>
              <a:ext uri="{FF2B5EF4-FFF2-40B4-BE49-F238E27FC236}">
                <a16:creationId xmlns:a16="http://schemas.microsoft.com/office/drawing/2014/main" xmlns="" id="{A1D8B923-2C30-4132-B0B1-FEF7D07C0C8D}"/>
              </a:ext>
            </a:extLst>
          </p:cNvPr>
          <p:cNvSpPr>
            <a:spLocks noGrp="1"/>
          </p:cNvSpPr>
          <p:nvPr>
            <p:ph type="title"/>
          </p:nvPr>
        </p:nvSpPr>
        <p:spPr>
          <a:xfrm>
            <a:off x="1137458" y="0"/>
            <a:ext cx="10515600" cy="1325563"/>
          </a:xfrm>
        </p:spPr>
        <p:txBody>
          <a:bodyPr>
            <a:normAutofit/>
          </a:bodyPr>
          <a:lstStyle/>
          <a:p>
            <a:r>
              <a:rPr lang="en-US" sz="3200" b="1" dirty="0"/>
              <a:t>Nucleotide excision repair (NER) associated diseases</a:t>
            </a:r>
            <a:endParaRPr lang="lv-LV" sz="3200" b="1" dirty="0"/>
          </a:p>
        </p:txBody>
      </p:sp>
      <p:sp>
        <p:nvSpPr>
          <p:cNvPr id="2" name="TextBox 1">
            <a:extLst>
              <a:ext uri="{FF2B5EF4-FFF2-40B4-BE49-F238E27FC236}">
                <a16:creationId xmlns:a16="http://schemas.microsoft.com/office/drawing/2014/main" xmlns="" id="{7114B80A-E526-4792-AF0D-E505B6ECC3AD}"/>
              </a:ext>
            </a:extLst>
          </p:cNvPr>
          <p:cNvSpPr txBox="1"/>
          <p:nvPr/>
        </p:nvSpPr>
        <p:spPr>
          <a:xfrm>
            <a:off x="3790603" y="1063953"/>
            <a:ext cx="4754378" cy="523220"/>
          </a:xfrm>
          <a:prstGeom prst="rect">
            <a:avLst/>
          </a:prstGeom>
          <a:noFill/>
        </p:spPr>
        <p:txBody>
          <a:bodyPr wrap="none" rtlCol="0">
            <a:spAutoFit/>
          </a:bodyPr>
          <a:lstStyle/>
          <a:p>
            <a:r>
              <a:rPr lang="sv-SE" sz="2800" b="1" dirty="0">
                <a:solidFill>
                  <a:srgbClr val="FF0000"/>
                </a:solidFill>
              </a:rPr>
              <a:t>Xeroderma pigmentosum (XP) </a:t>
            </a:r>
            <a:endParaRPr lang="lv-LV" sz="2800" b="1" dirty="0">
              <a:solidFill>
                <a:srgbClr val="FF0000"/>
              </a:solidFill>
            </a:endParaRPr>
          </a:p>
        </p:txBody>
      </p:sp>
      <p:pic>
        <p:nvPicPr>
          <p:cNvPr id="10242" name="Picture 2" descr="Image result for xeroderma pigmentosa">
            <a:extLst>
              <a:ext uri="{FF2B5EF4-FFF2-40B4-BE49-F238E27FC236}">
                <a16:creationId xmlns:a16="http://schemas.microsoft.com/office/drawing/2014/main" xmlns="" id="{5535BF14-7675-4597-8205-853C5B18E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45" y="3964539"/>
            <a:ext cx="2710616" cy="18044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xeroderma pigmentosa">
            <a:extLst>
              <a:ext uri="{FF2B5EF4-FFF2-40B4-BE49-F238E27FC236}">
                <a16:creationId xmlns:a16="http://schemas.microsoft.com/office/drawing/2014/main" xmlns="" id="{39518AE3-D020-4779-9965-0DEBEB0C4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67" y="1325563"/>
            <a:ext cx="30861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74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2333" y="1417696"/>
            <a:ext cx="6565669" cy="4619547"/>
          </a:xfrm>
        </p:spPr>
        <p:txBody>
          <a:bodyPr>
            <a:normAutofit fontScale="92500" lnSpcReduction="20000"/>
          </a:bodyPr>
          <a:lstStyle/>
          <a:p>
            <a:pPr>
              <a:buFont typeface="Wingdings" panose="05000000000000000000" pitchFamily="2" charset="2"/>
              <a:buChar char="q"/>
            </a:pPr>
            <a:r>
              <a:rPr lang="en-US" dirty="0"/>
              <a:t>The molecular basis of XP has been attributed to mutations in any of the eight XP genes.</a:t>
            </a:r>
          </a:p>
          <a:p>
            <a:pPr>
              <a:buFont typeface="Wingdings" panose="05000000000000000000" pitchFamily="2" charset="2"/>
              <a:buChar char="q"/>
            </a:pPr>
            <a:endParaRPr lang="en-US" dirty="0"/>
          </a:p>
          <a:p>
            <a:pPr lvl="1">
              <a:buFont typeface="Wingdings" panose="05000000000000000000" pitchFamily="2" charset="2"/>
              <a:buChar char="Ø"/>
            </a:pPr>
            <a:r>
              <a:rPr lang="en-US" dirty="0"/>
              <a:t>The XPA, XPC and XPE proteins are needed to recognize the photoproducts in DNA and initiate the repair process.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XPB and XPD are part of the basal transcription factor.  They are helicases that create the DNA strand opening. </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XPG and XPF are endonucleases that allow </a:t>
            </a:r>
            <a:r>
              <a:rPr lang="en-US" dirty="0" err="1"/>
              <a:t>resynthesis</a:t>
            </a:r>
            <a:r>
              <a:rPr lang="en-US" dirty="0"/>
              <a:t> using nondamaged strand as template. </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Title 1">
            <a:extLst>
              <a:ext uri="{FF2B5EF4-FFF2-40B4-BE49-F238E27FC236}">
                <a16:creationId xmlns:a16="http://schemas.microsoft.com/office/drawing/2014/main" xmlns="" id="{A1D8B923-2C30-4132-B0B1-FEF7D07C0C8D}"/>
              </a:ext>
            </a:extLst>
          </p:cNvPr>
          <p:cNvSpPr>
            <a:spLocks noGrp="1"/>
          </p:cNvSpPr>
          <p:nvPr>
            <p:ph type="title"/>
          </p:nvPr>
        </p:nvSpPr>
        <p:spPr>
          <a:xfrm>
            <a:off x="1100654" y="-214588"/>
            <a:ext cx="10515600" cy="1325563"/>
          </a:xfrm>
        </p:spPr>
        <p:txBody>
          <a:bodyPr>
            <a:normAutofit/>
          </a:bodyPr>
          <a:lstStyle/>
          <a:p>
            <a:r>
              <a:rPr lang="en-US" sz="3200" b="1" dirty="0"/>
              <a:t>Nucleotide excision repair (NER) associated diseases</a:t>
            </a:r>
            <a:endParaRPr lang="lv-LV" sz="3200" b="1" dirty="0"/>
          </a:p>
        </p:txBody>
      </p:sp>
      <p:sp>
        <p:nvSpPr>
          <p:cNvPr id="2" name="TextBox 1">
            <a:extLst>
              <a:ext uri="{FF2B5EF4-FFF2-40B4-BE49-F238E27FC236}">
                <a16:creationId xmlns:a16="http://schemas.microsoft.com/office/drawing/2014/main" xmlns="" id="{7114B80A-E526-4792-AF0D-E505B6ECC3AD}"/>
              </a:ext>
            </a:extLst>
          </p:cNvPr>
          <p:cNvSpPr txBox="1"/>
          <p:nvPr/>
        </p:nvSpPr>
        <p:spPr>
          <a:xfrm>
            <a:off x="3790603" y="802343"/>
            <a:ext cx="4060279" cy="523220"/>
          </a:xfrm>
          <a:prstGeom prst="rect">
            <a:avLst/>
          </a:prstGeom>
          <a:noFill/>
        </p:spPr>
        <p:txBody>
          <a:bodyPr wrap="none" rtlCol="0">
            <a:spAutoFit/>
          </a:bodyPr>
          <a:lstStyle/>
          <a:p>
            <a:r>
              <a:rPr lang="sv-SE" sz="2800" b="1" dirty="0">
                <a:solidFill>
                  <a:srgbClr val="FF0000"/>
                </a:solidFill>
              </a:rPr>
              <a:t>Xeroderma pigmentosum </a:t>
            </a:r>
            <a:endParaRPr lang="lv-LV" sz="2800" b="1" dirty="0">
              <a:solidFill>
                <a:srgbClr val="FF0000"/>
              </a:solidFill>
            </a:endParaRPr>
          </a:p>
        </p:txBody>
      </p:sp>
      <p:pic>
        <p:nvPicPr>
          <p:cNvPr id="10242" name="Picture 2" descr="Image result for xeroderma pigmentosa">
            <a:extLst>
              <a:ext uri="{FF2B5EF4-FFF2-40B4-BE49-F238E27FC236}">
                <a16:creationId xmlns:a16="http://schemas.microsoft.com/office/drawing/2014/main" xmlns="" id="{5535BF14-7675-4597-8205-853C5B18E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45" y="3964539"/>
            <a:ext cx="2710616" cy="18044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xeroderma pigmentosa">
            <a:extLst>
              <a:ext uri="{FF2B5EF4-FFF2-40B4-BE49-F238E27FC236}">
                <a16:creationId xmlns:a16="http://schemas.microsoft.com/office/drawing/2014/main" xmlns="" id="{39518AE3-D020-4779-9965-0DEBEB0C4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67" y="1325563"/>
            <a:ext cx="30861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012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FC963BA-F9B1-4EE8-8DAD-49DCF7CC5AD9}"/>
              </a:ext>
            </a:extLst>
          </p:cNvPr>
          <p:cNvSpPr>
            <a:spLocks noGrp="1"/>
          </p:cNvSpPr>
          <p:nvPr>
            <p:ph type="title"/>
          </p:nvPr>
        </p:nvSpPr>
        <p:spPr>
          <a:xfrm>
            <a:off x="1819102" y="-16625"/>
            <a:ext cx="10515600" cy="1325563"/>
          </a:xfrm>
        </p:spPr>
        <p:txBody>
          <a:bodyPr>
            <a:normAutofit/>
          </a:bodyPr>
          <a:lstStyle/>
          <a:p>
            <a:r>
              <a:rPr lang="en-US" sz="3200" b="1" dirty="0"/>
              <a:t>Repair processes that help fix damaged DNA</a:t>
            </a:r>
            <a:br>
              <a:rPr lang="en-US" sz="3200" b="1" dirty="0"/>
            </a:br>
            <a:endParaRPr lang="lv-LV" sz="3200" b="1" dirty="0"/>
          </a:p>
        </p:txBody>
      </p:sp>
      <p:sp>
        <p:nvSpPr>
          <p:cNvPr id="3" name="Satura vietturis 2">
            <a:extLst>
              <a:ext uri="{FF2B5EF4-FFF2-40B4-BE49-F238E27FC236}">
                <a16:creationId xmlns:a16="http://schemas.microsoft.com/office/drawing/2014/main" xmlns="" id="{B9808633-34DE-49FA-94F3-CE24FA3048B4}"/>
              </a:ext>
            </a:extLst>
          </p:cNvPr>
          <p:cNvSpPr>
            <a:spLocks noGrp="1"/>
          </p:cNvSpPr>
          <p:nvPr>
            <p:ph idx="1"/>
          </p:nvPr>
        </p:nvSpPr>
        <p:spPr>
          <a:xfrm>
            <a:off x="804949" y="646156"/>
            <a:ext cx="10515600" cy="6317673"/>
          </a:xfrm>
        </p:spPr>
        <p:txBody>
          <a:bodyPr>
            <a:normAutofit fontScale="92500" lnSpcReduction="10000"/>
          </a:bodyPr>
          <a:lstStyle/>
          <a:p>
            <a:pPr fontAlgn="base">
              <a:buFont typeface="Wingdings" panose="05000000000000000000" pitchFamily="2" charset="2"/>
              <a:buChar char="q"/>
            </a:pPr>
            <a:r>
              <a:rPr lang="en-US" b="1" dirty="0">
                <a:solidFill>
                  <a:schemeClr val="bg2">
                    <a:lumMod val="90000"/>
                  </a:schemeClr>
                </a:solidFill>
              </a:rPr>
              <a:t> Direct reversal</a:t>
            </a:r>
          </a:p>
          <a:p>
            <a:pPr lvl="1" fontAlgn="base">
              <a:buFont typeface="Wingdings" panose="05000000000000000000" pitchFamily="2" charset="2"/>
              <a:buChar char="Ø"/>
            </a:pPr>
            <a:r>
              <a:rPr lang="en-US" sz="2600" dirty="0">
                <a:solidFill>
                  <a:schemeClr val="bg2">
                    <a:lumMod val="90000"/>
                  </a:schemeClr>
                </a:solidFill>
              </a:rPr>
              <a:t> Some DNA-damaging chemical reactions can be directly "undone" by enzymes in the cell.</a:t>
            </a:r>
          </a:p>
          <a:p>
            <a:pPr lvl="2" fontAlgn="base">
              <a:buFont typeface="Wingdings" panose="05000000000000000000" pitchFamily="2" charset="2"/>
              <a:buChar char="ü"/>
            </a:pPr>
            <a:r>
              <a:rPr lang="en-US" sz="2600" dirty="0">
                <a:solidFill>
                  <a:schemeClr val="bg2">
                    <a:lumMod val="90000"/>
                  </a:schemeClr>
                </a:solidFill>
              </a:rPr>
              <a:t>photoreactivation</a:t>
            </a:r>
          </a:p>
          <a:p>
            <a:pPr lvl="2" fontAlgn="base">
              <a:buFont typeface="Wingdings" panose="05000000000000000000" pitchFamily="2" charset="2"/>
              <a:buChar char="ü"/>
            </a:pPr>
            <a:r>
              <a:rPr lang="en-US" sz="2600" dirty="0">
                <a:solidFill>
                  <a:schemeClr val="bg2">
                    <a:lumMod val="90000"/>
                  </a:schemeClr>
                </a:solidFill>
              </a:rPr>
              <a:t>methyl group removal</a:t>
            </a:r>
          </a:p>
          <a:p>
            <a:pPr lvl="2" fontAlgn="base">
              <a:buFont typeface="Wingdings" panose="05000000000000000000" pitchFamily="2" charset="2"/>
              <a:buChar char="ü"/>
            </a:pPr>
            <a:endParaRPr lang="en-US" dirty="0"/>
          </a:p>
          <a:p>
            <a:pPr fontAlgn="base">
              <a:buFont typeface="Wingdings" panose="05000000000000000000" pitchFamily="2" charset="2"/>
              <a:buChar char="q"/>
            </a:pPr>
            <a:r>
              <a:rPr lang="en-US" b="1" dirty="0"/>
              <a:t> Excision repair</a:t>
            </a:r>
          </a:p>
          <a:p>
            <a:pPr lvl="1" fontAlgn="base">
              <a:buFont typeface="Wingdings" panose="05000000000000000000" pitchFamily="2" charset="2"/>
              <a:buChar char="Ø"/>
            </a:pPr>
            <a:r>
              <a:rPr lang="en-US" sz="2600" dirty="0"/>
              <a:t> Damage to one or a few bases of DNA is often fixed by removal (excision) and replacement of the damaged region: </a:t>
            </a:r>
          </a:p>
          <a:p>
            <a:pPr lvl="2" fontAlgn="base">
              <a:buFont typeface="Wingdings" panose="05000000000000000000" pitchFamily="2" charset="2"/>
              <a:buChar char="ü"/>
            </a:pPr>
            <a:r>
              <a:rPr lang="en-US" sz="2600" dirty="0"/>
              <a:t> </a:t>
            </a:r>
            <a:r>
              <a:rPr lang="en-US" sz="2600" b="1" dirty="0"/>
              <a:t>base excision repair- </a:t>
            </a:r>
            <a:r>
              <a:rPr lang="en-US" sz="2600" dirty="0"/>
              <a:t>the damaged base is removed</a:t>
            </a:r>
          </a:p>
          <a:p>
            <a:pPr lvl="2" fontAlgn="base">
              <a:buFont typeface="Wingdings" panose="05000000000000000000" pitchFamily="2" charset="2"/>
              <a:buChar char="ü"/>
            </a:pPr>
            <a:r>
              <a:rPr lang="en-US" sz="2600" dirty="0">
                <a:solidFill>
                  <a:schemeClr val="bg2">
                    <a:lumMod val="90000"/>
                  </a:schemeClr>
                </a:solidFill>
              </a:rPr>
              <a:t> </a:t>
            </a:r>
            <a:r>
              <a:rPr lang="en-US" sz="2600" b="1" dirty="0">
                <a:solidFill>
                  <a:schemeClr val="bg2">
                    <a:lumMod val="90000"/>
                  </a:schemeClr>
                </a:solidFill>
              </a:rPr>
              <a:t>nucleotide excision repair</a:t>
            </a:r>
            <a:r>
              <a:rPr lang="en-US" sz="2600" dirty="0">
                <a:solidFill>
                  <a:schemeClr val="bg2">
                    <a:lumMod val="90000"/>
                  </a:schemeClr>
                </a:solidFill>
              </a:rPr>
              <a:t>-  a patch of nucleotides is removed.</a:t>
            </a:r>
          </a:p>
          <a:p>
            <a:pPr fontAlgn="base"/>
            <a:endParaRPr lang="en-US" dirty="0"/>
          </a:p>
          <a:p>
            <a:pPr fontAlgn="base">
              <a:buFont typeface="Wingdings" panose="05000000000000000000" pitchFamily="2" charset="2"/>
              <a:buChar char="q"/>
            </a:pPr>
            <a:r>
              <a:rPr lang="en-US" b="1" dirty="0">
                <a:solidFill>
                  <a:schemeClr val="bg2">
                    <a:lumMod val="90000"/>
                  </a:schemeClr>
                </a:solidFill>
              </a:rPr>
              <a:t> Double-stranded break repair:</a:t>
            </a:r>
            <a:r>
              <a:rPr lang="en-US" dirty="0">
                <a:solidFill>
                  <a:schemeClr val="bg2">
                    <a:lumMod val="90000"/>
                  </a:schemeClr>
                </a:solidFill>
              </a:rPr>
              <a:t> </a:t>
            </a:r>
          </a:p>
          <a:p>
            <a:pPr lvl="1" fontAlgn="base">
              <a:buFont typeface="Wingdings" panose="05000000000000000000" pitchFamily="2" charset="2"/>
              <a:buChar char="Ø"/>
            </a:pPr>
            <a:r>
              <a:rPr lang="en-US" sz="2600" dirty="0">
                <a:solidFill>
                  <a:schemeClr val="bg2">
                    <a:lumMod val="90000"/>
                  </a:schemeClr>
                </a:solidFill>
              </a:rPr>
              <a:t>there are wo major pathways:</a:t>
            </a:r>
          </a:p>
          <a:p>
            <a:pPr lvl="2" fontAlgn="base">
              <a:buFont typeface="Wingdings" panose="05000000000000000000" pitchFamily="2" charset="2"/>
              <a:buChar char="ü"/>
            </a:pPr>
            <a:r>
              <a:rPr lang="en-US" sz="2600" dirty="0">
                <a:solidFill>
                  <a:schemeClr val="bg2">
                    <a:lumMod val="90000"/>
                  </a:schemeClr>
                </a:solidFill>
              </a:rPr>
              <a:t> non-homologous end joining  (NHEJ)</a:t>
            </a:r>
          </a:p>
          <a:p>
            <a:pPr lvl="2" fontAlgn="base">
              <a:buFont typeface="Wingdings" panose="05000000000000000000" pitchFamily="2" charset="2"/>
              <a:buChar char="ü"/>
            </a:pPr>
            <a:r>
              <a:rPr lang="en-US" sz="2600" dirty="0">
                <a:solidFill>
                  <a:schemeClr val="bg2">
                    <a:lumMod val="90000"/>
                  </a:schemeClr>
                </a:solidFill>
              </a:rPr>
              <a:t>homologous recombination, used to repair double-stranded breaks in DNA (that is, when an entire chromosome splits into two pieces).</a:t>
            </a:r>
          </a:p>
          <a:p>
            <a:endParaRPr lang="sv-SE" sz="2600" dirty="0"/>
          </a:p>
          <a:p>
            <a:endParaRPr lang="lv-LV" dirty="0"/>
          </a:p>
        </p:txBody>
      </p:sp>
    </p:spTree>
    <p:extLst>
      <p:ext uri="{BB962C8B-B14F-4D97-AF65-F5344CB8AC3E}">
        <p14:creationId xmlns:p14="http://schemas.microsoft.com/office/powerpoint/2010/main" val="36700927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507D674-29F1-4CF3-A964-2A58FE68401A}"/>
              </a:ext>
            </a:extLst>
          </p:cNvPr>
          <p:cNvSpPr txBox="1"/>
          <p:nvPr/>
        </p:nvSpPr>
        <p:spPr>
          <a:xfrm>
            <a:off x="3664683" y="116378"/>
            <a:ext cx="5090432" cy="646331"/>
          </a:xfrm>
          <a:prstGeom prst="rect">
            <a:avLst/>
          </a:prstGeom>
          <a:noFill/>
        </p:spPr>
        <p:txBody>
          <a:bodyPr wrap="none" rtlCol="0">
            <a:spAutoFit/>
          </a:bodyPr>
          <a:lstStyle/>
          <a:p>
            <a:r>
              <a:rPr lang="sv-SE" sz="3600" dirty="0"/>
              <a:t>Base excision repair  (BER)</a:t>
            </a:r>
            <a:endParaRPr lang="lv-LV" sz="3600" dirty="0"/>
          </a:p>
        </p:txBody>
      </p:sp>
      <p:sp>
        <p:nvSpPr>
          <p:cNvPr id="6" name="Taisnstūris 5">
            <a:extLst>
              <a:ext uri="{FF2B5EF4-FFF2-40B4-BE49-F238E27FC236}">
                <a16:creationId xmlns:a16="http://schemas.microsoft.com/office/drawing/2014/main" xmlns="" id="{1D2B741E-D677-49BE-AAFD-0B0B827D2441}"/>
              </a:ext>
            </a:extLst>
          </p:cNvPr>
          <p:cNvSpPr/>
          <p:nvPr/>
        </p:nvSpPr>
        <p:spPr>
          <a:xfrm>
            <a:off x="1017215" y="1169382"/>
            <a:ext cx="10385367" cy="830997"/>
          </a:xfrm>
          <a:prstGeom prst="rect">
            <a:avLst/>
          </a:prstGeom>
        </p:spPr>
        <p:txBody>
          <a:bodyPr wrap="square">
            <a:spAutoFit/>
          </a:bodyPr>
          <a:lstStyle/>
          <a:p>
            <a:pPr marL="342900" indent="-342900">
              <a:buFont typeface="Wingdings" panose="05000000000000000000" pitchFamily="2" charset="2"/>
              <a:buChar char="q"/>
            </a:pPr>
            <a:r>
              <a:rPr lang="en-US" sz="2400" dirty="0"/>
              <a:t>BER is the predominant mechanism that handles the spontaneous DNA damage caused by </a:t>
            </a:r>
            <a:r>
              <a:rPr lang="en-US" sz="2400" b="1" dirty="0"/>
              <a:t>free radicals and other reactive species</a:t>
            </a:r>
            <a:r>
              <a:rPr lang="en-US" sz="2400" dirty="0"/>
              <a:t> generated by metabolism. </a:t>
            </a:r>
          </a:p>
        </p:txBody>
      </p:sp>
      <p:sp>
        <p:nvSpPr>
          <p:cNvPr id="7" name="Taisnstūris 6">
            <a:extLst>
              <a:ext uri="{FF2B5EF4-FFF2-40B4-BE49-F238E27FC236}">
                <a16:creationId xmlns:a16="http://schemas.microsoft.com/office/drawing/2014/main" xmlns="" id="{87759007-325E-4975-9A67-AC78183C4FB0}"/>
              </a:ext>
            </a:extLst>
          </p:cNvPr>
          <p:cNvSpPr/>
          <p:nvPr/>
        </p:nvSpPr>
        <p:spPr>
          <a:xfrm>
            <a:off x="5554961" y="2076035"/>
            <a:ext cx="6445223" cy="3416320"/>
          </a:xfrm>
          <a:prstGeom prst="rect">
            <a:avLst/>
          </a:prstGeom>
        </p:spPr>
        <p:txBody>
          <a:bodyPr wrap="square">
            <a:spAutoFit/>
          </a:bodyPr>
          <a:lstStyle/>
          <a:p>
            <a:pPr marL="285750" indent="-285750">
              <a:buFont typeface="Wingdings" panose="05000000000000000000" pitchFamily="2" charset="2"/>
              <a:buChar char="§"/>
            </a:pPr>
            <a:r>
              <a:rPr lang="en-US" sz="2400" dirty="0">
                <a:solidFill>
                  <a:prstClr val="black"/>
                </a:solidFill>
              </a:rPr>
              <a:t>Bases can become oxidized, alkylated, or hydrolyzed  through interactions with these agents. </a:t>
            </a:r>
          </a:p>
          <a:p>
            <a:pPr marL="285750" indent="-285750">
              <a:buFont typeface="Wingdings" panose="05000000000000000000" pitchFamily="2" charset="2"/>
              <a:buChar char="§"/>
            </a:pPr>
            <a:r>
              <a:rPr lang="en-US" sz="2400" dirty="0"/>
              <a:t>The </a:t>
            </a:r>
            <a:r>
              <a:rPr lang="en-US" sz="2400" b="1" dirty="0"/>
              <a:t>deamination of </a:t>
            </a:r>
            <a:r>
              <a:rPr lang="en-US" sz="2400" b="1" dirty="0" err="1"/>
              <a:t>cytosin</a:t>
            </a:r>
            <a:r>
              <a:rPr lang="en-US" sz="2400" b="1" dirty="0"/>
              <a:t> to uracil </a:t>
            </a:r>
            <a:r>
              <a:rPr lang="en-US" sz="2400" dirty="0"/>
              <a:t>happens at a significant rate in cells. Uracil will pair with adenine rather than cytosine, so an uncorrected cytosine-to-uracil change can lead to a mutation. </a:t>
            </a:r>
          </a:p>
          <a:p>
            <a:pPr marL="285750" indent="-285750">
              <a:buFont typeface="Wingdings" panose="05000000000000000000" pitchFamily="2" charset="2"/>
              <a:buChar char="§"/>
            </a:pPr>
            <a:endParaRPr lang="lv-LV" sz="2400" dirty="0"/>
          </a:p>
        </p:txBody>
      </p:sp>
      <p:grpSp>
        <p:nvGrpSpPr>
          <p:cNvPr id="9" name="Grupa 8">
            <a:extLst>
              <a:ext uri="{FF2B5EF4-FFF2-40B4-BE49-F238E27FC236}">
                <a16:creationId xmlns:a16="http://schemas.microsoft.com/office/drawing/2014/main" xmlns="" id="{25AB4FB1-F8B3-4873-A0B6-962AD0F86C38}"/>
              </a:ext>
            </a:extLst>
          </p:cNvPr>
          <p:cNvGrpSpPr/>
          <p:nvPr/>
        </p:nvGrpSpPr>
        <p:grpSpPr>
          <a:xfrm>
            <a:off x="0" y="2076035"/>
            <a:ext cx="5554962" cy="4279791"/>
            <a:chOff x="0" y="2076035"/>
            <a:chExt cx="5554962" cy="4279791"/>
          </a:xfrm>
        </p:grpSpPr>
        <p:pic>
          <p:nvPicPr>
            <p:cNvPr id="13314" name="Picture 2" descr="https://biotechkhan.files.wordpress.com/2014/10/deamination-of-bases.jpg">
              <a:extLst>
                <a:ext uri="{FF2B5EF4-FFF2-40B4-BE49-F238E27FC236}">
                  <a16:creationId xmlns:a16="http://schemas.microsoft.com/office/drawing/2014/main" xmlns="" id="{9A595065-6A2D-4FB8-A097-2768D2C02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035"/>
              <a:ext cx="5554962" cy="4279791"/>
            </a:xfrm>
            <a:prstGeom prst="rect">
              <a:avLst/>
            </a:prstGeom>
            <a:solidFill>
              <a:schemeClr val="bg1"/>
            </a:solidFill>
          </p:spPr>
        </p:pic>
        <p:sp>
          <p:nvSpPr>
            <p:cNvPr id="8" name="Taisnstūris 7">
              <a:extLst>
                <a:ext uri="{FF2B5EF4-FFF2-40B4-BE49-F238E27FC236}">
                  <a16:creationId xmlns:a16="http://schemas.microsoft.com/office/drawing/2014/main" xmlns="" id="{174452FD-E7D4-4DBF-AB70-801E8546A1FA}"/>
                </a:ext>
              </a:extLst>
            </p:cNvPr>
            <p:cNvSpPr/>
            <p:nvPr/>
          </p:nvSpPr>
          <p:spPr>
            <a:xfrm>
              <a:off x="0" y="4265807"/>
              <a:ext cx="5554962" cy="1952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10" name="Taisnstūris 9">
            <a:extLst>
              <a:ext uri="{FF2B5EF4-FFF2-40B4-BE49-F238E27FC236}">
                <a16:creationId xmlns:a16="http://schemas.microsoft.com/office/drawing/2014/main" xmlns="" id="{CA314BF1-53ED-4DD3-A1F5-4B9FF7F831E9}"/>
              </a:ext>
            </a:extLst>
          </p:cNvPr>
          <p:cNvSpPr/>
          <p:nvPr/>
        </p:nvSpPr>
        <p:spPr>
          <a:xfrm>
            <a:off x="441930" y="5254974"/>
            <a:ext cx="10830127" cy="830997"/>
          </a:xfrm>
          <a:prstGeom prst="rect">
            <a:avLst/>
          </a:prstGeom>
        </p:spPr>
        <p:txBody>
          <a:bodyPr wrap="square">
            <a:spAutoFit/>
          </a:bodyPr>
          <a:lstStyle/>
          <a:p>
            <a:pPr marL="285750" indent="-285750" fontAlgn="base">
              <a:buFont typeface="Arial" panose="020B0604020202020204" pitchFamily="34" charset="0"/>
              <a:buChar char="•"/>
            </a:pPr>
            <a:r>
              <a:rPr lang="en-US" sz="2400" dirty="0"/>
              <a:t>Deamination converts </a:t>
            </a:r>
            <a:r>
              <a:rPr lang="en-US" sz="2400" b="1" dirty="0"/>
              <a:t>adenine to hypoxanthine</a:t>
            </a:r>
            <a:r>
              <a:rPr lang="en-US" sz="2400" dirty="0"/>
              <a:t>, which hydrogen bonds to cytosine rather than to thymine.</a:t>
            </a:r>
          </a:p>
        </p:txBody>
      </p:sp>
    </p:spTree>
    <p:extLst>
      <p:ext uri="{BB962C8B-B14F-4D97-AF65-F5344CB8AC3E}">
        <p14:creationId xmlns:p14="http://schemas.microsoft.com/office/powerpoint/2010/main" val="11140079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volutionliteracy.files.wordpress.com/2015/10/a-base-excision-repair.png">
            <a:extLst>
              <a:ext uri="{FF2B5EF4-FFF2-40B4-BE49-F238E27FC236}">
                <a16:creationId xmlns:a16="http://schemas.microsoft.com/office/drawing/2014/main" xmlns="" id="{5A92AEAC-2757-4AEB-8552-3A429AE02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233111" cy="5586153"/>
          </a:xfrm>
          <a:prstGeom prst="rect">
            <a:avLst/>
          </a:prstGeom>
          <a:noFill/>
          <a:extLst>
            <a:ext uri="{909E8E84-426E-40DD-AFC4-6F175D3DCCD1}">
              <a14:hiddenFill xmlns:a14="http://schemas.microsoft.com/office/drawing/2010/main">
                <a:solidFill>
                  <a:srgbClr val="FFFFFF"/>
                </a:solidFill>
              </a14:hiddenFill>
            </a:ext>
          </a:extLst>
        </p:spPr>
      </p:pic>
      <p:sp>
        <p:nvSpPr>
          <p:cNvPr id="6" name="Taisnstūris 5">
            <a:extLst>
              <a:ext uri="{FF2B5EF4-FFF2-40B4-BE49-F238E27FC236}">
                <a16:creationId xmlns:a16="http://schemas.microsoft.com/office/drawing/2014/main" xmlns="" id="{F7DEC442-C79B-4CA5-81A9-2919E4228F4C}"/>
              </a:ext>
            </a:extLst>
          </p:cNvPr>
          <p:cNvSpPr/>
          <p:nvPr/>
        </p:nvSpPr>
        <p:spPr>
          <a:xfrm>
            <a:off x="8233112" y="313823"/>
            <a:ext cx="10385367" cy="2308324"/>
          </a:xfrm>
          <a:prstGeom prst="rect">
            <a:avLst/>
          </a:prstGeom>
        </p:spPr>
        <p:txBody>
          <a:bodyPr wrap="square">
            <a:spAutoFit/>
          </a:bodyPr>
          <a:lstStyle/>
          <a:p>
            <a:pPr marL="342900" indent="-342900">
              <a:buFont typeface="Wingdings" panose="05000000000000000000" pitchFamily="2" charset="2"/>
              <a:buChar char="q"/>
            </a:pPr>
            <a:r>
              <a:rPr lang="en-US" sz="2400" dirty="0"/>
              <a:t>A group of enzymes called </a:t>
            </a:r>
          </a:p>
          <a:p>
            <a:r>
              <a:rPr lang="en-US" sz="2400" b="1" dirty="0"/>
              <a:t>glycosylases</a:t>
            </a:r>
            <a:r>
              <a:rPr lang="en-US" sz="2400" dirty="0"/>
              <a:t> play a key role in </a:t>
            </a:r>
          </a:p>
          <a:p>
            <a:r>
              <a:rPr lang="en-US" sz="2400" dirty="0"/>
              <a:t>base excision repair. </a:t>
            </a:r>
          </a:p>
          <a:p>
            <a:r>
              <a:rPr lang="en-US" sz="2400" dirty="0"/>
              <a:t>Each glycosylase detects </a:t>
            </a:r>
          </a:p>
          <a:p>
            <a:r>
              <a:rPr lang="en-US" sz="2400" dirty="0"/>
              <a:t>and removes a specific kind of </a:t>
            </a:r>
          </a:p>
          <a:p>
            <a:r>
              <a:rPr lang="en-US" sz="2400" dirty="0"/>
              <a:t>damaged base.</a:t>
            </a:r>
          </a:p>
        </p:txBody>
      </p:sp>
      <p:sp>
        <p:nvSpPr>
          <p:cNvPr id="2" name="TextBox 1">
            <a:extLst>
              <a:ext uri="{FF2B5EF4-FFF2-40B4-BE49-F238E27FC236}">
                <a16:creationId xmlns:a16="http://schemas.microsoft.com/office/drawing/2014/main" xmlns="" id="{62110216-49B3-4156-B98A-FC9DC0274AD4}"/>
              </a:ext>
            </a:extLst>
          </p:cNvPr>
          <p:cNvSpPr txBox="1"/>
          <p:nvPr/>
        </p:nvSpPr>
        <p:spPr>
          <a:xfrm>
            <a:off x="2326741" y="5748330"/>
            <a:ext cx="4040978" cy="369332"/>
          </a:xfrm>
          <a:prstGeom prst="rect">
            <a:avLst/>
          </a:prstGeom>
          <a:noFill/>
        </p:spPr>
        <p:txBody>
          <a:bodyPr wrap="none" rtlCol="0">
            <a:spAutoFit/>
          </a:bodyPr>
          <a:lstStyle/>
          <a:p>
            <a:r>
              <a:rPr lang="sv-SE" dirty="0"/>
              <a:t>AP (apurinic/apyrimidinic) endonuclease </a:t>
            </a:r>
            <a:endParaRPr lang="lv-LV" dirty="0"/>
          </a:p>
        </p:txBody>
      </p:sp>
    </p:spTree>
    <p:extLst>
      <p:ext uri="{BB962C8B-B14F-4D97-AF65-F5344CB8AC3E}">
        <p14:creationId xmlns:p14="http://schemas.microsoft.com/office/powerpoint/2010/main" val="8203882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FC963BA-F9B1-4EE8-8DAD-49DCF7CC5AD9}"/>
              </a:ext>
            </a:extLst>
          </p:cNvPr>
          <p:cNvSpPr>
            <a:spLocks noGrp="1"/>
          </p:cNvSpPr>
          <p:nvPr>
            <p:ph type="title"/>
          </p:nvPr>
        </p:nvSpPr>
        <p:spPr>
          <a:xfrm>
            <a:off x="1819102" y="-16625"/>
            <a:ext cx="10515600" cy="1325563"/>
          </a:xfrm>
        </p:spPr>
        <p:txBody>
          <a:bodyPr>
            <a:normAutofit/>
          </a:bodyPr>
          <a:lstStyle/>
          <a:p>
            <a:r>
              <a:rPr lang="en-US" sz="3200" b="1" dirty="0"/>
              <a:t>Repair processes that help fix damaged DNA</a:t>
            </a:r>
            <a:br>
              <a:rPr lang="en-US" sz="3200" b="1" dirty="0"/>
            </a:br>
            <a:endParaRPr lang="lv-LV" sz="3200" b="1" dirty="0"/>
          </a:p>
        </p:txBody>
      </p:sp>
      <p:sp>
        <p:nvSpPr>
          <p:cNvPr id="3" name="Satura vietturis 2">
            <a:extLst>
              <a:ext uri="{FF2B5EF4-FFF2-40B4-BE49-F238E27FC236}">
                <a16:creationId xmlns:a16="http://schemas.microsoft.com/office/drawing/2014/main" xmlns="" id="{B9808633-34DE-49FA-94F3-CE24FA3048B4}"/>
              </a:ext>
            </a:extLst>
          </p:cNvPr>
          <p:cNvSpPr>
            <a:spLocks noGrp="1"/>
          </p:cNvSpPr>
          <p:nvPr>
            <p:ph idx="1"/>
          </p:nvPr>
        </p:nvSpPr>
        <p:spPr>
          <a:xfrm>
            <a:off x="804949" y="646156"/>
            <a:ext cx="10515600" cy="6317673"/>
          </a:xfrm>
        </p:spPr>
        <p:txBody>
          <a:bodyPr>
            <a:normAutofit fontScale="92500" lnSpcReduction="10000"/>
          </a:bodyPr>
          <a:lstStyle/>
          <a:p>
            <a:pPr fontAlgn="base">
              <a:buFont typeface="Wingdings" panose="05000000000000000000" pitchFamily="2" charset="2"/>
              <a:buChar char="q"/>
            </a:pPr>
            <a:r>
              <a:rPr lang="en-US" b="1" dirty="0">
                <a:solidFill>
                  <a:schemeClr val="bg2">
                    <a:lumMod val="90000"/>
                  </a:schemeClr>
                </a:solidFill>
              </a:rPr>
              <a:t> Direct reversal</a:t>
            </a:r>
          </a:p>
          <a:p>
            <a:pPr lvl="1" fontAlgn="base">
              <a:buFont typeface="Wingdings" panose="05000000000000000000" pitchFamily="2" charset="2"/>
              <a:buChar char="Ø"/>
            </a:pPr>
            <a:r>
              <a:rPr lang="en-US" sz="2600" dirty="0">
                <a:solidFill>
                  <a:schemeClr val="bg2">
                    <a:lumMod val="90000"/>
                  </a:schemeClr>
                </a:solidFill>
              </a:rPr>
              <a:t> Some DNA-damaging chemical reactions can be directly "undone" by enzymes in the cell.</a:t>
            </a:r>
          </a:p>
          <a:p>
            <a:pPr lvl="2" fontAlgn="base">
              <a:buFont typeface="Wingdings" panose="05000000000000000000" pitchFamily="2" charset="2"/>
              <a:buChar char="ü"/>
            </a:pPr>
            <a:r>
              <a:rPr lang="en-US" sz="2600" dirty="0">
                <a:solidFill>
                  <a:schemeClr val="bg2">
                    <a:lumMod val="90000"/>
                  </a:schemeClr>
                </a:solidFill>
              </a:rPr>
              <a:t>photoreactivation</a:t>
            </a:r>
          </a:p>
          <a:p>
            <a:pPr lvl="2" fontAlgn="base">
              <a:buFont typeface="Wingdings" panose="05000000000000000000" pitchFamily="2" charset="2"/>
              <a:buChar char="ü"/>
            </a:pPr>
            <a:r>
              <a:rPr lang="en-US" sz="2600" dirty="0">
                <a:solidFill>
                  <a:schemeClr val="bg2">
                    <a:lumMod val="90000"/>
                  </a:schemeClr>
                </a:solidFill>
              </a:rPr>
              <a:t>methyl group removal</a:t>
            </a:r>
          </a:p>
          <a:p>
            <a:pPr lvl="2" fontAlgn="base">
              <a:buFont typeface="Wingdings" panose="05000000000000000000" pitchFamily="2" charset="2"/>
              <a:buChar char="ü"/>
            </a:pPr>
            <a:endParaRPr lang="en-US" dirty="0"/>
          </a:p>
          <a:p>
            <a:pPr fontAlgn="base">
              <a:buFont typeface="Wingdings" panose="05000000000000000000" pitchFamily="2" charset="2"/>
              <a:buChar char="q"/>
            </a:pPr>
            <a:r>
              <a:rPr lang="en-US" b="1" dirty="0"/>
              <a:t> </a:t>
            </a:r>
            <a:r>
              <a:rPr lang="en-US" b="1" dirty="0">
                <a:solidFill>
                  <a:schemeClr val="bg2">
                    <a:lumMod val="90000"/>
                  </a:schemeClr>
                </a:solidFill>
              </a:rPr>
              <a:t>Excision repair</a:t>
            </a:r>
          </a:p>
          <a:p>
            <a:pPr lvl="1" fontAlgn="base">
              <a:buFont typeface="Wingdings" panose="05000000000000000000" pitchFamily="2" charset="2"/>
              <a:buChar char="Ø"/>
            </a:pPr>
            <a:r>
              <a:rPr lang="en-US" sz="2600" dirty="0">
                <a:solidFill>
                  <a:schemeClr val="bg2">
                    <a:lumMod val="90000"/>
                  </a:schemeClr>
                </a:solidFill>
              </a:rPr>
              <a:t> Damage to one or a few bases of DNA is often fixed by removal (excision) and replacement of the damaged region: </a:t>
            </a:r>
          </a:p>
          <a:p>
            <a:pPr lvl="2" fontAlgn="base">
              <a:buFont typeface="Wingdings" panose="05000000000000000000" pitchFamily="2" charset="2"/>
              <a:buChar char="ü"/>
            </a:pPr>
            <a:r>
              <a:rPr lang="en-US" sz="2600" dirty="0">
                <a:solidFill>
                  <a:schemeClr val="bg2">
                    <a:lumMod val="90000"/>
                  </a:schemeClr>
                </a:solidFill>
              </a:rPr>
              <a:t> </a:t>
            </a:r>
            <a:r>
              <a:rPr lang="en-US" sz="2600" b="1" dirty="0">
                <a:solidFill>
                  <a:schemeClr val="bg2">
                    <a:lumMod val="90000"/>
                  </a:schemeClr>
                </a:solidFill>
              </a:rPr>
              <a:t>base excision repair- </a:t>
            </a:r>
            <a:r>
              <a:rPr lang="en-US" sz="2600" dirty="0">
                <a:solidFill>
                  <a:schemeClr val="bg2">
                    <a:lumMod val="90000"/>
                  </a:schemeClr>
                </a:solidFill>
              </a:rPr>
              <a:t>the damaged base is removed</a:t>
            </a:r>
          </a:p>
          <a:p>
            <a:pPr lvl="2" fontAlgn="base">
              <a:buFont typeface="Wingdings" panose="05000000000000000000" pitchFamily="2" charset="2"/>
              <a:buChar char="ü"/>
            </a:pPr>
            <a:r>
              <a:rPr lang="en-US" sz="2600" dirty="0">
                <a:solidFill>
                  <a:schemeClr val="bg2">
                    <a:lumMod val="90000"/>
                  </a:schemeClr>
                </a:solidFill>
              </a:rPr>
              <a:t> </a:t>
            </a:r>
            <a:r>
              <a:rPr lang="en-US" sz="2600" b="1" dirty="0">
                <a:solidFill>
                  <a:schemeClr val="bg2">
                    <a:lumMod val="90000"/>
                  </a:schemeClr>
                </a:solidFill>
              </a:rPr>
              <a:t>nucleotide excision repair</a:t>
            </a:r>
            <a:r>
              <a:rPr lang="en-US" sz="2600" dirty="0">
                <a:solidFill>
                  <a:schemeClr val="bg2">
                    <a:lumMod val="90000"/>
                  </a:schemeClr>
                </a:solidFill>
              </a:rPr>
              <a:t>-  a patch of nucleotides is removed.</a:t>
            </a:r>
          </a:p>
          <a:p>
            <a:pPr fontAlgn="base"/>
            <a:endParaRPr lang="en-US" dirty="0"/>
          </a:p>
          <a:p>
            <a:pPr fontAlgn="base">
              <a:buFont typeface="Wingdings" panose="05000000000000000000" pitchFamily="2" charset="2"/>
              <a:buChar char="q"/>
            </a:pPr>
            <a:r>
              <a:rPr lang="en-US" b="1" dirty="0"/>
              <a:t> Double-stranded break repair:</a:t>
            </a:r>
            <a:r>
              <a:rPr lang="en-US" dirty="0"/>
              <a:t> </a:t>
            </a:r>
          </a:p>
          <a:p>
            <a:pPr lvl="1" fontAlgn="base">
              <a:buFont typeface="Wingdings" panose="05000000000000000000" pitchFamily="2" charset="2"/>
              <a:buChar char="Ø"/>
            </a:pPr>
            <a:r>
              <a:rPr lang="en-US" sz="2600" dirty="0"/>
              <a:t>there are wo major pathways:</a:t>
            </a:r>
          </a:p>
          <a:p>
            <a:pPr lvl="2" fontAlgn="base">
              <a:buFont typeface="Wingdings" panose="05000000000000000000" pitchFamily="2" charset="2"/>
              <a:buChar char="ü"/>
            </a:pPr>
            <a:r>
              <a:rPr lang="en-US" sz="2600" dirty="0"/>
              <a:t> </a:t>
            </a:r>
            <a:r>
              <a:rPr lang="en-US" sz="2600" b="1" dirty="0"/>
              <a:t>non-homologous end joining  </a:t>
            </a:r>
            <a:r>
              <a:rPr lang="en-US" sz="2600" dirty="0"/>
              <a:t>(NHEJ)</a:t>
            </a:r>
          </a:p>
          <a:p>
            <a:pPr lvl="2" fontAlgn="base">
              <a:buFont typeface="Wingdings" panose="05000000000000000000" pitchFamily="2" charset="2"/>
              <a:buChar char="ü"/>
            </a:pPr>
            <a:r>
              <a:rPr lang="en-US" sz="2600" b="1" dirty="0"/>
              <a:t>homologous recombination</a:t>
            </a:r>
            <a:r>
              <a:rPr lang="en-US" sz="2600" dirty="0"/>
              <a:t>, both used to repair double-stranded breaks in DNA (that is, when an entire chromosome splits into two pieces).</a:t>
            </a:r>
          </a:p>
          <a:p>
            <a:endParaRPr lang="sv-SE" sz="2600" dirty="0"/>
          </a:p>
          <a:p>
            <a:endParaRPr lang="lv-LV" dirty="0"/>
          </a:p>
        </p:txBody>
      </p:sp>
    </p:spTree>
    <p:extLst>
      <p:ext uri="{BB962C8B-B14F-4D97-AF65-F5344CB8AC3E}">
        <p14:creationId xmlns:p14="http://schemas.microsoft.com/office/powerpoint/2010/main" val="1278845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p:cNvPicPr>
            <a:picLocks noChangeAspect="1"/>
          </p:cNvPicPr>
          <p:nvPr/>
        </p:nvPicPr>
        <p:blipFill>
          <a:blip r:embed="rId2"/>
          <a:stretch>
            <a:fillRect/>
          </a:stretch>
        </p:blipFill>
        <p:spPr>
          <a:xfrm>
            <a:off x="355480" y="136478"/>
            <a:ext cx="2142062" cy="3953806"/>
          </a:xfrm>
          <a:prstGeom prst="rect">
            <a:avLst/>
          </a:prstGeom>
        </p:spPr>
      </p:pic>
      <p:sp>
        <p:nvSpPr>
          <p:cNvPr id="6" name="TextBox 5"/>
          <p:cNvSpPr txBox="1"/>
          <p:nvPr/>
        </p:nvSpPr>
        <p:spPr>
          <a:xfrm>
            <a:off x="3613061" y="1080837"/>
            <a:ext cx="7534691" cy="1384995"/>
          </a:xfrm>
          <a:prstGeom prst="rect">
            <a:avLst/>
          </a:prstGeom>
          <a:noFill/>
        </p:spPr>
        <p:txBody>
          <a:bodyPr wrap="none" rtlCol="0">
            <a:spAutoFit/>
          </a:bodyPr>
          <a:lstStyle/>
          <a:p>
            <a:r>
              <a:rPr lang="sv-SE" sz="2800" dirty="0"/>
              <a:t>The strands of the original </a:t>
            </a:r>
            <a:r>
              <a:rPr lang="lv-LV" sz="2800" dirty="0"/>
              <a:t>DNA </a:t>
            </a:r>
            <a:r>
              <a:rPr lang="sv-SE" sz="2800" dirty="0"/>
              <a:t>duplex separate, </a:t>
            </a:r>
          </a:p>
          <a:p>
            <a:r>
              <a:rPr lang="sv-SE" sz="2800" dirty="0"/>
              <a:t>and each individual strain serves as a template for </a:t>
            </a:r>
          </a:p>
          <a:p>
            <a:r>
              <a:rPr lang="sv-SE" sz="2800" dirty="0"/>
              <a:t>the synthesis of a new strand.</a:t>
            </a:r>
            <a:endParaRPr lang="lv-LV" sz="2800" dirty="0"/>
          </a:p>
        </p:txBody>
      </p:sp>
      <p:sp>
        <p:nvSpPr>
          <p:cNvPr id="2" name="TextBox 1"/>
          <p:cNvSpPr txBox="1"/>
          <p:nvPr/>
        </p:nvSpPr>
        <p:spPr>
          <a:xfrm flipH="1">
            <a:off x="4039737" y="136478"/>
            <a:ext cx="4667535" cy="769441"/>
          </a:xfrm>
          <a:prstGeom prst="rect">
            <a:avLst/>
          </a:prstGeom>
          <a:noFill/>
        </p:spPr>
        <p:txBody>
          <a:bodyPr wrap="square" rtlCol="0">
            <a:spAutoFit/>
          </a:bodyPr>
          <a:lstStyle/>
          <a:p>
            <a:r>
              <a:rPr lang="sv-SE" sz="4400" dirty="0"/>
              <a:t>DNA replication</a:t>
            </a:r>
            <a:endParaRPr lang="lv-LV" sz="4400" dirty="0"/>
          </a:p>
        </p:txBody>
      </p:sp>
      <p:sp>
        <p:nvSpPr>
          <p:cNvPr id="8" name="TextBox 7"/>
          <p:cNvSpPr txBox="1"/>
          <p:nvPr/>
        </p:nvSpPr>
        <p:spPr>
          <a:xfrm>
            <a:off x="3651917" y="2892314"/>
            <a:ext cx="7890237" cy="523220"/>
          </a:xfrm>
          <a:prstGeom prst="rect">
            <a:avLst/>
          </a:prstGeom>
          <a:noFill/>
        </p:spPr>
        <p:txBody>
          <a:bodyPr wrap="none" rtlCol="0">
            <a:spAutoFit/>
          </a:bodyPr>
          <a:lstStyle/>
          <a:p>
            <a:r>
              <a:rPr lang="lv-LV" sz="2800" b="1" dirty="0" err="1"/>
              <a:t>Parent</a:t>
            </a:r>
            <a:r>
              <a:rPr lang="lv-LV" sz="2800" dirty="0"/>
              <a:t> </a:t>
            </a:r>
            <a:r>
              <a:rPr lang="lv-LV" sz="2800" dirty="0" err="1"/>
              <a:t>strand</a:t>
            </a:r>
            <a:r>
              <a:rPr lang="sv-SE" sz="2800" dirty="0"/>
              <a:t>s</a:t>
            </a:r>
            <a:r>
              <a:rPr lang="lv-LV" sz="2800" dirty="0"/>
              <a:t> </a:t>
            </a:r>
            <a:r>
              <a:rPr lang="sv-SE" sz="2800" dirty="0"/>
              <a:t>are</a:t>
            </a:r>
            <a:r>
              <a:rPr lang="lv-LV" sz="2800" dirty="0"/>
              <a:t> </a:t>
            </a:r>
            <a:r>
              <a:rPr lang="lv-LV" sz="2800" dirty="0" err="1"/>
              <a:t>the</a:t>
            </a:r>
            <a:r>
              <a:rPr lang="lv-LV" sz="2800" dirty="0"/>
              <a:t> </a:t>
            </a:r>
            <a:r>
              <a:rPr lang="lv-LV" sz="2800" b="1" dirty="0" err="1"/>
              <a:t>original</a:t>
            </a:r>
            <a:r>
              <a:rPr lang="lv-LV" sz="2800" dirty="0"/>
              <a:t> </a:t>
            </a:r>
            <a:r>
              <a:rPr lang="lv-LV" sz="2800" dirty="0" err="1"/>
              <a:t>chains</a:t>
            </a:r>
            <a:r>
              <a:rPr lang="lv-LV" sz="2800" dirty="0"/>
              <a:t> </a:t>
            </a:r>
            <a:r>
              <a:rPr lang="lv-LV" sz="2800" dirty="0" err="1"/>
              <a:t>of</a:t>
            </a:r>
            <a:r>
              <a:rPr lang="lv-LV" sz="2800" dirty="0"/>
              <a:t> </a:t>
            </a:r>
            <a:r>
              <a:rPr lang="lv-LV" sz="2800" dirty="0" err="1"/>
              <a:t>nucleotides</a:t>
            </a:r>
            <a:r>
              <a:rPr lang="lv-LV" sz="2800" dirty="0"/>
              <a:t>.</a:t>
            </a:r>
          </a:p>
        </p:txBody>
      </p:sp>
      <p:sp>
        <p:nvSpPr>
          <p:cNvPr id="9" name="TextBox 8"/>
          <p:cNvSpPr txBox="1"/>
          <p:nvPr/>
        </p:nvSpPr>
        <p:spPr>
          <a:xfrm>
            <a:off x="3558469" y="3842016"/>
            <a:ext cx="7098482" cy="523220"/>
          </a:xfrm>
          <a:prstGeom prst="rect">
            <a:avLst/>
          </a:prstGeom>
          <a:noFill/>
        </p:spPr>
        <p:txBody>
          <a:bodyPr wrap="none" rtlCol="0">
            <a:spAutoFit/>
          </a:bodyPr>
          <a:lstStyle/>
          <a:p>
            <a:r>
              <a:rPr lang="lv-LV" sz="2800" b="1" dirty="0" err="1"/>
              <a:t>Daughter</a:t>
            </a:r>
            <a:r>
              <a:rPr lang="lv-LV" sz="2800" dirty="0"/>
              <a:t> </a:t>
            </a:r>
            <a:r>
              <a:rPr lang="lv-LV" sz="2800" dirty="0" err="1"/>
              <a:t>strands</a:t>
            </a:r>
            <a:r>
              <a:rPr lang="lv-LV" sz="2800" dirty="0"/>
              <a:t> </a:t>
            </a:r>
            <a:r>
              <a:rPr lang="lv-LV" sz="2800" dirty="0" err="1"/>
              <a:t>are</a:t>
            </a:r>
            <a:r>
              <a:rPr lang="lv-LV" sz="2800" dirty="0"/>
              <a:t> </a:t>
            </a:r>
            <a:r>
              <a:rPr lang="lv-LV" sz="2800" b="1" dirty="0" err="1"/>
              <a:t>new</a:t>
            </a:r>
            <a:r>
              <a:rPr lang="lv-LV" sz="2800" dirty="0"/>
              <a:t> </a:t>
            </a:r>
            <a:r>
              <a:rPr lang="lv-LV" sz="2800" dirty="0" err="1"/>
              <a:t>chain</a:t>
            </a:r>
            <a:r>
              <a:rPr lang="lv-LV" sz="2800" dirty="0"/>
              <a:t> </a:t>
            </a:r>
            <a:r>
              <a:rPr lang="lv-LV" sz="2800" dirty="0" err="1"/>
              <a:t>of</a:t>
            </a:r>
            <a:r>
              <a:rPr lang="lv-LV" sz="2800" dirty="0"/>
              <a:t> </a:t>
            </a:r>
            <a:r>
              <a:rPr lang="lv-LV" sz="2800" dirty="0" err="1"/>
              <a:t>nucleotides</a:t>
            </a:r>
            <a:r>
              <a:rPr lang="lv-LV" sz="2800" dirty="0"/>
              <a:t>.</a:t>
            </a:r>
          </a:p>
        </p:txBody>
      </p:sp>
    </p:spTree>
    <p:extLst>
      <p:ext uri="{BB962C8B-B14F-4D97-AF65-F5344CB8AC3E}">
        <p14:creationId xmlns:p14="http://schemas.microsoft.com/office/powerpoint/2010/main" val="1107496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9392"/>
            <a:ext cx="8229600" cy="1143000"/>
          </a:xfrm>
        </p:spPr>
        <p:txBody>
          <a:bodyPr>
            <a:normAutofit fontScale="90000"/>
          </a:bodyPr>
          <a:lstStyle/>
          <a:p>
            <a:r>
              <a:rPr lang="en-US" dirty="0"/>
              <a:t>Ionizing radiation DNA damage repair </a:t>
            </a:r>
            <a:endParaRPr lang="lv-LV" dirty="0"/>
          </a:p>
        </p:txBody>
      </p:sp>
      <p:sp>
        <p:nvSpPr>
          <p:cNvPr id="6" name="TextBox 5"/>
          <p:cNvSpPr txBox="1"/>
          <p:nvPr/>
        </p:nvSpPr>
        <p:spPr>
          <a:xfrm>
            <a:off x="429809" y="998688"/>
            <a:ext cx="7638053" cy="1200329"/>
          </a:xfrm>
          <a:prstGeom prst="rect">
            <a:avLst/>
          </a:prstGeom>
          <a:noFill/>
        </p:spPr>
        <p:txBody>
          <a:bodyPr wrap="none" rtlCol="0">
            <a:spAutoFit/>
          </a:bodyPr>
          <a:lstStyle/>
          <a:p>
            <a:r>
              <a:rPr lang="en-US" sz="2400" dirty="0"/>
              <a:t>Ionizing (high energy) radiation introduce highly deleterious</a:t>
            </a:r>
          </a:p>
          <a:p>
            <a:r>
              <a:rPr lang="en-US" sz="2400" dirty="0"/>
              <a:t> double-strand breaks in DNA molecule </a:t>
            </a:r>
          </a:p>
          <a:p>
            <a:r>
              <a:rPr lang="en-US" sz="2400" dirty="0"/>
              <a:t>(splitting a chromosome in two). </a:t>
            </a:r>
            <a:endParaRPr lang="lv-LV" sz="2400" dirty="0"/>
          </a:p>
        </p:txBody>
      </p:sp>
      <p:sp>
        <p:nvSpPr>
          <p:cNvPr id="7" name="TextBox 6"/>
          <p:cNvSpPr txBox="1"/>
          <p:nvPr/>
        </p:nvSpPr>
        <p:spPr>
          <a:xfrm>
            <a:off x="676246" y="2582057"/>
            <a:ext cx="10124951" cy="4154984"/>
          </a:xfrm>
          <a:prstGeom prst="rect">
            <a:avLst/>
          </a:prstGeom>
          <a:noFill/>
        </p:spPr>
        <p:txBody>
          <a:bodyPr wrap="none" rtlCol="0">
            <a:spAutoFit/>
          </a:bodyPr>
          <a:lstStyle/>
          <a:p>
            <a:r>
              <a:rPr lang="en-US" sz="2400" dirty="0"/>
              <a:t>They </a:t>
            </a:r>
          </a:p>
          <a:p>
            <a:pPr marL="285750" indent="-285750">
              <a:buFont typeface="Arial" panose="020B0604020202020204" pitchFamily="34" charset="0"/>
              <a:buChar char="•"/>
            </a:pPr>
            <a:r>
              <a:rPr lang="en-US" sz="2400" dirty="0"/>
              <a:t>interfere with transcription or replication</a:t>
            </a:r>
          </a:p>
          <a:p>
            <a:pPr marL="285750" indent="-285750">
              <a:buFont typeface="Arial" panose="020B0604020202020204" pitchFamily="34" charset="0"/>
              <a:buChar char="•"/>
            </a:pPr>
            <a:r>
              <a:rPr lang="en-US" sz="2400" dirty="0"/>
              <a:t>can lead to chromosomal rearrangements- pieces of one chromosome </a:t>
            </a:r>
          </a:p>
          <a:p>
            <a:r>
              <a:rPr lang="en-US" sz="2400" dirty="0"/>
              <a:t>become attached to another chromosome. Genes are disrupted in this process, </a:t>
            </a:r>
          </a:p>
          <a:p>
            <a:r>
              <a:rPr lang="en-US" sz="2400" dirty="0"/>
              <a:t>leading to hybrid proteins or inappropriate activation of genes. </a:t>
            </a:r>
          </a:p>
          <a:p>
            <a:endParaRPr lang="en-US" sz="2400" dirty="0"/>
          </a:p>
          <a:p>
            <a:pPr marL="342900" indent="-342900">
              <a:buFont typeface="Arial" panose="020B0604020202020204" pitchFamily="34" charset="0"/>
              <a:buChar char="•"/>
            </a:pPr>
            <a:r>
              <a:rPr lang="en-US" sz="2400" dirty="0"/>
              <a:t>If the break is not repaired large segments of chromosomes, </a:t>
            </a:r>
          </a:p>
          <a:p>
            <a:r>
              <a:rPr lang="en-US" sz="2400" dirty="0"/>
              <a:t>and the hundreds of genes they contain, may be lost.</a:t>
            </a:r>
          </a:p>
          <a:p>
            <a:endParaRPr lang="en-US" sz="2400" dirty="0"/>
          </a:p>
          <a:p>
            <a:pPr marL="342900" indent="-342900">
              <a:buFont typeface="Arial" panose="020B0604020202020204" pitchFamily="34" charset="0"/>
              <a:buChar char="•"/>
            </a:pPr>
            <a:r>
              <a:rPr lang="en-US" sz="2400" dirty="0"/>
              <a:t>A number of cancers are associated with such rearrangements.</a:t>
            </a:r>
          </a:p>
          <a:p>
            <a:pPr marL="742950" lvl="1" indent="-285750">
              <a:buFont typeface="Arial" panose="020B0604020202020204" pitchFamily="34" charset="0"/>
              <a:buChar char="•"/>
            </a:pPr>
            <a:endParaRPr lang="lv-LV" sz="2400" dirty="0"/>
          </a:p>
        </p:txBody>
      </p:sp>
      <p:pic>
        <p:nvPicPr>
          <p:cNvPr id="16388" name="Picture 4" descr="Image result for Ionizing radiation introduce highly deleterious  double-strand breaks in DNA molecule.">
            <a:extLst>
              <a:ext uri="{FF2B5EF4-FFF2-40B4-BE49-F238E27FC236}">
                <a16:creationId xmlns:a16="http://schemas.microsoft.com/office/drawing/2014/main" xmlns="" id="{3FCF9972-7BB5-4208-90C4-429D06E06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862" y="726377"/>
            <a:ext cx="38100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110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xmlns="" id="{4BBE7C2A-112C-4E9C-A6A9-A9B4F9E45C98}"/>
              </a:ext>
            </a:extLst>
          </p:cNvPr>
          <p:cNvSpPr/>
          <p:nvPr/>
        </p:nvSpPr>
        <p:spPr>
          <a:xfrm>
            <a:off x="4335231" y="0"/>
            <a:ext cx="6414705" cy="584775"/>
          </a:xfrm>
          <a:prstGeom prst="rect">
            <a:avLst/>
          </a:prstGeom>
        </p:spPr>
        <p:txBody>
          <a:bodyPr wrap="none">
            <a:spAutoFit/>
          </a:bodyPr>
          <a:lstStyle/>
          <a:p>
            <a:r>
              <a:rPr lang="en-US" sz="3200" b="1" dirty="0"/>
              <a:t>Non-homologous end joining  (NHEJ)</a:t>
            </a:r>
            <a:endParaRPr lang="lv-LV" sz="3200" b="1" dirty="0"/>
          </a:p>
        </p:txBody>
      </p:sp>
      <p:pic>
        <p:nvPicPr>
          <p:cNvPr id="18434" name="Picture 2" descr="Image result for non homologous end joining cartoon">
            <a:extLst>
              <a:ext uri="{FF2B5EF4-FFF2-40B4-BE49-F238E27FC236}">
                <a16:creationId xmlns:a16="http://schemas.microsoft.com/office/drawing/2014/main" xmlns="" id="{05DB40FA-5B89-4EF4-A28E-D3C0CB8C6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78" y="0"/>
            <a:ext cx="2589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aisnstūris 5">
            <a:extLst>
              <a:ext uri="{FF2B5EF4-FFF2-40B4-BE49-F238E27FC236}">
                <a16:creationId xmlns:a16="http://schemas.microsoft.com/office/drawing/2014/main" xmlns="" id="{62942792-E093-4248-8199-99516F966EF0}"/>
              </a:ext>
            </a:extLst>
          </p:cNvPr>
          <p:cNvSpPr/>
          <p:nvPr/>
        </p:nvSpPr>
        <p:spPr>
          <a:xfrm>
            <a:off x="3930644" y="584775"/>
            <a:ext cx="8261356" cy="637097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333333"/>
                </a:solidFill>
              </a:rPr>
              <a:t>The process is initiated by the binding of the DNA- protein kinase (DNA-PK) complex (KU70/KU80 heterodimer) to the DNA ends.</a:t>
            </a:r>
          </a:p>
          <a:p>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KU dimer recruits DNA-</a:t>
            </a:r>
            <a:r>
              <a:rPr lang="en-US" sz="2400" dirty="0" err="1">
                <a:solidFill>
                  <a:srgbClr val="333333"/>
                </a:solidFill>
              </a:rPr>
              <a:t>PKcs</a:t>
            </a:r>
            <a:r>
              <a:rPr lang="en-US" sz="2400" dirty="0">
                <a:solidFill>
                  <a:srgbClr val="333333"/>
                </a:solidFill>
              </a:rPr>
              <a:t> catalytic subunit to form an active DNA-PK holoenzyme. </a:t>
            </a:r>
          </a:p>
          <a:p>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DNA-PK activation helps the recruitment of multiple proteins involved in the limited DNA end-processing (Artemis, pol μ, pol λ, and TDK) required to generate </a:t>
            </a:r>
            <a:r>
              <a:rPr lang="en-US" sz="2400" dirty="0" err="1">
                <a:solidFill>
                  <a:srgbClr val="333333"/>
                </a:solidFill>
              </a:rPr>
              <a:t>ligatable</a:t>
            </a:r>
            <a:r>
              <a:rPr lang="en-US" sz="2400" dirty="0">
                <a:solidFill>
                  <a:srgbClr val="333333"/>
                </a:solidFill>
              </a:rPr>
              <a:t> DNA ends.</a:t>
            </a:r>
          </a:p>
          <a:p>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 Ligation is mediated exclusively by the LIG4/XRCC4 complex and is assisted by the ligation mediator XLF. </a:t>
            </a:r>
          </a:p>
          <a:p>
            <a:pPr marL="285750" indent="-285750">
              <a:buFont typeface="Arial" panose="020B0604020202020204" pitchFamily="34" charset="0"/>
              <a:buChar char="•"/>
            </a:pPr>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At the end of this process the DNA integrity at the break is restored, but the DNA sequence at the junction may be altered. </a:t>
            </a:r>
            <a:r>
              <a:rPr lang="en-US" sz="2400" dirty="0"/>
              <a:t>NHEJ is an error-prone DSB repair mechanism.</a:t>
            </a:r>
            <a:endParaRPr lang="lv-LV" sz="2400" dirty="0"/>
          </a:p>
        </p:txBody>
      </p:sp>
    </p:spTree>
    <p:extLst>
      <p:ext uri="{BB962C8B-B14F-4D97-AF65-F5344CB8AC3E}">
        <p14:creationId xmlns:p14="http://schemas.microsoft.com/office/powerpoint/2010/main" val="31543341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xmlns="" id="{4BBE7C2A-112C-4E9C-A6A9-A9B4F9E45C98}"/>
              </a:ext>
            </a:extLst>
          </p:cNvPr>
          <p:cNvSpPr/>
          <p:nvPr/>
        </p:nvSpPr>
        <p:spPr>
          <a:xfrm>
            <a:off x="2703785" y="0"/>
            <a:ext cx="5764720" cy="584775"/>
          </a:xfrm>
          <a:prstGeom prst="rect">
            <a:avLst/>
          </a:prstGeom>
        </p:spPr>
        <p:txBody>
          <a:bodyPr wrap="none">
            <a:spAutoFit/>
          </a:bodyPr>
          <a:lstStyle/>
          <a:p>
            <a:r>
              <a:rPr lang="en-US" sz="3200" b="1" dirty="0"/>
              <a:t>Homologous recombination (HR)</a:t>
            </a:r>
            <a:endParaRPr lang="lv-LV" sz="3200" b="1" dirty="0"/>
          </a:p>
        </p:txBody>
      </p:sp>
      <p:sp>
        <p:nvSpPr>
          <p:cNvPr id="3" name="Taisnstūris 2">
            <a:extLst>
              <a:ext uri="{FF2B5EF4-FFF2-40B4-BE49-F238E27FC236}">
                <a16:creationId xmlns:a16="http://schemas.microsoft.com/office/drawing/2014/main" xmlns="" id="{E4ADA369-BB9D-48D7-AB67-EF4421CC1D3B}"/>
              </a:ext>
            </a:extLst>
          </p:cNvPr>
          <p:cNvSpPr/>
          <p:nvPr/>
        </p:nvSpPr>
        <p:spPr>
          <a:xfrm>
            <a:off x="2977363" y="4845433"/>
            <a:ext cx="7909556" cy="120032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Template guided DNA synthesis and resolution of the two strands then complete repair of the DSB. </a:t>
            </a:r>
            <a:endParaRPr lang="en-US" sz="2400" dirty="0"/>
          </a:p>
          <a:p>
            <a:pPr marL="285750" indent="-285750">
              <a:buFont typeface="Arial" panose="020B0604020202020204" pitchFamily="34" charset="0"/>
              <a:buChar char="•"/>
            </a:pPr>
            <a:endParaRPr lang="lv-LV" sz="2400" dirty="0"/>
          </a:p>
        </p:txBody>
      </p:sp>
      <p:pic>
        <p:nvPicPr>
          <p:cNvPr id="6" name="Attēls 5">
            <a:extLst>
              <a:ext uri="{FF2B5EF4-FFF2-40B4-BE49-F238E27FC236}">
                <a16:creationId xmlns:a16="http://schemas.microsoft.com/office/drawing/2014/main" xmlns="" id="{10DEDD9B-1A5E-48B2-82D4-1A27E066BF47}"/>
              </a:ext>
            </a:extLst>
          </p:cNvPr>
          <p:cNvPicPr>
            <a:picLocks noChangeAspect="1"/>
          </p:cNvPicPr>
          <p:nvPr/>
        </p:nvPicPr>
        <p:blipFill>
          <a:blip r:embed="rId2"/>
          <a:stretch>
            <a:fillRect/>
          </a:stretch>
        </p:blipFill>
        <p:spPr>
          <a:xfrm>
            <a:off x="358362" y="438411"/>
            <a:ext cx="2205922" cy="6100175"/>
          </a:xfrm>
          <a:prstGeom prst="rect">
            <a:avLst/>
          </a:prstGeom>
        </p:spPr>
      </p:pic>
      <p:sp>
        <p:nvSpPr>
          <p:cNvPr id="8" name="Taisnstūris 7">
            <a:extLst>
              <a:ext uri="{FF2B5EF4-FFF2-40B4-BE49-F238E27FC236}">
                <a16:creationId xmlns:a16="http://schemas.microsoft.com/office/drawing/2014/main" xmlns="" id="{0E268C7A-A79E-4FE7-8CCE-475B2E426DC1}"/>
              </a:ext>
            </a:extLst>
          </p:cNvPr>
          <p:cNvSpPr/>
          <p:nvPr/>
        </p:nvSpPr>
        <p:spPr>
          <a:xfrm>
            <a:off x="3000270" y="5758872"/>
            <a:ext cx="9214678" cy="830997"/>
          </a:xfrm>
          <a:prstGeom prst="rect">
            <a:avLst/>
          </a:prstGeom>
        </p:spPr>
        <p:txBody>
          <a:bodyPr wrap="square">
            <a:spAutoFit/>
          </a:bodyPr>
          <a:lstStyle/>
          <a:p>
            <a:pPr marL="342900" indent="-342900">
              <a:buFont typeface="Arial" panose="020B0604020202020204" pitchFamily="34" charset="0"/>
              <a:buChar char="•"/>
            </a:pPr>
            <a:r>
              <a:rPr lang="en-US" sz="2400" dirty="0"/>
              <a:t>Homologous recombination is “cleaner” than non-homologous end joining and does not usually cause mutations.</a:t>
            </a:r>
            <a:endParaRPr lang="lv-LV" sz="2400" dirty="0"/>
          </a:p>
        </p:txBody>
      </p:sp>
      <p:sp>
        <p:nvSpPr>
          <p:cNvPr id="10" name="Taisnstūris 9">
            <a:extLst>
              <a:ext uri="{FF2B5EF4-FFF2-40B4-BE49-F238E27FC236}">
                <a16:creationId xmlns:a16="http://schemas.microsoft.com/office/drawing/2014/main" xmlns="" id="{8072BA42-8BEE-43E5-B5C2-0BAF209C3A74}"/>
              </a:ext>
            </a:extLst>
          </p:cNvPr>
          <p:cNvSpPr/>
          <p:nvPr/>
        </p:nvSpPr>
        <p:spPr>
          <a:xfrm>
            <a:off x="2954416" y="584775"/>
            <a:ext cx="9009901" cy="1569660"/>
          </a:xfrm>
          <a:prstGeom prst="rect">
            <a:avLst/>
          </a:prstGeom>
        </p:spPr>
        <p:txBody>
          <a:bodyPr wrap="square">
            <a:spAutoFit/>
          </a:bodyPr>
          <a:lstStyle/>
          <a:p>
            <a:pPr marL="285750" indent="-285750">
              <a:buFont typeface="Arial" panose="020B0604020202020204" pitchFamily="34" charset="0"/>
              <a:buChar char="•"/>
            </a:pPr>
            <a:r>
              <a:rPr lang="en-US" sz="2400" dirty="0"/>
              <a:t>In this process, the two homologous chromosomes come together, and the undamaged region of the homologue or chromatid is used as a template to replace the damaged region of the broken chromosome. </a:t>
            </a:r>
          </a:p>
        </p:txBody>
      </p:sp>
      <p:sp>
        <p:nvSpPr>
          <p:cNvPr id="11" name="Taisnstūris 10">
            <a:extLst>
              <a:ext uri="{FF2B5EF4-FFF2-40B4-BE49-F238E27FC236}">
                <a16:creationId xmlns:a16="http://schemas.microsoft.com/office/drawing/2014/main" xmlns="" id="{A90E0C9F-B59A-4C5C-8215-F77CBAC6709D}"/>
              </a:ext>
            </a:extLst>
          </p:cNvPr>
          <p:cNvSpPr/>
          <p:nvPr/>
        </p:nvSpPr>
        <p:spPr>
          <a:xfrm>
            <a:off x="2977364" y="2217197"/>
            <a:ext cx="9237584" cy="120032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DNA ends are first processed in order to create single-strand overhangs, a process that is likely mediated by the MRN (Mre11/Rad50/Nbs1) complex. </a:t>
            </a:r>
          </a:p>
        </p:txBody>
      </p:sp>
      <p:sp>
        <p:nvSpPr>
          <p:cNvPr id="12" name="Taisnstūris 11">
            <a:extLst>
              <a:ext uri="{FF2B5EF4-FFF2-40B4-BE49-F238E27FC236}">
                <a16:creationId xmlns:a16="http://schemas.microsoft.com/office/drawing/2014/main" xmlns="" id="{7A774FD4-F36E-4B8A-B241-7C87FA063371}"/>
              </a:ext>
            </a:extLst>
          </p:cNvPr>
          <p:cNvSpPr/>
          <p:nvPr/>
        </p:nvSpPr>
        <p:spPr>
          <a:xfrm>
            <a:off x="2965889" y="3516495"/>
            <a:ext cx="8986954" cy="120032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Rad51, Rad52, and RPA associate with these overhangs, followed by the formation of a joint molecule by the damaged and undamaged strands. </a:t>
            </a:r>
          </a:p>
        </p:txBody>
      </p:sp>
    </p:spTree>
    <p:extLst>
      <p:ext uri="{BB962C8B-B14F-4D97-AF65-F5344CB8AC3E}">
        <p14:creationId xmlns:p14="http://schemas.microsoft.com/office/powerpoint/2010/main" val="20979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xmlns="" id="{A41C774C-3CBE-4E67-800A-71580B3642D3}"/>
              </a:ext>
            </a:extLst>
          </p:cNvPr>
          <p:cNvSpPr/>
          <p:nvPr/>
        </p:nvSpPr>
        <p:spPr>
          <a:xfrm>
            <a:off x="851359" y="320606"/>
            <a:ext cx="11179059" cy="1200329"/>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0000"/>
                </a:solidFill>
              </a:rPr>
              <a:t>Many human diseases are associated with deficiencies in DNA DSB repair and can be characterized by neuropathology, immune deficiency, growth retardation or predisposition to cancer. </a:t>
            </a:r>
            <a:endParaRPr lang="lv-LV" sz="2400" dirty="0"/>
          </a:p>
        </p:txBody>
      </p:sp>
      <p:sp>
        <p:nvSpPr>
          <p:cNvPr id="5" name="Taisnstūris 4">
            <a:extLst>
              <a:ext uri="{FF2B5EF4-FFF2-40B4-BE49-F238E27FC236}">
                <a16:creationId xmlns:a16="http://schemas.microsoft.com/office/drawing/2014/main" xmlns="" id="{7AB98AFB-450C-40A1-96D0-9559F2E80C01}"/>
              </a:ext>
            </a:extLst>
          </p:cNvPr>
          <p:cNvSpPr/>
          <p:nvPr/>
        </p:nvSpPr>
        <p:spPr>
          <a:xfrm>
            <a:off x="532194" y="5469000"/>
            <a:ext cx="10930569" cy="923330"/>
          </a:xfrm>
          <a:prstGeom prst="rect">
            <a:avLst/>
          </a:prstGeom>
        </p:spPr>
        <p:txBody>
          <a:bodyPr wrap="square">
            <a:spAutoFit/>
          </a:bodyPr>
          <a:lstStyle/>
          <a:p>
            <a:r>
              <a:rPr lang="en-US" b="1" dirty="0">
                <a:solidFill>
                  <a:srgbClr val="222222"/>
                </a:solidFill>
                <a:latin typeface="Arial" panose="020B0604020202020204" pitchFamily="34" charset="0"/>
              </a:rPr>
              <a:t>ATM serine/threonine kinase (ATM)</a:t>
            </a:r>
            <a:r>
              <a:rPr lang="en-US" dirty="0">
                <a:solidFill>
                  <a:srgbClr val="222222"/>
                </a:solidFill>
                <a:latin typeface="Arial" panose="020B0604020202020204" pitchFamily="34" charset="0"/>
              </a:rPr>
              <a:t>, is a serine/threonine protein kinase that is recruited and activated by DNA double- strand breaks. It phosphorylates several key proteins that initiate activation of the DNA damage repair. </a:t>
            </a:r>
            <a:endParaRPr lang="lv-LV" dirty="0"/>
          </a:p>
        </p:txBody>
      </p:sp>
      <p:sp>
        <p:nvSpPr>
          <p:cNvPr id="11" name="Taisnstūris 10">
            <a:extLst>
              <a:ext uri="{FF2B5EF4-FFF2-40B4-BE49-F238E27FC236}">
                <a16:creationId xmlns:a16="http://schemas.microsoft.com/office/drawing/2014/main" xmlns="" id="{A39FF2C2-B9E4-4D93-B26D-15E6D4810A0E}"/>
              </a:ext>
            </a:extLst>
          </p:cNvPr>
          <p:cNvSpPr/>
          <p:nvPr/>
        </p:nvSpPr>
        <p:spPr>
          <a:xfrm>
            <a:off x="5420434" y="1405011"/>
            <a:ext cx="6096000" cy="2308324"/>
          </a:xfrm>
          <a:prstGeom prst="rect">
            <a:avLst/>
          </a:prstGeom>
        </p:spPr>
        <p:txBody>
          <a:bodyPr>
            <a:spAutoFit/>
          </a:bodyPr>
          <a:lstStyle/>
          <a:p>
            <a:pPr marL="285750" indent="-285750">
              <a:buFont typeface="Arial" panose="020B0604020202020204" pitchFamily="34" charset="0"/>
              <a:buChar char="•"/>
            </a:pPr>
            <a:r>
              <a:rPr lang="en-US" b="1" dirty="0">
                <a:solidFill>
                  <a:srgbClr val="222222"/>
                </a:solidFill>
                <a:latin typeface="Arial" panose="020B0604020202020204" pitchFamily="34" charset="0"/>
              </a:rPr>
              <a:t>Ataxia-telangiectasia</a:t>
            </a:r>
            <a:r>
              <a:rPr lang="en-US" dirty="0">
                <a:solidFill>
                  <a:srgbClr val="222222"/>
                </a:solidFill>
                <a:latin typeface="Arial" panose="020B0604020202020204" pitchFamily="34" charset="0"/>
              </a:rPr>
              <a:t> or </a:t>
            </a:r>
            <a:r>
              <a:rPr lang="en-US" b="1" dirty="0">
                <a:solidFill>
                  <a:srgbClr val="222222"/>
                </a:solidFill>
                <a:latin typeface="Arial" panose="020B0604020202020204" pitchFamily="34" charset="0"/>
              </a:rPr>
              <a:t>Louis–Bar syndrome </a:t>
            </a:r>
            <a:r>
              <a:rPr lang="en-US" dirty="0">
                <a:solidFill>
                  <a:srgbClr val="222222"/>
                </a:solidFill>
                <a:latin typeface="Arial" panose="020B0604020202020204" pitchFamily="34" charset="0"/>
              </a:rPr>
              <a:t>is a rare, </a:t>
            </a:r>
            <a:r>
              <a:rPr lang="en-US" dirty="0">
                <a:latin typeface="Arial" panose="020B0604020202020204" pitchFamily="34" charset="0"/>
              </a:rPr>
              <a:t>neurodegenerative</a:t>
            </a:r>
            <a:r>
              <a:rPr lang="en-US" dirty="0">
                <a:solidFill>
                  <a:srgbClr val="222222"/>
                </a:solidFill>
                <a:latin typeface="Arial" panose="020B0604020202020204" pitchFamily="34" charset="0"/>
              </a:rPr>
              <a:t>, autosomal recessive disease causing severe disability.</a:t>
            </a:r>
          </a:p>
          <a:p>
            <a:r>
              <a:rPr lang="en-US" dirty="0">
                <a:solidFill>
                  <a:srgbClr val="222222"/>
                </a:solidFill>
                <a:latin typeface="Arial" panose="020B0604020202020204" pitchFamily="34" charset="0"/>
              </a:rPr>
              <a:t> </a:t>
            </a:r>
          </a:p>
          <a:p>
            <a:pPr marL="285750" indent="-285750">
              <a:buFont typeface="Arial" panose="020B0604020202020204" pitchFamily="34" charset="0"/>
              <a:buChar char="•"/>
            </a:pPr>
            <a:r>
              <a:rPr lang="en-US" dirty="0">
                <a:solidFill>
                  <a:srgbClr val="222222"/>
                </a:solidFill>
                <a:latin typeface="Arial" panose="020B0604020202020204" pitchFamily="34" charset="0"/>
              </a:rPr>
              <a:t>Ataxia refers to poor coordination and </a:t>
            </a:r>
            <a:r>
              <a:rPr lang="en-US" dirty="0" err="1">
                <a:solidFill>
                  <a:srgbClr val="222222"/>
                </a:solidFill>
                <a:latin typeface="Arial" panose="020B0604020202020204" pitchFamily="34" charset="0"/>
              </a:rPr>
              <a:t>telangiestasia</a:t>
            </a:r>
            <a:r>
              <a:rPr lang="en-US" dirty="0">
                <a:solidFill>
                  <a:srgbClr val="222222"/>
                </a:solidFill>
                <a:latin typeface="Arial" panose="020B0604020202020204" pitchFamily="34" charset="0"/>
              </a:rPr>
              <a:t> to small dilated blood vessels, both of which are hallmarks of the disease.</a:t>
            </a:r>
          </a:p>
          <a:p>
            <a:endParaRPr lang="en-US" dirty="0">
              <a:solidFill>
                <a:srgbClr val="222222"/>
              </a:solidFill>
              <a:latin typeface="Arial" panose="020B0604020202020204" pitchFamily="34" charset="0"/>
            </a:endParaRPr>
          </a:p>
        </p:txBody>
      </p:sp>
      <p:sp>
        <p:nvSpPr>
          <p:cNvPr id="12" name="AutoShape 2" descr="Image result for ataxia telangiectasia (AT)">
            <a:extLst>
              <a:ext uri="{FF2B5EF4-FFF2-40B4-BE49-F238E27FC236}">
                <a16:creationId xmlns:a16="http://schemas.microsoft.com/office/drawing/2014/main" xmlns="" id="{BE55BB94-4FD6-4B06-95BA-7039F54407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3" name="Attēls 12">
            <a:extLst>
              <a:ext uri="{FF2B5EF4-FFF2-40B4-BE49-F238E27FC236}">
                <a16:creationId xmlns:a16="http://schemas.microsoft.com/office/drawing/2014/main" xmlns="" id="{B4A1AC9A-DD02-470D-A9EB-DA1F03311A91}"/>
              </a:ext>
            </a:extLst>
          </p:cNvPr>
          <p:cNvPicPr>
            <a:picLocks noChangeAspect="1"/>
          </p:cNvPicPr>
          <p:nvPr/>
        </p:nvPicPr>
        <p:blipFill>
          <a:blip r:embed="rId2"/>
          <a:stretch>
            <a:fillRect/>
          </a:stretch>
        </p:blipFill>
        <p:spPr>
          <a:xfrm>
            <a:off x="851359" y="1596941"/>
            <a:ext cx="3127145" cy="1624013"/>
          </a:xfrm>
          <a:prstGeom prst="rect">
            <a:avLst/>
          </a:prstGeom>
        </p:spPr>
      </p:pic>
      <p:sp>
        <p:nvSpPr>
          <p:cNvPr id="14" name="Taisnstūris 13">
            <a:extLst>
              <a:ext uri="{FF2B5EF4-FFF2-40B4-BE49-F238E27FC236}">
                <a16:creationId xmlns:a16="http://schemas.microsoft.com/office/drawing/2014/main" xmlns="" id="{33EA23C9-9636-4F89-B68E-EA9C68E5E12A}"/>
              </a:ext>
            </a:extLst>
          </p:cNvPr>
          <p:cNvSpPr/>
          <p:nvPr/>
        </p:nvSpPr>
        <p:spPr>
          <a:xfrm>
            <a:off x="495471" y="3466356"/>
            <a:ext cx="12368556" cy="1200329"/>
          </a:xfrm>
          <a:prstGeom prst="rect">
            <a:avLst/>
          </a:prstGeom>
        </p:spPr>
        <p:txBody>
          <a:bodyPr wrap="square">
            <a:spAutoFit/>
          </a:bodyPr>
          <a:lstStyle/>
          <a:p>
            <a:r>
              <a:rPr lang="en-US" b="1" dirty="0">
                <a:solidFill>
                  <a:srgbClr val="222222"/>
                </a:solidFill>
                <a:latin typeface="Arial" panose="020B0604020202020204" pitchFamily="34" charset="0"/>
              </a:rPr>
              <a:t>A-T affects many parts of the body:</a:t>
            </a:r>
          </a:p>
          <a:p>
            <a:pPr>
              <a:buFont typeface="Arial" panose="020B0604020202020204" pitchFamily="34" charset="0"/>
              <a:buChar char="•"/>
            </a:pPr>
            <a:r>
              <a:rPr lang="en-US" dirty="0">
                <a:solidFill>
                  <a:srgbClr val="222222"/>
                </a:solidFill>
                <a:latin typeface="Arial" panose="020B0604020202020204" pitchFamily="34" charset="0"/>
              </a:rPr>
              <a:t>It impairs certain areas of the brain causing difficulty with movement and coordination.</a:t>
            </a:r>
          </a:p>
          <a:p>
            <a:pPr>
              <a:buFont typeface="Arial" panose="020B0604020202020204" pitchFamily="34" charset="0"/>
              <a:buChar char="•"/>
            </a:pPr>
            <a:r>
              <a:rPr lang="en-US" dirty="0">
                <a:solidFill>
                  <a:srgbClr val="222222"/>
                </a:solidFill>
                <a:latin typeface="Arial" panose="020B0604020202020204" pitchFamily="34" charset="0"/>
              </a:rPr>
              <a:t>It weakens the immune system , causing a predisposition to infection.</a:t>
            </a:r>
          </a:p>
          <a:p>
            <a:pPr>
              <a:buFont typeface="Arial" panose="020B0604020202020204" pitchFamily="34" charset="0"/>
              <a:buChar char="•"/>
            </a:pPr>
            <a:r>
              <a:rPr lang="en-US" dirty="0">
                <a:solidFill>
                  <a:srgbClr val="222222"/>
                </a:solidFill>
                <a:latin typeface="Arial" panose="020B0604020202020204" pitchFamily="34" charset="0"/>
              </a:rPr>
              <a:t>It prevents repair of broken DNA, increasing the risk of cancer.</a:t>
            </a:r>
          </a:p>
        </p:txBody>
      </p:sp>
      <p:sp>
        <p:nvSpPr>
          <p:cNvPr id="15" name="Taisnstūris 14">
            <a:extLst>
              <a:ext uri="{FF2B5EF4-FFF2-40B4-BE49-F238E27FC236}">
                <a16:creationId xmlns:a16="http://schemas.microsoft.com/office/drawing/2014/main" xmlns="" id="{2963A015-A57A-44CE-894B-3A3E56EB791C}"/>
              </a:ext>
            </a:extLst>
          </p:cNvPr>
          <p:cNvSpPr/>
          <p:nvPr/>
        </p:nvSpPr>
        <p:spPr>
          <a:xfrm>
            <a:off x="532194" y="4944353"/>
            <a:ext cx="4916667" cy="369332"/>
          </a:xfrm>
          <a:prstGeom prst="rect">
            <a:avLst/>
          </a:prstGeom>
        </p:spPr>
        <p:txBody>
          <a:bodyPr wrap="none">
            <a:spAutoFit/>
          </a:bodyPr>
          <a:lstStyle/>
          <a:p>
            <a:r>
              <a:rPr lang="en-US" b="1" dirty="0">
                <a:solidFill>
                  <a:srgbClr val="222222"/>
                </a:solidFill>
                <a:latin typeface="Arial" panose="020B0604020202020204" pitchFamily="34" charset="0"/>
              </a:rPr>
              <a:t>A-T is caused by  a defect in the ATM gene.</a:t>
            </a:r>
          </a:p>
        </p:txBody>
      </p:sp>
    </p:spTree>
    <p:extLst>
      <p:ext uri="{BB962C8B-B14F-4D97-AF65-F5344CB8AC3E}">
        <p14:creationId xmlns:p14="http://schemas.microsoft.com/office/powerpoint/2010/main" val="9913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4" grpId="0"/>
      <p:bldP spid="1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40F62A34-EA3F-4E46-BD19-3FCDECEE9264}"/>
              </a:ext>
            </a:extLst>
          </p:cNvPr>
          <p:cNvSpPr>
            <a:spLocks noGrp="1"/>
          </p:cNvSpPr>
          <p:nvPr>
            <p:ph idx="1"/>
          </p:nvPr>
        </p:nvSpPr>
        <p:spPr>
          <a:xfrm>
            <a:off x="1203960" y="1627505"/>
            <a:ext cx="10515600" cy="4351338"/>
          </a:xfrm>
        </p:spPr>
        <p:txBody>
          <a:bodyPr/>
          <a:lstStyle/>
          <a:p>
            <a:endParaRPr lang="en-US" dirty="0"/>
          </a:p>
          <a:p>
            <a:pPr>
              <a:buFont typeface="Wingdings" panose="05000000000000000000" pitchFamily="2" charset="2"/>
              <a:buChar char="q"/>
            </a:pPr>
            <a:r>
              <a:rPr lang="en-US" dirty="0"/>
              <a:t>Mutations in an organism's DNA are a part of life. </a:t>
            </a:r>
          </a:p>
          <a:p>
            <a:endParaRPr lang="en-US" dirty="0"/>
          </a:p>
          <a:p>
            <a:pPr>
              <a:buFont typeface="Wingdings" panose="05000000000000000000" pitchFamily="2" charset="2"/>
              <a:buChar char="q"/>
            </a:pPr>
            <a:r>
              <a:rPr lang="en-US" dirty="0"/>
              <a:t>The errors that slip through the DNA repair processes  may sometimes be associated with disease, but they are also a source of variation that can be selected upon evolution and natural selection as beneficial to life.</a:t>
            </a:r>
            <a:endParaRPr lang="lv-LV" dirty="0"/>
          </a:p>
          <a:p>
            <a:endParaRPr lang="lv-LV" dirty="0"/>
          </a:p>
        </p:txBody>
      </p:sp>
    </p:spTree>
    <p:extLst>
      <p:ext uri="{BB962C8B-B14F-4D97-AF65-F5344CB8AC3E}">
        <p14:creationId xmlns:p14="http://schemas.microsoft.com/office/powerpoint/2010/main" val="3514929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3126" y="288304"/>
            <a:ext cx="7027817" cy="584775"/>
          </a:xfrm>
          <a:prstGeom prst="rect">
            <a:avLst/>
          </a:prstGeom>
          <a:noFill/>
        </p:spPr>
        <p:txBody>
          <a:bodyPr wrap="square" rtlCol="0">
            <a:spAutoFit/>
          </a:bodyPr>
          <a:lstStyle/>
          <a:p>
            <a:r>
              <a:rPr lang="lv-LV" sz="3200" b="1" dirty="0"/>
              <a:t>DNA </a:t>
            </a:r>
            <a:r>
              <a:rPr lang="lv-LV" sz="3200" b="1" dirty="0" err="1"/>
              <a:t>parent</a:t>
            </a:r>
            <a:r>
              <a:rPr lang="lv-LV" sz="3200" b="1" dirty="0"/>
              <a:t> </a:t>
            </a:r>
            <a:r>
              <a:rPr lang="lv-LV" sz="3200" b="1" dirty="0" err="1"/>
              <a:t>and</a:t>
            </a:r>
            <a:r>
              <a:rPr lang="lv-LV" sz="3200" b="1" dirty="0"/>
              <a:t> </a:t>
            </a:r>
            <a:r>
              <a:rPr lang="lv-LV" sz="3200" b="1" dirty="0" err="1"/>
              <a:t>daughter</a:t>
            </a:r>
            <a:r>
              <a:rPr lang="lv-LV" sz="3200" b="1" dirty="0"/>
              <a:t> </a:t>
            </a:r>
            <a:r>
              <a:rPr lang="lv-LV" sz="3200" b="1" dirty="0" err="1"/>
              <a:t>strands</a:t>
            </a:r>
            <a:r>
              <a:rPr lang="lv-LV" sz="3200" b="1" dirty="0"/>
              <a:t>. </a:t>
            </a:r>
          </a:p>
        </p:txBody>
      </p:sp>
      <p:pic>
        <p:nvPicPr>
          <p:cNvPr id="10" name="Attēls 9"/>
          <p:cNvPicPr>
            <a:picLocks noChangeAspect="1"/>
          </p:cNvPicPr>
          <p:nvPr/>
        </p:nvPicPr>
        <p:blipFill>
          <a:blip r:embed="rId2"/>
          <a:stretch>
            <a:fillRect/>
          </a:stretch>
        </p:blipFill>
        <p:spPr>
          <a:xfrm>
            <a:off x="2632197" y="1480432"/>
            <a:ext cx="5870294" cy="1952625"/>
          </a:xfrm>
          <a:prstGeom prst="rect">
            <a:avLst/>
          </a:prstGeom>
        </p:spPr>
      </p:pic>
      <p:sp>
        <p:nvSpPr>
          <p:cNvPr id="11" name="TextBox 10"/>
          <p:cNvSpPr txBox="1"/>
          <p:nvPr/>
        </p:nvSpPr>
        <p:spPr>
          <a:xfrm>
            <a:off x="720247" y="5368692"/>
            <a:ext cx="10726976" cy="954107"/>
          </a:xfrm>
          <a:prstGeom prst="rect">
            <a:avLst/>
          </a:prstGeom>
          <a:noFill/>
        </p:spPr>
        <p:txBody>
          <a:bodyPr wrap="none" rtlCol="0">
            <a:spAutoFit/>
          </a:bodyPr>
          <a:lstStyle/>
          <a:p>
            <a:r>
              <a:rPr lang="en-US" sz="2800" dirty="0"/>
              <a:t>Each of two daughter helices is a nearly exact copy of the parental helix, </a:t>
            </a:r>
          </a:p>
          <a:p>
            <a:r>
              <a:rPr lang="en-US" sz="2800" dirty="0"/>
              <a:t>however it is not 100% the same due to mutations.</a:t>
            </a:r>
            <a:endParaRPr lang="lv-LV" sz="2800" dirty="0"/>
          </a:p>
        </p:txBody>
      </p:sp>
      <p:sp>
        <p:nvSpPr>
          <p:cNvPr id="6" name="TextBox 5"/>
          <p:cNvSpPr txBox="1"/>
          <p:nvPr/>
        </p:nvSpPr>
        <p:spPr>
          <a:xfrm>
            <a:off x="720247" y="3605928"/>
            <a:ext cx="8198911" cy="523220"/>
          </a:xfrm>
          <a:prstGeom prst="rect">
            <a:avLst/>
          </a:prstGeom>
          <a:noFill/>
        </p:spPr>
        <p:txBody>
          <a:bodyPr wrap="none" rtlCol="0">
            <a:spAutoFit/>
          </a:bodyPr>
          <a:lstStyle/>
          <a:p>
            <a:r>
              <a:rPr lang="lv-LV" sz="2800" dirty="0" err="1"/>
              <a:t>Daughter</a:t>
            </a:r>
            <a:r>
              <a:rPr lang="lv-LV" sz="2800" dirty="0"/>
              <a:t> </a:t>
            </a:r>
            <a:r>
              <a:rPr lang="lv-LV" sz="2800" dirty="0" err="1"/>
              <a:t>strands</a:t>
            </a:r>
            <a:r>
              <a:rPr lang="lv-LV" sz="2800" dirty="0"/>
              <a:t> </a:t>
            </a:r>
            <a:r>
              <a:rPr lang="lv-LV" sz="2800" dirty="0" err="1"/>
              <a:t>are</a:t>
            </a:r>
            <a:r>
              <a:rPr lang="lv-LV" sz="2800" dirty="0"/>
              <a:t> </a:t>
            </a:r>
            <a:r>
              <a:rPr lang="lv-LV" sz="2800" dirty="0" err="1"/>
              <a:t>complimentary</a:t>
            </a:r>
            <a:r>
              <a:rPr lang="lv-LV" sz="2800" dirty="0"/>
              <a:t> to </a:t>
            </a:r>
            <a:r>
              <a:rPr lang="lv-LV" sz="2800" dirty="0" err="1"/>
              <a:t>parent</a:t>
            </a:r>
            <a:r>
              <a:rPr lang="lv-LV" sz="2800" dirty="0"/>
              <a:t> </a:t>
            </a:r>
            <a:r>
              <a:rPr lang="lv-LV" sz="2800" dirty="0" err="1"/>
              <a:t>strands</a:t>
            </a:r>
            <a:r>
              <a:rPr lang="lv-LV" sz="2800" dirty="0"/>
              <a:t>.</a:t>
            </a:r>
          </a:p>
        </p:txBody>
      </p:sp>
      <p:sp>
        <p:nvSpPr>
          <p:cNvPr id="7" name="TextBox 6"/>
          <p:cNvSpPr txBox="1"/>
          <p:nvPr/>
        </p:nvSpPr>
        <p:spPr>
          <a:xfrm>
            <a:off x="720247" y="4409299"/>
            <a:ext cx="11034606" cy="523220"/>
          </a:xfrm>
          <a:prstGeom prst="rect">
            <a:avLst/>
          </a:prstGeom>
          <a:noFill/>
        </p:spPr>
        <p:txBody>
          <a:bodyPr wrap="square" rtlCol="0">
            <a:spAutoFit/>
          </a:bodyPr>
          <a:lstStyle/>
          <a:p>
            <a:r>
              <a:rPr lang="lv-LV" sz="2800" dirty="0" err="1"/>
              <a:t>The</a:t>
            </a:r>
            <a:r>
              <a:rPr lang="lv-LV" sz="2800" dirty="0"/>
              <a:t> </a:t>
            </a:r>
            <a:r>
              <a:rPr lang="lv-LV" sz="2800" dirty="0" err="1"/>
              <a:t>parent</a:t>
            </a:r>
            <a:r>
              <a:rPr lang="lv-LV" sz="2800" dirty="0"/>
              <a:t> </a:t>
            </a:r>
            <a:r>
              <a:rPr lang="lv-LV" sz="2800" dirty="0" err="1"/>
              <a:t>and</a:t>
            </a:r>
            <a:r>
              <a:rPr lang="lv-LV" sz="2800" dirty="0"/>
              <a:t> </a:t>
            </a:r>
            <a:r>
              <a:rPr lang="lv-LV" sz="2800" dirty="0" err="1"/>
              <a:t>daughter</a:t>
            </a:r>
            <a:r>
              <a:rPr lang="lv-LV" sz="2800" dirty="0"/>
              <a:t> </a:t>
            </a:r>
            <a:r>
              <a:rPr lang="lv-LV" sz="2800" dirty="0" err="1"/>
              <a:t>strands</a:t>
            </a:r>
            <a:r>
              <a:rPr lang="lv-LV" sz="2800" dirty="0"/>
              <a:t> </a:t>
            </a:r>
            <a:r>
              <a:rPr lang="lv-LV" sz="2800" dirty="0" err="1"/>
              <a:t>are</a:t>
            </a:r>
            <a:r>
              <a:rPr lang="lv-LV" sz="2800" dirty="0"/>
              <a:t> </a:t>
            </a:r>
            <a:r>
              <a:rPr lang="lv-LV" sz="2800" dirty="0" err="1"/>
              <a:t>antiparallel</a:t>
            </a:r>
            <a:r>
              <a:rPr lang="lv-LV" sz="2800" dirty="0"/>
              <a:t> (5’-&gt; 3’ </a:t>
            </a:r>
            <a:r>
              <a:rPr lang="lv-LV" sz="2800" dirty="0" err="1"/>
              <a:t>and</a:t>
            </a:r>
            <a:r>
              <a:rPr lang="lv-LV" sz="2800" dirty="0"/>
              <a:t> 3’-&gt; 5’</a:t>
            </a:r>
            <a:r>
              <a:rPr lang="sv-SE" sz="2800" dirty="0"/>
              <a:t>)</a:t>
            </a:r>
            <a:r>
              <a:rPr lang="lv-LV" sz="2800" dirty="0"/>
              <a:t>.</a:t>
            </a:r>
          </a:p>
        </p:txBody>
      </p:sp>
    </p:spTree>
    <p:extLst>
      <p:ext uri="{BB962C8B-B14F-4D97-AF65-F5344CB8AC3E}">
        <p14:creationId xmlns:p14="http://schemas.microsoft.com/office/powerpoint/2010/main" val="27044021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15410</TotalTime>
  <Words>4866</Words>
  <Application>Microsoft Office PowerPoint</Application>
  <PresentationFormat>Custom</PresentationFormat>
  <Paragraphs>753</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dizains</vt:lpstr>
      <vt:lpstr>DNA replication     and              repair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Enzymatic activities of polymerases</vt:lpstr>
      <vt:lpstr>Enzymatic activities of polymerases</vt:lpstr>
      <vt:lpstr>PowerPoint Presentation</vt:lpstr>
      <vt:lpstr>DNA polymerase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Telomerases</vt:lpstr>
      <vt:lpstr>PowerPoint Presentation</vt:lpstr>
      <vt:lpstr>Is telomerase always active?</vt:lpstr>
      <vt:lpstr>Some differences in replication among prokaryotes and eukaryotes</vt:lpstr>
      <vt:lpstr>Prokaryotic vs. eukaryotic DNA replication</vt:lpstr>
      <vt:lpstr>Prokaryotic vs. eukaryotic DNA replication</vt:lpstr>
      <vt:lpstr>Prokaryotic vs. eukaryotic DNA replication</vt:lpstr>
      <vt:lpstr>Prokaryotic vs. eukaryotic DNA replication</vt:lpstr>
      <vt:lpstr>Main differences among eukaryotic and prokaryotic replication forks</vt:lpstr>
      <vt:lpstr>Prokaryotic vs. eukaryotic DNA replication</vt:lpstr>
      <vt:lpstr>PowerPoint Presentation</vt:lpstr>
      <vt:lpstr>PowerPoint Presentation</vt:lpstr>
      <vt:lpstr>PowerPoint Presentation</vt:lpstr>
      <vt:lpstr>DNA damage and repair</vt:lpstr>
      <vt:lpstr>Mutation rates can differ between the organisms</vt:lpstr>
      <vt:lpstr>PowerPoint Presentation</vt:lpstr>
      <vt:lpstr>PowerPoint Presentation</vt:lpstr>
      <vt:lpstr>DNA repair mechanisms</vt:lpstr>
      <vt:lpstr>Mechanisms used by cells to correct replication errors</vt:lpstr>
      <vt:lpstr>DNA proofreading</vt:lpstr>
      <vt:lpstr>DNA mismatch repair </vt:lpstr>
      <vt:lpstr>PowerPoint Presentation</vt:lpstr>
      <vt:lpstr>DNA mismatch repair </vt:lpstr>
      <vt:lpstr>PowerPoint Presentation</vt:lpstr>
      <vt:lpstr>DNA damage and repair mechanisms</vt:lpstr>
      <vt:lpstr>Repair processes that help fix damaged DNA </vt:lpstr>
      <vt:lpstr>Direct reversal DNA damage repair </vt:lpstr>
      <vt:lpstr>Direct reversal DNA damage repair </vt:lpstr>
      <vt:lpstr>Direct reversal DNA damage repair- photoreactivation </vt:lpstr>
      <vt:lpstr>Direct reversal DNA damage repair- photoreactivation </vt:lpstr>
      <vt:lpstr>Direct reversal DNA damage repair- photoreactivation </vt:lpstr>
      <vt:lpstr>Repair processes that help fix damaged DNA </vt:lpstr>
      <vt:lpstr>Nucleotide excision repair (NER)</vt:lpstr>
      <vt:lpstr>Nucleotide excision repair (NER) associated diseases</vt:lpstr>
      <vt:lpstr>Nucleotide excision repair (NER) associated diseases</vt:lpstr>
      <vt:lpstr>Nucleotide excision repair (NER) associated diseases</vt:lpstr>
      <vt:lpstr>Repair processes that help fix damaged DNA </vt:lpstr>
      <vt:lpstr>PowerPoint Presentation</vt:lpstr>
      <vt:lpstr>PowerPoint Presentation</vt:lpstr>
      <vt:lpstr>Repair processes that help fix damaged DNA </vt:lpstr>
      <vt:lpstr>Ionizing radiation DNA damage repair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Kaspars Tars</dc:creator>
  <cp:lastModifiedBy>ilona</cp:lastModifiedBy>
  <cp:revision>297</cp:revision>
  <cp:lastPrinted>2016-10-02T16:20:59Z</cp:lastPrinted>
  <dcterms:created xsi:type="dcterms:W3CDTF">2016-08-11T20:18:05Z</dcterms:created>
  <dcterms:modified xsi:type="dcterms:W3CDTF">2017-09-19T07:53:14Z</dcterms:modified>
</cp:coreProperties>
</file>