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22"/>
  </p:notesMasterIdLst>
  <p:handoutMasterIdLst>
    <p:handoutMasterId r:id="rId23"/>
  </p:handoutMasterIdLst>
  <p:sldIdLst>
    <p:sldId id="357" r:id="rId2"/>
    <p:sldId id="358" r:id="rId3"/>
    <p:sldId id="359" r:id="rId4"/>
    <p:sldId id="361" r:id="rId5"/>
    <p:sldId id="362" r:id="rId6"/>
    <p:sldId id="363" r:id="rId7"/>
    <p:sldId id="364" r:id="rId8"/>
    <p:sldId id="365" r:id="rId9"/>
    <p:sldId id="366" r:id="rId10"/>
    <p:sldId id="367" r:id="rId11"/>
    <p:sldId id="369" r:id="rId12"/>
    <p:sldId id="368" r:id="rId13"/>
    <p:sldId id="372" r:id="rId14"/>
    <p:sldId id="588" r:id="rId15"/>
    <p:sldId id="370" r:id="rId16"/>
    <p:sldId id="371" r:id="rId17"/>
    <p:sldId id="373" r:id="rId18"/>
    <p:sldId id="548" r:id="rId19"/>
    <p:sldId id="549" r:id="rId20"/>
    <p:sldId id="618" r:id="rId21"/>
  </p:sldIdLst>
  <p:sldSz cx="9144000" cy="6858000" type="screen4x3"/>
  <p:notesSz cx="6858000" cy="9144000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EAEAEA"/>
    <a:srgbClr val="FFFFCC"/>
    <a:srgbClr val="FF0000"/>
    <a:srgbClr val="FFFFFF"/>
    <a:srgbClr val="CC3300"/>
    <a:srgbClr val="9966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92" autoAdjust="0"/>
    <p:restoredTop sz="91135" autoAdjust="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34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7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pPr>
              <a:defRPr/>
            </a:pPr>
            <a:fld id="{95DF1386-26C3-41D9-9AF8-6C0785FACC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058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63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v-LV" noProof="0" smtClean="0"/>
              <a:t>Click to edit Master text styles</a:t>
            </a:r>
          </a:p>
          <a:p>
            <a:pPr lvl="1"/>
            <a:r>
              <a:rPr lang="lv-LV" noProof="0" smtClean="0"/>
              <a:t>Second level</a:t>
            </a:r>
          </a:p>
          <a:p>
            <a:pPr lvl="2"/>
            <a:r>
              <a:rPr lang="lv-LV" noProof="0" smtClean="0"/>
              <a:t>Third level</a:t>
            </a:r>
          </a:p>
          <a:p>
            <a:pPr lvl="3"/>
            <a:r>
              <a:rPr lang="lv-LV" noProof="0" smtClean="0"/>
              <a:t>Fourth level</a:t>
            </a:r>
          </a:p>
          <a:p>
            <a:pPr lvl="4"/>
            <a:r>
              <a:rPr lang="lv-LV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/>
            </a:lvl1pPr>
          </a:lstStyle>
          <a:p>
            <a:pPr>
              <a:defRPr/>
            </a:pPr>
            <a:fld id="{0075AB64-CA53-4967-9290-AB42CD4CB6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439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A7A4D-B2DB-4D42-8117-25ED46890BE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8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9FBE4-7E14-474B-B263-B8BD61C4DD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566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32DEF0-2CBE-486F-A37E-F503410861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0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3F200-265C-48BC-B2F8-61F977EFC5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6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10897-BD36-48AA-9878-CD5CA829D5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629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C0B7A-34C8-441F-B713-DBE5ED45F1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25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E4741-3796-42B4-A5B0-DB926B23E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51E62-CF19-46AB-BDD6-C82CB1CA93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60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E816B-5E07-4860-A3ED-5B29B782BC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4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077D6-8E86-4FE9-8F83-818344759A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65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88420-3A1A-42D8-B4E6-67FB2E7A95A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1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80B5-F285-4EFD-9BB9-C7FCE96945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02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574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4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74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pPr>
              <a:defRPr/>
            </a:pPr>
            <a:fld id="{FA780FCB-E9CE-4B9F-8E32-54B092961C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rgbClr val="66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990600"/>
          </a:xfrm>
        </p:spPr>
        <p:txBody>
          <a:bodyPr/>
          <a:lstStyle/>
          <a:p>
            <a:pPr eaLnBrk="1" hangingPunct="1"/>
            <a:r>
              <a:rPr lang="en-GB" altLang="en-US" sz="3200" smtClean="0"/>
              <a:t>Alteration of diploid and haploid phases</a:t>
            </a:r>
          </a:p>
        </p:txBody>
      </p:sp>
      <p:pic>
        <p:nvPicPr>
          <p:cNvPr id="105475" name="Picture 3" descr="Haploid-diploid 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138" y="1371600"/>
            <a:ext cx="4114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7485062" cy="838200"/>
          </a:xfrm>
        </p:spPr>
        <p:txBody>
          <a:bodyPr/>
          <a:lstStyle/>
          <a:p>
            <a:pPr eaLnBrk="1" hangingPunct="1"/>
            <a:r>
              <a:rPr lang="en-GB" altLang="en-US" smtClean="0"/>
              <a:t>Double crossing over</a:t>
            </a:r>
          </a:p>
        </p:txBody>
      </p:sp>
      <p:pic>
        <p:nvPicPr>
          <p:cNvPr id="114691" name="Picture 3" descr="Mapping_three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2111375"/>
            <a:ext cx="419735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2" name="Picture 4" descr="Mapping_three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2111375"/>
            <a:ext cx="419735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3" name="Picture 5" descr="Mapping_three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325" y="2111375"/>
            <a:ext cx="4197350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694" name="Picture 6" descr="Krustmija vienkarsa-divkarsa_she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557338"/>
            <a:ext cx="7491412" cy="398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3924300" y="1773238"/>
            <a:ext cx="29257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chemeClr val="tx1"/>
                </a:solidFill>
                <a:latin typeface="Times New Roman" pitchFamily="18" charset="0"/>
              </a:rPr>
              <a:t>ordinary crossing over</a:t>
            </a:r>
          </a:p>
        </p:txBody>
      </p:sp>
      <p:sp>
        <p:nvSpPr>
          <p:cNvPr id="114696" name="Text Box 8"/>
          <p:cNvSpPr txBox="1">
            <a:spLocks noChangeArrowheads="1"/>
          </p:cNvSpPr>
          <p:nvPr/>
        </p:nvSpPr>
        <p:spPr bwMode="auto">
          <a:xfrm>
            <a:off x="4067175" y="2781300"/>
            <a:ext cx="2722563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chemeClr val="tx1"/>
                </a:solidFill>
                <a:latin typeface="Times New Roman" pitchFamily="18" charset="0"/>
              </a:rPr>
              <a:t>double crossing over</a:t>
            </a:r>
          </a:p>
        </p:txBody>
      </p:sp>
      <p:sp>
        <p:nvSpPr>
          <p:cNvPr id="114697" name="Text Box 9"/>
          <p:cNvSpPr txBox="1">
            <a:spLocks noChangeArrowheads="1"/>
          </p:cNvSpPr>
          <p:nvPr/>
        </p:nvSpPr>
        <p:spPr bwMode="auto">
          <a:xfrm>
            <a:off x="4643438" y="4076700"/>
            <a:ext cx="2305050" cy="822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chemeClr val="tx1"/>
                </a:solidFill>
                <a:latin typeface="Times New Roman" pitchFamily="18" charset="0"/>
              </a:rPr>
              <a:t>double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chemeClr val="tx1"/>
                </a:solidFill>
                <a:latin typeface="Times New Roman" pitchFamily="18" charset="0"/>
              </a:rPr>
              <a:t> crossing 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480300" cy="687387"/>
          </a:xfrm>
        </p:spPr>
        <p:txBody>
          <a:bodyPr/>
          <a:lstStyle/>
          <a:p>
            <a:pPr eaLnBrk="1" hangingPunct="1"/>
            <a:r>
              <a:rPr lang="en-GB" altLang="en-US" smtClean="0"/>
              <a:t>Genetic distance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077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600" smtClean="0"/>
              <a:t>	</a:t>
            </a:r>
            <a:r>
              <a:rPr lang="en-GB" altLang="en-US" smtClean="0">
                <a:solidFill>
                  <a:srgbClr val="663300"/>
                </a:solidFill>
              </a:rPr>
              <a:t>Measure of genetic distance is the recombination frequency among two loci.</a:t>
            </a:r>
            <a:endParaRPr lang="en-GB" altLang="en-US" sz="3600" smtClean="0"/>
          </a:p>
          <a:p>
            <a:pPr eaLnBrk="1" hangingPunct="1">
              <a:lnSpc>
                <a:spcPct val="0"/>
              </a:lnSpc>
              <a:buFontTx/>
              <a:buNone/>
            </a:pPr>
            <a:endParaRPr lang="en-GB" altLang="en-US" sz="36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>
                <a:solidFill>
                  <a:schemeClr val="tx1"/>
                </a:solidFill>
              </a:rPr>
              <a:t>	In result of multiple crossing over distances between loci are not additive:</a:t>
            </a:r>
          </a:p>
          <a:p>
            <a:pPr eaLnBrk="1" hangingPunct="1">
              <a:lnSpc>
                <a:spcPct val="0"/>
              </a:lnSpc>
              <a:buFontTx/>
              <a:buNone/>
            </a:pPr>
            <a:r>
              <a:rPr lang="en-GB" altLang="en-US" sz="2800" smtClean="0">
                <a:solidFill>
                  <a:schemeClr val="tx1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smtClean="0"/>
              <a:t>	if loci sequence ABC, then r</a:t>
            </a:r>
            <a:r>
              <a:rPr lang="en-GB" altLang="en-US" sz="2800" baseline="-25000" smtClean="0"/>
              <a:t>AC </a:t>
            </a:r>
            <a:r>
              <a:rPr lang="en-GB" altLang="en-US" sz="2800" smtClean="0"/>
              <a:t>&lt; r</a:t>
            </a:r>
            <a:r>
              <a:rPr lang="en-GB" altLang="en-US" sz="2800" baseline="-25000" smtClean="0"/>
              <a:t>AB </a:t>
            </a:r>
            <a:r>
              <a:rPr lang="en-GB" altLang="en-US" sz="2800" smtClean="0"/>
              <a:t>+</a:t>
            </a:r>
            <a:r>
              <a:rPr lang="en-GB" altLang="en-US" sz="2800" baseline="-25000" smtClean="0"/>
              <a:t> </a:t>
            </a:r>
            <a:r>
              <a:rPr lang="en-GB" altLang="en-US" sz="2800" smtClean="0"/>
              <a:t>r</a:t>
            </a:r>
            <a:r>
              <a:rPr lang="en-GB" altLang="en-US" sz="2800" baseline="-25000" smtClean="0"/>
              <a:t>BC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altLang="en-US" sz="28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solidFill>
                  <a:schemeClr val="tx1"/>
                </a:solidFill>
              </a:rPr>
              <a:t>	Frequency of the double crossing over among loci A and C – r</a:t>
            </a:r>
            <a:r>
              <a:rPr lang="en-GB" altLang="en-US" sz="2400" baseline="-25000" smtClean="0">
                <a:solidFill>
                  <a:schemeClr val="tx1"/>
                </a:solidFill>
              </a:rPr>
              <a:t>AB </a:t>
            </a:r>
            <a:r>
              <a:rPr lang="en-GB" altLang="en-US" sz="2400" smtClean="0">
                <a:solidFill>
                  <a:schemeClr val="tx1"/>
                </a:solidFill>
              </a:rPr>
              <a:t>x</a:t>
            </a:r>
            <a:r>
              <a:rPr lang="en-GB" altLang="en-US" sz="2400" baseline="-25000" smtClean="0">
                <a:solidFill>
                  <a:schemeClr val="tx1"/>
                </a:solidFill>
              </a:rPr>
              <a:t> </a:t>
            </a:r>
            <a:r>
              <a:rPr lang="en-GB" altLang="en-US" sz="2400" smtClean="0">
                <a:solidFill>
                  <a:schemeClr val="tx1"/>
                </a:solidFill>
              </a:rPr>
              <a:t>r</a:t>
            </a:r>
            <a:r>
              <a:rPr lang="en-GB" altLang="en-US" sz="2400" baseline="-25000" smtClean="0">
                <a:solidFill>
                  <a:schemeClr val="tx1"/>
                </a:solidFill>
              </a:rPr>
              <a:t>BC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GB" altLang="en-US" sz="2400" baseline="-250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400" smtClean="0">
                <a:solidFill>
                  <a:schemeClr val="tx1"/>
                </a:solidFill>
              </a:rPr>
              <a:t>	</a:t>
            </a:r>
            <a:r>
              <a:rPr lang="en-GB" altLang="en-US" sz="2400" i="1" smtClean="0">
                <a:solidFill>
                  <a:srgbClr val="CC3300"/>
                </a:solidFill>
              </a:rPr>
              <a:t>Max</a:t>
            </a:r>
            <a:r>
              <a:rPr lang="en-GB" altLang="en-US" sz="2400" smtClean="0">
                <a:solidFill>
                  <a:srgbClr val="CC3300"/>
                </a:solidFill>
              </a:rPr>
              <a:t> of possible recombination frequency among two loci </a:t>
            </a:r>
            <a:r>
              <a:rPr lang="en-GB" altLang="en-US" sz="2400" smtClean="0">
                <a:solidFill>
                  <a:srgbClr val="CC3300"/>
                </a:solidFill>
                <a:cs typeface="Arial" charset="0"/>
              </a:rPr>
              <a:t>–</a:t>
            </a:r>
            <a:r>
              <a:rPr lang="en-GB" altLang="en-US" sz="2400" smtClean="0">
                <a:solidFill>
                  <a:srgbClr val="CC3300"/>
                </a:solidFill>
              </a:rPr>
              <a:t> 50 %</a:t>
            </a:r>
            <a:endParaRPr lang="en-GB" altLang="en-US" sz="2400" baseline="-25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838200"/>
          </a:xfrm>
        </p:spPr>
        <p:txBody>
          <a:bodyPr/>
          <a:lstStyle/>
          <a:p>
            <a:pPr eaLnBrk="1" hangingPunct="1"/>
            <a:r>
              <a:rPr lang="en-GB" altLang="en-US" smtClean="0"/>
              <a:t>Unit of recombination</a:t>
            </a:r>
          </a:p>
        </p:txBody>
      </p:sp>
      <p:pic>
        <p:nvPicPr>
          <p:cNvPr id="116739" name="Picture 3" descr="1cm of genetic dis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5638800" cy="332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1143000" y="1219200"/>
            <a:ext cx="73850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rgbClr val="FF0000"/>
                </a:solidFill>
                <a:latin typeface="Arial" charset="0"/>
              </a:rPr>
              <a:t>Frequency of recombination</a:t>
            </a:r>
            <a:r>
              <a:rPr lang="en-GB" altLang="en-US" sz="2400" b="0" i="0">
                <a:solidFill>
                  <a:srgbClr val="663300"/>
                </a:solidFill>
                <a:latin typeface="Arial" charset="0"/>
              </a:rPr>
              <a:t> – percent of recombinant gametes (percent of meiosis where recombination happened)</a:t>
            </a:r>
          </a:p>
          <a:p>
            <a:pPr>
              <a:spcBef>
                <a:spcPct val="0"/>
              </a:spcBef>
              <a:buFontTx/>
              <a:buNone/>
            </a:pPr>
            <a:endParaRPr lang="en-GB" altLang="en-US" sz="2400" b="0" i="0">
              <a:solidFill>
                <a:srgbClr val="6633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rgbClr val="663300"/>
                </a:solidFill>
                <a:latin typeface="Arial" charset="0"/>
              </a:rPr>
              <a:t>1cM (</a:t>
            </a:r>
            <a:r>
              <a:rPr lang="en-GB" altLang="en-US" sz="2400" b="0">
                <a:solidFill>
                  <a:srgbClr val="FF0000"/>
                </a:solidFill>
                <a:latin typeface="Arial" charset="0"/>
              </a:rPr>
              <a:t>centimorgan</a:t>
            </a:r>
            <a:r>
              <a:rPr lang="en-GB" altLang="en-US" sz="2400" b="0" i="0">
                <a:solidFill>
                  <a:srgbClr val="663300"/>
                </a:solidFill>
                <a:latin typeface="Arial" charset="0"/>
              </a:rPr>
              <a:t>) = 1 % recombinant gametes</a:t>
            </a:r>
            <a:r>
              <a:rPr lang="en-GB" altLang="en-US" sz="2400" b="0" i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685800"/>
          </a:xfrm>
        </p:spPr>
        <p:txBody>
          <a:bodyPr/>
          <a:lstStyle/>
          <a:p>
            <a:pPr eaLnBrk="1" hangingPunct="1"/>
            <a:r>
              <a:rPr lang="en-GB" altLang="en-US" smtClean="0"/>
              <a:t>Test crossing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	</a:t>
            </a:r>
            <a:r>
              <a:rPr lang="en-GB" altLang="en-US" sz="2800" smtClean="0">
                <a:solidFill>
                  <a:schemeClr val="tx1"/>
                </a:solidFill>
              </a:rPr>
              <a:t>Crossing with homozygote by recessive alleles of genes of question</a:t>
            </a:r>
            <a:endParaRPr lang="en-GB" altLang="en-US" smtClean="0"/>
          </a:p>
          <a:p>
            <a:pPr algn="ctr" eaLnBrk="1" hangingPunct="1">
              <a:buFontTx/>
              <a:buNone/>
            </a:pPr>
            <a:r>
              <a:rPr lang="en-GB" altLang="en-US" sz="2400" smtClean="0">
                <a:solidFill>
                  <a:srgbClr val="663300"/>
                </a:solidFill>
              </a:rPr>
              <a:t>P</a:t>
            </a:r>
            <a:r>
              <a:rPr lang="en-GB" altLang="en-US" sz="2400" baseline="-25000" smtClean="0">
                <a:solidFill>
                  <a:srgbClr val="663300"/>
                </a:solidFill>
              </a:rPr>
              <a:t>1</a:t>
            </a:r>
            <a:r>
              <a:rPr lang="en-GB" altLang="en-US" sz="2400" i="1" smtClean="0">
                <a:solidFill>
                  <a:srgbClr val="663300"/>
                </a:solidFill>
              </a:rPr>
              <a:t> </a:t>
            </a:r>
            <a:r>
              <a:rPr lang="en-GB" altLang="en-US" sz="2400" i="1" smtClean="0">
                <a:solidFill>
                  <a:schemeClr val="accent2"/>
                </a:solidFill>
              </a:rPr>
              <a:t>AABB</a:t>
            </a:r>
            <a:r>
              <a:rPr lang="en-GB" altLang="en-US" sz="2400" smtClean="0">
                <a:solidFill>
                  <a:srgbClr val="663300"/>
                </a:solidFill>
              </a:rPr>
              <a:t>, P</a:t>
            </a:r>
            <a:r>
              <a:rPr lang="en-GB" altLang="en-US" sz="2400" baseline="-25000" smtClean="0">
                <a:solidFill>
                  <a:srgbClr val="663300"/>
                </a:solidFill>
              </a:rPr>
              <a:t>2</a:t>
            </a:r>
            <a:r>
              <a:rPr lang="en-GB" altLang="en-US" sz="2400" smtClean="0">
                <a:solidFill>
                  <a:srgbClr val="663300"/>
                </a:solidFill>
              </a:rPr>
              <a:t> </a:t>
            </a:r>
            <a:r>
              <a:rPr lang="en-GB" altLang="en-US" sz="2400" i="1" smtClean="0"/>
              <a:t>aabb</a:t>
            </a:r>
            <a:endParaRPr lang="en-GB" altLang="en-US" sz="2400" smtClean="0"/>
          </a:p>
          <a:p>
            <a:pPr algn="ctr" eaLnBrk="1" hangingPunct="1">
              <a:buFontTx/>
              <a:buNone/>
            </a:pPr>
            <a:r>
              <a:rPr lang="en-GB" altLang="en-US" sz="2400" smtClean="0">
                <a:solidFill>
                  <a:srgbClr val="663300"/>
                </a:solidFill>
              </a:rPr>
              <a:t>F</a:t>
            </a:r>
            <a:r>
              <a:rPr lang="en-GB" altLang="en-US" sz="2400" baseline="-25000" smtClean="0">
                <a:solidFill>
                  <a:srgbClr val="663300"/>
                </a:solidFill>
              </a:rPr>
              <a:t>1 </a:t>
            </a:r>
            <a:r>
              <a:rPr lang="en-GB" altLang="en-US" sz="2400" i="1" smtClean="0">
                <a:solidFill>
                  <a:schemeClr val="accent2"/>
                </a:solidFill>
              </a:rPr>
              <a:t>AaBb</a:t>
            </a:r>
            <a:endParaRPr lang="en-GB" altLang="en-US" smtClean="0"/>
          </a:p>
        </p:txBody>
      </p:sp>
      <p:sp>
        <p:nvSpPr>
          <p:cNvPr id="117764" name="Oval 4"/>
          <p:cNvSpPr>
            <a:spLocks noChangeArrowheads="1"/>
          </p:cNvSpPr>
          <p:nvPr/>
        </p:nvSpPr>
        <p:spPr bwMode="auto">
          <a:xfrm>
            <a:off x="2286000" y="2819400"/>
            <a:ext cx="9144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Arial" charset="0"/>
              </a:rPr>
              <a:t>AB</a:t>
            </a:r>
            <a:endParaRPr lang="en-GB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7765" name="Oval 5"/>
          <p:cNvSpPr>
            <a:spLocks noChangeArrowheads="1"/>
          </p:cNvSpPr>
          <p:nvPr/>
        </p:nvSpPr>
        <p:spPr bwMode="auto">
          <a:xfrm>
            <a:off x="3429000" y="2819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Arial" charset="0"/>
              </a:rPr>
              <a:t>ab</a:t>
            </a:r>
            <a:endParaRPr lang="en-GB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7766" name="Oval 6"/>
          <p:cNvSpPr>
            <a:spLocks noChangeArrowheads="1"/>
          </p:cNvSpPr>
          <p:nvPr/>
        </p:nvSpPr>
        <p:spPr bwMode="auto">
          <a:xfrm>
            <a:off x="5791200" y="4724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Arial" charset="0"/>
              </a:rPr>
              <a:t>aaBb</a:t>
            </a:r>
            <a:endParaRPr lang="en-GB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7767" name="Oval 7"/>
          <p:cNvSpPr>
            <a:spLocks noChangeArrowheads="1"/>
          </p:cNvSpPr>
          <p:nvPr/>
        </p:nvSpPr>
        <p:spPr bwMode="auto">
          <a:xfrm>
            <a:off x="4572000" y="2819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Arial" charset="0"/>
              </a:rPr>
              <a:t>Ab</a:t>
            </a:r>
          </a:p>
        </p:txBody>
      </p:sp>
      <p:sp>
        <p:nvSpPr>
          <p:cNvPr id="117768" name="Oval 8"/>
          <p:cNvSpPr>
            <a:spLocks noChangeArrowheads="1"/>
          </p:cNvSpPr>
          <p:nvPr/>
        </p:nvSpPr>
        <p:spPr bwMode="auto">
          <a:xfrm>
            <a:off x="2286000" y="4724400"/>
            <a:ext cx="9144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Arial" charset="0"/>
              </a:rPr>
              <a:t>AaBb</a:t>
            </a:r>
            <a:endParaRPr lang="en-GB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7769" name="Oval 9"/>
          <p:cNvSpPr>
            <a:spLocks noChangeArrowheads="1"/>
          </p:cNvSpPr>
          <p:nvPr/>
        </p:nvSpPr>
        <p:spPr bwMode="auto">
          <a:xfrm>
            <a:off x="3581400" y="47244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Arial" charset="0"/>
              </a:rPr>
              <a:t>aabb</a:t>
            </a:r>
            <a:endParaRPr lang="en-GB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7770" name="Oval 10"/>
          <p:cNvSpPr>
            <a:spLocks noChangeArrowheads="1"/>
          </p:cNvSpPr>
          <p:nvPr/>
        </p:nvSpPr>
        <p:spPr bwMode="auto">
          <a:xfrm>
            <a:off x="4724400" y="4724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Arial" charset="0"/>
              </a:rPr>
              <a:t>Aabb</a:t>
            </a:r>
          </a:p>
        </p:txBody>
      </p:sp>
      <p:sp>
        <p:nvSpPr>
          <p:cNvPr id="117771" name="Oval 11"/>
          <p:cNvSpPr>
            <a:spLocks noChangeArrowheads="1"/>
          </p:cNvSpPr>
          <p:nvPr/>
        </p:nvSpPr>
        <p:spPr bwMode="auto">
          <a:xfrm>
            <a:off x="5715000" y="2819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Arial" charset="0"/>
              </a:rPr>
              <a:t>aB</a:t>
            </a:r>
            <a:endParaRPr lang="en-GB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1752600" y="3886200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chemeClr val="tx1"/>
                </a:solidFill>
                <a:latin typeface="Arial" charset="0"/>
              </a:rPr>
              <a:t>Crossing with </a:t>
            </a:r>
            <a:r>
              <a:rPr lang="en-GB" altLang="en-US" sz="2400">
                <a:solidFill>
                  <a:schemeClr val="accent1"/>
                </a:solidFill>
                <a:latin typeface="Arial" charset="0"/>
              </a:rPr>
              <a:t>aabb</a:t>
            </a:r>
            <a:r>
              <a:rPr lang="en-GB" altLang="en-US" sz="2400" b="0" i="0">
                <a:solidFill>
                  <a:schemeClr val="tx1"/>
                </a:solidFill>
                <a:latin typeface="Arial" charset="0"/>
              </a:rPr>
              <a:t> (all gametes </a:t>
            </a:r>
            <a:r>
              <a:rPr lang="en-GB" altLang="en-US" sz="2400">
                <a:solidFill>
                  <a:schemeClr val="accent1"/>
                </a:solidFill>
                <a:latin typeface="Arial" charset="0"/>
              </a:rPr>
              <a:t>ab</a:t>
            </a:r>
            <a:r>
              <a:rPr lang="en-GB" altLang="en-US" sz="2400" b="0" i="0">
                <a:solidFill>
                  <a:schemeClr val="tx1"/>
                </a:solidFill>
                <a:latin typeface="Arial" charset="0"/>
              </a:rPr>
              <a:t>)</a:t>
            </a: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-6350" y="3048000"/>
            <a:ext cx="21256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chemeClr val="tx1"/>
                </a:solidFill>
                <a:latin typeface="Arial" charset="0"/>
              </a:rPr>
              <a:t>Gametes in F</a:t>
            </a:r>
            <a:r>
              <a:rPr lang="en-GB" altLang="en-US" sz="2400" b="0" i="0" baseline="-25000">
                <a:solidFill>
                  <a:schemeClr val="tx1"/>
                </a:solidFill>
                <a:latin typeface="Arial" charset="0"/>
              </a:rPr>
              <a:t>1</a:t>
            </a:r>
            <a:endParaRPr lang="en-GB" altLang="en-US" sz="2400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7774" name="Text Box 14"/>
          <p:cNvSpPr txBox="1">
            <a:spLocks noChangeArrowheads="1"/>
          </p:cNvSpPr>
          <p:nvPr/>
        </p:nvSpPr>
        <p:spPr bwMode="auto">
          <a:xfrm>
            <a:off x="152400" y="4648200"/>
            <a:ext cx="2043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chemeClr val="tx1"/>
                </a:solidFill>
                <a:latin typeface="Arial" charset="0"/>
              </a:rPr>
              <a:t>Phenotypes after test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altLang="en-US" sz="2400" b="0" i="0">
                <a:solidFill>
                  <a:schemeClr val="tx1"/>
                </a:solidFill>
                <a:latin typeface="Arial" charset="0"/>
              </a:rPr>
              <a:t>crossing</a:t>
            </a:r>
            <a:endParaRPr lang="en-GB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924800" cy="685800"/>
          </a:xfrm>
        </p:spPr>
        <p:txBody>
          <a:bodyPr/>
          <a:lstStyle/>
          <a:p>
            <a:pPr eaLnBrk="1" hangingPunct="1"/>
            <a:r>
              <a:rPr lang="en-US" altLang="en-US" smtClean="0"/>
              <a:t>Recombination in F</a:t>
            </a:r>
            <a:r>
              <a:rPr lang="en-US" altLang="en-US" baseline="-25000" smtClean="0"/>
              <a:t>2</a:t>
            </a:r>
            <a:endParaRPr lang="en-US" altLang="en-US" smtClean="0"/>
          </a:p>
        </p:txBody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382000" cy="381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 smtClean="0"/>
              <a:t>P</a:t>
            </a:r>
            <a:r>
              <a:rPr lang="en-US" altLang="en-US" sz="2400" baseline="-25000" smtClean="0"/>
              <a:t>1</a:t>
            </a:r>
            <a:r>
              <a:rPr lang="en-US" altLang="en-US" sz="2400" i="1" smtClean="0"/>
              <a:t> </a:t>
            </a:r>
            <a:r>
              <a:rPr lang="en-US" altLang="en-US" sz="2400" i="1" smtClean="0">
                <a:solidFill>
                  <a:schemeClr val="accent2"/>
                </a:solidFill>
              </a:rPr>
              <a:t>AABB    </a:t>
            </a:r>
            <a:r>
              <a:rPr lang="en-US" altLang="en-US" sz="2400" smtClean="0"/>
              <a:t>      P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</a:t>
            </a:r>
            <a:r>
              <a:rPr lang="en-US" altLang="en-US" sz="2400" i="1" smtClean="0"/>
              <a:t>aabb</a:t>
            </a:r>
            <a:endParaRPr lang="en-US" altLang="en-US" smtClean="0"/>
          </a:p>
        </p:txBody>
      </p:sp>
      <p:sp>
        <p:nvSpPr>
          <p:cNvPr id="541700" name="Oval 4"/>
          <p:cNvSpPr>
            <a:spLocks noChangeArrowheads="1"/>
          </p:cNvSpPr>
          <p:nvPr/>
        </p:nvSpPr>
        <p:spPr bwMode="auto">
          <a:xfrm>
            <a:off x="2667000" y="3429000"/>
            <a:ext cx="9144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AB</a:t>
            </a:r>
            <a:endParaRPr lang="en-US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1701" name="Oval 5"/>
          <p:cNvSpPr>
            <a:spLocks noChangeArrowheads="1"/>
          </p:cNvSpPr>
          <p:nvPr/>
        </p:nvSpPr>
        <p:spPr bwMode="auto">
          <a:xfrm>
            <a:off x="3886200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ab</a:t>
            </a:r>
            <a:endParaRPr lang="en-US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1702" name="Oval 6"/>
          <p:cNvSpPr>
            <a:spLocks noChangeArrowheads="1"/>
          </p:cNvSpPr>
          <p:nvPr/>
        </p:nvSpPr>
        <p:spPr bwMode="auto">
          <a:xfrm>
            <a:off x="5181600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Ab</a:t>
            </a:r>
          </a:p>
        </p:txBody>
      </p:sp>
      <p:sp>
        <p:nvSpPr>
          <p:cNvPr id="541703" name="Oval 7"/>
          <p:cNvSpPr>
            <a:spLocks noChangeArrowheads="1"/>
          </p:cNvSpPr>
          <p:nvPr/>
        </p:nvSpPr>
        <p:spPr bwMode="auto">
          <a:xfrm>
            <a:off x="6400800" y="3429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aB</a:t>
            </a:r>
            <a:endParaRPr lang="en-US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1704" name="Text Box 8"/>
          <p:cNvSpPr txBox="1">
            <a:spLocks noChangeArrowheads="1"/>
          </p:cNvSpPr>
          <p:nvPr/>
        </p:nvSpPr>
        <p:spPr bwMode="auto">
          <a:xfrm>
            <a:off x="152400" y="3733800"/>
            <a:ext cx="180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i="0">
                <a:solidFill>
                  <a:schemeClr val="tx1"/>
                </a:solidFill>
                <a:latin typeface="Arial" charset="0"/>
              </a:rPr>
              <a:t>Gametes F</a:t>
            </a:r>
            <a:r>
              <a:rPr lang="en-US" altLang="en-US" sz="2400" b="0" i="0" baseline="-25000">
                <a:solidFill>
                  <a:schemeClr val="tx1"/>
                </a:solidFill>
                <a:latin typeface="Arial" charset="0"/>
              </a:rPr>
              <a:t>1</a:t>
            </a:r>
            <a:endParaRPr lang="en-US" altLang="en-US" sz="2400" b="0" i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41705" name="Text Box 9"/>
          <p:cNvSpPr txBox="1">
            <a:spLocks noChangeArrowheads="1"/>
          </p:cNvSpPr>
          <p:nvPr/>
        </p:nvSpPr>
        <p:spPr bwMode="auto">
          <a:xfrm>
            <a:off x="179388" y="4868863"/>
            <a:ext cx="21780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i="0">
                <a:solidFill>
                  <a:schemeClr val="tx1"/>
                </a:solidFill>
                <a:latin typeface="Arial" charset="0"/>
              </a:rPr>
              <a:t>GenotypesF</a:t>
            </a:r>
            <a:r>
              <a:rPr lang="en-US" altLang="en-US" sz="2400" b="0" i="0" baseline="-25000">
                <a:solidFill>
                  <a:schemeClr val="tx1"/>
                </a:solidFill>
                <a:latin typeface="Arial" charset="0"/>
              </a:rPr>
              <a:t>2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 b="0" i="0" baseline="-250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0" i="0">
                <a:solidFill>
                  <a:schemeClr val="tx1"/>
                </a:solidFill>
                <a:latin typeface="Arial" charset="0"/>
              </a:rPr>
              <a:t>Phenotypes F</a:t>
            </a:r>
            <a:r>
              <a:rPr lang="en-US" altLang="en-US" sz="2400" b="0" i="0" baseline="-25000">
                <a:solidFill>
                  <a:schemeClr val="tx1"/>
                </a:solidFill>
                <a:latin typeface="Arial" charset="0"/>
              </a:rPr>
              <a:t>2</a:t>
            </a:r>
          </a:p>
        </p:txBody>
      </p:sp>
      <p:sp>
        <p:nvSpPr>
          <p:cNvPr id="541706" name="Oval 10"/>
          <p:cNvSpPr>
            <a:spLocks noChangeArrowheads="1"/>
          </p:cNvSpPr>
          <p:nvPr/>
        </p:nvSpPr>
        <p:spPr bwMode="auto">
          <a:xfrm>
            <a:off x="3429000" y="1371600"/>
            <a:ext cx="9144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AB</a:t>
            </a:r>
            <a:endParaRPr lang="en-US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1707" name="Oval 11"/>
          <p:cNvSpPr>
            <a:spLocks noChangeArrowheads="1"/>
          </p:cNvSpPr>
          <p:nvPr/>
        </p:nvSpPr>
        <p:spPr bwMode="auto">
          <a:xfrm>
            <a:off x="5410200" y="13716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ab</a:t>
            </a:r>
            <a:endParaRPr lang="en-US" altLang="en-US" sz="2400" b="0" i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41708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6473825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AB   AB  </a:t>
            </a:r>
            <a:r>
              <a:rPr lang="en-US" altLang="en-US" sz="2400">
                <a:solidFill>
                  <a:schemeClr val="accent1"/>
                </a:solidFill>
                <a:latin typeface="Arial" charset="0"/>
              </a:rPr>
              <a:t>ab </a:t>
            </a: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 AB  AB</a:t>
            </a: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altLang="en-US" sz="2400">
                <a:solidFill>
                  <a:schemeClr val="accent1"/>
                </a:solidFill>
                <a:latin typeface="Arial" charset="0"/>
              </a:rPr>
              <a:t>ab   ab</a:t>
            </a: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</a:rPr>
              <a:t>Ab   Ab   aB</a:t>
            </a:r>
            <a:endParaRPr lang="en-US" altLang="en-US" sz="2400">
              <a:solidFill>
                <a:schemeClr val="tx1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AB</a:t>
            </a: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altLang="en-US" sz="2400">
                <a:solidFill>
                  <a:schemeClr val="accent1"/>
                </a:solidFill>
                <a:latin typeface="Arial" charset="0"/>
              </a:rPr>
              <a:t>ab</a:t>
            </a: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altLang="en-US" sz="2400">
                <a:solidFill>
                  <a:schemeClr val="accent1"/>
                </a:solidFill>
                <a:latin typeface="Arial" charset="0"/>
              </a:rPr>
              <a:t>ab</a:t>
            </a: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  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</a:rPr>
              <a:t>Ab   aB</a:t>
            </a: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   </a:t>
            </a:r>
            <a:r>
              <a:rPr lang="en-US" altLang="en-US" sz="2400">
                <a:solidFill>
                  <a:srgbClr val="FF0000"/>
                </a:solidFill>
                <a:latin typeface="Arial" charset="0"/>
              </a:rPr>
              <a:t>Ab  aB   Ab   aB   aB</a:t>
            </a:r>
          </a:p>
          <a:p>
            <a:pPr>
              <a:lnSpc>
                <a:spcPct val="40000"/>
              </a:lnSpc>
              <a:spcBef>
                <a:spcPct val="0"/>
              </a:spcBef>
              <a:buFontTx/>
              <a:buNone/>
            </a:pPr>
            <a:endParaRPr lang="en-US" altLang="en-US" sz="2400">
              <a:solidFill>
                <a:srgbClr val="FF0000"/>
              </a:solidFill>
              <a:latin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993300"/>
                </a:solidFill>
                <a:latin typeface="Arial" charset="0"/>
              </a:rPr>
              <a:t>A-B-  A-B-  </a:t>
            </a:r>
            <a:r>
              <a:rPr lang="en-US" altLang="en-US" sz="1800">
                <a:solidFill>
                  <a:schemeClr val="accent1"/>
                </a:solidFill>
                <a:latin typeface="Arial" charset="0"/>
              </a:rPr>
              <a:t>aabb</a:t>
            </a:r>
            <a:r>
              <a:rPr lang="en-US" altLang="en-US" sz="1800">
                <a:solidFill>
                  <a:srgbClr val="993300"/>
                </a:solidFill>
                <a:latin typeface="Arial" charset="0"/>
              </a:rPr>
              <a:t> A-B-  A-B-  </a:t>
            </a:r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A-bb  aaB-  A-bb</a:t>
            </a:r>
            <a:r>
              <a:rPr lang="en-US" altLang="en-US" sz="1800">
                <a:solidFill>
                  <a:srgbClr val="993300"/>
                </a:solidFill>
                <a:latin typeface="Arial" charset="0"/>
              </a:rPr>
              <a:t>  A-B-   </a:t>
            </a:r>
            <a:r>
              <a:rPr lang="en-US" altLang="en-US" sz="1800">
                <a:solidFill>
                  <a:srgbClr val="FF0000"/>
                </a:solidFill>
                <a:latin typeface="Arial" charset="0"/>
              </a:rPr>
              <a:t>aaB-</a:t>
            </a:r>
            <a:r>
              <a:rPr lang="en-US" altLang="en-US" sz="2400">
                <a:solidFill>
                  <a:schemeClr val="tx1"/>
                </a:solidFill>
                <a:latin typeface="Arial" charset="0"/>
              </a:rPr>
              <a:t>  </a:t>
            </a:r>
          </a:p>
        </p:txBody>
      </p:sp>
      <p:sp>
        <p:nvSpPr>
          <p:cNvPr id="541709" name="Text Box 13"/>
          <p:cNvSpPr txBox="1">
            <a:spLocks noChangeArrowheads="1"/>
          </p:cNvSpPr>
          <p:nvPr/>
        </p:nvSpPr>
        <p:spPr bwMode="auto">
          <a:xfrm>
            <a:off x="152400" y="2514600"/>
            <a:ext cx="2116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0" i="0">
                <a:solidFill>
                  <a:srgbClr val="663300"/>
                </a:solidFill>
                <a:latin typeface="Arial" charset="0"/>
              </a:rPr>
              <a:t>Genotypes F</a:t>
            </a:r>
            <a:r>
              <a:rPr lang="en-US" altLang="en-US" sz="2400" b="0" i="0" baseline="-25000">
                <a:solidFill>
                  <a:srgbClr val="663300"/>
                </a:solidFill>
                <a:latin typeface="Arial" charset="0"/>
              </a:rPr>
              <a:t>1</a:t>
            </a:r>
            <a:endParaRPr lang="en-US" altLang="en-US" sz="2400" b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541710" name="Text Box 14"/>
          <p:cNvSpPr txBox="1">
            <a:spLocks noChangeArrowheads="1"/>
          </p:cNvSpPr>
          <p:nvPr/>
        </p:nvSpPr>
        <p:spPr bwMode="auto">
          <a:xfrm>
            <a:off x="4572000" y="2286000"/>
            <a:ext cx="6254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Arial" charset="0"/>
              </a:rPr>
              <a:t>AB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1"/>
                </a:solidFill>
                <a:latin typeface="Arial" charset="0"/>
              </a:rPr>
              <a:t>ab</a:t>
            </a:r>
            <a:endParaRPr lang="en-US" altLang="en-US" sz="240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1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1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41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41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417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417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41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41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1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41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4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4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41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41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41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417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17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1699" grpId="0" build="p" autoUpdateAnimBg="0"/>
      <p:bldP spid="541700" grpId="0" animBg="1" autoUpdateAnimBg="0"/>
      <p:bldP spid="541701" grpId="0" animBg="1" autoUpdateAnimBg="0"/>
      <p:bldP spid="541702" grpId="0" animBg="1" autoUpdateAnimBg="0"/>
      <p:bldP spid="541703" grpId="0" animBg="1" autoUpdateAnimBg="0"/>
      <p:bldP spid="541704" grpId="0" autoUpdateAnimBg="0"/>
      <p:bldP spid="541705" grpId="0" autoUpdateAnimBg="0"/>
      <p:bldP spid="541706" grpId="0" animBg="1" autoUpdateAnimBg="0"/>
      <p:bldP spid="541707" grpId="0" animBg="1" autoUpdateAnimBg="0"/>
      <p:bldP spid="541708" grpId="0" autoUpdateAnimBg="0"/>
      <p:bldP spid="541709" grpId="0" autoUpdateAnimBg="0"/>
      <p:bldP spid="54171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485062" cy="687388"/>
          </a:xfrm>
        </p:spPr>
        <p:txBody>
          <a:bodyPr/>
          <a:lstStyle/>
          <a:p>
            <a:pPr eaLnBrk="1" hangingPunct="1"/>
            <a:r>
              <a:rPr lang="en-GB" altLang="en-US" smtClean="0"/>
              <a:t>Genetic map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382000" cy="50181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dirty="0" smtClean="0"/>
              <a:t>	</a:t>
            </a:r>
            <a:r>
              <a:rPr lang="en-GB" altLang="en-US" dirty="0" smtClean="0">
                <a:solidFill>
                  <a:srgbClr val="FF0000"/>
                </a:solidFill>
              </a:rPr>
              <a:t>Genetic map</a:t>
            </a:r>
            <a:r>
              <a:rPr lang="en-GB" altLang="en-US" dirty="0" smtClean="0"/>
              <a:t> – a schema which shows linear gene location on a chromosome and genetic distance among them.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GB" altLang="en-US" dirty="0" smtClean="0"/>
          </a:p>
          <a:p>
            <a:pPr lvl="1" eaLnBrk="1" hangingPunct="1">
              <a:buFontTx/>
              <a:buNone/>
            </a:pPr>
            <a:r>
              <a:rPr lang="en-GB" altLang="en-US" dirty="0" smtClean="0"/>
              <a:t>	</a:t>
            </a:r>
            <a:r>
              <a:rPr lang="en-GB" altLang="en-US" sz="2000" dirty="0" smtClean="0"/>
              <a:t>Distance among distant genes is found by summing distances among corresponding close located genes or is calculated theoretically.</a:t>
            </a:r>
          </a:p>
          <a:p>
            <a:pPr eaLnBrk="1" hangingPunct="1">
              <a:buFontTx/>
              <a:buNone/>
            </a:pPr>
            <a:r>
              <a:rPr lang="en-GB" altLang="en-US" sz="2800" dirty="0" smtClean="0">
                <a:solidFill>
                  <a:srgbClr val="CC9900"/>
                </a:solidFill>
              </a:rPr>
              <a:t>	</a:t>
            </a:r>
            <a:r>
              <a:rPr lang="en-US" altLang="en-US" sz="2000" dirty="0" smtClean="0">
                <a:solidFill>
                  <a:srgbClr val="FF0000"/>
                </a:solidFill>
              </a:rPr>
              <a:t>Not a formal limit of genetic distance between genes at the same chromosome on genetic map!</a:t>
            </a:r>
          </a:p>
          <a:p>
            <a:pPr eaLnBrk="1" hangingPunct="1">
              <a:buFontTx/>
              <a:buNone/>
            </a:pPr>
            <a:endParaRPr lang="en-GB" altLang="en-US" sz="2000" dirty="0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GB" altLang="en-US" sz="2800" dirty="0" smtClean="0">
                <a:solidFill>
                  <a:srgbClr val="CC9900"/>
                </a:solidFill>
              </a:rPr>
              <a:t>	Genes located on the same chromosome form a </a:t>
            </a:r>
            <a:r>
              <a:rPr lang="en-GB" altLang="en-US" sz="2800" dirty="0" smtClean="0">
                <a:solidFill>
                  <a:srgbClr val="CC3300"/>
                </a:solidFill>
              </a:rPr>
              <a:t>linkage group.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790575"/>
            <a:ext cx="7485063" cy="687388"/>
          </a:xfrm>
        </p:spPr>
        <p:txBody>
          <a:bodyPr/>
          <a:lstStyle/>
          <a:p>
            <a:pPr eaLnBrk="1" hangingPunct="1"/>
            <a:r>
              <a:rPr lang="en-GB" altLang="en-US" smtClean="0"/>
              <a:t>First genetic map</a:t>
            </a:r>
          </a:p>
        </p:txBody>
      </p:sp>
      <p:pic>
        <p:nvPicPr>
          <p:cNvPr id="120835" name="Picture 3" descr="Genetic map first by Sturteva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87475"/>
            <a:ext cx="80772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476250"/>
            <a:ext cx="7485062" cy="762000"/>
          </a:xfrm>
        </p:spPr>
        <p:txBody>
          <a:bodyPr/>
          <a:lstStyle/>
          <a:p>
            <a:pPr eaLnBrk="1" hangingPunct="1"/>
            <a:r>
              <a:rPr lang="en-GB" altLang="en-US" smtClean="0"/>
              <a:t>Genetic map of Drosophila</a:t>
            </a:r>
          </a:p>
        </p:txBody>
      </p:sp>
      <p:pic>
        <p:nvPicPr>
          <p:cNvPr id="121859" name="Picture 3" descr="Karte hromosomu_drozofi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341438"/>
            <a:ext cx="3382962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924800" cy="863600"/>
          </a:xfrm>
        </p:spPr>
        <p:txBody>
          <a:bodyPr/>
          <a:lstStyle/>
          <a:p>
            <a:pPr eaLnBrk="1" hangingPunct="1"/>
            <a:r>
              <a:rPr lang="en-GB" altLang="en-US" smtClean="0"/>
              <a:t>Genetic map of human</a:t>
            </a:r>
          </a:p>
        </p:txBody>
      </p:sp>
      <p:pic>
        <p:nvPicPr>
          <p:cNvPr id="122883" name="Picture 3" descr="Chromosome 1_list of markers on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125538"/>
            <a:ext cx="74168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478713" cy="719137"/>
          </a:xfrm>
        </p:spPr>
        <p:txBody>
          <a:bodyPr/>
          <a:lstStyle/>
          <a:p>
            <a:pPr eaLnBrk="1" hangingPunct="1"/>
            <a:r>
              <a:rPr lang="en-GB" altLang="en-US" smtClean="0"/>
              <a:t>Genetic map of human</a:t>
            </a:r>
          </a:p>
        </p:txBody>
      </p:sp>
      <p:pic>
        <p:nvPicPr>
          <p:cNvPr id="123907" name="Picture 3" descr="Chromosome 1_list of markers on map_en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268413"/>
            <a:ext cx="7127875" cy="534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685800"/>
          </a:xfrm>
        </p:spPr>
        <p:txBody>
          <a:bodyPr/>
          <a:lstStyle/>
          <a:p>
            <a:pPr eaLnBrk="1" hangingPunct="1"/>
            <a:r>
              <a:rPr lang="en-GB" altLang="en-US" smtClean="0"/>
              <a:t>Mitosis</a:t>
            </a:r>
          </a:p>
        </p:txBody>
      </p:sp>
      <p:pic>
        <p:nvPicPr>
          <p:cNvPr id="106499" name="Picture 3" descr="Mit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914400"/>
            <a:ext cx="4648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924800" cy="914400"/>
          </a:xfrm>
        </p:spPr>
        <p:txBody>
          <a:bodyPr/>
          <a:lstStyle/>
          <a:p>
            <a:r>
              <a:rPr lang="en-GB" altLang="en-US" smtClean="0"/>
              <a:t>Physical mapping</a:t>
            </a:r>
            <a:endParaRPr lang="lv-LV" altLang="en-US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920038" cy="7556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en-US" smtClean="0"/>
              <a:t>Physical localisation on a chromosome</a:t>
            </a:r>
          </a:p>
          <a:p>
            <a:pPr>
              <a:buFontTx/>
              <a:buNone/>
            </a:pPr>
            <a:endParaRPr lang="lv-LV" altLang="en-US" smtClean="0"/>
          </a:p>
        </p:txBody>
      </p:sp>
      <p:pic>
        <p:nvPicPr>
          <p:cNvPr id="124932" name="Picture 4" descr="http://wheat.pw.usda.gov/dbs_images/graingenes/VanDeynze94.Fig6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225" y="2120900"/>
            <a:ext cx="280035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3" name="Rectangle 1"/>
          <p:cNvSpPr>
            <a:spLocks noChangeArrowheads="1"/>
          </p:cNvSpPr>
          <p:nvPr/>
        </p:nvSpPr>
        <p:spPr bwMode="auto">
          <a:xfrm>
            <a:off x="1258888" y="6051550"/>
            <a:ext cx="6985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 b="1">
                <a:solidFill>
                  <a:srgbClr val="006600"/>
                </a:solidFill>
                <a:latin typeface="Comic Sans MS" pitchFamily="66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 b="1">
                <a:solidFill>
                  <a:srgbClr val="663300"/>
                </a:solidFill>
                <a:latin typeface="Comic Sans MS" pitchFamily="66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0" i="0">
                <a:solidFill>
                  <a:schemeClr val="tx1"/>
                </a:solidFill>
                <a:latin typeface="Times New Roman" pitchFamily="18" charset="0"/>
              </a:rPr>
              <a:t>http://wheat.pw.usda.gov/cgi-bin/graingenes/report.cgi?class=image;name=1B+physical+vs.+genetic+maps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609600"/>
          </a:xfrm>
        </p:spPr>
        <p:txBody>
          <a:bodyPr/>
          <a:lstStyle/>
          <a:p>
            <a:pPr eaLnBrk="1" hangingPunct="1"/>
            <a:r>
              <a:rPr lang="en-GB" altLang="en-US" smtClean="0"/>
              <a:t>Meiosis</a:t>
            </a:r>
          </a:p>
        </p:txBody>
      </p:sp>
      <p:pic>
        <p:nvPicPr>
          <p:cNvPr id="107523" name="Picture 3" descr="Meios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38200"/>
            <a:ext cx="3903663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480300" cy="533400"/>
          </a:xfrm>
        </p:spPr>
        <p:txBody>
          <a:bodyPr/>
          <a:lstStyle/>
          <a:p>
            <a:pPr eaLnBrk="1" hangingPunct="1"/>
            <a:r>
              <a:rPr lang="en-GB" altLang="en-US" smtClean="0"/>
              <a:t>Crossing over and recombination</a:t>
            </a:r>
          </a:p>
        </p:txBody>
      </p:sp>
      <p:pic>
        <p:nvPicPr>
          <p:cNvPr id="108547" name="Picture 3" descr="Crossing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182"/>
          <a:stretch>
            <a:fillRect/>
          </a:stretch>
        </p:blipFill>
        <p:spPr bwMode="auto">
          <a:xfrm>
            <a:off x="1619250" y="1027113"/>
            <a:ext cx="5753100" cy="521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04813"/>
            <a:ext cx="7480300" cy="839787"/>
          </a:xfrm>
        </p:spPr>
        <p:txBody>
          <a:bodyPr/>
          <a:lstStyle/>
          <a:p>
            <a:pPr eaLnBrk="1" hangingPunct="1"/>
            <a:r>
              <a:rPr lang="en-GB" altLang="en-US" smtClean="0"/>
              <a:t>Crossing over and recombination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340600" cy="4032250"/>
          </a:xfrm>
        </p:spPr>
        <p:txBody>
          <a:bodyPr/>
          <a:lstStyle/>
          <a:p>
            <a:pPr eaLnBrk="1" hangingPunct="1"/>
            <a:r>
              <a:rPr lang="en-GB" altLang="en-US" smtClean="0"/>
              <a:t>Crossing over – exchange of parts of homologous chromosomes by a breakage and reunion process</a:t>
            </a:r>
          </a:p>
          <a:p>
            <a:pPr eaLnBrk="1" hangingPunct="1"/>
            <a:r>
              <a:rPr lang="en-GB" altLang="en-US" smtClean="0"/>
              <a:t>Recombination – no parental arrangement of alleles in progeny</a:t>
            </a:r>
          </a:p>
          <a:p>
            <a:pPr lvl="1" eaLnBrk="1" hangingPunct="1"/>
            <a:r>
              <a:rPr lang="en-GB" altLang="en-US" smtClean="0"/>
              <a:t>in result of crossing over</a:t>
            </a:r>
          </a:p>
          <a:p>
            <a:pPr lvl="1" eaLnBrk="1" hangingPunct="1"/>
            <a:r>
              <a:rPr lang="en-GB" altLang="en-US" smtClean="0"/>
              <a:t>in result of assortment of independent alleles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1700" y="715963"/>
            <a:ext cx="7485063" cy="687387"/>
          </a:xfrm>
        </p:spPr>
        <p:txBody>
          <a:bodyPr/>
          <a:lstStyle/>
          <a:p>
            <a:pPr eaLnBrk="1" hangingPunct="1"/>
            <a:r>
              <a:rPr lang="en-GB" altLang="en-US" smtClean="0"/>
              <a:t>Frequency of crossing over</a:t>
            </a:r>
          </a:p>
        </p:txBody>
      </p:sp>
      <p:pic>
        <p:nvPicPr>
          <p:cNvPr id="110595" name="Picture 3" descr="Crossingover depending dist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740525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111619" name="Picture 3" descr="Mapping_three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81"/>
          <a:stretch>
            <a:fillRect/>
          </a:stretch>
        </p:blipFill>
        <p:spPr bwMode="auto">
          <a:xfrm>
            <a:off x="990600" y="1600200"/>
            <a:ext cx="70866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112643" name="Picture 3" descr="Mapping_three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72"/>
          <a:stretch>
            <a:fillRect/>
          </a:stretch>
        </p:blipFill>
        <p:spPr bwMode="auto">
          <a:xfrm>
            <a:off x="990600" y="1600200"/>
            <a:ext cx="7086600" cy="347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113667" name="Picture 3" descr="Mapping_three poi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086600" cy="444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zaks white">
  <a:themeElements>
    <a:clrScheme name="Izaks whi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zaks whit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lv-LV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zaks whi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zaks whi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zaks whi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zaks whi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zaks whi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zaks whi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zaks whi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Izaks white</Template>
  <TotalTime>6468</TotalTime>
  <Words>205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Izaks white</vt:lpstr>
      <vt:lpstr>Alteration of diploid and haploid phases</vt:lpstr>
      <vt:lpstr>Mitosis</vt:lpstr>
      <vt:lpstr>Meiosis</vt:lpstr>
      <vt:lpstr>Crossing over and recombination</vt:lpstr>
      <vt:lpstr>Crossing over and recombination</vt:lpstr>
      <vt:lpstr>Frequency of crossing over</vt:lpstr>
      <vt:lpstr>PowerPoint Presentation</vt:lpstr>
      <vt:lpstr>PowerPoint Presentation</vt:lpstr>
      <vt:lpstr>PowerPoint Presentation</vt:lpstr>
      <vt:lpstr>Double crossing over</vt:lpstr>
      <vt:lpstr>Genetic distance</vt:lpstr>
      <vt:lpstr>Unit of recombination</vt:lpstr>
      <vt:lpstr>Test crossing</vt:lpstr>
      <vt:lpstr>Recombination in F2</vt:lpstr>
      <vt:lpstr>Genetic map</vt:lpstr>
      <vt:lpstr>First genetic map</vt:lpstr>
      <vt:lpstr>Genetic map of Drosophila</vt:lpstr>
      <vt:lpstr>Genetic map of human</vt:lpstr>
      <vt:lpstr>Genetic map of human</vt:lpstr>
      <vt:lpstr>Physical mapping</vt:lpstr>
    </vt:vector>
  </TitlesOfParts>
  <Company>PGL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Ievads ģenētikā</dc:title>
  <dc:creator>Izaks</dc:creator>
  <cp:lastModifiedBy>Izaks Rasals</cp:lastModifiedBy>
  <cp:revision>248</cp:revision>
  <cp:lastPrinted>2002-02-18T09:22:00Z</cp:lastPrinted>
  <dcterms:created xsi:type="dcterms:W3CDTF">2002-09-30T15:15:37Z</dcterms:created>
  <dcterms:modified xsi:type="dcterms:W3CDTF">2017-10-16T20:37:42Z</dcterms:modified>
</cp:coreProperties>
</file>