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  <p:sldMasterId id="2147483684" r:id="rId2"/>
    <p:sldMasterId id="2147483698" r:id="rId3"/>
    <p:sldMasterId id="2147483712" r:id="rId4"/>
    <p:sldMasterId id="2147483726" r:id="rId5"/>
  </p:sldMasterIdLst>
  <p:notesMasterIdLst>
    <p:notesMasterId r:id="rId59"/>
  </p:notesMasterIdLst>
  <p:handoutMasterIdLst>
    <p:handoutMasterId r:id="rId60"/>
  </p:handoutMasterIdLst>
  <p:sldIdLst>
    <p:sldId id="256" r:id="rId6"/>
    <p:sldId id="259" r:id="rId7"/>
    <p:sldId id="258" r:id="rId8"/>
    <p:sldId id="260" r:id="rId9"/>
    <p:sldId id="261" r:id="rId10"/>
    <p:sldId id="644" r:id="rId11"/>
    <p:sldId id="262" r:id="rId12"/>
    <p:sldId id="316" r:id="rId13"/>
    <p:sldId id="263" r:id="rId14"/>
    <p:sldId id="264" r:id="rId15"/>
    <p:sldId id="265" r:id="rId16"/>
    <p:sldId id="266" r:id="rId17"/>
    <p:sldId id="267" r:id="rId18"/>
    <p:sldId id="645" r:id="rId19"/>
    <p:sldId id="646" r:id="rId20"/>
    <p:sldId id="268" r:id="rId21"/>
    <p:sldId id="295" r:id="rId22"/>
    <p:sldId id="679" r:id="rId23"/>
    <p:sldId id="303" r:id="rId24"/>
    <p:sldId id="272" r:id="rId25"/>
    <p:sldId id="330" r:id="rId26"/>
    <p:sldId id="276" r:id="rId27"/>
    <p:sldId id="273" r:id="rId28"/>
    <p:sldId id="271" r:id="rId29"/>
    <p:sldId id="306" r:id="rId30"/>
    <p:sldId id="647" r:id="rId31"/>
    <p:sldId id="611" r:id="rId32"/>
    <p:sldId id="307" r:id="rId33"/>
    <p:sldId id="343" r:id="rId34"/>
    <p:sldId id="308" r:id="rId35"/>
    <p:sldId id="605" r:id="rId36"/>
    <p:sldId id="604" r:id="rId37"/>
    <p:sldId id="318" r:id="rId38"/>
    <p:sldId id="317" r:id="rId39"/>
    <p:sldId id="648" r:id="rId40"/>
    <p:sldId id="649" r:id="rId41"/>
    <p:sldId id="274" r:id="rId42"/>
    <p:sldId id="336" r:id="rId43"/>
    <p:sldId id="337" r:id="rId44"/>
    <p:sldId id="346" r:id="rId45"/>
    <p:sldId id="321" r:id="rId46"/>
    <p:sldId id="566" r:id="rId47"/>
    <p:sldId id="595" r:id="rId48"/>
    <p:sldId id="569" r:id="rId49"/>
    <p:sldId id="568" r:id="rId50"/>
    <p:sldId id="320" r:id="rId51"/>
    <p:sldId id="319" r:id="rId52"/>
    <p:sldId id="325" r:id="rId53"/>
    <p:sldId id="326" r:id="rId54"/>
    <p:sldId id="313" r:id="rId55"/>
    <p:sldId id="570" r:id="rId56"/>
    <p:sldId id="571" r:id="rId57"/>
    <p:sldId id="327" r:id="rId58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  <a:srgbClr val="FFFFCC"/>
    <a:srgbClr val="FF0000"/>
    <a:srgbClr val="FFFFFF"/>
    <a:srgbClr val="CC3300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1135" autoAdjust="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95DF1386-26C3-41D9-9AF8-6C0785FAC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0075AB64-CA53-4967-9290-AB42CD4C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1482C82-8A30-40AA-AF14-D602FF6AE321}" type="slidenum">
              <a:rPr lang="lv-LV" altLang="en-US" smtClean="0"/>
              <a:pPr>
                <a:spcBef>
                  <a:spcPct val="0"/>
                </a:spcBef>
              </a:pPr>
              <a:t>27</a:t>
            </a:fld>
            <a:endParaRPr lang="lv-LV" alt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50D333D-EF46-4949-9B6D-B0CC97CB23B5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7A4D-B2DB-4D42-8117-25ED46890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FBE4-7E14-474B-B263-B8BD61C4D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EF0-2CBE-486F-A37E-F50341086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F200-265C-48BC-B2F8-61F977EFC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187-0E9B-446B-BC64-79CD911F41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5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3520-DD8A-458C-AAFA-F530D28B46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1D09-3229-4092-9BDA-BB72B42E24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0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E124-5EAC-4586-B67E-5BC76E0F8E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CBF-158A-4760-8232-CB9C1CD7A2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857-4BE7-457F-89AA-C5E951E2D4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3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00-1B95-4ACD-AA15-84FA1690D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9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0897-BD36-48AA-9878-CD5CA829D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29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CF56-0E41-45F2-92E5-66C4D6B4B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08F-6F36-42E8-9572-5B4819B941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ECDD-CDE6-4103-B24A-055045A862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0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0EF-2C76-4FCF-BC76-3D0C7B109C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6E7-462A-47EE-A148-E97633E35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8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A509-3557-4F84-86C0-4FBDCC64BC61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7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187-0E9B-446B-BC64-79CD911F41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58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3520-DD8A-458C-AAFA-F530D28B46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55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1D09-3229-4092-9BDA-BB72B42E24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E124-5EAC-4586-B67E-5BC76E0F8E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0B7A-34C8-441F-B713-DBE5ED45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53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CBF-158A-4760-8232-CB9C1CD7A2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3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857-4BE7-457F-89AA-C5E951E2D4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4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00-1B95-4ACD-AA15-84FA1690D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CF56-0E41-45F2-92E5-66C4D6B4B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08F-6F36-42E8-9572-5B4819B941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70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ECDD-CDE6-4103-B24A-055045A862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3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0EF-2C76-4FCF-BC76-3D0C7B109C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6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6E7-462A-47EE-A148-E97633E35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62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A509-3557-4F84-86C0-4FBDCC64BC61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42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187-0E9B-446B-BC64-79CD911F41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741-3796-42B4-A5B0-DB926B23E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3520-DD8A-458C-AAFA-F530D28B46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72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1D09-3229-4092-9BDA-BB72B42E24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7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E124-5EAC-4586-B67E-5BC76E0F8E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CBF-158A-4760-8232-CB9C1CD7A2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74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857-4BE7-457F-89AA-C5E951E2D4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1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00-1B95-4ACD-AA15-84FA1690D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CF56-0E41-45F2-92E5-66C4D6B4B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2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08F-6F36-42E8-9572-5B4819B941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53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ECDD-CDE6-4103-B24A-055045A862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8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0EF-2C76-4FCF-BC76-3D0C7B109C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1E62-CF19-46AB-BDD6-C82CB1CA9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0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6E7-462A-47EE-A148-E97633E35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2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EA509-3557-4F84-86C0-4FBDCC64BC61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4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187-0E9B-446B-BC64-79CD911F41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3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3520-DD8A-458C-AAFA-F530D28B46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1D09-3229-4092-9BDA-BB72B42E24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E124-5EAC-4586-B67E-5BC76E0F8E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22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CBF-158A-4760-8232-CB9C1CD7A2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33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857-4BE7-457F-89AA-C5E951E2D4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65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00-1B95-4ACD-AA15-84FA1690D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79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CF56-0E41-45F2-92E5-66C4D6B4B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816B-5E07-4860-A3ED-5B29B782B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08F-6F36-42E8-9572-5B4819B941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23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ECDD-CDE6-4103-B24A-055045A862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2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0EF-2C76-4FCF-BC76-3D0C7B109C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5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6E7-462A-47EE-A148-E97633E35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77D6-8E86-4FE9-8F83-818344759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8420-3A1A-42D8-B4E6-67FB2E7A9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80B5-F285-4EFD-9BB9-C7FCE9694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780FCB-E9CE-4B9F-8E32-54B092961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547396E-70E1-4094-A9E6-1777A8D40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547396E-70E1-4094-A9E6-1777A8D40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547396E-70E1-4094-A9E6-1777A8D40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547396E-70E1-4094-A9E6-1777A8D40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Basics of Genetics</a:t>
            </a:r>
            <a:endParaRPr lang="en-GB" altLang="en-US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i="1" dirty="0" smtClean="0"/>
              <a:t>20</a:t>
            </a:r>
            <a:r>
              <a:rPr lang="lv-LV" altLang="en-US" i="1" dirty="0" smtClean="0"/>
              <a:t>17</a:t>
            </a:r>
            <a:r>
              <a:rPr lang="en-GB" altLang="en-US" i="1" dirty="0" smtClean="0"/>
              <a:t>/20</a:t>
            </a:r>
            <a:r>
              <a:rPr lang="lv-LV" altLang="en-US" i="1" dirty="0" smtClean="0"/>
              <a:t>18</a:t>
            </a:r>
            <a:endParaRPr lang="en-GB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Applied importance</a:t>
            </a:r>
            <a:r>
              <a:rPr lang="lv-LV" altLang="en-US" dirty="0" smtClean="0"/>
              <a:t> of </a:t>
            </a:r>
            <a:r>
              <a:rPr lang="lv-LV" altLang="en-US" dirty="0" err="1" smtClean="0"/>
              <a:t>genetics</a:t>
            </a:r>
            <a:endParaRPr lang="en-GB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772400" cy="55446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/>
              <a:t>	What is needed for normal life of human being</a:t>
            </a:r>
          </a:p>
          <a:p>
            <a:pPr lvl="1" eaLnBrk="1" hangingPunct="1"/>
            <a:r>
              <a:rPr lang="en-GB" altLang="en-US" dirty="0" smtClean="0"/>
              <a:t>food</a:t>
            </a:r>
          </a:p>
          <a:p>
            <a:pPr lvl="1" eaLnBrk="1" hangingPunct="1"/>
            <a:r>
              <a:rPr lang="en-GB" altLang="en-US" dirty="0" smtClean="0"/>
              <a:t>good health</a:t>
            </a:r>
            <a:endParaRPr lang="lv-LV" altLang="en-US" dirty="0" smtClean="0"/>
          </a:p>
          <a:p>
            <a:pPr lvl="1" eaLnBrk="1" hangingPunct="1"/>
            <a:r>
              <a:rPr lang="lv-LV" altLang="en-US" dirty="0" smtClean="0"/>
              <a:t>……………………..</a:t>
            </a:r>
            <a:endParaRPr lang="en-GB" altLang="en-US" dirty="0" smtClean="0"/>
          </a:p>
          <a:p>
            <a:pPr eaLnBrk="1" hangingPunct="1">
              <a:buFontTx/>
              <a:buNone/>
            </a:pPr>
            <a:r>
              <a:rPr lang="en-GB" altLang="en-US" dirty="0" smtClean="0"/>
              <a:t>	Food sources</a:t>
            </a:r>
          </a:p>
          <a:p>
            <a:pPr lvl="1" eaLnBrk="1" hangingPunct="1"/>
            <a:r>
              <a:rPr lang="en-GB" altLang="en-US" dirty="0" smtClean="0"/>
              <a:t>hunting</a:t>
            </a:r>
          </a:p>
          <a:p>
            <a:pPr lvl="1" eaLnBrk="1" hangingPunct="1"/>
            <a:r>
              <a:rPr lang="en-GB" altLang="en-US" dirty="0" smtClean="0"/>
              <a:t>fishing</a:t>
            </a:r>
          </a:p>
          <a:p>
            <a:pPr lvl="1" eaLnBrk="1" hangingPunct="1"/>
            <a:r>
              <a:rPr lang="en-GB" altLang="en-US" dirty="0" smtClean="0">
                <a:solidFill>
                  <a:srgbClr val="CC3300"/>
                </a:solidFill>
              </a:rPr>
              <a:t>agriculture</a:t>
            </a:r>
          </a:p>
          <a:p>
            <a:pPr lvl="2" eaLnBrk="1" hangingPunct="1"/>
            <a:r>
              <a:rPr lang="en-GB" altLang="en-US" dirty="0" smtClean="0"/>
              <a:t>technology</a:t>
            </a:r>
          </a:p>
          <a:p>
            <a:pPr lvl="2" eaLnBrk="1" hangingPunct="1"/>
            <a:r>
              <a:rPr lang="en-GB" altLang="en-US" dirty="0" smtClean="0">
                <a:solidFill>
                  <a:srgbClr val="CC3300"/>
                </a:solidFill>
              </a:rPr>
              <a:t>varieties</a:t>
            </a:r>
            <a:r>
              <a:rPr lang="en-GB" altLang="en-US" dirty="0" smtClean="0"/>
              <a:t> (created by </a:t>
            </a:r>
            <a:r>
              <a:rPr lang="en-GB" altLang="en-US" i="1" u="sng" dirty="0" smtClean="0"/>
              <a:t>breeding</a:t>
            </a:r>
            <a:r>
              <a:rPr lang="en-GB" alt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Breeding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From genetics point of view breeding is the producing of new genotypes, which are suitable for human needs</a:t>
            </a:r>
          </a:p>
          <a:p>
            <a:pPr lvl="1" eaLnBrk="1" hangingPunct="1"/>
            <a:r>
              <a:rPr lang="en-GB" altLang="en-US" smtClean="0"/>
              <a:t>ev</a:t>
            </a:r>
            <a:r>
              <a:rPr lang="lv-LV" altLang="en-US" smtClean="0"/>
              <a:t>o</a:t>
            </a:r>
            <a:r>
              <a:rPr lang="en-GB" altLang="en-US" smtClean="0"/>
              <a:t>lution driven by humans</a:t>
            </a:r>
          </a:p>
          <a:p>
            <a:pPr lvl="1" eaLnBrk="1" hangingPunct="1"/>
            <a:r>
              <a:rPr lang="en-GB" altLang="en-US" smtClean="0"/>
              <a:t>genetics theoretical background of breeding</a:t>
            </a:r>
          </a:p>
          <a:p>
            <a:pPr lvl="2" eaLnBrk="1" hangingPunct="1"/>
            <a:r>
              <a:rPr lang="en-GB" altLang="en-US" smtClean="0"/>
              <a:t>understanding </a:t>
            </a:r>
            <a:r>
              <a:rPr lang="en-US" altLang="en-US" smtClean="0"/>
              <a:t>processes</a:t>
            </a:r>
            <a:r>
              <a:rPr lang="en-GB" altLang="en-US" smtClean="0"/>
              <a:t> happened during the breeding</a:t>
            </a:r>
          </a:p>
          <a:p>
            <a:pPr lvl="2" eaLnBrk="1" hangingPunct="1"/>
            <a:r>
              <a:rPr lang="en-GB" altLang="en-US" smtClean="0"/>
              <a:t>methods of creating and testing of new genetic variability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85062" cy="612775"/>
          </a:xfrm>
        </p:spPr>
        <p:txBody>
          <a:bodyPr/>
          <a:lstStyle/>
          <a:p>
            <a:pPr eaLnBrk="1" hangingPunct="1"/>
            <a:r>
              <a:rPr lang="en-GB" altLang="en-US" smtClean="0"/>
              <a:t>Health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5084762"/>
          </a:xfrm>
        </p:spPr>
        <p:txBody>
          <a:bodyPr/>
          <a:lstStyle/>
          <a:p>
            <a:pPr eaLnBrk="1" hangingPunct="1"/>
            <a:r>
              <a:rPr lang="en-GB" altLang="en-US" smtClean="0"/>
              <a:t>Diseases</a:t>
            </a:r>
          </a:p>
          <a:p>
            <a:pPr lvl="1" eaLnBrk="1" hangingPunct="1"/>
            <a:r>
              <a:rPr lang="en-GB" altLang="en-US" smtClean="0"/>
              <a:t>hereditary</a:t>
            </a:r>
          </a:p>
          <a:p>
            <a:pPr lvl="2" eaLnBrk="1" hangingPunct="1"/>
            <a:r>
              <a:rPr lang="en-GB" altLang="en-US" smtClean="0"/>
              <a:t>understanding</a:t>
            </a:r>
          </a:p>
          <a:p>
            <a:pPr lvl="3" eaLnBrk="1" hangingPunct="1"/>
            <a:r>
              <a:rPr lang="en-GB" altLang="en-US" smtClean="0"/>
              <a:t>choose of treatment </a:t>
            </a:r>
          </a:p>
          <a:p>
            <a:pPr lvl="2" eaLnBrk="1" hangingPunct="1"/>
            <a:r>
              <a:rPr lang="en-GB" altLang="en-US" smtClean="0"/>
              <a:t>diagnostics (incl. prenatal)</a:t>
            </a:r>
          </a:p>
          <a:p>
            <a:pPr lvl="2" eaLnBrk="1" hangingPunct="1"/>
            <a:r>
              <a:rPr lang="en-US" altLang="en-US" smtClean="0"/>
              <a:t>genetic consultations</a:t>
            </a:r>
          </a:p>
          <a:p>
            <a:pPr lvl="2" eaLnBrk="1" hangingPunct="1"/>
            <a:r>
              <a:rPr lang="en-US" altLang="en-US" smtClean="0"/>
              <a:t>gene therapy</a:t>
            </a:r>
          </a:p>
          <a:p>
            <a:pPr lvl="1" eaLnBrk="1" hangingPunct="1"/>
            <a:r>
              <a:rPr lang="en-US" altLang="en-US" smtClean="0"/>
              <a:t>nonhereditary</a:t>
            </a:r>
            <a:endParaRPr lang="lv-LV" altLang="en-US" smtClean="0"/>
          </a:p>
          <a:p>
            <a:pPr lvl="2" eaLnBrk="1" hangingPunct="1"/>
            <a:r>
              <a:rPr lang="en-GB" altLang="en-US" smtClean="0">
                <a:solidFill>
                  <a:srgbClr val="000000"/>
                </a:solidFill>
              </a:rPr>
              <a:t>understanding</a:t>
            </a:r>
          </a:p>
          <a:p>
            <a:pPr lvl="2" eaLnBrk="1" hangingPunct="1"/>
            <a:r>
              <a:rPr lang="en-GB" altLang="en-US" smtClean="0"/>
              <a:t>diagnostics</a:t>
            </a:r>
          </a:p>
          <a:p>
            <a:pPr lvl="2" eaLnBrk="1" hangingPunct="1"/>
            <a:r>
              <a:rPr lang="en-GB" altLang="en-US" smtClean="0"/>
              <a:t>producing of medicinal drugs (biotechnology)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622300"/>
            <a:ext cx="6515100" cy="865188"/>
          </a:xfrm>
        </p:spPr>
        <p:txBody>
          <a:bodyPr/>
          <a:lstStyle/>
          <a:p>
            <a:pPr eaLnBrk="1" hangingPunct="1"/>
            <a:r>
              <a:rPr lang="en-GB" altLang="en-US" smtClean="0"/>
              <a:t>Health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" y="15906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Environment</a:t>
            </a:r>
          </a:p>
          <a:p>
            <a:pPr lvl="1" eaLnBrk="1" hangingPunct="1"/>
            <a:r>
              <a:rPr lang="en-GB" altLang="en-US" smtClean="0"/>
              <a:t>diversity (including genetic)</a:t>
            </a:r>
          </a:p>
          <a:p>
            <a:pPr lvl="1" eaLnBrk="1" hangingPunct="1"/>
            <a:r>
              <a:rPr lang="en-GB" altLang="en-US" smtClean="0"/>
              <a:t>mutagens</a:t>
            </a:r>
          </a:p>
          <a:p>
            <a:pPr lvl="2" eaLnBrk="1" hangingPunct="1"/>
            <a:r>
              <a:rPr lang="en-GB" altLang="en-US" smtClean="0"/>
              <a:t>pollution from industry and agriculture</a:t>
            </a:r>
          </a:p>
          <a:p>
            <a:pPr lvl="2" eaLnBrk="1" hangingPunct="1"/>
            <a:r>
              <a:rPr lang="en-GB" altLang="en-US" smtClean="0"/>
              <a:t>materials used in building construction</a:t>
            </a:r>
          </a:p>
          <a:p>
            <a:pPr lvl="2" eaLnBrk="1" hangingPunct="1"/>
            <a:r>
              <a:rPr lang="en-GB" altLang="en-US" smtClean="0"/>
              <a:t>food (!)</a:t>
            </a:r>
          </a:p>
        </p:txBody>
      </p:sp>
      <p:pic>
        <p:nvPicPr>
          <p:cNvPr id="186372" name="Picture 4" descr="PICT18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692150"/>
            <a:ext cx="32400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 descr="PICT1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34210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Users\izaks.BIO\Desktop\New Photo_2014\2014.07.21-28_atvalinajuma brauciens uz Berlini\22-26.07.2014_Berline\23.07.2014_ekskursija pa pilsetu\P1150275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618038"/>
            <a:ext cx="33401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Users\izaks.BIO\Desktop\New Photo_2014\2014.07.21-28_atvalinajuma brauciens uz Berlini\22-26.07.2014_Berline\23.07.2014_ekskursija pa pilsetu\P1150280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567238"/>
            <a:ext cx="16684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24800" cy="587375"/>
          </a:xfrm>
        </p:spPr>
        <p:txBody>
          <a:bodyPr/>
          <a:lstStyle/>
          <a:p>
            <a:r>
              <a:rPr lang="en-US" altLang="en-US" sz="4000" dirty="0" smtClean="0"/>
              <a:t>Medicine </a:t>
            </a:r>
            <a:r>
              <a:rPr lang="lv-LV" altLang="en-US" sz="4000" dirty="0" smtClean="0"/>
              <a:t>and </a:t>
            </a:r>
            <a:r>
              <a:rPr lang="en-US" altLang="en-US" sz="4000" dirty="0" smtClean="0"/>
              <a:t>sport</a:t>
            </a:r>
          </a:p>
        </p:txBody>
      </p:sp>
      <p:pic>
        <p:nvPicPr>
          <p:cNvPr id="23555" name="Picture 6" descr="Dopings-genu inzenierija_Rigas Balss 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6327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24800" cy="587375"/>
          </a:xfrm>
        </p:spPr>
        <p:txBody>
          <a:bodyPr/>
          <a:lstStyle/>
          <a:p>
            <a:r>
              <a:rPr lang="en-US" altLang="en-US" sz="4000" dirty="0"/>
              <a:t>Medicine </a:t>
            </a:r>
            <a:r>
              <a:rPr lang="lv-LV" altLang="en-US" sz="4000" dirty="0"/>
              <a:t>and </a:t>
            </a:r>
            <a:r>
              <a:rPr lang="en-US" altLang="en-US" sz="4000" dirty="0"/>
              <a:t>sport</a:t>
            </a:r>
            <a:endParaRPr lang="ru-RU" altLang="en-US" sz="4000" dirty="0" smtClean="0"/>
          </a:p>
        </p:txBody>
      </p:sp>
      <p:pic>
        <p:nvPicPr>
          <p:cNvPr id="24579" name="Picture 2" descr="C:\Users\izaks.BIO\Documents\1 bildes\Verpa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9184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485062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Contemporary genetics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Rapid progress thanks to development of methods of molecular biology and genetics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direct analysis of genome, including full sequencing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specific manipulation with genomes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Wide attention of the society to genetic achievements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GMO (genetically modified organisms, genetically engineered organisms)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animal (human) cloning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gene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406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Maize hybrids with </a:t>
            </a:r>
            <a:r>
              <a:rPr lang="en-GB" altLang="en-US" i="1" smtClean="0"/>
              <a:t>Bt</a:t>
            </a:r>
            <a:r>
              <a:rPr lang="en-GB" altLang="en-US" smtClean="0"/>
              <a:t> gene</a:t>
            </a:r>
          </a:p>
        </p:txBody>
      </p:sp>
      <p:pic>
        <p:nvPicPr>
          <p:cNvPr id="15363" name="Picture 3" descr="Corn hybrid with Bt and scsc to European corn b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59436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5821363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000" i="0">
                <a:solidFill>
                  <a:schemeClr val="accent1"/>
                </a:solidFill>
                <a:latin typeface="Arial" charset="0"/>
              </a:rPr>
              <a:t>European corn borer </a:t>
            </a:r>
            <a:r>
              <a:rPr lang="en-GB" altLang="en-US" sz="2000">
                <a:solidFill>
                  <a:schemeClr val="accent1"/>
                </a:solidFill>
                <a:latin typeface="Arial" charset="0"/>
              </a:rPr>
              <a:t>Pyrausta nubilaris</a:t>
            </a:r>
            <a:endParaRPr lang="en-GB" altLang="en-US" sz="2000" b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5365" name="Picture 5" descr="European corn b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28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1"/>
            <a:ext cx="9203783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/>
          <a:lstStyle/>
          <a:p>
            <a:pPr eaLnBrk="1" hangingPunct="1"/>
            <a:r>
              <a:rPr lang="en-GB" altLang="en-US" smtClean="0"/>
              <a:t>Annie (</a:t>
            </a:r>
            <a:r>
              <a:rPr lang="en-US" altLang="en-US" smtClean="0"/>
              <a:t>March</a:t>
            </a:r>
            <a:r>
              <a:rPr lang="lv-LV" altLang="en-US" smtClean="0"/>
              <a:t>, </a:t>
            </a:r>
            <a:r>
              <a:rPr lang="en-GB" altLang="en-US" smtClean="0"/>
              <a:t>2000)</a:t>
            </a:r>
            <a:r>
              <a:rPr lang="en-GB" altLang="en-US" smtClean="0">
                <a:solidFill>
                  <a:schemeClr val="tx1"/>
                </a:solidFill>
              </a:rPr>
              <a:t/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z="2000" smtClean="0">
                <a:solidFill>
                  <a:schemeClr val="accent1"/>
                </a:solidFill>
              </a:rPr>
              <a:t>a first cloned cow with practically important gene</a:t>
            </a:r>
            <a:endParaRPr lang="en-GB" altLang="en-US" b="0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Transgenic cow to resist 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19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5791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Goal: synthesis of the lysostaphin which suppress the development of the bacteria </a:t>
            </a: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Staphylococcus aureus</a:t>
            </a:r>
            <a:endParaRPr lang="en-GB" altLang="en-US" sz="2400" i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639763"/>
            <a:ext cx="74803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Structure of the course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772400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General genetics</a:t>
            </a:r>
          </a:p>
          <a:p>
            <a:pPr lvl="1" eaLnBrk="1" hangingPunct="1"/>
            <a:r>
              <a:rPr lang="en-US" altLang="en-US" dirty="0" smtClean="0"/>
              <a:t>lectures		(7) </a:t>
            </a:r>
          </a:p>
          <a:p>
            <a:pPr lvl="1" eaLnBrk="1" hangingPunct="1"/>
            <a:r>
              <a:rPr lang="en-US" altLang="en-US" dirty="0" smtClean="0"/>
              <a:t>practice 		(3)</a:t>
            </a:r>
          </a:p>
          <a:p>
            <a:pPr lvl="2"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Molecular genetics</a:t>
            </a:r>
          </a:p>
          <a:p>
            <a:pPr lvl="1" eaLnBrk="1" hangingPunct="1"/>
            <a:r>
              <a:rPr lang="en-US" altLang="en-US" dirty="0" smtClean="0"/>
              <a:t>lectures		(7)</a:t>
            </a:r>
          </a:p>
          <a:p>
            <a:pPr lvl="1" eaLnBrk="1" hangingPunct="1"/>
            <a:r>
              <a:rPr lang="en-US" altLang="en-US" dirty="0" smtClean="0"/>
              <a:t>practice		(2)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762125" y="5748338"/>
            <a:ext cx="6099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solidFill>
                  <a:schemeClr val="tx1"/>
                </a:solidFill>
                <a:latin typeface="Times New Roman" pitchFamily="18" charset="0"/>
              </a:rPr>
              <a:t>Lectures: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September 04 – December 11,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 smtClean="0">
                <a:solidFill>
                  <a:schemeClr val="tx1"/>
                </a:solidFill>
                <a:latin typeface="Times New Roman" pitchFamily="18" charset="0"/>
              </a:rPr>
              <a:t>Practice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: September 04 – December 04, 2017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8435" name="Picture 3" descr="Family tree of blacks_article in newsp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0"/>
            <a:ext cx="80772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eal of mummy_Rollo et al_PNAS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5q 11-13 dele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858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691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chemeClr val="accent2"/>
                </a:solidFill>
                <a:latin typeface="Arial" charset="0"/>
              </a:rPr>
              <a:t>Test for deletion 15q11-13 (Prader-Willi syndrome)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00200" y="5791200"/>
            <a:ext cx="587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Probe for detection of chromosome 15 (</a:t>
            </a:r>
            <a:r>
              <a:rPr lang="en-GB" altLang="en-US" sz="2400" b="0" i="0">
                <a:solidFill>
                  <a:srgbClr val="33CC33"/>
                </a:solidFill>
                <a:latin typeface="Times New Roman" pitchFamily="18" charset="0"/>
              </a:rPr>
              <a:t>green</a:t>
            </a: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Probe for detection of the deletion region (</a:t>
            </a:r>
            <a:r>
              <a:rPr lang="en-GB" altLang="en-US" sz="2400" b="0" i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332656"/>
            <a:ext cx="3744417" cy="8747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157" y="1155576"/>
            <a:ext cx="6506344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 science since 1900. g.</a:t>
            </a:r>
          </a:p>
          <a:p>
            <a:pPr eaLnBrk="1" hangingPunct="1"/>
            <a:r>
              <a:rPr lang="en-US" altLang="en-US" dirty="0" smtClean="0"/>
              <a:t>The term </a:t>
            </a:r>
            <a:r>
              <a:rPr lang="en-US" altLang="en-US" i="1" dirty="0" smtClean="0"/>
              <a:t>genetics</a:t>
            </a:r>
            <a:r>
              <a:rPr lang="en-US" altLang="en-US" dirty="0" smtClean="0"/>
              <a:t> introduced by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William Bateson (UK) in 1905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(before and long after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as “</a:t>
            </a:r>
            <a:r>
              <a:rPr lang="en-US" altLang="en-US" sz="2400" i="1" dirty="0" err="1" smtClean="0"/>
              <a:t>mendelism</a:t>
            </a:r>
            <a:r>
              <a:rPr lang="en-US" altLang="en-US" sz="2400" dirty="0" smtClean="0"/>
              <a:t>”)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1508" name="Picture 4" descr="Bateson Willi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2976"/>
            <a:ext cx="1971940" cy="23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077"/>
          <p:cNvSpPr txBox="1">
            <a:spLocks noChangeArrowheads="1"/>
          </p:cNvSpPr>
          <p:nvPr/>
        </p:nvSpPr>
        <p:spPr bwMode="auto">
          <a:xfrm>
            <a:off x="228600" y="5832686"/>
            <a:ext cx="2208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</a:rPr>
              <a:t>William Bateson</a:t>
            </a:r>
          </a:p>
          <a:p>
            <a:r>
              <a:rPr lang="en-US" dirty="0" smtClean="0">
                <a:latin typeface="Times New Roman" pitchFamily="18" charset="0"/>
              </a:rPr>
              <a:t>(1861-1926)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80"/>
            <a:ext cx="1971940" cy="24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93223"/>
            <a:ext cx="2160240" cy="242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00763" y="6218459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kern="0" dirty="0" smtClean="0">
                <a:latin typeface="Arial" pitchFamily="34" charset="0"/>
                <a:ea typeface="+mj-ea"/>
                <a:cs typeface="Arial" pitchFamily="34" charset="0"/>
              </a:rPr>
              <a:t>Letter to </a:t>
            </a:r>
            <a:r>
              <a:rPr lang="en-US" sz="2000" kern="0" dirty="0" smtClean="0">
                <a:latin typeface="Arial" pitchFamily="34" charset="0"/>
                <a:ea typeface="+mj-ea"/>
                <a:cs typeface="Arial" pitchFamily="34" charset="0"/>
              </a:rPr>
              <a:t>Adam Sedgwick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GB" altLang="en-US" smtClean="0"/>
              <a:t>Recovering of Mendel's work,</a:t>
            </a:r>
            <a:br>
              <a:rPr lang="en-GB" altLang="en-US" smtClean="0"/>
            </a:br>
            <a:r>
              <a:rPr lang="en-GB" altLang="en-US" smtClean="0"/>
              <a:t> 1900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1200"/>
            <a:ext cx="5759450" cy="2976563"/>
          </a:xfrm>
        </p:spPr>
        <p:txBody>
          <a:bodyPr/>
          <a:lstStyle/>
          <a:p>
            <a:pPr eaLnBrk="1" hangingPunct="1"/>
            <a:r>
              <a:rPr lang="en-GB" altLang="en-US" smtClean="0"/>
              <a:t>Hugo de Vries (1848-1935), The Netherlands</a:t>
            </a:r>
          </a:p>
          <a:p>
            <a:pPr eaLnBrk="1" hangingPunct="1"/>
            <a:r>
              <a:rPr lang="en-GB" altLang="en-US" smtClean="0"/>
              <a:t>Carl Correns (1864-1933), Germany</a:t>
            </a:r>
          </a:p>
          <a:p>
            <a:pPr eaLnBrk="1" hangingPunct="1"/>
            <a:r>
              <a:rPr lang="en-GB" altLang="en-US" smtClean="0"/>
              <a:t>Erich von Tschermak (1871-1962), Austria</a:t>
            </a:r>
          </a:p>
        </p:txBody>
      </p:sp>
      <p:pic>
        <p:nvPicPr>
          <p:cNvPr id="22532" name="Picture 4" descr="Tschermak Erich v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79420"/>
            <a:ext cx="12049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schermak Erich von_pastmar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211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deVries Hu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1358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orrens Ca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71800"/>
            <a:ext cx="154781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endel Gregor18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6388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Georg Mendel</a:t>
            </a:r>
            <a:br>
              <a:rPr lang="en-GB" altLang="en-US" smtClean="0"/>
            </a:br>
            <a:r>
              <a:rPr lang="en-GB" altLang="en-US" sz="2000" smtClean="0"/>
              <a:t>(1822</a:t>
            </a:r>
            <a:r>
              <a:rPr lang="lv-LV" altLang="en-US" sz="2000" smtClean="0"/>
              <a:t> </a:t>
            </a:r>
            <a:r>
              <a:rPr lang="en-GB" altLang="en-US" sz="2000" smtClean="0"/>
              <a:t>- 1884)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2420938"/>
            <a:ext cx="5248275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/>
              <a:t>	Experiments with Plant Hybrids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lectures on February 8 and March 8,  1865, at the meetings of the Association for Natural Research in Brno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Published in the Proceedings of the Association, 1866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altLang="en-US" sz="1800" i="1" smtClean="0"/>
              <a:t>	Verhandl. Naturforsch. Vereines Brünn, 1866, 4, Abhandlungen, S. 3-47</a:t>
            </a:r>
          </a:p>
        </p:txBody>
      </p:sp>
      <p:pic>
        <p:nvPicPr>
          <p:cNvPr id="23557" name="Picture 5" descr="Mende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14890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11413" y="6092825"/>
            <a:ext cx="1511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0" i="0">
                <a:solidFill>
                  <a:schemeClr val="tx1"/>
                </a:solidFill>
                <a:latin typeface="Arial" charset="0"/>
              </a:rPr>
              <a:t>Translation in Latvian, 1979</a:t>
            </a:r>
          </a:p>
        </p:txBody>
      </p:sp>
      <p:pic>
        <p:nvPicPr>
          <p:cNvPr id="23559" name="Picture 7" descr="Mendel Versuche_first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9065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3850" y="4797425"/>
            <a:ext cx="1700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0" i="0">
                <a:solidFill>
                  <a:schemeClr val="tx1"/>
                </a:solidFill>
                <a:latin typeface="Arial" charset="0"/>
              </a:rPr>
              <a:t>Original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altLang="en-US" dirty="0"/>
              <a:t>Place of the experiment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888432" cy="27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izaks.BIO\Documents\00 lapina bildes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7" y="1340768"/>
            <a:ext cx="4198540" cy="29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77" y="3770938"/>
            <a:ext cx="2007894" cy="30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izaks.BIO\Desktop\New Photo_2015\2015.06.21-07.06_Vines brauciens\2015.07.02\P1180360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5972"/>
            <a:ext cx="2436668" cy="22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zaks.BIO\Desktop\New Photo_2015\2015.06.21-07.06_Vines brauciens\2015.07.02\P1180417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9760"/>
            <a:ext cx="1922587" cy="256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69875" y="476250"/>
            <a:ext cx="8602663" cy="838200"/>
          </a:xfrm>
        </p:spPr>
        <p:txBody>
          <a:bodyPr/>
          <a:lstStyle/>
          <a:p>
            <a:r>
              <a:rPr lang="en-US" altLang="en-US" sz="3200" smtClean="0"/>
              <a:t>Traits of the pea used in the experiment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60513"/>
            <a:ext cx="84185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Main particularities of the Mendel experiment</a:t>
            </a:r>
            <a:endParaRPr lang="en-GB" altLang="en-US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715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using of [genetically] homogeneous lines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analysis of inheritance of separate traits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growing of all possible offspring</a:t>
            </a:r>
            <a:r>
              <a:rPr lang="lv-LV" altLang="en-US" smtClean="0"/>
              <a:t>s</a:t>
            </a: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mathematical analysis of the segregation </a:t>
            </a:r>
          </a:p>
        </p:txBody>
      </p:sp>
      <p:pic>
        <p:nvPicPr>
          <p:cNvPr id="231428" name="Picture 4" descr="Mendel hand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125538"/>
            <a:ext cx="25161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437063"/>
            <a:ext cx="135413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43663" y="6165850"/>
            <a:ext cx="2449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itchFamily="18" charset="0"/>
              </a:rPr>
              <a:t>Christian Doppler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066800"/>
          </a:xfrm>
        </p:spPr>
        <p:txBody>
          <a:bodyPr/>
          <a:lstStyle/>
          <a:p>
            <a:pPr eaLnBrk="1" hangingPunct="1"/>
            <a:r>
              <a:rPr lang="en-GB" altLang="en-US" smtClean="0"/>
              <a:t>Mendel's experiment </a:t>
            </a:r>
            <a:br>
              <a:rPr lang="en-GB" altLang="en-US" smtClean="0"/>
            </a:br>
            <a:r>
              <a:rPr lang="en-GB" altLang="en-US" sz="2400" b="0" smtClean="0"/>
              <a:t>monohybrid crossing</a:t>
            </a:r>
          </a:p>
        </p:txBody>
      </p:sp>
      <p:pic>
        <p:nvPicPr>
          <p:cNvPr id="27651" name="Picture 3" descr="Mendel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8"/>
          <a:stretch>
            <a:fillRect/>
          </a:stretch>
        </p:blipFill>
        <p:spPr bwMode="auto">
          <a:xfrm>
            <a:off x="5076056" y="1508178"/>
            <a:ext cx="37036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7544" y="1844824"/>
            <a:ext cx="3810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>
                <a:solidFill>
                  <a:schemeClr val="tx1"/>
                </a:solidFill>
                <a:latin typeface="Arial" charset="0"/>
              </a:rPr>
              <a:t>Homogeneity of </a:t>
            </a:r>
            <a:r>
              <a:rPr lang="en-GB" altLang="en-US" sz="2400" b="0" i="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altLang="en-US" sz="2400" b="0" i="0" baseline="-25000" dirty="0" err="1">
                <a:solidFill>
                  <a:schemeClr val="tx1"/>
                </a:solidFill>
                <a:latin typeface="Arial" charset="0"/>
              </a:rPr>
              <a:t>1</a:t>
            </a:r>
            <a:endParaRPr lang="en-GB" altLang="en-US" sz="2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b="0" i="0" dirty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 dirty="0">
                <a:solidFill>
                  <a:schemeClr val="tx1"/>
                </a:solidFill>
                <a:latin typeface="Arial" charset="0"/>
              </a:rPr>
              <a:t>Segregation of phenotypes in </a:t>
            </a:r>
            <a:r>
              <a:rPr lang="en-GB" altLang="en-US" sz="2400" b="0" i="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altLang="en-US" sz="2400" b="0" i="0" baseline="-25000" dirty="0" err="1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altLang="en-US" sz="2400" b="0" i="0" dirty="0">
                <a:solidFill>
                  <a:schemeClr val="tx1"/>
                </a:solidFill>
                <a:latin typeface="Arial" charset="0"/>
              </a:rPr>
              <a:t> 3:1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481887" cy="874713"/>
          </a:xfrm>
        </p:spPr>
        <p:txBody>
          <a:bodyPr/>
          <a:lstStyle/>
          <a:p>
            <a:pPr eaLnBrk="1" hangingPunct="1"/>
            <a:r>
              <a:rPr lang="en-US" altLang="en-US" smtClean="0"/>
              <a:t>Teachers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58200" cy="50403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Īzaks Rašals (Isaak Rashal)</a:t>
            </a:r>
          </a:p>
          <a:p>
            <a:pPr lvl="1" eaLnBrk="1" hangingPunct="1">
              <a:defRPr/>
            </a:pPr>
            <a:r>
              <a:rPr lang="en-US" altLang="en-US" dirty="0" smtClean="0"/>
              <a:t>General genetics, lectures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b="0" dirty="0" smtClean="0"/>
              <a:t>   Head of the Plant Genetics Laboratory,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b="0" dirty="0" smtClean="0"/>
              <a:t>   Institute of Biology, University of Latvia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lv-LV" altLang="en-US" sz="2000" b="0" i="1" dirty="0" smtClean="0">
                <a:solidFill>
                  <a:schemeClr val="tx1"/>
                </a:solidFill>
              </a:rPr>
              <a:t>izaks.rasals@lu.lv</a:t>
            </a:r>
            <a:endParaRPr lang="en-US" altLang="en-US" sz="2000" b="0" i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dirty="0" smtClean="0"/>
              <a:t>Dace Grauda</a:t>
            </a:r>
          </a:p>
          <a:p>
            <a:pPr lvl="1" eaLnBrk="1" hangingPunct="1">
              <a:defRPr/>
            </a:pPr>
            <a:r>
              <a:rPr lang="en-US" altLang="en-US" dirty="0" smtClean="0"/>
              <a:t>General genetics, practice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lv-LV" altLang="en-US" dirty="0" smtClean="0"/>
              <a:t>Ilona Mandrika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Molecular genetics, lectures,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9175"/>
          </a:xfrm>
        </p:spPr>
        <p:txBody>
          <a:bodyPr/>
          <a:lstStyle/>
          <a:p>
            <a:pPr eaLnBrk="1" hangingPunct="1"/>
            <a:r>
              <a:rPr lang="en-GB" altLang="en-US" smtClean="0"/>
              <a:t>Main </a:t>
            </a:r>
            <a:r>
              <a:rPr lang="lv-LV" altLang="en-US" smtClean="0"/>
              <a:t>Mendel’s </a:t>
            </a:r>
            <a:r>
              <a:rPr lang="en-GB" altLang="en-US" smtClean="0"/>
              <a:t>conclusions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traits are determined by special </a:t>
            </a:r>
            <a:r>
              <a:rPr lang="en-GB" altLang="en-US" i="1" u="sng" dirty="0" smtClean="0"/>
              <a:t>hereditary factors </a:t>
            </a:r>
            <a:r>
              <a:rPr lang="en-GB" altLang="en-US" dirty="0" smtClean="0"/>
              <a:t>which each individuals get both from mother and father </a:t>
            </a:r>
          </a:p>
          <a:p>
            <a:pPr eaLnBrk="1" hangingPunct="1"/>
            <a:r>
              <a:rPr lang="en-GB" altLang="en-US" dirty="0" smtClean="0"/>
              <a:t>these factors can be “hard” or “week” but they did not disappeared even if they function is not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Mendel's principles</a:t>
            </a:r>
            <a:br>
              <a:rPr lang="en-GB" altLang="en-US" smtClean="0"/>
            </a:br>
            <a:r>
              <a:rPr lang="en-GB" altLang="en-US" sz="2800" i="1" smtClean="0"/>
              <a:t>(rules)</a:t>
            </a:r>
            <a:endParaRPr lang="en-GB" altLang="en-US" smtClean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1. Uniformity of F</a:t>
            </a:r>
            <a:r>
              <a:rPr lang="en-GB" altLang="en-US" baseline="-25000" smtClean="0"/>
              <a:t>1 </a:t>
            </a:r>
            <a:r>
              <a:rPr lang="en-GB" altLang="en-US" smtClean="0"/>
              <a:t>generation</a:t>
            </a:r>
            <a:r>
              <a:rPr lang="lv-LV" altLang="en-US" smtClean="0"/>
              <a:t>.</a:t>
            </a: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smtClean="0"/>
              <a:t>2. Segregation in F</a:t>
            </a:r>
            <a:r>
              <a:rPr lang="en-GB" altLang="en-US" baseline="-25000" smtClean="0"/>
              <a:t>2</a:t>
            </a:r>
            <a:r>
              <a:rPr lang="en-GB" altLang="en-US" smtClean="0"/>
              <a:t> generation in particular proportions</a:t>
            </a:r>
            <a:r>
              <a:rPr lang="lv-LV" altLang="en-US" smtClean="0"/>
              <a:t>.</a:t>
            </a: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smtClean="0"/>
              <a:t>3. Independent assortment (independent segregation) of forms of separate traits</a:t>
            </a:r>
            <a:r>
              <a:rPr lang="lv-LV" altLang="en-US" smtClean="0"/>
              <a:t>.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Dihybrid segregation</a:t>
            </a:r>
          </a:p>
        </p:txBody>
      </p:sp>
      <p:pic>
        <p:nvPicPr>
          <p:cNvPr id="30723" name="Picture 3" descr="Skaldisanas dihibrida F2_zi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45434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410200" y="685800"/>
            <a:ext cx="3200400" cy="59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FF0000"/>
                </a:solidFill>
                <a:latin typeface="Arial" charset="0"/>
              </a:rPr>
              <a:t>Genotypes (3</a:t>
            </a:r>
            <a:r>
              <a:rPr lang="en-GB" altLang="en-US" sz="2400" b="0" i="0" baseline="3000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GB" altLang="en-US" sz="2400" b="0" i="0">
                <a:solidFill>
                  <a:srgbClr val="FF0000"/>
                </a:solidFill>
                <a:latin typeface="Arial" charset="0"/>
              </a:rPr>
              <a:t>)</a:t>
            </a:r>
            <a:endParaRPr lang="en-GB" altLang="en-US" sz="2400" b="0" i="0">
              <a:solidFill>
                <a:srgbClr val="CC33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1</a:t>
            </a:r>
          </a:p>
          <a:p>
            <a:pPr algn="ctr"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algn="ctr"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	  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aabb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	  1</a:t>
            </a: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rgbClr val="FF0000"/>
                </a:solidFill>
                <a:latin typeface="Arial" charset="0"/>
              </a:rPr>
              <a:t>Phenotypes (2</a:t>
            </a:r>
            <a:r>
              <a:rPr lang="en-GB" altLang="en-US" sz="2400" b="0" i="0" baseline="3000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GB" altLang="en-US" sz="2400" b="0" i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A–B–    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A–bb	 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aaB–	 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aabb	 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295400"/>
          </a:xfrm>
        </p:spPr>
        <p:txBody>
          <a:bodyPr/>
          <a:lstStyle/>
          <a:p>
            <a:pPr eaLnBrk="1" hangingPunct="1"/>
            <a:r>
              <a:rPr lang="en-GB" altLang="en-US" smtClean="0"/>
              <a:t>Model objects</a:t>
            </a:r>
            <a:br>
              <a:rPr lang="en-GB" altLang="en-US" smtClean="0"/>
            </a:br>
            <a:r>
              <a:rPr lang="en-GB" altLang="en-US" smtClean="0"/>
              <a:t>in general genetics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CC3300"/>
                </a:solidFill>
              </a:rPr>
              <a:t>Prerequisites: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diploid</a:t>
            </a:r>
          </a:p>
          <a:p>
            <a:pPr eaLnBrk="1" hangingPunct="1"/>
            <a:r>
              <a:rPr lang="en-GB" altLang="en-US" smtClean="0"/>
              <a:t>sexually propagated </a:t>
            </a:r>
          </a:p>
          <a:p>
            <a:pPr eaLnBrk="1" hangingPunct="1"/>
            <a:r>
              <a:rPr lang="en-GB" altLang="en-US" smtClean="0"/>
              <a:t>easy cultivation of big numbers of individuals</a:t>
            </a:r>
          </a:p>
          <a:p>
            <a:pPr eaLnBrk="1" hangingPunct="1"/>
            <a:r>
              <a:rPr lang="en-GB" altLang="en-US" smtClean="0"/>
              <a:t>short lifetime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447800"/>
          </a:xfrm>
        </p:spPr>
        <p:txBody>
          <a:bodyPr/>
          <a:lstStyle/>
          <a:p>
            <a:pPr eaLnBrk="1" hangingPunct="1"/>
            <a:r>
              <a:rPr lang="en-GB" altLang="en-US" smtClean="0"/>
              <a:t>Model objects in genetics</a:t>
            </a:r>
            <a:br>
              <a:rPr lang="en-GB" altLang="en-US" smtClean="0"/>
            </a:br>
            <a:r>
              <a:rPr lang="en-GB" altLang="en-US" smtClean="0"/>
              <a:t>(sample)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pea (Mendel)</a:t>
            </a:r>
          </a:p>
          <a:p>
            <a:pPr eaLnBrk="1" hangingPunct="1"/>
            <a:r>
              <a:rPr lang="en-GB" altLang="en-US" dirty="0" smtClean="0"/>
              <a:t>drosophila</a:t>
            </a:r>
          </a:p>
          <a:p>
            <a:pPr eaLnBrk="1" hangingPunct="1"/>
            <a:r>
              <a:rPr lang="en-GB" altLang="en-US" i="1" dirty="0" smtClean="0"/>
              <a:t>Arabidopsis thaliana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mouse</a:t>
            </a:r>
          </a:p>
          <a:p>
            <a:pPr eaLnBrk="1" hangingPunct="1"/>
            <a:r>
              <a:rPr lang="en-GB" altLang="en-US" dirty="0" smtClean="0"/>
              <a:t>rice</a:t>
            </a:r>
          </a:p>
          <a:p>
            <a:pPr eaLnBrk="1" hangingPunct="1"/>
            <a:r>
              <a:rPr lang="en-GB" altLang="en-US" i="1" dirty="0" smtClean="0"/>
              <a:t>Escherichia coli</a:t>
            </a:r>
          </a:p>
          <a:p>
            <a:pPr eaLnBrk="1" hangingPunct="1"/>
            <a:r>
              <a:rPr lang="en-GB" altLang="en-US" i="1" dirty="0" smtClean="0"/>
              <a:t>Saccharomyces cerevisiae</a:t>
            </a:r>
            <a:endParaRPr lang="en-GB" altLang="en-US" dirty="0" smtClean="0"/>
          </a:p>
        </p:txBody>
      </p:sp>
      <p:pic>
        <p:nvPicPr>
          <p:cNvPr id="201730" name="Picture 2" descr="C:\Users\izaks.BIO\Pictures\Genetics\General Genetics\Model objects\Humanized Mouse Mod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7" y="1641224"/>
            <a:ext cx="3609405" cy="29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1" name="Picture 3" descr="C:\Users\izaks.BIO\Pictures\Genetics\General Genetics\Model objects\Novosibirskas p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801383" cy="27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945" y="227774"/>
            <a:ext cx="7924800" cy="698166"/>
          </a:xfrm>
        </p:spPr>
        <p:txBody>
          <a:bodyPr/>
          <a:lstStyle/>
          <a:p>
            <a:r>
              <a:rPr lang="ru-RU" altLang="en-US" sz="3600" i="1" dirty="0" err="1" smtClean="0"/>
              <a:t>Arabidopsis</a:t>
            </a:r>
            <a:r>
              <a:rPr lang="ru-RU" altLang="en-US" sz="3600" i="1" dirty="0" smtClean="0"/>
              <a:t> </a:t>
            </a:r>
            <a:r>
              <a:rPr lang="ru-RU" altLang="en-US" sz="3600" i="1" dirty="0" err="1" smtClean="0"/>
              <a:t>thaliana</a:t>
            </a:r>
            <a:r>
              <a:rPr lang="ru-RU" altLang="en-US" sz="3600" dirty="0" smtClean="0"/>
              <a:t> (L.) </a:t>
            </a:r>
            <a:r>
              <a:rPr lang="ru-RU" altLang="en-US" sz="3600" dirty="0" err="1" smtClean="0"/>
              <a:t>Heynh</a:t>
            </a:r>
            <a:r>
              <a:rPr lang="ru-RU" altLang="en-US" sz="3600" dirty="0" smtClean="0"/>
              <a:t>.</a:t>
            </a:r>
          </a:p>
        </p:txBody>
      </p:sp>
      <p:pic>
        <p:nvPicPr>
          <p:cNvPr id="605187" name="Picture 3" descr="Savval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20" y="1763945"/>
            <a:ext cx="1653880" cy="2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88" name="Picture 4" descr="Plant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4199930"/>
            <a:ext cx="27368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89" name="Picture 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21" y="1916832"/>
            <a:ext cx="1150964" cy="20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90" name="Picture 6" descr="F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1" y="1763945"/>
            <a:ext cx="30972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91" name="Picture 7" descr="Rajb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203105"/>
            <a:ext cx="32400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8237" y="84685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Johannes </a:t>
            </a:r>
            <a:r>
              <a:rPr lang="en-US" b="1" i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</a:t>
            </a:r>
            <a:r>
              <a:rPr lang="en-US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(1542–1583)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1" y="924226"/>
            <a:ext cx="61467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1" i="0" kern="0" dirty="0" smtClean="0">
                <a:solidFill>
                  <a:srgbClr val="006600"/>
                </a:solidFill>
                <a:latin typeface="Comic Sans MS"/>
              </a:rPr>
              <a:t>T</a:t>
            </a:r>
            <a:r>
              <a:rPr lang="en-US" sz="2200" b="1" i="0" kern="0" dirty="0" smtClean="0">
                <a:solidFill>
                  <a:srgbClr val="006600"/>
                </a:solidFill>
                <a:latin typeface="Comic Sans MS"/>
              </a:rPr>
              <a:t>hale </a:t>
            </a:r>
            <a:r>
              <a:rPr lang="en-US" sz="2200" b="1" i="0" kern="0" dirty="0">
                <a:solidFill>
                  <a:srgbClr val="006600"/>
                </a:solidFill>
                <a:latin typeface="Comic Sans MS"/>
              </a:rPr>
              <a:t>cress, mouse-ear </a:t>
            </a:r>
            <a:r>
              <a:rPr lang="en-US" sz="2200" b="1" i="0" kern="0" dirty="0" smtClean="0">
                <a:solidFill>
                  <a:srgbClr val="006600"/>
                </a:solidFill>
                <a:latin typeface="Comic Sans MS"/>
              </a:rPr>
              <a:t>cress</a:t>
            </a:r>
            <a:r>
              <a:rPr lang="lv-LV" sz="2200" b="1" i="0" kern="0" dirty="0" smtClean="0">
                <a:solidFill>
                  <a:srgbClr val="006600"/>
                </a:solidFill>
                <a:latin typeface="Comic Sans MS"/>
              </a:rPr>
              <a:t>, </a:t>
            </a:r>
            <a:r>
              <a:rPr lang="en-US" sz="2200" b="1" i="0" kern="0" dirty="0" err="1" smtClean="0">
                <a:solidFill>
                  <a:srgbClr val="006600"/>
                </a:solidFill>
                <a:latin typeface="Comic Sans MS"/>
              </a:rPr>
              <a:t>arabidopsis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4840626"/>
            <a:ext cx="4896544" cy="571500"/>
          </a:xfrm>
        </p:spPr>
        <p:txBody>
          <a:bodyPr/>
          <a:lstStyle/>
          <a:p>
            <a:r>
              <a:rPr lang="lv-LV" sz="2400" b="0" i="1" dirty="0" err="1" smtClean="0">
                <a:solidFill>
                  <a:schemeClr val="tx1"/>
                </a:solidFill>
                <a:latin typeface="+mn-lt"/>
              </a:rPr>
              <a:t>Hieracium</a:t>
            </a:r>
            <a:r>
              <a:rPr lang="lv-LV" sz="2400" b="0" dirty="0" smtClean="0">
                <a:solidFill>
                  <a:schemeClr val="tx1"/>
                </a:solidFill>
                <a:latin typeface="+mn-lt"/>
              </a:rPr>
              <a:t> – h</a:t>
            </a:r>
            <a:r>
              <a:rPr lang="en-US" sz="2400" b="0" dirty="0" err="1" smtClean="0">
                <a:solidFill>
                  <a:schemeClr val="tx1"/>
                </a:solidFill>
                <a:latin typeface="+mn-lt"/>
              </a:rPr>
              <a:t>awkweed</a:t>
            </a:r>
            <a:r>
              <a:rPr lang="lv-LV" sz="24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  <a:latin typeface="+mn-lt"/>
              </a:rPr>
              <a:t>hierakion</a:t>
            </a:r>
            <a:endParaRPr lang="ru-RU" sz="24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843" name="Picture 5" descr="180px-Hieracium_aurantiac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1939"/>
            <a:ext cx="1998248" cy="26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447px-Hieracium-amplexicau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34" y="1991939"/>
            <a:ext cx="2015406" cy="27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581128"/>
            <a:ext cx="3456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Karl Wilhelm von </a:t>
            </a:r>
            <a:r>
              <a:rPr lang="en-US" dirty="0" err="1" smtClean="0">
                <a:solidFill>
                  <a:srgbClr val="000000"/>
                </a:solidFill>
              </a:rPr>
              <a:t>Nägeli</a:t>
            </a:r>
            <a:endParaRPr lang="lv-LV" dirty="0" smtClean="0">
              <a:solidFill>
                <a:srgbClr val="000000"/>
              </a:solidFill>
            </a:endParaRPr>
          </a:p>
          <a:p>
            <a:r>
              <a:rPr lang="lv-LV" dirty="0" smtClean="0">
                <a:solidFill>
                  <a:srgbClr val="000000"/>
                </a:solidFill>
              </a:rPr>
              <a:t>(1817-1891)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2498" name="Picture 2" descr="https://encrypted-tbn0.google.com/images?q=tbn:ANd9GcQ-uojARtyXE-l0ETSIjzSngW0jlaVEz8U8vNdwa21CzZYdnI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953"/>
            <a:ext cx="2736304" cy="37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1458" y="5661248"/>
            <a:ext cx="1465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dirty="0" smtClean="0">
                <a:solidFill>
                  <a:srgbClr val="000000"/>
                </a:solidFill>
              </a:rPr>
              <a:t>[</a:t>
            </a:r>
            <a:r>
              <a:rPr lang="en-US" sz="2000" dirty="0" err="1" smtClean="0">
                <a:solidFill>
                  <a:srgbClr val="000000"/>
                </a:solidFill>
              </a:rPr>
              <a:t>cytoblasts</a:t>
            </a:r>
            <a:r>
              <a:rPr lang="lv-LV" sz="2000" dirty="0" smtClean="0">
                <a:solidFill>
                  <a:srgbClr val="000000"/>
                </a:solidFill>
              </a:rPr>
              <a:t>]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7788" cy="8636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9436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term introduced by Danish scientist W. Johannsen in 1909</a:t>
            </a:r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b="0" smtClean="0">
                <a:solidFill>
                  <a:srgbClr val="FF0000"/>
                </a:solidFill>
              </a:rPr>
              <a:t>	</a:t>
            </a:r>
            <a:r>
              <a:rPr lang="en-GB" altLang="en-US" b="0" smtClean="0">
                <a:solidFill>
                  <a:srgbClr val="993300"/>
                </a:solidFill>
              </a:rPr>
              <a:t>Gene – a hereditary factor responsible for development of specific particularities of the organism</a:t>
            </a:r>
            <a:endParaRPr lang="en-GB" altLang="en-US" smtClean="0">
              <a:solidFill>
                <a:srgbClr val="993300"/>
              </a:solidFill>
            </a:endParaRPr>
          </a:p>
        </p:txBody>
      </p:sp>
      <p:pic>
        <p:nvPicPr>
          <p:cNvPr id="34820" name="Picture 4" descr="Johannsen Wilh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838200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400800" y="3505200"/>
            <a:ext cx="2593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i="0">
                <a:solidFill>
                  <a:schemeClr val="tx1"/>
                </a:solidFill>
                <a:latin typeface="Times New Roman" pitchFamily="18" charset="0"/>
              </a:rPr>
              <a:t>Wilhelm Johannsen</a:t>
            </a:r>
          </a:p>
          <a:p>
            <a:pPr algn="ctr">
              <a:buFontTx/>
              <a:buNone/>
            </a:pPr>
            <a:r>
              <a:rPr lang="en-GB" altLang="en-US" sz="2000" i="0">
                <a:solidFill>
                  <a:schemeClr val="tx1"/>
                </a:solidFill>
                <a:latin typeface="Times New Roman" pitchFamily="18" charset="0"/>
              </a:rPr>
              <a:t>(1857-1927)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Gene</a:t>
            </a:r>
          </a:p>
        </p:txBody>
      </p:sp>
      <p:pic>
        <p:nvPicPr>
          <p:cNvPr id="35843" name="Picture 3" descr="Gen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39371"/>
          <a:stretch>
            <a:fillRect/>
          </a:stretch>
        </p:blipFill>
        <p:spPr bwMode="auto">
          <a:xfrm>
            <a:off x="533400" y="685800"/>
            <a:ext cx="7924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794625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CC3300"/>
                </a:solidFill>
                <a:latin typeface="Arial" charset="0"/>
              </a:rPr>
              <a:t>Gene:</a:t>
            </a:r>
            <a:r>
              <a:rPr lang="en-GB" altLang="en-US" sz="2400" b="0" i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GB" altLang="en-US" sz="2400" b="0" i="0">
                <a:solidFill>
                  <a:srgbClr val="996633"/>
                </a:solidFill>
                <a:latin typeface="Arial" charset="0"/>
              </a:rPr>
              <a:t>the fundamental physical and functional unit of heredity.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C3300"/>
                </a:solidFill>
              </a:rPr>
              <a:t>A gene is an ordered sequence of nucleotides located in a particular position on a particular chromosome that encodes a specific functional product (i.e., a protein or RNA molecule).</a:t>
            </a:r>
          </a:p>
          <a:p>
            <a:pPr lvl="2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CC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b="0" i="0">
                <a:solidFill>
                  <a:schemeClr val="tx1"/>
                </a:solidFill>
                <a:latin typeface="Arial" charset="0"/>
              </a:rPr>
              <a:t>Length of a gene can varied from 100 bp till millions of 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80300" cy="687388"/>
          </a:xfrm>
        </p:spPr>
        <p:txBody>
          <a:bodyPr/>
          <a:lstStyle/>
          <a:p>
            <a:pPr eaLnBrk="1" hangingPunct="1"/>
            <a:r>
              <a:rPr lang="en-GB" altLang="en-US" smtClean="0"/>
              <a:t>Genes</a:t>
            </a:r>
          </a:p>
        </p:txBody>
      </p:sp>
      <p:pic>
        <p:nvPicPr>
          <p:cNvPr id="36867" name="Picture 3" descr="Genes store information for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8674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Evaluation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Completed laboratory works</a:t>
            </a:r>
          </a:p>
          <a:p>
            <a:pPr eaLnBrk="1" hangingPunct="1"/>
            <a:r>
              <a:rPr lang="en-GB" altLang="en-US" smtClean="0"/>
              <a:t>Writing tests</a:t>
            </a:r>
          </a:p>
          <a:p>
            <a:pPr lvl="1" eaLnBrk="1" hangingPunct="1"/>
            <a:r>
              <a:rPr lang="en-GB" altLang="en-US" smtClean="0"/>
              <a:t>general genetics</a:t>
            </a:r>
          </a:p>
          <a:p>
            <a:pPr lvl="1" eaLnBrk="1" hangingPunct="1"/>
            <a:r>
              <a:rPr lang="en-GB" altLang="en-US" smtClean="0"/>
              <a:t>molecular genetics</a:t>
            </a:r>
          </a:p>
          <a:p>
            <a:pPr lvl="2" eaLnBrk="1" hangingPunct="1">
              <a:buFontTx/>
              <a:buNone/>
            </a:pPr>
            <a:r>
              <a:rPr lang="en-GB" altLang="en-US" smtClean="0"/>
              <a:t>Final score from both tests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Number of genes</a:t>
            </a:r>
          </a:p>
        </p:txBody>
      </p:sp>
      <p:pic>
        <p:nvPicPr>
          <p:cNvPr id="37891" name="Picture 3" descr="Gene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/>
          <a:stretch>
            <a:fillRect/>
          </a:stretch>
        </p:blipFill>
        <p:spPr bwMode="auto">
          <a:xfrm>
            <a:off x="2627313" y="836613"/>
            <a:ext cx="39608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947738"/>
          </a:xfrm>
        </p:spPr>
        <p:txBody>
          <a:bodyPr/>
          <a:lstStyle/>
          <a:p>
            <a:pPr eaLnBrk="1" hangingPunct="1"/>
            <a:r>
              <a:rPr lang="en-GB" altLang="en-US" smtClean="0"/>
              <a:t>Allele - locus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557338"/>
            <a:ext cx="81534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FF0000"/>
                </a:solidFill>
                <a:latin typeface="Arial" charset="0"/>
              </a:rPr>
              <a:t>Allele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: an alternate form of a gene.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/>
              <a:t>Variants that occur at the same locus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Multiple allele: number alleles of the one gene (more than two)</a:t>
            </a: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0">
                <a:solidFill>
                  <a:srgbClr val="FF0000"/>
                </a:solidFill>
                <a:latin typeface="Arial" charset="0"/>
              </a:rPr>
              <a:t>Locus</a:t>
            </a:r>
            <a:r>
              <a:rPr lang="en-US" altLang="en-US" sz="2400" i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altLang="en-US" sz="2400" b="0" i="0">
                <a:solidFill>
                  <a:schemeClr val="tx1"/>
                </a:solidFill>
                <a:latin typeface="Arial" charset="0"/>
              </a:rPr>
              <a:t> the part of a chromosome, wich coding:</a:t>
            </a:r>
          </a:p>
          <a:p>
            <a:pPr lvl="2">
              <a:spcBef>
                <a:spcPct val="0"/>
              </a:spcBef>
            </a:pPr>
            <a:r>
              <a:rPr lang="en-US" altLang="en-US"/>
              <a:t>functional gene – coding of a polypeptide chain or RNA</a:t>
            </a:r>
          </a:p>
          <a:p>
            <a:pPr lvl="2">
              <a:spcBef>
                <a:spcPct val="0"/>
              </a:spcBef>
            </a:pPr>
            <a:r>
              <a:rPr lang="en-US" altLang="en-US"/>
              <a:t>molecular marker</a:t>
            </a: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Multiple alleles</a:t>
            </a:r>
          </a:p>
        </p:txBody>
      </p:sp>
      <p:pic>
        <p:nvPicPr>
          <p:cNvPr id="39939" name="Picture 3" descr="multiple alle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/>
          <a:stretch>
            <a:fillRect/>
          </a:stretch>
        </p:blipFill>
        <p:spPr bwMode="auto">
          <a:xfrm>
            <a:off x="1600200" y="2057400"/>
            <a:ext cx="6400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82863" y="1219200"/>
            <a:ext cx="4065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chemeClr val="accent1"/>
                </a:solidFill>
                <a:latin typeface="Arial" charset="0"/>
              </a:rPr>
              <a:t>Eye colour of Drosophila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4392613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ABO blood groups</a:t>
            </a:r>
          </a:p>
        </p:txBody>
      </p:sp>
      <p:pic>
        <p:nvPicPr>
          <p:cNvPr id="40963" name="Picture 3" descr="ABO blood group l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>
            <a:fillRect/>
          </a:stretch>
        </p:blipFill>
        <p:spPr bwMode="auto">
          <a:xfrm>
            <a:off x="4724400" y="152400"/>
            <a:ext cx="42354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Landsteiner Karl_1868-1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19859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42988" y="4508500"/>
            <a:ext cx="237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Karl 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Landsteiner</a:t>
            </a:r>
            <a:endParaRPr lang="lv-LV" altLang="en-US" sz="2000" b="0" i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(1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868-1</a:t>
            </a: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ru-RU" altLang="en-US" sz="2000" b="0" i="0">
                <a:solidFill>
                  <a:schemeClr val="tx1"/>
                </a:solidFill>
                <a:latin typeface="Arial" charset="0"/>
              </a:rPr>
              <a:t>43</a:t>
            </a:r>
            <a:r>
              <a:rPr lang="lv-LV" altLang="en-US" sz="2000" b="0" i="0">
                <a:solidFill>
                  <a:schemeClr val="tx1"/>
                </a:solidFill>
                <a:latin typeface="Arial" charset="0"/>
              </a:rPr>
              <a:t>)</a:t>
            </a:r>
            <a:endParaRPr lang="ru-RU" alt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5292725" y="1889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lv-LV" altLang="en-US" sz="2400" b="0" baseline="30000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-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5364163" y="3716338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</a:t>
            </a:r>
            <a:r>
              <a:rPr lang="lv-LV" altLang="en-US" sz="2400" b="0" baseline="3000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-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6300788" y="2133600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 b="0">
                <a:solidFill>
                  <a:srgbClr val="FFFF00"/>
                </a:solidFill>
                <a:latin typeface="Times New Roman" pitchFamily="18" charset="0"/>
              </a:rPr>
              <a:t>ii</a:t>
            </a:r>
            <a:endParaRPr lang="ru-RU" altLang="en-US" sz="2400" b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485062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Multiple alleles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800" smtClean="0"/>
              <a:t>Example: phenylketonuria</a:t>
            </a:r>
          </a:p>
          <a:p>
            <a:pPr lvl="1" eaLnBrk="1" hangingPunct="1">
              <a:buFontTx/>
              <a:buNone/>
            </a:pPr>
            <a:r>
              <a:rPr lang="en-GB" altLang="en-US" sz="2400" smtClean="0"/>
              <a:t>  </a:t>
            </a:r>
            <a:r>
              <a:rPr lang="lv-LV" altLang="en-US" sz="2400" smtClean="0"/>
              <a:t>    </a:t>
            </a:r>
            <a:r>
              <a:rPr lang="en-GB" altLang="en-US" sz="2400" smtClean="0"/>
              <a:t>phenylalanine              </a:t>
            </a:r>
            <a:r>
              <a:rPr lang="en-US" altLang="en-US" sz="2400" smtClean="0"/>
              <a:t>tyrosine</a:t>
            </a:r>
            <a:r>
              <a:rPr lang="en-GB" altLang="en-US" sz="2400" smtClean="0"/>
              <a:t>    </a:t>
            </a:r>
          </a:p>
          <a:p>
            <a:pPr lvl="1" eaLnBrk="1" hangingPunct="1">
              <a:buFontTx/>
              <a:buNone/>
            </a:pPr>
            <a:r>
              <a:rPr lang="en-GB" altLang="en-US" sz="1400" smtClean="0"/>
              <a:t>           </a:t>
            </a:r>
            <a:r>
              <a:rPr lang="lv-LV" altLang="en-US" sz="1400" smtClean="0"/>
              <a:t>                       </a:t>
            </a:r>
            <a:r>
              <a:rPr lang="en-GB" altLang="en-US" sz="1400" smtClean="0">
                <a:solidFill>
                  <a:schemeClr val="accent1"/>
                </a:solidFill>
              </a:rPr>
              <a:t>phenylalanine hydroxylase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GB" altLang="en-US" sz="2400" smtClean="0"/>
          </a:p>
          <a:p>
            <a:pPr lvl="2" eaLnBrk="1" hangingPunct="1"/>
            <a:r>
              <a:rPr lang="en-US" altLang="en-US" sz="2000" smtClean="0"/>
              <a:t>Recently was considered that the enzyme is coded by the gene </a:t>
            </a:r>
            <a:r>
              <a:rPr lang="en-GB" altLang="en-US" sz="2000" smtClean="0"/>
              <a:t>with two alleles (non-functional is recessive)</a:t>
            </a:r>
          </a:p>
          <a:p>
            <a:pPr lvl="2" eaLnBrk="1" hangingPunct="1"/>
            <a:r>
              <a:rPr lang="en-GB" altLang="en-US" sz="2000" smtClean="0"/>
              <a:t>Molecular analysis shown more than 50 alleles in the locus</a:t>
            </a:r>
          </a:p>
          <a:p>
            <a:pPr lvl="2" eaLnBrk="1" hangingPunct="1"/>
            <a:r>
              <a:rPr lang="en-GB" altLang="en-US" sz="2000" smtClean="0"/>
              <a:t>Most alleles has not phenotypic effect </a:t>
            </a:r>
          </a:p>
          <a:p>
            <a:pPr lvl="2" eaLnBrk="1" hangingPunct="1"/>
            <a:r>
              <a:rPr lang="en-GB" altLang="en-US" sz="2000" smtClean="0"/>
              <a:t>8 alleles in homozygotic conditions have enzyme activity 1 </a:t>
            </a:r>
            <a:r>
              <a:rPr lang="en-GB" altLang="en-US" sz="2000" smtClean="0">
                <a:cs typeface="Arial" charset="0"/>
              </a:rPr>
              <a:t>–</a:t>
            </a:r>
            <a:r>
              <a:rPr lang="en-GB" altLang="en-US" sz="2000" smtClean="0"/>
              <a:t> 50% from the norm. 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427538" y="2276475"/>
            <a:ext cx="9906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Multiple alleles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How many alleles in an locus?</a:t>
            </a:r>
          </a:p>
          <a:p>
            <a:pPr lvl="1" eaLnBrk="1" hangingPunct="1"/>
            <a:r>
              <a:rPr lang="en-GB" altLang="en-US" smtClean="0"/>
              <a:t>if a gene only 100 bp</a:t>
            </a:r>
          </a:p>
          <a:p>
            <a:pPr lvl="1" eaLnBrk="1" hangingPunct="1"/>
            <a:r>
              <a:rPr lang="en-GB" altLang="en-US" smtClean="0"/>
              <a:t>in a position one of four nucleotides</a:t>
            </a:r>
          </a:p>
          <a:p>
            <a:pPr algn="ctr" eaLnBrk="1" hangingPunct="1">
              <a:buFontTx/>
              <a:buNone/>
            </a:pPr>
            <a:r>
              <a:rPr lang="en-GB" altLang="en-US" smtClean="0">
                <a:solidFill>
                  <a:srgbClr val="FF0000"/>
                </a:solidFill>
              </a:rPr>
              <a:t>	</a:t>
            </a:r>
            <a:r>
              <a:rPr lang="en-GB" altLang="en-US" sz="2400" smtClean="0">
                <a:solidFill>
                  <a:srgbClr val="FF0000"/>
                </a:solidFill>
              </a:rPr>
              <a:t>possible number of alleles </a:t>
            </a:r>
            <a:r>
              <a:rPr lang="en-GB" altLang="en-US" sz="2400" smtClean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en-GB" altLang="en-US" sz="2400" smtClean="0">
                <a:solidFill>
                  <a:srgbClr val="FF0000"/>
                </a:solidFill>
              </a:rPr>
              <a:t> 4</a:t>
            </a:r>
            <a:r>
              <a:rPr lang="en-GB" altLang="en-US" sz="2400" baseline="30000" smtClean="0">
                <a:solidFill>
                  <a:srgbClr val="FF0000"/>
                </a:solidFill>
              </a:rPr>
              <a:t>100</a:t>
            </a:r>
            <a:endParaRPr lang="en-GB" altLang="en-US" baseline="30000" smtClean="0">
              <a:solidFill>
                <a:srgbClr val="FF0000"/>
              </a:solidFill>
            </a:endParaRPr>
          </a:p>
          <a:p>
            <a:pPr eaLnBrk="1" hangingPunct="1"/>
            <a:endParaRPr lang="en-GB" altLang="en-US" baseline="30000" smtClean="0"/>
          </a:p>
          <a:p>
            <a:pPr lvl="2" eaLnBrk="1" hangingPunct="1"/>
            <a:r>
              <a:rPr lang="en-GB" altLang="en-US" smtClean="0"/>
              <a:t>not all alleles have own phenotype</a:t>
            </a:r>
          </a:p>
          <a:p>
            <a:pPr lvl="2" eaLnBrk="1" hangingPunct="1"/>
            <a:r>
              <a:rPr lang="en-GB" altLang="en-US" smtClean="0"/>
              <a:t>all alleles can be recovered only by sequencing</a:t>
            </a:r>
          </a:p>
          <a:p>
            <a:pPr lvl="2" eaLnBrk="1" hangingPunct="1"/>
            <a:r>
              <a:rPr lang="en-GB" altLang="en-US" smtClean="0"/>
              <a:t>SNP - single nucleotide polymorphism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48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Genotype - genome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84860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 dirty="0">
                <a:solidFill>
                  <a:srgbClr val="FF0000"/>
                </a:solidFill>
                <a:latin typeface="Arial" charset="0"/>
              </a:rPr>
              <a:t>Genome</a:t>
            </a:r>
            <a:r>
              <a:rPr lang="en-GB" altLang="en-US" sz="2800" b="0" i="0" dirty="0">
                <a:solidFill>
                  <a:srgbClr val="663300"/>
                </a:solidFill>
                <a:latin typeface="Arial" charset="0"/>
              </a:rPr>
              <a:t> – set of </a:t>
            </a:r>
            <a:r>
              <a:rPr lang="en-GB" altLang="en-US" sz="2800" b="0" i="0" u="sng" dirty="0">
                <a:solidFill>
                  <a:srgbClr val="663300"/>
                </a:solidFill>
                <a:latin typeface="Arial" charset="0"/>
              </a:rPr>
              <a:t>genes</a:t>
            </a:r>
            <a:r>
              <a:rPr lang="en-GB" altLang="en-US" sz="2800" b="0" i="0" dirty="0">
                <a:solidFill>
                  <a:srgbClr val="663300"/>
                </a:solidFill>
                <a:latin typeface="Arial" charset="0"/>
              </a:rPr>
              <a:t> in the haploid chromosome complex</a:t>
            </a:r>
            <a:endParaRPr lang="en-GB" altLang="en-US" sz="2800" b="0" i="0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accent1"/>
                </a:solidFill>
                <a:latin typeface="Arial" charset="0"/>
              </a:rPr>
              <a:t>A B C D E F G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GB" altLang="en-US" sz="2000" b="0" dirty="0">
                <a:solidFill>
                  <a:srgbClr val="CC9900"/>
                </a:solidFill>
                <a:latin typeface="Arial" charset="0"/>
              </a:rPr>
              <a:t>Characteristic for a species (typical, normal)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800" b="0" i="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 dirty="0">
                <a:solidFill>
                  <a:srgbClr val="FF0000"/>
                </a:solidFill>
                <a:latin typeface="Arial" charset="0"/>
              </a:rPr>
              <a:t>Genotype</a:t>
            </a:r>
            <a:r>
              <a:rPr lang="en-GB" altLang="en-US" sz="2800" b="0" i="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en-US" sz="2800" b="0" i="0" dirty="0">
                <a:solidFill>
                  <a:srgbClr val="663300"/>
                </a:solidFill>
                <a:latin typeface="Arial" charset="0"/>
              </a:rPr>
              <a:t>– set of </a:t>
            </a:r>
            <a:r>
              <a:rPr lang="lv-LV" altLang="en-US" sz="2800" b="0" i="0" u="sng" dirty="0" err="1">
                <a:solidFill>
                  <a:srgbClr val="663300"/>
                </a:solidFill>
                <a:latin typeface="Arial" charset="0"/>
              </a:rPr>
              <a:t>all</a:t>
            </a:r>
            <a:r>
              <a:rPr lang="lv-LV" altLang="en-US" sz="2800" b="0" i="0" u="sng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en-US" sz="2800" b="0" i="0" u="sng" dirty="0">
                <a:solidFill>
                  <a:srgbClr val="663300"/>
                </a:solidFill>
                <a:latin typeface="Arial" charset="0"/>
              </a:rPr>
              <a:t>alleles </a:t>
            </a:r>
            <a:r>
              <a:rPr lang="lv-LV" altLang="en-US" sz="2800" b="0" i="0" dirty="0">
                <a:solidFill>
                  <a:srgbClr val="663300"/>
                </a:solidFill>
                <a:latin typeface="Arial" charset="0"/>
              </a:rPr>
              <a:t>(</a:t>
            </a:r>
            <a:r>
              <a:rPr lang="en-GB" altLang="en-US" sz="2800" b="0" i="0" dirty="0">
                <a:solidFill>
                  <a:srgbClr val="663300"/>
                </a:solidFill>
                <a:latin typeface="Arial" charset="0"/>
              </a:rPr>
              <a:t>genes</a:t>
            </a:r>
            <a:r>
              <a:rPr lang="lv-LV" altLang="en-US" sz="2800" b="0" i="0" dirty="0">
                <a:solidFill>
                  <a:srgbClr val="663300"/>
                </a:solidFill>
                <a:latin typeface="Arial" charset="0"/>
              </a:rPr>
              <a:t>) </a:t>
            </a:r>
            <a:r>
              <a:rPr lang="en-GB" altLang="en-US" sz="2800" b="0" i="0" dirty="0">
                <a:solidFill>
                  <a:srgbClr val="663300"/>
                </a:solidFill>
                <a:latin typeface="Arial" charset="0"/>
              </a:rPr>
              <a:t>of the particular individual</a:t>
            </a:r>
          </a:p>
          <a:p>
            <a:pPr>
              <a:lnSpc>
                <a:spcPct val="30000"/>
              </a:lnSpc>
              <a:spcBef>
                <a:spcPct val="0"/>
              </a:spcBef>
              <a:buFontTx/>
              <a:buNone/>
            </a:pPr>
            <a:endParaRPr lang="en-GB" altLang="en-US" sz="2800" b="0" dirty="0">
              <a:solidFill>
                <a:srgbClr val="6633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accent1"/>
                </a:solidFill>
                <a:latin typeface="Arial" charset="0"/>
              </a:rPr>
              <a:t>A B c D e F 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accent1"/>
                </a:solidFill>
                <a:latin typeface="Arial" charset="0"/>
              </a:rPr>
              <a:t>a B C d e F g</a:t>
            </a:r>
            <a:endParaRPr lang="en-GB" altLang="en-US" sz="24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0" dirty="0">
                <a:solidFill>
                  <a:srgbClr val="CC9900"/>
                </a:solidFill>
                <a:latin typeface="Arial" charset="0"/>
              </a:rPr>
              <a:t>Different for the each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Trait, phenotype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25646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Trait</a:t>
            </a:r>
            <a:r>
              <a:rPr lang="en-GB" altLang="en-US" sz="2800" b="0" i="0">
                <a:solidFill>
                  <a:srgbClr val="663300"/>
                </a:solidFill>
                <a:latin typeface="Arial" charset="0"/>
              </a:rPr>
              <a:t> – morphological, anatomical, physiological, biochemical or another particularities of an individual.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Phenotype</a:t>
            </a:r>
            <a:r>
              <a:rPr lang="en-GB" altLang="en-US" sz="2800" b="0" i="0">
                <a:solidFill>
                  <a:srgbClr val="663300"/>
                </a:solidFill>
                <a:latin typeface="Arial" charset="0"/>
              </a:rPr>
              <a:t> –  set of the all traits of an individual.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4803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Haploid - diploid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391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FF0000"/>
                </a:solidFill>
                <a:latin typeface="Arial" charset="0"/>
              </a:rPr>
              <a:t>Haploid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a single set of </a:t>
            </a: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chromosomes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 (half the full set of genetic material).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CC9900"/>
                </a:solidFill>
                <a:latin typeface="Arial" charset="0"/>
              </a:rPr>
              <a:t>	Present in the egg and sperm cells of animals and 	in the egg and pollen cells of plants. Human beings 	have 23 chromosomes in their reproductive cells. </a:t>
            </a:r>
            <a:endParaRPr lang="en-GB" altLang="en-US" sz="2400" b="0" i="0">
              <a:solidFill>
                <a:srgbClr val="CC99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FF0000"/>
                </a:solidFill>
                <a:latin typeface="Arial" charset="0"/>
              </a:rPr>
              <a:t>Diploid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a full set of genetic material, consisting of paired </a:t>
            </a: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chromosomes</a:t>
            </a:r>
            <a:r>
              <a:rPr lang="en-GB" altLang="en-US" sz="2400" i="0">
                <a:solidFill>
                  <a:schemeClr val="tx1"/>
                </a:solidFill>
                <a:latin typeface="Arial" charset="0"/>
              </a:rPr>
              <a:t> one chromosome from each parental set.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CC9900"/>
                </a:solidFill>
              </a:rPr>
              <a:t>Most animal cells except the gametes have a diploid set of chromosomes. The diploid human genome has 46 chromosomes.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rgbClr val="9966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Homozygotic - heterozygotic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458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Homozygotic organism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– an individual with the same alleles of the particular genes. 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                                              </a:t>
            </a:r>
            <a:r>
              <a:rPr lang="en-GB" altLang="en-US" sz="2400" b="0" i="0">
                <a:solidFill>
                  <a:srgbClr val="996633"/>
                </a:solidFill>
                <a:latin typeface="Arial" charset="0"/>
              </a:rPr>
              <a:t>homozygotic conditions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CC3300"/>
                </a:solidFill>
                <a:latin typeface="Arial" charset="0"/>
              </a:rPr>
              <a:t>Complete homozygotic organism </a:t>
            </a:r>
            <a:r>
              <a:rPr lang="en-GB" altLang="en-US" sz="2400" b="0" i="0">
                <a:solidFill>
                  <a:srgbClr val="996633"/>
                </a:solidFill>
                <a:latin typeface="Arial" charset="0"/>
              </a:rPr>
              <a:t>– if all genes of an  individual are in the homozygotic conditions </a:t>
            </a:r>
            <a:endParaRPr lang="en-GB" altLang="en-US" sz="2400" b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Heterozygotic organism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– an individual with the different alleles of the particular genes.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					 </a:t>
            </a:r>
            <a:r>
              <a:rPr lang="en-GB" altLang="en-US" sz="2400" b="0" i="0">
                <a:solidFill>
                  <a:srgbClr val="996633"/>
                </a:solidFill>
                <a:latin typeface="Arial" charset="0"/>
              </a:rPr>
              <a:t>heterozygotic conditions</a:t>
            </a:r>
            <a:endParaRPr lang="en-GB" altLang="en-US" sz="2800" b="0" i="0">
              <a:solidFill>
                <a:srgbClr val="996633"/>
              </a:solidFill>
              <a:latin typeface="Arial" charset="0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47108" name="Oval 13"/>
          <p:cNvSpPr>
            <a:spLocks noChangeArrowheads="1"/>
          </p:cNvSpPr>
          <p:nvPr/>
        </p:nvSpPr>
        <p:spPr bwMode="auto">
          <a:xfrm>
            <a:off x="3419475" y="1916113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 New Roman" pitchFamily="18" charset="0"/>
              </a:rPr>
              <a:t>aa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9" name="Oval 14"/>
          <p:cNvSpPr>
            <a:spLocks noChangeArrowheads="1"/>
          </p:cNvSpPr>
          <p:nvPr/>
        </p:nvSpPr>
        <p:spPr bwMode="auto">
          <a:xfrm>
            <a:off x="2484438" y="1916113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 New Roman" pitchFamily="18" charset="0"/>
              </a:rPr>
              <a:t>AA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0" name="Oval 15"/>
          <p:cNvSpPr>
            <a:spLocks noChangeArrowheads="1"/>
          </p:cNvSpPr>
          <p:nvPr/>
        </p:nvSpPr>
        <p:spPr bwMode="auto">
          <a:xfrm>
            <a:off x="2555875" y="5084763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 New Roman" pitchFamily="18" charset="0"/>
              </a:rPr>
              <a:t>Aa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Textbooks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Lectures</a:t>
            </a:r>
          </a:p>
          <a:p>
            <a:pPr eaLnBrk="1" hangingPunct="1"/>
            <a:r>
              <a:rPr lang="en-GB" altLang="en-US" smtClean="0"/>
              <a:t>Any available textbook in part of general genetics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CC3300"/>
                </a:solidFill>
              </a:rPr>
              <a:t>in tests nothing more than in lectures or/and laboratory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Gene interactions in a locus</a:t>
            </a:r>
            <a:r>
              <a:rPr lang="en-GB" altLang="en-US" sz="400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CC3300"/>
                </a:solidFill>
              </a:rPr>
              <a:t>	Dominant and recessive alleles</a:t>
            </a:r>
            <a:endParaRPr lang="lv-LV" altLang="en-US" smtClean="0">
              <a:solidFill>
                <a:srgbClr val="CC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lv-LV" altLang="en-US" b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smtClean="0">
                <a:solidFill>
                  <a:srgbClr val="FF0000"/>
                </a:solidFill>
              </a:rPr>
              <a:t>Dominance</a:t>
            </a:r>
            <a:r>
              <a:rPr lang="en-GB" altLang="en-US" b="0" smtClean="0">
                <a:solidFill>
                  <a:srgbClr val="996633"/>
                </a:solidFill>
              </a:rPr>
              <a:t> – one allele (dominant) in heterozygotic condition completely or partly depress manifestation of the other (recessive) allele.</a:t>
            </a:r>
          </a:p>
          <a:p>
            <a:pPr eaLnBrk="1" hangingPunct="1">
              <a:buFontTx/>
              <a:buNone/>
            </a:pPr>
            <a:endParaRPr lang="en-GB" altLang="en-US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715963"/>
            <a:ext cx="7480300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Types of dominance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77724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i="0">
                <a:solidFill>
                  <a:schemeClr val="accent1"/>
                </a:solidFill>
                <a:latin typeface="Arial" charset="0"/>
              </a:rPr>
              <a:t>complete dominance</a:t>
            </a:r>
          </a:p>
          <a:p>
            <a:pPr>
              <a:spcBef>
                <a:spcPct val="0"/>
              </a:spcBef>
            </a:pPr>
            <a:r>
              <a:rPr lang="en-GB" altLang="en-US" i="0">
                <a:solidFill>
                  <a:schemeClr val="accent1"/>
                </a:solidFill>
                <a:latin typeface="Arial" charset="0"/>
              </a:rPr>
              <a:t>partial (incomplete) dominance</a:t>
            </a:r>
          </a:p>
          <a:p>
            <a:pPr>
              <a:spcBef>
                <a:spcPct val="0"/>
              </a:spcBef>
            </a:pPr>
            <a:r>
              <a:rPr lang="en-GB" altLang="en-US" i="0">
                <a:solidFill>
                  <a:schemeClr val="accent1"/>
                </a:solidFill>
                <a:latin typeface="Arial" charset="0"/>
              </a:rPr>
              <a:t>codominance</a:t>
            </a:r>
            <a:endParaRPr lang="lv-LV" altLang="en-US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lv-LV" altLang="en-US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Complete dominance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– the phenotype of heterozygote </a:t>
            </a:r>
            <a:r>
              <a:rPr lang="en-GB" altLang="en-US" sz="2800" b="0">
                <a:solidFill>
                  <a:srgbClr val="996633"/>
                </a:solidFill>
                <a:latin typeface="Arial" charset="0"/>
              </a:rPr>
              <a:t>Aa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is the same as the phenotype of the homozygote </a:t>
            </a:r>
            <a:r>
              <a:rPr lang="en-GB" altLang="en-US" sz="2800" b="0">
                <a:solidFill>
                  <a:srgbClr val="996633"/>
                </a:solidFill>
                <a:latin typeface="Arial" charset="0"/>
              </a:rPr>
              <a:t>AA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0" i="0">
              <a:solidFill>
                <a:srgbClr val="99663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480300" cy="687388"/>
          </a:xfrm>
        </p:spPr>
        <p:txBody>
          <a:bodyPr/>
          <a:lstStyle/>
          <a:p>
            <a:pPr eaLnBrk="1" hangingPunct="1"/>
            <a:r>
              <a:rPr lang="en-GB" altLang="en-US" smtClean="0"/>
              <a:t>Types of dominance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18623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Partial dominance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– the phenotype of heterozygote </a:t>
            </a:r>
            <a:r>
              <a:rPr lang="en-GB" altLang="en-US" sz="2800" b="0">
                <a:solidFill>
                  <a:srgbClr val="996633"/>
                </a:solidFill>
                <a:latin typeface="Arial" charset="0"/>
              </a:rPr>
              <a:t>Aa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is the between of phenotypes of  homozygotes </a:t>
            </a:r>
            <a:r>
              <a:rPr lang="en-GB" altLang="en-US" sz="2800" b="0">
                <a:solidFill>
                  <a:srgbClr val="996633"/>
                </a:solidFill>
                <a:latin typeface="Arial" charset="0"/>
              </a:rPr>
              <a:t>AA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and </a:t>
            </a:r>
            <a:r>
              <a:rPr lang="en-GB" altLang="en-US" sz="2800" b="0">
                <a:solidFill>
                  <a:srgbClr val="996633"/>
                </a:solidFill>
                <a:latin typeface="Arial" charset="0"/>
              </a:rPr>
              <a:t>aa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lv-LV" altLang="en-US" sz="14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lv-LV" altLang="en-US" sz="14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lv-LV" altLang="en-US" sz="14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b="0" i="0">
              <a:solidFill>
                <a:srgbClr val="996633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Codomina</a:t>
            </a:r>
            <a:r>
              <a:rPr lang="lv-LV" altLang="en-US" sz="2800" b="0" i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en-GB" altLang="en-US" sz="2800" b="0" i="0">
                <a:solidFill>
                  <a:srgbClr val="FF0000"/>
                </a:solidFill>
                <a:latin typeface="Arial" charset="0"/>
              </a:rPr>
              <a:t>ce</a:t>
            </a:r>
            <a:r>
              <a:rPr lang="en-GB" altLang="en-US" sz="2800" b="0" i="0">
                <a:solidFill>
                  <a:srgbClr val="996633"/>
                </a:solidFill>
                <a:latin typeface="Arial" charset="0"/>
              </a:rPr>
              <a:t> – products of both alleles are expressed. </a:t>
            </a:r>
          </a:p>
        </p:txBody>
      </p:sp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4486275" y="4729163"/>
          <a:ext cx="46005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Document" r:id="rId3" imgW="4465769" imgH="1469004" progId="Word.Document.8">
                  <p:embed/>
                </p:oleObj>
              </mc:Choice>
              <mc:Fallback>
                <p:oleObj name="Document" r:id="rId3" imgW="4465769" imgH="14690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4729163"/>
                        <a:ext cx="46005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6" descr="Partial dominance_lauvmut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1875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5580063" y="1557338"/>
            <a:ext cx="482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>
                <a:solidFill>
                  <a:schemeClr val="tx1"/>
                </a:solidFill>
                <a:latin typeface="Arial" charset="0"/>
              </a:rPr>
              <a:t>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24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12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>
                <a:solidFill>
                  <a:schemeClr val="tx1"/>
                </a:solidFill>
                <a:latin typeface="Arial" charset="0"/>
              </a:rPr>
              <a:t>F</a:t>
            </a:r>
            <a:r>
              <a:rPr lang="lv-LV" altLang="en-US" sz="2400" baseline="-25000">
                <a:solidFill>
                  <a:schemeClr val="tx1"/>
                </a:solidFill>
                <a:latin typeface="Arial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2400" baseline="-250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2400" baseline="-250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1200" baseline="-250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lv-LV" altLang="en-US" sz="2400" baseline="-2500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en-US" sz="2400">
                <a:solidFill>
                  <a:schemeClr val="tx1"/>
                </a:solidFill>
                <a:latin typeface="Arial" charset="0"/>
              </a:rPr>
              <a:t>F</a:t>
            </a:r>
            <a:r>
              <a:rPr lang="lv-LV" altLang="en-US" sz="2400" baseline="-25000">
                <a:solidFill>
                  <a:schemeClr val="tx1"/>
                </a:solidFill>
                <a:latin typeface="Arial" charset="0"/>
              </a:rPr>
              <a:t>2</a:t>
            </a:r>
            <a:endParaRPr lang="ru-RU" altLang="en-US" sz="2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111601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Relationship</a:t>
            </a:r>
            <a:r>
              <a:rPr lang="lv-LV" altLang="en-US" dirty="0" smtClean="0"/>
              <a:t>s</a:t>
            </a:r>
            <a:r>
              <a:rPr lang="en-GB" altLang="en-US" dirty="0" smtClean="0"/>
              <a:t> of phenotype and genotype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4895850"/>
          </a:xfrm>
        </p:spPr>
        <p:txBody>
          <a:bodyPr/>
          <a:lstStyle/>
          <a:p>
            <a:pPr eaLnBrk="1" hangingPunct="1"/>
            <a:r>
              <a:rPr lang="en-GB" altLang="en-US" smtClean="0"/>
              <a:t>If expressed a recessive trait</a:t>
            </a:r>
          </a:p>
          <a:p>
            <a:pPr lvl="1" eaLnBrk="1" hangingPunct="1"/>
            <a:r>
              <a:rPr lang="en-GB" altLang="en-US" smtClean="0"/>
              <a:t>genotype is </a:t>
            </a:r>
            <a:r>
              <a:rPr lang="en-GB" altLang="en-US" i="1" smtClean="0">
                <a:solidFill>
                  <a:srgbClr val="FF0000"/>
                </a:solidFill>
              </a:rPr>
              <a:t>aa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If expressed a dominant trait</a:t>
            </a:r>
          </a:p>
          <a:p>
            <a:pPr lvl="1" eaLnBrk="1" hangingPunct="1"/>
            <a:r>
              <a:rPr lang="en-GB" altLang="en-US" smtClean="0"/>
              <a:t>possible two genotypes: </a:t>
            </a:r>
            <a:r>
              <a:rPr lang="en-GB" altLang="en-US" i="1" smtClean="0">
                <a:solidFill>
                  <a:srgbClr val="FF0000"/>
                </a:solidFill>
              </a:rPr>
              <a:t>AA</a:t>
            </a:r>
            <a:r>
              <a:rPr lang="en-GB" altLang="en-US" smtClean="0"/>
              <a:t> and </a:t>
            </a:r>
            <a:r>
              <a:rPr lang="en-GB" altLang="en-US" i="1" smtClean="0">
                <a:solidFill>
                  <a:srgbClr val="FF0000"/>
                </a:solidFill>
              </a:rPr>
              <a:t>Aa</a:t>
            </a:r>
            <a:endParaRPr lang="en-GB" altLang="en-US" smtClean="0"/>
          </a:p>
          <a:p>
            <a:pPr lvl="1" eaLnBrk="1" hangingPunct="1"/>
            <a:r>
              <a:rPr lang="en-GB" altLang="en-US" smtClean="0"/>
              <a:t>if exact genotype is not known the designation </a:t>
            </a:r>
            <a:r>
              <a:rPr lang="en-GB" altLang="en-US" i="1" smtClean="0">
                <a:solidFill>
                  <a:srgbClr val="FF0000"/>
                </a:solidFill>
              </a:rPr>
              <a:t>A– </a:t>
            </a:r>
            <a:r>
              <a:rPr lang="en-GB" altLang="en-US" smtClean="0"/>
              <a:t>is used</a:t>
            </a:r>
          </a:p>
          <a:p>
            <a:pPr eaLnBrk="1" hangingPunct="1"/>
            <a:r>
              <a:rPr lang="en-GB" altLang="en-US" smtClean="0"/>
              <a:t>In case of partial dominance or codominance the phenotype allows to recognise all genotypes </a:t>
            </a:r>
            <a:r>
              <a:rPr lang="en-GB" altLang="en-US" i="1" smtClean="0">
                <a:solidFill>
                  <a:srgbClr val="FF0000"/>
                </a:solidFill>
              </a:rPr>
              <a:t>AA,</a:t>
            </a:r>
            <a:r>
              <a:rPr lang="en-GB" altLang="en-US" smtClean="0"/>
              <a:t> </a:t>
            </a:r>
            <a:r>
              <a:rPr lang="en-GB" altLang="en-US" i="1" smtClean="0">
                <a:solidFill>
                  <a:srgbClr val="FF0000"/>
                </a:solidFill>
              </a:rPr>
              <a:t>Aa </a:t>
            </a:r>
            <a:r>
              <a:rPr lang="en-GB" altLang="en-US" smtClean="0"/>
              <a:t>and </a:t>
            </a:r>
            <a:r>
              <a:rPr lang="en-GB" altLang="en-US" i="1" smtClean="0">
                <a:solidFill>
                  <a:srgbClr val="FF0000"/>
                </a:solidFill>
              </a:rPr>
              <a:t>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zaks.BIO\Documents\My Scans\2014-08-02 lv geni\Latviesa geni un s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28775"/>
            <a:ext cx="262413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Genes controlling everything …</a:t>
            </a:r>
          </a:p>
        </p:txBody>
      </p:sp>
      <p:pic>
        <p:nvPicPr>
          <p:cNvPr id="20484" name="Picture 3" descr="C:\Users\izaks.BIO\Documents\My Scans\2014-08-04 geni\Draugu geni_d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573463"/>
            <a:ext cx="57515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Subject of Genetics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b="0" smtClean="0">
                <a:solidFill>
                  <a:srgbClr val="CC3300"/>
                </a:solidFill>
              </a:rPr>
              <a:t>	Genetics – science about inheritance </a:t>
            </a:r>
            <a:r>
              <a:rPr lang="en-GB" altLang="en-US" b="0" i="1" smtClean="0">
                <a:solidFill>
                  <a:srgbClr val="CC3300"/>
                </a:solidFill>
              </a:rPr>
              <a:t>and variability</a:t>
            </a:r>
          </a:p>
          <a:p>
            <a:pPr lvl="2" eaLnBrk="1" hangingPunct="1">
              <a:buFontTx/>
              <a:buNone/>
            </a:pPr>
            <a:r>
              <a:rPr lang="en-GB" altLang="en-US" smtClean="0"/>
              <a:t>	Inheritance and variability – two sides of the same process</a:t>
            </a:r>
          </a:p>
          <a:p>
            <a:pPr lvl="3" eaLnBrk="1" hangingPunct="1"/>
            <a:r>
              <a:rPr lang="en-GB" altLang="en-US" smtClean="0"/>
              <a:t>similarity among parents and offspring, sibs etc.</a:t>
            </a:r>
          </a:p>
          <a:p>
            <a:pPr lvl="3" eaLnBrk="1" hangingPunct="1"/>
            <a:r>
              <a:rPr lang="en-GB" altLang="en-US" smtClean="0"/>
              <a:t>difference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Importance </a:t>
            </a:r>
            <a:r>
              <a:rPr lang="en-US" altLang="en-US" dirty="0" smtClean="0"/>
              <a:t>of any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US" altLang="en-US" dirty="0" smtClean="0"/>
              <a:t>theoretical</a:t>
            </a:r>
          </a:p>
          <a:p>
            <a:pPr lvl="1" eaLnBrk="1" hangingPunct="1"/>
            <a:r>
              <a:rPr lang="en-US" altLang="en-US" dirty="0" smtClean="0"/>
              <a:t>understanding of the world around us</a:t>
            </a:r>
          </a:p>
          <a:p>
            <a:pPr eaLnBrk="1" hangingPunct="1"/>
            <a:r>
              <a:rPr lang="en-US" altLang="en-US" dirty="0" smtClean="0"/>
              <a:t>applied</a:t>
            </a:r>
          </a:p>
          <a:p>
            <a:pPr lvl="1" eaLnBrk="1" hangingPunct="1"/>
            <a:r>
              <a:rPr lang="en-US" altLang="en-US" dirty="0" smtClean="0"/>
              <a:t>necessity of society 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93384" cy="7635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Theoretical importance</a:t>
            </a:r>
            <a:r>
              <a:rPr lang="lv-LV" altLang="en-US" dirty="0" smtClean="0"/>
              <a:t> of </a:t>
            </a:r>
            <a:r>
              <a:rPr lang="lv-LV" altLang="en-US" dirty="0" err="1" smtClean="0"/>
              <a:t>genetics</a:t>
            </a:r>
            <a:endParaRPr lang="en-GB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663300"/>
                </a:solidFill>
              </a:rPr>
              <a:t>	Development</a:t>
            </a: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evolutionary (</a:t>
            </a:r>
            <a:r>
              <a:rPr lang="lv-LV" altLang="en-US" smtClean="0"/>
              <a:t>phy</a:t>
            </a:r>
            <a:r>
              <a:rPr lang="en-GB" altLang="en-US" smtClean="0"/>
              <a:t>logenesis)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changes of genotypes (adaptation)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CC3300"/>
                </a:solidFill>
              </a:rPr>
              <a:t>	not possible to understood without genetics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individual (ontogenesis)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realisation of the genetic information            (any process in biology)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CC3300"/>
                </a:solidFill>
              </a:rPr>
              <a:t>	not possible to understood without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zaks 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shal_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shal_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ashal_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Rashal_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Izaks white</Template>
  <TotalTime>6462</TotalTime>
  <Words>1056</Words>
  <Application>Microsoft Office PowerPoint</Application>
  <PresentationFormat>On-screen Show (4:3)</PresentationFormat>
  <Paragraphs>305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Izaks white</vt:lpstr>
      <vt:lpstr>Rashal_white</vt:lpstr>
      <vt:lpstr>1_Rashal_white</vt:lpstr>
      <vt:lpstr>2_Rashal_white</vt:lpstr>
      <vt:lpstr>3_Rashal_white</vt:lpstr>
      <vt:lpstr>Document</vt:lpstr>
      <vt:lpstr>Basics of Genetics</vt:lpstr>
      <vt:lpstr>Structure of the course</vt:lpstr>
      <vt:lpstr>Teachers</vt:lpstr>
      <vt:lpstr>Evaluation</vt:lpstr>
      <vt:lpstr>Textbooks</vt:lpstr>
      <vt:lpstr>Genes controlling everything …</vt:lpstr>
      <vt:lpstr>Subject of Genetics</vt:lpstr>
      <vt:lpstr>Importance of any science</vt:lpstr>
      <vt:lpstr>Theoretical importance of genetics</vt:lpstr>
      <vt:lpstr>Applied importance of genetics</vt:lpstr>
      <vt:lpstr>Breeding</vt:lpstr>
      <vt:lpstr>Health</vt:lpstr>
      <vt:lpstr>Health</vt:lpstr>
      <vt:lpstr>Medicine and sport</vt:lpstr>
      <vt:lpstr>Medicine and sport</vt:lpstr>
      <vt:lpstr>Contemporary genetics</vt:lpstr>
      <vt:lpstr>Maize hybrids with Bt gene</vt:lpstr>
      <vt:lpstr>PowerPoint Presentation</vt:lpstr>
      <vt:lpstr>Annie (March, 2000) a first cloned cow with practically important gene</vt:lpstr>
      <vt:lpstr>PowerPoint Presentation</vt:lpstr>
      <vt:lpstr>PowerPoint Presentation</vt:lpstr>
      <vt:lpstr>PowerPoint Presentation</vt:lpstr>
      <vt:lpstr>Genetics</vt:lpstr>
      <vt:lpstr>Recovering of Mendel's work,  1900</vt:lpstr>
      <vt:lpstr>Georg Mendel (1822 - 1884)</vt:lpstr>
      <vt:lpstr>Place of the experiment</vt:lpstr>
      <vt:lpstr>Traits of the pea used in the experiment</vt:lpstr>
      <vt:lpstr>Main particularities of the Mendel experiment</vt:lpstr>
      <vt:lpstr>Mendel's experiment  monohybrid crossing</vt:lpstr>
      <vt:lpstr>Main Mendel’s conclusions</vt:lpstr>
      <vt:lpstr>Mendel's principles (rules)</vt:lpstr>
      <vt:lpstr>Dihybrid segregation</vt:lpstr>
      <vt:lpstr>Model objects in general genetics</vt:lpstr>
      <vt:lpstr>Model objects in genetics (sample)</vt:lpstr>
      <vt:lpstr>Arabidopsis thaliana (L.) Heynh.</vt:lpstr>
      <vt:lpstr>Hieracium – hawkweed, hierakion</vt:lpstr>
      <vt:lpstr>Gene</vt:lpstr>
      <vt:lpstr>Gene</vt:lpstr>
      <vt:lpstr>Genes</vt:lpstr>
      <vt:lpstr>Number of genes</vt:lpstr>
      <vt:lpstr>Allele - locus</vt:lpstr>
      <vt:lpstr>Multiple alleles</vt:lpstr>
      <vt:lpstr>ABO blood groups</vt:lpstr>
      <vt:lpstr>Multiple alleles</vt:lpstr>
      <vt:lpstr>Multiple alleles</vt:lpstr>
      <vt:lpstr>Genotype - genome</vt:lpstr>
      <vt:lpstr>Trait, phenotype</vt:lpstr>
      <vt:lpstr>Haploid - diploid</vt:lpstr>
      <vt:lpstr>Homozygotic - heterozygotic</vt:lpstr>
      <vt:lpstr>Gene interactions in a locus </vt:lpstr>
      <vt:lpstr>Types of dominance</vt:lpstr>
      <vt:lpstr>Types of dominance</vt:lpstr>
      <vt:lpstr>Relationships of phenotype and genotype</vt:lpstr>
    </vt:vector>
  </TitlesOfParts>
  <Company>PGL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ģenētikā</dc:title>
  <dc:creator>Izaks</dc:creator>
  <cp:lastModifiedBy>Izaks Rasals</cp:lastModifiedBy>
  <cp:revision>247</cp:revision>
  <cp:lastPrinted>2002-02-18T09:22:00Z</cp:lastPrinted>
  <dcterms:created xsi:type="dcterms:W3CDTF">2002-09-30T15:15:37Z</dcterms:created>
  <dcterms:modified xsi:type="dcterms:W3CDTF">2017-09-04T21:14:21Z</dcterms:modified>
</cp:coreProperties>
</file>