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512" r:id="rId3"/>
    <p:sldId id="513" r:id="rId4"/>
    <p:sldId id="514" r:id="rId5"/>
    <p:sldId id="542" r:id="rId6"/>
    <p:sldId id="543" r:id="rId7"/>
    <p:sldId id="515" r:id="rId8"/>
    <p:sldId id="518" r:id="rId9"/>
    <p:sldId id="522" r:id="rId10"/>
    <p:sldId id="544" r:id="rId11"/>
    <p:sldId id="545" r:id="rId12"/>
    <p:sldId id="521" r:id="rId13"/>
    <p:sldId id="524" r:id="rId14"/>
    <p:sldId id="525" r:id="rId15"/>
    <p:sldId id="526" r:id="rId16"/>
    <p:sldId id="530" r:id="rId17"/>
    <p:sldId id="528" r:id="rId18"/>
    <p:sldId id="529" r:id="rId19"/>
    <p:sldId id="534" r:id="rId20"/>
    <p:sldId id="476" r:id="rId21"/>
    <p:sldId id="535" r:id="rId22"/>
    <p:sldId id="537" r:id="rId23"/>
    <p:sldId id="531" r:id="rId24"/>
    <p:sldId id="533" r:id="rId25"/>
    <p:sldId id="538" r:id="rId26"/>
    <p:sldId id="540" r:id="rId27"/>
    <p:sldId id="541" r:id="rId28"/>
    <p:sldId id="539" r:id="rId29"/>
    <p:sldId id="547" r:id="rId30"/>
    <p:sldId id="548" r:id="rId31"/>
    <p:sldId id="549" r:id="rId32"/>
    <p:sldId id="550" r:id="rId33"/>
    <p:sldId id="551" r:id="rId34"/>
    <p:sldId id="552" r:id="rId35"/>
    <p:sldId id="553" r:id="rId36"/>
    <p:sldId id="554" r:id="rId37"/>
    <p:sldId id="555" r:id="rId38"/>
    <p:sldId id="556" r:id="rId39"/>
    <p:sldId id="557" r:id="rId40"/>
    <p:sldId id="558" r:id="rId41"/>
    <p:sldId id="652" r:id="rId42"/>
    <p:sldId id="559" r:id="rId43"/>
    <p:sldId id="560" r:id="rId44"/>
    <p:sldId id="653" r:id="rId45"/>
    <p:sldId id="654" r:id="rId46"/>
    <p:sldId id="655" r:id="rId47"/>
    <p:sldId id="656" r:id="rId48"/>
    <p:sldId id="657" r:id="rId49"/>
    <p:sldId id="658" r:id="rId50"/>
    <p:sldId id="659" r:id="rId51"/>
    <p:sldId id="660" r:id="rId52"/>
    <p:sldId id="661" r:id="rId53"/>
    <p:sldId id="662" r:id="rId54"/>
    <p:sldId id="663" r:id="rId55"/>
    <p:sldId id="664" r:id="rId56"/>
    <p:sldId id="665" r:id="rId57"/>
    <p:sldId id="666" r:id="rId58"/>
    <p:sldId id="667" r:id="rId59"/>
    <p:sldId id="668" r:id="rId60"/>
    <p:sldId id="669" r:id="rId61"/>
    <p:sldId id="670" r:id="rId62"/>
    <p:sldId id="671" r:id="rId63"/>
    <p:sldId id="749" r:id="rId64"/>
    <p:sldId id="750" r:id="rId65"/>
    <p:sldId id="672" r:id="rId66"/>
    <p:sldId id="673" r:id="rId67"/>
    <p:sldId id="674" r:id="rId68"/>
    <p:sldId id="675" r:id="rId69"/>
    <p:sldId id="676" r:id="rId70"/>
    <p:sldId id="677" r:id="rId71"/>
  </p:sldIdLst>
  <p:sldSz cx="9144000" cy="6858000" type="screen4x3"/>
  <p:notesSz cx="6662738" cy="99060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7C80"/>
    <a:srgbClr val="800000"/>
    <a:srgbClr val="EAEAEA"/>
    <a:srgbClr val="000000"/>
    <a:srgbClr val="1B9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7320" autoAdjust="0"/>
  </p:normalViewPr>
  <p:slideViewPr>
    <p:cSldViewPr>
      <p:cViewPr>
        <p:scale>
          <a:sx n="90" d="100"/>
          <a:sy n="90" d="100"/>
        </p:scale>
        <p:origin x="-1422" y="18"/>
      </p:cViewPr>
      <p:guideLst>
        <p:guide orient="horz" pos="2160"/>
        <p:guide pos="2880"/>
      </p:guideLst>
    </p:cSldViewPr>
  </p:slideViewPr>
  <p:outlineViewPr>
    <p:cViewPr>
      <p:scale>
        <a:sx n="33" d="100"/>
        <a:sy n="33" d="100"/>
      </p:scale>
      <p:origin x="0" y="25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17855D25-BACF-4D7F-A230-C8D698AD31E4}" type="datetimeFigureOut">
              <a:rPr lang="lv-LV" smtClean="0"/>
              <a:pPr/>
              <a:t>15.04.2015.</a:t>
            </a:fld>
            <a:endParaRPr lang="lv-LV"/>
          </a:p>
        </p:txBody>
      </p:sp>
      <p:sp>
        <p:nvSpPr>
          <p:cNvPr id="4" name="Slide Image Placeholder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0BCBBC22-4F46-4FFA-80DF-EC6385D5B190}" type="slidenum">
              <a:rPr lang="lv-LV" smtClean="0"/>
              <a:pPr/>
              <a:t>‹#›</a:t>
            </a:fld>
            <a:endParaRPr lang="lv-LV"/>
          </a:p>
        </p:txBody>
      </p:sp>
    </p:spTree>
    <p:extLst>
      <p:ext uri="{BB962C8B-B14F-4D97-AF65-F5344CB8AC3E}">
        <p14:creationId xmlns:p14="http://schemas.microsoft.com/office/powerpoint/2010/main" val="112762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Multifactorial inheritance was first studied by Galton, a close relative of Darwin and a contemporary of Mendel. Galton established the principle of what he termed "regression to mediocrity." Mendel studied discontinuous characters, green peas vs. yellow peas, tall vs. dwarf, etc. There was no overlap of phenotype in Mendel's studies. Characters fit into one of two classes. There was no blending in the heterozygote. On the other hand, Galton studied the inheritance of continuous characters, height in humans, intelligence in humans, etc. Galton noticed that extremely tall fathers tended to have sons shorter than themselves, and extremely short fathers tended to have sons taller than themselves. "Tallness" or "shortness" didn't breed true like they did in Mendel's pea experiments. The offspring seemed to regress to the median, or "mediocrity." Figure 12 shows the correlation between the father's height and the height of the son.</a:t>
            </a:r>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If the son's height were completely determined by the father's height, the correlation would be as shown by the solid blue line. What is observed is shown by the dashed red line. The height of the father and the average height of the son are related, but the average height of the son always regresses toward the mean. That is understandable if there is no dominance. The son only gets half of his father's genes; the other half comes from his mother.</a:t>
            </a:r>
          </a:p>
          <a:p>
            <a:r>
              <a:rPr lang="en-US" sz="1200" b="0" i="0" kern="1200" dirty="0" smtClean="0">
                <a:solidFill>
                  <a:schemeClr val="tx1"/>
                </a:solidFill>
                <a:latin typeface="+mn-lt"/>
                <a:ea typeface="+mn-ea"/>
                <a:cs typeface="+mn-cs"/>
              </a:rPr>
              <a:t>When comparing height differences between men and women, women are, on average, 3 inches shorter. A woman with a certain number of "tall" genes will be, on average, 3 inches shorter than a man with the same number. When that difference is taken into account, there is no selective bias in </a:t>
            </a:r>
            <a:r>
              <a:rPr lang="en-US" sz="1200" b="0" i="0" kern="1200" dirty="0" err="1" smtClean="0">
                <a:solidFill>
                  <a:schemeClr val="tx1"/>
                </a:solidFill>
                <a:latin typeface="+mn-lt"/>
                <a:ea typeface="+mn-ea"/>
                <a:cs typeface="+mn-cs"/>
              </a:rPr>
              <a:t>matings</a:t>
            </a:r>
            <a:r>
              <a:rPr lang="en-US" sz="1200" b="0" i="0" kern="1200" dirty="0" smtClean="0">
                <a:solidFill>
                  <a:schemeClr val="tx1"/>
                </a:solidFill>
                <a:latin typeface="+mn-lt"/>
                <a:ea typeface="+mn-ea"/>
                <a:cs typeface="+mn-cs"/>
              </a:rPr>
              <a:t> for tallness in human populations. It is true than men tend to marry women who are shorter than themselves, but that is a phenotypic difference, not a genotypic difference. Since the wives of taller than average men tend to represent the general population of women, they will not have, on the average, as many "tall" genes to pass on to their offspring as their husbands. Hence, the son will receive half of the father's "tall" genes, on average, and half of the mother's "tall" genes, on average, but his total genes for "tallness," on average, will be less than his father's. Shorter than average males have fewer "tall" genes than average, but they are still as tall as an average female, even though the average female has more "tall" genes. Their sons, on average, will be taller than their fathers because their mothers have, on average, more "tall" genes to give to their sons than their husbands have. On average, the son will have more "tall" genes than his father.</a:t>
            </a:r>
          </a:p>
          <a:p>
            <a:endParaRPr lang="lv-LV" dirty="0" smtClean="0"/>
          </a:p>
          <a:p>
            <a:endParaRPr lang="lv-LV" dirty="0" smtClean="0"/>
          </a:p>
          <a:p>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For many years the argument raged between the "</a:t>
            </a:r>
            <a:r>
              <a:rPr lang="en-US" sz="1200" b="0" i="0" kern="1200" dirty="0" err="1" smtClean="0">
                <a:solidFill>
                  <a:schemeClr val="tx1"/>
                </a:solidFill>
                <a:latin typeface="+mn-lt"/>
                <a:ea typeface="+mn-ea"/>
                <a:cs typeface="+mn-cs"/>
              </a:rPr>
              <a:t>Mendelians</a:t>
            </a:r>
            <a:r>
              <a:rPr lang="en-US" sz="1200" b="0" i="0" kern="1200" dirty="0" smtClean="0">
                <a:solidFill>
                  <a:schemeClr val="tx1"/>
                </a:solidFill>
                <a:latin typeface="+mn-lt"/>
                <a:ea typeface="+mn-ea"/>
                <a:cs typeface="+mn-cs"/>
              </a:rPr>
              <a:t>" and the "</a:t>
            </a:r>
            <a:r>
              <a:rPr lang="en-US" sz="1200" b="0" i="0" kern="1200" dirty="0" err="1" smtClean="0">
                <a:solidFill>
                  <a:schemeClr val="tx1"/>
                </a:solidFill>
                <a:latin typeface="+mn-lt"/>
                <a:ea typeface="+mn-ea"/>
                <a:cs typeface="+mn-cs"/>
              </a:rPr>
              <a:t>Galtonians</a:t>
            </a:r>
            <a:r>
              <a:rPr lang="en-US" sz="1200" b="0" i="0" kern="1200" dirty="0" smtClean="0">
                <a:solidFill>
                  <a:schemeClr val="tx1"/>
                </a:solidFill>
                <a:latin typeface="+mn-lt"/>
                <a:ea typeface="+mn-ea"/>
                <a:cs typeface="+mn-cs"/>
              </a:rPr>
              <a:t>" as to which of the two paradigms was the correct one for human inheritance. There was no question that Mendelian inheritance was correct for some diseases, but these were rare, affecting only a small portion of the population. They were considered trivial by the </a:t>
            </a:r>
            <a:r>
              <a:rPr lang="en-US" sz="1200" b="0" i="0" kern="1200" dirty="0" err="1" smtClean="0">
                <a:solidFill>
                  <a:schemeClr val="tx1"/>
                </a:solidFill>
                <a:latin typeface="+mn-lt"/>
                <a:ea typeface="+mn-ea"/>
                <a:cs typeface="+mn-cs"/>
              </a:rPr>
              <a:t>Galtonians</a:t>
            </a:r>
            <a:r>
              <a:rPr lang="en-US" sz="1200" b="0" i="0" kern="1200" dirty="0" smtClean="0">
                <a:solidFill>
                  <a:schemeClr val="tx1"/>
                </a:solidFill>
                <a:latin typeface="+mn-lt"/>
                <a:ea typeface="+mn-ea"/>
                <a:cs typeface="+mn-cs"/>
              </a:rPr>
              <a:t>. On the other hand, the inheritance of quantitative traits could not be used to predict outcomes, only average estimates measured in large population studies. </a:t>
            </a:r>
            <a:r>
              <a:rPr lang="en-US" sz="1200" b="0" i="0" kern="1200" dirty="0" err="1" smtClean="0">
                <a:solidFill>
                  <a:schemeClr val="tx1"/>
                </a:solidFill>
                <a:latin typeface="+mn-lt"/>
                <a:ea typeface="+mn-ea"/>
                <a:cs typeface="+mn-cs"/>
              </a:rPr>
              <a:t>Mendelians</a:t>
            </a:r>
            <a:r>
              <a:rPr lang="en-US" sz="1200" b="0" i="0" kern="1200" dirty="0" smtClean="0">
                <a:solidFill>
                  <a:schemeClr val="tx1"/>
                </a:solidFill>
                <a:latin typeface="+mn-lt"/>
                <a:ea typeface="+mn-ea"/>
                <a:cs typeface="+mn-cs"/>
              </a:rPr>
              <a:t> considered the study of quantitative traits to be trivial because they had no predictive value. R. A. Fisher resolved the dispute by showing that the inheritance of quantitative traits can be reduced to Mendelian inheritance at many loci. Fisher's argument went as follows:</a:t>
            </a:r>
            <a:endParaRPr lang="lv-LV" dirty="0" smtClean="0"/>
          </a:p>
          <a:p>
            <a:endParaRPr lang="lv-LV" dirty="0" smtClean="0"/>
          </a:p>
          <a:p>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4</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7</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0F0B030-9657-4322-B135-715ABB7D8B4A}" type="slidenum">
              <a:rPr lang="en-GB"/>
              <a:pPr/>
              <a:t>12</a:t>
            </a:fld>
            <a:endParaRPr lang="en-GB"/>
          </a:p>
        </p:txBody>
      </p:sp>
      <p:sp>
        <p:nvSpPr>
          <p:cNvPr id="33795" name="Rectangle 2"/>
          <p:cNvSpPr>
            <a:spLocks noGrp="1" noRot="1" noChangeAspect="1" noChangeArrowheads="1" noTextEdit="1"/>
          </p:cNvSpPr>
          <p:nvPr>
            <p:ph type="sldImg"/>
          </p:nvPr>
        </p:nvSpPr>
        <p:spPr>
          <a:xfrm>
            <a:off x="855663" y="741363"/>
            <a:ext cx="4954587" cy="3716337"/>
          </a:xfrm>
          <a:ln/>
        </p:spPr>
      </p:sp>
      <p:sp>
        <p:nvSpPr>
          <p:cNvPr id="33796" name="Rectangle 3"/>
          <p:cNvSpPr>
            <a:spLocks noGrp="1" noChangeArrowheads="1"/>
          </p:cNvSpPr>
          <p:nvPr>
            <p:ph type="body" idx="1"/>
          </p:nvPr>
        </p:nvSpPr>
        <p:spPr>
          <a:xfrm>
            <a:off x="888365" y="4705350"/>
            <a:ext cx="4886008" cy="4459420"/>
          </a:xfrm>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2C42A-C34B-4664-9448-068D43FD50A7}" type="slidenum">
              <a:rPr lang="ar-SA"/>
              <a:pPr/>
              <a:t>39</a:t>
            </a:fld>
            <a:endParaRPr lang="lv-LV"/>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algn="l"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40</a:t>
            </a:fld>
            <a:endParaRPr lang="lv-LV"/>
          </a:p>
        </p:txBody>
      </p:sp>
    </p:spTree>
    <p:extLst>
      <p:ext uri="{BB962C8B-B14F-4D97-AF65-F5344CB8AC3E}">
        <p14:creationId xmlns:p14="http://schemas.microsoft.com/office/powerpoint/2010/main" val="254272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48</a:t>
            </a:fld>
            <a:endParaRPr lang="lv-LV"/>
          </a:p>
        </p:txBody>
      </p:sp>
    </p:spTree>
    <p:extLst>
      <p:ext uri="{BB962C8B-B14F-4D97-AF65-F5344CB8AC3E}">
        <p14:creationId xmlns:p14="http://schemas.microsoft.com/office/powerpoint/2010/main" val="166138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62</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white">
          <a:xfrm>
            <a:off x="3048000" y="457200"/>
            <a:ext cx="5867400" cy="1752600"/>
          </a:xfrm>
        </p:spPr>
        <p:txBody>
          <a:bodyPr/>
          <a:lstStyle>
            <a:lvl1pPr>
              <a:defRPr sz="4000" b="1"/>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990600" y="4953000"/>
            <a:ext cx="7315200" cy="381000"/>
          </a:xfrm>
        </p:spPr>
        <p:txBody>
          <a:bodyPr/>
          <a:lstStyle>
            <a:lvl1pPr marL="0" indent="0" algn="ctr">
              <a:buFont typeface="Wingdings" pitchFamily="2" charset="2"/>
              <a:buNone/>
              <a:defRPr sz="1800" b="1"/>
            </a:lvl1pPr>
          </a:lstStyle>
          <a:p>
            <a:r>
              <a:rPr lang="en-US" smtClean="0"/>
              <a:t>Click to edit Master subtitle style</a:t>
            </a:r>
            <a:endParaRPr lang="en-US"/>
          </a:p>
        </p:txBody>
      </p:sp>
      <p:grpSp>
        <p:nvGrpSpPr>
          <p:cNvPr id="5" name="Group 1131"/>
          <p:cNvGrpSpPr>
            <a:grpSpLocks noChangeAspect="1"/>
          </p:cNvGrpSpPr>
          <p:nvPr userDrawn="1"/>
        </p:nvGrpSpPr>
        <p:grpSpPr bwMode="auto">
          <a:xfrm>
            <a:off x="3286116" y="5429264"/>
            <a:ext cx="1976440" cy="1182670"/>
            <a:chOff x="2410" y="4448"/>
            <a:chExt cx="770" cy="532"/>
          </a:xfrm>
        </p:grpSpPr>
        <p:sp>
          <p:nvSpPr>
            <p:cNvPr id="6" name="Freeform 1132"/>
            <p:cNvSpPr>
              <a:spLocks noChangeAspect="1" noEditPoints="1"/>
            </p:cNvSpPr>
            <p:nvPr/>
          </p:nvSpPr>
          <p:spPr bwMode="auto">
            <a:xfrm>
              <a:off x="2410" y="4564"/>
              <a:ext cx="770" cy="416"/>
            </a:xfrm>
            <a:custGeom>
              <a:avLst/>
              <a:gdLst>
                <a:gd name="T0" fmla="*/ 0 w 2309"/>
                <a:gd name="T1" fmla="*/ 0 h 1247"/>
                <a:gd name="T2" fmla="*/ 0 w 2309"/>
                <a:gd name="T3" fmla="*/ 0 h 1247"/>
                <a:gd name="T4" fmla="*/ 0 w 2309"/>
                <a:gd name="T5" fmla="*/ 0 h 1247"/>
                <a:gd name="T6" fmla="*/ 0 w 2309"/>
                <a:gd name="T7" fmla="*/ 0 h 1247"/>
                <a:gd name="T8" fmla="*/ 0 w 2309"/>
                <a:gd name="T9" fmla="*/ 0 h 1247"/>
                <a:gd name="T10" fmla="*/ 0 w 2309"/>
                <a:gd name="T11" fmla="*/ 0 h 1247"/>
                <a:gd name="T12" fmla="*/ 0 w 2309"/>
                <a:gd name="T13" fmla="*/ 0 h 1247"/>
                <a:gd name="T14" fmla="*/ 0 w 2309"/>
                <a:gd name="T15" fmla="*/ 0 h 1247"/>
                <a:gd name="T16" fmla="*/ 0 w 2309"/>
                <a:gd name="T17" fmla="*/ 0 h 1247"/>
                <a:gd name="T18" fmla="*/ 0 w 2309"/>
                <a:gd name="T19" fmla="*/ 0 h 1247"/>
                <a:gd name="T20" fmla="*/ 0 w 2309"/>
                <a:gd name="T21" fmla="*/ 0 h 1247"/>
                <a:gd name="T22" fmla="*/ 0 w 2309"/>
                <a:gd name="T23" fmla="*/ 0 h 1247"/>
                <a:gd name="T24" fmla="*/ 0 w 2309"/>
                <a:gd name="T25" fmla="*/ 0 h 1247"/>
                <a:gd name="T26" fmla="*/ 0 w 2309"/>
                <a:gd name="T27" fmla="*/ 0 h 1247"/>
                <a:gd name="T28" fmla="*/ 0 w 2309"/>
                <a:gd name="T29" fmla="*/ 0 h 1247"/>
                <a:gd name="T30" fmla="*/ 0 w 2309"/>
                <a:gd name="T31" fmla="*/ 0 h 1247"/>
                <a:gd name="T32" fmla="*/ 0 w 2309"/>
                <a:gd name="T33" fmla="*/ 0 h 1247"/>
                <a:gd name="T34" fmla="*/ 0 w 2309"/>
                <a:gd name="T35" fmla="*/ 0 h 1247"/>
                <a:gd name="T36" fmla="*/ 0 w 2309"/>
                <a:gd name="T37" fmla="*/ 0 h 1247"/>
                <a:gd name="T38" fmla="*/ 0 w 2309"/>
                <a:gd name="T39" fmla="*/ 0 h 1247"/>
                <a:gd name="T40" fmla="*/ 0 w 2309"/>
                <a:gd name="T41" fmla="*/ 0 h 1247"/>
                <a:gd name="T42" fmla="*/ 0 w 2309"/>
                <a:gd name="T43" fmla="*/ 0 h 1247"/>
                <a:gd name="T44" fmla="*/ 0 w 2309"/>
                <a:gd name="T45" fmla="*/ 0 h 1247"/>
                <a:gd name="T46" fmla="*/ 0 w 2309"/>
                <a:gd name="T47" fmla="*/ 0 h 1247"/>
                <a:gd name="T48" fmla="*/ 0 w 2309"/>
                <a:gd name="T49" fmla="*/ 0 h 1247"/>
                <a:gd name="T50" fmla="*/ 0 w 2309"/>
                <a:gd name="T51" fmla="*/ 0 h 1247"/>
                <a:gd name="T52" fmla="*/ 0 w 2309"/>
                <a:gd name="T53" fmla="*/ 0 h 1247"/>
                <a:gd name="T54" fmla="*/ 0 w 2309"/>
                <a:gd name="T55" fmla="*/ 0 h 1247"/>
                <a:gd name="T56" fmla="*/ 0 w 2309"/>
                <a:gd name="T57" fmla="*/ 0 h 1247"/>
                <a:gd name="T58" fmla="*/ 0 w 2309"/>
                <a:gd name="T59" fmla="*/ 0 h 1247"/>
                <a:gd name="T60" fmla="*/ 0 w 2309"/>
                <a:gd name="T61" fmla="*/ 0 h 1247"/>
                <a:gd name="T62" fmla="*/ 0 w 2309"/>
                <a:gd name="T63" fmla="*/ 0 h 1247"/>
                <a:gd name="T64" fmla="*/ 0 w 2309"/>
                <a:gd name="T65" fmla="*/ 0 h 1247"/>
                <a:gd name="T66" fmla="*/ 0 w 2309"/>
                <a:gd name="T67" fmla="*/ 0 h 1247"/>
                <a:gd name="T68" fmla="*/ 0 w 2309"/>
                <a:gd name="T69" fmla="*/ 0 h 1247"/>
                <a:gd name="T70" fmla="*/ 0 w 2309"/>
                <a:gd name="T71" fmla="*/ 0 h 1247"/>
                <a:gd name="T72" fmla="*/ 0 w 2309"/>
                <a:gd name="T73" fmla="*/ 0 h 1247"/>
                <a:gd name="T74" fmla="*/ 0 w 2309"/>
                <a:gd name="T75" fmla="*/ 0 h 1247"/>
                <a:gd name="T76" fmla="*/ 0 w 2309"/>
                <a:gd name="T77" fmla="*/ 0 h 1247"/>
                <a:gd name="T78" fmla="*/ 0 w 2309"/>
                <a:gd name="T79" fmla="*/ 0 h 1247"/>
                <a:gd name="T80" fmla="*/ 0 w 2309"/>
                <a:gd name="T81" fmla="*/ 0 h 1247"/>
                <a:gd name="T82" fmla="*/ 0 w 2309"/>
                <a:gd name="T83" fmla="*/ 0 h 1247"/>
                <a:gd name="T84" fmla="*/ 0 w 2309"/>
                <a:gd name="T85" fmla="*/ 0 h 1247"/>
                <a:gd name="T86" fmla="*/ 0 w 2309"/>
                <a:gd name="T87" fmla="*/ 0 h 1247"/>
                <a:gd name="T88" fmla="*/ 0 w 2309"/>
                <a:gd name="T89" fmla="*/ 0 h 1247"/>
                <a:gd name="T90" fmla="*/ 0 w 2309"/>
                <a:gd name="T91" fmla="*/ 0 h 1247"/>
                <a:gd name="T92" fmla="*/ 0 w 2309"/>
                <a:gd name="T93" fmla="*/ 0 h 1247"/>
                <a:gd name="T94" fmla="*/ 0 w 2309"/>
                <a:gd name="T95" fmla="*/ 0 h 1247"/>
                <a:gd name="T96" fmla="*/ 0 w 2309"/>
                <a:gd name="T97" fmla="*/ 0 h 1247"/>
                <a:gd name="T98" fmla="*/ 0 w 2309"/>
                <a:gd name="T99" fmla="*/ 0 h 1247"/>
                <a:gd name="T100" fmla="*/ 0 w 2309"/>
                <a:gd name="T101" fmla="*/ 0 h 1247"/>
                <a:gd name="T102" fmla="*/ 0 w 2309"/>
                <a:gd name="T103" fmla="*/ 0 h 1247"/>
                <a:gd name="T104" fmla="*/ 0 w 2309"/>
                <a:gd name="T105" fmla="*/ 0 h 1247"/>
                <a:gd name="T106" fmla="*/ 0 w 2309"/>
                <a:gd name="T107" fmla="*/ 0 h 1247"/>
                <a:gd name="T108" fmla="*/ 0 w 2309"/>
                <a:gd name="T109" fmla="*/ 0 h 1247"/>
                <a:gd name="T110" fmla="*/ 0 w 2309"/>
                <a:gd name="T111" fmla="*/ 0 h 1247"/>
                <a:gd name="T112" fmla="*/ 0 w 2309"/>
                <a:gd name="T113" fmla="*/ 0 h 1247"/>
                <a:gd name="T114" fmla="*/ 0 w 2309"/>
                <a:gd name="T115" fmla="*/ 0 h 1247"/>
                <a:gd name="T116" fmla="*/ 0 w 2309"/>
                <a:gd name="T117" fmla="*/ 0 h 12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9"/>
                <a:gd name="T178" fmla="*/ 0 h 1247"/>
                <a:gd name="T179" fmla="*/ 2309 w 2309"/>
                <a:gd name="T180" fmla="*/ 1247 h 12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9" h="1247">
                  <a:moveTo>
                    <a:pt x="1155" y="1247"/>
                  </a:moveTo>
                  <a:lnTo>
                    <a:pt x="1214" y="1245"/>
                  </a:lnTo>
                  <a:lnTo>
                    <a:pt x="1273" y="1243"/>
                  </a:lnTo>
                  <a:lnTo>
                    <a:pt x="1330" y="1239"/>
                  </a:lnTo>
                  <a:lnTo>
                    <a:pt x="1387" y="1233"/>
                  </a:lnTo>
                  <a:lnTo>
                    <a:pt x="1442" y="1226"/>
                  </a:lnTo>
                  <a:lnTo>
                    <a:pt x="1497" y="1217"/>
                  </a:lnTo>
                  <a:lnTo>
                    <a:pt x="1551" y="1208"/>
                  </a:lnTo>
                  <a:lnTo>
                    <a:pt x="1603" y="1197"/>
                  </a:lnTo>
                  <a:lnTo>
                    <a:pt x="1654" y="1183"/>
                  </a:lnTo>
                  <a:lnTo>
                    <a:pt x="1704" y="1170"/>
                  </a:lnTo>
                  <a:lnTo>
                    <a:pt x="1753" y="1154"/>
                  </a:lnTo>
                  <a:lnTo>
                    <a:pt x="1799" y="1139"/>
                  </a:lnTo>
                  <a:lnTo>
                    <a:pt x="1844" y="1120"/>
                  </a:lnTo>
                  <a:lnTo>
                    <a:pt x="1888" y="1102"/>
                  </a:lnTo>
                  <a:lnTo>
                    <a:pt x="1930" y="1081"/>
                  </a:lnTo>
                  <a:lnTo>
                    <a:pt x="1970" y="1061"/>
                  </a:lnTo>
                  <a:lnTo>
                    <a:pt x="2009" y="1039"/>
                  </a:lnTo>
                  <a:lnTo>
                    <a:pt x="2044" y="1016"/>
                  </a:lnTo>
                  <a:lnTo>
                    <a:pt x="2079" y="993"/>
                  </a:lnTo>
                  <a:lnTo>
                    <a:pt x="2111" y="967"/>
                  </a:lnTo>
                  <a:lnTo>
                    <a:pt x="2142" y="942"/>
                  </a:lnTo>
                  <a:lnTo>
                    <a:pt x="2170" y="915"/>
                  </a:lnTo>
                  <a:lnTo>
                    <a:pt x="2194" y="888"/>
                  </a:lnTo>
                  <a:lnTo>
                    <a:pt x="2218" y="860"/>
                  </a:lnTo>
                  <a:lnTo>
                    <a:pt x="2239" y="831"/>
                  </a:lnTo>
                  <a:lnTo>
                    <a:pt x="2256" y="802"/>
                  </a:lnTo>
                  <a:lnTo>
                    <a:pt x="2272" y="773"/>
                  </a:lnTo>
                  <a:lnTo>
                    <a:pt x="2285" y="741"/>
                  </a:lnTo>
                  <a:lnTo>
                    <a:pt x="2295" y="711"/>
                  </a:lnTo>
                  <a:lnTo>
                    <a:pt x="2303" y="679"/>
                  </a:lnTo>
                  <a:lnTo>
                    <a:pt x="2307" y="648"/>
                  </a:lnTo>
                  <a:lnTo>
                    <a:pt x="2309" y="615"/>
                  </a:lnTo>
                  <a:lnTo>
                    <a:pt x="2307" y="588"/>
                  </a:lnTo>
                  <a:lnTo>
                    <a:pt x="2305" y="563"/>
                  </a:lnTo>
                  <a:lnTo>
                    <a:pt x="2300" y="537"/>
                  </a:lnTo>
                  <a:lnTo>
                    <a:pt x="2294" y="512"/>
                  </a:lnTo>
                  <a:lnTo>
                    <a:pt x="2285" y="487"/>
                  </a:lnTo>
                  <a:lnTo>
                    <a:pt x="2274" y="463"/>
                  </a:lnTo>
                  <a:lnTo>
                    <a:pt x="2262" y="439"/>
                  </a:lnTo>
                  <a:lnTo>
                    <a:pt x="2249" y="414"/>
                  </a:lnTo>
                  <a:lnTo>
                    <a:pt x="2234" y="391"/>
                  </a:lnTo>
                  <a:lnTo>
                    <a:pt x="2217" y="368"/>
                  </a:lnTo>
                  <a:lnTo>
                    <a:pt x="2199" y="345"/>
                  </a:lnTo>
                  <a:lnTo>
                    <a:pt x="2178" y="323"/>
                  </a:lnTo>
                  <a:lnTo>
                    <a:pt x="2156" y="301"/>
                  </a:lnTo>
                  <a:lnTo>
                    <a:pt x="2134" y="281"/>
                  </a:lnTo>
                  <a:lnTo>
                    <a:pt x="2109" y="260"/>
                  </a:lnTo>
                  <a:lnTo>
                    <a:pt x="2083" y="241"/>
                  </a:lnTo>
                  <a:lnTo>
                    <a:pt x="2056" y="221"/>
                  </a:lnTo>
                  <a:lnTo>
                    <a:pt x="2028" y="202"/>
                  </a:lnTo>
                  <a:lnTo>
                    <a:pt x="1998" y="185"/>
                  </a:lnTo>
                  <a:lnTo>
                    <a:pt x="1967" y="167"/>
                  </a:lnTo>
                  <a:lnTo>
                    <a:pt x="1934" y="149"/>
                  </a:lnTo>
                  <a:lnTo>
                    <a:pt x="1902" y="134"/>
                  </a:lnTo>
                  <a:lnTo>
                    <a:pt x="1866" y="118"/>
                  </a:lnTo>
                  <a:lnTo>
                    <a:pt x="1831" y="103"/>
                  </a:lnTo>
                  <a:lnTo>
                    <a:pt x="1794" y="90"/>
                  </a:lnTo>
                  <a:lnTo>
                    <a:pt x="1757" y="77"/>
                  </a:lnTo>
                  <a:lnTo>
                    <a:pt x="1719" y="63"/>
                  </a:lnTo>
                  <a:lnTo>
                    <a:pt x="1679" y="52"/>
                  </a:lnTo>
                  <a:lnTo>
                    <a:pt x="1638" y="41"/>
                  </a:lnTo>
                  <a:lnTo>
                    <a:pt x="1597" y="32"/>
                  </a:lnTo>
                  <a:lnTo>
                    <a:pt x="1555" y="22"/>
                  </a:lnTo>
                  <a:lnTo>
                    <a:pt x="1512" y="13"/>
                  </a:lnTo>
                  <a:lnTo>
                    <a:pt x="1504" y="39"/>
                  </a:lnTo>
                  <a:lnTo>
                    <a:pt x="1495" y="63"/>
                  </a:lnTo>
                  <a:lnTo>
                    <a:pt x="1484" y="88"/>
                  </a:lnTo>
                  <a:lnTo>
                    <a:pt x="1470" y="109"/>
                  </a:lnTo>
                  <a:lnTo>
                    <a:pt x="1454" y="130"/>
                  </a:lnTo>
                  <a:lnTo>
                    <a:pt x="1437" y="151"/>
                  </a:lnTo>
                  <a:lnTo>
                    <a:pt x="1419" y="169"/>
                  </a:lnTo>
                  <a:lnTo>
                    <a:pt x="1399" y="186"/>
                  </a:lnTo>
                  <a:lnTo>
                    <a:pt x="1379" y="201"/>
                  </a:lnTo>
                  <a:lnTo>
                    <a:pt x="1357" y="214"/>
                  </a:lnTo>
                  <a:lnTo>
                    <a:pt x="1334" y="226"/>
                  </a:lnTo>
                  <a:lnTo>
                    <a:pt x="1309" y="236"/>
                  </a:lnTo>
                  <a:lnTo>
                    <a:pt x="1284" y="243"/>
                  </a:lnTo>
                  <a:lnTo>
                    <a:pt x="1257" y="249"/>
                  </a:lnTo>
                  <a:lnTo>
                    <a:pt x="1230" y="253"/>
                  </a:lnTo>
                  <a:lnTo>
                    <a:pt x="1203" y="254"/>
                  </a:lnTo>
                  <a:lnTo>
                    <a:pt x="1189" y="254"/>
                  </a:lnTo>
                  <a:lnTo>
                    <a:pt x="1174" y="253"/>
                  </a:lnTo>
                  <a:lnTo>
                    <a:pt x="1161" y="252"/>
                  </a:lnTo>
                  <a:lnTo>
                    <a:pt x="1146" y="249"/>
                  </a:lnTo>
                  <a:lnTo>
                    <a:pt x="1119" y="243"/>
                  </a:lnTo>
                  <a:lnTo>
                    <a:pt x="1094" y="235"/>
                  </a:lnTo>
                  <a:lnTo>
                    <a:pt x="1068" y="224"/>
                  </a:lnTo>
                  <a:lnTo>
                    <a:pt x="1044" y="211"/>
                  </a:lnTo>
                  <a:lnTo>
                    <a:pt x="1022" y="197"/>
                  </a:lnTo>
                  <a:lnTo>
                    <a:pt x="1000" y="181"/>
                  </a:lnTo>
                  <a:lnTo>
                    <a:pt x="980" y="163"/>
                  </a:lnTo>
                  <a:lnTo>
                    <a:pt x="962" y="143"/>
                  </a:lnTo>
                  <a:lnTo>
                    <a:pt x="945" y="123"/>
                  </a:lnTo>
                  <a:lnTo>
                    <a:pt x="930" y="101"/>
                  </a:lnTo>
                  <a:lnTo>
                    <a:pt x="917" y="77"/>
                  </a:lnTo>
                  <a:lnTo>
                    <a:pt x="906" y="52"/>
                  </a:lnTo>
                  <a:lnTo>
                    <a:pt x="897" y="27"/>
                  </a:lnTo>
                  <a:lnTo>
                    <a:pt x="890" y="0"/>
                  </a:lnTo>
                  <a:lnTo>
                    <a:pt x="843" y="6"/>
                  </a:lnTo>
                  <a:lnTo>
                    <a:pt x="796" y="15"/>
                  </a:lnTo>
                  <a:lnTo>
                    <a:pt x="751" y="23"/>
                  </a:lnTo>
                  <a:lnTo>
                    <a:pt x="706" y="33"/>
                  </a:lnTo>
                  <a:lnTo>
                    <a:pt x="662" y="44"/>
                  </a:lnTo>
                  <a:lnTo>
                    <a:pt x="620" y="56"/>
                  </a:lnTo>
                  <a:lnTo>
                    <a:pt x="577" y="68"/>
                  </a:lnTo>
                  <a:lnTo>
                    <a:pt x="537" y="81"/>
                  </a:lnTo>
                  <a:lnTo>
                    <a:pt x="496" y="96"/>
                  </a:lnTo>
                  <a:lnTo>
                    <a:pt x="459" y="112"/>
                  </a:lnTo>
                  <a:lnTo>
                    <a:pt x="421" y="128"/>
                  </a:lnTo>
                  <a:lnTo>
                    <a:pt x="386" y="145"/>
                  </a:lnTo>
                  <a:lnTo>
                    <a:pt x="350" y="163"/>
                  </a:lnTo>
                  <a:lnTo>
                    <a:pt x="317" y="181"/>
                  </a:lnTo>
                  <a:lnTo>
                    <a:pt x="286" y="201"/>
                  </a:lnTo>
                  <a:lnTo>
                    <a:pt x="255" y="220"/>
                  </a:lnTo>
                  <a:lnTo>
                    <a:pt x="226" y="241"/>
                  </a:lnTo>
                  <a:lnTo>
                    <a:pt x="198" y="262"/>
                  </a:lnTo>
                  <a:lnTo>
                    <a:pt x="172" y="284"/>
                  </a:lnTo>
                  <a:lnTo>
                    <a:pt x="148" y="306"/>
                  </a:lnTo>
                  <a:lnTo>
                    <a:pt x="126" y="329"/>
                  </a:lnTo>
                  <a:lnTo>
                    <a:pt x="104" y="354"/>
                  </a:lnTo>
                  <a:lnTo>
                    <a:pt x="86" y="378"/>
                  </a:lnTo>
                  <a:lnTo>
                    <a:pt x="69" y="402"/>
                  </a:lnTo>
                  <a:lnTo>
                    <a:pt x="53" y="428"/>
                  </a:lnTo>
                  <a:lnTo>
                    <a:pt x="39" y="453"/>
                  </a:lnTo>
                  <a:lnTo>
                    <a:pt x="27" y="479"/>
                  </a:lnTo>
                  <a:lnTo>
                    <a:pt x="19" y="505"/>
                  </a:lnTo>
                  <a:lnTo>
                    <a:pt x="10" y="532"/>
                  </a:lnTo>
                  <a:lnTo>
                    <a:pt x="5" y="559"/>
                  </a:lnTo>
                  <a:lnTo>
                    <a:pt x="2" y="587"/>
                  </a:lnTo>
                  <a:lnTo>
                    <a:pt x="0" y="615"/>
                  </a:lnTo>
                  <a:lnTo>
                    <a:pt x="2" y="633"/>
                  </a:lnTo>
                  <a:lnTo>
                    <a:pt x="3" y="651"/>
                  </a:lnTo>
                  <a:lnTo>
                    <a:pt x="5" y="670"/>
                  </a:lnTo>
                  <a:lnTo>
                    <a:pt x="9" y="687"/>
                  </a:lnTo>
                  <a:lnTo>
                    <a:pt x="13" y="705"/>
                  </a:lnTo>
                  <a:lnTo>
                    <a:pt x="18" y="723"/>
                  </a:lnTo>
                  <a:lnTo>
                    <a:pt x="24" y="740"/>
                  </a:lnTo>
                  <a:lnTo>
                    <a:pt x="31" y="757"/>
                  </a:lnTo>
                  <a:lnTo>
                    <a:pt x="38" y="774"/>
                  </a:lnTo>
                  <a:lnTo>
                    <a:pt x="47" y="791"/>
                  </a:lnTo>
                  <a:lnTo>
                    <a:pt x="57" y="808"/>
                  </a:lnTo>
                  <a:lnTo>
                    <a:pt x="66" y="825"/>
                  </a:lnTo>
                  <a:lnTo>
                    <a:pt x="77" y="841"/>
                  </a:lnTo>
                  <a:lnTo>
                    <a:pt x="89" y="857"/>
                  </a:lnTo>
                  <a:lnTo>
                    <a:pt x="102" y="872"/>
                  </a:lnTo>
                  <a:lnTo>
                    <a:pt x="115" y="888"/>
                  </a:lnTo>
                  <a:lnTo>
                    <a:pt x="231" y="352"/>
                  </a:lnTo>
                  <a:lnTo>
                    <a:pt x="503" y="352"/>
                  </a:lnTo>
                  <a:lnTo>
                    <a:pt x="527" y="352"/>
                  </a:lnTo>
                  <a:lnTo>
                    <a:pt x="549" y="352"/>
                  </a:lnTo>
                  <a:lnTo>
                    <a:pt x="567" y="355"/>
                  </a:lnTo>
                  <a:lnTo>
                    <a:pt x="585" y="356"/>
                  </a:lnTo>
                  <a:lnTo>
                    <a:pt x="601" y="360"/>
                  </a:lnTo>
                  <a:lnTo>
                    <a:pt x="616" y="365"/>
                  </a:lnTo>
                  <a:lnTo>
                    <a:pt x="632" y="371"/>
                  </a:lnTo>
                  <a:lnTo>
                    <a:pt x="646" y="379"/>
                  </a:lnTo>
                  <a:lnTo>
                    <a:pt x="661" y="389"/>
                  </a:lnTo>
                  <a:lnTo>
                    <a:pt x="673" y="400"/>
                  </a:lnTo>
                  <a:lnTo>
                    <a:pt x="684" y="412"/>
                  </a:lnTo>
                  <a:lnTo>
                    <a:pt x="693" y="425"/>
                  </a:lnTo>
                  <a:lnTo>
                    <a:pt x="700" y="441"/>
                  </a:lnTo>
                  <a:lnTo>
                    <a:pt x="705" y="457"/>
                  </a:lnTo>
                  <a:lnTo>
                    <a:pt x="709" y="473"/>
                  </a:lnTo>
                  <a:lnTo>
                    <a:pt x="710" y="490"/>
                  </a:lnTo>
                  <a:lnTo>
                    <a:pt x="710" y="502"/>
                  </a:lnTo>
                  <a:lnTo>
                    <a:pt x="709" y="513"/>
                  </a:lnTo>
                  <a:lnTo>
                    <a:pt x="706" y="523"/>
                  </a:lnTo>
                  <a:lnTo>
                    <a:pt x="702" y="533"/>
                  </a:lnTo>
                  <a:lnTo>
                    <a:pt x="699" y="544"/>
                  </a:lnTo>
                  <a:lnTo>
                    <a:pt x="695" y="554"/>
                  </a:lnTo>
                  <a:lnTo>
                    <a:pt x="689" y="565"/>
                  </a:lnTo>
                  <a:lnTo>
                    <a:pt x="683" y="575"/>
                  </a:lnTo>
                  <a:lnTo>
                    <a:pt x="676" y="584"/>
                  </a:lnTo>
                  <a:lnTo>
                    <a:pt x="668" y="593"/>
                  </a:lnTo>
                  <a:lnTo>
                    <a:pt x="659" y="601"/>
                  </a:lnTo>
                  <a:lnTo>
                    <a:pt x="649" y="609"/>
                  </a:lnTo>
                  <a:lnTo>
                    <a:pt x="638" y="616"/>
                  </a:lnTo>
                  <a:lnTo>
                    <a:pt x="626" y="622"/>
                  </a:lnTo>
                  <a:lnTo>
                    <a:pt x="613" y="627"/>
                  </a:lnTo>
                  <a:lnTo>
                    <a:pt x="599" y="632"/>
                  </a:lnTo>
                  <a:lnTo>
                    <a:pt x="599" y="633"/>
                  </a:lnTo>
                  <a:lnTo>
                    <a:pt x="611" y="637"/>
                  </a:lnTo>
                  <a:lnTo>
                    <a:pt x="621" y="642"/>
                  </a:lnTo>
                  <a:lnTo>
                    <a:pt x="632" y="646"/>
                  </a:lnTo>
                  <a:lnTo>
                    <a:pt x="640" y="653"/>
                  </a:lnTo>
                  <a:lnTo>
                    <a:pt x="649" y="657"/>
                  </a:lnTo>
                  <a:lnTo>
                    <a:pt x="657" y="665"/>
                  </a:lnTo>
                  <a:lnTo>
                    <a:pt x="663" y="671"/>
                  </a:lnTo>
                  <a:lnTo>
                    <a:pt x="671" y="679"/>
                  </a:lnTo>
                  <a:lnTo>
                    <a:pt x="676" y="687"/>
                  </a:lnTo>
                  <a:lnTo>
                    <a:pt x="680" y="695"/>
                  </a:lnTo>
                  <a:lnTo>
                    <a:pt x="684" y="705"/>
                  </a:lnTo>
                  <a:lnTo>
                    <a:pt x="688" y="714"/>
                  </a:lnTo>
                  <a:lnTo>
                    <a:pt x="690" y="724"/>
                  </a:lnTo>
                  <a:lnTo>
                    <a:pt x="693" y="735"/>
                  </a:lnTo>
                  <a:lnTo>
                    <a:pt x="694" y="746"/>
                  </a:lnTo>
                  <a:lnTo>
                    <a:pt x="694" y="758"/>
                  </a:lnTo>
                  <a:lnTo>
                    <a:pt x="693" y="775"/>
                  </a:lnTo>
                  <a:lnTo>
                    <a:pt x="690" y="792"/>
                  </a:lnTo>
                  <a:lnTo>
                    <a:pt x="685" y="808"/>
                  </a:lnTo>
                  <a:lnTo>
                    <a:pt x="679" y="825"/>
                  </a:lnTo>
                  <a:lnTo>
                    <a:pt x="671" y="840"/>
                  </a:lnTo>
                  <a:lnTo>
                    <a:pt x="661" y="855"/>
                  </a:lnTo>
                  <a:lnTo>
                    <a:pt x="649" y="870"/>
                  </a:lnTo>
                  <a:lnTo>
                    <a:pt x="635" y="885"/>
                  </a:lnTo>
                  <a:lnTo>
                    <a:pt x="620" y="898"/>
                  </a:lnTo>
                  <a:lnTo>
                    <a:pt x="602" y="910"/>
                  </a:lnTo>
                  <a:lnTo>
                    <a:pt x="584" y="920"/>
                  </a:lnTo>
                  <a:lnTo>
                    <a:pt x="565" y="927"/>
                  </a:lnTo>
                  <a:lnTo>
                    <a:pt x="543" y="933"/>
                  </a:lnTo>
                  <a:lnTo>
                    <a:pt x="520" y="938"/>
                  </a:lnTo>
                  <a:lnTo>
                    <a:pt x="495" y="940"/>
                  </a:lnTo>
                  <a:lnTo>
                    <a:pt x="468" y="942"/>
                  </a:lnTo>
                  <a:lnTo>
                    <a:pt x="169" y="942"/>
                  </a:lnTo>
                  <a:lnTo>
                    <a:pt x="188" y="959"/>
                  </a:lnTo>
                  <a:lnTo>
                    <a:pt x="208" y="974"/>
                  </a:lnTo>
                  <a:lnTo>
                    <a:pt x="230" y="991"/>
                  </a:lnTo>
                  <a:lnTo>
                    <a:pt x="252" y="1007"/>
                  </a:lnTo>
                  <a:lnTo>
                    <a:pt x="275" y="1023"/>
                  </a:lnTo>
                  <a:lnTo>
                    <a:pt x="299" y="1038"/>
                  </a:lnTo>
                  <a:lnTo>
                    <a:pt x="323" y="1052"/>
                  </a:lnTo>
                  <a:lnTo>
                    <a:pt x="349" y="1066"/>
                  </a:lnTo>
                  <a:lnTo>
                    <a:pt x="376" y="1080"/>
                  </a:lnTo>
                  <a:lnTo>
                    <a:pt x="403" y="1094"/>
                  </a:lnTo>
                  <a:lnTo>
                    <a:pt x="431" y="1106"/>
                  </a:lnTo>
                  <a:lnTo>
                    <a:pt x="460" y="1118"/>
                  </a:lnTo>
                  <a:lnTo>
                    <a:pt x="489" y="1130"/>
                  </a:lnTo>
                  <a:lnTo>
                    <a:pt x="518" y="1141"/>
                  </a:lnTo>
                  <a:lnTo>
                    <a:pt x="550" y="1152"/>
                  </a:lnTo>
                  <a:lnTo>
                    <a:pt x="581" y="1163"/>
                  </a:lnTo>
                  <a:lnTo>
                    <a:pt x="613" y="1173"/>
                  </a:lnTo>
                  <a:lnTo>
                    <a:pt x="645" y="1181"/>
                  </a:lnTo>
                  <a:lnTo>
                    <a:pt x="679" y="1190"/>
                  </a:lnTo>
                  <a:lnTo>
                    <a:pt x="712" y="1198"/>
                  </a:lnTo>
                  <a:lnTo>
                    <a:pt x="748" y="1205"/>
                  </a:lnTo>
                  <a:lnTo>
                    <a:pt x="782" y="1213"/>
                  </a:lnTo>
                  <a:lnTo>
                    <a:pt x="817" y="1219"/>
                  </a:lnTo>
                  <a:lnTo>
                    <a:pt x="854" y="1225"/>
                  </a:lnTo>
                  <a:lnTo>
                    <a:pt x="889" y="1230"/>
                  </a:lnTo>
                  <a:lnTo>
                    <a:pt x="927" y="1233"/>
                  </a:lnTo>
                  <a:lnTo>
                    <a:pt x="963" y="1238"/>
                  </a:lnTo>
                  <a:lnTo>
                    <a:pt x="1001" y="1241"/>
                  </a:lnTo>
                  <a:lnTo>
                    <a:pt x="1039" y="1243"/>
                  </a:lnTo>
                  <a:lnTo>
                    <a:pt x="1078" y="1245"/>
                  </a:lnTo>
                  <a:lnTo>
                    <a:pt x="1116" y="1245"/>
                  </a:lnTo>
                  <a:lnTo>
                    <a:pt x="1155" y="1247"/>
                  </a:lnTo>
                  <a:close/>
                  <a:moveTo>
                    <a:pt x="365" y="582"/>
                  </a:moveTo>
                  <a:lnTo>
                    <a:pt x="427" y="582"/>
                  </a:lnTo>
                  <a:lnTo>
                    <a:pt x="445" y="582"/>
                  </a:lnTo>
                  <a:lnTo>
                    <a:pt x="462" y="581"/>
                  </a:lnTo>
                  <a:lnTo>
                    <a:pt x="477" y="580"/>
                  </a:lnTo>
                  <a:lnTo>
                    <a:pt x="489" y="577"/>
                  </a:lnTo>
                  <a:lnTo>
                    <a:pt x="499" y="574"/>
                  </a:lnTo>
                  <a:lnTo>
                    <a:pt x="509" y="567"/>
                  </a:lnTo>
                  <a:lnTo>
                    <a:pt x="517" y="561"/>
                  </a:lnTo>
                  <a:lnTo>
                    <a:pt x="524" y="553"/>
                  </a:lnTo>
                  <a:lnTo>
                    <a:pt x="531" y="544"/>
                  </a:lnTo>
                  <a:lnTo>
                    <a:pt x="534" y="535"/>
                  </a:lnTo>
                  <a:lnTo>
                    <a:pt x="537" y="526"/>
                  </a:lnTo>
                  <a:lnTo>
                    <a:pt x="538" y="518"/>
                  </a:lnTo>
                  <a:lnTo>
                    <a:pt x="537" y="507"/>
                  </a:lnTo>
                  <a:lnTo>
                    <a:pt x="534" y="498"/>
                  </a:lnTo>
                  <a:lnTo>
                    <a:pt x="529" y="490"/>
                  </a:lnTo>
                  <a:lnTo>
                    <a:pt x="523" y="484"/>
                  </a:lnTo>
                  <a:lnTo>
                    <a:pt x="518" y="480"/>
                  </a:lnTo>
                  <a:lnTo>
                    <a:pt x="514" y="478"/>
                  </a:lnTo>
                  <a:lnTo>
                    <a:pt x="507" y="476"/>
                  </a:lnTo>
                  <a:lnTo>
                    <a:pt x="501" y="474"/>
                  </a:lnTo>
                  <a:lnTo>
                    <a:pt x="485" y="471"/>
                  </a:lnTo>
                  <a:lnTo>
                    <a:pt x="465" y="471"/>
                  </a:lnTo>
                  <a:lnTo>
                    <a:pt x="387" y="471"/>
                  </a:lnTo>
                  <a:lnTo>
                    <a:pt x="365" y="582"/>
                  </a:lnTo>
                  <a:close/>
                  <a:moveTo>
                    <a:pt x="315" y="815"/>
                  </a:moveTo>
                  <a:lnTo>
                    <a:pt x="412" y="815"/>
                  </a:lnTo>
                  <a:lnTo>
                    <a:pt x="425" y="814"/>
                  </a:lnTo>
                  <a:lnTo>
                    <a:pt x="437" y="814"/>
                  </a:lnTo>
                  <a:lnTo>
                    <a:pt x="448" y="813"/>
                  </a:lnTo>
                  <a:lnTo>
                    <a:pt x="457" y="810"/>
                  </a:lnTo>
                  <a:lnTo>
                    <a:pt x="467" y="808"/>
                  </a:lnTo>
                  <a:lnTo>
                    <a:pt x="476" y="806"/>
                  </a:lnTo>
                  <a:lnTo>
                    <a:pt x="483" y="802"/>
                  </a:lnTo>
                  <a:lnTo>
                    <a:pt x="489" y="798"/>
                  </a:lnTo>
                  <a:lnTo>
                    <a:pt x="495" y="793"/>
                  </a:lnTo>
                  <a:lnTo>
                    <a:pt x="501" y="789"/>
                  </a:lnTo>
                  <a:lnTo>
                    <a:pt x="505" y="783"/>
                  </a:lnTo>
                  <a:lnTo>
                    <a:pt x="509" y="776"/>
                  </a:lnTo>
                  <a:lnTo>
                    <a:pt x="512" y="769"/>
                  </a:lnTo>
                  <a:lnTo>
                    <a:pt x="514" y="763"/>
                  </a:lnTo>
                  <a:lnTo>
                    <a:pt x="515" y="755"/>
                  </a:lnTo>
                  <a:lnTo>
                    <a:pt x="516" y="746"/>
                  </a:lnTo>
                  <a:lnTo>
                    <a:pt x="515" y="735"/>
                  </a:lnTo>
                  <a:lnTo>
                    <a:pt x="512" y="725"/>
                  </a:lnTo>
                  <a:lnTo>
                    <a:pt x="507" y="716"/>
                  </a:lnTo>
                  <a:lnTo>
                    <a:pt x="500" y="708"/>
                  </a:lnTo>
                  <a:lnTo>
                    <a:pt x="496" y="705"/>
                  </a:lnTo>
                  <a:lnTo>
                    <a:pt x="492" y="702"/>
                  </a:lnTo>
                  <a:lnTo>
                    <a:pt x="485" y="700"/>
                  </a:lnTo>
                  <a:lnTo>
                    <a:pt x="478" y="697"/>
                  </a:lnTo>
                  <a:lnTo>
                    <a:pt x="461" y="695"/>
                  </a:lnTo>
                  <a:lnTo>
                    <a:pt x="439" y="695"/>
                  </a:lnTo>
                  <a:lnTo>
                    <a:pt x="340" y="695"/>
                  </a:lnTo>
                  <a:lnTo>
                    <a:pt x="315" y="815"/>
                  </a:lnTo>
                  <a:close/>
                  <a:moveTo>
                    <a:pt x="1534" y="352"/>
                  </a:moveTo>
                  <a:lnTo>
                    <a:pt x="1406" y="942"/>
                  </a:lnTo>
                  <a:lnTo>
                    <a:pt x="1254" y="942"/>
                  </a:lnTo>
                  <a:lnTo>
                    <a:pt x="1363" y="491"/>
                  </a:lnTo>
                  <a:lnTo>
                    <a:pt x="1360" y="491"/>
                  </a:lnTo>
                  <a:lnTo>
                    <a:pt x="1142" y="942"/>
                  </a:lnTo>
                  <a:lnTo>
                    <a:pt x="1007" y="942"/>
                  </a:lnTo>
                  <a:lnTo>
                    <a:pt x="981" y="491"/>
                  </a:lnTo>
                  <a:lnTo>
                    <a:pt x="980" y="491"/>
                  </a:lnTo>
                  <a:lnTo>
                    <a:pt x="895" y="942"/>
                  </a:lnTo>
                  <a:lnTo>
                    <a:pt x="743" y="942"/>
                  </a:lnTo>
                  <a:lnTo>
                    <a:pt x="869" y="352"/>
                  </a:lnTo>
                  <a:lnTo>
                    <a:pt x="1092" y="352"/>
                  </a:lnTo>
                  <a:lnTo>
                    <a:pt x="1114" y="725"/>
                  </a:lnTo>
                  <a:lnTo>
                    <a:pt x="1116" y="725"/>
                  </a:lnTo>
                  <a:lnTo>
                    <a:pt x="1303" y="352"/>
                  </a:lnTo>
                  <a:lnTo>
                    <a:pt x="1534" y="352"/>
                  </a:lnTo>
                  <a:close/>
                  <a:moveTo>
                    <a:pt x="2159" y="546"/>
                  </a:moveTo>
                  <a:lnTo>
                    <a:pt x="1992" y="564"/>
                  </a:lnTo>
                  <a:lnTo>
                    <a:pt x="1992" y="561"/>
                  </a:lnTo>
                  <a:lnTo>
                    <a:pt x="1991" y="550"/>
                  </a:lnTo>
                  <a:lnTo>
                    <a:pt x="1989" y="541"/>
                  </a:lnTo>
                  <a:lnTo>
                    <a:pt x="1988" y="532"/>
                  </a:lnTo>
                  <a:lnTo>
                    <a:pt x="1984" y="524"/>
                  </a:lnTo>
                  <a:lnTo>
                    <a:pt x="1981" y="516"/>
                  </a:lnTo>
                  <a:lnTo>
                    <a:pt x="1977" y="509"/>
                  </a:lnTo>
                  <a:lnTo>
                    <a:pt x="1971" y="503"/>
                  </a:lnTo>
                  <a:lnTo>
                    <a:pt x="1965" y="497"/>
                  </a:lnTo>
                  <a:lnTo>
                    <a:pt x="1959" y="492"/>
                  </a:lnTo>
                  <a:lnTo>
                    <a:pt x="1953" y="488"/>
                  </a:lnTo>
                  <a:lnTo>
                    <a:pt x="1945" y="485"/>
                  </a:lnTo>
                  <a:lnTo>
                    <a:pt x="1938" y="481"/>
                  </a:lnTo>
                  <a:lnTo>
                    <a:pt x="1931" y="479"/>
                  </a:lnTo>
                  <a:lnTo>
                    <a:pt x="1924" y="478"/>
                  </a:lnTo>
                  <a:lnTo>
                    <a:pt x="1916" y="476"/>
                  </a:lnTo>
                  <a:lnTo>
                    <a:pt x="1909" y="476"/>
                  </a:lnTo>
                  <a:lnTo>
                    <a:pt x="1898" y="476"/>
                  </a:lnTo>
                  <a:lnTo>
                    <a:pt x="1888" y="478"/>
                  </a:lnTo>
                  <a:lnTo>
                    <a:pt x="1878" y="480"/>
                  </a:lnTo>
                  <a:lnTo>
                    <a:pt x="1869" y="484"/>
                  </a:lnTo>
                  <a:lnTo>
                    <a:pt x="1859" y="487"/>
                  </a:lnTo>
                  <a:lnTo>
                    <a:pt x="1849" y="493"/>
                  </a:lnTo>
                  <a:lnTo>
                    <a:pt x="1839" y="498"/>
                  </a:lnTo>
                  <a:lnTo>
                    <a:pt x="1830" y="505"/>
                  </a:lnTo>
                  <a:lnTo>
                    <a:pt x="1820" y="514"/>
                  </a:lnTo>
                  <a:lnTo>
                    <a:pt x="1811" y="523"/>
                  </a:lnTo>
                  <a:lnTo>
                    <a:pt x="1803" y="532"/>
                  </a:lnTo>
                  <a:lnTo>
                    <a:pt x="1796" y="543"/>
                  </a:lnTo>
                  <a:lnTo>
                    <a:pt x="1788" y="555"/>
                  </a:lnTo>
                  <a:lnTo>
                    <a:pt x="1781" y="567"/>
                  </a:lnTo>
                  <a:lnTo>
                    <a:pt x="1775" y="581"/>
                  </a:lnTo>
                  <a:lnTo>
                    <a:pt x="1769" y="595"/>
                  </a:lnTo>
                  <a:lnTo>
                    <a:pt x="1763" y="611"/>
                  </a:lnTo>
                  <a:lnTo>
                    <a:pt x="1758" y="626"/>
                  </a:lnTo>
                  <a:lnTo>
                    <a:pt x="1754" y="642"/>
                  </a:lnTo>
                  <a:lnTo>
                    <a:pt x="1750" y="656"/>
                  </a:lnTo>
                  <a:lnTo>
                    <a:pt x="1748" y="671"/>
                  </a:lnTo>
                  <a:lnTo>
                    <a:pt x="1747" y="685"/>
                  </a:lnTo>
                  <a:lnTo>
                    <a:pt x="1746" y="700"/>
                  </a:lnTo>
                  <a:lnTo>
                    <a:pt x="1746" y="714"/>
                  </a:lnTo>
                  <a:lnTo>
                    <a:pt x="1746" y="725"/>
                  </a:lnTo>
                  <a:lnTo>
                    <a:pt x="1747" y="735"/>
                  </a:lnTo>
                  <a:lnTo>
                    <a:pt x="1748" y="745"/>
                  </a:lnTo>
                  <a:lnTo>
                    <a:pt x="1750" y="755"/>
                  </a:lnTo>
                  <a:lnTo>
                    <a:pt x="1754" y="763"/>
                  </a:lnTo>
                  <a:lnTo>
                    <a:pt x="1759" y="772"/>
                  </a:lnTo>
                  <a:lnTo>
                    <a:pt x="1764" y="780"/>
                  </a:lnTo>
                  <a:lnTo>
                    <a:pt x="1769" y="787"/>
                  </a:lnTo>
                  <a:lnTo>
                    <a:pt x="1775" y="795"/>
                  </a:lnTo>
                  <a:lnTo>
                    <a:pt x="1782" y="801"/>
                  </a:lnTo>
                  <a:lnTo>
                    <a:pt x="1789" y="806"/>
                  </a:lnTo>
                  <a:lnTo>
                    <a:pt x="1798" y="810"/>
                  </a:lnTo>
                  <a:lnTo>
                    <a:pt x="1808" y="813"/>
                  </a:lnTo>
                  <a:lnTo>
                    <a:pt x="1816" y="815"/>
                  </a:lnTo>
                  <a:lnTo>
                    <a:pt x="1827" y="817"/>
                  </a:lnTo>
                  <a:lnTo>
                    <a:pt x="1838" y="818"/>
                  </a:lnTo>
                  <a:lnTo>
                    <a:pt x="1849" y="817"/>
                  </a:lnTo>
                  <a:lnTo>
                    <a:pt x="1859" y="815"/>
                  </a:lnTo>
                  <a:lnTo>
                    <a:pt x="1867" y="814"/>
                  </a:lnTo>
                  <a:lnTo>
                    <a:pt x="1877" y="810"/>
                  </a:lnTo>
                  <a:lnTo>
                    <a:pt x="1886" y="807"/>
                  </a:lnTo>
                  <a:lnTo>
                    <a:pt x="1894" y="802"/>
                  </a:lnTo>
                  <a:lnTo>
                    <a:pt x="1902" y="797"/>
                  </a:lnTo>
                  <a:lnTo>
                    <a:pt x="1909" y="791"/>
                  </a:lnTo>
                  <a:lnTo>
                    <a:pt x="1916" y="784"/>
                  </a:lnTo>
                  <a:lnTo>
                    <a:pt x="1924" y="775"/>
                  </a:lnTo>
                  <a:lnTo>
                    <a:pt x="1930" y="767"/>
                  </a:lnTo>
                  <a:lnTo>
                    <a:pt x="1936" y="757"/>
                  </a:lnTo>
                  <a:lnTo>
                    <a:pt x="1948" y="735"/>
                  </a:lnTo>
                  <a:lnTo>
                    <a:pt x="1960" y="710"/>
                  </a:lnTo>
                  <a:lnTo>
                    <a:pt x="2131" y="735"/>
                  </a:lnTo>
                  <a:lnTo>
                    <a:pt x="2123" y="758"/>
                  </a:lnTo>
                  <a:lnTo>
                    <a:pt x="2115" y="779"/>
                  </a:lnTo>
                  <a:lnTo>
                    <a:pt x="2104" y="800"/>
                  </a:lnTo>
                  <a:lnTo>
                    <a:pt x="2092" y="820"/>
                  </a:lnTo>
                  <a:lnTo>
                    <a:pt x="2078" y="838"/>
                  </a:lnTo>
                  <a:lnTo>
                    <a:pt x="2062" y="857"/>
                  </a:lnTo>
                  <a:lnTo>
                    <a:pt x="2047" y="874"/>
                  </a:lnTo>
                  <a:lnTo>
                    <a:pt x="2028" y="889"/>
                  </a:lnTo>
                  <a:lnTo>
                    <a:pt x="2019" y="897"/>
                  </a:lnTo>
                  <a:lnTo>
                    <a:pt x="2008" y="904"/>
                  </a:lnTo>
                  <a:lnTo>
                    <a:pt x="1998" y="910"/>
                  </a:lnTo>
                  <a:lnTo>
                    <a:pt x="1987" y="916"/>
                  </a:lnTo>
                  <a:lnTo>
                    <a:pt x="1964" y="927"/>
                  </a:lnTo>
                  <a:lnTo>
                    <a:pt x="1939" y="936"/>
                  </a:lnTo>
                  <a:lnTo>
                    <a:pt x="1914" y="943"/>
                  </a:lnTo>
                  <a:lnTo>
                    <a:pt x="1887" y="948"/>
                  </a:lnTo>
                  <a:lnTo>
                    <a:pt x="1859" y="950"/>
                  </a:lnTo>
                  <a:lnTo>
                    <a:pt x="1828" y="951"/>
                  </a:lnTo>
                  <a:lnTo>
                    <a:pt x="1798" y="950"/>
                  </a:lnTo>
                  <a:lnTo>
                    <a:pt x="1769" y="948"/>
                  </a:lnTo>
                  <a:lnTo>
                    <a:pt x="1754" y="945"/>
                  </a:lnTo>
                  <a:lnTo>
                    <a:pt x="1741" y="942"/>
                  </a:lnTo>
                  <a:lnTo>
                    <a:pt x="1729" y="938"/>
                  </a:lnTo>
                  <a:lnTo>
                    <a:pt x="1716" y="934"/>
                  </a:lnTo>
                  <a:lnTo>
                    <a:pt x="1704" y="930"/>
                  </a:lnTo>
                  <a:lnTo>
                    <a:pt x="1692" y="925"/>
                  </a:lnTo>
                  <a:lnTo>
                    <a:pt x="1681" y="920"/>
                  </a:lnTo>
                  <a:lnTo>
                    <a:pt x="1671" y="914"/>
                  </a:lnTo>
                  <a:lnTo>
                    <a:pt x="1660" y="906"/>
                  </a:lnTo>
                  <a:lnTo>
                    <a:pt x="1651" y="899"/>
                  </a:lnTo>
                  <a:lnTo>
                    <a:pt x="1642" y="892"/>
                  </a:lnTo>
                  <a:lnTo>
                    <a:pt x="1633" y="883"/>
                  </a:lnTo>
                  <a:lnTo>
                    <a:pt x="1625" y="875"/>
                  </a:lnTo>
                  <a:lnTo>
                    <a:pt x="1618" y="866"/>
                  </a:lnTo>
                  <a:lnTo>
                    <a:pt x="1610" y="857"/>
                  </a:lnTo>
                  <a:lnTo>
                    <a:pt x="1603" y="847"/>
                  </a:lnTo>
                  <a:lnTo>
                    <a:pt x="1597" y="837"/>
                  </a:lnTo>
                  <a:lnTo>
                    <a:pt x="1592" y="826"/>
                  </a:lnTo>
                  <a:lnTo>
                    <a:pt x="1587" y="815"/>
                  </a:lnTo>
                  <a:lnTo>
                    <a:pt x="1582" y="804"/>
                  </a:lnTo>
                  <a:lnTo>
                    <a:pt x="1575" y="781"/>
                  </a:lnTo>
                  <a:lnTo>
                    <a:pt x="1570" y="756"/>
                  </a:lnTo>
                  <a:lnTo>
                    <a:pt x="1566" y="730"/>
                  </a:lnTo>
                  <a:lnTo>
                    <a:pt x="1565" y="702"/>
                  </a:lnTo>
                  <a:lnTo>
                    <a:pt x="1566" y="680"/>
                  </a:lnTo>
                  <a:lnTo>
                    <a:pt x="1568" y="660"/>
                  </a:lnTo>
                  <a:lnTo>
                    <a:pt x="1571" y="638"/>
                  </a:lnTo>
                  <a:lnTo>
                    <a:pt x="1575" y="616"/>
                  </a:lnTo>
                  <a:lnTo>
                    <a:pt x="1581" y="594"/>
                  </a:lnTo>
                  <a:lnTo>
                    <a:pt x="1588" y="572"/>
                  </a:lnTo>
                  <a:lnTo>
                    <a:pt x="1596" y="550"/>
                  </a:lnTo>
                  <a:lnTo>
                    <a:pt x="1605" y="529"/>
                  </a:lnTo>
                  <a:lnTo>
                    <a:pt x="1616" y="508"/>
                  </a:lnTo>
                  <a:lnTo>
                    <a:pt x="1629" y="487"/>
                  </a:lnTo>
                  <a:lnTo>
                    <a:pt x="1641" y="469"/>
                  </a:lnTo>
                  <a:lnTo>
                    <a:pt x="1655" y="451"/>
                  </a:lnTo>
                  <a:lnTo>
                    <a:pt x="1670" y="434"/>
                  </a:lnTo>
                  <a:lnTo>
                    <a:pt x="1687" y="419"/>
                  </a:lnTo>
                  <a:lnTo>
                    <a:pt x="1704" y="405"/>
                  </a:lnTo>
                  <a:lnTo>
                    <a:pt x="1722" y="391"/>
                  </a:lnTo>
                  <a:lnTo>
                    <a:pt x="1743" y="380"/>
                  </a:lnTo>
                  <a:lnTo>
                    <a:pt x="1764" y="369"/>
                  </a:lnTo>
                  <a:lnTo>
                    <a:pt x="1785" y="361"/>
                  </a:lnTo>
                  <a:lnTo>
                    <a:pt x="1808" y="355"/>
                  </a:lnTo>
                  <a:lnTo>
                    <a:pt x="1831" y="349"/>
                  </a:lnTo>
                  <a:lnTo>
                    <a:pt x="1855" y="345"/>
                  </a:lnTo>
                  <a:lnTo>
                    <a:pt x="1881" y="343"/>
                  </a:lnTo>
                  <a:lnTo>
                    <a:pt x="1908" y="341"/>
                  </a:lnTo>
                  <a:lnTo>
                    <a:pt x="1934" y="343"/>
                  </a:lnTo>
                  <a:lnTo>
                    <a:pt x="1960" y="345"/>
                  </a:lnTo>
                  <a:lnTo>
                    <a:pt x="1984" y="350"/>
                  </a:lnTo>
                  <a:lnTo>
                    <a:pt x="2008" y="356"/>
                  </a:lnTo>
                  <a:lnTo>
                    <a:pt x="2030" y="363"/>
                  </a:lnTo>
                  <a:lnTo>
                    <a:pt x="2049" y="373"/>
                  </a:lnTo>
                  <a:lnTo>
                    <a:pt x="2067" y="385"/>
                  </a:lnTo>
                  <a:lnTo>
                    <a:pt x="2084" y="397"/>
                  </a:lnTo>
                  <a:lnTo>
                    <a:pt x="2099" y="412"/>
                  </a:lnTo>
                  <a:lnTo>
                    <a:pt x="2114" y="428"/>
                  </a:lnTo>
                  <a:lnTo>
                    <a:pt x="2125" y="445"/>
                  </a:lnTo>
                  <a:lnTo>
                    <a:pt x="2136" y="463"/>
                  </a:lnTo>
                  <a:lnTo>
                    <a:pt x="2144" y="481"/>
                  </a:lnTo>
                  <a:lnTo>
                    <a:pt x="2150" y="502"/>
                  </a:lnTo>
                  <a:lnTo>
                    <a:pt x="2156" y="523"/>
                  </a:lnTo>
                  <a:lnTo>
                    <a:pt x="2159" y="546"/>
                  </a:lnTo>
                  <a:close/>
                </a:path>
              </a:pathLst>
            </a:custGeom>
            <a:solidFill>
              <a:srgbClr val="990033"/>
            </a:solidFill>
            <a:ln w="9525">
              <a:noFill/>
              <a:round/>
              <a:headEnd/>
              <a:tailEnd/>
            </a:ln>
          </p:spPr>
          <p:txBody>
            <a:bodyPr/>
            <a:lstStyle/>
            <a:p>
              <a:endParaRPr lang="lv-LV"/>
            </a:p>
          </p:txBody>
        </p:sp>
        <p:sp>
          <p:nvSpPr>
            <p:cNvPr id="7" name="Freeform 1133"/>
            <p:cNvSpPr>
              <a:spLocks noChangeAspect="1" noEditPoints="1"/>
            </p:cNvSpPr>
            <p:nvPr/>
          </p:nvSpPr>
          <p:spPr bwMode="auto">
            <a:xfrm>
              <a:off x="2716" y="4448"/>
              <a:ext cx="190" cy="189"/>
            </a:xfrm>
            <a:custGeom>
              <a:avLst/>
              <a:gdLst>
                <a:gd name="T0" fmla="*/ 0 w 569"/>
                <a:gd name="T1" fmla="*/ 0 h 568"/>
                <a:gd name="T2" fmla="*/ 0 w 569"/>
                <a:gd name="T3" fmla="*/ 0 h 568"/>
                <a:gd name="T4" fmla="*/ 0 w 569"/>
                <a:gd name="T5" fmla="*/ 0 h 568"/>
                <a:gd name="T6" fmla="*/ 0 w 569"/>
                <a:gd name="T7" fmla="*/ 0 h 568"/>
                <a:gd name="T8" fmla="*/ 0 w 569"/>
                <a:gd name="T9" fmla="*/ 0 h 568"/>
                <a:gd name="T10" fmla="*/ 0 w 569"/>
                <a:gd name="T11" fmla="*/ 0 h 568"/>
                <a:gd name="T12" fmla="*/ 0 w 569"/>
                <a:gd name="T13" fmla="*/ 0 h 568"/>
                <a:gd name="T14" fmla="*/ 0 w 569"/>
                <a:gd name="T15" fmla="*/ 0 h 568"/>
                <a:gd name="T16" fmla="*/ 0 w 569"/>
                <a:gd name="T17" fmla="*/ 0 h 568"/>
                <a:gd name="T18" fmla="*/ 0 w 569"/>
                <a:gd name="T19" fmla="*/ 0 h 568"/>
                <a:gd name="T20" fmla="*/ 0 w 569"/>
                <a:gd name="T21" fmla="*/ 0 h 568"/>
                <a:gd name="T22" fmla="*/ 0 w 569"/>
                <a:gd name="T23" fmla="*/ 0 h 568"/>
                <a:gd name="T24" fmla="*/ 0 w 569"/>
                <a:gd name="T25" fmla="*/ 0 h 568"/>
                <a:gd name="T26" fmla="*/ 0 w 569"/>
                <a:gd name="T27" fmla="*/ 0 h 568"/>
                <a:gd name="T28" fmla="*/ 0 w 569"/>
                <a:gd name="T29" fmla="*/ 0 h 568"/>
                <a:gd name="T30" fmla="*/ 0 w 569"/>
                <a:gd name="T31" fmla="*/ 0 h 568"/>
                <a:gd name="T32" fmla="*/ 0 w 569"/>
                <a:gd name="T33" fmla="*/ 0 h 568"/>
                <a:gd name="T34" fmla="*/ 0 w 569"/>
                <a:gd name="T35" fmla="*/ 0 h 568"/>
                <a:gd name="T36" fmla="*/ 0 w 569"/>
                <a:gd name="T37" fmla="*/ 0 h 568"/>
                <a:gd name="T38" fmla="*/ 0 w 569"/>
                <a:gd name="T39" fmla="*/ 0 h 568"/>
                <a:gd name="T40" fmla="*/ 0 w 569"/>
                <a:gd name="T41" fmla="*/ 0 h 568"/>
                <a:gd name="T42" fmla="*/ 0 w 569"/>
                <a:gd name="T43" fmla="*/ 0 h 568"/>
                <a:gd name="T44" fmla="*/ 0 w 569"/>
                <a:gd name="T45" fmla="*/ 0 h 568"/>
                <a:gd name="T46" fmla="*/ 0 w 569"/>
                <a:gd name="T47" fmla="*/ 0 h 568"/>
                <a:gd name="T48" fmla="*/ 0 w 569"/>
                <a:gd name="T49" fmla="*/ 0 h 568"/>
                <a:gd name="T50" fmla="*/ 0 w 569"/>
                <a:gd name="T51" fmla="*/ 0 h 568"/>
                <a:gd name="T52" fmla="*/ 0 w 569"/>
                <a:gd name="T53" fmla="*/ 0 h 568"/>
                <a:gd name="T54" fmla="*/ 0 w 569"/>
                <a:gd name="T55" fmla="*/ 0 h 568"/>
                <a:gd name="T56" fmla="*/ 0 w 569"/>
                <a:gd name="T57" fmla="*/ 0 h 568"/>
                <a:gd name="T58" fmla="*/ 0 w 569"/>
                <a:gd name="T59" fmla="*/ 0 h 568"/>
                <a:gd name="T60" fmla="*/ 0 w 569"/>
                <a:gd name="T61" fmla="*/ 0 h 568"/>
                <a:gd name="T62" fmla="*/ 0 w 569"/>
                <a:gd name="T63" fmla="*/ 0 h 568"/>
                <a:gd name="T64" fmla="*/ 0 w 569"/>
                <a:gd name="T65" fmla="*/ 0 h 568"/>
                <a:gd name="T66" fmla="*/ 0 w 569"/>
                <a:gd name="T67" fmla="*/ 0 h 568"/>
                <a:gd name="T68" fmla="*/ 0 w 569"/>
                <a:gd name="T69" fmla="*/ 0 h 568"/>
                <a:gd name="T70" fmla="*/ 0 w 569"/>
                <a:gd name="T71" fmla="*/ 0 h 568"/>
                <a:gd name="T72" fmla="*/ 0 w 569"/>
                <a:gd name="T73" fmla="*/ 0 h 568"/>
                <a:gd name="T74" fmla="*/ 0 w 569"/>
                <a:gd name="T75" fmla="*/ 0 h 568"/>
                <a:gd name="T76" fmla="*/ 0 w 569"/>
                <a:gd name="T77" fmla="*/ 0 h 568"/>
                <a:gd name="T78" fmla="*/ 0 w 569"/>
                <a:gd name="T79" fmla="*/ 0 h 568"/>
                <a:gd name="T80" fmla="*/ 0 w 569"/>
                <a:gd name="T81" fmla="*/ 0 h 568"/>
                <a:gd name="T82" fmla="*/ 0 w 569"/>
                <a:gd name="T83" fmla="*/ 0 h 568"/>
                <a:gd name="T84" fmla="*/ 0 w 569"/>
                <a:gd name="T85" fmla="*/ 0 h 568"/>
                <a:gd name="T86" fmla="*/ 0 w 569"/>
                <a:gd name="T87" fmla="*/ 0 h 568"/>
                <a:gd name="T88" fmla="*/ 0 w 569"/>
                <a:gd name="T89" fmla="*/ 0 h 568"/>
                <a:gd name="T90" fmla="*/ 0 w 569"/>
                <a:gd name="T91" fmla="*/ 0 h 568"/>
                <a:gd name="T92" fmla="*/ 0 w 569"/>
                <a:gd name="T93" fmla="*/ 0 h 568"/>
                <a:gd name="T94" fmla="*/ 0 w 569"/>
                <a:gd name="T95" fmla="*/ 0 h 5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568"/>
                <a:gd name="T146" fmla="*/ 569 w 569"/>
                <a:gd name="T147" fmla="*/ 568 h 5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568">
                  <a:moveTo>
                    <a:pt x="285" y="568"/>
                  </a:moveTo>
                  <a:lnTo>
                    <a:pt x="299" y="568"/>
                  </a:lnTo>
                  <a:lnTo>
                    <a:pt x="313" y="567"/>
                  </a:lnTo>
                  <a:lnTo>
                    <a:pt x="328" y="565"/>
                  </a:lnTo>
                  <a:lnTo>
                    <a:pt x="341" y="563"/>
                  </a:lnTo>
                  <a:lnTo>
                    <a:pt x="356" y="559"/>
                  </a:lnTo>
                  <a:lnTo>
                    <a:pt x="369" y="556"/>
                  </a:lnTo>
                  <a:lnTo>
                    <a:pt x="383" y="551"/>
                  </a:lnTo>
                  <a:lnTo>
                    <a:pt x="395" y="546"/>
                  </a:lnTo>
                  <a:lnTo>
                    <a:pt x="408" y="540"/>
                  </a:lnTo>
                  <a:lnTo>
                    <a:pt x="421" y="534"/>
                  </a:lnTo>
                  <a:lnTo>
                    <a:pt x="432" y="526"/>
                  </a:lnTo>
                  <a:lnTo>
                    <a:pt x="444" y="519"/>
                  </a:lnTo>
                  <a:lnTo>
                    <a:pt x="455" y="512"/>
                  </a:lnTo>
                  <a:lnTo>
                    <a:pt x="466" y="503"/>
                  </a:lnTo>
                  <a:lnTo>
                    <a:pt x="475" y="495"/>
                  </a:lnTo>
                  <a:lnTo>
                    <a:pt x="485" y="485"/>
                  </a:lnTo>
                  <a:lnTo>
                    <a:pt x="495" y="475"/>
                  </a:lnTo>
                  <a:lnTo>
                    <a:pt x="505" y="464"/>
                  </a:lnTo>
                  <a:lnTo>
                    <a:pt x="512" y="454"/>
                  </a:lnTo>
                  <a:lnTo>
                    <a:pt x="520" y="443"/>
                  </a:lnTo>
                  <a:lnTo>
                    <a:pt x="528" y="432"/>
                  </a:lnTo>
                  <a:lnTo>
                    <a:pt x="535" y="420"/>
                  </a:lnTo>
                  <a:lnTo>
                    <a:pt x="541" y="407"/>
                  </a:lnTo>
                  <a:lnTo>
                    <a:pt x="547" y="395"/>
                  </a:lnTo>
                  <a:lnTo>
                    <a:pt x="552" y="382"/>
                  </a:lnTo>
                  <a:lnTo>
                    <a:pt x="556" y="368"/>
                  </a:lnTo>
                  <a:lnTo>
                    <a:pt x="561" y="355"/>
                  </a:lnTo>
                  <a:lnTo>
                    <a:pt x="563" y="342"/>
                  </a:lnTo>
                  <a:lnTo>
                    <a:pt x="566" y="327"/>
                  </a:lnTo>
                  <a:lnTo>
                    <a:pt x="568" y="314"/>
                  </a:lnTo>
                  <a:lnTo>
                    <a:pt x="569" y="299"/>
                  </a:lnTo>
                  <a:lnTo>
                    <a:pt x="569" y="285"/>
                  </a:lnTo>
                  <a:lnTo>
                    <a:pt x="569" y="270"/>
                  </a:lnTo>
                  <a:lnTo>
                    <a:pt x="568" y="255"/>
                  </a:lnTo>
                  <a:lnTo>
                    <a:pt x="566" y="241"/>
                  </a:lnTo>
                  <a:lnTo>
                    <a:pt x="563" y="228"/>
                  </a:lnTo>
                  <a:lnTo>
                    <a:pt x="561" y="214"/>
                  </a:lnTo>
                  <a:lnTo>
                    <a:pt x="556" y="201"/>
                  </a:lnTo>
                  <a:lnTo>
                    <a:pt x="552" y="187"/>
                  </a:lnTo>
                  <a:lnTo>
                    <a:pt x="547" y="174"/>
                  </a:lnTo>
                  <a:lnTo>
                    <a:pt x="541" y="162"/>
                  </a:lnTo>
                  <a:lnTo>
                    <a:pt x="535" y="150"/>
                  </a:lnTo>
                  <a:lnTo>
                    <a:pt x="528" y="138"/>
                  </a:lnTo>
                  <a:lnTo>
                    <a:pt x="520" y="127"/>
                  </a:lnTo>
                  <a:lnTo>
                    <a:pt x="512" y="115"/>
                  </a:lnTo>
                  <a:lnTo>
                    <a:pt x="505" y="105"/>
                  </a:lnTo>
                  <a:lnTo>
                    <a:pt x="495" y="94"/>
                  </a:lnTo>
                  <a:lnTo>
                    <a:pt x="485" y="84"/>
                  </a:lnTo>
                  <a:lnTo>
                    <a:pt x="475" y="74"/>
                  </a:lnTo>
                  <a:lnTo>
                    <a:pt x="466" y="66"/>
                  </a:lnTo>
                  <a:lnTo>
                    <a:pt x="455" y="57"/>
                  </a:lnTo>
                  <a:lnTo>
                    <a:pt x="444" y="49"/>
                  </a:lnTo>
                  <a:lnTo>
                    <a:pt x="432" y="42"/>
                  </a:lnTo>
                  <a:lnTo>
                    <a:pt x="421" y="36"/>
                  </a:lnTo>
                  <a:lnTo>
                    <a:pt x="408" y="30"/>
                  </a:lnTo>
                  <a:lnTo>
                    <a:pt x="395" y="23"/>
                  </a:lnTo>
                  <a:lnTo>
                    <a:pt x="383" y="19"/>
                  </a:lnTo>
                  <a:lnTo>
                    <a:pt x="369" y="14"/>
                  </a:lnTo>
                  <a:lnTo>
                    <a:pt x="356" y="10"/>
                  </a:lnTo>
                  <a:lnTo>
                    <a:pt x="341" y="6"/>
                  </a:lnTo>
                  <a:lnTo>
                    <a:pt x="328" y="4"/>
                  </a:lnTo>
                  <a:lnTo>
                    <a:pt x="313" y="3"/>
                  </a:lnTo>
                  <a:lnTo>
                    <a:pt x="299" y="2"/>
                  </a:lnTo>
                  <a:lnTo>
                    <a:pt x="285" y="0"/>
                  </a:lnTo>
                  <a:lnTo>
                    <a:pt x="271" y="2"/>
                  </a:lnTo>
                  <a:lnTo>
                    <a:pt x="256" y="3"/>
                  </a:lnTo>
                  <a:lnTo>
                    <a:pt x="241" y="4"/>
                  </a:lnTo>
                  <a:lnTo>
                    <a:pt x="228" y="6"/>
                  </a:lnTo>
                  <a:lnTo>
                    <a:pt x="213" y="10"/>
                  </a:lnTo>
                  <a:lnTo>
                    <a:pt x="200" y="14"/>
                  </a:lnTo>
                  <a:lnTo>
                    <a:pt x="187" y="19"/>
                  </a:lnTo>
                  <a:lnTo>
                    <a:pt x="174" y="23"/>
                  </a:lnTo>
                  <a:lnTo>
                    <a:pt x="161" y="30"/>
                  </a:lnTo>
                  <a:lnTo>
                    <a:pt x="149" y="36"/>
                  </a:lnTo>
                  <a:lnTo>
                    <a:pt x="138" y="42"/>
                  </a:lnTo>
                  <a:lnTo>
                    <a:pt x="126" y="49"/>
                  </a:lnTo>
                  <a:lnTo>
                    <a:pt x="115" y="57"/>
                  </a:lnTo>
                  <a:lnTo>
                    <a:pt x="104" y="66"/>
                  </a:lnTo>
                  <a:lnTo>
                    <a:pt x="94" y="74"/>
                  </a:lnTo>
                  <a:lnTo>
                    <a:pt x="84" y="84"/>
                  </a:lnTo>
                  <a:lnTo>
                    <a:pt x="74" y="94"/>
                  </a:lnTo>
                  <a:lnTo>
                    <a:pt x="65" y="105"/>
                  </a:lnTo>
                  <a:lnTo>
                    <a:pt x="57" y="115"/>
                  </a:lnTo>
                  <a:lnTo>
                    <a:pt x="49" y="127"/>
                  </a:lnTo>
                  <a:lnTo>
                    <a:pt x="42" y="138"/>
                  </a:lnTo>
                  <a:lnTo>
                    <a:pt x="34" y="150"/>
                  </a:lnTo>
                  <a:lnTo>
                    <a:pt x="28" y="162"/>
                  </a:lnTo>
                  <a:lnTo>
                    <a:pt x="22" y="174"/>
                  </a:lnTo>
                  <a:lnTo>
                    <a:pt x="17" y="187"/>
                  </a:lnTo>
                  <a:lnTo>
                    <a:pt x="14" y="201"/>
                  </a:lnTo>
                  <a:lnTo>
                    <a:pt x="9" y="214"/>
                  </a:lnTo>
                  <a:lnTo>
                    <a:pt x="6" y="228"/>
                  </a:lnTo>
                  <a:lnTo>
                    <a:pt x="4" y="241"/>
                  </a:lnTo>
                  <a:lnTo>
                    <a:pt x="1" y="255"/>
                  </a:lnTo>
                  <a:lnTo>
                    <a:pt x="0" y="270"/>
                  </a:lnTo>
                  <a:lnTo>
                    <a:pt x="0" y="285"/>
                  </a:lnTo>
                  <a:lnTo>
                    <a:pt x="0" y="299"/>
                  </a:lnTo>
                  <a:lnTo>
                    <a:pt x="1" y="314"/>
                  </a:lnTo>
                  <a:lnTo>
                    <a:pt x="4" y="327"/>
                  </a:lnTo>
                  <a:lnTo>
                    <a:pt x="6" y="342"/>
                  </a:lnTo>
                  <a:lnTo>
                    <a:pt x="9" y="355"/>
                  </a:lnTo>
                  <a:lnTo>
                    <a:pt x="14" y="368"/>
                  </a:lnTo>
                  <a:lnTo>
                    <a:pt x="17" y="382"/>
                  </a:lnTo>
                  <a:lnTo>
                    <a:pt x="22" y="395"/>
                  </a:lnTo>
                  <a:lnTo>
                    <a:pt x="28" y="407"/>
                  </a:lnTo>
                  <a:lnTo>
                    <a:pt x="34" y="420"/>
                  </a:lnTo>
                  <a:lnTo>
                    <a:pt x="42" y="432"/>
                  </a:lnTo>
                  <a:lnTo>
                    <a:pt x="49" y="443"/>
                  </a:lnTo>
                  <a:lnTo>
                    <a:pt x="57" y="454"/>
                  </a:lnTo>
                  <a:lnTo>
                    <a:pt x="65" y="464"/>
                  </a:lnTo>
                  <a:lnTo>
                    <a:pt x="74" y="475"/>
                  </a:lnTo>
                  <a:lnTo>
                    <a:pt x="84" y="485"/>
                  </a:lnTo>
                  <a:lnTo>
                    <a:pt x="94" y="495"/>
                  </a:lnTo>
                  <a:lnTo>
                    <a:pt x="104" y="503"/>
                  </a:lnTo>
                  <a:lnTo>
                    <a:pt x="115" y="512"/>
                  </a:lnTo>
                  <a:lnTo>
                    <a:pt x="126" y="519"/>
                  </a:lnTo>
                  <a:lnTo>
                    <a:pt x="138" y="526"/>
                  </a:lnTo>
                  <a:lnTo>
                    <a:pt x="149" y="534"/>
                  </a:lnTo>
                  <a:lnTo>
                    <a:pt x="161" y="540"/>
                  </a:lnTo>
                  <a:lnTo>
                    <a:pt x="174" y="546"/>
                  </a:lnTo>
                  <a:lnTo>
                    <a:pt x="187" y="551"/>
                  </a:lnTo>
                  <a:lnTo>
                    <a:pt x="200" y="556"/>
                  </a:lnTo>
                  <a:lnTo>
                    <a:pt x="213" y="559"/>
                  </a:lnTo>
                  <a:lnTo>
                    <a:pt x="228" y="563"/>
                  </a:lnTo>
                  <a:lnTo>
                    <a:pt x="241" y="565"/>
                  </a:lnTo>
                  <a:lnTo>
                    <a:pt x="256" y="567"/>
                  </a:lnTo>
                  <a:lnTo>
                    <a:pt x="271" y="568"/>
                  </a:lnTo>
                  <a:lnTo>
                    <a:pt x="285" y="568"/>
                  </a:lnTo>
                  <a:close/>
                  <a:moveTo>
                    <a:pt x="131" y="186"/>
                  </a:moveTo>
                  <a:lnTo>
                    <a:pt x="194" y="186"/>
                  </a:lnTo>
                  <a:lnTo>
                    <a:pt x="161" y="341"/>
                  </a:lnTo>
                  <a:lnTo>
                    <a:pt x="260" y="341"/>
                  </a:lnTo>
                  <a:lnTo>
                    <a:pt x="249" y="390"/>
                  </a:lnTo>
                  <a:lnTo>
                    <a:pt x="87" y="390"/>
                  </a:lnTo>
                  <a:lnTo>
                    <a:pt x="131" y="186"/>
                  </a:lnTo>
                  <a:close/>
                  <a:moveTo>
                    <a:pt x="286" y="186"/>
                  </a:moveTo>
                  <a:lnTo>
                    <a:pt x="354" y="186"/>
                  </a:lnTo>
                  <a:lnTo>
                    <a:pt x="367" y="333"/>
                  </a:lnTo>
                  <a:lnTo>
                    <a:pt x="445" y="186"/>
                  </a:lnTo>
                  <a:lnTo>
                    <a:pt x="508" y="186"/>
                  </a:lnTo>
                  <a:lnTo>
                    <a:pt x="389" y="390"/>
                  </a:lnTo>
                  <a:lnTo>
                    <a:pt x="321" y="390"/>
                  </a:lnTo>
                  <a:lnTo>
                    <a:pt x="286" y="186"/>
                  </a:lnTo>
                  <a:close/>
                </a:path>
              </a:pathLst>
            </a:custGeom>
            <a:solidFill>
              <a:srgbClr val="990033"/>
            </a:solidFill>
            <a:ln w="9525">
              <a:noFill/>
              <a:round/>
              <a:headEnd/>
              <a:tailEnd/>
            </a:ln>
          </p:spPr>
          <p:txBody>
            <a:bodyPr/>
            <a:lstStyle/>
            <a:p>
              <a:endParaRPr lang="lv-LV"/>
            </a:p>
          </p:txBody>
        </p:sp>
        <p:sp>
          <p:nvSpPr>
            <p:cNvPr id="8" name="Freeform 1134"/>
            <p:cNvSpPr>
              <a:spLocks noChangeAspect="1"/>
            </p:cNvSpPr>
            <p:nvPr/>
          </p:nvSpPr>
          <p:spPr bwMode="auto">
            <a:xfrm>
              <a:off x="2716" y="4448"/>
              <a:ext cx="190" cy="189"/>
            </a:xfrm>
            <a:custGeom>
              <a:avLst/>
              <a:gdLst>
                <a:gd name="T0" fmla="*/ 0 w 569"/>
                <a:gd name="T1" fmla="*/ 0 h 568"/>
                <a:gd name="T2" fmla="*/ 0 w 569"/>
                <a:gd name="T3" fmla="*/ 0 h 568"/>
                <a:gd name="T4" fmla="*/ 0 w 569"/>
                <a:gd name="T5" fmla="*/ 0 h 568"/>
                <a:gd name="T6" fmla="*/ 0 w 569"/>
                <a:gd name="T7" fmla="*/ 0 h 568"/>
                <a:gd name="T8" fmla="*/ 0 w 569"/>
                <a:gd name="T9" fmla="*/ 0 h 568"/>
                <a:gd name="T10" fmla="*/ 0 w 569"/>
                <a:gd name="T11" fmla="*/ 0 h 568"/>
                <a:gd name="T12" fmla="*/ 0 w 569"/>
                <a:gd name="T13" fmla="*/ 0 h 568"/>
                <a:gd name="T14" fmla="*/ 0 w 569"/>
                <a:gd name="T15" fmla="*/ 0 h 568"/>
                <a:gd name="T16" fmla="*/ 0 w 569"/>
                <a:gd name="T17" fmla="*/ 0 h 568"/>
                <a:gd name="T18" fmla="*/ 0 w 569"/>
                <a:gd name="T19" fmla="*/ 0 h 568"/>
                <a:gd name="T20" fmla="*/ 0 w 569"/>
                <a:gd name="T21" fmla="*/ 0 h 568"/>
                <a:gd name="T22" fmla="*/ 0 w 569"/>
                <a:gd name="T23" fmla="*/ 0 h 568"/>
                <a:gd name="T24" fmla="*/ 0 w 569"/>
                <a:gd name="T25" fmla="*/ 0 h 568"/>
                <a:gd name="T26" fmla="*/ 0 w 569"/>
                <a:gd name="T27" fmla="*/ 0 h 568"/>
                <a:gd name="T28" fmla="*/ 0 w 569"/>
                <a:gd name="T29" fmla="*/ 0 h 568"/>
                <a:gd name="T30" fmla="*/ 0 w 569"/>
                <a:gd name="T31" fmla="*/ 0 h 568"/>
                <a:gd name="T32" fmla="*/ 0 w 569"/>
                <a:gd name="T33" fmla="*/ 0 h 568"/>
                <a:gd name="T34" fmla="*/ 0 w 569"/>
                <a:gd name="T35" fmla="*/ 0 h 568"/>
                <a:gd name="T36" fmla="*/ 0 w 569"/>
                <a:gd name="T37" fmla="*/ 0 h 568"/>
                <a:gd name="T38" fmla="*/ 0 w 569"/>
                <a:gd name="T39" fmla="*/ 0 h 568"/>
                <a:gd name="T40" fmla="*/ 0 w 569"/>
                <a:gd name="T41" fmla="*/ 0 h 568"/>
                <a:gd name="T42" fmla="*/ 0 w 569"/>
                <a:gd name="T43" fmla="*/ 0 h 568"/>
                <a:gd name="T44" fmla="*/ 0 w 569"/>
                <a:gd name="T45" fmla="*/ 0 h 568"/>
                <a:gd name="T46" fmla="*/ 0 w 569"/>
                <a:gd name="T47" fmla="*/ 0 h 568"/>
                <a:gd name="T48" fmla="*/ 0 w 569"/>
                <a:gd name="T49" fmla="*/ 0 h 568"/>
                <a:gd name="T50" fmla="*/ 0 w 569"/>
                <a:gd name="T51" fmla="*/ 0 h 568"/>
                <a:gd name="T52" fmla="*/ 0 w 569"/>
                <a:gd name="T53" fmla="*/ 0 h 568"/>
                <a:gd name="T54" fmla="*/ 0 w 569"/>
                <a:gd name="T55" fmla="*/ 0 h 568"/>
                <a:gd name="T56" fmla="*/ 0 w 569"/>
                <a:gd name="T57" fmla="*/ 0 h 568"/>
                <a:gd name="T58" fmla="*/ 0 w 569"/>
                <a:gd name="T59" fmla="*/ 0 h 568"/>
                <a:gd name="T60" fmla="*/ 0 w 569"/>
                <a:gd name="T61" fmla="*/ 0 h 568"/>
                <a:gd name="T62" fmla="*/ 0 w 569"/>
                <a:gd name="T63" fmla="*/ 0 h 568"/>
                <a:gd name="T64" fmla="*/ 0 w 569"/>
                <a:gd name="T65" fmla="*/ 0 h 568"/>
                <a:gd name="T66" fmla="*/ 0 w 569"/>
                <a:gd name="T67" fmla="*/ 0 h 568"/>
                <a:gd name="T68" fmla="*/ 0 w 569"/>
                <a:gd name="T69" fmla="*/ 0 h 568"/>
                <a:gd name="T70" fmla="*/ 0 w 569"/>
                <a:gd name="T71" fmla="*/ 0 h 568"/>
                <a:gd name="T72" fmla="*/ 0 w 569"/>
                <a:gd name="T73" fmla="*/ 0 h 568"/>
                <a:gd name="T74" fmla="*/ 0 w 569"/>
                <a:gd name="T75" fmla="*/ 0 h 568"/>
                <a:gd name="T76" fmla="*/ 0 w 569"/>
                <a:gd name="T77" fmla="*/ 0 h 568"/>
                <a:gd name="T78" fmla="*/ 0 w 569"/>
                <a:gd name="T79" fmla="*/ 0 h 568"/>
                <a:gd name="T80" fmla="*/ 0 w 569"/>
                <a:gd name="T81" fmla="*/ 0 h 568"/>
                <a:gd name="T82" fmla="*/ 0 w 569"/>
                <a:gd name="T83" fmla="*/ 0 h 568"/>
                <a:gd name="T84" fmla="*/ 0 w 569"/>
                <a:gd name="T85" fmla="*/ 0 h 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9"/>
                <a:gd name="T130" fmla="*/ 0 h 568"/>
                <a:gd name="T131" fmla="*/ 569 w 569"/>
                <a:gd name="T132" fmla="*/ 568 h 5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9" h="568">
                  <a:moveTo>
                    <a:pt x="285" y="568"/>
                  </a:moveTo>
                  <a:lnTo>
                    <a:pt x="299" y="568"/>
                  </a:lnTo>
                  <a:lnTo>
                    <a:pt x="313" y="567"/>
                  </a:lnTo>
                  <a:lnTo>
                    <a:pt x="328" y="565"/>
                  </a:lnTo>
                  <a:lnTo>
                    <a:pt x="341" y="563"/>
                  </a:lnTo>
                  <a:lnTo>
                    <a:pt x="356" y="559"/>
                  </a:lnTo>
                  <a:lnTo>
                    <a:pt x="369" y="556"/>
                  </a:lnTo>
                  <a:lnTo>
                    <a:pt x="383" y="551"/>
                  </a:lnTo>
                  <a:lnTo>
                    <a:pt x="395" y="546"/>
                  </a:lnTo>
                  <a:lnTo>
                    <a:pt x="408" y="540"/>
                  </a:lnTo>
                  <a:lnTo>
                    <a:pt x="421" y="534"/>
                  </a:lnTo>
                  <a:lnTo>
                    <a:pt x="432" y="526"/>
                  </a:lnTo>
                  <a:lnTo>
                    <a:pt x="444" y="519"/>
                  </a:lnTo>
                  <a:lnTo>
                    <a:pt x="455" y="512"/>
                  </a:lnTo>
                  <a:lnTo>
                    <a:pt x="466" y="503"/>
                  </a:lnTo>
                  <a:lnTo>
                    <a:pt x="475" y="495"/>
                  </a:lnTo>
                  <a:lnTo>
                    <a:pt x="485" y="485"/>
                  </a:lnTo>
                  <a:lnTo>
                    <a:pt x="495" y="475"/>
                  </a:lnTo>
                  <a:lnTo>
                    <a:pt x="505" y="464"/>
                  </a:lnTo>
                  <a:lnTo>
                    <a:pt x="512" y="454"/>
                  </a:lnTo>
                  <a:lnTo>
                    <a:pt x="520" y="443"/>
                  </a:lnTo>
                  <a:lnTo>
                    <a:pt x="528" y="432"/>
                  </a:lnTo>
                  <a:lnTo>
                    <a:pt x="535" y="420"/>
                  </a:lnTo>
                  <a:lnTo>
                    <a:pt x="541" y="407"/>
                  </a:lnTo>
                  <a:lnTo>
                    <a:pt x="547" y="395"/>
                  </a:lnTo>
                  <a:lnTo>
                    <a:pt x="552" y="382"/>
                  </a:lnTo>
                  <a:lnTo>
                    <a:pt x="556" y="368"/>
                  </a:lnTo>
                  <a:lnTo>
                    <a:pt x="561" y="355"/>
                  </a:lnTo>
                  <a:lnTo>
                    <a:pt x="563" y="342"/>
                  </a:lnTo>
                  <a:lnTo>
                    <a:pt x="566" y="327"/>
                  </a:lnTo>
                  <a:lnTo>
                    <a:pt x="568" y="314"/>
                  </a:lnTo>
                  <a:lnTo>
                    <a:pt x="569" y="299"/>
                  </a:lnTo>
                  <a:lnTo>
                    <a:pt x="569" y="285"/>
                  </a:lnTo>
                  <a:lnTo>
                    <a:pt x="569" y="270"/>
                  </a:lnTo>
                  <a:lnTo>
                    <a:pt x="568" y="255"/>
                  </a:lnTo>
                  <a:lnTo>
                    <a:pt x="566" y="241"/>
                  </a:lnTo>
                  <a:lnTo>
                    <a:pt x="563" y="228"/>
                  </a:lnTo>
                  <a:lnTo>
                    <a:pt x="561" y="214"/>
                  </a:lnTo>
                  <a:lnTo>
                    <a:pt x="556" y="201"/>
                  </a:lnTo>
                  <a:lnTo>
                    <a:pt x="552" y="187"/>
                  </a:lnTo>
                  <a:lnTo>
                    <a:pt x="547" y="174"/>
                  </a:lnTo>
                  <a:lnTo>
                    <a:pt x="541" y="162"/>
                  </a:lnTo>
                  <a:lnTo>
                    <a:pt x="535" y="150"/>
                  </a:lnTo>
                  <a:lnTo>
                    <a:pt x="528" y="138"/>
                  </a:lnTo>
                  <a:lnTo>
                    <a:pt x="520" y="127"/>
                  </a:lnTo>
                  <a:lnTo>
                    <a:pt x="512" y="115"/>
                  </a:lnTo>
                  <a:lnTo>
                    <a:pt x="505" y="105"/>
                  </a:lnTo>
                  <a:lnTo>
                    <a:pt x="495" y="94"/>
                  </a:lnTo>
                  <a:lnTo>
                    <a:pt x="485" y="84"/>
                  </a:lnTo>
                  <a:lnTo>
                    <a:pt x="475" y="74"/>
                  </a:lnTo>
                  <a:lnTo>
                    <a:pt x="466" y="66"/>
                  </a:lnTo>
                  <a:lnTo>
                    <a:pt x="455" y="57"/>
                  </a:lnTo>
                  <a:lnTo>
                    <a:pt x="444" y="49"/>
                  </a:lnTo>
                  <a:lnTo>
                    <a:pt x="432" y="42"/>
                  </a:lnTo>
                  <a:lnTo>
                    <a:pt x="421" y="36"/>
                  </a:lnTo>
                  <a:lnTo>
                    <a:pt x="408" y="30"/>
                  </a:lnTo>
                  <a:lnTo>
                    <a:pt x="395" y="23"/>
                  </a:lnTo>
                  <a:lnTo>
                    <a:pt x="383" y="19"/>
                  </a:lnTo>
                  <a:lnTo>
                    <a:pt x="369" y="14"/>
                  </a:lnTo>
                  <a:lnTo>
                    <a:pt x="356" y="10"/>
                  </a:lnTo>
                  <a:lnTo>
                    <a:pt x="341" y="6"/>
                  </a:lnTo>
                  <a:lnTo>
                    <a:pt x="328" y="4"/>
                  </a:lnTo>
                  <a:lnTo>
                    <a:pt x="313" y="3"/>
                  </a:lnTo>
                  <a:lnTo>
                    <a:pt x="299" y="2"/>
                  </a:lnTo>
                  <a:lnTo>
                    <a:pt x="285" y="0"/>
                  </a:lnTo>
                  <a:lnTo>
                    <a:pt x="271" y="2"/>
                  </a:lnTo>
                  <a:lnTo>
                    <a:pt x="256" y="3"/>
                  </a:lnTo>
                  <a:lnTo>
                    <a:pt x="241" y="4"/>
                  </a:lnTo>
                  <a:lnTo>
                    <a:pt x="228" y="6"/>
                  </a:lnTo>
                  <a:lnTo>
                    <a:pt x="213" y="10"/>
                  </a:lnTo>
                  <a:lnTo>
                    <a:pt x="200" y="14"/>
                  </a:lnTo>
                  <a:lnTo>
                    <a:pt x="187" y="19"/>
                  </a:lnTo>
                  <a:lnTo>
                    <a:pt x="174" y="23"/>
                  </a:lnTo>
                  <a:lnTo>
                    <a:pt x="161" y="30"/>
                  </a:lnTo>
                  <a:lnTo>
                    <a:pt x="149" y="36"/>
                  </a:lnTo>
                  <a:lnTo>
                    <a:pt x="138" y="42"/>
                  </a:lnTo>
                  <a:lnTo>
                    <a:pt x="126" y="49"/>
                  </a:lnTo>
                  <a:lnTo>
                    <a:pt x="115" y="57"/>
                  </a:lnTo>
                  <a:lnTo>
                    <a:pt x="104" y="66"/>
                  </a:lnTo>
                  <a:lnTo>
                    <a:pt x="94" y="74"/>
                  </a:lnTo>
                  <a:lnTo>
                    <a:pt x="84" y="84"/>
                  </a:lnTo>
                  <a:lnTo>
                    <a:pt x="74" y="94"/>
                  </a:lnTo>
                  <a:lnTo>
                    <a:pt x="65" y="105"/>
                  </a:lnTo>
                  <a:lnTo>
                    <a:pt x="57" y="115"/>
                  </a:lnTo>
                  <a:lnTo>
                    <a:pt x="49" y="127"/>
                  </a:lnTo>
                  <a:lnTo>
                    <a:pt x="42" y="138"/>
                  </a:lnTo>
                  <a:lnTo>
                    <a:pt x="34" y="150"/>
                  </a:lnTo>
                  <a:lnTo>
                    <a:pt x="28" y="162"/>
                  </a:lnTo>
                  <a:lnTo>
                    <a:pt x="22" y="174"/>
                  </a:lnTo>
                  <a:lnTo>
                    <a:pt x="17" y="187"/>
                  </a:lnTo>
                  <a:lnTo>
                    <a:pt x="14" y="201"/>
                  </a:lnTo>
                  <a:lnTo>
                    <a:pt x="9" y="214"/>
                  </a:lnTo>
                  <a:lnTo>
                    <a:pt x="6" y="228"/>
                  </a:lnTo>
                  <a:lnTo>
                    <a:pt x="4" y="241"/>
                  </a:lnTo>
                  <a:lnTo>
                    <a:pt x="1" y="255"/>
                  </a:lnTo>
                  <a:lnTo>
                    <a:pt x="0" y="270"/>
                  </a:lnTo>
                  <a:lnTo>
                    <a:pt x="0" y="285"/>
                  </a:lnTo>
                  <a:lnTo>
                    <a:pt x="0" y="299"/>
                  </a:lnTo>
                  <a:lnTo>
                    <a:pt x="1" y="314"/>
                  </a:lnTo>
                  <a:lnTo>
                    <a:pt x="4" y="327"/>
                  </a:lnTo>
                  <a:lnTo>
                    <a:pt x="6" y="342"/>
                  </a:lnTo>
                  <a:lnTo>
                    <a:pt x="9" y="355"/>
                  </a:lnTo>
                  <a:lnTo>
                    <a:pt x="14" y="368"/>
                  </a:lnTo>
                  <a:lnTo>
                    <a:pt x="17" y="382"/>
                  </a:lnTo>
                  <a:lnTo>
                    <a:pt x="22" y="395"/>
                  </a:lnTo>
                  <a:lnTo>
                    <a:pt x="28" y="407"/>
                  </a:lnTo>
                  <a:lnTo>
                    <a:pt x="34" y="420"/>
                  </a:lnTo>
                  <a:lnTo>
                    <a:pt x="42" y="432"/>
                  </a:lnTo>
                  <a:lnTo>
                    <a:pt x="49" y="443"/>
                  </a:lnTo>
                  <a:lnTo>
                    <a:pt x="57" y="454"/>
                  </a:lnTo>
                  <a:lnTo>
                    <a:pt x="65" y="464"/>
                  </a:lnTo>
                  <a:lnTo>
                    <a:pt x="74" y="475"/>
                  </a:lnTo>
                  <a:lnTo>
                    <a:pt x="84" y="485"/>
                  </a:lnTo>
                  <a:lnTo>
                    <a:pt x="94" y="495"/>
                  </a:lnTo>
                  <a:lnTo>
                    <a:pt x="104" y="503"/>
                  </a:lnTo>
                  <a:lnTo>
                    <a:pt x="115" y="512"/>
                  </a:lnTo>
                  <a:lnTo>
                    <a:pt x="126" y="519"/>
                  </a:lnTo>
                  <a:lnTo>
                    <a:pt x="138" y="526"/>
                  </a:lnTo>
                  <a:lnTo>
                    <a:pt x="149" y="534"/>
                  </a:lnTo>
                  <a:lnTo>
                    <a:pt x="161" y="540"/>
                  </a:lnTo>
                  <a:lnTo>
                    <a:pt x="174" y="546"/>
                  </a:lnTo>
                  <a:lnTo>
                    <a:pt x="187" y="551"/>
                  </a:lnTo>
                  <a:lnTo>
                    <a:pt x="200" y="556"/>
                  </a:lnTo>
                  <a:lnTo>
                    <a:pt x="213" y="559"/>
                  </a:lnTo>
                  <a:lnTo>
                    <a:pt x="228" y="563"/>
                  </a:lnTo>
                  <a:lnTo>
                    <a:pt x="241" y="565"/>
                  </a:lnTo>
                  <a:lnTo>
                    <a:pt x="256" y="567"/>
                  </a:lnTo>
                  <a:lnTo>
                    <a:pt x="271" y="568"/>
                  </a:lnTo>
                  <a:lnTo>
                    <a:pt x="285" y="568"/>
                  </a:lnTo>
                </a:path>
              </a:pathLst>
            </a:custGeom>
            <a:solidFill>
              <a:srgbClr val="990033"/>
            </a:solidFill>
            <a:ln w="2540">
              <a:solidFill>
                <a:srgbClr val="FFFFFF"/>
              </a:solidFill>
              <a:round/>
              <a:headEnd/>
              <a:tailEnd/>
            </a:ln>
          </p:spPr>
          <p:txBody>
            <a:bodyPr/>
            <a:lstStyle/>
            <a:p>
              <a:endParaRPr lang="lv-LV"/>
            </a:p>
          </p:txBody>
        </p:sp>
        <p:sp>
          <p:nvSpPr>
            <p:cNvPr id="9" name="Freeform 1135"/>
            <p:cNvSpPr>
              <a:spLocks noChangeAspect="1"/>
            </p:cNvSpPr>
            <p:nvPr/>
          </p:nvSpPr>
          <p:spPr bwMode="auto">
            <a:xfrm>
              <a:off x="2745" y="4510"/>
              <a:ext cx="58" cy="68"/>
            </a:xfrm>
            <a:custGeom>
              <a:avLst/>
              <a:gdLst>
                <a:gd name="T0" fmla="*/ 0 w 173"/>
                <a:gd name="T1" fmla="*/ 0 h 204"/>
                <a:gd name="T2" fmla="*/ 0 w 173"/>
                <a:gd name="T3" fmla="*/ 0 h 204"/>
                <a:gd name="T4" fmla="*/ 0 w 173"/>
                <a:gd name="T5" fmla="*/ 0 h 204"/>
                <a:gd name="T6" fmla="*/ 0 w 173"/>
                <a:gd name="T7" fmla="*/ 0 h 204"/>
                <a:gd name="T8" fmla="*/ 0 w 173"/>
                <a:gd name="T9" fmla="*/ 0 h 204"/>
                <a:gd name="T10" fmla="*/ 0 w 173"/>
                <a:gd name="T11" fmla="*/ 0 h 204"/>
                <a:gd name="T12" fmla="*/ 0 w 173"/>
                <a:gd name="T13" fmla="*/ 0 h 204"/>
                <a:gd name="T14" fmla="*/ 0 60000 65536"/>
                <a:gd name="T15" fmla="*/ 0 60000 65536"/>
                <a:gd name="T16" fmla="*/ 0 60000 65536"/>
                <a:gd name="T17" fmla="*/ 0 60000 65536"/>
                <a:gd name="T18" fmla="*/ 0 60000 65536"/>
                <a:gd name="T19" fmla="*/ 0 60000 65536"/>
                <a:gd name="T20" fmla="*/ 0 60000 65536"/>
                <a:gd name="T21" fmla="*/ 0 w 173"/>
                <a:gd name="T22" fmla="*/ 0 h 204"/>
                <a:gd name="T23" fmla="*/ 173 w 173"/>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04">
                  <a:moveTo>
                    <a:pt x="44" y="0"/>
                  </a:moveTo>
                  <a:lnTo>
                    <a:pt x="107" y="0"/>
                  </a:lnTo>
                  <a:lnTo>
                    <a:pt x="74" y="155"/>
                  </a:lnTo>
                  <a:lnTo>
                    <a:pt x="173" y="155"/>
                  </a:lnTo>
                  <a:lnTo>
                    <a:pt x="162" y="204"/>
                  </a:lnTo>
                  <a:lnTo>
                    <a:pt x="0" y="204"/>
                  </a:lnTo>
                  <a:lnTo>
                    <a:pt x="44" y="0"/>
                  </a:lnTo>
                  <a:close/>
                </a:path>
              </a:pathLst>
            </a:custGeom>
            <a:solidFill>
              <a:srgbClr val="990033"/>
            </a:solidFill>
            <a:ln w="2540">
              <a:solidFill>
                <a:srgbClr val="FFFFFF"/>
              </a:solidFill>
              <a:round/>
              <a:headEnd/>
              <a:tailEnd/>
            </a:ln>
          </p:spPr>
          <p:txBody>
            <a:bodyPr/>
            <a:lstStyle/>
            <a:p>
              <a:endParaRPr lang="lv-LV"/>
            </a:p>
          </p:txBody>
        </p:sp>
        <p:sp>
          <p:nvSpPr>
            <p:cNvPr id="10" name="Freeform 1136"/>
            <p:cNvSpPr>
              <a:spLocks noChangeAspect="1"/>
            </p:cNvSpPr>
            <p:nvPr/>
          </p:nvSpPr>
          <p:spPr bwMode="auto">
            <a:xfrm>
              <a:off x="2812" y="4510"/>
              <a:ext cx="74" cy="68"/>
            </a:xfrm>
            <a:custGeom>
              <a:avLst/>
              <a:gdLst>
                <a:gd name="T0" fmla="*/ 0 w 222"/>
                <a:gd name="T1" fmla="*/ 0 h 204"/>
                <a:gd name="T2" fmla="*/ 0 w 222"/>
                <a:gd name="T3" fmla="*/ 0 h 204"/>
                <a:gd name="T4" fmla="*/ 0 w 222"/>
                <a:gd name="T5" fmla="*/ 0 h 204"/>
                <a:gd name="T6" fmla="*/ 0 w 222"/>
                <a:gd name="T7" fmla="*/ 0 h 204"/>
                <a:gd name="T8" fmla="*/ 0 w 222"/>
                <a:gd name="T9" fmla="*/ 0 h 204"/>
                <a:gd name="T10" fmla="*/ 0 w 222"/>
                <a:gd name="T11" fmla="*/ 0 h 204"/>
                <a:gd name="T12" fmla="*/ 0 w 222"/>
                <a:gd name="T13" fmla="*/ 0 h 204"/>
                <a:gd name="T14" fmla="*/ 0 w 222"/>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204"/>
                <a:gd name="T26" fmla="*/ 222 w 222"/>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204">
                  <a:moveTo>
                    <a:pt x="0" y="0"/>
                  </a:moveTo>
                  <a:lnTo>
                    <a:pt x="68" y="0"/>
                  </a:lnTo>
                  <a:lnTo>
                    <a:pt x="81" y="147"/>
                  </a:lnTo>
                  <a:lnTo>
                    <a:pt x="159" y="0"/>
                  </a:lnTo>
                  <a:lnTo>
                    <a:pt x="222" y="0"/>
                  </a:lnTo>
                  <a:lnTo>
                    <a:pt x="103" y="204"/>
                  </a:lnTo>
                  <a:lnTo>
                    <a:pt x="35" y="204"/>
                  </a:lnTo>
                  <a:lnTo>
                    <a:pt x="0" y="0"/>
                  </a:lnTo>
                  <a:close/>
                </a:path>
              </a:pathLst>
            </a:custGeom>
            <a:solidFill>
              <a:srgbClr val="990033"/>
            </a:solidFill>
            <a:ln w="2540">
              <a:solidFill>
                <a:srgbClr val="FFFFFF"/>
              </a:solidFill>
              <a:round/>
              <a:headEnd/>
              <a:tailEnd/>
            </a:ln>
          </p:spPr>
          <p:txBody>
            <a:bodyPr/>
            <a:lstStyle/>
            <a:p>
              <a:endParaRPr lang="lv-LV"/>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a:xfrm>
            <a:off x="457200" y="6400800"/>
            <a:ext cx="2133600" cy="304800"/>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a:xfrm>
            <a:off x="5867400" y="6443663"/>
            <a:ext cx="2895600" cy="290512"/>
          </a:xfrm>
          <a:prstGeom prst="rect">
            <a:avLst/>
          </a:prstGeo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429000" y="6446838"/>
            <a:ext cx="2133600" cy="258762"/>
          </a:xfrm>
          <a:prstGeom prst="rect">
            <a:avLst/>
          </a:prstGeom>
        </p:spPr>
        <p:txBody>
          <a:bodyPr/>
          <a:lstStyle>
            <a:lvl1pPr>
              <a:defRPr/>
            </a:lvl1pPr>
          </a:lstStyle>
          <a:p>
            <a:fld id="{EFA978CF-AA87-4498-94E1-9B6CC628A3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3"/>
          </a:xfrm>
        </p:spPr>
        <p:txBody>
          <a:bodyPr/>
          <a:lstStyle/>
          <a:p>
            <a:r>
              <a:rPr lang="en-US" smtClean="0"/>
              <a:t>Click to edit Master title style</a:t>
            </a:r>
            <a:endParaRPr lang="lv-LV"/>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8" name="Title 7"/>
          <p:cNvSpPr>
            <a:spLocks noGrp="1"/>
          </p:cNvSpPr>
          <p:nvPr>
            <p:ph type="title"/>
          </p:nvPr>
        </p:nvSpPr>
        <p:spPr/>
        <p:txBody>
          <a:bodyPr/>
          <a:lstStyle/>
          <a:p>
            <a:r>
              <a:rPr lang="en-US" smtClean="0"/>
              <a:t>Click to edit Master title style</a:t>
            </a: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00800"/>
            <a:ext cx="2133600" cy="304800"/>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a:xfrm>
            <a:off x="5867400" y="6443663"/>
            <a:ext cx="2895600" cy="290512"/>
          </a:xfrm>
          <a:prstGeom prst="rect">
            <a:avLst/>
          </a:prstGeom>
        </p:spPr>
        <p:txBody>
          <a:bodyPr/>
          <a:lstStyle>
            <a:lvl1pPr>
              <a:defRPr/>
            </a:lvl1pPr>
          </a:lstStyle>
          <a:p>
            <a:r>
              <a:rPr lang="en-US"/>
              <a:t>Company Logo</a:t>
            </a:r>
          </a:p>
        </p:txBody>
      </p:sp>
      <p:sp>
        <p:nvSpPr>
          <p:cNvPr id="7" name="Slide Number Placeholder 6"/>
          <p:cNvSpPr>
            <a:spLocks noGrp="1"/>
          </p:cNvSpPr>
          <p:nvPr>
            <p:ph type="sldNum" sz="quarter" idx="12"/>
          </p:nvPr>
        </p:nvSpPr>
        <p:spPr>
          <a:xfrm>
            <a:off x="3429000" y="6446838"/>
            <a:ext cx="2133600" cy="258762"/>
          </a:xfrm>
          <a:prstGeom prst="rect">
            <a:avLst/>
          </a:prstGeom>
        </p:spPr>
        <p:txBody>
          <a:bodyPr/>
          <a:lstStyle>
            <a:lvl1pPr>
              <a:defRPr/>
            </a:lvl1pPr>
          </a:lstStyle>
          <a:p>
            <a:fld id="{A9E64C86-FE38-461B-BA61-643684BDB5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1-3-1.jpg"/>
          <p:cNvPicPr>
            <a:picLocks noChangeAspect="1"/>
          </p:cNvPicPr>
          <p:nvPr userDrawn="1"/>
        </p:nvPicPr>
        <p:blipFill>
          <a:blip r:embed="rId14" cstate="print"/>
          <a:stretch>
            <a:fillRect/>
          </a:stretch>
        </p:blipFill>
        <p:spPr>
          <a:xfrm>
            <a:off x="0" y="0"/>
            <a:ext cx="9144000" cy="814931"/>
          </a:xfrm>
          <a:prstGeom prst="rect">
            <a:avLst/>
          </a:prstGeom>
        </p:spPr>
      </p:pic>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black">
          <a:xfrm>
            <a:off x="457200" y="15240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r" rtl="0" eaLnBrk="1" fontAlgn="base" hangingPunct="1">
        <a:spcBef>
          <a:spcPct val="0"/>
        </a:spcBef>
        <a:spcAft>
          <a:spcPct val="0"/>
        </a:spcAft>
        <a:defRPr sz="3200" b="1">
          <a:solidFill>
            <a:srgbClr val="000066"/>
          </a:solidFill>
          <a:latin typeface="Calibri" pitchFamily="34" charset="0"/>
          <a:ea typeface="+mj-ea"/>
          <a:cs typeface="Calibri" pitchFamily="34" charset="0"/>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rgbClr val="00006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rgbClr val="000066"/>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1"/>
        </a:buClr>
        <a:buChar char="•"/>
        <a:defRPr sz="2400">
          <a:solidFill>
            <a:srgbClr val="000066"/>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0066"/>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rgbClr val="000066"/>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9.png"/><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251520" y="1000108"/>
            <a:ext cx="8521004" cy="2043106"/>
          </a:xfrm>
        </p:spPr>
        <p:txBody>
          <a:bodyPr/>
          <a:lstStyle/>
          <a:p>
            <a:pPr algn="ctr"/>
            <a:r>
              <a:rPr lang="lv-LV" dirty="0" smtClean="0"/>
              <a:t/>
            </a:r>
            <a:br>
              <a:rPr lang="lv-LV" dirty="0" smtClean="0"/>
            </a:br>
            <a:r>
              <a:rPr lang="lv-LV" dirty="0" smtClean="0"/>
              <a:t/>
            </a:r>
            <a:br>
              <a:rPr lang="lv-LV" dirty="0" smtClean="0"/>
            </a:br>
            <a:r>
              <a:rPr lang="lv-LV" cap="all" dirty="0" smtClean="0"/>
              <a:t> </a:t>
            </a:r>
            <a:r>
              <a:rPr lang="lv-LV" cap="all" dirty="0" err="1" smtClean="0"/>
              <a:t>Multifaktoriālais</a:t>
            </a:r>
            <a:r>
              <a:rPr lang="lv-LV" cap="all" dirty="0" smtClean="0"/>
              <a:t> iedzimšanas tips. </a:t>
            </a:r>
            <a:br>
              <a:rPr lang="lv-LV" cap="all" dirty="0" smtClean="0"/>
            </a:br>
            <a:r>
              <a:rPr lang="lv-LV" cap="all" dirty="0" smtClean="0"/>
              <a:t>Slimību gēnu identificēšana.</a:t>
            </a:r>
            <a:endParaRPr lang="en-US" cap="all" dirty="0"/>
          </a:p>
        </p:txBody>
      </p:sp>
      <p:sp>
        <p:nvSpPr>
          <p:cNvPr id="2051" name="Rectangle 3"/>
          <p:cNvSpPr>
            <a:spLocks noGrp="1" noChangeArrowheads="1"/>
          </p:cNvSpPr>
          <p:nvPr>
            <p:ph type="subTitle" idx="1"/>
          </p:nvPr>
        </p:nvSpPr>
        <p:spPr bwMode="black">
          <a:xfrm>
            <a:off x="857224" y="4357694"/>
            <a:ext cx="7315200" cy="857256"/>
          </a:xfrm>
        </p:spPr>
        <p:txBody>
          <a:bodyPr/>
          <a:lstStyle/>
          <a:p>
            <a:r>
              <a:rPr lang="lv-LV" sz="2400" dirty="0" smtClean="0"/>
              <a:t>Jānis </a:t>
            </a:r>
            <a:r>
              <a:rPr lang="lv-LV" sz="2400" dirty="0" err="1" smtClean="0"/>
              <a:t>Kloviņš</a:t>
            </a:r>
            <a:r>
              <a:rPr lang="lv-LV" sz="2400" dirty="0" smtClean="0"/>
              <a:t>, </a:t>
            </a:r>
            <a:r>
              <a:rPr lang="lv-LV" sz="2400" dirty="0" err="1" smtClean="0"/>
              <a:t>PhD</a:t>
            </a:r>
            <a:endParaRPr lang="lv-LV" sz="2400" dirty="0" smtClean="0"/>
          </a:p>
          <a:p>
            <a:r>
              <a:rPr lang="lv-LV" sz="2400" dirty="0" smtClean="0"/>
              <a:t>Latvijas Biomedicīnas pētījumu un studiju centrs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2575" y="2060997"/>
            <a:ext cx="7223125" cy="4130675"/>
            <a:chOff x="568" y="1342"/>
            <a:chExt cx="5119" cy="2602"/>
          </a:xfrm>
        </p:grpSpPr>
        <p:sp>
          <p:nvSpPr>
            <p:cNvPr id="17417" name="Freeform 3"/>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38100">
              <a:solidFill>
                <a:schemeClr val="tx1"/>
              </a:solidFill>
              <a:round/>
              <a:headEnd/>
              <a:tailEnd/>
            </a:ln>
          </p:spPr>
          <p:txBody>
            <a:bodyPr/>
            <a:lstStyle/>
            <a:p>
              <a:endParaRPr lang="en-GB">
                <a:latin typeface="Candara" pitchFamily="34" charset="0"/>
              </a:endParaRPr>
            </a:p>
          </p:txBody>
        </p:sp>
        <p:sp>
          <p:nvSpPr>
            <p:cNvPr id="17418" name="Freeform 4"/>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38100">
              <a:solidFill>
                <a:schemeClr val="tx1"/>
              </a:solidFill>
              <a:round/>
              <a:headEnd/>
              <a:tailEnd/>
            </a:ln>
          </p:spPr>
          <p:txBody>
            <a:bodyPr/>
            <a:lstStyle/>
            <a:p>
              <a:endParaRPr lang="en-GB">
                <a:latin typeface="Candara" pitchFamily="34" charset="0"/>
              </a:endParaRPr>
            </a:p>
          </p:txBody>
        </p:sp>
      </p:grpSp>
      <p:sp>
        <p:nvSpPr>
          <p:cNvPr id="17411" name="Freeform 5"/>
          <p:cNvSpPr>
            <a:spLocks/>
          </p:cNvSpPr>
          <p:nvPr/>
        </p:nvSpPr>
        <p:spPr bwMode="auto">
          <a:xfrm>
            <a:off x="277809" y="1286540"/>
            <a:ext cx="45719" cy="4895607"/>
          </a:xfrm>
          <a:custGeom>
            <a:avLst/>
            <a:gdLst>
              <a:gd name="T0" fmla="*/ 0 w 1"/>
              <a:gd name="T1" fmla="*/ 3593 h 3594"/>
              <a:gd name="T2" fmla="*/ 0 w 1"/>
              <a:gd name="T3" fmla="*/ 3572 h 3594"/>
              <a:gd name="T4" fmla="*/ 0 w 1"/>
              <a:gd name="T5" fmla="*/ 3548 h 3594"/>
              <a:gd name="T6" fmla="*/ 0 w 1"/>
              <a:gd name="T7" fmla="*/ 3514 h 3594"/>
              <a:gd name="T8" fmla="*/ 0 w 1"/>
              <a:gd name="T9" fmla="*/ 3472 h 3594"/>
              <a:gd name="T10" fmla="*/ 0 w 1"/>
              <a:gd name="T11" fmla="*/ 3420 h 3594"/>
              <a:gd name="T12" fmla="*/ 0 w 1"/>
              <a:gd name="T13" fmla="*/ 3360 h 3594"/>
              <a:gd name="T14" fmla="*/ 0 w 1"/>
              <a:gd name="T15" fmla="*/ 3293 h 3594"/>
              <a:gd name="T16" fmla="*/ 0 w 1"/>
              <a:gd name="T17" fmla="*/ 3218 h 3594"/>
              <a:gd name="T18" fmla="*/ 0 w 1"/>
              <a:gd name="T19" fmla="*/ 3135 h 3594"/>
              <a:gd name="T20" fmla="*/ 0 w 1"/>
              <a:gd name="T21" fmla="*/ 3045 h 3594"/>
              <a:gd name="T22" fmla="*/ 0 w 1"/>
              <a:gd name="T23" fmla="*/ 2949 h 3594"/>
              <a:gd name="T24" fmla="*/ 0 w 1"/>
              <a:gd name="T25" fmla="*/ 2846 h 3594"/>
              <a:gd name="T26" fmla="*/ 0 w 1"/>
              <a:gd name="T27" fmla="*/ 2737 h 3594"/>
              <a:gd name="T28" fmla="*/ 0 w 1"/>
              <a:gd name="T29" fmla="*/ 2623 h 3594"/>
              <a:gd name="T30" fmla="*/ 0 w 1"/>
              <a:gd name="T31" fmla="*/ 2503 h 3594"/>
              <a:gd name="T32" fmla="*/ 0 w 1"/>
              <a:gd name="T33" fmla="*/ 2378 h 3594"/>
              <a:gd name="T34" fmla="*/ 0 w 1"/>
              <a:gd name="T35" fmla="*/ 2248 h 3594"/>
              <a:gd name="T36" fmla="*/ 0 w 1"/>
              <a:gd name="T37" fmla="*/ 2114 h 3594"/>
              <a:gd name="T38" fmla="*/ 0 w 1"/>
              <a:gd name="T39" fmla="*/ 1975 h 3594"/>
              <a:gd name="T40" fmla="*/ 0 w 1"/>
              <a:gd name="T41" fmla="*/ 1832 h 3594"/>
              <a:gd name="T42" fmla="*/ 0 w 1"/>
              <a:gd name="T43" fmla="*/ 1687 h 3594"/>
              <a:gd name="T44" fmla="*/ 0 w 1"/>
              <a:gd name="T45" fmla="*/ 1538 h 3594"/>
              <a:gd name="T46" fmla="*/ 0 w 1"/>
              <a:gd name="T47" fmla="*/ 1386 h 3594"/>
              <a:gd name="T48" fmla="*/ 0 w 1"/>
              <a:gd name="T49" fmla="*/ 1231 h 3594"/>
              <a:gd name="T50" fmla="*/ 0 w 1"/>
              <a:gd name="T51" fmla="*/ 1074 h 3594"/>
              <a:gd name="T52" fmla="*/ 0 w 1"/>
              <a:gd name="T53" fmla="*/ 916 h 3594"/>
              <a:gd name="T54" fmla="*/ 0 w 1"/>
              <a:gd name="T55" fmla="*/ 756 h 3594"/>
              <a:gd name="T56" fmla="*/ 0 w 1"/>
              <a:gd name="T57" fmla="*/ 594 h 3594"/>
              <a:gd name="T58" fmla="*/ 0 w 1"/>
              <a:gd name="T59" fmla="*/ 432 h 3594"/>
              <a:gd name="T60" fmla="*/ 0 w 1"/>
              <a:gd name="T61" fmla="*/ 268 h 3594"/>
              <a:gd name="T62" fmla="*/ 0 w 1"/>
              <a:gd name="T63" fmla="*/ 105 h 3594"/>
              <a:gd name="T64" fmla="*/ 0 w 1"/>
              <a:gd name="T65" fmla="*/ 95 h 3594"/>
              <a:gd name="T66" fmla="*/ 0 w 1"/>
              <a:gd name="T67" fmla="*/ 90 h 3594"/>
              <a:gd name="T68" fmla="*/ 0 w 1"/>
              <a:gd name="T69" fmla="*/ 85 h 3594"/>
              <a:gd name="T70" fmla="*/ 0 w 1"/>
              <a:gd name="T71" fmla="*/ 80 h 3594"/>
              <a:gd name="T72" fmla="*/ 0 w 1"/>
              <a:gd name="T73" fmla="*/ 76 h 3594"/>
              <a:gd name="T74" fmla="*/ 0 w 1"/>
              <a:gd name="T75" fmla="*/ 71 h 3594"/>
              <a:gd name="T76" fmla="*/ 0 w 1"/>
              <a:gd name="T77" fmla="*/ 66 h 3594"/>
              <a:gd name="T78" fmla="*/ 0 w 1"/>
              <a:gd name="T79" fmla="*/ 62 h 3594"/>
              <a:gd name="T80" fmla="*/ 0 w 1"/>
              <a:gd name="T81" fmla="*/ 57 h 3594"/>
              <a:gd name="T82" fmla="*/ 0 w 1"/>
              <a:gd name="T83" fmla="*/ 53 h 3594"/>
              <a:gd name="T84" fmla="*/ 0 w 1"/>
              <a:gd name="T85" fmla="*/ 48 h 3594"/>
              <a:gd name="T86" fmla="*/ 0 w 1"/>
              <a:gd name="T87" fmla="*/ 44 h 3594"/>
              <a:gd name="T88" fmla="*/ 0 w 1"/>
              <a:gd name="T89" fmla="*/ 40 h 3594"/>
              <a:gd name="T90" fmla="*/ 0 w 1"/>
              <a:gd name="T91" fmla="*/ 36 h 3594"/>
              <a:gd name="T92" fmla="*/ 0 w 1"/>
              <a:gd name="T93" fmla="*/ 32 h 3594"/>
              <a:gd name="T94" fmla="*/ 0 w 1"/>
              <a:gd name="T95" fmla="*/ 29 h 3594"/>
              <a:gd name="T96" fmla="*/ 0 w 1"/>
              <a:gd name="T97" fmla="*/ 25 h 3594"/>
              <a:gd name="T98" fmla="*/ 0 w 1"/>
              <a:gd name="T99" fmla="*/ 22 h 3594"/>
              <a:gd name="T100" fmla="*/ 0 w 1"/>
              <a:gd name="T101" fmla="*/ 19 h 3594"/>
              <a:gd name="T102" fmla="*/ 0 w 1"/>
              <a:gd name="T103" fmla="*/ 16 h 3594"/>
              <a:gd name="T104" fmla="*/ 0 w 1"/>
              <a:gd name="T105" fmla="*/ 13 h 3594"/>
              <a:gd name="T106" fmla="*/ 0 w 1"/>
              <a:gd name="T107" fmla="*/ 11 h 3594"/>
              <a:gd name="T108" fmla="*/ 0 w 1"/>
              <a:gd name="T109" fmla="*/ 8 h 3594"/>
              <a:gd name="T110" fmla="*/ 0 w 1"/>
              <a:gd name="T111" fmla="*/ 6 h 3594"/>
              <a:gd name="T112" fmla="*/ 0 w 1"/>
              <a:gd name="T113" fmla="*/ 5 h 3594"/>
              <a:gd name="T114" fmla="*/ 0 w 1"/>
              <a:gd name="T115" fmla="*/ 3 h 3594"/>
              <a:gd name="T116" fmla="*/ 0 w 1"/>
              <a:gd name="T117" fmla="*/ 2 h 3594"/>
              <a:gd name="T118" fmla="*/ 0 w 1"/>
              <a:gd name="T119" fmla="*/ 1 h 3594"/>
              <a:gd name="T120" fmla="*/ 0 w 1"/>
              <a:gd name="T121" fmla="*/ 0 h 3594"/>
              <a:gd name="T122" fmla="*/ 0 w 1"/>
              <a:gd name="T123" fmla="*/ 0 h 3594"/>
              <a:gd name="T124" fmla="*/ 0 w 1"/>
              <a:gd name="T125" fmla="*/ 0 h 3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3594"/>
              <a:gd name="T191" fmla="*/ 1 w 1"/>
              <a:gd name="T192" fmla="*/ 3594 h 3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3594">
                <a:moveTo>
                  <a:pt x="0" y="3593"/>
                </a:moveTo>
                <a:lnTo>
                  <a:pt x="0" y="3572"/>
                </a:lnTo>
                <a:lnTo>
                  <a:pt x="0" y="3548"/>
                </a:lnTo>
                <a:lnTo>
                  <a:pt x="0" y="3514"/>
                </a:lnTo>
                <a:lnTo>
                  <a:pt x="0" y="3472"/>
                </a:lnTo>
                <a:lnTo>
                  <a:pt x="0" y="3420"/>
                </a:lnTo>
                <a:lnTo>
                  <a:pt x="0" y="3360"/>
                </a:lnTo>
                <a:lnTo>
                  <a:pt x="0" y="3293"/>
                </a:lnTo>
                <a:lnTo>
                  <a:pt x="0" y="3218"/>
                </a:lnTo>
                <a:lnTo>
                  <a:pt x="0" y="3135"/>
                </a:lnTo>
                <a:lnTo>
                  <a:pt x="0" y="3045"/>
                </a:lnTo>
                <a:lnTo>
                  <a:pt x="0" y="2949"/>
                </a:lnTo>
                <a:lnTo>
                  <a:pt x="0" y="2846"/>
                </a:lnTo>
                <a:lnTo>
                  <a:pt x="0" y="2737"/>
                </a:lnTo>
                <a:lnTo>
                  <a:pt x="0" y="2623"/>
                </a:lnTo>
                <a:lnTo>
                  <a:pt x="0" y="2503"/>
                </a:lnTo>
                <a:lnTo>
                  <a:pt x="0" y="2378"/>
                </a:lnTo>
                <a:lnTo>
                  <a:pt x="0" y="2248"/>
                </a:lnTo>
                <a:lnTo>
                  <a:pt x="0" y="2114"/>
                </a:lnTo>
                <a:lnTo>
                  <a:pt x="0" y="1975"/>
                </a:lnTo>
                <a:lnTo>
                  <a:pt x="0" y="1832"/>
                </a:lnTo>
                <a:lnTo>
                  <a:pt x="0" y="1687"/>
                </a:lnTo>
                <a:lnTo>
                  <a:pt x="0" y="1538"/>
                </a:lnTo>
                <a:lnTo>
                  <a:pt x="0" y="1386"/>
                </a:lnTo>
                <a:lnTo>
                  <a:pt x="0" y="1231"/>
                </a:lnTo>
                <a:lnTo>
                  <a:pt x="0" y="1074"/>
                </a:lnTo>
                <a:lnTo>
                  <a:pt x="0" y="916"/>
                </a:lnTo>
                <a:lnTo>
                  <a:pt x="0" y="756"/>
                </a:lnTo>
                <a:lnTo>
                  <a:pt x="0" y="594"/>
                </a:lnTo>
                <a:lnTo>
                  <a:pt x="0" y="432"/>
                </a:lnTo>
                <a:lnTo>
                  <a:pt x="0" y="268"/>
                </a:lnTo>
                <a:lnTo>
                  <a:pt x="0" y="105"/>
                </a:lnTo>
                <a:lnTo>
                  <a:pt x="0" y="95"/>
                </a:lnTo>
                <a:lnTo>
                  <a:pt x="0" y="90"/>
                </a:lnTo>
                <a:lnTo>
                  <a:pt x="0" y="85"/>
                </a:lnTo>
                <a:lnTo>
                  <a:pt x="0" y="80"/>
                </a:lnTo>
                <a:lnTo>
                  <a:pt x="0" y="76"/>
                </a:lnTo>
                <a:lnTo>
                  <a:pt x="0" y="71"/>
                </a:lnTo>
                <a:lnTo>
                  <a:pt x="0" y="66"/>
                </a:lnTo>
                <a:lnTo>
                  <a:pt x="0" y="62"/>
                </a:lnTo>
                <a:lnTo>
                  <a:pt x="0" y="57"/>
                </a:lnTo>
                <a:lnTo>
                  <a:pt x="0" y="53"/>
                </a:lnTo>
                <a:lnTo>
                  <a:pt x="0" y="48"/>
                </a:lnTo>
                <a:lnTo>
                  <a:pt x="0" y="44"/>
                </a:lnTo>
                <a:lnTo>
                  <a:pt x="0" y="40"/>
                </a:lnTo>
                <a:lnTo>
                  <a:pt x="0" y="36"/>
                </a:lnTo>
                <a:lnTo>
                  <a:pt x="0" y="32"/>
                </a:lnTo>
                <a:lnTo>
                  <a:pt x="0" y="29"/>
                </a:lnTo>
                <a:lnTo>
                  <a:pt x="0" y="25"/>
                </a:lnTo>
                <a:lnTo>
                  <a:pt x="0" y="22"/>
                </a:lnTo>
                <a:lnTo>
                  <a:pt x="0" y="19"/>
                </a:lnTo>
                <a:lnTo>
                  <a:pt x="0" y="16"/>
                </a:lnTo>
                <a:lnTo>
                  <a:pt x="0" y="13"/>
                </a:lnTo>
                <a:lnTo>
                  <a:pt x="0" y="11"/>
                </a:lnTo>
                <a:lnTo>
                  <a:pt x="0" y="8"/>
                </a:lnTo>
                <a:lnTo>
                  <a:pt x="0" y="6"/>
                </a:lnTo>
                <a:lnTo>
                  <a:pt x="0" y="5"/>
                </a:lnTo>
                <a:lnTo>
                  <a:pt x="0" y="3"/>
                </a:lnTo>
                <a:lnTo>
                  <a:pt x="0" y="2"/>
                </a:lnTo>
                <a:lnTo>
                  <a:pt x="0" y="1"/>
                </a:lnTo>
                <a:lnTo>
                  <a:pt x="0"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2" name="Freeform 6"/>
          <p:cNvSpPr>
            <a:spLocks/>
          </p:cNvSpPr>
          <p:nvPr/>
        </p:nvSpPr>
        <p:spPr bwMode="auto">
          <a:xfrm>
            <a:off x="285750" y="6205960"/>
            <a:ext cx="7929563" cy="1587"/>
          </a:xfrm>
          <a:custGeom>
            <a:avLst/>
            <a:gdLst>
              <a:gd name="T0" fmla="*/ 0 w 5620"/>
              <a:gd name="T1" fmla="*/ 0 h 1"/>
              <a:gd name="T2" fmla="*/ 48 w 5620"/>
              <a:gd name="T3" fmla="*/ 0 h 1"/>
              <a:gd name="T4" fmla="*/ 106 w 5620"/>
              <a:gd name="T5" fmla="*/ 0 h 1"/>
              <a:gd name="T6" fmla="*/ 184 w 5620"/>
              <a:gd name="T7" fmla="*/ 0 h 1"/>
              <a:gd name="T8" fmla="*/ 282 w 5620"/>
              <a:gd name="T9" fmla="*/ 0 h 1"/>
              <a:gd name="T10" fmla="*/ 398 w 5620"/>
              <a:gd name="T11" fmla="*/ 0 h 1"/>
              <a:gd name="T12" fmla="*/ 532 w 5620"/>
              <a:gd name="T13" fmla="*/ 0 h 1"/>
              <a:gd name="T14" fmla="*/ 680 w 5620"/>
              <a:gd name="T15" fmla="*/ 0 h 1"/>
              <a:gd name="T16" fmla="*/ 844 w 5620"/>
              <a:gd name="T17" fmla="*/ 0 h 1"/>
              <a:gd name="T18" fmla="*/ 1020 w 5620"/>
              <a:gd name="T19" fmla="*/ 0 h 1"/>
              <a:gd name="T20" fmla="*/ 1209 w 5620"/>
              <a:gd name="T21" fmla="*/ 0 h 1"/>
              <a:gd name="T22" fmla="*/ 1408 w 5620"/>
              <a:gd name="T23" fmla="*/ 0 h 1"/>
              <a:gd name="T24" fmla="*/ 1616 w 5620"/>
              <a:gd name="T25" fmla="*/ 0 h 1"/>
              <a:gd name="T26" fmla="*/ 1832 w 5620"/>
              <a:gd name="T27" fmla="*/ 0 h 1"/>
              <a:gd name="T28" fmla="*/ 2054 w 5620"/>
              <a:gd name="T29" fmla="*/ 0 h 1"/>
              <a:gd name="T30" fmla="*/ 2283 w 5620"/>
              <a:gd name="T31" fmla="*/ 0 h 1"/>
              <a:gd name="T32" fmla="*/ 2515 w 5620"/>
              <a:gd name="T33" fmla="*/ 0 h 1"/>
              <a:gd name="T34" fmla="*/ 2750 w 5620"/>
              <a:gd name="T35" fmla="*/ 0 h 1"/>
              <a:gd name="T36" fmla="*/ 2987 w 5620"/>
              <a:gd name="T37" fmla="*/ 0 h 1"/>
              <a:gd name="T38" fmla="*/ 3224 w 5620"/>
              <a:gd name="T39" fmla="*/ 0 h 1"/>
              <a:gd name="T40" fmla="*/ 3460 w 5620"/>
              <a:gd name="T41" fmla="*/ 0 h 1"/>
              <a:gd name="T42" fmla="*/ 3693 w 5620"/>
              <a:gd name="T43" fmla="*/ 0 h 1"/>
              <a:gd name="T44" fmla="*/ 3923 w 5620"/>
              <a:gd name="T45" fmla="*/ 0 h 1"/>
              <a:gd name="T46" fmla="*/ 4148 w 5620"/>
              <a:gd name="T47" fmla="*/ 0 h 1"/>
              <a:gd name="T48" fmla="*/ 4367 w 5620"/>
              <a:gd name="T49" fmla="*/ 0 h 1"/>
              <a:gd name="T50" fmla="*/ 4578 w 5620"/>
              <a:gd name="T51" fmla="*/ 0 h 1"/>
              <a:gd name="T52" fmla="*/ 4781 w 5620"/>
              <a:gd name="T53" fmla="*/ 0 h 1"/>
              <a:gd name="T54" fmla="*/ 4974 w 5620"/>
              <a:gd name="T55" fmla="*/ 0 h 1"/>
              <a:gd name="T56" fmla="*/ 5155 w 5620"/>
              <a:gd name="T57" fmla="*/ 0 h 1"/>
              <a:gd name="T58" fmla="*/ 5324 w 5620"/>
              <a:gd name="T59" fmla="*/ 0 h 1"/>
              <a:gd name="T60" fmla="*/ 5479 w 5620"/>
              <a:gd name="T61" fmla="*/ 0 h 1"/>
              <a:gd name="T62" fmla="*/ 5619 w 5620"/>
              <a:gd name="T63" fmla="*/ 0 h 1"/>
              <a:gd name="T64" fmla="*/ 5619 w 5620"/>
              <a:gd name="T65" fmla="*/ 0 h 1"/>
              <a:gd name="T66" fmla="*/ 5619 w 5620"/>
              <a:gd name="T67" fmla="*/ 0 h 1"/>
              <a:gd name="T68" fmla="*/ 5619 w 5620"/>
              <a:gd name="T69" fmla="*/ 0 h 1"/>
              <a:gd name="T70" fmla="*/ 5619 w 5620"/>
              <a:gd name="T71" fmla="*/ 0 h 1"/>
              <a:gd name="T72" fmla="*/ 5619 w 5620"/>
              <a:gd name="T73" fmla="*/ 0 h 1"/>
              <a:gd name="T74" fmla="*/ 5619 w 5620"/>
              <a:gd name="T75" fmla="*/ 0 h 1"/>
              <a:gd name="T76" fmla="*/ 5619 w 5620"/>
              <a:gd name="T77" fmla="*/ 0 h 1"/>
              <a:gd name="T78" fmla="*/ 5619 w 5620"/>
              <a:gd name="T79" fmla="*/ 0 h 1"/>
              <a:gd name="T80" fmla="*/ 5619 w 5620"/>
              <a:gd name="T81" fmla="*/ 0 h 1"/>
              <a:gd name="T82" fmla="*/ 5619 w 5620"/>
              <a:gd name="T83" fmla="*/ 0 h 1"/>
              <a:gd name="T84" fmla="*/ 5619 w 5620"/>
              <a:gd name="T85" fmla="*/ 0 h 1"/>
              <a:gd name="T86" fmla="*/ 5619 w 5620"/>
              <a:gd name="T87" fmla="*/ 0 h 1"/>
              <a:gd name="T88" fmla="*/ 5619 w 5620"/>
              <a:gd name="T89" fmla="*/ 0 h 1"/>
              <a:gd name="T90" fmla="*/ 5619 w 5620"/>
              <a:gd name="T91" fmla="*/ 0 h 1"/>
              <a:gd name="T92" fmla="*/ 5619 w 5620"/>
              <a:gd name="T93" fmla="*/ 0 h 1"/>
              <a:gd name="T94" fmla="*/ 5619 w 5620"/>
              <a:gd name="T95" fmla="*/ 0 h 1"/>
              <a:gd name="T96" fmla="*/ 5619 w 5620"/>
              <a:gd name="T97" fmla="*/ 0 h 1"/>
              <a:gd name="T98" fmla="*/ 5619 w 5620"/>
              <a:gd name="T99" fmla="*/ 0 h 1"/>
              <a:gd name="T100" fmla="*/ 5619 w 5620"/>
              <a:gd name="T101" fmla="*/ 0 h 1"/>
              <a:gd name="T102" fmla="*/ 5619 w 5620"/>
              <a:gd name="T103" fmla="*/ 0 h 1"/>
              <a:gd name="T104" fmla="*/ 5619 w 5620"/>
              <a:gd name="T105" fmla="*/ 0 h 1"/>
              <a:gd name="T106" fmla="*/ 5619 w 5620"/>
              <a:gd name="T107" fmla="*/ 0 h 1"/>
              <a:gd name="T108" fmla="*/ 5619 w 5620"/>
              <a:gd name="T109" fmla="*/ 0 h 1"/>
              <a:gd name="T110" fmla="*/ 5619 w 5620"/>
              <a:gd name="T111" fmla="*/ 0 h 1"/>
              <a:gd name="T112" fmla="*/ 5619 w 5620"/>
              <a:gd name="T113" fmla="*/ 0 h 1"/>
              <a:gd name="T114" fmla="*/ 5619 w 5620"/>
              <a:gd name="T115" fmla="*/ 0 h 1"/>
              <a:gd name="T116" fmla="*/ 5619 w 5620"/>
              <a:gd name="T117" fmla="*/ 0 h 1"/>
              <a:gd name="T118" fmla="*/ 5619 w 5620"/>
              <a:gd name="T119" fmla="*/ 0 h 1"/>
              <a:gd name="T120" fmla="*/ 5619 w 5620"/>
              <a:gd name="T121" fmla="*/ 0 h 1"/>
              <a:gd name="T122" fmla="*/ 5619 w 5620"/>
              <a:gd name="T123" fmla="*/ 0 h 1"/>
              <a:gd name="T124" fmla="*/ 5619 w 5620"/>
              <a:gd name="T125" fmla="*/ 0 h 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0"/>
              <a:gd name="T190" fmla="*/ 0 h 1"/>
              <a:gd name="T191" fmla="*/ 5620 w 5620"/>
              <a:gd name="T192" fmla="*/ 1 h 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0" h="1">
                <a:moveTo>
                  <a:pt x="0" y="0"/>
                </a:moveTo>
                <a:lnTo>
                  <a:pt x="48" y="0"/>
                </a:lnTo>
                <a:lnTo>
                  <a:pt x="106" y="0"/>
                </a:lnTo>
                <a:lnTo>
                  <a:pt x="184" y="0"/>
                </a:lnTo>
                <a:lnTo>
                  <a:pt x="282" y="0"/>
                </a:lnTo>
                <a:lnTo>
                  <a:pt x="398" y="0"/>
                </a:lnTo>
                <a:lnTo>
                  <a:pt x="532" y="0"/>
                </a:lnTo>
                <a:lnTo>
                  <a:pt x="680" y="0"/>
                </a:lnTo>
                <a:lnTo>
                  <a:pt x="844" y="0"/>
                </a:lnTo>
                <a:lnTo>
                  <a:pt x="1020" y="0"/>
                </a:lnTo>
                <a:lnTo>
                  <a:pt x="1209" y="0"/>
                </a:lnTo>
                <a:lnTo>
                  <a:pt x="1408" y="0"/>
                </a:lnTo>
                <a:lnTo>
                  <a:pt x="1616" y="0"/>
                </a:lnTo>
                <a:lnTo>
                  <a:pt x="1832" y="0"/>
                </a:lnTo>
                <a:lnTo>
                  <a:pt x="2054" y="0"/>
                </a:lnTo>
                <a:lnTo>
                  <a:pt x="2283" y="0"/>
                </a:lnTo>
                <a:lnTo>
                  <a:pt x="2515" y="0"/>
                </a:lnTo>
                <a:lnTo>
                  <a:pt x="2750" y="0"/>
                </a:lnTo>
                <a:lnTo>
                  <a:pt x="2987" y="0"/>
                </a:lnTo>
                <a:lnTo>
                  <a:pt x="3224" y="0"/>
                </a:lnTo>
                <a:lnTo>
                  <a:pt x="3460" y="0"/>
                </a:lnTo>
                <a:lnTo>
                  <a:pt x="3693" y="0"/>
                </a:lnTo>
                <a:lnTo>
                  <a:pt x="3923" y="0"/>
                </a:lnTo>
                <a:lnTo>
                  <a:pt x="4148" y="0"/>
                </a:lnTo>
                <a:lnTo>
                  <a:pt x="4367" y="0"/>
                </a:lnTo>
                <a:lnTo>
                  <a:pt x="4578" y="0"/>
                </a:lnTo>
                <a:lnTo>
                  <a:pt x="4781" y="0"/>
                </a:lnTo>
                <a:lnTo>
                  <a:pt x="4974" y="0"/>
                </a:lnTo>
                <a:lnTo>
                  <a:pt x="5155" y="0"/>
                </a:lnTo>
                <a:lnTo>
                  <a:pt x="5324" y="0"/>
                </a:lnTo>
                <a:lnTo>
                  <a:pt x="5479" y="0"/>
                </a:lnTo>
                <a:lnTo>
                  <a:pt x="5619"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3" name="Text Box 7"/>
          <p:cNvSpPr txBox="1">
            <a:spLocks noChangeArrowheads="1"/>
          </p:cNvSpPr>
          <p:nvPr/>
        </p:nvSpPr>
        <p:spPr bwMode="auto">
          <a:xfrm>
            <a:off x="2195736" y="1530500"/>
            <a:ext cx="2422525" cy="329834"/>
          </a:xfrm>
          <a:prstGeom prst="rect">
            <a:avLst/>
          </a:prstGeom>
          <a:noFill/>
          <a:ln w="9525">
            <a:noFill/>
            <a:miter lim="800000"/>
            <a:headEnd/>
            <a:tailEnd/>
          </a:ln>
        </p:spPr>
        <p:txBody>
          <a:bodyPr anchor="ctr">
            <a:spAutoFit/>
          </a:bodyPr>
          <a:lstStyle/>
          <a:p>
            <a:pPr eaLnBrk="0" hangingPunct="0">
              <a:lnSpc>
                <a:spcPct val="85000"/>
              </a:lnSpc>
              <a:spcBef>
                <a:spcPct val="30000"/>
              </a:spcBef>
            </a:pPr>
            <a:r>
              <a:rPr lang="lv-LV" dirty="0" smtClean="0">
                <a:solidFill>
                  <a:srgbClr val="002060"/>
                </a:solidFill>
                <a:latin typeface="Candara" pitchFamily="34" charset="0"/>
              </a:rPr>
              <a:t>Populācijas vidējais</a:t>
            </a:r>
            <a:endParaRPr lang="en-GB" sz="1800" dirty="0">
              <a:solidFill>
                <a:srgbClr val="002060"/>
              </a:solidFill>
              <a:latin typeface="Candara" pitchFamily="34" charset="0"/>
            </a:endParaRPr>
          </a:p>
        </p:txBody>
      </p:sp>
      <p:sp>
        <p:nvSpPr>
          <p:cNvPr id="22536" name="Text Box 8"/>
          <p:cNvSpPr txBox="1">
            <a:spLocks noChangeArrowheads="1"/>
          </p:cNvSpPr>
          <p:nvPr/>
        </p:nvSpPr>
        <p:spPr bwMode="auto">
          <a:xfrm>
            <a:off x="1766914" y="6250592"/>
            <a:ext cx="2590774" cy="329834"/>
          </a:xfrm>
          <a:prstGeom prst="rect">
            <a:avLst/>
          </a:prstGeom>
          <a:noFill/>
          <a:ln w="9525">
            <a:noFill/>
            <a:miter lim="800000"/>
            <a:headEnd/>
            <a:tailEnd/>
          </a:ln>
        </p:spPr>
        <p:txBody>
          <a:bodyPr wrap="none" anchor="ctr">
            <a:spAutoFit/>
          </a:bodyPr>
          <a:lstStyle/>
          <a:p>
            <a:pPr eaLnBrk="0" hangingPunct="0">
              <a:lnSpc>
                <a:spcPct val="85000"/>
              </a:lnSpc>
              <a:spcBef>
                <a:spcPct val="30000"/>
              </a:spcBef>
            </a:pPr>
            <a:r>
              <a:rPr lang="lv-LV" b="1" dirty="0" smtClean="0">
                <a:solidFill>
                  <a:srgbClr val="002060"/>
                </a:solidFill>
                <a:latin typeface="Candara" pitchFamily="34" charset="0"/>
              </a:rPr>
              <a:t>Predispozīcija uz slimību</a:t>
            </a:r>
            <a:endParaRPr lang="en-GB" sz="1800" b="1" dirty="0">
              <a:solidFill>
                <a:srgbClr val="002060"/>
              </a:solidFill>
              <a:latin typeface="Candara" pitchFamily="34" charset="0"/>
            </a:endParaRPr>
          </a:p>
        </p:txBody>
      </p:sp>
      <p:sp>
        <p:nvSpPr>
          <p:cNvPr id="17416" name="Line 10"/>
          <p:cNvSpPr>
            <a:spLocks noChangeShapeType="1"/>
          </p:cNvSpPr>
          <p:nvPr/>
        </p:nvSpPr>
        <p:spPr bwMode="auto">
          <a:xfrm>
            <a:off x="4730750" y="6405985"/>
            <a:ext cx="954088" cy="0"/>
          </a:xfrm>
          <a:prstGeom prst="line">
            <a:avLst/>
          </a:prstGeom>
          <a:noFill/>
          <a:ln w="28575">
            <a:solidFill>
              <a:schemeClr val="tx1"/>
            </a:solidFill>
            <a:round/>
            <a:headEnd/>
            <a:tailEnd type="triangle" w="med" len="med"/>
          </a:ln>
        </p:spPr>
        <p:txBody>
          <a:bodyPr/>
          <a:lstStyle/>
          <a:p>
            <a:endParaRPr lang="lv-LV"/>
          </a:p>
        </p:txBody>
      </p:sp>
      <p:sp>
        <p:nvSpPr>
          <p:cNvPr id="11" name="Title 2"/>
          <p:cNvSpPr>
            <a:spLocks noGrp="1"/>
          </p:cNvSpPr>
          <p:nvPr>
            <p:ph type="title"/>
          </p:nvPr>
        </p:nvSpPr>
        <p:spPr>
          <a:xfrm>
            <a:off x="457200" y="152400"/>
            <a:ext cx="8229600" cy="563563"/>
          </a:xfrm>
        </p:spPr>
        <p:txBody>
          <a:bodyPr/>
          <a:lstStyle/>
          <a:p>
            <a:pPr algn="ctr"/>
            <a:r>
              <a:rPr lang="lv-LV" dirty="0" err="1" smtClean="0"/>
              <a:t>Multifaktoriāla</a:t>
            </a:r>
            <a:r>
              <a:rPr lang="lv-LV" dirty="0" smtClean="0"/>
              <a:t> pazīme = kvantitatīva pazīme</a:t>
            </a:r>
            <a:endParaRPr lang="lv-LV" dirty="0"/>
          </a:p>
        </p:txBody>
      </p:sp>
      <p:sp>
        <p:nvSpPr>
          <p:cNvPr id="12" name="Freeform 7"/>
          <p:cNvSpPr>
            <a:spLocks/>
          </p:cNvSpPr>
          <p:nvPr/>
        </p:nvSpPr>
        <p:spPr bwMode="auto">
          <a:xfrm>
            <a:off x="5940152" y="3645024"/>
            <a:ext cx="45719" cy="2593023"/>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round/>
            <a:headEnd/>
            <a:tailEnd/>
          </a:ln>
        </p:spPr>
        <p:txBody>
          <a:bodyPr/>
          <a:lstStyle/>
          <a:p>
            <a:endParaRPr lang="en-GB">
              <a:latin typeface="Candara" pitchFamily="34" charset="0"/>
            </a:endParaRPr>
          </a:p>
        </p:txBody>
      </p:sp>
      <p:sp>
        <p:nvSpPr>
          <p:cNvPr id="13" name="Text Box 11"/>
          <p:cNvSpPr txBox="1">
            <a:spLocks noChangeArrowheads="1"/>
          </p:cNvSpPr>
          <p:nvPr/>
        </p:nvSpPr>
        <p:spPr bwMode="auto">
          <a:xfrm>
            <a:off x="5724128" y="3140968"/>
            <a:ext cx="3283271" cy="369332"/>
          </a:xfrm>
          <a:prstGeom prst="rect">
            <a:avLst/>
          </a:prstGeom>
          <a:noFill/>
          <a:ln w="9525">
            <a:noFill/>
            <a:miter lim="800000"/>
            <a:headEnd/>
            <a:tailEnd/>
          </a:ln>
        </p:spPr>
        <p:txBody>
          <a:bodyPr wrap="none">
            <a:spAutoFit/>
          </a:bodyPr>
          <a:lstStyle/>
          <a:p>
            <a:pPr eaLnBrk="0" hangingPunct="0"/>
            <a:r>
              <a:rPr lang="lv-LV" b="1" dirty="0" smtClean="0">
                <a:solidFill>
                  <a:srgbClr val="002060"/>
                </a:solidFill>
                <a:latin typeface="Candara" pitchFamily="34" charset="0"/>
              </a:rPr>
              <a:t>Slieksnis aiz kuras sākas slimība</a:t>
            </a:r>
            <a:endParaRPr lang="en-GB" b="1" dirty="0">
              <a:solidFill>
                <a:srgbClr val="002060"/>
              </a:solidFill>
              <a:latin typeface="Candara" pitchFamily="34" charset="0"/>
            </a:endParaRPr>
          </a:p>
        </p:txBody>
      </p:sp>
      <p:sp>
        <p:nvSpPr>
          <p:cNvPr id="14" name="Freeform 7"/>
          <p:cNvSpPr>
            <a:spLocks/>
          </p:cNvSpPr>
          <p:nvPr/>
        </p:nvSpPr>
        <p:spPr bwMode="auto">
          <a:xfrm flipH="1">
            <a:off x="3835165" y="2095128"/>
            <a:ext cx="45719" cy="4070176"/>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prstDash val="dash"/>
            <a:round/>
            <a:headEnd/>
            <a:tailEnd/>
          </a:ln>
        </p:spPr>
        <p:txBody>
          <a:bodyPr/>
          <a:lstStyle/>
          <a:p>
            <a:endParaRPr lang="en-GB">
              <a:latin typeface="Candara" pitchFamily="34" charset="0"/>
            </a:endParaRPr>
          </a:p>
        </p:txBody>
      </p:sp>
      <p:sp>
        <p:nvSpPr>
          <p:cNvPr id="15" name="Freeform 7"/>
          <p:cNvSpPr>
            <a:spLocks/>
          </p:cNvSpPr>
          <p:nvPr/>
        </p:nvSpPr>
        <p:spPr bwMode="auto">
          <a:xfrm flipH="1">
            <a:off x="6156175" y="4437112"/>
            <a:ext cx="72008" cy="1765920"/>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prstDash val="dash"/>
            <a:round/>
            <a:headEnd/>
            <a:tailEnd/>
          </a:ln>
        </p:spPr>
        <p:txBody>
          <a:bodyPr/>
          <a:lstStyle/>
          <a:p>
            <a:endParaRPr lang="en-GB">
              <a:latin typeface="Candara" pitchFamily="34" charset="0"/>
            </a:endParaRPr>
          </a:p>
        </p:txBody>
      </p:sp>
      <p:sp>
        <p:nvSpPr>
          <p:cNvPr id="16" name="Text Box 7"/>
          <p:cNvSpPr txBox="1">
            <a:spLocks noChangeArrowheads="1"/>
          </p:cNvSpPr>
          <p:nvPr/>
        </p:nvSpPr>
        <p:spPr bwMode="auto">
          <a:xfrm>
            <a:off x="5796136" y="4149080"/>
            <a:ext cx="2422525" cy="329834"/>
          </a:xfrm>
          <a:prstGeom prst="rect">
            <a:avLst/>
          </a:prstGeom>
          <a:noFill/>
          <a:ln w="9525">
            <a:noFill/>
            <a:miter lim="800000"/>
            <a:headEnd/>
            <a:tailEnd/>
          </a:ln>
        </p:spPr>
        <p:txBody>
          <a:bodyPr anchor="ctr">
            <a:spAutoFit/>
          </a:bodyPr>
          <a:lstStyle/>
          <a:p>
            <a:pPr eaLnBrk="0" hangingPunct="0">
              <a:lnSpc>
                <a:spcPct val="85000"/>
              </a:lnSpc>
              <a:spcBef>
                <a:spcPct val="30000"/>
              </a:spcBef>
            </a:pPr>
            <a:r>
              <a:rPr lang="lv-LV" dirty="0" smtClean="0">
                <a:solidFill>
                  <a:srgbClr val="002060"/>
                </a:solidFill>
                <a:latin typeface="Candara" pitchFamily="34" charset="0"/>
              </a:rPr>
              <a:t>Slimnieku vidējais</a:t>
            </a:r>
            <a:endParaRPr lang="en-GB" sz="1800" dirty="0">
              <a:solidFill>
                <a:srgbClr val="002060"/>
              </a:solidFill>
              <a:latin typeface="Candara" pitchFamily="34" charset="0"/>
            </a:endParaRPr>
          </a:p>
        </p:txBody>
      </p:sp>
      <p:sp>
        <p:nvSpPr>
          <p:cNvPr id="17" name="Freeform 7"/>
          <p:cNvSpPr>
            <a:spLocks/>
          </p:cNvSpPr>
          <p:nvPr/>
        </p:nvSpPr>
        <p:spPr bwMode="auto">
          <a:xfrm flipH="1">
            <a:off x="4932039" y="2780928"/>
            <a:ext cx="72008" cy="3422104"/>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prstDash val="dash"/>
            <a:round/>
            <a:headEnd/>
            <a:tailEnd/>
          </a:ln>
        </p:spPr>
        <p:txBody>
          <a:bodyPr/>
          <a:lstStyle/>
          <a:p>
            <a:endParaRPr lang="en-GB">
              <a:latin typeface="Candara" pitchFamily="34" charset="0"/>
            </a:endParaRPr>
          </a:p>
        </p:txBody>
      </p:sp>
      <p:sp>
        <p:nvSpPr>
          <p:cNvPr id="18" name="Text Box 7"/>
          <p:cNvSpPr txBox="1">
            <a:spLocks noChangeArrowheads="1"/>
          </p:cNvSpPr>
          <p:nvPr/>
        </p:nvSpPr>
        <p:spPr bwMode="auto">
          <a:xfrm>
            <a:off x="4644008" y="2204864"/>
            <a:ext cx="3816424" cy="327782"/>
          </a:xfrm>
          <a:prstGeom prst="rect">
            <a:avLst/>
          </a:prstGeom>
          <a:noFill/>
          <a:ln w="9525">
            <a:noFill/>
            <a:miter lim="800000"/>
            <a:headEnd/>
            <a:tailEnd/>
          </a:ln>
        </p:spPr>
        <p:txBody>
          <a:bodyPr wrap="square" anchor="ctr">
            <a:spAutoFit/>
          </a:bodyPr>
          <a:lstStyle/>
          <a:p>
            <a:pPr eaLnBrk="0" hangingPunct="0">
              <a:lnSpc>
                <a:spcPct val="85000"/>
              </a:lnSpc>
              <a:spcBef>
                <a:spcPct val="30000"/>
              </a:spcBef>
            </a:pPr>
            <a:r>
              <a:rPr lang="lv-LV" dirty="0" smtClean="0">
                <a:solidFill>
                  <a:srgbClr val="002060"/>
                </a:solidFill>
                <a:latin typeface="Candara" pitchFamily="34" charset="0"/>
              </a:rPr>
              <a:t>Pirmās pakāpes radinieku  vidējais</a:t>
            </a:r>
            <a:endParaRPr lang="en-GB" sz="1800" dirty="0">
              <a:solidFill>
                <a:srgbClr val="002060"/>
              </a:solidFill>
              <a:latin typeface="Candara"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22536" grpId="0" autoUpdateAnimBg="0"/>
      <p:bldP spid="12" grpId="0" animBg="1"/>
      <p:bldP spid="13" grpId="0"/>
      <p:bldP spid="14" grpId="0" animBg="1"/>
      <p:bldP spid="15" grpId="0" animBg="1"/>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2575" y="2060997"/>
            <a:ext cx="7223125" cy="4130675"/>
            <a:chOff x="568" y="1342"/>
            <a:chExt cx="5119" cy="2602"/>
          </a:xfrm>
        </p:grpSpPr>
        <p:sp>
          <p:nvSpPr>
            <p:cNvPr id="17417" name="Freeform 3"/>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38100">
              <a:solidFill>
                <a:schemeClr val="tx1"/>
              </a:solidFill>
              <a:round/>
              <a:headEnd/>
              <a:tailEnd/>
            </a:ln>
          </p:spPr>
          <p:txBody>
            <a:bodyPr/>
            <a:lstStyle/>
            <a:p>
              <a:endParaRPr lang="en-GB">
                <a:latin typeface="Candara" pitchFamily="34" charset="0"/>
              </a:endParaRPr>
            </a:p>
          </p:txBody>
        </p:sp>
        <p:sp>
          <p:nvSpPr>
            <p:cNvPr id="17418" name="Freeform 4"/>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38100">
              <a:solidFill>
                <a:schemeClr val="tx1"/>
              </a:solidFill>
              <a:round/>
              <a:headEnd/>
              <a:tailEnd/>
            </a:ln>
          </p:spPr>
          <p:txBody>
            <a:bodyPr/>
            <a:lstStyle/>
            <a:p>
              <a:endParaRPr lang="en-GB">
                <a:latin typeface="Candara" pitchFamily="34" charset="0"/>
              </a:endParaRPr>
            </a:p>
          </p:txBody>
        </p:sp>
      </p:grpSp>
      <p:sp>
        <p:nvSpPr>
          <p:cNvPr id="17411" name="Freeform 5"/>
          <p:cNvSpPr>
            <a:spLocks/>
          </p:cNvSpPr>
          <p:nvPr/>
        </p:nvSpPr>
        <p:spPr bwMode="auto">
          <a:xfrm>
            <a:off x="277809" y="1286540"/>
            <a:ext cx="45719" cy="4895607"/>
          </a:xfrm>
          <a:custGeom>
            <a:avLst/>
            <a:gdLst>
              <a:gd name="T0" fmla="*/ 0 w 1"/>
              <a:gd name="T1" fmla="*/ 3593 h 3594"/>
              <a:gd name="T2" fmla="*/ 0 w 1"/>
              <a:gd name="T3" fmla="*/ 3572 h 3594"/>
              <a:gd name="T4" fmla="*/ 0 w 1"/>
              <a:gd name="T5" fmla="*/ 3548 h 3594"/>
              <a:gd name="T6" fmla="*/ 0 w 1"/>
              <a:gd name="T7" fmla="*/ 3514 h 3594"/>
              <a:gd name="T8" fmla="*/ 0 w 1"/>
              <a:gd name="T9" fmla="*/ 3472 h 3594"/>
              <a:gd name="T10" fmla="*/ 0 w 1"/>
              <a:gd name="T11" fmla="*/ 3420 h 3594"/>
              <a:gd name="T12" fmla="*/ 0 w 1"/>
              <a:gd name="T13" fmla="*/ 3360 h 3594"/>
              <a:gd name="T14" fmla="*/ 0 w 1"/>
              <a:gd name="T15" fmla="*/ 3293 h 3594"/>
              <a:gd name="T16" fmla="*/ 0 w 1"/>
              <a:gd name="T17" fmla="*/ 3218 h 3594"/>
              <a:gd name="T18" fmla="*/ 0 w 1"/>
              <a:gd name="T19" fmla="*/ 3135 h 3594"/>
              <a:gd name="T20" fmla="*/ 0 w 1"/>
              <a:gd name="T21" fmla="*/ 3045 h 3594"/>
              <a:gd name="T22" fmla="*/ 0 w 1"/>
              <a:gd name="T23" fmla="*/ 2949 h 3594"/>
              <a:gd name="T24" fmla="*/ 0 w 1"/>
              <a:gd name="T25" fmla="*/ 2846 h 3594"/>
              <a:gd name="T26" fmla="*/ 0 w 1"/>
              <a:gd name="T27" fmla="*/ 2737 h 3594"/>
              <a:gd name="T28" fmla="*/ 0 w 1"/>
              <a:gd name="T29" fmla="*/ 2623 h 3594"/>
              <a:gd name="T30" fmla="*/ 0 w 1"/>
              <a:gd name="T31" fmla="*/ 2503 h 3594"/>
              <a:gd name="T32" fmla="*/ 0 w 1"/>
              <a:gd name="T33" fmla="*/ 2378 h 3594"/>
              <a:gd name="T34" fmla="*/ 0 w 1"/>
              <a:gd name="T35" fmla="*/ 2248 h 3594"/>
              <a:gd name="T36" fmla="*/ 0 w 1"/>
              <a:gd name="T37" fmla="*/ 2114 h 3594"/>
              <a:gd name="T38" fmla="*/ 0 w 1"/>
              <a:gd name="T39" fmla="*/ 1975 h 3594"/>
              <a:gd name="T40" fmla="*/ 0 w 1"/>
              <a:gd name="T41" fmla="*/ 1832 h 3594"/>
              <a:gd name="T42" fmla="*/ 0 w 1"/>
              <a:gd name="T43" fmla="*/ 1687 h 3594"/>
              <a:gd name="T44" fmla="*/ 0 w 1"/>
              <a:gd name="T45" fmla="*/ 1538 h 3594"/>
              <a:gd name="T46" fmla="*/ 0 w 1"/>
              <a:gd name="T47" fmla="*/ 1386 h 3594"/>
              <a:gd name="T48" fmla="*/ 0 w 1"/>
              <a:gd name="T49" fmla="*/ 1231 h 3594"/>
              <a:gd name="T50" fmla="*/ 0 w 1"/>
              <a:gd name="T51" fmla="*/ 1074 h 3594"/>
              <a:gd name="T52" fmla="*/ 0 w 1"/>
              <a:gd name="T53" fmla="*/ 916 h 3594"/>
              <a:gd name="T54" fmla="*/ 0 w 1"/>
              <a:gd name="T55" fmla="*/ 756 h 3594"/>
              <a:gd name="T56" fmla="*/ 0 w 1"/>
              <a:gd name="T57" fmla="*/ 594 h 3594"/>
              <a:gd name="T58" fmla="*/ 0 w 1"/>
              <a:gd name="T59" fmla="*/ 432 h 3594"/>
              <a:gd name="T60" fmla="*/ 0 w 1"/>
              <a:gd name="T61" fmla="*/ 268 h 3594"/>
              <a:gd name="T62" fmla="*/ 0 w 1"/>
              <a:gd name="T63" fmla="*/ 105 h 3594"/>
              <a:gd name="T64" fmla="*/ 0 w 1"/>
              <a:gd name="T65" fmla="*/ 95 h 3594"/>
              <a:gd name="T66" fmla="*/ 0 w 1"/>
              <a:gd name="T67" fmla="*/ 90 h 3594"/>
              <a:gd name="T68" fmla="*/ 0 w 1"/>
              <a:gd name="T69" fmla="*/ 85 h 3594"/>
              <a:gd name="T70" fmla="*/ 0 w 1"/>
              <a:gd name="T71" fmla="*/ 80 h 3594"/>
              <a:gd name="T72" fmla="*/ 0 w 1"/>
              <a:gd name="T73" fmla="*/ 76 h 3594"/>
              <a:gd name="T74" fmla="*/ 0 w 1"/>
              <a:gd name="T75" fmla="*/ 71 h 3594"/>
              <a:gd name="T76" fmla="*/ 0 w 1"/>
              <a:gd name="T77" fmla="*/ 66 h 3594"/>
              <a:gd name="T78" fmla="*/ 0 w 1"/>
              <a:gd name="T79" fmla="*/ 62 h 3594"/>
              <a:gd name="T80" fmla="*/ 0 w 1"/>
              <a:gd name="T81" fmla="*/ 57 h 3594"/>
              <a:gd name="T82" fmla="*/ 0 w 1"/>
              <a:gd name="T83" fmla="*/ 53 h 3594"/>
              <a:gd name="T84" fmla="*/ 0 w 1"/>
              <a:gd name="T85" fmla="*/ 48 h 3594"/>
              <a:gd name="T86" fmla="*/ 0 w 1"/>
              <a:gd name="T87" fmla="*/ 44 h 3594"/>
              <a:gd name="T88" fmla="*/ 0 w 1"/>
              <a:gd name="T89" fmla="*/ 40 h 3594"/>
              <a:gd name="T90" fmla="*/ 0 w 1"/>
              <a:gd name="T91" fmla="*/ 36 h 3594"/>
              <a:gd name="T92" fmla="*/ 0 w 1"/>
              <a:gd name="T93" fmla="*/ 32 h 3594"/>
              <a:gd name="T94" fmla="*/ 0 w 1"/>
              <a:gd name="T95" fmla="*/ 29 h 3594"/>
              <a:gd name="T96" fmla="*/ 0 w 1"/>
              <a:gd name="T97" fmla="*/ 25 h 3594"/>
              <a:gd name="T98" fmla="*/ 0 w 1"/>
              <a:gd name="T99" fmla="*/ 22 h 3594"/>
              <a:gd name="T100" fmla="*/ 0 w 1"/>
              <a:gd name="T101" fmla="*/ 19 h 3594"/>
              <a:gd name="T102" fmla="*/ 0 w 1"/>
              <a:gd name="T103" fmla="*/ 16 h 3594"/>
              <a:gd name="T104" fmla="*/ 0 w 1"/>
              <a:gd name="T105" fmla="*/ 13 h 3594"/>
              <a:gd name="T106" fmla="*/ 0 w 1"/>
              <a:gd name="T107" fmla="*/ 11 h 3594"/>
              <a:gd name="T108" fmla="*/ 0 w 1"/>
              <a:gd name="T109" fmla="*/ 8 h 3594"/>
              <a:gd name="T110" fmla="*/ 0 w 1"/>
              <a:gd name="T111" fmla="*/ 6 h 3594"/>
              <a:gd name="T112" fmla="*/ 0 w 1"/>
              <a:gd name="T113" fmla="*/ 5 h 3594"/>
              <a:gd name="T114" fmla="*/ 0 w 1"/>
              <a:gd name="T115" fmla="*/ 3 h 3594"/>
              <a:gd name="T116" fmla="*/ 0 w 1"/>
              <a:gd name="T117" fmla="*/ 2 h 3594"/>
              <a:gd name="T118" fmla="*/ 0 w 1"/>
              <a:gd name="T119" fmla="*/ 1 h 3594"/>
              <a:gd name="T120" fmla="*/ 0 w 1"/>
              <a:gd name="T121" fmla="*/ 0 h 3594"/>
              <a:gd name="T122" fmla="*/ 0 w 1"/>
              <a:gd name="T123" fmla="*/ 0 h 3594"/>
              <a:gd name="T124" fmla="*/ 0 w 1"/>
              <a:gd name="T125" fmla="*/ 0 h 3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3594"/>
              <a:gd name="T191" fmla="*/ 1 w 1"/>
              <a:gd name="T192" fmla="*/ 3594 h 3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3594">
                <a:moveTo>
                  <a:pt x="0" y="3593"/>
                </a:moveTo>
                <a:lnTo>
                  <a:pt x="0" y="3572"/>
                </a:lnTo>
                <a:lnTo>
                  <a:pt x="0" y="3548"/>
                </a:lnTo>
                <a:lnTo>
                  <a:pt x="0" y="3514"/>
                </a:lnTo>
                <a:lnTo>
                  <a:pt x="0" y="3472"/>
                </a:lnTo>
                <a:lnTo>
                  <a:pt x="0" y="3420"/>
                </a:lnTo>
                <a:lnTo>
                  <a:pt x="0" y="3360"/>
                </a:lnTo>
                <a:lnTo>
                  <a:pt x="0" y="3293"/>
                </a:lnTo>
                <a:lnTo>
                  <a:pt x="0" y="3218"/>
                </a:lnTo>
                <a:lnTo>
                  <a:pt x="0" y="3135"/>
                </a:lnTo>
                <a:lnTo>
                  <a:pt x="0" y="3045"/>
                </a:lnTo>
                <a:lnTo>
                  <a:pt x="0" y="2949"/>
                </a:lnTo>
                <a:lnTo>
                  <a:pt x="0" y="2846"/>
                </a:lnTo>
                <a:lnTo>
                  <a:pt x="0" y="2737"/>
                </a:lnTo>
                <a:lnTo>
                  <a:pt x="0" y="2623"/>
                </a:lnTo>
                <a:lnTo>
                  <a:pt x="0" y="2503"/>
                </a:lnTo>
                <a:lnTo>
                  <a:pt x="0" y="2378"/>
                </a:lnTo>
                <a:lnTo>
                  <a:pt x="0" y="2248"/>
                </a:lnTo>
                <a:lnTo>
                  <a:pt x="0" y="2114"/>
                </a:lnTo>
                <a:lnTo>
                  <a:pt x="0" y="1975"/>
                </a:lnTo>
                <a:lnTo>
                  <a:pt x="0" y="1832"/>
                </a:lnTo>
                <a:lnTo>
                  <a:pt x="0" y="1687"/>
                </a:lnTo>
                <a:lnTo>
                  <a:pt x="0" y="1538"/>
                </a:lnTo>
                <a:lnTo>
                  <a:pt x="0" y="1386"/>
                </a:lnTo>
                <a:lnTo>
                  <a:pt x="0" y="1231"/>
                </a:lnTo>
                <a:lnTo>
                  <a:pt x="0" y="1074"/>
                </a:lnTo>
                <a:lnTo>
                  <a:pt x="0" y="916"/>
                </a:lnTo>
                <a:lnTo>
                  <a:pt x="0" y="756"/>
                </a:lnTo>
                <a:lnTo>
                  <a:pt x="0" y="594"/>
                </a:lnTo>
                <a:lnTo>
                  <a:pt x="0" y="432"/>
                </a:lnTo>
                <a:lnTo>
                  <a:pt x="0" y="268"/>
                </a:lnTo>
                <a:lnTo>
                  <a:pt x="0" y="105"/>
                </a:lnTo>
                <a:lnTo>
                  <a:pt x="0" y="95"/>
                </a:lnTo>
                <a:lnTo>
                  <a:pt x="0" y="90"/>
                </a:lnTo>
                <a:lnTo>
                  <a:pt x="0" y="85"/>
                </a:lnTo>
                <a:lnTo>
                  <a:pt x="0" y="80"/>
                </a:lnTo>
                <a:lnTo>
                  <a:pt x="0" y="76"/>
                </a:lnTo>
                <a:lnTo>
                  <a:pt x="0" y="71"/>
                </a:lnTo>
                <a:lnTo>
                  <a:pt x="0" y="66"/>
                </a:lnTo>
                <a:lnTo>
                  <a:pt x="0" y="62"/>
                </a:lnTo>
                <a:lnTo>
                  <a:pt x="0" y="57"/>
                </a:lnTo>
                <a:lnTo>
                  <a:pt x="0" y="53"/>
                </a:lnTo>
                <a:lnTo>
                  <a:pt x="0" y="48"/>
                </a:lnTo>
                <a:lnTo>
                  <a:pt x="0" y="44"/>
                </a:lnTo>
                <a:lnTo>
                  <a:pt x="0" y="40"/>
                </a:lnTo>
                <a:lnTo>
                  <a:pt x="0" y="36"/>
                </a:lnTo>
                <a:lnTo>
                  <a:pt x="0" y="32"/>
                </a:lnTo>
                <a:lnTo>
                  <a:pt x="0" y="29"/>
                </a:lnTo>
                <a:lnTo>
                  <a:pt x="0" y="25"/>
                </a:lnTo>
                <a:lnTo>
                  <a:pt x="0" y="22"/>
                </a:lnTo>
                <a:lnTo>
                  <a:pt x="0" y="19"/>
                </a:lnTo>
                <a:lnTo>
                  <a:pt x="0" y="16"/>
                </a:lnTo>
                <a:lnTo>
                  <a:pt x="0" y="13"/>
                </a:lnTo>
                <a:lnTo>
                  <a:pt x="0" y="11"/>
                </a:lnTo>
                <a:lnTo>
                  <a:pt x="0" y="8"/>
                </a:lnTo>
                <a:lnTo>
                  <a:pt x="0" y="6"/>
                </a:lnTo>
                <a:lnTo>
                  <a:pt x="0" y="5"/>
                </a:lnTo>
                <a:lnTo>
                  <a:pt x="0" y="3"/>
                </a:lnTo>
                <a:lnTo>
                  <a:pt x="0" y="2"/>
                </a:lnTo>
                <a:lnTo>
                  <a:pt x="0" y="1"/>
                </a:lnTo>
                <a:lnTo>
                  <a:pt x="0"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2" name="Freeform 6"/>
          <p:cNvSpPr>
            <a:spLocks/>
          </p:cNvSpPr>
          <p:nvPr/>
        </p:nvSpPr>
        <p:spPr bwMode="auto">
          <a:xfrm flipV="1">
            <a:off x="285750" y="6160241"/>
            <a:ext cx="8678738" cy="45719"/>
          </a:xfrm>
          <a:custGeom>
            <a:avLst/>
            <a:gdLst>
              <a:gd name="T0" fmla="*/ 0 w 5620"/>
              <a:gd name="T1" fmla="*/ 0 h 1"/>
              <a:gd name="T2" fmla="*/ 48 w 5620"/>
              <a:gd name="T3" fmla="*/ 0 h 1"/>
              <a:gd name="T4" fmla="*/ 106 w 5620"/>
              <a:gd name="T5" fmla="*/ 0 h 1"/>
              <a:gd name="T6" fmla="*/ 184 w 5620"/>
              <a:gd name="T7" fmla="*/ 0 h 1"/>
              <a:gd name="T8" fmla="*/ 282 w 5620"/>
              <a:gd name="T9" fmla="*/ 0 h 1"/>
              <a:gd name="T10" fmla="*/ 398 w 5620"/>
              <a:gd name="T11" fmla="*/ 0 h 1"/>
              <a:gd name="T12" fmla="*/ 532 w 5620"/>
              <a:gd name="T13" fmla="*/ 0 h 1"/>
              <a:gd name="T14" fmla="*/ 680 w 5620"/>
              <a:gd name="T15" fmla="*/ 0 h 1"/>
              <a:gd name="T16" fmla="*/ 844 w 5620"/>
              <a:gd name="T17" fmla="*/ 0 h 1"/>
              <a:gd name="T18" fmla="*/ 1020 w 5620"/>
              <a:gd name="T19" fmla="*/ 0 h 1"/>
              <a:gd name="T20" fmla="*/ 1209 w 5620"/>
              <a:gd name="T21" fmla="*/ 0 h 1"/>
              <a:gd name="T22" fmla="*/ 1408 w 5620"/>
              <a:gd name="T23" fmla="*/ 0 h 1"/>
              <a:gd name="T24" fmla="*/ 1616 w 5620"/>
              <a:gd name="T25" fmla="*/ 0 h 1"/>
              <a:gd name="T26" fmla="*/ 1832 w 5620"/>
              <a:gd name="T27" fmla="*/ 0 h 1"/>
              <a:gd name="T28" fmla="*/ 2054 w 5620"/>
              <a:gd name="T29" fmla="*/ 0 h 1"/>
              <a:gd name="T30" fmla="*/ 2283 w 5620"/>
              <a:gd name="T31" fmla="*/ 0 h 1"/>
              <a:gd name="T32" fmla="*/ 2515 w 5620"/>
              <a:gd name="T33" fmla="*/ 0 h 1"/>
              <a:gd name="T34" fmla="*/ 2750 w 5620"/>
              <a:gd name="T35" fmla="*/ 0 h 1"/>
              <a:gd name="T36" fmla="*/ 2987 w 5620"/>
              <a:gd name="T37" fmla="*/ 0 h 1"/>
              <a:gd name="T38" fmla="*/ 3224 w 5620"/>
              <a:gd name="T39" fmla="*/ 0 h 1"/>
              <a:gd name="T40" fmla="*/ 3460 w 5620"/>
              <a:gd name="T41" fmla="*/ 0 h 1"/>
              <a:gd name="T42" fmla="*/ 3693 w 5620"/>
              <a:gd name="T43" fmla="*/ 0 h 1"/>
              <a:gd name="T44" fmla="*/ 3923 w 5620"/>
              <a:gd name="T45" fmla="*/ 0 h 1"/>
              <a:gd name="T46" fmla="*/ 4148 w 5620"/>
              <a:gd name="T47" fmla="*/ 0 h 1"/>
              <a:gd name="T48" fmla="*/ 4367 w 5620"/>
              <a:gd name="T49" fmla="*/ 0 h 1"/>
              <a:gd name="T50" fmla="*/ 4578 w 5620"/>
              <a:gd name="T51" fmla="*/ 0 h 1"/>
              <a:gd name="T52" fmla="*/ 4781 w 5620"/>
              <a:gd name="T53" fmla="*/ 0 h 1"/>
              <a:gd name="T54" fmla="*/ 4974 w 5620"/>
              <a:gd name="T55" fmla="*/ 0 h 1"/>
              <a:gd name="T56" fmla="*/ 5155 w 5620"/>
              <a:gd name="T57" fmla="*/ 0 h 1"/>
              <a:gd name="T58" fmla="*/ 5324 w 5620"/>
              <a:gd name="T59" fmla="*/ 0 h 1"/>
              <a:gd name="T60" fmla="*/ 5479 w 5620"/>
              <a:gd name="T61" fmla="*/ 0 h 1"/>
              <a:gd name="T62" fmla="*/ 5619 w 5620"/>
              <a:gd name="T63" fmla="*/ 0 h 1"/>
              <a:gd name="T64" fmla="*/ 5619 w 5620"/>
              <a:gd name="T65" fmla="*/ 0 h 1"/>
              <a:gd name="T66" fmla="*/ 5619 w 5620"/>
              <a:gd name="T67" fmla="*/ 0 h 1"/>
              <a:gd name="T68" fmla="*/ 5619 w 5620"/>
              <a:gd name="T69" fmla="*/ 0 h 1"/>
              <a:gd name="T70" fmla="*/ 5619 w 5620"/>
              <a:gd name="T71" fmla="*/ 0 h 1"/>
              <a:gd name="T72" fmla="*/ 5619 w 5620"/>
              <a:gd name="T73" fmla="*/ 0 h 1"/>
              <a:gd name="T74" fmla="*/ 5619 w 5620"/>
              <a:gd name="T75" fmla="*/ 0 h 1"/>
              <a:gd name="T76" fmla="*/ 5619 w 5620"/>
              <a:gd name="T77" fmla="*/ 0 h 1"/>
              <a:gd name="T78" fmla="*/ 5619 w 5620"/>
              <a:gd name="T79" fmla="*/ 0 h 1"/>
              <a:gd name="T80" fmla="*/ 5619 w 5620"/>
              <a:gd name="T81" fmla="*/ 0 h 1"/>
              <a:gd name="T82" fmla="*/ 5619 w 5620"/>
              <a:gd name="T83" fmla="*/ 0 h 1"/>
              <a:gd name="T84" fmla="*/ 5619 w 5620"/>
              <a:gd name="T85" fmla="*/ 0 h 1"/>
              <a:gd name="T86" fmla="*/ 5619 w 5620"/>
              <a:gd name="T87" fmla="*/ 0 h 1"/>
              <a:gd name="T88" fmla="*/ 5619 w 5620"/>
              <a:gd name="T89" fmla="*/ 0 h 1"/>
              <a:gd name="T90" fmla="*/ 5619 w 5620"/>
              <a:gd name="T91" fmla="*/ 0 h 1"/>
              <a:gd name="T92" fmla="*/ 5619 w 5620"/>
              <a:gd name="T93" fmla="*/ 0 h 1"/>
              <a:gd name="T94" fmla="*/ 5619 w 5620"/>
              <a:gd name="T95" fmla="*/ 0 h 1"/>
              <a:gd name="T96" fmla="*/ 5619 w 5620"/>
              <a:gd name="T97" fmla="*/ 0 h 1"/>
              <a:gd name="T98" fmla="*/ 5619 w 5620"/>
              <a:gd name="T99" fmla="*/ 0 h 1"/>
              <a:gd name="T100" fmla="*/ 5619 w 5620"/>
              <a:gd name="T101" fmla="*/ 0 h 1"/>
              <a:gd name="T102" fmla="*/ 5619 w 5620"/>
              <a:gd name="T103" fmla="*/ 0 h 1"/>
              <a:gd name="T104" fmla="*/ 5619 w 5620"/>
              <a:gd name="T105" fmla="*/ 0 h 1"/>
              <a:gd name="T106" fmla="*/ 5619 w 5620"/>
              <a:gd name="T107" fmla="*/ 0 h 1"/>
              <a:gd name="T108" fmla="*/ 5619 w 5620"/>
              <a:gd name="T109" fmla="*/ 0 h 1"/>
              <a:gd name="T110" fmla="*/ 5619 w 5620"/>
              <a:gd name="T111" fmla="*/ 0 h 1"/>
              <a:gd name="T112" fmla="*/ 5619 w 5620"/>
              <a:gd name="T113" fmla="*/ 0 h 1"/>
              <a:gd name="T114" fmla="*/ 5619 w 5620"/>
              <a:gd name="T115" fmla="*/ 0 h 1"/>
              <a:gd name="T116" fmla="*/ 5619 w 5620"/>
              <a:gd name="T117" fmla="*/ 0 h 1"/>
              <a:gd name="T118" fmla="*/ 5619 w 5620"/>
              <a:gd name="T119" fmla="*/ 0 h 1"/>
              <a:gd name="T120" fmla="*/ 5619 w 5620"/>
              <a:gd name="T121" fmla="*/ 0 h 1"/>
              <a:gd name="T122" fmla="*/ 5619 w 5620"/>
              <a:gd name="T123" fmla="*/ 0 h 1"/>
              <a:gd name="T124" fmla="*/ 5619 w 5620"/>
              <a:gd name="T125" fmla="*/ 0 h 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0"/>
              <a:gd name="T190" fmla="*/ 0 h 1"/>
              <a:gd name="T191" fmla="*/ 5620 w 5620"/>
              <a:gd name="T192" fmla="*/ 1 h 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0" h="1">
                <a:moveTo>
                  <a:pt x="0" y="0"/>
                </a:moveTo>
                <a:lnTo>
                  <a:pt x="48" y="0"/>
                </a:lnTo>
                <a:lnTo>
                  <a:pt x="106" y="0"/>
                </a:lnTo>
                <a:lnTo>
                  <a:pt x="184" y="0"/>
                </a:lnTo>
                <a:lnTo>
                  <a:pt x="282" y="0"/>
                </a:lnTo>
                <a:lnTo>
                  <a:pt x="398" y="0"/>
                </a:lnTo>
                <a:lnTo>
                  <a:pt x="532" y="0"/>
                </a:lnTo>
                <a:lnTo>
                  <a:pt x="680" y="0"/>
                </a:lnTo>
                <a:lnTo>
                  <a:pt x="844" y="0"/>
                </a:lnTo>
                <a:lnTo>
                  <a:pt x="1020" y="0"/>
                </a:lnTo>
                <a:lnTo>
                  <a:pt x="1209" y="0"/>
                </a:lnTo>
                <a:lnTo>
                  <a:pt x="1408" y="0"/>
                </a:lnTo>
                <a:lnTo>
                  <a:pt x="1616" y="0"/>
                </a:lnTo>
                <a:lnTo>
                  <a:pt x="1832" y="0"/>
                </a:lnTo>
                <a:lnTo>
                  <a:pt x="2054" y="0"/>
                </a:lnTo>
                <a:lnTo>
                  <a:pt x="2283" y="0"/>
                </a:lnTo>
                <a:lnTo>
                  <a:pt x="2515" y="0"/>
                </a:lnTo>
                <a:lnTo>
                  <a:pt x="2750" y="0"/>
                </a:lnTo>
                <a:lnTo>
                  <a:pt x="2987" y="0"/>
                </a:lnTo>
                <a:lnTo>
                  <a:pt x="3224" y="0"/>
                </a:lnTo>
                <a:lnTo>
                  <a:pt x="3460" y="0"/>
                </a:lnTo>
                <a:lnTo>
                  <a:pt x="3693" y="0"/>
                </a:lnTo>
                <a:lnTo>
                  <a:pt x="3923" y="0"/>
                </a:lnTo>
                <a:lnTo>
                  <a:pt x="4148" y="0"/>
                </a:lnTo>
                <a:lnTo>
                  <a:pt x="4367" y="0"/>
                </a:lnTo>
                <a:lnTo>
                  <a:pt x="4578" y="0"/>
                </a:lnTo>
                <a:lnTo>
                  <a:pt x="4781" y="0"/>
                </a:lnTo>
                <a:lnTo>
                  <a:pt x="4974" y="0"/>
                </a:lnTo>
                <a:lnTo>
                  <a:pt x="5155" y="0"/>
                </a:lnTo>
                <a:lnTo>
                  <a:pt x="5324" y="0"/>
                </a:lnTo>
                <a:lnTo>
                  <a:pt x="5479" y="0"/>
                </a:lnTo>
                <a:lnTo>
                  <a:pt x="5619"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3" name="Text Box 7"/>
          <p:cNvSpPr txBox="1">
            <a:spLocks noChangeArrowheads="1"/>
          </p:cNvSpPr>
          <p:nvPr/>
        </p:nvSpPr>
        <p:spPr bwMode="auto">
          <a:xfrm>
            <a:off x="2195736" y="1530500"/>
            <a:ext cx="2422525" cy="329834"/>
          </a:xfrm>
          <a:prstGeom prst="rect">
            <a:avLst/>
          </a:prstGeom>
          <a:noFill/>
          <a:ln w="9525">
            <a:noFill/>
            <a:miter lim="800000"/>
            <a:headEnd/>
            <a:tailEnd/>
          </a:ln>
        </p:spPr>
        <p:txBody>
          <a:bodyPr anchor="ctr">
            <a:spAutoFit/>
          </a:bodyPr>
          <a:lstStyle/>
          <a:p>
            <a:pPr eaLnBrk="0" hangingPunct="0">
              <a:lnSpc>
                <a:spcPct val="85000"/>
              </a:lnSpc>
              <a:spcBef>
                <a:spcPct val="30000"/>
              </a:spcBef>
            </a:pPr>
            <a:r>
              <a:rPr lang="lv-LV" dirty="0" smtClean="0">
                <a:solidFill>
                  <a:srgbClr val="002060"/>
                </a:solidFill>
                <a:latin typeface="Candara" pitchFamily="34" charset="0"/>
              </a:rPr>
              <a:t>Populācijas vidējais</a:t>
            </a:r>
            <a:endParaRPr lang="en-GB" sz="1800" dirty="0">
              <a:solidFill>
                <a:srgbClr val="002060"/>
              </a:solidFill>
              <a:latin typeface="Candara" pitchFamily="34" charset="0"/>
            </a:endParaRPr>
          </a:p>
        </p:txBody>
      </p:sp>
      <p:sp>
        <p:nvSpPr>
          <p:cNvPr id="22536" name="Text Box 8"/>
          <p:cNvSpPr txBox="1">
            <a:spLocks noChangeArrowheads="1"/>
          </p:cNvSpPr>
          <p:nvPr/>
        </p:nvSpPr>
        <p:spPr bwMode="auto">
          <a:xfrm>
            <a:off x="1766914" y="6250592"/>
            <a:ext cx="2590774" cy="329834"/>
          </a:xfrm>
          <a:prstGeom prst="rect">
            <a:avLst/>
          </a:prstGeom>
          <a:noFill/>
          <a:ln w="9525">
            <a:noFill/>
            <a:miter lim="800000"/>
            <a:headEnd/>
            <a:tailEnd/>
          </a:ln>
        </p:spPr>
        <p:txBody>
          <a:bodyPr wrap="none" anchor="ctr">
            <a:spAutoFit/>
          </a:bodyPr>
          <a:lstStyle/>
          <a:p>
            <a:pPr eaLnBrk="0" hangingPunct="0">
              <a:lnSpc>
                <a:spcPct val="85000"/>
              </a:lnSpc>
              <a:spcBef>
                <a:spcPct val="30000"/>
              </a:spcBef>
            </a:pPr>
            <a:r>
              <a:rPr lang="lv-LV" b="1" dirty="0" smtClean="0">
                <a:solidFill>
                  <a:srgbClr val="002060"/>
                </a:solidFill>
                <a:latin typeface="Candara" pitchFamily="34" charset="0"/>
              </a:rPr>
              <a:t>Predispozīcija uz slimību</a:t>
            </a:r>
            <a:endParaRPr lang="en-GB" sz="1800" b="1" dirty="0">
              <a:solidFill>
                <a:srgbClr val="002060"/>
              </a:solidFill>
              <a:latin typeface="Candara" pitchFamily="34" charset="0"/>
            </a:endParaRPr>
          </a:p>
        </p:txBody>
      </p:sp>
      <p:sp>
        <p:nvSpPr>
          <p:cNvPr id="17416" name="Line 10"/>
          <p:cNvSpPr>
            <a:spLocks noChangeShapeType="1"/>
          </p:cNvSpPr>
          <p:nvPr/>
        </p:nvSpPr>
        <p:spPr bwMode="auto">
          <a:xfrm>
            <a:off x="4730750" y="6405985"/>
            <a:ext cx="954088" cy="0"/>
          </a:xfrm>
          <a:prstGeom prst="line">
            <a:avLst/>
          </a:prstGeom>
          <a:noFill/>
          <a:ln w="28575">
            <a:solidFill>
              <a:schemeClr val="tx1"/>
            </a:solidFill>
            <a:round/>
            <a:headEnd/>
            <a:tailEnd type="triangle" w="med" len="med"/>
          </a:ln>
        </p:spPr>
        <p:txBody>
          <a:bodyPr/>
          <a:lstStyle/>
          <a:p>
            <a:endParaRPr lang="lv-LV"/>
          </a:p>
        </p:txBody>
      </p:sp>
      <p:sp>
        <p:nvSpPr>
          <p:cNvPr id="11" name="Title 2"/>
          <p:cNvSpPr>
            <a:spLocks noGrp="1"/>
          </p:cNvSpPr>
          <p:nvPr>
            <p:ph type="title"/>
          </p:nvPr>
        </p:nvSpPr>
        <p:spPr>
          <a:xfrm>
            <a:off x="457200" y="152400"/>
            <a:ext cx="8229600" cy="563563"/>
          </a:xfrm>
        </p:spPr>
        <p:txBody>
          <a:bodyPr/>
          <a:lstStyle/>
          <a:p>
            <a:pPr algn="ctr"/>
            <a:r>
              <a:rPr lang="lv-LV" dirty="0" err="1" smtClean="0"/>
              <a:t>Multifaktoriāla</a:t>
            </a:r>
            <a:r>
              <a:rPr lang="lv-LV" dirty="0" smtClean="0"/>
              <a:t> pazīme = kvantitatīva pazīme</a:t>
            </a:r>
            <a:endParaRPr lang="lv-LV" dirty="0"/>
          </a:p>
        </p:txBody>
      </p:sp>
      <p:sp>
        <p:nvSpPr>
          <p:cNvPr id="12" name="Freeform 7"/>
          <p:cNvSpPr>
            <a:spLocks/>
          </p:cNvSpPr>
          <p:nvPr/>
        </p:nvSpPr>
        <p:spPr bwMode="auto">
          <a:xfrm>
            <a:off x="5940152" y="2636912"/>
            <a:ext cx="45719" cy="3601135"/>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round/>
            <a:headEnd/>
            <a:tailEnd/>
          </a:ln>
        </p:spPr>
        <p:txBody>
          <a:bodyPr/>
          <a:lstStyle/>
          <a:p>
            <a:endParaRPr lang="en-GB">
              <a:latin typeface="Candara" pitchFamily="34" charset="0"/>
            </a:endParaRPr>
          </a:p>
        </p:txBody>
      </p:sp>
      <p:sp>
        <p:nvSpPr>
          <p:cNvPr id="13" name="Text Box 11"/>
          <p:cNvSpPr txBox="1">
            <a:spLocks noChangeArrowheads="1"/>
          </p:cNvSpPr>
          <p:nvPr/>
        </p:nvSpPr>
        <p:spPr bwMode="auto">
          <a:xfrm>
            <a:off x="6012160" y="2420888"/>
            <a:ext cx="3283271" cy="369332"/>
          </a:xfrm>
          <a:prstGeom prst="rect">
            <a:avLst/>
          </a:prstGeom>
          <a:noFill/>
          <a:ln w="9525">
            <a:noFill/>
            <a:miter lim="800000"/>
            <a:headEnd/>
            <a:tailEnd/>
          </a:ln>
        </p:spPr>
        <p:txBody>
          <a:bodyPr wrap="none">
            <a:spAutoFit/>
          </a:bodyPr>
          <a:lstStyle/>
          <a:p>
            <a:pPr eaLnBrk="0" hangingPunct="0"/>
            <a:r>
              <a:rPr lang="lv-LV" b="1" dirty="0" smtClean="0">
                <a:solidFill>
                  <a:srgbClr val="002060"/>
                </a:solidFill>
                <a:latin typeface="Candara" pitchFamily="34" charset="0"/>
              </a:rPr>
              <a:t>Slieksnis aiz kuras sākas slimība</a:t>
            </a:r>
            <a:endParaRPr lang="en-GB" b="1" dirty="0">
              <a:solidFill>
                <a:srgbClr val="002060"/>
              </a:solidFill>
              <a:latin typeface="Candara" pitchFamily="34" charset="0"/>
            </a:endParaRPr>
          </a:p>
        </p:txBody>
      </p:sp>
      <p:sp>
        <p:nvSpPr>
          <p:cNvPr id="14" name="Freeform 7"/>
          <p:cNvSpPr>
            <a:spLocks/>
          </p:cNvSpPr>
          <p:nvPr/>
        </p:nvSpPr>
        <p:spPr bwMode="auto">
          <a:xfrm flipH="1">
            <a:off x="3835165" y="2095128"/>
            <a:ext cx="45719" cy="4070176"/>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prstDash val="dash"/>
            <a:round/>
            <a:headEnd/>
            <a:tailEnd/>
          </a:ln>
        </p:spPr>
        <p:txBody>
          <a:bodyPr/>
          <a:lstStyle/>
          <a:p>
            <a:endParaRPr lang="en-GB">
              <a:latin typeface="Candara" pitchFamily="34" charset="0"/>
            </a:endParaRPr>
          </a:p>
        </p:txBody>
      </p:sp>
      <p:sp>
        <p:nvSpPr>
          <p:cNvPr id="17" name="Freeform 7"/>
          <p:cNvSpPr>
            <a:spLocks/>
          </p:cNvSpPr>
          <p:nvPr/>
        </p:nvSpPr>
        <p:spPr bwMode="auto">
          <a:xfrm flipH="1">
            <a:off x="4932038" y="2060848"/>
            <a:ext cx="72009" cy="4142184"/>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prstDash val="dash"/>
            <a:round/>
            <a:headEnd/>
            <a:tailEnd/>
          </a:ln>
        </p:spPr>
        <p:txBody>
          <a:bodyPr/>
          <a:lstStyle/>
          <a:p>
            <a:endParaRPr lang="en-GB">
              <a:latin typeface="Candara" pitchFamily="34" charset="0"/>
            </a:endParaRPr>
          </a:p>
        </p:txBody>
      </p:sp>
      <p:sp>
        <p:nvSpPr>
          <p:cNvPr id="18" name="Text Box 7"/>
          <p:cNvSpPr txBox="1">
            <a:spLocks noChangeArrowheads="1"/>
          </p:cNvSpPr>
          <p:nvPr/>
        </p:nvSpPr>
        <p:spPr bwMode="auto">
          <a:xfrm>
            <a:off x="4716016" y="1628800"/>
            <a:ext cx="3816424" cy="327782"/>
          </a:xfrm>
          <a:prstGeom prst="rect">
            <a:avLst/>
          </a:prstGeom>
          <a:noFill/>
          <a:ln w="9525">
            <a:noFill/>
            <a:miter lim="800000"/>
            <a:headEnd/>
            <a:tailEnd/>
          </a:ln>
        </p:spPr>
        <p:txBody>
          <a:bodyPr wrap="square" anchor="ctr">
            <a:spAutoFit/>
          </a:bodyPr>
          <a:lstStyle/>
          <a:p>
            <a:pPr eaLnBrk="0" hangingPunct="0">
              <a:lnSpc>
                <a:spcPct val="85000"/>
              </a:lnSpc>
              <a:spcBef>
                <a:spcPct val="30000"/>
              </a:spcBef>
            </a:pPr>
            <a:r>
              <a:rPr lang="lv-LV" dirty="0" smtClean="0">
                <a:solidFill>
                  <a:srgbClr val="002060"/>
                </a:solidFill>
                <a:latin typeface="Candara" pitchFamily="34" charset="0"/>
              </a:rPr>
              <a:t>Pirmās pakāpes </a:t>
            </a:r>
            <a:r>
              <a:rPr lang="lv-LV" dirty="0" err="1" smtClean="0">
                <a:solidFill>
                  <a:srgbClr val="002060"/>
                </a:solidFill>
                <a:latin typeface="Candara" pitchFamily="34" charset="0"/>
              </a:rPr>
              <a:t>radienieku</a:t>
            </a:r>
            <a:r>
              <a:rPr lang="lv-LV" dirty="0" smtClean="0">
                <a:solidFill>
                  <a:srgbClr val="002060"/>
                </a:solidFill>
                <a:latin typeface="Candara" pitchFamily="34" charset="0"/>
              </a:rPr>
              <a:t>  vidējais</a:t>
            </a:r>
            <a:endParaRPr lang="en-GB" sz="1800" dirty="0">
              <a:solidFill>
                <a:srgbClr val="002060"/>
              </a:solidFill>
              <a:latin typeface="Candara" pitchFamily="34" charset="0"/>
            </a:endParaRPr>
          </a:p>
        </p:txBody>
      </p:sp>
      <p:grpSp>
        <p:nvGrpSpPr>
          <p:cNvPr id="19" name="Group 2"/>
          <p:cNvGrpSpPr>
            <a:grpSpLocks/>
          </p:cNvGrpSpPr>
          <p:nvPr/>
        </p:nvGrpSpPr>
        <p:grpSpPr bwMode="auto">
          <a:xfrm>
            <a:off x="1403648" y="2060997"/>
            <a:ext cx="7223125" cy="4130675"/>
            <a:chOff x="568" y="1342"/>
            <a:chExt cx="5119" cy="2602"/>
          </a:xfrm>
        </p:grpSpPr>
        <p:sp>
          <p:nvSpPr>
            <p:cNvPr id="20" name="Freeform 3"/>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38100">
              <a:solidFill>
                <a:schemeClr val="tx1"/>
              </a:solidFill>
              <a:round/>
              <a:headEnd/>
              <a:tailEnd/>
            </a:ln>
          </p:spPr>
          <p:txBody>
            <a:bodyPr/>
            <a:lstStyle/>
            <a:p>
              <a:endParaRPr lang="en-GB">
                <a:latin typeface="Candara" pitchFamily="34" charset="0"/>
              </a:endParaRPr>
            </a:p>
          </p:txBody>
        </p:sp>
        <p:sp>
          <p:nvSpPr>
            <p:cNvPr id="21" name="Freeform 4"/>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38100">
              <a:solidFill>
                <a:schemeClr val="tx1"/>
              </a:solidFill>
              <a:round/>
              <a:headEnd/>
              <a:tailEnd/>
            </a:ln>
          </p:spPr>
          <p:txBody>
            <a:bodyPr/>
            <a:lstStyle/>
            <a:p>
              <a:endParaRPr lang="en-GB">
                <a:latin typeface="Candara" pitchFamily="34" charset="0"/>
              </a:endParaRPr>
            </a:p>
          </p:txBody>
        </p:sp>
      </p:gr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22536" grpId="0" autoUpdateAnimBg="0"/>
      <p:bldP spid="12" grpId="0" animBg="1"/>
      <p:bldP spid="13" grpId="0"/>
      <p:bldP spid="14" grpId="0"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528" y="188640"/>
            <a:ext cx="8248650" cy="623888"/>
          </a:xfrm>
        </p:spPr>
        <p:txBody>
          <a:bodyPr/>
          <a:lstStyle/>
          <a:p>
            <a:pPr algn="l">
              <a:defRPr/>
            </a:pPr>
            <a:r>
              <a:rPr lang="lv-LV" sz="2800" b="1" dirty="0" smtClean="0">
                <a:solidFill>
                  <a:srgbClr val="002060"/>
                </a:solidFill>
                <a:latin typeface="Candara" pitchFamily="34" charset="0"/>
              </a:rPr>
              <a:t>Multifaktoriālās slimības</a:t>
            </a:r>
            <a:endParaRPr lang="en-GB" sz="2800" b="1" dirty="0">
              <a:solidFill>
                <a:srgbClr val="002060"/>
              </a:solidFill>
              <a:latin typeface="Candara" pitchFamily="34" charset="0"/>
            </a:endParaRPr>
          </a:p>
        </p:txBody>
      </p:sp>
      <p:sp>
        <p:nvSpPr>
          <p:cNvPr id="20483" name="Rectangle 3"/>
          <p:cNvSpPr>
            <a:spLocks noGrp="1" noChangeArrowheads="1"/>
          </p:cNvSpPr>
          <p:nvPr>
            <p:ph idx="1"/>
          </p:nvPr>
        </p:nvSpPr>
        <p:spPr>
          <a:xfrm>
            <a:off x="214313" y="1181100"/>
            <a:ext cx="5715000" cy="5033963"/>
          </a:xfrm>
        </p:spPr>
        <p:txBody>
          <a:bodyPr/>
          <a:lstStyle/>
          <a:p>
            <a:pPr>
              <a:buFontTx/>
              <a:buNone/>
            </a:pPr>
            <a:r>
              <a:rPr lang="lv-LV" sz="3200" b="1" dirty="0" smtClean="0">
                <a:latin typeface="Candara" pitchFamily="34" charset="0"/>
              </a:rPr>
              <a:t>Biežās slimības:</a:t>
            </a:r>
            <a:endParaRPr lang="en-GB" sz="3200" b="1" dirty="0" smtClean="0">
              <a:latin typeface="Candara" pitchFamily="34" charset="0"/>
            </a:endParaRPr>
          </a:p>
          <a:p>
            <a:pPr>
              <a:buFontTx/>
              <a:buNone/>
            </a:pPr>
            <a:r>
              <a:rPr lang="lv-LV" sz="3200" b="1" dirty="0" smtClean="0">
                <a:latin typeface="Candara" pitchFamily="34" charset="0"/>
              </a:rPr>
              <a:t>Apkārtējā vide mijiedarbojas ar gēniem </a:t>
            </a:r>
            <a:endParaRPr lang="en-GB" sz="3200" b="1" dirty="0" smtClean="0">
              <a:latin typeface="Candara" pitchFamily="34" charset="0"/>
            </a:endParaRPr>
          </a:p>
          <a:p>
            <a:pPr>
              <a:buFontTx/>
              <a:buNone/>
            </a:pPr>
            <a:r>
              <a:rPr lang="lv-LV" sz="3200" b="1" dirty="0" smtClean="0">
                <a:latin typeface="Candara" pitchFamily="34" charset="0"/>
              </a:rPr>
              <a:t>Daudzi gēni ar nelielu risku  </a:t>
            </a:r>
            <a:endParaRPr lang="en-GB" sz="3200" b="1" dirty="0" smtClean="0">
              <a:latin typeface="Candara" pitchFamily="34" charset="0"/>
            </a:endParaRPr>
          </a:p>
          <a:p>
            <a:pPr>
              <a:buFontTx/>
              <a:buNone/>
            </a:pPr>
            <a:r>
              <a:rPr lang="lv-LV" sz="3200" b="1" dirty="0" smtClean="0">
                <a:latin typeface="Candara" pitchFamily="34" charset="0"/>
              </a:rPr>
              <a:t>Skarta viena orgānu sistēma</a:t>
            </a:r>
            <a:endParaRPr lang="en-GB" sz="3200" dirty="0" smtClean="0">
              <a:latin typeface="Candara" pitchFamily="34" charset="0"/>
            </a:endParaRPr>
          </a:p>
          <a:p>
            <a:endParaRPr lang="en-GB" sz="3200" dirty="0" smtClean="0">
              <a:latin typeface="Candara" pitchFamily="34" charset="0"/>
            </a:endParaRPr>
          </a:p>
          <a:p>
            <a:pPr>
              <a:buFontTx/>
              <a:buNone/>
            </a:pPr>
            <a:endParaRPr lang="en-GB" sz="3200" b="1" dirty="0" smtClean="0">
              <a:latin typeface="Candara" pitchFamily="34" charset="0"/>
            </a:endParaRPr>
          </a:p>
          <a:p>
            <a:pPr>
              <a:buFontTx/>
              <a:buNone/>
            </a:pPr>
            <a:endParaRPr lang="en-GB" sz="3200" dirty="0" smtClean="0">
              <a:latin typeface="Candara" pitchFamily="34" charset="0"/>
            </a:endParaRPr>
          </a:p>
        </p:txBody>
      </p:sp>
      <p:grpSp>
        <p:nvGrpSpPr>
          <p:cNvPr id="2" name="Group 4"/>
          <p:cNvGrpSpPr>
            <a:grpSpLocks/>
          </p:cNvGrpSpPr>
          <p:nvPr/>
        </p:nvGrpSpPr>
        <p:grpSpPr bwMode="auto">
          <a:xfrm>
            <a:off x="6000750" y="4021138"/>
            <a:ext cx="2552700" cy="1541462"/>
            <a:chOff x="568" y="1342"/>
            <a:chExt cx="5119" cy="2602"/>
          </a:xfrm>
        </p:grpSpPr>
        <p:sp>
          <p:nvSpPr>
            <p:cNvPr id="20501" name="Freeform 5"/>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28575">
              <a:solidFill>
                <a:schemeClr val="tx1"/>
              </a:solidFill>
              <a:round/>
              <a:headEnd/>
              <a:tailEnd/>
            </a:ln>
          </p:spPr>
          <p:txBody>
            <a:bodyPr/>
            <a:lstStyle/>
            <a:p>
              <a:endParaRPr lang="en-GB">
                <a:latin typeface="Candara" pitchFamily="34" charset="0"/>
              </a:endParaRPr>
            </a:p>
          </p:txBody>
        </p:sp>
        <p:sp>
          <p:nvSpPr>
            <p:cNvPr id="20502" name="Freeform 6"/>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28575">
              <a:solidFill>
                <a:schemeClr val="tx1"/>
              </a:solidFill>
              <a:round/>
              <a:headEnd/>
              <a:tailEnd/>
            </a:ln>
          </p:spPr>
          <p:txBody>
            <a:bodyPr/>
            <a:lstStyle/>
            <a:p>
              <a:endParaRPr lang="en-GB">
                <a:latin typeface="Candara" pitchFamily="34" charset="0"/>
              </a:endParaRPr>
            </a:p>
          </p:txBody>
        </p:sp>
      </p:grpSp>
      <p:sp>
        <p:nvSpPr>
          <p:cNvPr id="20485" name="Freeform 7"/>
          <p:cNvSpPr>
            <a:spLocks/>
          </p:cNvSpPr>
          <p:nvPr/>
        </p:nvSpPr>
        <p:spPr bwMode="auto">
          <a:xfrm>
            <a:off x="6002338" y="3429000"/>
            <a:ext cx="0" cy="2130425"/>
          </a:xfrm>
          <a:custGeom>
            <a:avLst/>
            <a:gdLst>
              <a:gd name="T0" fmla="*/ 0 w 1"/>
              <a:gd name="T1" fmla="*/ 3593 h 3594"/>
              <a:gd name="T2" fmla="*/ 0 w 1"/>
              <a:gd name="T3" fmla="*/ 3572 h 3594"/>
              <a:gd name="T4" fmla="*/ 0 w 1"/>
              <a:gd name="T5" fmla="*/ 3548 h 3594"/>
              <a:gd name="T6" fmla="*/ 0 w 1"/>
              <a:gd name="T7" fmla="*/ 3514 h 3594"/>
              <a:gd name="T8" fmla="*/ 0 w 1"/>
              <a:gd name="T9" fmla="*/ 3472 h 3594"/>
              <a:gd name="T10" fmla="*/ 0 w 1"/>
              <a:gd name="T11" fmla="*/ 3420 h 3594"/>
              <a:gd name="T12" fmla="*/ 0 w 1"/>
              <a:gd name="T13" fmla="*/ 3360 h 3594"/>
              <a:gd name="T14" fmla="*/ 0 w 1"/>
              <a:gd name="T15" fmla="*/ 3293 h 3594"/>
              <a:gd name="T16" fmla="*/ 0 w 1"/>
              <a:gd name="T17" fmla="*/ 3218 h 3594"/>
              <a:gd name="T18" fmla="*/ 0 w 1"/>
              <a:gd name="T19" fmla="*/ 3135 h 3594"/>
              <a:gd name="T20" fmla="*/ 0 w 1"/>
              <a:gd name="T21" fmla="*/ 3045 h 3594"/>
              <a:gd name="T22" fmla="*/ 0 w 1"/>
              <a:gd name="T23" fmla="*/ 2949 h 3594"/>
              <a:gd name="T24" fmla="*/ 0 w 1"/>
              <a:gd name="T25" fmla="*/ 2846 h 3594"/>
              <a:gd name="T26" fmla="*/ 0 w 1"/>
              <a:gd name="T27" fmla="*/ 2737 h 3594"/>
              <a:gd name="T28" fmla="*/ 0 w 1"/>
              <a:gd name="T29" fmla="*/ 2623 h 3594"/>
              <a:gd name="T30" fmla="*/ 0 w 1"/>
              <a:gd name="T31" fmla="*/ 2503 h 3594"/>
              <a:gd name="T32" fmla="*/ 0 w 1"/>
              <a:gd name="T33" fmla="*/ 2378 h 3594"/>
              <a:gd name="T34" fmla="*/ 0 w 1"/>
              <a:gd name="T35" fmla="*/ 2248 h 3594"/>
              <a:gd name="T36" fmla="*/ 0 w 1"/>
              <a:gd name="T37" fmla="*/ 2114 h 3594"/>
              <a:gd name="T38" fmla="*/ 0 w 1"/>
              <a:gd name="T39" fmla="*/ 1975 h 3594"/>
              <a:gd name="T40" fmla="*/ 0 w 1"/>
              <a:gd name="T41" fmla="*/ 1832 h 3594"/>
              <a:gd name="T42" fmla="*/ 0 w 1"/>
              <a:gd name="T43" fmla="*/ 1687 h 3594"/>
              <a:gd name="T44" fmla="*/ 0 w 1"/>
              <a:gd name="T45" fmla="*/ 1538 h 3594"/>
              <a:gd name="T46" fmla="*/ 0 w 1"/>
              <a:gd name="T47" fmla="*/ 1386 h 3594"/>
              <a:gd name="T48" fmla="*/ 0 w 1"/>
              <a:gd name="T49" fmla="*/ 1231 h 3594"/>
              <a:gd name="T50" fmla="*/ 0 w 1"/>
              <a:gd name="T51" fmla="*/ 1074 h 3594"/>
              <a:gd name="T52" fmla="*/ 0 w 1"/>
              <a:gd name="T53" fmla="*/ 916 h 3594"/>
              <a:gd name="T54" fmla="*/ 0 w 1"/>
              <a:gd name="T55" fmla="*/ 756 h 3594"/>
              <a:gd name="T56" fmla="*/ 0 w 1"/>
              <a:gd name="T57" fmla="*/ 594 h 3594"/>
              <a:gd name="T58" fmla="*/ 0 w 1"/>
              <a:gd name="T59" fmla="*/ 432 h 3594"/>
              <a:gd name="T60" fmla="*/ 0 w 1"/>
              <a:gd name="T61" fmla="*/ 268 h 3594"/>
              <a:gd name="T62" fmla="*/ 0 w 1"/>
              <a:gd name="T63" fmla="*/ 105 h 3594"/>
              <a:gd name="T64" fmla="*/ 0 w 1"/>
              <a:gd name="T65" fmla="*/ 95 h 3594"/>
              <a:gd name="T66" fmla="*/ 0 w 1"/>
              <a:gd name="T67" fmla="*/ 90 h 3594"/>
              <a:gd name="T68" fmla="*/ 0 w 1"/>
              <a:gd name="T69" fmla="*/ 85 h 3594"/>
              <a:gd name="T70" fmla="*/ 0 w 1"/>
              <a:gd name="T71" fmla="*/ 80 h 3594"/>
              <a:gd name="T72" fmla="*/ 0 w 1"/>
              <a:gd name="T73" fmla="*/ 76 h 3594"/>
              <a:gd name="T74" fmla="*/ 0 w 1"/>
              <a:gd name="T75" fmla="*/ 71 h 3594"/>
              <a:gd name="T76" fmla="*/ 0 w 1"/>
              <a:gd name="T77" fmla="*/ 66 h 3594"/>
              <a:gd name="T78" fmla="*/ 0 w 1"/>
              <a:gd name="T79" fmla="*/ 62 h 3594"/>
              <a:gd name="T80" fmla="*/ 0 w 1"/>
              <a:gd name="T81" fmla="*/ 57 h 3594"/>
              <a:gd name="T82" fmla="*/ 0 w 1"/>
              <a:gd name="T83" fmla="*/ 53 h 3594"/>
              <a:gd name="T84" fmla="*/ 0 w 1"/>
              <a:gd name="T85" fmla="*/ 48 h 3594"/>
              <a:gd name="T86" fmla="*/ 0 w 1"/>
              <a:gd name="T87" fmla="*/ 44 h 3594"/>
              <a:gd name="T88" fmla="*/ 0 w 1"/>
              <a:gd name="T89" fmla="*/ 40 h 3594"/>
              <a:gd name="T90" fmla="*/ 0 w 1"/>
              <a:gd name="T91" fmla="*/ 36 h 3594"/>
              <a:gd name="T92" fmla="*/ 0 w 1"/>
              <a:gd name="T93" fmla="*/ 32 h 3594"/>
              <a:gd name="T94" fmla="*/ 0 w 1"/>
              <a:gd name="T95" fmla="*/ 29 h 3594"/>
              <a:gd name="T96" fmla="*/ 0 w 1"/>
              <a:gd name="T97" fmla="*/ 25 h 3594"/>
              <a:gd name="T98" fmla="*/ 0 w 1"/>
              <a:gd name="T99" fmla="*/ 22 h 3594"/>
              <a:gd name="T100" fmla="*/ 0 w 1"/>
              <a:gd name="T101" fmla="*/ 19 h 3594"/>
              <a:gd name="T102" fmla="*/ 0 w 1"/>
              <a:gd name="T103" fmla="*/ 16 h 3594"/>
              <a:gd name="T104" fmla="*/ 0 w 1"/>
              <a:gd name="T105" fmla="*/ 13 h 3594"/>
              <a:gd name="T106" fmla="*/ 0 w 1"/>
              <a:gd name="T107" fmla="*/ 11 h 3594"/>
              <a:gd name="T108" fmla="*/ 0 w 1"/>
              <a:gd name="T109" fmla="*/ 8 h 3594"/>
              <a:gd name="T110" fmla="*/ 0 w 1"/>
              <a:gd name="T111" fmla="*/ 6 h 3594"/>
              <a:gd name="T112" fmla="*/ 0 w 1"/>
              <a:gd name="T113" fmla="*/ 5 h 3594"/>
              <a:gd name="T114" fmla="*/ 0 w 1"/>
              <a:gd name="T115" fmla="*/ 3 h 3594"/>
              <a:gd name="T116" fmla="*/ 0 w 1"/>
              <a:gd name="T117" fmla="*/ 2 h 3594"/>
              <a:gd name="T118" fmla="*/ 0 w 1"/>
              <a:gd name="T119" fmla="*/ 1 h 3594"/>
              <a:gd name="T120" fmla="*/ 0 w 1"/>
              <a:gd name="T121" fmla="*/ 0 h 3594"/>
              <a:gd name="T122" fmla="*/ 0 w 1"/>
              <a:gd name="T123" fmla="*/ 0 h 3594"/>
              <a:gd name="T124" fmla="*/ 0 w 1"/>
              <a:gd name="T125" fmla="*/ 0 h 3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3594"/>
              <a:gd name="T191" fmla="*/ 0 w 1"/>
              <a:gd name="T192" fmla="*/ 3594 h 3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3594">
                <a:moveTo>
                  <a:pt x="0" y="3593"/>
                </a:moveTo>
                <a:lnTo>
                  <a:pt x="0" y="3572"/>
                </a:lnTo>
                <a:lnTo>
                  <a:pt x="0" y="3548"/>
                </a:lnTo>
                <a:lnTo>
                  <a:pt x="0" y="3514"/>
                </a:lnTo>
                <a:lnTo>
                  <a:pt x="0" y="3472"/>
                </a:lnTo>
                <a:lnTo>
                  <a:pt x="0" y="3420"/>
                </a:lnTo>
                <a:lnTo>
                  <a:pt x="0" y="3360"/>
                </a:lnTo>
                <a:lnTo>
                  <a:pt x="0" y="3293"/>
                </a:lnTo>
                <a:lnTo>
                  <a:pt x="0" y="3218"/>
                </a:lnTo>
                <a:lnTo>
                  <a:pt x="0" y="3135"/>
                </a:lnTo>
                <a:lnTo>
                  <a:pt x="0" y="3045"/>
                </a:lnTo>
                <a:lnTo>
                  <a:pt x="0" y="2949"/>
                </a:lnTo>
                <a:lnTo>
                  <a:pt x="0" y="2846"/>
                </a:lnTo>
                <a:lnTo>
                  <a:pt x="0" y="2737"/>
                </a:lnTo>
                <a:lnTo>
                  <a:pt x="0" y="2623"/>
                </a:lnTo>
                <a:lnTo>
                  <a:pt x="0" y="2503"/>
                </a:lnTo>
                <a:lnTo>
                  <a:pt x="0" y="2378"/>
                </a:lnTo>
                <a:lnTo>
                  <a:pt x="0" y="2248"/>
                </a:lnTo>
                <a:lnTo>
                  <a:pt x="0" y="2114"/>
                </a:lnTo>
                <a:lnTo>
                  <a:pt x="0" y="1975"/>
                </a:lnTo>
                <a:lnTo>
                  <a:pt x="0" y="1832"/>
                </a:lnTo>
                <a:lnTo>
                  <a:pt x="0" y="1687"/>
                </a:lnTo>
                <a:lnTo>
                  <a:pt x="0" y="1538"/>
                </a:lnTo>
                <a:lnTo>
                  <a:pt x="0" y="1386"/>
                </a:lnTo>
                <a:lnTo>
                  <a:pt x="0" y="1231"/>
                </a:lnTo>
                <a:lnTo>
                  <a:pt x="0" y="1074"/>
                </a:lnTo>
                <a:lnTo>
                  <a:pt x="0" y="916"/>
                </a:lnTo>
                <a:lnTo>
                  <a:pt x="0" y="756"/>
                </a:lnTo>
                <a:lnTo>
                  <a:pt x="0" y="594"/>
                </a:lnTo>
                <a:lnTo>
                  <a:pt x="0" y="432"/>
                </a:lnTo>
                <a:lnTo>
                  <a:pt x="0" y="268"/>
                </a:lnTo>
                <a:lnTo>
                  <a:pt x="0" y="105"/>
                </a:lnTo>
                <a:lnTo>
                  <a:pt x="0" y="95"/>
                </a:lnTo>
                <a:lnTo>
                  <a:pt x="0" y="90"/>
                </a:lnTo>
                <a:lnTo>
                  <a:pt x="0" y="85"/>
                </a:lnTo>
                <a:lnTo>
                  <a:pt x="0" y="80"/>
                </a:lnTo>
                <a:lnTo>
                  <a:pt x="0" y="76"/>
                </a:lnTo>
                <a:lnTo>
                  <a:pt x="0" y="71"/>
                </a:lnTo>
                <a:lnTo>
                  <a:pt x="0" y="66"/>
                </a:lnTo>
                <a:lnTo>
                  <a:pt x="0" y="62"/>
                </a:lnTo>
                <a:lnTo>
                  <a:pt x="0" y="57"/>
                </a:lnTo>
                <a:lnTo>
                  <a:pt x="0" y="53"/>
                </a:lnTo>
                <a:lnTo>
                  <a:pt x="0" y="48"/>
                </a:lnTo>
                <a:lnTo>
                  <a:pt x="0" y="44"/>
                </a:lnTo>
                <a:lnTo>
                  <a:pt x="0" y="40"/>
                </a:lnTo>
                <a:lnTo>
                  <a:pt x="0" y="36"/>
                </a:lnTo>
                <a:lnTo>
                  <a:pt x="0" y="32"/>
                </a:lnTo>
                <a:lnTo>
                  <a:pt x="0" y="29"/>
                </a:lnTo>
                <a:lnTo>
                  <a:pt x="0" y="25"/>
                </a:lnTo>
                <a:lnTo>
                  <a:pt x="0" y="22"/>
                </a:lnTo>
                <a:lnTo>
                  <a:pt x="0" y="19"/>
                </a:lnTo>
                <a:lnTo>
                  <a:pt x="0" y="16"/>
                </a:lnTo>
                <a:lnTo>
                  <a:pt x="0" y="13"/>
                </a:lnTo>
                <a:lnTo>
                  <a:pt x="0" y="11"/>
                </a:lnTo>
                <a:lnTo>
                  <a:pt x="0" y="8"/>
                </a:lnTo>
                <a:lnTo>
                  <a:pt x="0" y="6"/>
                </a:lnTo>
                <a:lnTo>
                  <a:pt x="0" y="5"/>
                </a:lnTo>
                <a:lnTo>
                  <a:pt x="0" y="3"/>
                </a:lnTo>
                <a:lnTo>
                  <a:pt x="0" y="2"/>
                </a:lnTo>
                <a:lnTo>
                  <a:pt x="0" y="1"/>
                </a:lnTo>
                <a:lnTo>
                  <a:pt x="0" y="0"/>
                </a:lnTo>
              </a:path>
            </a:pathLst>
          </a:custGeom>
          <a:noFill/>
          <a:ln w="28575">
            <a:solidFill>
              <a:schemeClr val="tx1"/>
            </a:solidFill>
            <a:round/>
            <a:headEnd/>
            <a:tailEnd type="triangle" w="med" len="med"/>
          </a:ln>
        </p:spPr>
        <p:txBody>
          <a:bodyPr/>
          <a:lstStyle/>
          <a:p>
            <a:endParaRPr lang="en-GB">
              <a:latin typeface="Candara" pitchFamily="34" charset="0"/>
            </a:endParaRPr>
          </a:p>
        </p:txBody>
      </p:sp>
      <p:sp>
        <p:nvSpPr>
          <p:cNvPr id="20486" name="Freeform 8"/>
          <p:cNvSpPr>
            <a:spLocks/>
          </p:cNvSpPr>
          <p:nvPr/>
        </p:nvSpPr>
        <p:spPr bwMode="auto">
          <a:xfrm>
            <a:off x="6002338" y="5567363"/>
            <a:ext cx="2801937" cy="1587"/>
          </a:xfrm>
          <a:custGeom>
            <a:avLst/>
            <a:gdLst>
              <a:gd name="T0" fmla="*/ 0 w 5620"/>
              <a:gd name="T1" fmla="*/ 0 h 1"/>
              <a:gd name="T2" fmla="*/ 48 w 5620"/>
              <a:gd name="T3" fmla="*/ 0 h 1"/>
              <a:gd name="T4" fmla="*/ 106 w 5620"/>
              <a:gd name="T5" fmla="*/ 0 h 1"/>
              <a:gd name="T6" fmla="*/ 184 w 5620"/>
              <a:gd name="T7" fmla="*/ 0 h 1"/>
              <a:gd name="T8" fmla="*/ 282 w 5620"/>
              <a:gd name="T9" fmla="*/ 0 h 1"/>
              <a:gd name="T10" fmla="*/ 398 w 5620"/>
              <a:gd name="T11" fmla="*/ 0 h 1"/>
              <a:gd name="T12" fmla="*/ 532 w 5620"/>
              <a:gd name="T13" fmla="*/ 0 h 1"/>
              <a:gd name="T14" fmla="*/ 680 w 5620"/>
              <a:gd name="T15" fmla="*/ 0 h 1"/>
              <a:gd name="T16" fmla="*/ 844 w 5620"/>
              <a:gd name="T17" fmla="*/ 0 h 1"/>
              <a:gd name="T18" fmla="*/ 1020 w 5620"/>
              <a:gd name="T19" fmla="*/ 0 h 1"/>
              <a:gd name="T20" fmla="*/ 1209 w 5620"/>
              <a:gd name="T21" fmla="*/ 0 h 1"/>
              <a:gd name="T22" fmla="*/ 1408 w 5620"/>
              <a:gd name="T23" fmla="*/ 0 h 1"/>
              <a:gd name="T24" fmla="*/ 1616 w 5620"/>
              <a:gd name="T25" fmla="*/ 0 h 1"/>
              <a:gd name="T26" fmla="*/ 1832 w 5620"/>
              <a:gd name="T27" fmla="*/ 0 h 1"/>
              <a:gd name="T28" fmla="*/ 2054 w 5620"/>
              <a:gd name="T29" fmla="*/ 0 h 1"/>
              <a:gd name="T30" fmla="*/ 2283 w 5620"/>
              <a:gd name="T31" fmla="*/ 0 h 1"/>
              <a:gd name="T32" fmla="*/ 2515 w 5620"/>
              <a:gd name="T33" fmla="*/ 0 h 1"/>
              <a:gd name="T34" fmla="*/ 2750 w 5620"/>
              <a:gd name="T35" fmla="*/ 0 h 1"/>
              <a:gd name="T36" fmla="*/ 2987 w 5620"/>
              <a:gd name="T37" fmla="*/ 0 h 1"/>
              <a:gd name="T38" fmla="*/ 3224 w 5620"/>
              <a:gd name="T39" fmla="*/ 0 h 1"/>
              <a:gd name="T40" fmla="*/ 3460 w 5620"/>
              <a:gd name="T41" fmla="*/ 0 h 1"/>
              <a:gd name="T42" fmla="*/ 3693 w 5620"/>
              <a:gd name="T43" fmla="*/ 0 h 1"/>
              <a:gd name="T44" fmla="*/ 3923 w 5620"/>
              <a:gd name="T45" fmla="*/ 0 h 1"/>
              <a:gd name="T46" fmla="*/ 4148 w 5620"/>
              <a:gd name="T47" fmla="*/ 0 h 1"/>
              <a:gd name="T48" fmla="*/ 4367 w 5620"/>
              <a:gd name="T49" fmla="*/ 0 h 1"/>
              <a:gd name="T50" fmla="*/ 4578 w 5620"/>
              <a:gd name="T51" fmla="*/ 0 h 1"/>
              <a:gd name="T52" fmla="*/ 4781 w 5620"/>
              <a:gd name="T53" fmla="*/ 0 h 1"/>
              <a:gd name="T54" fmla="*/ 4974 w 5620"/>
              <a:gd name="T55" fmla="*/ 0 h 1"/>
              <a:gd name="T56" fmla="*/ 5155 w 5620"/>
              <a:gd name="T57" fmla="*/ 0 h 1"/>
              <a:gd name="T58" fmla="*/ 5324 w 5620"/>
              <a:gd name="T59" fmla="*/ 0 h 1"/>
              <a:gd name="T60" fmla="*/ 5479 w 5620"/>
              <a:gd name="T61" fmla="*/ 0 h 1"/>
              <a:gd name="T62" fmla="*/ 5619 w 5620"/>
              <a:gd name="T63" fmla="*/ 0 h 1"/>
              <a:gd name="T64" fmla="*/ 5619 w 5620"/>
              <a:gd name="T65" fmla="*/ 0 h 1"/>
              <a:gd name="T66" fmla="*/ 5619 w 5620"/>
              <a:gd name="T67" fmla="*/ 0 h 1"/>
              <a:gd name="T68" fmla="*/ 5619 w 5620"/>
              <a:gd name="T69" fmla="*/ 0 h 1"/>
              <a:gd name="T70" fmla="*/ 5619 w 5620"/>
              <a:gd name="T71" fmla="*/ 0 h 1"/>
              <a:gd name="T72" fmla="*/ 5619 w 5620"/>
              <a:gd name="T73" fmla="*/ 0 h 1"/>
              <a:gd name="T74" fmla="*/ 5619 w 5620"/>
              <a:gd name="T75" fmla="*/ 0 h 1"/>
              <a:gd name="T76" fmla="*/ 5619 w 5620"/>
              <a:gd name="T77" fmla="*/ 0 h 1"/>
              <a:gd name="T78" fmla="*/ 5619 w 5620"/>
              <a:gd name="T79" fmla="*/ 0 h 1"/>
              <a:gd name="T80" fmla="*/ 5619 w 5620"/>
              <a:gd name="T81" fmla="*/ 0 h 1"/>
              <a:gd name="T82" fmla="*/ 5619 w 5620"/>
              <a:gd name="T83" fmla="*/ 0 h 1"/>
              <a:gd name="T84" fmla="*/ 5619 w 5620"/>
              <a:gd name="T85" fmla="*/ 0 h 1"/>
              <a:gd name="T86" fmla="*/ 5619 w 5620"/>
              <a:gd name="T87" fmla="*/ 0 h 1"/>
              <a:gd name="T88" fmla="*/ 5619 w 5620"/>
              <a:gd name="T89" fmla="*/ 0 h 1"/>
              <a:gd name="T90" fmla="*/ 5619 w 5620"/>
              <a:gd name="T91" fmla="*/ 0 h 1"/>
              <a:gd name="T92" fmla="*/ 5619 w 5620"/>
              <a:gd name="T93" fmla="*/ 0 h 1"/>
              <a:gd name="T94" fmla="*/ 5619 w 5620"/>
              <a:gd name="T95" fmla="*/ 0 h 1"/>
              <a:gd name="T96" fmla="*/ 5619 w 5620"/>
              <a:gd name="T97" fmla="*/ 0 h 1"/>
              <a:gd name="T98" fmla="*/ 5619 w 5620"/>
              <a:gd name="T99" fmla="*/ 0 h 1"/>
              <a:gd name="T100" fmla="*/ 5619 w 5620"/>
              <a:gd name="T101" fmla="*/ 0 h 1"/>
              <a:gd name="T102" fmla="*/ 5619 w 5620"/>
              <a:gd name="T103" fmla="*/ 0 h 1"/>
              <a:gd name="T104" fmla="*/ 5619 w 5620"/>
              <a:gd name="T105" fmla="*/ 0 h 1"/>
              <a:gd name="T106" fmla="*/ 5619 w 5620"/>
              <a:gd name="T107" fmla="*/ 0 h 1"/>
              <a:gd name="T108" fmla="*/ 5619 w 5620"/>
              <a:gd name="T109" fmla="*/ 0 h 1"/>
              <a:gd name="T110" fmla="*/ 5619 w 5620"/>
              <a:gd name="T111" fmla="*/ 0 h 1"/>
              <a:gd name="T112" fmla="*/ 5619 w 5620"/>
              <a:gd name="T113" fmla="*/ 0 h 1"/>
              <a:gd name="T114" fmla="*/ 5619 w 5620"/>
              <a:gd name="T115" fmla="*/ 0 h 1"/>
              <a:gd name="T116" fmla="*/ 5619 w 5620"/>
              <a:gd name="T117" fmla="*/ 0 h 1"/>
              <a:gd name="T118" fmla="*/ 5619 w 5620"/>
              <a:gd name="T119" fmla="*/ 0 h 1"/>
              <a:gd name="T120" fmla="*/ 5619 w 5620"/>
              <a:gd name="T121" fmla="*/ 0 h 1"/>
              <a:gd name="T122" fmla="*/ 5619 w 5620"/>
              <a:gd name="T123" fmla="*/ 0 h 1"/>
              <a:gd name="T124" fmla="*/ 5619 w 5620"/>
              <a:gd name="T125" fmla="*/ 0 h 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0"/>
              <a:gd name="T190" fmla="*/ 0 h 1"/>
              <a:gd name="T191" fmla="*/ 5620 w 5620"/>
              <a:gd name="T192" fmla="*/ 1 h 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0" h="1">
                <a:moveTo>
                  <a:pt x="0" y="0"/>
                </a:moveTo>
                <a:lnTo>
                  <a:pt x="48" y="0"/>
                </a:lnTo>
                <a:lnTo>
                  <a:pt x="106" y="0"/>
                </a:lnTo>
                <a:lnTo>
                  <a:pt x="184" y="0"/>
                </a:lnTo>
                <a:lnTo>
                  <a:pt x="282" y="0"/>
                </a:lnTo>
                <a:lnTo>
                  <a:pt x="398" y="0"/>
                </a:lnTo>
                <a:lnTo>
                  <a:pt x="532" y="0"/>
                </a:lnTo>
                <a:lnTo>
                  <a:pt x="680" y="0"/>
                </a:lnTo>
                <a:lnTo>
                  <a:pt x="844" y="0"/>
                </a:lnTo>
                <a:lnTo>
                  <a:pt x="1020" y="0"/>
                </a:lnTo>
                <a:lnTo>
                  <a:pt x="1209" y="0"/>
                </a:lnTo>
                <a:lnTo>
                  <a:pt x="1408" y="0"/>
                </a:lnTo>
                <a:lnTo>
                  <a:pt x="1616" y="0"/>
                </a:lnTo>
                <a:lnTo>
                  <a:pt x="1832" y="0"/>
                </a:lnTo>
                <a:lnTo>
                  <a:pt x="2054" y="0"/>
                </a:lnTo>
                <a:lnTo>
                  <a:pt x="2283" y="0"/>
                </a:lnTo>
                <a:lnTo>
                  <a:pt x="2515" y="0"/>
                </a:lnTo>
                <a:lnTo>
                  <a:pt x="2750" y="0"/>
                </a:lnTo>
                <a:lnTo>
                  <a:pt x="2987" y="0"/>
                </a:lnTo>
                <a:lnTo>
                  <a:pt x="3224" y="0"/>
                </a:lnTo>
                <a:lnTo>
                  <a:pt x="3460" y="0"/>
                </a:lnTo>
                <a:lnTo>
                  <a:pt x="3693" y="0"/>
                </a:lnTo>
                <a:lnTo>
                  <a:pt x="3923" y="0"/>
                </a:lnTo>
                <a:lnTo>
                  <a:pt x="4148" y="0"/>
                </a:lnTo>
                <a:lnTo>
                  <a:pt x="4367" y="0"/>
                </a:lnTo>
                <a:lnTo>
                  <a:pt x="4578" y="0"/>
                </a:lnTo>
                <a:lnTo>
                  <a:pt x="4781" y="0"/>
                </a:lnTo>
                <a:lnTo>
                  <a:pt x="4974" y="0"/>
                </a:lnTo>
                <a:lnTo>
                  <a:pt x="5155" y="0"/>
                </a:lnTo>
                <a:lnTo>
                  <a:pt x="5324" y="0"/>
                </a:lnTo>
                <a:lnTo>
                  <a:pt x="5479" y="0"/>
                </a:lnTo>
                <a:lnTo>
                  <a:pt x="5619" y="0"/>
                </a:lnTo>
              </a:path>
            </a:pathLst>
          </a:custGeom>
          <a:noFill/>
          <a:ln w="28575">
            <a:solidFill>
              <a:schemeClr val="tx1"/>
            </a:solidFill>
            <a:round/>
            <a:headEnd/>
            <a:tailEnd type="triangle" w="med" len="med"/>
          </a:ln>
        </p:spPr>
        <p:txBody>
          <a:bodyPr/>
          <a:lstStyle/>
          <a:p>
            <a:endParaRPr lang="en-GB">
              <a:latin typeface="Candara" pitchFamily="34" charset="0"/>
            </a:endParaRPr>
          </a:p>
        </p:txBody>
      </p:sp>
      <p:sp>
        <p:nvSpPr>
          <p:cNvPr id="20487" name="Freeform 9"/>
          <p:cNvSpPr>
            <a:spLocks/>
          </p:cNvSpPr>
          <p:nvPr/>
        </p:nvSpPr>
        <p:spPr bwMode="auto">
          <a:xfrm>
            <a:off x="8112125" y="4125913"/>
            <a:ext cx="0" cy="1441450"/>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0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round/>
            <a:headEnd/>
            <a:tailEnd/>
          </a:ln>
        </p:spPr>
        <p:txBody>
          <a:bodyPr/>
          <a:lstStyle/>
          <a:p>
            <a:endParaRPr lang="en-GB">
              <a:latin typeface="Candara" pitchFamily="34" charset="0"/>
            </a:endParaRPr>
          </a:p>
        </p:txBody>
      </p:sp>
      <p:sp>
        <p:nvSpPr>
          <p:cNvPr id="25610" name="Text Box 10"/>
          <p:cNvSpPr txBox="1">
            <a:spLocks noChangeArrowheads="1"/>
          </p:cNvSpPr>
          <p:nvPr/>
        </p:nvSpPr>
        <p:spPr bwMode="auto">
          <a:xfrm>
            <a:off x="3891359" y="4960939"/>
            <a:ext cx="2060179" cy="301621"/>
          </a:xfrm>
          <a:prstGeom prst="rect">
            <a:avLst/>
          </a:prstGeom>
          <a:noFill/>
          <a:ln w="9525">
            <a:noFill/>
            <a:miter lim="800000"/>
            <a:headEnd/>
            <a:tailEnd/>
          </a:ln>
          <a:effectLst/>
        </p:spPr>
        <p:txBody>
          <a:bodyPr wrap="none" anchor="ctr">
            <a:spAutoFit/>
          </a:bodyPr>
          <a:lstStyle/>
          <a:p>
            <a:pPr eaLnBrk="0" hangingPunct="0">
              <a:lnSpc>
                <a:spcPct val="85000"/>
              </a:lnSpc>
              <a:spcBef>
                <a:spcPct val="30000"/>
              </a:spcBef>
              <a:defRPr/>
            </a:pPr>
            <a:r>
              <a:rPr lang="lv-LV" sz="1600" dirty="0" smtClean="0">
                <a:solidFill>
                  <a:srgbClr val="002060"/>
                </a:solidFill>
                <a:latin typeface="Candara" pitchFamily="34" charset="0"/>
              </a:rPr>
              <a:t>Skarto indivīdu skaits </a:t>
            </a:r>
            <a:endParaRPr lang="en-GB" dirty="0">
              <a:solidFill>
                <a:srgbClr val="002060"/>
              </a:solidFill>
              <a:latin typeface="Candara" pitchFamily="34" charset="0"/>
            </a:endParaRPr>
          </a:p>
        </p:txBody>
      </p:sp>
      <p:sp>
        <p:nvSpPr>
          <p:cNvPr id="25611" name="Text Box 11"/>
          <p:cNvSpPr txBox="1">
            <a:spLocks noChangeArrowheads="1"/>
          </p:cNvSpPr>
          <p:nvPr/>
        </p:nvSpPr>
        <p:spPr bwMode="auto">
          <a:xfrm>
            <a:off x="6215063" y="5641211"/>
            <a:ext cx="2255837" cy="512704"/>
          </a:xfrm>
          <a:prstGeom prst="rect">
            <a:avLst/>
          </a:prstGeom>
          <a:noFill/>
          <a:ln w="9525">
            <a:noFill/>
            <a:miter lim="800000"/>
            <a:headEnd/>
            <a:tailEnd/>
          </a:ln>
          <a:effectLst/>
        </p:spPr>
        <p:txBody>
          <a:bodyPr anchor="ctr">
            <a:spAutoFit/>
          </a:bodyPr>
          <a:lstStyle/>
          <a:p>
            <a:pPr algn="ctr" eaLnBrk="0" hangingPunct="0">
              <a:lnSpc>
                <a:spcPct val="85000"/>
              </a:lnSpc>
              <a:spcBef>
                <a:spcPct val="30000"/>
              </a:spcBef>
              <a:defRPr/>
            </a:pPr>
            <a:r>
              <a:rPr lang="lv-LV" sz="1600" dirty="0" smtClean="0">
                <a:solidFill>
                  <a:srgbClr val="002060"/>
                </a:solidFill>
                <a:latin typeface="Candara" pitchFamily="34" charset="0"/>
              </a:rPr>
              <a:t>Predispozīcija (</a:t>
            </a:r>
            <a:r>
              <a:rPr lang="lv-LV" sz="1600" dirty="0" err="1" smtClean="0">
                <a:solidFill>
                  <a:srgbClr val="002060"/>
                </a:solidFill>
                <a:latin typeface="Candara" pitchFamily="34" charset="0"/>
              </a:rPr>
              <a:t>gēni+vide</a:t>
            </a:r>
            <a:r>
              <a:rPr lang="lv-LV" sz="1600" dirty="0" smtClean="0">
                <a:solidFill>
                  <a:srgbClr val="002060"/>
                </a:solidFill>
                <a:latin typeface="Candara" pitchFamily="34" charset="0"/>
              </a:rPr>
              <a:t>)</a:t>
            </a:r>
            <a:endParaRPr lang="en-GB" dirty="0">
              <a:solidFill>
                <a:srgbClr val="002060"/>
              </a:solidFill>
              <a:latin typeface="Candara" pitchFamily="34" charset="0"/>
            </a:endParaRPr>
          </a:p>
        </p:txBody>
      </p:sp>
      <p:sp>
        <p:nvSpPr>
          <p:cNvPr id="25612" name="Text Box 12"/>
          <p:cNvSpPr txBox="1">
            <a:spLocks noChangeArrowheads="1"/>
          </p:cNvSpPr>
          <p:nvPr/>
        </p:nvSpPr>
        <p:spPr bwMode="auto">
          <a:xfrm>
            <a:off x="8223772" y="4370286"/>
            <a:ext cx="898003" cy="303416"/>
          </a:xfrm>
          <a:prstGeom prst="rect">
            <a:avLst/>
          </a:prstGeom>
          <a:noFill/>
          <a:ln w="9525">
            <a:noFill/>
            <a:miter lim="800000"/>
            <a:headEnd/>
            <a:tailEnd/>
          </a:ln>
          <a:effectLst/>
        </p:spPr>
        <p:txBody>
          <a:bodyPr wrap="none" anchor="ctr">
            <a:spAutoFit/>
          </a:bodyPr>
          <a:lstStyle/>
          <a:p>
            <a:pPr eaLnBrk="0" hangingPunct="0">
              <a:lnSpc>
                <a:spcPct val="85000"/>
              </a:lnSpc>
              <a:spcBef>
                <a:spcPct val="30000"/>
              </a:spcBef>
              <a:defRPr/>
            </a:pPr>
            <a:r>
              <a:rPr lang="lv-LV" sz="1600" dirty="0" smtClean="0">
                <a:solidFill>
                  <a:srgbClr val="002060"/>
                </a:solidFill>
                <a:latin typeface="Candara" pitchFamily="34" charset="0"/>
              </a:rPr>
              <a:t>slieksnis</a:t>
            </a:r>
            <a:endParaRPr lang="en-GB" dirty="0">
              <a:solidFill>
                <a:srgbClr val="002060"/>
              </a:solidFill>
              <a:latin typeface="Candara" pitchFamily="34" charset="0"/>
            </a:endParaRPr>
          </a:p>
        </p:txBody>
      </p:sp>
      <p:grpSp>
        <p:nvGrpSpPr>
          <p:cNvPr id="3" name="Group 13"/>
          <p:cNvGrpSpPr>
            <a:grpSpLocks/>
          </p:cNvGrpSpPr>
          <p:nvPr/>
        </p:nvGrpSpPr>
        <p:grpSpPr bwMode="auto">
          <a:xfrm>
            <a:off x="6053137" y="1500188"/>
            <a:ext cx="2070558" cy="665162"/>
            <a:chOff x="3532" y="2268"/>
            <a:chExt cx="1560" cy="578"/>
          </a:xfrm>
        </p:grpSpPr>
        <p:grpSp>
          <p:nvGrpSpPr>
            <p:cNvPr id="4" name="Group 14"/>
            <p:cNvGrpSpPr>
              <a:grpSpLocks/>
            </p:cNvGrpSpPr>
            <p:nvPr/>
          </p:nvGrpSpPr>
          <p:grpSpPr bwMode="auto">
            <a:xfrm>
              <a:off x="3532" y="2268"/>
              <a:ext cx="516" cy="578"/>
              <a:chOff x="180" y="2224"/>
              <a:chExt cx="960" cy="1080"/>
            </a:xfrm>
          </p:grpSpPr>
          <p:sp>
            <p:nvSpPr>
              <p:cNvPr id="20494" name="Oval 15"/>
              <p:cNvSpPr>
                <a:spLocks noChangeArrowheads="1"/>
              </p:cNvSpPr>
              <p:nvPr/>
            </p:nvSpPr>
            <p:spPr bwMode="auto">
              <a:xfrm flipV="1">
                <a:off x="180" y="2224"/>
                <a:ext cx="960" cy="1080"/>
              </a:xfrm>
              <a:prstGeom prst="ellipse">
                <a:avLst/>
              </a:prstGeom>
              <a:solidFill>
                <a:srgbClr val="C0C0C0"/>
              </a:solidFill>
              <a:ln w="28575">
                <a:solidFill>
                  <a:srgbClr val="000000"/>
                </a:solidFill>
                <a:round/>
                <a:headEnd/>
                <a:tailEnd/>
              </a:ln>
            </p:spPr>
            <p:txBody>
              <a:bodyPr wrap="none" anchor="ctr"/>
              <a:lstStyle/>
              <a:p>
                <a:endParaRPr lang="en-GB">
                  <a:latin typeface="Candara" pitchFamily="34" charset="0"/>
                </a:endParaRPr>
              </a:p>
            </p:txBody>
          </p:sp>
          <p:grpSp>
            <p:nvGrpSpPr>
              <p:cNvPr id="5" name="Group 16"/>
              <p:cNvGrpSpPr>
                <a:grpSpLocks/>
              </p:cNvGrpSpPr>
              <p:nvPr/>
            </p:nvGrpSpPr>
            <p:grpSpPr bwMode="auto">
              <a:xfrm>
                <a:off x="416" y="2400"/>
                <a:ext cx="160" cy="721"/>
                <a:chOff x="468" y="2400"/>
                <a:chExt cx="180" cy="721"/>
              </a:xfrm>
            </p:grpSpPr>
            <p:sp>
              <p:nvSpPr>
                <p:cNvPr id="20499" name="Freeform 17"/>
                <p:cNvSpPr>
                  <a:spLocks/>
                </p:cNvSpPr>
                <p:nvPr/>
              </p:nvSpPr>
              <p:spPr bwMode="auto">
                <a:xfrm>
                  <a:off x="468" y="2400"/>
                  <a:ext cx="180" cy="721"/>
                </a:xfrm>
                <a:custGeom>
                  <a:avLst/>
                  <a:gdLst>
                    <a:gd name="T0" fmla="*/ 0 w 181"/>
                    <a:gd name="T1" fmla="*/ 20 h 721"/>
                    <a:gd name="T2" fmla="*/ 30 w 181"/>
                    <a:gd name="T3" fmla="*/ 0 h 721"/>
                    <a:gd name="T4" fmla="*/ 150 w 181"/>
                    <a:gd name="T5" fmla="*/ 0 h 721"/>
                    <a:gd name="T6" fmla="*/ 180 w 181"/>
                    <a:gd name="T7" fmla="*/ 20 h 721"/>
                    <a:gd name="T8" fmla="*/ 180 w 181"/>
                    <a:gd name="T9" fmla="*/ 340 h 721"/>
                    <a:gd name="T10" fmla="*/ 150 w 181"/>
                    <a:gd name="T11" fmla="*/ 360 h 721"/>
                    <a:gd name="T12" fmla="*/ 180 w 181"/>
                    <a:gd name="T13" fmla="*/ 380 h 721"/>
                    <a:gd name="T14" fmla="*/ 180 w 181"/>
                    <a:gd name="T15" fmla="*/ 700 h 721"/>
                    <a:gd name="T16" fmla="*/ 150 w 181"/>
                    <a:gd name="T17" fmla="*/ 720 h 721"/>
                    <a:gd name="T18" fmla="*/ 30 w 181"/>
                    <a:gd name="T19" fmla="*/ 720 h 721"/>
                    <a:gd name="T20" fmla="*/ 0 w 181"/>
                    <a:gd name="T21" fmla="*/ 700 h 721"/>
                    <a:gd name="T22" fmla="*/ 0 w 181"/>
                    <a:gd name="T23" fmla="*/ 380 h 721"/>
                    <a:gd name="T24" fmla="*/ 30 w 181"/>
                    <a:gd name="T25" fmla="*/ 360 h 721"/>
                    <a:gd name="T26" fmla="*/ 0 w 181"/>
                    <a:gd name="T27" fmla="*/ 340 h 721"/>
                    <a:gd name="T28" fmla="*/ 0 w 181"/>
                    <a:gd name="T29" fmla="*/ 20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721"/>
                    <a:gd name="T47" fmla="*/ 181 w 181"/>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721">
                      <a:moveTo>
                        <a:pt x="0" y="20"/>
                      </a:moveTo>
                      <a:lnTo>
                        <a:pt x="30" y="0"/>
                      </a:lnTo>
                      <a:lnTo>
                        <a:pt x="150" y="0"/>
                      </a:lnTo>
                      <a:lnTo>
                        <a:pt x="180" y="20"/>
                      </a:lnTo>
                      <a:lnTo>
                        <a:pt x="180" y="340"/>
                      </a:lnTo>
                      <a:lnTo>
                        <a:pt x="150" y="360"/>
                      </a:lnTo>
                      <a:lnTo>
                        <a:pt x="180" y="380"/>
                      </a:lnTo>
                      <a:lnTo>
                        <a:pt x="180" y="700"/>
                      </a:lnTo>
                      <a:lnTo>
                        <a:pt x="150" y="720"/>
                      </a:lnTo>
                      <a:lnTo>
                        <a:pt x="30" y="720"/>
                      </a:lnTo>
                      <a:lnTo>
                        <a:pt x="0" y="700"/>
                      </a:lnTo>
                      <a:lnTo>
                        <a:pt x="0" y="380"/>
                      </a:lnTo>
                      <a:lnTo>
                        <a:pt x="30" y="360"/>
                      </a:lnTo>
                      <a:lnTo>
                        <a:pt x="0" y="340"/>
                      </a:lnTo>
                      <a:lnTo>
                        <a:pt x="0" y="20"/>
                      </a:lnTo>
                    </a:path>
                  </a:pathLst>
                </a:custGeom>
                <a:noFill/>
                <a:ln w="28575">
                  <a:solidFill>
                    <a:srgbClr val="000000"/>
                  </a:solidFill>
                  <a:round/>
                  <a:headEnd/>
                  <a:tailEnd/>
                </a:ln>
              </p:spPr>
              <p:txBody>
                <a:bodyPr/>
                <a:lstStyle/>
                <a:p>
                  <a:endParaRPr lang="en-GB">
                    <a:latin typeface="Candara" pitchFamily="34" charset="0"/>
                  </a:endParaRPr>
                </a:p>
              </p:txBody>
            </p:sp>
            <p:sp>
              <p:nvSpPr>
                <p:cNvPr id="20500" name="Rectangle 18"/>
                <p:cNvSpPr>
                  <a:spLocks noChangeArrowheads="1"/>
                </p:cNvSpPr>
                <p:nvPr/>
              </p:nvSpPr>
              <p:spPr bwMode="auto">
                <a:xfrm flipV="1">
                  <a:off x="468" y="2480"/>
                  <a:ext cx="180" cy="80"/>
                </a:xfrm>
                <a:prstGeom prst="rect">
                  <a:avLst/>
                </a:prstGeom>
                <a:solidFill>
                  <a:srgbClr val="0000FF"/>
                </a:solidFill>
                <a:ln w="28575">
                  <a:solidFill>
                    <a:srgbClr val="000000"/>
                  </a:solidFill>
                  <a:miter lim="800000"/>
                  <a:headEnd/>
                  <a:tailEnd/>
                </a:ln>
              </p:spPr>
              <p:txBody>
                <a:bodyPr wrap="none" anchor="ctr"/>
                <a:lstStyle/>
                <a:p>
                  <a:endParaRPr lang="en-GB">
                    <a:latin typeface="Candara" pitchFamily="34" charset="0"/>
                  </a:endParaRPr>
                </a:p>
              </p:txBody>
            </p:sp>
          </p:grpSp>
          <p:grpSp>
            <p:nvGrpSpPr>
              <p:cNvPr id="6" name="Group 19"/>
              <p:cNvGrpSpPr>
                <a:grpSpLocks/>
              </p:cNvGrpSpPr>
              <p:nvPr/>
            </p:nvGrpSpPr>
            <p:grpSpPr bwMode="auto">
              <a:xfrm>
                <a:off x="724" y="2412"/>
                <a:ext cx="160" cy="721"/>
                <a:chOff x="3708" y="2400"/>
                <a:chExt cx="180" cy="721"/>
              </a:xfrm>
            </p:grpSpPr>
            <p:sp>
              <p:nvSpPr>
                <p:cNvPr id="20497" name="Freeform 20"/>
                <p:cNvSpPr>
                  <a:spLocks/>
                </p:cNvSpPr>
                <p:nvPr/>
              </p:nvSpPr>
              <p:spPr bwMode="auto">
                <a:xfrm>
                  <a:off x="3708" y="2400"/>
                  <a:ext cx="180" cy="721"/>
                </a:xfrm>
                <a:custGeom>
                  <a:avLst/>
                  <a:gdLst>
                    <a:gd name="T0" fmla="*/ 0 w 181"/>
                    <a:gd name="T1" fmla="*/ 20 h 721"/>
                    <a:gd name="T2" fmla="*/ 30 w 181"/>
                    <a:gd name="T3" fmla="*/ 0 h 721"/>
                    <a:gd name="T4" fmla="*/ 150 w 181"/>
                    <a:gd name="T5" fmla="*/ 0 h 721"/>
                    <a:gd name="T6" fmla="*/ 180 w 181"/>
                    <a:gd name="T7" fmla="*/ 20 h 721"/>
                    <a:gd name="T8" fmla="*/ 180 w 181"/>
                    <a:gd name="T9" fmla="*/ 340 h 721"/>
                    <a:gd name="T10" fmla="*/ 150 w 181"/>
                    <a:gd name="T11" fmla="*/ 360 h 721"/>
                    <a:gd name="T12" fmla="*/ 180 w 181"/>
                    <a:gd name="T13" fmla="*/ 380 h 721"/>
                    <a:gd name="T14" fmla="*/ 180 w 181"/>
                    <a:gd name="T15" fmla="*/ 700 h 721"/>
                    <a:gd name="T16" fmla="*/ 150 w 181"/>
                    <a:gd name="T17" fmla="*/ 720 h 721"/>
                    <a:gd name="T18" fmla="*/ 30 w 181"/>
                    <a:gd name="T19" fmla="*/ 720 h 721"/>
                    <a:gd name="T20" fmla="*/ 0 w 181"/>
                    <a:gd name="T21" fmla="*/ 700 h 721"/>
                    <a:gd name="T22" fmla="*/ 0 w 181"/>
                    <a:gd name="T23" fmla="*/ 380 h 721"/>
                    <a:gd name="T24" fmla="*/ 30 w 181"/>
                    <a:gd name="T25" fmla="*/ 360 h 721"/>
                    <a:gd name="T26" fmla="*/ 0 w 181"/>
                    <a:gd name="T27" fmla="*/ 340 h 721"/>
                    <a:gd name="T28" fmla="*/ 0 w 181"/>
                    <a:gd name="T29" fmla="*/ 20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721"/>
                    <a:gd name="T47" fmla="*/ 181 w 181"/>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721">
                      <a:moveTo>
                        <a:pt x="0" y="20"/>
                      </a:moveTo>
                      <a:lnTo>
                        <a:pt x="30" y="0"/>
                      </a:lnTo>
                      <a:lnTo>
                        <a:pt x="150" y="0"/>
                      </a:lnTo>
                      <a:lnTo>
                        <a:pt x="180" y="20"/>
                      </a:lnTo>
                      <a:lnTo>
                        <a:pt x="180" y="340"/>
                      </a:lnTo>
                      <a:lnTo>
                        <a:pt x="150" y="360"/>
                      </a:lnTo>
                      <a:lnTo>
                        <a:pt x="180" y="380"/>
                      </a:lnTo>
                      <a:lnTo>
                        <a:pt x="180" y="700"/>
                      </a:lnTo>
                      <a:lnTo>
                        <a:pt x="150" y="720"/>
                      </a:lnTo>
                      <a:lnTo>
                        <a:pt x="30" y="720"/>
                      </a:lnTo>
                      <a:lnTo>
                        <a:pt x="0" y="700"/>
                      </a:lnTo>
                      <a:lnTo>
                        <a:pt x="0" y="380"/>
                      </a:lnTo>
                      <a:lnTo>
                        <a:pt x="30" y="360"/>
                      </a:lnTo>
                      <a:lnTo>
                        <a:pt x="0" y="340"/>
                      </a:lnTo>
                      <a:lnTo>
                        <a:pt x="0" y="20"/>
                      </a:lnTo>
                    </a:path>
                  </a:pathLst>
                </a:custGeom>
                <a:noFill/>
                <a:ln w="28575">
                  <a:solidFill>
                    <a:srgbClr val="000000"/>
                  </a:solidFill>
                  <a:round/>
                  <a:headEnd/>
                  <a:tailEnd/>
                </a:ln>
              </p:spPr>
              <p:txBody>
                <a:bodyPr/>
                <a:lstStyle/>
                <a:p>
                  <a:endParaRPr lang="en-GB">
                    <a:latin typeface="Candara" pitchFamily="34" charset="0"/>
                  </a:endParaRPr>
                </a:p>
              </p:txBody>
            </p:sp>
            <p:sp>
              <p:nvSpPr>
                <p:cNvPr id="20498" name="Rectangle 21"/>
                <p:cNvSpPr>
                  <a:spLocks noChangeArrowheads="1"/>
                </p:cNvSpPr>
                <p:nvPr/>
              </p:nvSpPr>
              <p:spPr bwMode="auto">
                <a:xfrm flipV="1">
                  <a:off x="3708" y="2480"/>
                  <a:ext cx="180" cy="80"/>
                </a:xfrm>
                <a:prstGeom prst="rect">
                  <a:avLst/>
                </a:prstGeom>
                <a:solidFill>
                  <a:srgbClr val="FF00FF"/>
                </a:solidFill>
                <a:ln w="28575">
                  <a:solidFill>
                    <a:srgbClr val="000000"/>
                  </a:solidFill>
                  <a:miter lim="800000"/>
                  <a:headEnd/>
                  <a:tailEnd/>
                </a:ln>
              </p:spPr>
              <p:txBody>
                <a:bodyPr wrap="none" anchor="ctr"/>
                <a:lstStyle/>
                <a:p>
                  <a:endParaRPr lang="en-GB">
                    <a:latin typeface="Candara" pitchFamily="34" charset="0"/>
                  </a:endParaRPr>
                </a:p>
              </p:txBody>
            </p:sp>
          </p:grpSp>
        </p:grpSp>
        <p:sp>
          <p:nvSpPr>
            <p:cNvPr id="20493" name="Text Box 22"/>
            <p:cNvSpPr txBox="1">
              <a:spLocks noChangeArrowheads="1"/>
            </p:cNvSpPr>
            <p:nvPr/>
          </p:nvSpPr>
          <p:spPr bwMode="auto">
            <a:xfrm>
              <a:off x="4098" y="2380"/>
              <a:ext cx="994" cy="321"/>
            </a:xfrm>
            <a:prstGeom prst="rect">
              <a:avLst/>
            </a:prstGeom>
            <a:noFill/>
            <a:ln w="9525">
              <a:noFill/>
              <a:miter lim="800000"/>
              <a:headEnd/>
              <a:tailEnd/>
            </a:ln>
          </p:spPr>
          <p:txBody>
            <a:bodyPr wrap="square">
              <a:spAutoFit/>
            </a:bodyPr>
            <a:lstStyle/>
            <a:p>
              <a:pPr eaLnBrk="0" hangingPunct="0"/>
              <a:r>
                <a:rPr lang="lv-LV" dirty="0" smtClean="0">
                  <a:solidFill>
                    <a:srgbClr val="002060"/>
                  </a:solidFill>
                  <a:latin typeface="Candara" pitchFamily="34" charset="0"/>
                </a:rPr>
                <a:t>+   vide</a:t>
              </a:r>
              <a:endParaRPr lang="en-GB" sz="1800" dirty="0">
                <a:solidFill>
                  <a:srgbClr val="002060"/>
                </a:solidFill>
                <a:latin typeface="Candara"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Multifaktoriālās slimības</a:t>
            </a:r>
            <a:endParaRPr lang="lv-LV" dirty="0"/>
          </a:p>
        </p:txBody>
      </p:sp>
      <p:sp>
        <p:nvSpPr>
          <p:cNvPr id="4" name="Rectangle 3"/>
          <p:cNvSpPr>
            <a:spLocks noGrp="1" noChangeArrowheads="1"/>
          </p:cNvSpPr>
          <p:nvPr>
            <p:ph idx="1"/>
          </p:nvPr>
        </p:nvSpPr>
        <p:spPr/>
        <p:txBody>
          <a:bodyPr/>
          <a:lstStyle/>
          <a:p>
            <a:pPr>
              <a:lnSpc>
                <a:spcPct val="110000"/>
              </a:lnSpc>
            </a:pPr>
            <a:r>
              <a:rPr lang="lv-LV" sz="2400" dirty="0" smtClean="0">
                <a:latin typeface="Candara" pitchFamily="34" charset="0"/>
              </a:rPr>
              <a:t>Incidence radiniekos ir relatīvi zemāka kā monogēnās slimībās, bet lielāka kā populācijā</a:t>
            </a:r>
            <a:endParaRPr lang="en-GB" sz="2400" dirty="0" smtClean="0">
              <a:latin typeface="Candara" pitchFamily="34" charset="0"/>
            </a:endParaRPr>
          </a:p>
          <a:p>
            <a:pPr>
              <a:lnSpc>
                <a:spcPct val="140000"/>
              </a:lnSpc>
            </a:pPr>
            <a:r>
              <a:rPr lang="lv-LV" sz="2400" dirty="0" smtClean="0">
                <a:latin typeface="Candara" pitchFamily="34" charset="0"/>
              </a:rPr>
              <a:t>Risks ir vienāds starp brāļiem/māsām (</a:t>
            </a:r>
            <a:r>
              <a:rPr lang="lv-LV" sz="2400" dirty="0" err="1" smtClean="0">
                <a:latin typeface="Candara" pitchFamily="34" charset="0"/>
              </a:rPr>
              <a:t>siblings</a:t>
            </a:r>
            <a:r>
              <a:rPr lang="lv-LV" sz="2400" dirty="0" smtClean="0">
                <a:latin typeface="Candara" pitchFamily="34" charset="0"/>
              </a:rPr>
              <a:t>) un bērniem</a:t>
            </a:r>
            <a:endParaRPr lang="en-GB" sz="2400" dirty="0" smtClean="0">
              <a:latin typeface="Candara" pitchFamily="34" charset="0"/>
            </a:endParaRPr>
          </a:p>
          <a:p>
            <a:pPr>
              <a:lnSpc>
                <a:spcPct val="140000"/>
              </a:lnSpc>
            </a:pPr>
            <a:r>
              <a:rPr lang="lv-LV" sz="2400" dirty="0" smtClean="0">
                <a:latin typeface="Candara" pitchFamily="34" charset="0"/>
              </a:rPr>
              <a:t>Incidence ievērojami samazinās attālinoties radniecības pakāpei</a:t>
            </a:r>
            <a:endParaRPr lang="en-GB" sz="2400" dirty="0" smtClean="0">
              <a:latin typeface="Candara" pitchFamily="34" charset="0"/>
            </a:endParaRPr>
          </a:p>
          <a:p>
            <a:pPr>
              <a:lnSpc>
                <a:spcPct val="110000"/>
              </a:lnSpc>
            </a:pPr>
            <a:r>
              <a:rPr lang="en-GB" sz="2400" dirty="0" smtClean="0">
                <a:latin typeface="Candara" pitchFamily="34" charset="0"/>
              </a:rPr>
              <a:t>Incidence</a:t>
            </a:r>
            <a:r>
              <a:rPr lang="lv-LV" sz="2400" dirty="0" smtClean="0">
                <a:latin typeface="Candara" pitchFamily="34" charset="0"/>
              </a:rPr>
              <a:t> radiniekiem palielinās, ja slimība ir izteiktāka (smagākā formā)</a:t>
            </a:r>
            <a:endParaRPr lang="en-GB" sz="2400" dirty="0" smtClean="0">
              <a:latin typeface="Candara" pitchFamily="34" charset="0"/>
            </a:endParaRPr>
          </a:p>
          <a:p>
            <a:r>
              <a:rPr lang="lv-LV" sz="2400" dirty="0" smtClean="0">
                <a:latin typeface="Candara" pitchFamily="34" charset="0"/>
              </a:rPr>
              <a:t>Paredzamais risks palielinās, pēc otrā slimā bērna piedzimšanas</a:t>
            </a:r>
          </a:p>
          <a:p>
            <a:pPr>
              <a:buNone/>
            </a:pPr>
            <a:r>
              <a:rPr lang="en-GB" sz="2400" dirty="0" smtClean="0">
                <a:latin typeface="Candara"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052736"/>
            <a:ext cx="8572500" cy="623888"/>
          </a:xfrm>
        </p:spPr>
        <p:txBody>
          <a:bodyPr/>
          <a:lstStyle/>
          <a:p>
            <a:r>
              <a:rPr lang="lv-LV" sz="2400" b="1" dirty="0" smtClean="0">
                <a:latin typeface="Candara" pitchFamily="34" charset="0"/>
              </a:rPr>
              <a:t>Piemērs: Koronārās artēriju slimības </a:t>
            </a:r>
            <a:r>
              <a:rPr lang="lv-LV" sz="2400" b="1" dirty="0" err="1" smtClean="0">
                <a:latin typeface="Candara" pitchFamily="34" charset="0"/>
              </a:rPr>
              <a:t>ri</a:t>
            </a:r>
            <a:r>
              <a:rPr lang="en-GB" sz="2400" b="1" dirty="0" err="1" smtClean="0">
                <a:latin typeface="Candara" pitchFamily="34" charset="0"/>
              </a:rPr>
              <a:t>sk</a:t>
            </a:r>
            <a:r>
              <a:rPr lang="lv-LV" sz="2400" b="1" dirty="0" smtClean="0">
                <a:latin typeface="Candara" pitchFamily="34" charset="0"/>
              </a:rPr>
              <a:t>a </a:t>
            </a:r>
            <a:r>
              <a:rPr lang="en-GB" sz="2400" b="1" dirty="0" smtClean="0">
                <a:latin typeface="Candara" pitchFamily="34" charset="0"/>
              </a:rPr>
              <a:t> </a:t>
            </a:r>
            <a:r>
              <a:rPr lang="en-GB" sz="2400" b="1" dirty="0" err="1" smtClean="0">
                <a:latin typeface="Candara" pitchFamily="34" charset="0"/>
              </a:rPr>
              <a:t>fa</a:t>
            </a:r>
            <a:r>
              <a:rPr lang="lv-LV" sz="2400" b="1" dirty="0" err="1" smtClean="0">
                <a:latin typeface="Candara" pitchFamily="34" charset="0"/>
              </a:rPr>
              <a:t>ktori</a:t>
            </a:r>
            <a:r>
              <a:rPr lang="lv-LV" sz="2400" b="1" dirty="0" smtClean="0">
                <a:latin typeface="Candara" pitchFamily="34" charset="0"/>
              </a:rPr>
              <a:t>:</a:t>
            </a:r>
            <a:endParaRPr lang="en-GB" sz="4000" b="1" dirty="0" smtClean="0">
              <a:latin typeface="Candara" pitchFamily="34" charset="0"/>
            </a:endParaRPr>
          </a:p>
        </p:txBody>
      </p:sp>
      <p:sp>
        <p:nvSpPr>
          <p:cNvPr id="21507" name="Rectangle 3"/>
          <p:cNvSpPr>
            <a:spLocks noGrp="1" noChangeArrowheads="1"/>
          </p:cNvSpPr>
          <p:nvPr>
            <p:ph sz="half" idx="1"/>
          </p:nvPr>
        </p:nvSpPr>
        <p:spPr>
          <a:xfrm>
            <a:off x="179512" y="1931988"/>
            <a:ext cx="3971801" cy="4114800"/>
          </a:xfrm>
        </p:spPr>
        <p:txBody>
          <a:bodyPr/>
          <a:lstStyle/>
          <a:p>
            <a:pPr>
              <a:buFontTx/>
              <a:buNone/>
            </a:pPr>
            <a:r>
              <a:rPr lang="lv-LV" sz="2000" b="1" i="1" dirty="0" smtClean="0">
                <a:solidFill>
                  <a:srgbClr val="FF0000"/>
                </a:solidFill>
              </a:rPr>
              <a:t>Nekontrolējami </a:t>
            </a:r>
            <a:r>
              <a:rPr lang="en-GB" sz="2000" b="1" i="1" dirty="0" smtClean="0">
                <a:solidFill>
                  <a:srgbClr val="FF0000"/>
                </a:solidFill>
              </a:rPr>
              <a:t>(b</a:t>
            </a:r>
            <a:r>
              <a:rPr lang="lv-LV" sz="2000" b="1" i="1" dirty="0" smtClean="0">
                <a:solidFill>
                  <a:srgbClr val="FF0000"/>
                </a:solidFill>
              </a:rPr>
              <a:t>et identificējami</a:t>
            </a:r>
            <a:r>
              <a:rPr lang="en-GB" sz="2000" b="1" i="1" dirty="0" smtClean="0">
                <a:solidFill>
                  <a:srgbClr val="FF0000"/>
                </a:solidFill>
              </a:rPr>
              <a:t>)</a:t>
            </a:r>
          </a:p>
          <a:p>
            <a:pPr>
              <a:buFontTx/>
              <a:buNone/>
            </a:pPr>
            <a:endParaRPr lang="en-GB" sz="2000" b="1" dirty="0" smtClean="0">
              <a:solidFill>
                <a:srgbClr val="A50021"/>
              </a:solidFill>
            </a:endParaRPr>
          </a:p>
          <a:p>
            <a:pPr>
              <a:lnSpc>
                <a:spcPct val="70000"/>
              </a:lnSpc>
              <a:buFontTx/>
              <a:buNone/>
            </a:pPr>
            <a:r>
              <a:rPr lang="lv-LV" sz="2000" b="1" dirty="0" smtClean="0"/>
              <a:t>Ģimenes vēsture </a:t>
            </a:r>
            <a:r>
              <a:rPr lang="en-GB" sz="2000" b="1" dirty="0" smtClean="0"/>
              <a:t>(</a:t>
            </a:r>
            <a:r>
              <a:rPr lang="lv-LV" sz="2000" b="1" dirty="0" smtClean="0"/>
              <a:t>ģenētika</a:t>
            </a:r>
            <a:r>
              <a:rPr lang="en-GB" sz="2000" b="1" dirty="0" smtClean="0"/>
              <a:t>)</a:t>
            </a:r>
          </a:p>
          <a:p>
            <a:pPr>
              <a:lnSpc>
                <a:spcPct val="70000"/>
              </a:lnSpc>
              <a:buFontTx/>
              <a:buNone/>
            </a:pPr>
            <a:r>
              <a:rPr lang="lv-LV" sz="2000" b="1" dirty="0" smtClean="0"/>
              <a:t>Vecums</a:t>
            </a:r>
            <a:endParaRPr lang="en-GB" sz="2000" b="1" dirty="0" smtClean="0"/>
          </a:p>
          <a:p>
            <a:pPr>
              <a:lnSpc>
                <a:spcPct val="70000"/>
              </a:lnSpc>
              <a:buFontTx/>
              <a:buNone/>
            </a:pPr>
            <a:r>
              <a:rPr lang="lv-LV" sz="2000" b="1" dirty="0" smtClean="0"/>
              <a:t>Vīrieša dzimums</a:t>
            </a:r>
            <a:endParaRPr lang="en-GB" sz="2000" b="1" dirty="0" smtClean="0"/>
          </a:p>
        </p:txBody>
      </p:sp>
      <p:sp>
        <p:nvSpPr>
          <p:cNvPr id="21508" name="Rectangle 4"/>
          <p:cNvSpPr>
            <a:spLocks noGrp="1" noChangeArrowheads="1"/>
          </p:cNvSpPr>
          <p:nvPr>
            <p:ph sz="half" idx="2"/>
          </p:nvPr>
        </p:nvSpPr>
        <p:spPr>
          <a:xfrm>
            <a:off x="4254500" y="1981200"/>
            <a:ext cx="4648200" cy="4233863"/>
          </a:xfrm>
        </p:spPr>
        <p:txBody>
          <a:bodyPr/>
          <a:lstStyle/>
          <a:p>
            <a:pPr>
              <a:lnSpc>
                <a:spcPct val="90000"/>
              </a:lnSpc>
              <a:buFontTx/>
              <a:buNone/>
            </a:pPr>
            <a:r>
              <a:rPr lang="lv-LV" sz="2000" b="1" i="1" dirty="0" err="1" smtClean="0">
                <a:solidFill>
                  <a:srgbClr val="FF0000"/>
                </a:solidFill>
              </a:rPr>
              <a:t>Potenciāki</a:t>
            </a:r>
            <a:r>
              <a:rPr lang="lv-LV" sz="2000" b="1" i="1" dirty="0" smtClean="0">
                <a:solidFill>
                  <a:srgbClr val="FF0000"/>
                </a:solidFill>
              </a:rPr>
              <a:t> kontrolējami vai ārstējami</a:t>
            </a:r>
            <a:endParaRPr lang="en-GB" sz="2000" b="1" i="1" dirty="0" smtClean="0">
              <a:solidFill>
                <a:srgbClr val="FF0000"/>
              </a:solidFill>
            </a:endParaRPr>
          </a:p>
          <a:p>
            <a:pPr>
              <a:lnSpc>
                <a:spcPct val="90000"/>
              </a:lnSpc>
              <a:buFontTx/>
              <a:buNone/>
            </a:pPr>
            <a:endParaRPr lang="en-GB" sz="2000" b="1" dirty="0" smtClean="0">
              <a:solidFill>
                <a:srgbClr val="FF0000"/>
              </a:solidFill>
            </a:endParaRPr>
          </a:p>
          <a:p>
            <a:pPr>
              <a:lnSpc>
                <a:spcPct val="90000"/>
              </a:lnSpc>
              <a:buFontTx/>
              <a:buNone/>
            </a:pPr>
            <a:r>
              <a:rPr lang="lv-LV" sz="2000" b="1" dirty="0" smtClean="0"/>
              <a:t>Taukiem bagāta diēta</a:t>
            </a:r>
            <a:endParaRPr lang="en-GB" sz="2000" b="1" dirty="0" smtClean="0"/>
          </a:p>
          <a:p>
            <a:pPr>
              <a:lnSpc>
                <a:spcPct val="90000"/>
              </a:lnSpc>
              <a:buFontTx/>
              <a:buNone/>
            </a:pPr>
            <a:r>
              <a:rPr lang="lv-LV" sz="2000" b="1" dirty="0" smtClean="0"/>
              <a:t>Hipertensija</a:t>
            </a:r>
            <a:endParaRPr lang="en-GB" sz="2000" b="1" dirty="0" smtClean="0"/>
          </a:p>
          <a:p>
            <a:pPr>
              <a:lnSpc>
                <a:spcPct val="90000"/>
              </a:lnSpc>
              <a:buFontTx/>
              <a:buNone/>
            </a:pPr>
            <a:r>
              <a:rPr lang="lv-LV" sz="2000" b="1" dirty="0" smtClean="0"/>
              <a:t>Smēķēšana</a:t>
            </a:r>
            <a:endParaRPr lang="en-GB" sz="2000" b="1" dirty="0" smtClean="0"/>
          </a:p>
          <a:p>
            <a:pPr>
              <a:lnSpc>
                <a:spcPct val="90000"/>
              </a:lnSpc>
              <a:buFontTx/>
              <a:buNone/>
            </a:pPr>
            <a:r>
              <a:rPr lang="lv-LV" sz="2000" b="1" dirty="0" smtClean="0"/>
              <a:t>Augsts seruma holesterīns</a:t>
            </a:r>
            <a:endParaRPr lang="en-GB" sz="2000" b="1" dirty="0" smtClean="0"/>
          </a:p>
          <a:p>
            <a:pPr>
              <a:lnSpc>
                <a:spcPct val="90000"/>
              </a:lnSpc>
              <a:buFontTx/>
              <a:buNone/>
            </a:pPr>
            <a:r>
              <a:rPr lang="lv-LV" sz="2000" b="1" dirty="0" smtClean="0"/>
              <a:t>Zemi seruma ABL</a:t>
            </a:r>
            <a:endParaRPr lang="en-GB" sz="2000" b="1" dirty="0" smtClean="0"/>
          </a:p>
          <a:p>
            <a:pPr>
              <a:lnSpc>
                <a:spcPct val="90000"/>
              </a:lnSpc>
              <a:buFontTx/>
              <a:buNone/>
            </a:pPr>
            <a:r>
              <a:rPr lang="lv-LV" sz="2000" b="1" dirty="0" smtClean="0"/>
              <a:t>Augsti seruma ZBL</a:t>
            </a:r>
            <a:endParaRPr lang="en-GB" sz="2000" b="1" dirty="0" smtClean="0"/>
          </a:p>
          <a:p>
            <a:pPr>
              <a:lnSpc>
                <a:spcPct val="90000"/>
              </a:lnSpc>
              <a:buFontTx/>
              <a:buNone/>
            </a:pPr>
            <a:r>
              <a:rPr lang="en-GB" sz="2000" b="1" dirty="0" smtClean="0"/>
              <a:t>Stress</a:t>
            </a:r>
          </a:p>
          <a:p>
            <a:pPr>
              <a:lnSpc>
                <a:spcPct val="90000"/>
              </a:lnSpc>
              <a:buFontTx/>
              <a:buNone/>
            </a:pPr>
            <a:r>
              <a:rPr lang="lv-LV" sz="2000" b="1" dirty="0" smtClean="0"/>
              <a:t>Nepietiekama fiziskā slodze</a:t>
            </a:r>
            <a:endParaRPr lang="en-GB" sz="2000" b="1" dirty="0" smtClean="0"/>
          </a:p>
          <a:p>
            <a:pPr>
              <a:lnSpc>
                <a:spcPct val="90000"/>
              </a:lnSpc>
              <a:buFontTx/>
              <a:buNone/>
            </a:pPr>
            <a:r>
              <a:rPr lang="lv-LV" sz="2000" b="1" dirty="0" smtClean="0"/>
              <a:t>Aptaukošanās</a:t>
            </a:r>
            <a:endParaRPr lang="en-GB" sz="2000" b="1" dirty="0" smtClean="0"/>
          </a:p>
          <a:p>
            <a:pPr>
              <a:lnSpc>
                <a:spcPct val="90000"/>
              </a:lnSpc>
              <a:buFontTx/>
              <a:buNone/>
            </a:pPr>
            <a:r>
              <a:rPr lang="lv-LV" sz="2000" b="1" dirty="0" smtClean="0"/>
              <a:t>Diabēts</a:t>
            </a:r>
            <a:endParaRPr lang="en-GB" sz="2000" b="1" dirty="0" smtClean="0"/>
          </a:p>
        </p:txBody>
      </p:sp>
      <p:sp>
        <p:nvSpPr>
          <p:cNvPr id="7" name="Title 2"/>
          <p:cNvSpPr txBox="1">
            <a:spLocks/>
          </p:cNvSpPr>
          <p:nvPr/>
        </p:nvSpPr>
        <p:spPr bwMode="black">
          <a:xfrm>
            <a:off x="-252536" y="0"/>
            <a:ext cx="9144000" cy="9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Gēnu – apkārtējās vides mijiedarbība slimību izraisīšanā</a:t>
            </a:r>
            <a:endParaRPr kumimoji="0" lang="lv-LV"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black">
          <a:xfrm>
            <a:off x="-150813" y="-5851"/>
            <a:ext cx="9144000" cy="9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Kā noskaidrot </a:t>
            </a:r>
            <a:r>
              <a:rPr kumimoji="0" lang="lv-LV" sz="2800" b="1" i="0" u="none" strike="noStrike" kern="0" cap="none" spc="0" normalizeH="0" baseline="0" noProof="0" dirty="0" err="1" smtClean="0">
                <a:ln>
                  <a:noFill/>
                </a:ln>
                <a:solidFill>
                  <a:srgbClr val="000066"/>
                </a:solidFill>
                <a:effectLst/>
                <a:uLnTx/>
                <a:uFillTx/>
                <a:latin typeface="Calibri" pitchFamily="34" charset="0"/>
                <a:ea typeface="+mj-ea"/>
                <a:cs typeface="Calibri" pitchFamily="34" charset="0"/>
              </a:rPr>
              <a:t>multifaktoriālas</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slimības pārmantotības </a:t>
            </a:r>
            <a:r>
              <a:rPr kumimoji="0" lang="lv-LV" sz="2800" b="1" i="0" u="none" strike="noStrike" kern="0" cap="none" spc="0" normalizeH="0" noProof="0" dirty="0" err="1" smtClean="0">
                <a:ln>
                  <a:noFill/>
                </a:ln>
                <a:solidFill>
                  <a:srgbClr val="000066"/>
                </a:solidFill>
                <a:effectLst/>
                <a:uLnTx/>
                <a:uFillTx/>
                <a:latin typeface="Calibri" pitchFamily="34" charset="0"/>
                <a:ea typeface="+mj-ea"/>
                <a:cs typeface="Calibri" pitchFamily="34" charset="0"/>
              </a:rPr>
              <a:t>pak</a:t>
            </a:r>
            <a:r>
              <a:rPr lang="lv-LV" sz="2800" b="1" kern="0" dirty="0" err="1" smtClean="0">
                <a:solidFill>
                  <a:srgbClr val="000066"/>
                </a:solidFill>
                <a:latin typeface="Calibri" pitchFamily="34" charset="0"/>
                <a:ea typeface="+mj-ea"/>
                <a:cs typeface="Calibri" pitchFamily="34" charset="0"/>
              </a:rPr>
              <a:t>āpi</a:t>
            </a:r>
            <a:r>
              <a:rPr lang="lv-LV" sz="2800" b="1" kern="0" dirty="0" smtClean="0">
                <a:solidFill>
                  <a:srgbClr val="000066"/>
                </a:solidFill>
                <a:latin typeface="Calibri" pitchFamily="34" charset="0"/>
                <a:ea typeface="+mj-ea"/>
                <a:cs typeface="Calibri" pitchFamily="34" charset="0"/>
              </a:rPr>
              <a:t>, jeb gēnu īpatsvaru slimības izraisīšanā </a:t>
            </a:r>
            <a:endParaRPr kumimoji="0" lang="lv-LV"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
        <p:nvSpPr>
          <p:cNvPr id="7" name="Rectangle 3"/>
          <p:cNvSpPr txBox="1">
            <a:spLocks noChangeArrowheads="1"/>
          </p:cNvSpPr>
          <p:nvPr/>
        </p:nvSpPr>
        <p:spPr bwMode="auto">
          <a:xfrm>
            <a:off x="142875" y="1193800"/>
            <a:ext cx="8556625" cy="430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lv-LV"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Ģimenes </a:t>
            </a:r>
            <a:r>
              <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risk</a:t>
            </a:r>
            <a:r>
              <a:rPr kumimoji="0" lang="lv-LV"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u noteikšana</a:t>
            </a:r>
            <a:endPar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tabLst/>
              <a:defRPr/>
            </a:pP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a:t>
            </a:r>
            <a:r>
              <a:rPr kumimoji="0" lang="lv-LV"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kāda ir incidence radiniekos salīdzinājumā ar incidenci populācijā</a:t>
            </a: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lang="lv-LV" sz="2000" b="1" kern="0" dirty="0" smtClean="0">
                <a:solidFill>
                  <a:srgbClr val="000066"/>
                </a:solidFill>
                <a:latin typeface="Candara" pitchFamily="34" charset="0"/>
                <a:cs typeface="Calibri" pitchFamily="34" charset="0"/>
              </a:rPr>
              <a:t>Dvīņu pētījumi</a:t>
            </a:r>
            <a:endPar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tabLst/>
              <a:defRPr/>
            </a:pP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a:t>
            </a:r>
            <a:r>
              <a:rPr kumimoji="0" lang="lv-LV"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Kāda ir incidence starp </a:t>
            </a:r>
            <a:r>
              <a:rPr kumimoji="0" lang="lv-LV" sz="2000" b="0" i="0" u="none" strike="noStrike" kern="0" cap="none" spc="0" normalizeH="0" baseline="0" noProof="0" dirty="0" err="1" smtClean="0">
                <a:ln>
                  <a:noFill/>
                </a:ln>
                <a:solidFill>
                  <a:srgbClr val="000066"/>
                </a:solidFill>
                <a:effectLst/>
                <a:uLnTx/>
                <a:uFillTx/>
                <a:latin typeface="Candara" pitchFamily="34" charset="0"/>
                <a:ea typeface="+mn-ea"/>
                <a:cs typeface="Calibri" pitchFamily="34" charset="0"/>
              </a:rPr>
              <a:t>monozigotiskie</a:t>
            </a:r>
            <a:r>
              <a:rPr lang="lv-LV" sz="2000" kern="0" dirty="0" smtClean="0">
                <a:solidFill>
                  <a:srgbClr val="000066"/>
                </a:solidFill>
                <a:latin typeface="Candara" pitchFamily="34" charset="0"/>
                <a:cs typeface="Calibri" pitchFamily="34" charset="0"/>
              </a:rPr>
              <a:t>m dvīņiem salīdzinot ar </a:t>
            </a:r>
            <a:r>
              <a:rPr lang="lv-LV" sz="2000" kern="0" dirty="0" err="1" smtClean="0">
                <a:solidFill>
                  <a:srgbClr val="000066"/>
                </a:solidFill>
                <a:latin typeface="Candara" pitchFamily="34" charset="0"/>
                <a:cs typeface="Calibri" pitchFamily="34" charset="0"/>
              </a:rPr>
              <a:t>dizigotioskiem</a:t>
            </a:r>
            <a:r>
              <a:rPr lang="lv-LV" sz="2000" kern="0" dirty="0" smtClean="0">
                <a:solidFill>
                  <a:srgbClr val="000066"/>
                </a:solidFill>
                <a:latin typeface="Candara" pitchFamily="34" charset="0"/>
                <a:cs typeface="Calibri" pitchFamily="34" charset="0"/>
              </a:rPr>
              <a:t> dvīņiem</a:t>
            </a: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lv-LV"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Adopciju pētījumi</a:t>
            </a:r>
            <a:endPar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tabLst/>
              <a:defRPr/>
            </a:pP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a:t>
            </a:r>
            <a:r>
              <a:rPr kumimoji="0" lang="lv-LV"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kāda ir incidence adoptētos bērnos salīdzinot</a:t>
            </a:r>
            <a:r>
              <a:rPr kumimoji="0" lang="lv-LV" sz="2000" b="0" i="0" u="none" strike="noStrike" kern="0" cap="none" spc="0" normalizeH="0" noProof="0" dirty="0" smtClean="0">
                <a:ln>
                  <a:noFill/>
                </a:ln>
                <a:solidFill>
                  <a:srgbClr val="000066"/>
                </a:solidFill>
                <a:effectLst/>
                <a:uLnTx/>
                <a:uFillTx/>
                <a:latin typeface="Candara" pitchFamily="34" charset="0"/>
                <a:ea typeface="+mn-ea"/>
                <a:cs typeface="Calibri" pitchFamily="34" charset="0"/>
              </a:rPr>
              <a:t> ar vecākiem</a:t>
            </a: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GB" sz="2000" b="1" i="0" u="none" strike="noStrike" kern="0" cap="none" spc="0" normalizeH="0" baseline="0" noProof="0" dirty="0" err="1" smtClean="0">
                <a:ln>
                  <a:noFill/>
                </a:ln>
                <a:solidFill>
                  <a:srgbClr val="000066"/>
                </a:solidFill>
                <a:effectLst/>
                <a:uLnTx/>
                <a:uFillTx/>
                <a:latin typeface="Candara" pitchFamily="34" charset="0"/>
                <a:ea typeface="+mn-ea"/>
                <a:cs typeface="Calibri" pitchFamily="34" charset="0"/>
              </a:rPr>
              <a:t>Popul</a:t>
            </a:r>
            <a:r>
              <a:rPr kumimoji="0" lang="lv-LV" sz="2000" b="1" i="0" u="none" strike="noStrike" kern="0" cap="none" spc="0" normalizeH="0" baseline="0" noProof="0" dirty="0" err="1" smtClean="0">
                <a:ln>
                  <a:noFill/>
                </a:ln>
                <a:solidFill>
                  <a:srgbClr val="000066"/>
                </a:solidFill>
                <a:effectLst/>
                <a:uLnTx/>
                <a:uFillTx/>
                <a:latin typeface="Candara" pitchFamily="34" charset="0"/>
                <a:ea typeface="+mn-ea"/>
                <a:cs typeface="Calibri" pitchFamily="34" charset="0"/>
              </a:rPr>
              <a:t>ācijas</a:t>
            </a:r>
            <a:r>
              <a:rPr kumimoji="0" lang="lv-LV"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un migrāciju pētījumi </a:t>
            </a:r>
            <a:endPar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tabLst/>
              <a:defRPr/>
            </a:pP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	(</a:t>
            </a:r>
            <a:r>
              <a:rPr kumimoji="0" lang="lv-LV"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Kāda ir incidence cilvēkiem no noteiktas</a:t>
            </a:r>
            <a:r>
              <a:rPr kumimoji="0" lang="lv-LV" sz="2000" b="0" i="0" u="none" strike="noStrike" kern="0" cap="none" spc="0" normalizeH="0" noProof="0" dirty="0" smtClean="0">
                <a:ln>
                  <a:noFill/>
                </a:ln>
                <a:solidFill>
                  <a:srgbClr val="000066"/>
                </a:solidFill>
                <a:effectLst/>
                <a:uLnTx/>
                <a:uFillTx/>
                <a:latin typeface="Candara" pitchFamily="34" charset="0"/>
                <a:ea typeface="+mn-ea"/>
                <a:cs typeface="Calibri" pitchFamily="34" charset="0"/>
              </a:rPr>
              <a:t> dzimtas, kad tie pārvietojas uz citu dzīvesvietu? </a:t>
            </a:r>
            <a:r>
              <a:rPr kumimoji="0" lang="en-GB" sz="2000" b="0"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rPr>
              <a:t>)</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GB" sz="2000" b="1" i="0" u="none" strike="noStrike" kern="0" cap="none" spc="0" normalizeH="0" baseline="0" noProof="0" dirty="0" smtClean="0">
              <a:ln>
                <a:noFill/>
              </a:ln>
              <a:solidFill>
                <a:srgbClr val="000066"/>
              </a:solidFill>
              <a:effectLst/>
              <a:uLnTx/>
              <a:uFillTx/>
              <a:latin typeface="Candara"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484784"/>
            <a:ext cx="8655050" cy="4032448"/>
          </a:xfrm>
        </p:spPr>
        <p:txBody>
          <a:bodyPr/>
          <a:lstStyle/>
          <a:p>
            <a:pPr algn="l">
              <a:buFont typeface="Wingdings" pitchFamily="2" charset="2"/>
              <a:buChar char="v"/>
              <a:defRPr/>
            </a:pPr>
            <a:r>
              <a:rPr lang="lv-LV" sz="2400" b="0" dirty="0" err="1" smtClean="0">
                <a:latin typeface="Candara" pitchFamily="34" charset="0"/>
              </a:rPr>
              <a:t>Monozigotisku</a:t>
            </a:r>
            <a:r>
              <a:rPr lang="lv-LV" sz="2400" b="0" dirty="0" smtClean="0">
                <a:latin typeface="Candara" pitchFamily="34" charset="0"/>
              </a:rPr>
              <a:t> (MZ) un </a:t>
            </a:r>
            <a:r>
              <a:rPr lang="lv-LV" sz="2400" b="0" dirty="0" err="1" smtClean="0">
                <a:latin typeface="Candara" pitchFamily="34" charset="0"/>
              </a:rPr>
              <a:t>Dizigotisku</a:t>
            </a:r>
            <a:r>
              <a:rPr lang="lv-LV" sz="2400" b="0" dirty="0" smtClean="0">
                <a:latin typeface="Candara" pitchFamily="34" charset="0"/>
              </a:rPr>
              <a:t> (DZ) dvīņu salīdzināšana var sniegt pierādījumu ģenētiskam un/ vai vides faktora ietekmei uz slimības izraisīšanu</a:t>
            </a:r>
            <a:br>
              <a:rPr lang="lv-LV" sz="2400" b="0" dirty="0" smtClean="0">
                <a:latin typeface="Candara" pitchFamily="34" charset="0"/>
              </a:rPr>
            </a:br>
            <a:r>
              <a:rPr lang="lv-LV" sz="2400" b="0" dirty="0" smtClean="0">
                <a:latin typeface="Candara" pitchFamily="34" charset="0"/>
              </a:rPr>
              <a:t/>
            </a:r>
            <a:br>
              <a:rPr lang="lv-LV" sz="2400" b="0" dirty="0" smtClean="0">
                <a:latin typeface="Candara" pitchFamily="34" charset="0"/>
              </a:rPr>
            </a:br>
            <a:r>
              <a:rPr lang="lv-LV" sz="2400" b="0" dirty="0" smtClean="0">
                <a:latin typeface="Candara" pitchFamily="34" charset="0"/>
              </a:rPr>
              <a:t>MZ dvīņiem ir 100% vienādi gēni, DZ dvīņiem ir 50% vienādi gēni</a:t>
            </a:r>
            <a:br>
              <a:rPr lang="lv-LV" sz="2400" b="0" dirty="0" smtClean="0">
                <a:latin typeface="Candara" pitchFamily="34" charset="0"/>
              </a:rPr>
            </a:br>
            <a:r>
              <a:rPr lang="lv-LV" sz="2400" b="0" dirty="0" smtClean="0">
                <a:latin typeface="Candara" pitchFamily="34" charset="0"/>
              </a:rPr>
              <a:t/>
            </a:r>
            <a:br>
              <a:rPr lang="lv-LV" sz="2400" b="0" dirty="0" smtClean="0">
                <a:latin typeface="Candara" pitchFamily="34" charset="0"/>
              </a:rPr>
            </a:br>
            <a:r>
              <a:rPr lang="lv-LV" sz="2400" b="0" dirty="0" smtClean="0">
                <a:latin typeface="Candara" pitchFamily="34" charset="0"/>
              </a:rPr>
              <a:t>Konkordances koeficients =</a:t>
            </a:r>
            <a:br>
              <a:rPr lang="lv-LV" sz="2400" b="0" dirty="0" smtClean="0">
                <a:latin typeface="Candara" pitchFamily="34" charset="0"/>
              </a:rPr>
            </a:br>
            <a:r>
              <a:rPr lang="lv-LV" sz="2400" b="0" dirty="0" smtClean="0">
                <a:latin typeface="Candara" pitchFamily="34" charset="0"/>
              </a:rPr>
              <a:t/>
            </a:r>
            <a:br>
              <a:rPr lang="lv-LV" sz="2400" b="0" dirty="0" smtClean="0">
                <a:latin typeface="Candara" pitchFamily="34" charset="0"/>
              </a:rPr>
            </a:br>
            <a:r>
              <a:rPr lang="lv-LV" sz="2400" b="0" dirty="0" smtClean="0">
                <a:latin typeface="Candara" pitchFamily="34" charset="0"/>
              </a:rPr>
              <a:t>(abi dvīņi slimi)/(viens no dvīņiem </a:t>
            </a:r>
            <a:r>
              <a:rPr lang="lv-LV" sz="2400" b="0" dirty="0" err="1" smtClean="0">
                <a:latin typeface="Candara" pitchFamily="34" charset="0"/>
              </a:rPr>
              <a:t>slims+abi</a:t>
            </a:r>
            <a:r>
              <a:rPr lang="lv-LV" sz="2400" b="0" dirty="0" smtClean="0">
                <a:latin typeface="Candara" pitchFamily="34" charset="0"/>
              </a:rPr>
              <a:t> dvīņi slimi) </a:t>
            </a:r>
            <a:br>
              <a:rPr lang="lv-LV" sz="2400" b="0" dirty="0" smtClean="0">
                <a:latin typeface="Candara" pitchFamily="34" charset="0"/>
              </a:rPr>
            </a:br>
            <a:r>
              <a:rPr lang="lv-LV" sz="2400" b="0" dirty="0" smtClean="0">
                <a:latin typeface="Candara" pitchFamily="34" charset="0"/>
              </a:rPr>
              <a:t> </a:t>
            </a:r>
            <a:br>
              <a:rPr lang="lv-LV" sz="2400" b="0" dirty="0" smtClean="0">
                <a:latin typeface="Candara" pitchFamily="34" charset="0"/>
              </a:rPr>
            </a:br>
            <a:r>
              <a:rPr lang="lv-LV" sz="2400" b="0" dirty="0" smtClean="0">
                <a:latin typeface="Candara" pitchFamily="34" charset="0"/>
              </a:rPr>
              <a:t/>
            </a:r>
            <a:br>
              <a:rPr lang="lv-LV" sz="2400" b="0" dirty="0" smtClean="0">
                <a:latin typeface="Candara" pitchFamily="34" charset="0"/>
              </a:rPr>
            </a:br>
            <a:endParaRPr lang="en-GB" sz="2000" b="0" dirty="0">
              <a:latin typeface="Candara" pitchFamily="34" charset="0"/>
            </a:endParaRPr>
          </a:p>
        </p:txBody>
      </p:sp>
      <p:sp>
        <p:nvSpPr>
          <p:cNvPr id="24580" name="Text Box 23"/>
          <p:cNvSpPr txBox="1">
            <a:spLocks noChangeArrowheads="1"/>
          </p:cNvSpPr>
          <p:nvPr/>
        </p:nvSpPr>
        <p:spPr bwMode="auto">
          <a:xfrm>
            <a:off x="517525" y="5756275"/>
            <a:ext cx="184150" cy="457200"/>
          </a:xfrm>
          <a:prstGeom prst="rect">
            <a:avLst/>
          </a:prstGeom>
          <a:noFill/>
          <a:ln w="12700">
            <a:noFill/>
            <a:miter lim="800000"/>
            <a:headEnd/>
            <a:tailEnd/>
          </a:ln>
        </p:spPr>
        <p:txBody>
          <a:bodyPr wrap="none">
            <a:spAutoFit/>
          </a:bodyPr>
          <a:lstStyle/>
          <a:p>
            <a:pPr eaLnBrk="0" hangingPunct="0"/>
            <a:endParaRPr lang="en-GB">
              <a:latin typeface="Candara" pitchFamily="34" charset="0"/>
            </a:endParaRPr>
          </a:p>
        </p:txBody>
      </p:sp>
      <p:sp>
        <p:nvSpPr>
          <p:cNvPr id="25" name="Title 2"/>
          <p:cNvSpPr txBox="1">
            <a:spLocks/>
          </p:cNvSpPr>
          <p:nvPr/>
        </p:nvSpPr>
        <p:spPr bwMode="black">
          <a:xfrm>
            <a:off x="-252536" y="0"/>
            <a:ext cx="9144000" cy="9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Dvīņu</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pētījumi</a:t>
            </a:r>
            <a:endParaRPr kumimoji="0" lang="lv-LV"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1520" y="908720"/>
            <a:ext cx="6934200" cy="3608388"/>
            <a:chOff x="720" y="1056"/>
            <a:chExt cx="4368" cy="2273"/>
          </a:xfrm>
        </p:grpSpPr>
        <p:sp>
          <p:nvSpPr>
            <p:cNvPr id="24582" name="Rectangle 4"/>
            <p:cNvSpPr>
              <a:spLocks noChangeArrowheads="1"/>
            </p:cNvSpPr>
            <p:nvPr/>
          </p:nvSpPr>
          <p:spPr bwMode="auto">
            <a:xfrm>
              <a:off x="3632" y="2680"/>
              <a:ext cx="1456" cy="649"/>
            </a:xfrm>
            <a:prstGeom prst="rect">
              <a:avLst/>
            </a:prstGeom>
            <a:noFill/>
            <a:ln w="12700">
              <a:noFill/>
              <a:miter lim="800000"/>
              <a:headEnd/>
              <a:tailEnd/>
            </a:ln>
          </p:spPr>
          <p:txBody>
            <a:bodyPr/>
            <a:lstStyle/>
            <a:p>
              <a:pPr algn="ctr">
                <a:spcBef>
                  <a:spcPct val="20000"/>
                </a:spcBef>
              </a:pPr>
              <a:r>
                <a:rPr lang="en-GB" sz="2000" b="1" dirty="0">
                  <a:latin typeface="Candara" pitchFamily="34" charset="0"/>
                </a:rPr>
                <a:t>60%</a:t>
              </a:r>
            </a:p>
            <a:p>
              <a:pPr>
                <a:spcBef>
                  <a:spcPct val="20000"/>
                </a:spcBef>
              </a:pPr>
              <a:endParaRPr lang="en-GB" sz="2000" b="1" dirty="0">
                <a:latin typeface="Candara" pitchFamily="34" charset="0"/>
              </a:endParaRPr>
            </a:p>
          </p:txBody>
        </p:sp>
        <p:sp>
          <p:nvSpPr>
            <p:cNvPr id="24583" name="Rectangle 5"/>
            <p:cNvSpPr>
              <a:spLocks noChangeArrowheads="1"/>
            </p:cNvSpPr>
            <p:nvPr/>
          </p:nvSpPr>
          <p:spPr bwMode="auto">
            <a:xfrm>
              <a:off x="2176" y="2680"/>
              <a:ext cx="1456" cy="649"/>
            </a:xfrm>
            <a:prstGeom prst="rect">
              <a:avLst/>
            </a:prstGeom>
            <a:noFill/>
            <a:ln w="12700">
              <a:noFill/>
              <a:miter lim="800000"/>
              <a:headEnd/>
              <a:tailEnd/>
            </a:ln>
          </p:spPr>
          <p:txBody>
            <a:bodyPr/>
            <a:lstStyle/>
            <a:p>
              <a:pPr algn="ctr">
                <a:spcBef>
                  <a:spcPct val="20000"/>
                </a:spcBef>
              </a:pPr>
              <a:r>
                <a:rPr lang="en-GB" sz="2000" b="1" dirty="0">
                  <a:latin typeface="Candara" pitchFamily="34" charset="0"/>
                </a:rPr>
                <a:t>90%</a:t>
              </a:r>
            </a:p>
            <a:p>
              <a:pPr>
                <a:spcBef>
                  <a:spcPct val="20000"/>
                </a:spcBef>
              </a:pPr>
              <a:endParaRPr lang="en-GB" sz="2000" b="1" dirty="0">
                <a:latin typeface="Candara" pitchFamily="34" charset="0"/>
              </a:endParaRPr>
            </a:p>
          </p:txBody>
        </p:sp>
        <p:sp>
          <p:nvSpPr>
            <p:cNvPr id="24584" name="Rectangle 6"/>
            <p:cNvSpPr>
              <a:spLocks noChangeArrowheads="1"/>
            </p:cNvSpPr>
            <p:nvPr/>
          </p:nvSpPr>
          <p:spPr bwMode="auto">
            <a:xfrm>
              <a:off x="720" y="2680"/>
              <a:ext cx="1456" cy="649"/>
            </a:xfrm>
            <a:prstGeom prst="rect">
              <a:avLst/>
            </a:prstGeom>
            <a:noFill/>
            <a:ln w="12700">
              <a:noFill/>
              <a:miter lim="800000"/>
              <a:headEnd/>
              <a:tailEnd/>
            </a:ln>
          </p:spPr>
          <p:txBody>
            <a:bodyPr/>
            <a:lstStyle/>
            <a:p>
              <a:pPr>
                <a:spcBef>
                  <a:spcPct val="20000"/>
                </a:spcBef>
              </a:pPr>
              <a:r>
                <a:rPr lang="en-GB" sz="2000" b="1" dirty="0">
                  <a:latin typeface="Candara" pitchFamily="34" charset="0"/>
                </a:rPr>
                <a:t>IQ</a:t>
              </a:r>
            </a:p>
          </p:txBody>
        </p:sp>
        <p:sp>
          <p:nvSpPr>
            <p:cNvPr id="24585" name="Rectangle 7"/>
            <p:cNvSpPr>
              <a:spLocks noChangeArrowheads="1"/>
            </p:cNvSpPr>
            <p:nvPr/>
          </p:nvSpPr>
          <p:spPr bwMode="auto">
            <a:xfrm>
              <a:off x="3632" y="2031"/>
              <a:ext cx="1456" cy="649"/>
            </a:xfrm>
            <a:prstGeom prst="rect">
              <a:avLst/>
            </a:prstGeom>
            <a:noFill/>
            <a:ln w="12700">
              <a:noFill/>
              <a:miter lim="800000"/>
              <a:headEnd/>
              <a:tailEnd/>
            </a:ln>
          </p:spPr>
          <p:txBody>
            <a:bodyPr/>
            <a:lstStyle/>
            <a:p>
              <a:pPr algn="ctr">
                <a:spcBef>
                  <a:spcPct val="20000"/>
                </a:spcBef>
              </a:pPr>
              <a:r>
                <a:rPr lang="en-GB" sz="2000" b="1" dirty="0">
                  <a:latin typeface="Candara" pitchFamily="34" charset="0"/>
                </a:rPr>
                <a:t>52%</a:t>
              </a:r>
            </a:p>
            <a:p>
              <a:pPr algn="ctr">
                <a:spcBef>
                  <a:spcPct val="20000"/>
                </a:spcBef>
              </a:pPr>
              <a:endParaRPr lang="en-GB" sz="2000" b="1" dirty="0">
                <a:latin typeface="Candara" pitchFamily="34" charset="0"/>
              </a:endParaRPr>
            </a:p>
          </p:txBody>
        </p:sp>
        <p:sp>
          <p:nvSpPr>
            <p:cNvPr id="24586" name="Rectangle 8"/>
            <p:cNvSpPr>
              <a:spLocks noChangeArrowheads="1"/>
            </p:cNvSpPr>
            <p:nvPr/>
          </p:nvSpPr>
          <p:spPr bwMode="auto">
            <a:xfrm>
              <a:off x="2176" y="2031"/>
              <a:ext cx="1456" cy="649"/>
            </a:xfrm>
            <a:prstGeom prst="rect">
              <a:avLst/>
            </a:prstGeom>
            <a:noFill/>
            <a:ln w="12700">
              <a:noFill/>
              <a:miter lim="800000"/>
              <a:headEnd/>
              <a:tailEnd/>
            </a:ln>
          </p:spPr>
          <p:txBody>
            <a:bodyPr/>
            <a:lstStyle/>
            <a:p>
              <a:pPr algn="ctr">
                <a:spcBef>
                  <a:spcPct val="20000"/>
                </a:spcBef>
              </a:pPr>
              <a:r>
                <a:rPr lang="en-GB" sz="2000" b="1">
                  <a:latin typeface="Candara" pitchFamily="34" charset="0"/>
                </a:rPr>
                <a:t>95%</a:t>
              </a:r>
            </a:p>
            <a:p>
              <a:pPr algn="ctr">
                <a:spcBef>
                  <a:spcPct val="20000"/>
                </a:spcBef>
              </a:pPr>
              <a:endParaRPr lang="en-GB" sz="2000" b="1">
                <a:latin typeface="Candara" pitchFamily="34" charset="0"/>
              </a:endParaRPr>
            </a:p>
          </p:txBody>
        </p:sp>
        <p:sp>
          <p:nvSpPr>
            <p:cNvPr id="24587" name="Rectangle 9"/>
            <p:cNvSpPr>
              <a:spLocks noChangeArrowheads="1"/>
            </p:cNvSpPr>
            <p:nvPr/>
          </p:nvSpPr>
          <p:spPr bwMode="auto">
            <a:xfrm>
              <a:off x="720" y="2031"/>
              <a:ext cx="1456" cy="649"/>
            </a:xfrm>
            <a:prstGeom prst="rect">
              <a:avLst/>
            </a:prstGeom>
            <a:noFill/>
            <a:ln w="12700">
              <a:noFill/>
              <a:miter lim="800000"/>
              <a:headEnd/>
              <a:tailEnd/>
            </a:ln>
          </p:spPr>
          <p:txBody>
            <a:bodyPr/>
            <a:lstStyle/>
            <a:p>
              <a:pPr>
                <a:spcBef>
                  <a:spcPct val="20000"/>
                </a:spcBef>
              </a:pPr>
              <a:r>
                <a:rPr lang="lv-LV" sz="2000" b="1" dirty="0" smtClean="0">
                  <a:latin typeface="Candara" pitchFamily="34" charset="0"/>
                </a:rPr>
                <a:t>Augums</a:t>
              </a:r>
              <a:endParaRPr lang="en-GB" sz="2000" b="1" dirty="0">
                <a:latin typeface="Candara" pitchFamily="34" charset="0"/>
              </a:endParaRPr>
            </a:p>
            <a:p>
              <a:pPr>
                <a:spcBef>
                  <a:spcPct val="20000"/>
                </a:spcBef>
              </a:pPr>
              <a:endParaRPr lang="en-GB" sz="2000" b="1" dirty="0">
                <a:latin typeface="Candara" pitchFamily="34" charset="0"/>
              </a:endParaRPr>
            </a:p>
          </p:txBody>
        </p:sp>
        <p:sp>
          <p:nvSpPr>
            <p:cNvPr id="24588" name="Rectangle 10"/>
            <p:cNvSpPr>
              <a:spLocks noChangeArrowheads="1"/>
            </p:cNvSpPr>
            <p:nvPr/>
          </p:nvSpPr>
          <p:spPr bwMode="auto">
            <a:xfrm>
              <a:off x="3632" y="1382"/>
              <a:ext cx="1456" cy="649"/>
            </a:xfrm>
            <a:prstGeom prst="rect">
              <a:avLst/>
            </a:prstGeom>
            <a:noFill/>
            <a:ln w="12700">
              <a:noFill/>
              <a:miter lim="800000"/>
              <a:headEnd/>
              <a:tailEnd/>
            </a:ln>
          </p:spPr>
          <p:txBody>
            <a:bodyPr/>
            <a:lstStyle/>
            <a:p>
              <a:pPr algn="ctr">
                <a:spcBef>
                  <a:spcPct val="20000"/>
                </a:spcBef>
              </a:pPr>
              <a:r>
                <a:rPr lang="en-GB" sz="2000" b="1" i="1" dirty="0" smtClean="0">
                  <a:latin typeface="Candara" pitchFamily="34" charset="0"/>
                </a:rPr>
                <a:t>D</a:t>
              </a:r>
              <a:r>
                <a:rPr lang="lv-LV" sz="2000" b="1" i="1" dirty="0" smtClean="0">
                  <a:latin typeface="Candara" pitchFamily="34" charset="0"/>
                </a:rPr>
                <a:t>Z</a:t>
              </a:r>
              <a:endParaRPr lang="en-GB" sz="2000" b="1" dirty="0">
                <a:solidFill>
                  <a:srgbClr val="66FFFF"/>
                </a:solidFill>
                <a:latin typeface="Candara" pitchFamily="34" charset="0"/>
              </a:endParaRPr>
            </a:p>
          </p:txBody>
        </p:sp>
        <p:sp>
          <p:nvSpPr>
            <p:cNvPr id="24589" name="Rectangle 11"/>
            <p:cNvSpPr>
              <a:spLocks noChangeArrowheads="1"/>
            </p:cNvSpPr>
            <p:nvPr/>
          </p:nvSpPr>
          <p:spPr bwMode="auto">
            <a:xfrm>
              <a:off x="2176" y="1382"/>
              <a:ext cx="1456" cy="649"/>
            </a:xfrm>
            <a:prstGeom prst="rect">
              <a:avLst/>
            </a:prstGeom>
            <a:noFill/>
            <a:ln w="12700">
              <a:noFill/>
              <a:miter lim="800000"/>
              <a:headEnd/>
              <a:tailEnd/>
            </a:ln>
          </p:spPr>
          <p:txBody>
            <a:bodyPr/>
            <a:lstStyle/>
            <a:p>
              <a:pPr algn="ctr">
                <a:spcBef>
                  <a:spcPct val="20000"/>
                </a:spcBef>
              </a:pPr>
              <a:r>
                <a:rPr lang="lv-LV" sz="2000" b="1" i="1" dirty="0" smtClean="0">
                  <a:latin typeface="Candara" pitchFamily="34" charset="0"/>
                </a:rPr>
                <a:t>MZ</a:t>
              </a:r>
              <a:endParaRPr lang="en-GB" sz="2000" b="1" dirty="0">
                <a:solidFill>
                  <a:srgbClr val="66FFFF"/>
                </a:solidFill>
                <a:latin typeface="Candara" pitchFamily="34" charset="0"/>
              </a:endParaRPr>
            </a:p>
            <a:p>
              <a:pPr algn="ctr">
                <a:spcBef>
                  <a:spcPct val="20000"/>
                </a:spcBef>
              </a:pPr>
              <a:endParaRPr lang="en-GB" sz="2000" b="1" dirty="0">
                <a:latin typeface="Candara" pitchFamily="34" charset="0"/>
              </a:endParaRPr>
            </a:p>
          </p:txBody>
        </p:sp>
        <p:sp>
          <p:nvSpPr>
            <p:cNvPr id="10252" name="Rectangle 12"/>
            <p:cNvSpPr>
              <a:spLocks noChangeArrowheads="1"/>
            </p:cNvSpPr>
            <p:nvPr/>
          </p:nvSpPr>
          <p:spPr bwMode="auto">
            <a:xfrm>
              <a:off x="2176" y="1056"/>
              <a:ext cx="2912" cy="326"/>
            </a:xfrm>
            <a:prstGeom prst="rect">
              <a:avLst/>
            </a:prstGeom>
            <a:noFill/>
            <a:ln w="12700">
              <a:noFill/>
              <a:miter lim="800000"/>
              <a:headEnd/>
              <a:tailEnd/>
            </a:ln>
            <a:effectLst/>
          </p:spPr>
          <p:txBody>
            <a:bodyPr/>
            <a:lstStyle/>
            <a:p>
              <a:pPr algn="ctr">
                <a:spcBef>
                  <a:spcPct val="20000"/>
                </a:spcBef>
                <a:defRPr/>
              </a:pPr>
              <a:r>
                <a:rPr lang="lv-LV" sz="2000" b="1" i="1" dirty="0" smtClean="0">
                  <a:solidFill>
                    <a:schemeClr val="accent2">
                      <a:lumMod val="50000"/>
                    </a:schemeClr>
                  </a:solidFill>
                  <a:latin typeface="Candara" pitchFamily="34" charset="0"/>
                </a:rPr>
                <a:t>Konkordances koeficients</a:t>
              </a:r>
              <a:endParaRPr lang="en-GB" sz="2000" b="1" dirty="0">
                <a:solidFill>
                  <a:schemeClr val="accent2">
                    <a:lumMod val="50000"/>
                  </a:schemeClr>
                </a:solidFill>
                <a:latin typeface="Candara" pitchFamily="34" charset="0"/>
              </a:endParaRPr>
            </a:p>
          </p:txBody>
        </p:sp>
        <p:sp>
          <p:nvSpPr>
            <p:cNvPr id="24591" name="Rectangle 13"/>
            <p:cNvSpPr>
              <a:spLocks noChangeArrowheads="1"/>
            </p:cNvSpPr>
            <p:nvPr/>
          </p:nvSpPr>
          <p:spPr bwMode="auto">
            <a:xfrm>
              <a:off x="720" y="1056"/>
              <a:ext cx="1456" cy="975"/>
            </a:xfrm>
            <a:prstGeom prst="rect">
              <a:avLst/>
            </a:prstGeom>
            <a:noFill/>
            <a:ln w="12700">
              <a:noFill/>
              <a:miter lim="800000"/>
              <a:headEnd/>
              <a:tailEnd/>
            </a:ln>
          </p:spPr>
          <p:txBody>
            <a:bodyPr/>
            <a:lstStyle/>
            <a:p>
              <a:pPr>
                <a:spcBef>
                  <a:spcPct val="20000"/>
                </a:spcBef>
              </a:pPr>
              <a:endParaRPr lang="en-GB" sz="2000" b="1" dirty="0">
                <a:solidFill>
                  <a:srgbClr val="66FFFF"/>
                </a:solidFill>
                <a:latin typeface="Candara" pitchFamily="34" charset="0"/>
              </a:endParaRPr>
            </a:p>
            <a:p>
              <a:pPr>
                <a:spcBef>
                  <a:spcPct val="20000"/>
                </a:spcBef>
              </a:pPr>
              <a:r>
                <a:rPr lang="lv-LV" sz="2000" b="1" i="1" dirty="0" smtClean="0">
                  <a:latin typeface="Candara" pitchFamily="34" charset="0"/>
                </a:rPr>
                <a:t>Pazīme</a:t>
              </a:r>
              <a:endParaRPr lang="en-GB" sz="2000" b="1" dirty="0">
                <a:solidFill>
                  <a:srgbClr val="66FFFF"/>
                </a:solidFill>
                <a:latin typeface="Candara" pitchFamily="34" charset="0"/>
              </a:endParaRPr>
            </a:p>
          </p:txBody>
        </p:sp>
        <p:sp>
          <p:nvSpPr>
            <p:cNvPr id="24592" name="Line 14"/>
            <p:cNvSpPr>
              <a:spLocks noChangeShapeType="1"/>
            </p:cNvSpPr>
            <p:nvPr/>
          </p:nvSpPr>
          <p:spPr bwMode="auto">
            <a:xfrm>
              <a:off x="720" y="1056"/>
              <a:ext cx="4368" cy="0"/>
            </a:xfrm>
            <a:prstGeom prst="line">
              <a:avLst/>
            </a:prstGeom>
            <a:noFill/>
            <a:ln w="28575" cap="sq">
              <a:noFill/>
              <a:miter lim="800000"/>
              <a:headEnd/>
              <a:tailEnd/>
            </a:ln>
          </p:spPr>
          <p:txBody>
            <a:bodyPr/>
            <a:lstStyle/>
            <a:p>
              <a:endParaRPr lang="lv-LV"/>
            </a:p>
          </p:txBody>
        </p:sp>
        <p:sp>
          <p:nvSpPr>
            <p:cNvPr id="24593" name="Line 15"/>
            <p:cNvSpPr>
              <a:spLocks noChangeShapeType="1"/>
            </p:cNvSpPr>
            <p:nvPr/>
          </p:nvSpPr>
          <p:spPr bwMode="auto">
            <a:xfrm>
              <a:off x="720" y="2031"/>
              <a:ext cx="4368" cy="0"/>
            </a:xfrm>
            <a:prstGeom prst="line">
              <a:avLst/>
            </a:prstGeom>
            <a:noFill/>
            <a:ln w="12700">
              <a:noFill/>
              <a:miter lim="800000"/>
              <a:headEnd/>
              <a:tailEnd/>
            </a:ln>
          </p:spPr>
          <p:txBody>
            <a:bodyPr/>
            <a:lstStyle/>
            <a:p>
              <a:endParaRPr lang="lv-LV"/>
            </a:p>
          </p:txBody>
        </p:sp>
        <p:sp>
          <p:nvSpPr>
            <p:cNvPr id="24594" name="Line 16"/>
            <p:cNvSpPr>
              <a:spLocks noChangeShapeType="1"/>
            </p:cNvSpPr>
            <p:nvPr/>
          </p:nvSpPr>
          <p:spPr bwMode="auto">
            <a:xfrm>
              <a:off x="720" y="2680"/>
              <a:ext cx="4368" cy="0"/>
            </a:xfrm>
            <a:prstGeom prst="line">
              <a:avLst/>
            </a:prstGeom>
            <a:noFill/>
            <a:ln w="12700">
              <a:noFill/>
              <a:miter lim="800000"/>
              <a:headEnd/>
              <a:tailEnd/>
            </a:ln>
          </p:spPr>
          <p:txBody>
            <a:bodyPr/>
            <a:lstStyle/>
            <a:p>
              <a:endParaRPr lang="lv-LV"/>
            </a:p>
          </p:txBody>
        </p:sp>
        <p:sp>
          <p:nvSpPr>
            <p:cNvPr id="24595" name="Line 17"/>
            <p:cNvSpPr>
              <a:spLocks noChangeShapeType="1"/>
            </p:cNvSpPr>
            <p:nvPr/>
          </p:nvSpPr>
          <p:spPr bwMode="auto">
            <a:xfrm>
              <a:off x="720" y="3329"/>
              <a:ext cx="4368" cy="0"/>
            </a:xfrm>
            <a:prstGeom prst="line">
              <a:avLst/>
            </a:prstGeom>
            <a:noFill/>
            <a:ln w="28575" cap="sq">
              <a:noFill/>
              <a:miter lim="800000"/>
              <a:headEnd/>
              <a:tailEnd/>
            </a:ln>
          </p:spPr>
          <p:txBody>
            <a:bodyPr/>
            <a:lstStyle/>
            <a:p>
              <a:endParaRPr lang="lv-LV"/>
            </a:p>
          </p:txBody>
        </p:sp>
        <p:sp>
          <p:nvSpPr>
            <p:cNvPr id="24596" name="Line 18"/>
            <p:cNvSpPr>
              <a:spLocks noChangeShapeType="1"/>
            </p:cNvSpPr>
            <p:nvPr/>
          </p:nvSpPr>
          <p:spPr bwMode="auto">
            <a:xfrm>
              <a:off x="720" y="1056"/>
              <a:ext cx="0" cy="2273"/>
            </a:xfrm>
            <a:prstGeom prst="line">
              <a:avLst/>
            </a:prstGeom>
            <a:noFill/>
            <a:ln w="28575" cap="sq">
              <a:noFill/>
              <a:miter lim="800000"/>
              <a:headEnd/>
              <a:tailEnd/>
            </a:ln>
          </p:spPr>
          <p:txBody>
            <a:bodyPr/>
            <a:lstStyle/>
            <a:p>
              <a:endParaRPr lang="lv-LV"/>
            </a:p>
          </p:txBody>
        </p:sp>
        <p:sp>
          <p:nvSpPr>
            <p:cNvPr id="24597" name="Line 19"/>
            <p:cNvSpPr>
              <a:spLocks noChangeShapeType="1"/>
            </p:cNvSpPr>
            <p:nvPr/>
          </p:nvSpPr>
          <p:spPr bwMode="auto">
            <a:xfrm>
              <a:off x="2176" y="1056"/>
              <a:ext cx="0" cy="2273"/>
            </a:xfrm>
            <a:prstGeom prst="line">
              <a:avLst/>
            </a:prstGeom>
            <a:noFill/>
            <a:ln w="12700">
              <a:noFill/>
              <a:miter lim="800000"/>
              <a:headEnd/>
              <a:tailEnd/>
            </a:ln>
          </p:spPr>
          <p:txBody>
            <a:bodyPr/>
            <a:lstStyle/>
            <a:p>
              <a:endParaRPr lang="lv-LV"/>
            </a:p>
          </p:txBody>
        </p:sp>
        <p:sp>
          <p:nvSpPr>
            <p:cNvPr id="24598" name="Line 20"/>
            <p:cNvSpPr>
              <a:spLocks noChangeShapeType="1"/>
            </p:cNvSpPr>
            <p:nvPr/>
          </p:nvSpPr>
          <p:spPr bwMode="auto">
            <a:xfrm>
              <a:off x="5088" y="1056"/>
              <a:ext cx="0" cy="2273"/>
            </a:xfrm>
            <a:prstGeom prst="line">
              <a:avLst/>
            </a:prstGeom>
            <a:noFill/>
            <a:ln w="28575" cap="sq">
              <a:noFill/>
              <a:miter lim="800000"/>
              <a:headEnd/>
              <a:tailEnd/>
            </a:ln>
          </p:spPr>
          <p:txBody>
            <a:bodyPr/>
            <a:lstStyle/>
            <a:p>
              <a:endParaRPr lang="lv-LV"/>
            </a:p>
          </p:txBody>
        </p:sp>
        <p:sp>
          <p:nvSpPr>
            <p:cNvPr id="24599" name="Line 21"/>
            <p:cNvSpPr>
              <a:spLocks noChangeShapeType="1"/>
            </p:cNvSpPr>
            <p:nvPr/>
          </p:nvSpPr>
          <p:spPr bwMode="auto">
            <a:xfrm>
              <a:off x="3632" y="1382"/>
              <a:ext cx="0" cy="1947"/>
            </a:xfrm>
            <a:prstGeom prst="line">
              <a:avLst/>
            </a:prstGeom>
            <a:noFill/>
            <a:ln w="12700">
              <a:noFill/>
              <a:miter lim="800000"/>
              <a:headEnd/>
              <a:tailEnd/>
            </a:ln>
          </p:spPr>
          <p:txBody>
            <a:bodyPr/>
            <a:lstStyle/>
            <a:p>
              <a:endParaRPr lang="lv-LV"/>
            </a:p>
          </p:txBody>
        </p:sp>
        <p:sp>
          <p:nvSpPr>
            <p:cNvPr id="24600" name="Line 22"/>
            <p:cNvSpPr>
              <a:spLocks noChangeShapeType="1"/>
            </p:cNvSpPr>
            <p:nvPr/>
          </p:nvSpPr>
          <p:spPr bwMode="auto">
            <a:xfrm>
              <a:off x="2176" y="1382"/>
              <a:ext cx="2912" cy="0"/>
            </a:xfrm>
            <a:prstGeom prst="line">
              <a:avLst/>
            </a:prstGeom>
            <a:noFill/>
            <a:ln w="12700">
              <a:noFill/>
              <a:miter lim="800000"/>
              <a:headEnd/>
              <a:tailEnd/>
            </a:ln>
          </p:spPr>
          <p:txBody>
            <a:bodyPr/>
            <a:lstStyle/>
            <a:p>
              <a:endParaRPr lang="lv-LV"/>
            </a:p>
          </p:txBody>
        </p:sp>
      </p:grpSp>
      <p:sp>
        <p:nvSpPr>
          <p:cNvPr id="24580" name="Text Box 23"/>
          <p:cNvSpPr txBox="1">
            <a:spLocks noChangeArrowheads="1"/>
          </p:cNvSpPr>
          <p:nvPr/>
        </p:nvSpPr>
        <p:spPr bwMode="auto">
          <a:xfrm>
            <a:off x="517525" y="5756275"/>
            <a:ext cx="184150" cy="457200"/>
          </a:xfrm>
          <a:prstGeom prst="rect">
            <a:avLst/>
          </a:prstGeom>
          <a:noFill/>
          <a:ln w="12700">
            <a:noFill/>
            <a:miter lim="800000"/>
            <a:headEnd/>
            <a:tailEnd/>
          </a:ln>
        </p:spPr>
        <p:txBody>
          <a:bodyPr wrap="none">
            <a:spAutoFit/>
          </a:bodyPr>
          <a:lstStyle/>
          <a:p>
            <a:pPr eaLnBrk="0" hangingPunct="0"/>
            <a:endParaRPr lang="en-GB">
              <a:latin typeface="Candara" pitchFamily="34" charset="0"/>
            </a:endParaRPr>
          </a:p>
        </p:txBody>
      </p:sp>
      <p:sp>
        <p:nvSpPr>
          <p:cNvPr id="25" name="Title 2"/>
          <p:cNvSpPr txBox="1">
            <a:spLocks/>
          </p:cNvSpPr>
          <p:nvPr/>
        </p:nvSpPr>
        <p:spPr bwMode="black">
          <a:xfrm>
            <a:off x="-252536" y="0"/>
            <a:ext cx="9144000" cy="9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Dvīņu</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pētījumi</a:t>
            </a:r>
            <a:endParaRPr kumimoji="0" lang="lv-LV"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grpSp>
        <p:nvGrpSpPr>
          <p:cNvPr id="28" name="Group 3"/>
          <p:cNvGrpSpPr>
            <a:grpSpLocks/>
          </p:cNvGrpSpPr>
          <p:nvPr/>
        </p:nvGrpSpPr>
        <p:grpSpPr bwMode="auto">
          <a:xfrm>
            <a:off x="251520" y="2852936"/>
            <a:ext cx="6934200" cy="3608388"/>
            <a:chOff x="720" y="1056"/>
            <a:chExt cx="4368" cy="2273"/>
          </a:xfrm>
        </p:grpSpPr>
        <p:sp>
          <p:nvSpPr>
            <p:cNvPr id="29" name="Rectangle 4"/>
            <p:cNvSpPr>
              <a:spLocks noChangeArrowheads="1"/>
            </p:cNvSpPr>
            <p:nvPr/>
          </p:nvSpPr>
          <p:spPr bwMode="auto">
            <a:xfrm>
              <a:off x="3632" y="2680"/>
              <a:ext cx="1456" cy="649"/>
            </a:xfrm>
            <a:prstGeom prst="rect">
              <a:avLst/>
            </a:prstGeom>
            <a:noFill/>
            <a:ln w="12700">
              <a:noFill/>
              <a:miter lim="800000"/>
              <a:headEnd/>
              <a:tailEnd/>
            </a:ln>
          </p:spPr>
          <p:txBody>
            <a:bodyPr/>
            <a:lstStyle/>
            <a:p>
              <a:pPr algn="ctr">
                <a:spcBef>
                  <a:spcPct val="20000"/>
                </a:spcBef>
              </a:pPr>
              <a:r>
                <a:rPr lang="lv-LV" sz="2000" b="1" dirty="0" smtClean="0">
                  <a:latin typeface="Candara" pitchFamily="34" charset="0"/>
                </a:rPr>
                <a:t>10</a:t>
              </a:r>
              <a:r>
                <a:rPr lang="en-GB" sz="2000" b="1" dirty="0" smtClean="0">
                  <a:latin typeface="Candara" pitchFamily="34" charset="0"/>
                </a:rPr>
                <a:t>%</a:t>
              </a:r>
              <a:endParaRPr lang="en-GB" sz="2000" b="1" dirty="0">
                <a:latin typeface="Candara" pitchFamily="34" charset="0"/>
              </a:endParaRPr>
            </a:p>
            <a:p>
              <a:pPr>
                <a:spcBef>
                  <a:spcPct val="20000"/>
                </a:spcBef>
              </a:pPr>
              <a:endParaRPr lang="en-GB" sz="2000" b="1" dirty="0">
                <a:latin typeface="Candara" pitchFamily="34" charset="0"/>
              </a:endParaRPr>
            </a:p>
          </p:txBody>
        </p:sp>
        <p:sp>
          <p:nvSpPr>
            <p:cNvPr id="30" name="Rectangle 5"/>
            <p:cNvSpPr>
              <a:spLocks noChangeArrowheads="1"/>
            </p:cNvSpPr>
            <p:nvPr/>
          </p:nvSpPr>
          <p:spPr bwMode="auto">
            <a:xfrm>
              <a:off x="2176" y="2680"/>
              <a:ext cx="1456" cy="649"/>
            </a:xfrm>
            <a:prstGeom prst="rect">
              <a:avLst/>
            </a:prstGeom>
            <a:noFill/>
            <a:ln w="12700">
              <a:noFill/>
              <a:miter lim="800000"/>
              <a:headEnd/>
              <a:tailEnd/>
            </a:ln>
          </p:spPr>
          <p:txBody>
            <a:bodyPr/>
            <a:lstStyle/>
            <a:p>
              <a:pPr algn="ctr">
                <a:spcBef>
                  <a:spcPct val="20000"/>
                </a:spcBef>
              </a:pPr>
              <a:r>
                <a:rPr lang="lv-LV" sz="2000" b="1" dirty="0" smtClean="0">
                  <a:latin typeface="Candara" pitchFamily="34" charset="0"/>
                </a:rPr>
                <a:t>40</a:t>
              </a:r>
              <a:r>
                <a:rPr lang="en-GB" sz="2000" b="1" dirty="0" smtClean="0">
                  <a:latin typeface="Candara" pitchFamily="34" charset="0"/>
                </a:rPr>
                <a:t>%</a:t>
              </a:r>
              <a:endParaRPr lang="en-GB" sz="2000" b="1" dirty="0">
                <a:latin typeface="Candara" pitchFamily="34" charset="0"/>
              </a:endParaRPr>
            </a:p>
            <a:p>
              <a:pPr>
                <a:spcBef>
                  <a:spcPct val="20000"/>
                </a:spcBef>
              </a:pPr>
              <a:endParaRPr lang="en-GB" sz="2000" b="1" dirty="0">
                <a:latin typeface="Candara" pitchFamily="34" charset="0"/>
              </a:endParaRPr>
            </a:p>
          </p:txBody>
        </p:sp>
        <p:sp>
          <p:nvSpPr>
            <p:cNvPr id="31" name="Rectangle 6"/>
            <p:cNvSpPr>
              <a:spLocks noChangeArrowheads="1"/>
            </p:cNvSpPr>
            <p:nvPr/>
          </p:nvSpPr>
          <p:spPr bwMode="auto">
            <a:xfrm>
              <a:off x="720" y="2680"/>
              <a:ext cx="1456" cy="649"/>
            </a:xfrm>
            <a:prstGeom prst="rect">
              <a:avLst/>
            </a:prstGeom>
            <a:noFill/>
            <a:ln w="12700">
              <a:noFill/>
              <a:miter lim="800000"/>
              <a:headEnd/>
              <a:tailEnd/>
            </a:ln>
          </p:spPr>
          <p:txBody>
            <a:bodyPr/>
            <a:lstStyle/>
            <a:p>
              <a:pPr>
                <a:spcBef>
                  <a:spcPct val="20000"/>
                </a:spcBef>
              </a:pPr>
              <a:r>
                <a:rPr lang="lv-LV" sz="2000" b="1" dirty="0" smtClean="0">
                  <a:latin typeface="Candara" pitchFamily="34" charset="0"/>
                </a:rPr>
                <a:t>Pirmā tipa diabēts</a:t>
              </a:r>
              <a:endParaRPr lang="en-GB" sz="2000" b="1" dirty="0">
                <a:latin typeface="Candara" pitchFamily="34" charset="0"/>
              </a:endParaRPr>
            </a:p>
          </p:txBody>
        </p:sp>
        <p:sp>
          <p:nvSpPr>
            <p:cNvPr id="32" name="Rectangle 7"/>
            <p:cNvSpPr>
              <a:spLocks noChangeArrowheads="1"/>
            </p:cNvSpPr>
            <p:nvPr/>
          </p:nvSpPr>
          <p:spPr bwMode="auto">
            <a:xfrm>
              <a:off x="3632" y="2031"/>
              <a:ext cx="1456" cy="649"/>
            </a:xfrm>
            <a:prstGeom prst="rect">
              <a:avLst/>
            </a:prstGeom>
            <a:noFill/>
            <a:ln w="12700">
              <a:noFill/>
              <a:miter lim="800000"/>
              <a:headEnd/>
              <a:tailEnd/>
            </a:ln>
          </p:spPr>
          <p:txBody>
            <a:bodyPr/>
            <a:lstStyle/>
            <a:p>
              <a:pPr algn="ctr">
                <a:spcBef>
                  <a:spcPct val="20000"/>
                </a:spcBef>
              </a:pPr>
              <a:r>
                <a:rPr lang="lv-LV" sz="2000" b="1" dirty="0" smtClean="0">
                  <a:latin typeface="Candara" pitchFamily="34" charset="0"/>
                </a:rPr>
                <a:t>75</a:t>
              </a:r>
              <a:r>
                <a:rPr lang="en-GB" sz="2000" b="1" dirty="0" smtClean="0">
                  <a:latin typeface="Candara" pitchFamily="34" charset="0"/>
                </a:rPr>
                <a:t>%</a:t>
              </a:r>
              <a:endParaRPr lang="en-GB" sz="2000" b="1" dirty="0">
                <a:latin typeface="Candara" pitchFamily="34" charset="0"/>
              </a:endParaRPr>
            </a:p>
            <a:p>
              <a:pPr algn="ctr">
                <a:spcBef>
                  <a:spcPct val="20000"/>
                </a:spcBef>
              </a:pPr>
              <a:endParaRPr lang="en-GB" sz="2000" b="1" dirty="0">
                <a:latin typeface="Candara" pitchFamily="34" charset="0"/>
              </a:endParaRPr>
            </a:p>
          </p:txBody>
        </p:sp>
        <p:sp>
          <p:nvSpPr>
            <p:cNvPr id="33" name="Rectangle 8"/>
            <p:cNvSpPr>
              <a:spLocks noChangeArrowheads="1"/>
            </p:cNvSpPr>
            <p:nvPr/>
          </p:nvSpPr>
          <p:spPr bwMode="auto">
            <a:xfrm>
              <a:off x="2176" y="2031"/>
              <a:ext cx="1456" cy="649"/>
            </a:xfrm>
            <a:prstGeom prst="rect">
              <a:avLst/>
            </a:prstGeom>
            <a:noFill/>
            <a:ln w="12700">
              <a:noFill/>
              <a:miter lim="800000"/>
              <a:headEnd/>
              <a:tailEnd/>
            </a:ln>
          </p:spPr>
          <p:txBody>
            <a:bodyPr/>
            <a:lstStyle/>
            <a:p>
              <a:pPr algn="ctr">
                <a:spcBef>
                  <a:spcPct val="20000"/>
                </a:spcBef>
              </a:pPr>
              <a:r>
                <a:rPr lang="lv-LV" sz="2000" b="1" dirty="0" smtClean="0">
                  <a:latin typeface="Candara" pitchFamily="34" charset="0"/>
                </a:rPr>
                <a:t>100</a:t>
              </a:r>
              <a:r>
                <a:rPr lang="en-GB" sz="2000" b="1" dirty="0" smtClean="0">
                  <a:latin typeface="Candara" pitchFamily="34" charset="0"/>
                </a:rPr>
                <a:t>%</a:t>
              </a:r>
              <a:endParaRPr lang="en-GB" sz="2000" b="1" dirty="0">
                <a:latin typeface="Candara" pitchFamily="34" charset="0"/>
              </a:endParaRPr>
            </a:p>
            <a:p>
              <a:pPr algn="ctr">
                <a:spcBef>
                  <a:spcPct val="20000"/>
                </a:spcBef>
              </a:pPr>
              <a:endParaRPr lang="en-GB" sz="2000" b="1" dirty="0">
                <a:latin typeface="Candara" pitchFamily="34" charset="0"/>
              </a:endParaRPr>
            </a:p>
          </p:txBody>
        </p:sp>
        <p:sp>
          <p:nvSpPr>
            <p:cNvPr id="34" name="Rectangle 9"/>
            <p:cNvSpPr>
              <a:spLocks noChangeArrowheads="1"/>
            </p:cNvSpPr>
            <p:nvPr/>
          </p:nvSpPr>
          <p:spPr bwMode="auto">
            <a:xfrm>
              <a:off x="720" y="2031"/>
              <a:ext cx="1456" cy="649"/>
            </a:xfrm>
            <a:prstGeom prst="rect">
              <a:avLst/>
            </a:prstGeom>
            <a:noFill/>
            <a:ln w="12700">
              <a:noFill/>
              <a:miter lim="800000"/>
              <a:headEnd/>
              <a:tailEnd/>
            </a:ln>
          </p:spPr>
          <p:txBody>
            <a:bodyPr/>
            <a:lstStyle/>
            <a:p>
              <a:pPr>
                <a:spcBef>
                  <a:spcPct val="20000"/>
                </a:spcBef>
              </a:pPr>
              <a:r>
                <a:rPr lang="lv-LV" sz="2000" b="1" dirty="0" smtClean="0">
                  <a:latin typeface="Candara" pitchFamily="34" charset="0"/>
                </a:rPr>
                <a:t>Cistiskā fibroze</a:t>
              </a:r>
              <a:endParaRPr lang="en-GB" sz="2000" b="1" dirty="0">
                <a:latin typeface="Candara" pitchFamily="34" charset="0"/>
              </a:endParaRPr>
            </a:p>
            <a:p>
              <a:pPr>
                <a:spcBef>
                  <a:spcPct val="20000"/>
                </a:spcBef>
              </a:pPr>
              <a:endParaRPr lang="en-GB" sz="2000" b="1" dirty="0">
                <a:latin typeface="Candara" pitchFamily="34" charset="0"/>
              </a:endParaRPr>
            </a:p>
          </p:txBody>
        </p:sp>
        <p:sp>
          <p:nvSpPr>
            <p:cNvPr id="39" name="Line 14"/>
            <p:cNvSpPr>
              <a:spLocks noChangeShapeType="1"/>
            </p:cNvSpPr>
            <p:nvPr/>
          </p:nvSpPr>
          <p:spPr bwMode="auto">
            <a:xfrm>
              <a:off x="720" y="1056"/>
              <a:ext cx="4368" cy="0"/>
            </a:xfrm>
            <a:prstGeom prst="line">
              <a:avLst/>
            </a:prstGeom>
            <a:noFill/>
            <a:ln w="28575" cap="sq">
              <a:noFill/>
              <a:miter lim="800000"/>
              <a:headEnd/>
              <a:tailEnd/>
            </a:ln>
          </p:spPr>
          <p:txBody>
            <a:bodyPr/>
            <a:lstStyle/>
            <a:p>
              <a:endParaRPr lang="lv-LV"/>
            </a:p>
          </p:txBody>
        </p:sp>
        <p:sp>
          <p:nvSpPr>
            <p:cNvPr id="40" name="Line 15"/>
            <p:cNvSpPr>
              <a:spLocks noChangeShapeType="1"/>
            </p:cNvSpPr>
            <p:nvPr/>
          </p:nvSpPr>
          <p:spPr bwMode="auto">
            <a:xfrm>
              <a:off x="720" y="2031"/>
              <a:ext cx="4368" cy="0"/>
            </a:xfrm>
            <a:prstGeom prst="line">
              <a:avLst/>
            </a:prstGeom>
            <a:noFill/>
            <a:ln w="12700">
              <a:noFill/>
              <a:miter lim="800000"/>
              <a:headEnd/>
              <a:tailEnd/>
            </a:ln>
          </p:spPr>
          <p:txBody>
            <a:bodyPr/>
            <a:lstStyle/>
            <a:p>
              <a:endParaRPr lang="lv-LV"/>
            </a:p>
          </p:txBody>
        </p:sp>
        <p:sp>
          <p:nvSpPr>
            <p:cNvPr id="41" name="Line 16"/>
            <p:cNvSpPr>
              <a:spLocks noChangeShapeType="1"/>
            </p:cNvSpPr>
            <p:nvPr/>
          </p:nvSpPr>
          <p:spPr bwMode="auto">
            <a:xfrm>
              <a:off x="720" y="2680"/>
              <a:ext cx="4368" cy="0"/>
            </a:xfrm>
            <a:prstGeom prst="line">
              <a:avLst/>
            </a:prstGeom>
            <a:noFill/>
            <a:ln w="12700">
              <a:noFill/>
              <a:miter lim="800000"/>
              <a:headEnd/>
              <a:tailEnd/>
            </a:ln>
          </p:spPr>
          <p:txBody>
            <a:bodyPr/>
            <a:lstStyle/>
            <a:p>
              <a:endParaRPr lang="lv-LV"/>
            </a:p>
          </p:txBody>
        </p:sp>
        <p:sp>
          <p:nvSpPr>
            <p:cNvPr id="42" name="Line 17"/>
            <p:cNvSpPr>
              <a:spLocks noChangeShapeType="1"/>
            </p:cNvSpPr>
            <p:nvPr/>
          </p:nvSpPr>
          <p:spPr bwMode="auto">
            <a:xfrm>
              <a:off x="720" y="3329"/>
              <a:ext cx="4368" cy="0"/>
            </a:xfrm>
            <a:prstGeom prst="line">
              <a:avLst/>
            </a:prstGeom>
            <a:noFill/>
            <a:ln w="28575" cap="sq">
              <a:noFill/>
              <a:miter lim="800000"/>
              <a:headEnd/>
              <a:tailEnd/>
            </a:ln>
          </p:spPr>
          <p:txBody>
            <a:bodyPr/>
            <a:lstStyle/>
            <a:p>
              <a:endParaRPr lang="lv-LV"/>
            </a:p>
          </p:txBody>
        </p:sp>
        <p:sp>
          <p:nvSpPr>
            <p:cNvPr id="43" name="Line 18"/>
            <p:cNvSpPr>
              <a:spLocks noChangeShapeType="1"/>
            </p:cNvSpPr>
            <p:nvPr/>
          </p:nvSpPr>
          <p:spPr bwMode="auto">
            <a:xfrm>
              <a:off x="720" y="1056"/>
              <a:ext cx="0" cy="2273"/>
            </a:xfrm>
            <a:prstGeom prst="line">
              <a:avLst/>
            </a:prstGeom>
            <a:noFill/>
            <a:ln w="28575" cap="sq">
              <a:noFill/>
              <a:miter lim="800000"/>
              <a:headEnd/>
              <a:tailEnd/>
            </a:ln>
          </p:spPr>
          <p:txBody>
            <a:bodyPr/>
            <a:lstStyle/>
            <a:p>
              <a:endParaRPr lang="lv-LV"/>
            </a:p>
          </p:txBody>
        </p:sp>
        <p:sp>
          <p:nvSpPr>
            <p:cNvPr id="44" name="Line 19"/>
            <p:cNvSpPr>
              <a:spLocks noChangeShapeType="1"/>
            </p:cNvSpPr>
            <p:nvPr/>
          </p:nvSpPr>
          <p:spPr bwMode="auto">
            <a:xfrm>
              <a:off x="2176" y="1056"/>
              <a:ext cx="0" cy="2273"/>
            </a:xfrm>
            <a:prstGeom prst="line">
              <a:avLst/>
            </a:prstGeom>
            <a:noFill/>
            <a:ln w="12700">
              <a:noFill/>
              <a:miter lim="800000"/>
              <a:headEnd/>
              <a:tailEnd/>
            </a:ln>
          </p:spPr>
          <p:txBody>
            <a:bodyPr/>
            <a:lstStyle/>
            <a:p>
              <a:endParaRPr lang="lv-LV"/>
            </a:p>
          </p:txBody>
        </p:sp>
        <p:sp>
          <p:nvSpPr>
            <p:cNvPr id="45" name="Line 20"/>
            <p:cNvSpPr>
              <a:spLocks noChangeShapeType="1"/>
            </p:cNvSpPr>
            <p:nvPr/>
          </p:nvSpPr>
          <p:spPr bwMode="auto">
            <a:xfrm>
              <a:off x="5088" y="1056"/>
              <a:ext cx="0" cy="2273"/>
            </a:xfrm>
            <a:prstGeom prst="line">
              <a:avLst/>
            </a:prstGeom>
            <a:noFill/>
            <a:ln w="28575" cap="sq">
              <a:noFill/>
              <a:miter lim="800000"/>
              <a:headEnd/>
              <a:tailEnd/>
            </a:ln>
          </p:spPr>
          <p:txBody>
            <a:bodyPr/>
            <a:lstStyle/>
            <a:p>
              <a:endParaRPr lang="lv-LV"/>
            </a:p>
          </p:txBody>
        </p:sp>
        <p:sp>
          <p:nvSpPr>
            <p:cNvPr id="46" name="Line 21"/>
            <p:cNvSpPr>
              <a:spLocks noChangeShapeType="1"/>
            </p:cNvSpPr>
            <p:nvPr/>
          </p:nvSpPr>
          <p:spPr bwMode="auto">
            <a:xfrm>
              <a:off x="3632" y="1382"/>
              <a:ext cx="0" cy="1947"/>
            </a:xfrm>
            <a:prstGeom prst="line">
              <a:avLst/>
            </a:prstGeom>
            <a:noFill/>
            <a:ln w="12700">
              <a:noFill/>
              <a:miter lim="800000"/>
              <a:headEnd/>
              <a:tailEnd/>
            </a:ln>
          </p:spPr>
          <p:txBody>
            <a:bodyPr/>
            <a:lstStyle/>
            <a:p>
              <a:endParaRPr lang="lv-LV"/>
            </a:p>
          </p:txBody>
        </p:sp>
        <p:sp>
          <p:nvSpPr>
            <p:cNvPr id="47" name="Line 22"/>
            <p:cNvSpPr>
              <a:spLocks noChangeShapeType="1"/>
            </p:cNvSpPr>
            <p:nvPr/>
          </p:nvSpPr>
          <p:spPr bwMode="auto">
            <a:xfrm>
              <a:off x="2176" y="1382"/>
              <a:ext cx="2912" cy="0"/>
            </a:xfrm>
            <a:prstGeom prst="line">
              <a:avLst/>
            </a:prstGeom>
            <a:noFill/>
            <a:ln w="12700">
              <a:noFill/>
              <a:miter lim="800000"/>
              <a:headEnd/>
              <a:tailEnd/>
            </a:ln>
          </p:spPr>
          <p:txBody>
            <a:bodyPr/>
            <a:lstStyle/>
            <a:p>
              <a:endParaRPr lang="lv-LV"/>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6715125" y="5299075"/>
            <a:ext cx="1041400" cy="455613"/>
          </a:xfrm>
          <a:prstGeom prst="rect">
            <a:avLst/>
          </a:prstGeom>
          <a:noFill/>
          <a:ln w="12700">
            <a:noFill/>
            <a:miter lim="800000"/>
            <a:headEnd/>
            <a:tailEnd/>
          </a:ln>
        </p:spPr>
        <p:txBody>
          <a:bodyPr/>
          <a:lstStyle/>
          <a:p>
            <a:pPr algn="ctr">
              <a:spcBef>
                <a:spcPct val="20000"/>
              </a:spcBef>
            </a:pPr>
            <a:r>
              <a:rPr lang="en-GB" sz="2000" b="1">
                <a:latin typeface="Candara" pitchFamily="34" charset="0"/>
              </a:rPr>
              <a:t>11%</a:t>
            </a:r>
          </a:p>
        </p:txBody>
      </p:sp>
      <p:sp>
        <p:nvSpPr>
          <p:cNvPr id="25604" name="Rectangle 4"/>
          <p:cNvSpPr>
            <a:spLocks noChangeArrowheads="1"/>
          </p:cNvSpPr>
          <p:nvPr/>
        </p:nvSpPr>
        <p:spPr bwMode="auto">
          <a:xfrm>
            <a:off x="5197475" y="5245100"/>
            <a:ext cx="1295400" cy="455613"/>
          </a:xfrm>
          <a:prstGeom prst="rect">
            <a:avLst/>
          </a:prstGeom>
          <a:noFill/>
          <a:ln w="12700">
            <a:noFill/>
            <a:miter lim="800000"/>
            <a:headEnd/>
            <a:tailEnd/>
          </a:ln>
        </p:spPr>
        <p:txBody>
          <a:bodyPr/>
          <a:lstStyle/>
          <a:p>
            <a:pPr algn="ctr">
              <a:spcBef>
                <a:spcPct val="20000"/>
              </a:spcBef>
            </a:pPr>
            <a:r>
              <a:rPr lang="en-GB" sz="2000" b="1">
                <a:latin typeface="Candara" pitchFamily="34" charset="0"/>
              </a:rPr>
              <a:t>56%</a:t>
            </a:r>
          </a:p>
        </p:txBody>
      </p:sp>
      <p:sp>
        <p:nvSpPr>
          <p:cNvPr id="25605" name="Rectangle 5"/>
          <p:cNvSpPr>
            <a:spLocks noChangeArrowheads="1"/>
          </p:cNvSpPr>
          <p:nvPr/>
        </p:nvSpPr>
        <p:spPr bwMode="auto">
          <a:xfrm>
            <a:off x="571500" y="5245100"/>
            <a:ext cx="4572000" cy="455613"/>
          </a:xfrm>
          <a:prstGeom prst="rect">
            <a:avLst/>
          </a:prstGeom>
          <a:noFill/>
          <a:ln w="12700">
            <a:noFill/>
            <a:miter lim="800000"/>
            <a:headEnd/>
            <a:tailEnd/>
          </a:ln>
        </p:spPr>
        <p:txBody>
          <a:bodyPr/>
          <a:lstStyle/>
          <a:p>
            <a:pPr>
              <a:spcBef>
                <a:spcPct val="20000"/>
              </a:spcBef>
            </a:pPr>
            <a:r>
              <a:rPr lang="en-GB" sz="2000" b="1">
                <a:latin typeface="Candara" pitchFamily="34" charset="0"/>
              </a:rPr>
              <a:t>Diabetes mellitus</a:t>
            </a:r>
          </a:p>
        </p:txBody>
      </p:sp>
      <p:sp>
        <p:nvSpPr>
          <p:cNvPr id="25606" name="Rectangle 6"/>
          <p:cNvSpPr>
            <a:spLocks noChangeArrowheads="1"/>
          </p:cNvSpPr>
          <p:nvPr/>
        </p:nvSpPr>
        <p:spPr bwMode="auto">
          <a:xfrm>
            <a:off x="6715125" y="4711700"/>
            <a:ext cx="1041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9%</a:t>
            </a:r>
          </a:p>
        </p:txBody>
      </p:sp>
      <p:sp>
        <p:nvSpPr>
          <p:cNvPr id="25607" name="Rectangle 7"/>
          <p:cNvSpPr>
            <a:spLocks noChangeArrowheads="1"/>
          </p:cNvSpPr>
          <p:nvPr/>
        </p:nvSpPr>
        <p:spPr bwMode="auto">
          <a:xfrm>
            <a:off x="5143500" y="4657725"/>
            <a:ext cx="1295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19%</a:t>
            </a:r>
          </a:p>
        </p:txBody>
      </p:sp>
      <p:sp>
        <p:nvSpPr>
          <p:cNvPr id="25608" name="Rectangle 8"/>
          <p:cNvSpPr>
            <a:spLocks noChangeArrowheads="1"/>
          </p:cNvSpPr>
          <p:nvPr/>
        </p:nvSpPr>
        <p:spPr bwMode="auto">
          <a:xfrm>
            <a:off x="571500" y="4657725"/>
            <a:ext cx="4572000" cy="587375"/>
          </a:xfrm>
          <a:prstGeom prst="rect">
            <a:avLst/>
          </a:prstGeom>
          <a:noFill/>
          <a:ln w="12700">
            <a:noFill/>
            <a:miter lim="800000"/>
            <a:headEnd/>
            <a:tailEnd/>
          </a:ln>
        </p:spPr>
        <p:txBody>
          <a:bodyPr/>
          <a:lstStyle/>
          <a:p>
            <a:pPr>
              <a:spcBef>
                <a:spcPct val="20000"/>
              </a:spcBef>
            </a:pPr>
            <a:r>
              <a:rPr lang="en-GB" sz="2000" b="1">
                <a:latin typeface="Candara" pitchFamily="34" charset="0"/>
              </a:rPr>
              <a:t>Coronary artery disease</a:t>
            </a:r>
          </a:p>
        </p:txBody>
      </p:sp>
      <p:sp>
        <p:nvSpPr>
          <p:cNvPr id="25609" name="Rectangle 9"/>
          <p:cNvSpPr>
            <a:spLocks noChangeArrowheads="1"/>
          </p:cNvSpPr>
          <p:nvPr/>
        </p:nvSpPr>
        <p:spPr bwMode="auto">
          <a:xfrm>
            <a:off x="6681788" y="4157663"/>
            <a:ext cx="1041400" cy="588962"/>
          </a:xfrm>
          <a:prstGeom prst="rect">
            <a:avLst/>
          </a:prstGeom>
          <a:noFill/>
          <a:ln w="12700">
            <a:noFill/>
            <a:miter lim="800000"/>
            <a:headEnd/>
            <a:tailEnd/>
          </a:ln>
        </p:spPr>
        <p:txBody>
          <a:bodyPr/>
          <a:lstStyle/>
          <a:p>
            <a:pPr algn="ctr">
              <a:spcBef>
                <a:spcPct val="20000"/>
              </a:spcBef>
            </a:pPr>
            <a:r>
              <a:rPr lang="en-GB" sz="2000" b="1">
                <a:latin typeface="Candara" pitchFamily="34" charset="0"/>
              </a:rPr>
              <a:t>24%</a:t>
            </a:r>
          </a:p>
        </p:txBody>
      </p:sp>
      <p:sp>
        <p:nvSpPr>
          <p:cNvPr id="25610" name="Rectangle 10"/>
          <p:cNvSpPr>
            <a:spLocks noChangeArrowheads="1"/>
          </p:cNvSpPr>
          <p:nvPr/>
        </p:nvSpPr>
        <p:spPr bwMode="auto">
          <a:xfrm>
            <a:off x="5133975" y="4103688"/>
            <a:ext cx="1295400" cy="588962"/>
          </a:xfrm>
          <a:prstGeom prst="rect">
            <a:avLst/>
          </a:prstGeom>
          <a:noFill/>
          <a:ln w="12700">
            <a:noFill/>
            <a:miter lim="800000"/>
            <a:headEnd/>
            <a:tailEnd/>
          </a:ln>
        </p:spPr>
        <p:txBody>
          <a:bodyPr/>
          <a:lstStyle/>
          <a:p>
            <a:pPr algn="ctr">
              <a:spcBef>
                <a:spcPct val="20000"/>
              </a:spcBef>
            </a:pPr>
            <a:r>
              <a:rPr lang="en-GB" sz="2000" b="1">
                <a:latin typeface="Candara" pitchFamily="34" charset="0"/>
              </a:rPr>
              <a:t>47%</a:t>
            </a:r>
          </a:p>
        </p:txBody>
      </p:sp>
      <p:sp>
        <p:nvSpPr>
          <p:cNvPr id="25611" name="Rectangle 11"/>
          <p:cNvSpPr>
            <a:spLocks noChangeArrowheads="1"/>
          </p:cNvSpPr>
          <p:nvPr/>
        </p:nvSpPr>
        <p:spPr bwMode="auto">
          <a:xfrm>
            <a:off x="561975" y="4103688"/>
            <a:ext cx="4572000" cy="588962"/>
          </a:xfrm>
          <a:prstGeom prst="rect">
            <a:avLst/>
          </a:prstGeom>
          <a:noFill/>
          <a:ln w="12700">
            <a:noFill/>
            <a:miter lim="800000"/>
            <a:headEnd/>
            <a:tailEnd/>
          </a:ln>
        </p:spPr>
        <p:txBody>
          <a:bodyPr/>
          <a:lstStyle/>
          <a:p>
            <a:pPr>
              <a:spcBef>
                <a:spcPct val="20000"/>
              </a:spcBef>
            </a:pPr>
            <a:r>
              <a:rPr lang="en-GB" sz="2000" b="1">
                <a:latin typeface="Candara" pitchFamily="34" charset="0"/>
              </a:rPr>
              <a:t>Asthma</a:t>
            </a:r>
          </a:p>
        </p:txBody>
      </p:sp>
      <p:sp>
        <p:nvSpPr>
          <p:cNvPr id="25612" name="Rectangle 12"/>
          <p:cNvSpPr>
            <a:spLocks noChangeArrowheads="1"/>
          </p:cNvSpPr>
          <p:nvPr/>
        </p:nvSpPr>
        <p:spPr bwMode="auto">
          <a:xfrm>
            <a:off x="6681788" y="3570288"/>
            <a:ext cx="1041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7%</a:t>
            </a:r>
          </a:p>
        </p:txBody>
      </p:sp>
      <p:sp>
        <p:nvSpPr>
          <p:cNvPr id="25613" name="Rectangle 13"/>
          <p:cNvSpPr>
            <a:spLocks noChangeArrowheads="1"/>
          </p:cNvSpPr>
          <p:nvPr/>
        </p:nvSpPr>
        <p:spPr bwMode="auto">
          <a:xfrm>
            <a:off x="5133975" y="3516313"/>
            <a:ext cx="1295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34%</a:t>
            </a:r>
          </a:p>
        </p:txBody>
      </p:sp>
      <p:sp>
        <p:nvSpPr>
          <p:cNvPr id="25614" name="Rectangle 14"/>
          <p:cNvSpPr>
            <a:spLocks noChangeArrowheads="1"/>
          </p:cNvSpPr>
          <p:nvPr/>
        </p:nvSpPr>
        <p:spPr bwMode="auto">
          <a:xfrm>
            <a:off x="561975" y="3516313"/>
            <a:ext cx="4572000" cy="587375"/>
          </a:xfrm>
          <a:prstGeom prst="rect">
            <a:avLst/>
          </a:prstGeom>
          <a:noFill/>
          <a:ln w="12700">
            <a:noFill/>
            <a:miter lim="800000"/>
            <a:headEnd/>
            <a:tailEnd/>
          </a:ln>
        </p:spPr>
        <p:txBody>
          <a:bodyPr/>
          <a:lstStyle/>
          <a:p>
            <a:pPr>
              <a:spcBef>
                <a:spcPct val="20000"/>
              </a:spcBef>
            </a:pPr>
            <a:r>
              <a:rPr lang="en-GB" sz="2000" b="1">
                <a:latin typeface="Candara" pitchFamily="34" charset="0"/>
              </a:rPr>
              <a:t>Rheumatoid arthritis</a:t>
            </a:r>
          </a:p>
        </p:txBody>
      </p:sp>
      <p:sp>
        <p:nvSpPr>
          <p:cNvPr id="25615" name="Rectangle 15"/>
          <p:cNvSpPr>
            <a:spLocks noChangeArrowheads="1"/>
          </p:cNvSpPr>
          <p:nvPr/>
        </p:nvSpPr>
        <p:spPr bwMode="auto">
          <a:xfrm>
            <a:off x="6681788" y="2982913"/>
            <a:ext cx="1041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8%</a:t>
            </a:r>
          </a:p>
        </p:txBody>
      </p:sp>
      <p:sp>
        <p:nvSpPr>
          <p:cNvPr id="25616" name="Rectangle 16"/>
          <p:cNvSpPr>
            <a:spLocks noChangeArrowheads="1"/>
          </p:cNvSpPr>
          <p:nvPr/>
        </p:nvSpPr>
        <p:spPr bwMode="auto">
          <a:xfrm>
            <a:off x="5133975" y="2928938"/>
            <a:ext cx="1295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38%</a:t>
            </a:r>
          </a:p>
        </p:txBody>
      </p:sp>
      <p:sp>
        <p:nvSpPr>
          <p:cNvPr id="25617" name="Rectangle 17"/>
          <p:cNvSpPr>
            <a:spLocks noChangeArrowheads="1"/>
          </p:cNvSpPr>
          <p:nvPr/>
        </p:nvSpPr>
        <p:spPr bwMode="auto">
          <a:xfrm>
            <a:off x="561975" y="2928938"/>
            <a:ext cx="4572000" cy="587375"/>
          </a:xfrm>
          <a:prstGeom prst="rect">
            <a:avLst/>
          </a:prstGeom>
          <a:noFill/>
          <a:ln w="12700">
            <a:noFill/>
            <a:miter lim="800000"/>
            <a:headEnd/>
            <a:tailEnd/>
          </a:ln>
        </p:spPr>
        <p:txBody>
          <a:bodyPr/>
          <a:lstStyle/>
          <a:p>
            <a:pPr>
              <a:spcBef>
                <a:spcPct val="20000"/>
              </a:spcBef>
            </a:pPr>
            <a:r>
              <a:rPr lang="en-GB" sz="2000" b="1">
                <a:latin typeface="Candara" pitchFamily="34" charset="0"/>
              </a:rPr>
              <a:t>Cleft lip and palate</a:t>
            </a:r>
          </a:p>
        </p:txBody>
      </p:sp>
      <p:sp>
        <p:nvSpPr>
          <p:cNvPr id="25618" name="Rectangle 18"/>
          <p:cNvSpPr>
            <a:spLocks noChangeArrowheads="1"/>
          </p:cNvSpPr>
          <p:nvPr/>
        </p:nvSpPr>
        <p:spPr bwMode="auto">
          <a:xfrm>
            <a:off x="6681788" y="2395538"/>
            <a:ext cx="1041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5%</a:t>
            </a:r>
          </a:p>
        </p:txBody>
      </p:sp>
      <p:sp>
        <p:nvSpPr>
          <p:cNvPr id="25619" name="Rectangle 19"/>
          <p:cNvSpPr>
            <a:spLocks noChangeArrowheads="1"/>
          </p:cNvSpPr>
          <p:nvPr/>
        </p:nvSpPr>
        <p:spPr bwMode="auto">
          <a:xfrm>
            <a:off x="5133975" y="2395538"/>
            <a:ext cx="1295400" cy="587375"/>
          </a:xfrm>
          <a:prstGeom prst="rect">
            <a:avLst/>
          </a:prstGeom>
          <a:noFill/>
          <a:ln w="12700">
            <a:noFill/>
            <a:miter lim="800000"/>
            <a:headEnd/>
            <a:tailEnd/>
          </a:ln>
        </p:spPr>
        <p:txBody>
          <a:bodyPr/>
          <a:lstStyle/>
          <a:p>
            <a:pPr algn="ctr">
              <a:spcBef>
                <a:spcPct val="20000"/>
              </a:spcBef>
            </a:pPr>
            <a:r>
              <a:rPr lang="en-GB" sz="2000" b="1">
                <a:latin typeface="Candara" pitchFamily="34" charset="0"/>
              </a:rPr>
              <a:t>67%</a:t>
            </a:r>
          </a:p>
        </p:txBody>
      </p:sp>
      <p:sp>
        <p:nvSpPr>
          <p:cNvPr id="25620" name="Rectangle 20"/>
          <p:cNvSpPr>
            <a:spLocks noChangeArrowheads="1"/>
          </p:cNvSpPr>
          <p:nvPr/>
        </p:nvSpPr>
        <p:spPr bwMode="auto">
          <a:xfrm>
            <a:off x="561975" y="2341563"/>
            <a:ext cx="4572000" cy="587375"/>
          </a:xfrm>
          <a:prstGeom prst="rect">
            <a:avLst/>
          </a:prstGeom>
          <a:noFill/>
          <a:ln w="12700">
            <a:noFill/>
            <a:miter lim="800000"/>
            <a:headEnd/>
            <a:tailEnd/>
          </a:ln>
        </p:spPr>
        <p:txBody>
          <a:bodyPr/>
          <a:lstStyle/>
          <a:p>
            <a:pPr>
              <a:spcBef>
                <a:spcPct val="20000"/>
              </a:spcBef>
            </a:pPr>
            <a:r>
              <a:rPr lang="en-GB" sz="2000" b="1">
                <a:latin typeface="Candara" pitchFamily="34" charset="0"/>
              </a:rPr>
              <a:t>Manic depressive psychosis</a:t>
            </a:r>
          </a:p>
        </p:txBody>
      </p:sp>
      <p:sp>
        <p:nvSpPr>
          <p:cNvPr id="25621" name="Rectangle 21"/>
          <p:cNvSpPr>
            <a:spLocks noChangeArrowheads="1"/>
          </p:cNvSpPr>
          <p:nvPr/>
        </p:nvSpPr>
        <p:spPr bwMode="auto">
          <a:xfrm>
            <a:off x="6215063" y="1681163"/>
            <a:ext cx="1866900" cy="588962"/>
          </a:xfrm>
          <a:prstGeom prst="rect">
            <a:avLst/>
          </a:prstGeom>
          <a:noFill/>
          <a:ln w="12700">
            <a:noFill/>
            <a:miter lim="800000"/>
            <a:headEnd/>
            <a:tailEnd/>
          </a:ln>
        </p:spPr>
        <p:txBody>
          <a:bodyPr/>
          <a:lstStyle/>
          <a:p>
            <a:pPr algn="ctr">
              <a:spcBef>
                <a:spcPct val="20000"/>
              </a:spcBef>
            </a:pPr>
            <a:r>
              <a:rPr lang="en-GB" sz="2000" b="1" i="1">
                <a:latin typeface="Candara" pitchFamily="34" charset="0"/>
              </a:rPr>
              <a:t>Non-identical (DZ)</a:t>
            </a:r>
            <a:endParaRPr lang="en-GB" sz="2000" b="1">
              <a:solidFill>
                <a:srgbClr val="66FFFF"/>
              </a:solidFill>
              <a:latin typeface="Candara" pitchFamily="34" charset="0"/>
            </a:endParaRPr>
          </a:p>
        </p:txBody>
      </p:sp>
      <p:sp>
        <p:nvSpPr>
          <p:cNvPr id="25622" name="Rectangle 22"/>
          <p:cNvSpPr>
            <a:spLocks noChangeArrowheads="1"/>
          </p:cNvSpPr>
          <p:nvPr/>
        </p:nvSpPr>
        <p:spPr bwMode="auto">
          <a:xfrm>
            <a:off x="5072063" y="1643063"/>
            <a:ext cx="1295400" cy="588962"/>
          </a:xfrm>
          <a:prstGeom prst="rect">
            <a:avLst/>
          </a:prstGeom>
          <a:noFill/>
          <a:ln w="12700">
            <a:noFill/>
            <a:miter lim="800000"/>
            <a:headEnd/>
            <a:tailEnd/>
          </a:ln>
        </p:spPr>
        <p:txBody>
          <a:bodyPr/>
          <a:lstStyle/>
          <a:p>
            <a:pPr algn="ctr">
              <a:spcBef>
                <a:spcPct val="20000"/>
              </a:spcBef>
            </a:pPr>
            <a:r>
              <a:rPr lang="en-GB" sz="2000" b="1" i="1">
                <a:latin typeface="Candara" pitchFamily="34" charset="0"/>
              </a:rPr>
              <a:t>Identical (MZ)</a:t>
            </a:r>
            <a:endParaRPr lang="en-GB" sz="2000" b="1">
              <a:solidFill>
                <a:srgbClr val="66FFFF"/>
              </a:solidFill>
              <a:latin typeface="Candara" pitchFamily="34" charset="0"/>
            </a:endParaRPr>
          </a:p>
        </p:txBody>
      </p:sp>
      <p:sp>
        <p:nvSpPr>
          <p:cNvPr id="11287" name="Rectangle 23"/>
          <p:cNvSpPr>
            <a:spLocks noChangeArrowheads="1"/>
          </p:cNvSpPr>
          <p:nvPr/>
        </p:nvSpPr>
        <p:spPr bwMode="auto">
          <a:xfrm>
            <a:off x="5133975" y="1296988"/>
            <a:ext cx="2336800" cy="455612"/>
          </a:xfrm>
          <a:prstGeom prst="rect">
            <a:avLst/>
          </a:prstGeom>
          <a:noFill/>
          <a:ln w="12700">
            <a:noFill/>
            <a:miter lim="800000"/>
            <a:headEnd/>
            <a:tailEnd/>
          </a:ln>
          <a:effectLst/>
        </p:spPr>
        <p:txBody>
          <a:bodyPr/>
          <a:lstStyle/>
          <a:p>
            <a:pPr>
              <a:spcBef>
                <a:spcPct val="20000"/>
              </a:spcBef>
              <a:defRPr/>
            </a:pPr>
            <a:r>
              <a:rPr lang="en-GB" sz="2000" b="1" i="1" dirty="0">
                <a:solidFill>
                  <a:schemeClr val="accent2">
                    <a:lumMod val="50000"/>
                  </a:schemeClr>
                </a:solidFill>
                <a:latin typeface="Candara" pitchFamily="34" charset="0"/>
              </a:rPr>
              <a:t>Concordance</a:t>
            </a:r>
            <a:endParaRPr lang="en-GB" sz="2000" b="1" dirty="0">
              <a:solidFill>
                <a:schemeClr val="accent2">
                  <a:lumMod val="50000"/>
                </a:schemeClr>
              </a:solidFill>
              <a:latin typeface="Candara" pitchFamily="34" charset="0"/>
            </a:endParaRPr>
          </a:p>
        </p:txBody>
      </p:sp>
      <p:sp>
        <p:nvSpPr>
          <p:cNvPr id="11288" name="Rectangle 24"/>
          <p:cNvSpPr>
            <a:spLocks noChangeArrowheads="1"/>
          </p:cNvSpPr>
          <p:nvPr/>
        </p:nvSpPr>
        <p:spPr bwMode="auto">
          <a:xfrm>
            <a:off x="561975" y="1296988"/>
            <a:ext cx="4572000" cy="1044575"/>
          </a:xfrm>
          <a:prstGeom prst="rect">
            <a:avLst/>
          </a:prstGeom>
          <a:noFill/>
          <a:ln w="12700">
            <a:noFill/>
            <a:miter lim="800000"/>
            <a:headEnd/>
            <a:tailEnd/>
          </a:ln>
          <a:effectLst/>
        </p:spPr>
        <p:txBody>
          <a:bodyPr/>
          <a:lstStyle/>
          <a:p>
            <a:pPr>
              <a:spcBef>
                <a:spcPct val="20000"/>
              </a:spcBef>
              <a:defRPr/>
            </a:pPr>
            <a:r>
              <a:rPr lang="en-GB" sz="2000" b="1" i="1" dirty="0">
                <a:solidFill>
                  <a:schemeClr val="accent2">
                    <a:lumMod val="50000"/>
                  </a:schemeClr>
                </a:solidFill>
                <a:latin typeface="Candara" pitchFamily="34" charset="0"/>
              </a:rPr>
              <a:t>Disease</a:t>
            </a:r>
            <a:endParaRPr lang="en-GB" sz="2000" b="1" dirty="0">
              <a:solidFill>
                <a:schemeClr val="accent2">
                  <a:lumMod val="50000"/>
                </a:schemeClr>
              </a:solidFill>
              <a:latin typeface="Candara" pitchFamily="34" charset="0"/>
            </a:endParaRPr>
          </a:p>
        </p:txBody>
      </p:sp>
      <p:sp>
        <p:nvSpPr>
          <p:cNvPr id="25625" name="Line 25"/>
          <p:cNvSpPr>
            <a:spLocks noChangeShapeType="1"/>
          </p:cNvSpPr>
          <p:nvPr/>
        </p:nvSpPr>
        <p:spPr bwMode="auto">
          <a:xfrm>
            <a:off x="1066800" y="1350963"/>
            <a:ext cx="6908800" cy="0"/>
          </a:xfrm>
          <a:prstGeom prst="line">
            <a:avLst/>
          </a:prstGeom>
          <a:noFill/>
          <a:ln w="28575" cap="sq">
            <a:noFill/>
            <a:miter lim="800000"/>
            <a:headEnd/>
            <a:tailEnd/>
          </a:ln>
        </p:spPr>
        <p:txBody>
          <a:bodyPr/>
          <a:lstStyle/>
          <a:p>
            <a:endParaRPr lang="lv-LV"/>
          </a:p>
        </p:txBody>
      </p:sp>
      <p:sp>
        <p:nvSpPr>
          <p:cNvPr id="25626" name="Line 26"/>
          <p:cNvSpPr>
            <a:spLocks noChangeShapeType="1"/>
          </p:cNvSpPr>
          <p:nvPr/>
        </p:nvSpPr>
        <p:spPr bwMode="auto">
          <a:xfrm>
            <a:off x="1066800" y="2395538"/>
            <a:ext cx="6908800" cy="0"/>
          </a:xfrm>
          <a:prstGeom prst="line">
            <a:avLst/>
          </a:prstGeom>
          <a:noFill/>
          <a:ln w="12700">
            <a:noFill/>
            <a:miter lim="800000"/>
            <a:headEnd/>
            <a:tailEnd/>
          </a:ln>
        </p:spPr>
        <p:txBody>
          <a:bodyPr/>
          <a:lstStyle/>
          <a:p>
            <a:endParaRPr lang="lv-LV"/>
          </a:p>
        </p:txBody>
      </p:sp>
      <p:sp>
        <p:nvSpPr>
          <p:cNvPr id="25627" name="Line 27"/>
          <p:cNvSpPr>
            <a:spLocks noChangeShapeType="1"/>
          </p:cNvSpPr>
          <p:nvPr/>
        </p:nvSpPr>
        <p:spPr bwMode="auto">
          <a:xfrm>
            <a:off x="1066800" y="2982913"/>
            <a:ext cx="6908800" cy="0"/>
          </a:xfrm>
          <a:prstGeom prst="line">
            <a:avLst/>
          </a:prstGeom>
          <a:noFill/>
          <a:ln w="12700">
            <a:noFill/>
            <a:miter lim="800000"/>
            <a:headEnd/>
            <a:tailEnd/>
          </a:ln>
        </p:spPr>
        <p:txBody>
          <a:bodyPr/>
          <a:lstStyle/>
          <a:p>
            <a:endParaRPr lang="lv-LV"/>
          </a:p>
        </p:txBody>
      </p:sp>
      <p:sp>
        <p:nvSpPr>
          <p:cNvPr id="25628" name="Line 28"/>
          <p:cNvSpPr>
            <a:spLocks noChangeShapeType="1"/>
          </p:cNvSpPr>
          <p:nvPr/>
        </p:nvSpPr>
        <p:spPr bwMode="auto">
          <a:xfrm>
            <a:off x="1066800" y="3570288"/>
            <a:ext cx="6908800" cy="0"/>
          </a:xfrm>
          <a:prstGeom prst="line">
            <a:avLst/>
          </a:prstGeom>
          <a:noFill/>
          <a:ln w="12700">
            <a:noFill/>
            <a:miter lim="800000"/>
            <a:headEnd/>
            <a:tailEnd/>
          </a:ln>
        </p:spPr>
        <p:txBody>
          <a:bodyPr/>
          <a:lstStyle/>
          <a:p>
            <a:endParaRPr lang="lv-LV"/>
          </a:p>
        </p:txBody>
      </p:sp>
      <p:sp>
        <p:nvSpPr>
          <p:cNvPr id="25629" name="Line 29"/>
          <p:cNvSpPr>
            <a:spLocks noChangeShapeType="1"/>
          </p:cNvSpPr>
          <p:nvPr/>
        </p:nvSpPr>
        <p:spPr bwMode="auto">
          <a:xfrm>
            <a:off x="1066800" y="4157663"/>
            <a:ext cx="6908800" cy="0"/>
          </a:xfrm>
          <a:prstGeom prst="line">
            <a:avLst/>
          </a:prstGeom>
          <a:noFill/>
          <a:ln w="12700">
            <a:noFill/>
            <a:miter lim="800000"/>
            <a:headEnd/>
            <a:tailEnd/>
          </a:ln>
        </p:spPr>
        <p:txBody>
          <a:bodyPr/>
          <a:lstStyle/>
          <a:p>
            <a:endParaRPr lang="lv-LV"/>
          </a:p>
        </p:txBody>
      </p:sp>
      <p:sp>
        <p:nvSpPr>
          <p:cNvPr id="25630" name="Line 30"/>
          <p:cNvSpPr>
            <a:spLocks noChangeShapeType="1"/>
          </p:cNvSpPr>
          <p:nvPr/>
        </p:nvSpPr>
        <p:spPr bwMode="auto">
          <a:xfrm>
            <a:off x="1066800" y="4746625"/>
            <a:ext cx="6908800" cy="0"/>
          </a:xfrm>
          <a:prstGeom prst="line">
            <a:avLst/>
          </a:prstGeom>
          <a:noFill/>
          <a:ln w="12700">
            <a:noFill/>
            <a:miter lim="800000"/>
            <a:headEnd/>
            <a:tailEnd/>
          </a:ln>
        </p:spPr>
        <p:txBody>
          <a:bodyPr/>
          <a:lstStyle/>
          <a:p>
            <a:endParaRPr lang="lv-LV"/>
          </a:p>
        </p:txBody>
      </p:sp>
      <p:sp>
        <p:nvSpPr>
          <p:cNvPr id="25631" name="Line 31"/>
          <p:cNvSpPr>
            <a:spLocks noChangeShapeType="1"/>
          </p:cNvSpPr>
          <p:nvPr/>
        </p:nvSpPr>
        <p:spPr bwMode="auto">
          <a:xfrm>
            <a:off x="1066800" y="6376988"/>
            <a:ext cx="6908800" cy="0"/>
          </a:xfrm>
          <a:prstGeom prst="line">
            <a:avLst/>
          </a:prstGeom>
          <a:noFill/>
          <a:ln w="28575" cap="sq">
            <a:noFill/>
            <a:miter lim="800000"/>
            <a:headEnd/>
            <a:tailEnd/>
          </a:ln>
        </p:spPr>
        <p:txBody>
          <a:bodyPr/>
          <a:lstStyle/>
          <a:p>
            <a:endParaRPr lang="lv-LV"/>
          </a:p>
        </p:txBody>
      </p:sp>
      <p:sp>
        <p:nvSpPr>
          <p:cNvPr id="25632" name="Line 32"/>
          <p:cNvSpPr>
            <a:spLocks noChangeShapeType="1"/>
          </p:cNvSpPr>
          <p:nvPr/>
        </p:nvSpPr>
        <p:spPr bwMode="auto">
          <a:xfrm>
            <a:off x="1066800" y="1350963"/>
            <a:ext cx="0" cy="5026025"/>
          </a:xfrm>
          <a:prstGeom prst="line">
            <a:avLst/>
          </a:prstGeom>
          <a:noFill/>
          <a:ln w="28575" cap="sq">
            <a:noFill/>
            <a:miter lim="800000"/>
            <a:headEnd/>
            <a:tailEnd/>
          </a:ln>
        </p:spPr>
        <p:txBody>
          <a:bodyPr/>
          <a:lstStyle/>
          <a:p>
            <a:endParaRPr lang="lv-LV"/>
          </a:p>
        </p:txBody>
      </p:sp>
      <p:sp>
        <p:nvSpPr>
          <p:cNvPr id="25633" name="Line 33"/>
          <p:cNvSpPr>
            <a:spLocks noChangeShapeType="1"/>
          </p:cNvSpPr>
          <p:nvPr/>
        </p:nvSpPr>
        <p:spPr bwMode="auto">
          <a:xfrm>
            <a:off x="5638800" y="1350963"/>
            <a:ext cx="0" cy="5026025"/>
          </a:xfrm>
          <a:prstGeom prst="line">
            <a:avLst/>
          </a:prstGeom>
          <a:noFill/>
          <a:ln w="12700">
            <a:noFill/>
            <a:miter lim="800000"/>
            <a:headEnd/>
            <a:tailEnd/>
          </a:ln>
        </p:spPr>
        <p:txBody>
          <a:bodyPr/>
          <a:lstStyle/>
          <a:p>
            <a:endParaRPr lang="lv-LV"/>
          </a:p>
        </p:txBody>
      </p:sp>
      <p:sp>
        <p:nvSpPr>
          <p:cNvPr id="25634" name="Line 34"/>
          <p:cNvSpPr>
            <a:spLocks noChangeShapeType="1"/>
          </p:cNvSpPr>
          <p:nvPr/>
        </p:nvSpPr>
        <p:spPr bwMode="auto">
          <a:xfrm>
            <a:off x="7975600" y="1350963"/>
            <a:ext cx="0" cy="5026025"/>
          </a:xfrm>
          <a:prstGeom prst="line">
            <a:avLst/>
          </a:prstGeom>
          <a:noFill/>
          <a:ln w="28575" cap="sq">
            <a:noFill/>
            <a:miter lim="800000"/>
            <a:headEnd/>
            <a:tailEnd/>
          </a:ln>
        </p:spPr>
        <p:txBody>
          <a:bodyPr/>
          <a:lstStyle/>
          <a:p>
            <a:endParaRPr lang="lv-LV"/>
          </a:p>
        </p:txBody>
      </p:sp>
      <p:sp>
        <p:nvSpPr>
          <p:cNvPr id="25635" name="Line 35"/>
          <p:cNvSpPr>
            <a:spLocks noChangeShapeType="1"/>
          </p:cNvSpPr>
          <p:nvPr/>
        </p:nvSpPr>
        <p:spPr bwMode="auto">
          <a:xfrm>
            <a:off x="6934200" y="1806575"/>
            <a:ext cx="0" cy="4570413"/>
          </a:xfrm>
          <a:prstGeom prst="line">
            <a:avLst/>
          </a:prstGeom>
          <a:noFill/>
          <a:ln w="12700">
            <a:noFill/>
            <a:miter lim="800000"/>
            <a:headEnd/>
            <a:tailEnd/>
          </a:ln>
        </p:spPr>
        <p:txBody>
          <a:bodyPr/>
          <a:lstStyle/>
          <a:p>
            <a:endParaRPr lang="lv-LV"/>
          </a:p>
        </p:txBody>
      </p:sp>
      <p:sp>
        <p:nvSpPr>
          <p:cNvPr id="25636" name="Line 36"/>
          <p:cNvSpPr>
            <a:spLocks noChangeShapeType="1"/>
          </p:cNvSpPr>
          <p:nvPr/>
        </p:nvSpPr>
        <p:spPr bwMode="auto">
          <a:xfrm>
            <a:off x="5638800" y="1806575"/>
            <a:ext cx="2336800" cy="0"/>
          </a:xfrm>
          <a:prstGeom prst="line">
            <a:avLst/>
          </a:prstGeom>
          <a:noFill/>
          <a:ln w="12700">
            <a:noFill/>
            <a:miter lim="800000"/>
            <a:headEnd/>
            <a:tailEnd/>
          </a:ln>
        </p:spPr>
        <p:txBody>
          <a:bodyPr/>
          <a:lstStyle/>
          <a:p>
            <a:endParaRPr lang="lv-LV"/>
          </a:p>
        </p:txBody>
      </p:sp>
      <p:sp>
        <p:nvSpPr>
          <p:cNvPr id="25637" name="Line 37"/>
          <p:cNvSpPr>
            <a:spLocks noChangeShapeType="1"/>
          </p:cNvSpPr>
          <p:nvPr/>
        </p:nvSpPr>
        <p:spPr bwMode="auto">
          <a:xfrm>
            <a:off x="1066800" y="5334000"/>
            <a:ext cx="6908800" cy="0"/>
          </a:xfrm>
          <a:prstGeom prst="line">
            <a:avLst/>
          </a:prstGeom>
          <a:noFill/>
          <a:ln w="12700">
            <a:noFill/>
            <a:miter lim="800000"/>
            <a:headEnd/>
            <a:tailEnd/>
          </a:ln>
        </p:spPr>
        <p:txBody>
          <a:bodyPr/>
          <a:lstStyle/>
          <a:p>
            <a:endParaRPr lang="lv-LV"/>
          </a:p>
        </p:txBody>
      </p:sp>
      <p:sp>
        <p:nvSpPr>
          <p:cNvPr id="25638" name="Line 38"/>
          <p:cNvSpPr>
            <a:spLocks noChangeShapeType="1"/>
          </p:cNvSpPr>
          <p:nvPr/>
        </p:nvSpPr>
        <p:spPr bwMode="auto">
          <a:xfrm>
            <a:off x="1066800" y="5921375"/>
            <a:ext cx="6908800" cy="0"/>
          </a:xfrm>
          <a:prstGeom prst="line">
            <a:avLst/>
          </a:prstGeom>
          <a:noFill/>
          <a:ln w="12700">
            <a:noFill/>
            <a:miter lim="800000"/>
            <a:headEnd/>
            <a:tailEnd/>
          </a:ln>
        </p:spPr>
        <p:txBody>
          <a:bodyPr/>
          <a:lstStyle/>
          <a:p>
            <a:endParaRPr lang="lv-LV"/>
          </a:p>
        </p:txBody>
      </p:sp>
      <p:sp>
        <p:nvSpPr>
          <p:cNvPr id="40" name="Title 39"/>
          <p:cNvSpPr>
            <a:spLocks noGrp="1"/>
          </p:cNvSpPr>
          <p:nvPr>
            <p:ph type="title"/>
          </p:nvPr>
        </p:nvSpPr>
        <p:spPr/>
        <p:txBody>
          <a:bodyPr/>
          <a:lstStyle/>
          <a:p>
            <a:endParaRPr lang="lv-LV"/>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dirty="0" smtClean="0"/>
              <a:t>Slimību </a:t>
            </a:r>
            <a:r>
              <a:rPr lang="lv-LV" dirty="0" err="1" smtClean="0"/>
              <a:t>pārmantotība</a:t>
            </a:r>
            <a:r>
              <a:rPr lang="lv-LV" dirty="0" smtClean="0"/>
              <a:t> (</a:t>
            </a:r>
            <a:r>
              <a:rPr lang="lv-LV" dirty="0" err="1" smtClean="0"/>
              <a:t>heritability</a:t>
            </a:r>
            <a:r>
              <a:rPr lang="lv-LV" dirty="0" smtClean="0"/>
              <a:t>)</a:t>
            </a:r>
            <a:endParaRPr lang="lv-LV" dirty="0"/>
          </a:p>
        </p:txBody>
      </p:sp>
      <p:sp>
        <p:nvSpPr>
          <p:cNvPr id="5" name="TextBox 4"/>
          <p:cNvSpPr txBox="1"/>
          <p:nvPr/>
        </p:nvSpPr>
        <p:spPr>
          <a:xfrm>
            <a:off x="251520" y="1052736"/>
            <a:ext cx="8568952" cy="4524315"/>
          </a:xfrm>
          <a:prstGeom prst="rect">
            <a:avLst/>
          </a:prstGeom>
          <a:noFill/>
        </p:spPr>
        <p:txBody>
          <a:bodyPr wrap="square" rtlCol="0">
            <a:spAutoFit/>
          </a:bodyPr>
          <a:lstStyle/>
          <a:p>
            <a:pPr algn="l">
              <a:lnSpc>
                <a:spcPct val="150000"/>
              </a:lnSpc>
              <a:buFont typeface="Wingdings" pitchFamily="2" charset="2"/>
              <a:buChar char="v"/>
            </a:pPr>
            <a:r>
              <a:rPr lang="lv-LV" sz="2400" dirty="0" smtClean="0"/>
              <a:t>proporcija no fenotipa (slimības) variācijas konkrētā populācijā, ko var izskaidrot ar genotipu atšķirību starp indivīdiem</a:t>
            </a:r>
          </a:p>
          <a:p>
            <a:pPr algn="l">
              <a:lnSpc>
                <a:spcPct val="150000"/>
              </a:lnSpc>
              <a:buFont typeface="Wingdings" pitchFamily="2" charset="2"/>
              <a:buChar char="v"/>
            </a:pPr>
            <a:r>
              <a:rPr lang="lv-LV" sz="2400" dirty="0" err="1" smtClean="0"/>
              <a:t>Fenotipiskā</a:t>
            </a:r>
            <a:r>
              <a:rPr lang="lv-LV" sz="2400" dirty="0" smtClean="0"/>
              <a:t> </a:t>
            </a:r>
            <a:r>
              <a:rPr lang="lv-LV" sz="2400" dirty="0" err="1" smtClean="0"/>
              <a:t>variance</a:t>
            </a:r>
            <a:r>
              <a:rPr lang="lv-LV" sz="2400" dirty="0" smtClean="0"/>
              <a:t> (dispersija) sastāv no:</a:t>
            </a:r>
          </a:p>
          <a:p>
            <a:pPr lvl="2" algn="l">
              <a:lnSpc>
                <a:spcPct val="150000"/>
              </a:lnSpc>
              <a:buFont typeface="Wingdings" pitchFamily="2" charset="2"/>
              <a:buChar char="v"/>
            </a:pPr>
            <a:r>
              <a:rPr lang="lv-LV" sz="2400" dirty="0" smtClean="0"/>
              <a:t>Ģenētiskās </a:t>
            </a:r>
            <a:r>
              <a:rPr lang="lv-LV" sz="2400" dirty="0" err="1" smtClean="0"/>
              <a:t>variance</a:t>
            </a:r>
            <a:r>
              <a:rPr lang="lv-LV" sz="2400" dirty="0" smtClean="0"/>
              <a:t> V</a:t>
            </a:r>
            <a:r>
              <a:rPr lang="lv-LV" sz="2400" baseline="-25000" dirty="0" smtClean="0"/>
              <a:t>G</a:t>
            </a:r>
          </a:p>
          <a:p>
            <a:pPr lvl="2" algn="l">
              <a:lnSpc>
                <a:spcPct val="150000"/>
              </a:lnSpc>
              <a:buFont typeface="Wingdings" pitchFamily="2" charset="2"/>
              <a:buChar char="v"/>
            </a:pPr>
            <a:r>
              <a:rPr lang="lv-LV" sz="2400" dirty="0" smtClean="0"/>
              <a:t>Vides </a:t>
            </a:r>
            <a:r>
              <a:rPr lang="lv-LV" sz="2400" dirty="0" err="1" smtClean="0"/>
              <a:t>variance</a:t>
            </a:r>
            <a:r>
              <a:rPr lang="lv-LV" sz="2400" dirty="0" smtClean="0"/>
              <a:t> V</a:t>
            </a:r>
            <a:r>
              <a:rPr lang="lv-LV" sz="2400" baseline="-25000" dirty="0" smtClean="0"/>
              <a:t>E</a:t>
            </a:r>
          </a:p>
          <a:p>
            <a:pPr algn="l">
              <a:lnSpc>
                <a:spcPct val="150000"/>
              </a:lnSpc>
            </a:pPr>
            <a:endParaRPr lang="lv-LV" sz="2400" dirty="0" smtClean="0"/>
          </a:p>
          <a:p>
            <a:pPr algn="l">
              <a:lnSpc>
                <a:spcPct val="150000"/>
              </a:lnSpc>
              <a:buFont typeface="Wingdings" pitchFamily="2" charset="2"/>
              <a:buChar char="v"/>
            </a:pPr>
            <a:endParaRPr lang="lv-LV" sz="2400" dirty="0"/>
          </a:p>
        </p:txBody>
      </p:sp>
      <p:pic>
        <p:nvPicPr>
          <p:cNvPr id="114690" name="Picture 2"/>
          <p:cNvPicPr>
            <a:picLocks noChangeAspect="1" noChangeArrowheads="1"/>
          </p:cNvPicPr>
          <p:nvPr/>
        </p:nvPicPr>
        <p:blipFill>
          <a:blip r:embed="rId2" cstate="print"/>
          <a:srcRect/>
          <a:stretch>
            <a:fillRect/>
          </a:stretch>
        </p:blipFill>
        <p:spPr bwMode="auto">
          <a:xfrm>
            <a:off x="1043608" y="4797152"/>
            <a:ext cx="2304256" cy="1689788"/>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3635896" y="4725144"/>
            <a:ext cx="5150980" cy="1507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2784723"/>
          </a:xfrm>
        </p:spPr>
        <p:txBody>
          <a:bodyPr/>
          <a:lstStyle/>
          <a:p>
            <a:r>
              <a:rPr lang="lv-LV" dirty="0" err="1" smtClean="0"/>
              <a:t>Multifaktoriālā</a:t>
            </a:r>
            <a:r>
              <a:rPr lang="lv-LV" dirty="0" smtClean="0"/>
              <a:t> iedzimšana – pazīme vai slimības klātbūtne ir atkarīga no daudziem faktoriem (arī gēniem)</a:t>
            </a:r>
          </a:p>
          <a:p>
            <a:r>
              <a:rPr lang="lv-LV" dirty="0" err="1" smtClean="0"/>
              <a:t>Multifaktoriālā</a:t>
            </a:r>
            <a:r>
              <a:rPr lang="lv-LV" dirty="0" smtClean="0"/>
              <a:t> iedzimšana nosaka lielāko daļu no </a:t>
            </a:r>
            <a:r>
              <a:rPr lang="lv-LV" dirty="0" err="1" smtClean="0"/>
              <a:t>fenotipiskajām</a:t>
            </a:r>
            <a:r>
              <a:rPr lang="lv-LV" dirty="0" smtClean="0"/>
              <a:t> pazīmēm , kas piemīt konkrētam cilvēkam</a:t>
            </a:r>
          </a:p>
          <a:p>
            <a:r>
              <a:rPr lang="lv-LV" dirty="0" err="1" smtClean="0"/>
              <a:t>Multifaktoriālā</a:t>
            </a:r>
            <a:r>
              <a:rPr lang="lv-LV" dirty="0" smtClean="0"/>
              <a:t> iedzimšana ir atbildīga par risku lielākajai daļai bieži sastopamo slimību.</a:t>
            </a:r>
          </a:p>
          <a:p>
            <a:r>
              <a:rPr lang="lv-LV" dirty="0" err="1" smtClean="0"/>
              <a:t>Multifaktoriāla</a:t>
            </a:r>
            <a:r>
              <a:rPr lang="lv-LV" dirty="0" smtClean="0"/>
              <a:t> slimība attīstās pateicoties kvantitatīvām izmaiņām organismā, kas noved pie slimības. </a:t>
            </a:r>
            <a:r>
              <a:rPr lang="lv-LV" dirty="0" err="1" smtClean="0"/>
              <a:t>Multifaktoriāls</a:t>
            </a:r>
            <a:r>
              <a:rPr lang="lv-LV" dirty="0" smtClean="0"/>
              <a:t> = kvantitatīvs</a:t>
            </a:r>
            <a:endParaRPr lang="lv-LV" dirty="0"/>
          </a:p>
        </p:txBody>
      </p:sp>
      <p:sp>
        <p:nvSpPr>
          <p:cNvPr id="3" name="Title 2"/>
          <p:cNvSpPr>
            <a:spLocks noGrp="1"/>
          </p:cNvSpPr>
          <p:nvPr>
            <p:ph type="title"/>
          </p:nvPr>
        </p:nvSpPr>
        <p:spPr/>
        <p:txBody>
          <a:bodyPr/>
          <a:lstStyle/>
          <a:p>
            <a:pPr algn="ctr"/>
            <a:r>
              <a:rPr lang="lv-LV" dirty="0" smtClean="0"/>
              <a:t>Multifaktoriālās iedzimšanas nozīmīgums.</a:t>
            </a:r>
            <a:endParaRPr lang="lv-LV"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dirty="0" smtClean="0"/>
              <a:t>Slimību </a:t>
            </a:r>
            <a:r>
              <a:rPr lang="lv-LV" dirty="0" err="1"/>
              <a:t>pārmantotība</a:t>
            </a:r>
            <a:r>
              <a:rPr lang="lv-LV" dirty="0"/>
              <a:t> (</a:t>
            </a:r>
            <a:r>
              <a:rPr lang="lv-LV" dirty="0" err="1" smtClean="0"/>
              <a:t>heritability</a:t>
            </a:r>
            <a:r>
              <a:rPr lang="lv-LV" dirty="0" smtClean="0"/>
              <a:t>)</a:t>
            </a:r>
            <a:endParaRPr lang="lv-LV" dirty="0"/>
          </a:p>
        </p:txBody>
      </p:sp>
      <p:graphicFrame>
        <p:nvGraphicFramePr>
          <p:cNvPr id="4" name="Table 3"/>
          <p:cNvGraphicFramePr>
            <a:graphicFrameLocks noGrp="1"/>
          </p:cNvGraphicFramePr>
          <p:nvPr/>
        </p:nvGraphicFramePr>
        <p:xfrm>
          <a:off x="4211960" y="1700808"/>
          <a:ext cx="3528392" cy="4725096"/>
        </p:xfrm>
        <a:graphic>
          <a:graphicData uri="http://schemas.openxmlformats.org/drawingml/2006/table">
            <a:tbl>
              <a:tblPr/>
              <a:tblGrid>
                <a:gridCol w="2629740"/>
                <a:gridCol w="898652"/>
              </a:tblGrid>
              <a:tr h="392615">
                <a:tc>
                  <a:txBody>
                    <a:bodyPr/>
                    <a:lstStyle/>
                    <a:p>
                      <a:pPr algn="ctr">
                        <a:lnSpc>
                          <a:spcPct val="115000"/>
                        </a:lnSpc>
                        <a:spcAft>
                          <a:spcPts val="0"/>
                        </a:spcAft>
                      </a:pPr>
                      <a:r>
                        <a:rPr lang="lv-LV" sz="2000" dirty="0">
                          <a:latin typeface="Calibri"/>
                          <a:ea typeface="Calibri"/>
                          <a:cs typeface="Times New Roman"/>
                        </a:rPr>
                        <a:t>Tuvredzība</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90 %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Augums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80 %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dirty="0" smtClean="0">
                          <a:latin typeface="Calibri"/>
                          <a:ea typeface="Calibri"/>
                          <a:cs typeface="Times New Roman"/>
                        </a:rPr>
                        <a:t>Osteoporoze</a:t>
                      </a:r>
                      <a:endParaRPr lang="lv-LV" sz="2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75 %</a:t>
                      </a:r>
                      <a:endParaRPr lang="lv-LV" sz="2000" dirty="0">
                        <a:latin typeface="Calibri"/>
                        <a:ea typeface="Calibri"/>
                        <a:cs typeface="Times New Roman"/>
                      </a:endParaRPr>
                    </a:p>
                  </a:txBody>
                  <a:tcPr marL="68580" marR="68580" marT="0" marB="0">
                    <a:lnL>
                      <a:noFill/>
                    </a:lnL>
                    <a:lnR>
                      <a:noFill/>
                    </a:lnR>
                    <a:lnT>
                      <a:noFill/>
                    </a:lnT>
                    <a:lnB>
                      <a:noFill/>
                    </a:lnB>
                  </a:tcPr>
                </a:tc>
              </a:tr>
              <a:tr h="406331">
                <a:tc>
                  <a:txBody>
                    <a:bodyPr/>
                    <a:lstStyle/>
                    <a:p>
                      <a:pPr algn="ctr">
                        <a:lnSpc>
                          <a:spcPct val="115000"/>
                        </a:lnSpc>
                        <a:spcAft>
                          <a:spcPts val="0"/>
                        </a:spcAft>
                      </a:pPr>
                      <a:r>
                        <a:rPr lang="lv-LV" sz="2000" dirty="0">
                          <a:latin typeface="Calibri"/>
                          <a:ea typeface="Calibri"/>
                          <a:cs typeface="Times New Roman"/>
                        </a:rPr>
                        <a:t>2 tipa diabēts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70 %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dirty="0">
                          <a:latin typeface="Calibri"/>
                          <a:ea typeface="Calibri"/>
                          <a:cs typeface="Times New Roman"/>
                        </a:rPr>
                        <a:t>aptaukošanās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70 %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dirty="0">
                          <a:latin typeface="Calibri"/>
                          <a:ea typeface="Calibri"/>
                          <a:cs typeface="Times New Roman"/>
                        </a:rPr>
                        <a:t>IQ</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65 %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dirty="0">
                          <a:latin typeface="Calibri"/>
                          <a:ea typeface="Calibri"/>
                          <a:cs typeface="Times New Roman"/>
                        </a:rPr>
                        <a:t>Astma</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60 %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Artrīts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60 %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Katarakta</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60 %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Migrēna</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50 %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Varikozas vēnas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50 %</a:t>
                      </a:r>
                      <a:endParaRPr lang="lv-LV" sz="2000" dirty="0">
                        <a:latin typeface="Calibri"/>
                        <a:ea typeface="Calibri"/>
                        <a:cs typeface="Times New Roman"/>
                      </a:endParaRPr>
                    </a:p>
                  </a:txBody>
                  <a:tcPr marL="68580" marR="68580" marT="0" marB="0">
                    <a:lnL>
                      <a:noFill/>
                    </a:lnL>
                    <a:lnR>
                      <a:noFill/>
                    </a:lnR>
                    <a:lnT>
                      <a:noFill/>
                    </a:lnT>
                    <a:lnB>
                      <a:noFill/>
                    </a:lnB>
                  </a:tcPr>
                </a:tc>
              </a:tr>
              <a:tr h="392615">
                <a:tc>
                  <a:txBody>
                    <a:bodyPr/>
                    <a:lstStyle/>
                    <a:p>
                      <a:pPr algn="ctr">
                        <a:lnSpc>
                          <a:spcPct val="115000"/>
                        </a:lnSpc>
                        <a:spcAft>
                          <a:spcPts val="0"/>
                        </a:spcAft>
                      </a:pPr>
                      <a:r>
                        <a:rPr lang="lv-LV" sz="2000">
                          <a:latin typeface="Calibri"/>
                          <a:ea typeface="Calibri"/>
                          <a:cs typeface="Times New Roman"/>
                        </a:rPr>
                        <a:t>Asinsspiediens</a:t>
                      </a:r>
                    </a:p>
                  </a:txBody>
                  <a:tcPr marL="68580" marR="68580" marT="0" marB="0">
                    <a:lnL>
                      <a:noFill/>
                    </a:lnL>
                    <a:lnR>
                      <a:noFill/>
                    </a:lnR>
                    <a:lnT>
                      <a:noFill/>
                    </a:lnT>
                    <a:lnB>
                      <a:noFill/>
                    </a:lnB>
                  </a:tcPr>
                </a:tc>
                <a:tc>
                  <a:txBody>
                    <a:bodyPr/>
                    <a:lstStyle/>
                    <a:p>
                      <a:pPr algn="ctr">
                        <a:lnSpc>
                          <a:spcPct val="115000"/>
                        </a:lnSpc>
                        <a:spcAft>
                          <a:spcPts val="0"/>
                        </a:spcAft>
                      </a:pPr>
                      <a:r>
                        <a:rPr lang="lv-LV" sz="2000" dirty="0" smtClean="0">
                          <a:latin typeface="Calibri"/>
                          <a:ea typeface="Calibri"/>
                          <a:cs typeface="Times New Roman"/>
                        </a:rPr>
                        <a:t>50 %</a:t>
                      </a:r>
                      <a:endParaRPr lang="lv-LV" sz="2000" dirty="0">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TextBox 4"/>
          <p:cNvSpPr txBox="1"/>
          <p:nvPr/>
        </p:nvSpPr>
        <p:spPr>
          <a:xfrm>
            <a:off x="323528" y="2420888"/>
            <a:ext cx="4206601" cy="1938992"/>
          </a:xfrm>
          <a:prstGeom prst="rect">
            <a:avLst/>
          </a:prstGeom>
          <a:noFill/>
        </p:spPr>
        <p:txBody>
          <a:bodyPr wrap="none" rtlCol="0">
            <a:spAutoFit/>
          </a:bodyPr>
          <a:lstStyle/>
          <a:p>
            <a:pPr algn="ctr"/>
            <a:r>
              <a:rPr lang="lv-LV" sz="2400" dirty="0" smtClean="0"/>
              <a:t>proporcija no fenotipa </a:t>
            </a:r>
          </a:p>
          <a:p>
            <a:pPr algn="ctr"/>
            <a:r>
              <a:rPr lang="lv-LV" sz="2400" dirty="0" smtClean="0"/>
              <a:t>(slimības) variācijas </a:t>
            </a:r>
          </a:p>
          <a:p>
            <a:pPr algn="ctr"/>
            <a:r>
              <a:rPr lang="lv-LV" sz="2400" dirty="0" smtClean="0"/>
              <a:t>konkrētā populācijā,</a:t>
            </a:r>
          </a:p>
          <a:p>
            <a:pPr algn="ctr"/>
            <a:r>
              <a:rPr lang="lv-LV" sz="2400" dirty="0" smtClean="0"/>
              <a:t> ko var izskaidrot ar genotipu </a:t>
            </a:r>
            <a:br>
              <a:rPr lang="lv-LV" sz="2400" dirty="0" smtClean="0"/>
            </a:br>
            <a:r>
              <a:rPr lang="lv-LV" sz="2400" dirty="0" smtClean="0"/>
              <a:t>atšķirību starp indivīdiem</a:t>
            </a:r>
            <a:endParaRPr lang="lv-LV"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err="1"/>
              <a:t>pārmantotība</a:t>
            </a:r>
            <a:r>
              <a:rPr lang="lv-LV" dirty="0"/>
              <a:t> ir </a:t>
            </a:r>
            <a:r>
              <a:rPr lang="lv-LV" dirty="0" smtClean="0"/>
              <a:t>populācijas līmeņa rādītājs un neattiecas uz indivīda risku</a:t>
            </a:r>
          </a:p>
          <a:p>
            <a:r>
              <a:rPr lang="lv-LV" dirty="0" smtClean="0"/>
              <a:t>Augsta </a:t>
            </a:r>
            <a:r>
              <a:rPr lang="lv-LV" dirty="0" err="1"/>
              <a:t>pārmantotība</a:t>
            </a:r>
            <a:r>
              <a:rPr lang="lv-LV" dirty="0"/>
              <a:t> nenozīmē</a:t>
            </a:r>
            <a:r>
              <a:rPr lang="lv-LV" dirty="0" smtClean="0"/>
              <a:t>, ka slimību neietekmē vide, citā vidē </a:t>
            </a:r>
            <a:r>
              <a:rPr lang="lv-LV" dirty="0" err="1" smtClean="0"/>
              <a:t>iedzimstamība</a:t>
            </a:r>
            <a:r>
              <a:rPr lang="lv-LV" dirty="0" smtClean="0"/>
              <a:t> varētu būt mazāka.</a:t>
            </a:r>
          </a:p>
          <a:p>
            <a:r>
              <a:rPr lang="lv-LV" dirty="0" err="1"/>
              <a:t>pārmantotība</a:t>
            </a:r>
            <a:r>
              <a:rPr lang="lv-LV" dirty="0"/>
              <a:t> nenorāda </a:t>
            </a:r>
            <a:r>
              <a:rPr lang="lv-LV" dirty="0" smtClean="0"/>
              <a:t>absolūto līmeni līdz kuram slimība ir ģenētiski pārmantota</a:t>
            </a:r>
          </a:p>
          <a:p>
            <a:endParaRPr lang="lv-LV" dirty="0"/>
          </a:p>
        </p:txBody>
      </p:sp>
      <p:sp>
        <p:nvSpPr>
          <p:cNvPr id="4" name="Title 2"/>
          <p:cNvSpPr>
            <a:spLocks noGrp="1"/>
          </p:cNvSpPr>
          <p:nvPr>
            <p:ph type="title"/>
          </p:nvPr>
        </p:nvSpPr>
        <p:spPr>
          <a:xfrm>
            <a:off x="457200" y="152400"/>
            <a:ext cx="8229600" cy="563563"/>
          </a:xfrm>
        </p:spPr>
        <p:txBody>
          <a:bodyPr/>
          <a:lstStyle/>
          <a:p>
            <a:pPr algn="ctr"/>
            <a:r>
              <a:rPr lang="lv-LV" dirty="0" smtClean="0"/>
              <a:t>Slimību </a:t>
            </a:r>
            <a:r>
              <a:rPr lang="lv-LV" dirty="0" err="1"/>
              <a:t>pārmantotība</a:t>
            </a:r>
            <a:r>
              <a:rPr lang="lv-LV" dirty="0"/>
              <a:t> (</a:t>
            </a:r>
            <a:r>
              <a:rPr lang="lv-LV" dirty="0" err="1" smtClean="0"/>
              <a:t>heritability)-</a:t>
            </a:r>
            <a:r>
              <a:rPr lang="lv-LV" dirty="0" smtClean="0"/>
              <a:t> limiti</a:t>
            </a:r>
            <a:endParaRPr lang="lv-LV"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err="1" smtClean="0"/>
              <a:t>Monogēna</a:t>
            </a:r>
            <a:r>
              <a:rPr lang="lv-LV" dirty="0" smtClean="0"/>
              <a:t> slimība – kvalitatīva (piem. enzīma defekts)</a:t>
            </a:r>
          </a:p>
          <a:p>
            <a:r>
              <a:rPr lang="lv-LV" dirty="0" err="1" smtClean="0"/>
              <a:t>Multifaktoriāla</a:t>
            </a:r>
            <a:r>
              <a:rPr lang="lv-LV" dirty="0" smtClean="0"/>
              <a:t> – kvantitatīva, fenotips:</a:t>
            </a:r>
          </a:p>
          <a:p>
            <a:pPr lvl="1"/>
            <a:r>
              <a:rPr lang="lv-LV" dirty="0" smtClean="0"/>
              <a:t> Nepārtraukts (augums, asinsspiediens utt.)</a:t>
            </a:r>
          </a:p>
          <a:p>
            <a:pPr lvl="1"/>
            <a:r>
              <a:rPr lang="lv-LV" dirty="0" smtClean="0"/>
              <a:t>Diskrēts (bērnu skaits </a:t>
            </a:r>
            <a:r>
              <a:rPr lang="lv-LV" dirty="0" err="1" smtClean="0"/>
              <a:t>utt</a:t>
            </a:r>
            <a:r>
              <a:rPr lang="lv-LV" dirty="0" smtClean="0"/>
              <a:t>)</a:t>
            </a:r>
          </a:p>
          <a:p>
            <a:pPr lvl="1"/>
            <a:r>
              <a:rPr lang="lv-LV" dirty="0" err="1" smtClean="0"/>
              <a:t>Dihotomisks</a:t>
            </a:r>
            <a:r>
              <a:rPr lang="lv-LV" dirty="0" smtClean="0"/>
              <a:t> (ir slimība – nav slimības), pēc datu tika kvalitatīvs, pēc izcelsmes kvantitatīvs (sliekšņa efekts)</a:t>
            </a:r>
            <a:endParaRPr lang="lv-LV" dirty="0"/>
          </a:p>
        </p:txBody>
      </p:sp>
      <p:sp>
        <p:nvSpPr>
          <p:cNvPr id="3" name="Title 2"/>
          <p:cNvSpPr>
            <a:spLocks noGrp="1"/>
          </p:cNvSpPr>
          <p:nvPr>
            <p:ph type="title"/>
          </p:nvPr>
        </p:nvSpPr>
        <p:spPr/>
        <p:txBody>
          <a:bodyPr/>
          <a:lstStyle/>
          <a:p>
            <a:pPr algn="ctr"/>
            <a:r>
              <a:rPr lang="lv-LV" dirty="0" smtClean="0"/>
              <a:t>Kvantitatīvs </a:t>
            </a:r>
            <a:r>
              <a:rPr lang="lv-LV" dirty="0" err="1" smtClean="0"/>
              <a:t>vs</a:t>
            </a:r>
            <a:r>
              <a:rPr lang="lv-LV" dirty="0" smtClean="0"/>
              <a:t>. kvalitatīvs</a:t>
            </a: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altLang="zh-TW" sz="6000" dirty="0" smtClean="0"/>
              <a:t>Diploīds genoms</a:t>
            </a:r>
            <a:endParaRPr lang="lv-LV" sz="6000" dirty="0"/>
          </a:p>
        </p:txBody>
      </p:sp>
      <p:sp>
        <p:nvSpPr>
          <p:cNvPr id="4" name="Rectangle 3"/>
          <p:cNvSpPr>
            <a:spLocks noChangeArrowheads="1"/>
          </p:cNvSpPr>
          <p:nvPr/>
        </p:nvSpPr>
        <p:spPr bwMode="auto">
          <a:xfrm>
            <a:off x="1258391" y="1413099"/>
            <a:ext cx="2503487"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en-GB" altLang="zh-TW" sz="2000" b="1">
                <a:solidFill>
                  <a:srgbClr val="FF0000"/>
                </a:solidFill>
                <a:effectLst>
                  <a:outerShdw blurRad="38100" dist="38100" dir="2700000" algn="tl">
                    <a:srgbClr val="000000"/>
                  </a:outerShdw>
                </a:effectLst>
                <a:latin typeface="Arial" charset="0"/>
                <a:ea typeface="Taipei" charset="-120"/>
              </a:rPr>
              <a:t>A</a:t>
            </a:r>
            <a:r>
              <a:rPr kumimoji="1" lang="en-GB" altLang="zh-TW" sz="2000">
                <a:effectLst>
                  <a:outerShdw blurRad="38100" dist="38100" dir="2700000" algn="tl">
                    <a:srgbClr val="000000"/>
                  </a:outerShdw>
                </a:effectLst>
                <a:latin typeface="Arial" charset="0"/>
                <a:ea typeface="Taipei" charset="-120"/>
              </a:rPr>
              <a:t> T T G A C...</a:t>
            </a:r>
          </a:p>
        </p:txBody>
      </p:sp>
      <p:sp>
        <p:nvSpPr>
          <p:cNvPr id="5" name="Rectangle 4"/>
          <p:cNvSpPr>
            <a:spLocks noChangeArrowheads="1"/>
          </p:cNvSpPr>
          <p:nvPr/>
        </p:nvSpPr>
        <p:spPr bwMode="auto">
          <a:xfrm>
            <a:off x="1186953" y="1700436"/>
            <a:ext cx="2559050"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en-GB" altLang="zh-TW" sz="2000" b="1">
                <a:solidFill>
                  <a:srgbClr val="FF0000"/>
                </a:solidFill>
                <a:effectLst>
                  <a:outerShdw blurRad="38100" dist="38100" dir="2700000" algn="tl">
                    <a:srgbClr val="000000"/>
                  </a:outerShdw>
                </a:effectLst>
                <a:latin typeface="Arial" charset="0"/>
                <a:ea typeface="Taipei" charset="-120"/>
              </a:rPr>
              <a:t>T</a:t>
            </a:r>
            <a:r>
              <a:rPr kumimoji="1" lang="en-GB" altLang="zh-TW" sz="2000">
                <a:effectLst>
                  <a:outerShdw blurRad="38100" dist="38100" dir="2700000" algn="tl">
                    <a:srgbClr val="000000"/>
                  </a:outerShdw>
                </a:effectLst>
                <a:latin typeface="Arial" charset="0"/>
                <a:ea typeface="Taipei" charset="-120"/>
              </a:rPr>
              <a:t> A A C T G...</a:t>
            </a:r>
          </a:p>
        </p:txBody>
      </p:sp>
      <p:sp>
        <p:nvSpPr>
          <p:cNvPr id="6" name="Rectangle 5"/>
          <p:cNvSpPr>
            <a:spLocks noChangeArrowheads="1"/>
          </p:cNvSpPr>
          <p:nvPr/>
        </p:nvSpPr>
        <p:spPr bwMode="auto">
          <a:xfrm>
            <a:off x="1186953" y="2276699"/>
            <a:ext cx="2503488"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en-GB" altLang="zh-TW" sz="2000" b="1">
                <a:solidFill>
                  <a:srgbClr val="FF0000"/>
                </a:solidFill>
                <a:effectLst>
                  <a:outerShdw blurRad="38100" dist="38100" dir="2700000" algn="tl">
                    <a:srgbClr val="000000"/>
                  </a:outerShdw>
                </a:effectLst>
                <a:latin typeface="Arial" charset="0"/>
                <a:ea typeface="Taipei" charset="-120"/>
              </a:rPr>
              <a:t>A</a:t>
            </a:r>
            <a:r>
              <a:rPr kumimoji="1" lang="en-GB" altLang="zh-TW" sz="2000">
                <a:effectLst>
                  <a:outerShdw blurRad="38100" dist="38100" dir="2700000" algn="tl">
                    <a:srgbClr val="000000"/>
                  </a:outerShdw>
                </a:effectLst>
                <a:latin typeface="Arial" charset="0"/>
                <a:ea typeface="Taipei" charset="-120"/>
              </a:rPr>
              <a:t> T T G A C...</a:t>
            </a:r>
          </a:p>
        </p:txBody>
      </p:sp>
      <p:sp>
        <p:nvSpPr>
          <p:cNvPr id="7" name="Rectangle 6"/>
          <p:cNvSpPr>
            <a:spLocks noChangeArrowheads="1"/>
          </p:cNvSpPr>
          <p:nvPr/>
        </p:nvSpPr>
        <p:spPr bwMode="auto">
          <a:xfrm>
            <a:off x="1115516" y="2564036"/>
            <a:ext cx="2559050"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en-GB" altLang="zh-TW" sz="2000" b="1">
                <a:solidFill>
                  <a:srgbClr val="FF0000"/>
                </a:solidFill>
                <a:effectLst>
                  <a:outerShdw blurRad="38100" dist="38100" dir="2700000" algn="tl">
                    <a:srgbClr val="000000"/>
                  </a:outerShdw>
                </a:effectLst>
                <a:latin typeface="Arial" charset="0"/>
                <a:ea typeface="Taipei" charset="-120"/>
              </a:rPr>
              <a:t>T</a:t>
            </a:r>
            <a:r>
              <a:rPr kumimoji="1" lang="en-GB" altLang="zh-TW" sz="2000">
                <a:effectLst>
                  <a:outerShdw blurRad="38100" dist="38100" dir="2700000" algn="tl">
                    <a:srgbClr val="000000"/>
                  </a:outerShdw>
                </a:effectLst>
                <a:latin typeface="Arial" charset="0"/>
                <a:ea typeface="Taipei" charset="-120"/>
              </a:rPr>
              <a:t> A A C T G...</a:t>
            </a:r>
          </a:p>
        </p:txBody>
      </p:sp>
      <p:sp>
        <p:nvSpPr>
          <p:cNvPr id="8" name="Oval 7"/>
          <p:cNvSpPr>
            <a:spLocks noChangeArrowheads="1"/>
          </p:cNvSpPr>
          <p:nvPr/>
        </p:nvSpPr>
        <p:spPr bwMode="auto">
          <a:xfrm>
            <a:off x="971053" y="1052736"/>
            <a:ext cx="3097213" cy="2735263"/>
          </a:xfrm>
          <a:prstGeom prst="ellipse">
            <a:avLst/>
          </a:prstGeom>
          <a:noFill/>
          <a:ln w="57150">
            <a:solidFill>
              <a:schemeClr val="tx1"/>
            </a:solidFill>
            <a:round/>
            <a:headEnd/>
            <a:tailEnd/>
          </a:ln>
        </p:spPr>
        <p:txBody>
          <a:bodyPr wrap="none" anchor="ctr"/>
          <a:lstStyle/>
          <a:p>
            <a:endParaRPr lang="lv-LV"/>
          </a:p>
        </p:txBody>
      </p:sp>
      <p:sp>
        <p:nvSpPr>
          <p:cNvPr id="9" name="Rectangle 8"/>
          <p:cNvSpPr>
            <a:spLocks noChangeArrowheads="1"/>
          </p:cNvSpPr>
          <p:nvPr/>
        </p:nvSpPr>
        <p:spPr bwMode="auto">
          <a:xfrm>
            <a:off x="5506541" y="1485900"/>
            <a:ext cx="2503487"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en-GB" altLang="zh-TW" sz="2000" b="1">
                <a:solidFill>
                  <a:srgbClr val="FF0000"/>
                </a:solidFill>
                <a:effectLst>
                  <a:outerShdw blurRad="38100" dist="38100" dir="2700000" algn="tl">
                    <a:srgbClr val="000000"/>
                  </a:outerShdw>
                </a:effectLst>
                <a:latin typeface="Arial" charset="0"/>
                <a:ea typeface="Taipei" charset="-120"/>
              </a:rPr>
              <a:t>A</a:t>
            </a:r>
            <a:r>
              <a:rPr kumimoji="1" lang="en-GB" altLang="zh-TW" sz="2000">
                <a:effectLst>
                  <a:outerShdw blurRad="38100" dist="38100" dir="2700000" algn="tl">
                    <a:srgbClr val="000000"/>
                  </a:outerShdw>
                </a:effectLst>
                <a:latin typeface="Arial" charset="0"/>
                <a:ea typeface="Taipei" charset="-120"/>
              </a:rPr>
              <a:t> T T G A C...</a:t>
            </a:r>
          </a:p>
        </p:txBody>
      </p:sp>
      <p:sp>
        <p:nvSpPr>
          <p:cNvPr id="10" name="Rectangle 9"/>
          <p:cNvSpPr>
            <a:spLocks noChangeArrowheads="1"/>
          </p:cNvSpPr>
          <p:nvPr/>
        </p:nvSpPr>
        <p:spPr bwMode="auto">
          <a:xfrm>
            <a:off x="5435103" y="1773238"/>
            <a:ext cx="2559050"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en-GB" altLang="zh-TW" sz="2000" b="1">
                <a:solidFill>
                  <a:srgbClr val="FF0000"/>
                </a:solidFill>
                <a:effectLst>
                  <a:outerShdw blurRad="38100" dist="38100" dir="2700000" algn="tl">
                    <a:srgbClr val="000000"/>
                  </a:outerShdw>
                </a:effectLst>
                <a:latin typeface="Arial" charset="0"/>
                <a:ea typeface="Taipei" charset="-120"/>
              </a:rPr>
              <a:t>T</a:t>
            </a:r>
            <a:r>
              <a:rPr kumimoji="1" lang="en-GB" altLang="zh-TW" sz="2000">
                <a:effectLst>
                  <a:outerShdw blurRad="38100" dist="38100" dir="2700000" algn="tl">
                    <a:srgbClr val="000000"/>
                  </a:outerShdw>
                </a:effectLst>
                <a:latin typeface="Arial" charset="0"/>
                <a:ea typeface="Taipei" charset="-120"/>
              </a:rPr>
              <a:t> A A C T G...</a:t>
            </a:r>
          </a:p>
        </p:txBody>
      </p:sp>
      <p:sp>
        <p:nvSpPr>
          <p:cNvPr id="11" name="Rectangle 10"/>
          <p:cNvSpPr>
            <a:spLocks noChangeArrowheads="1"/>
          </p:cNvSpPr>
          <p:nvPr/>
        </p:nvSpPr>
        <p:spPr bwMode="auto">
          <a:xfrm>
            <a:off x="5435103" y="2349500"/>
            <a:ext cx="2516188"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lv-LV" altLang="zh-TW" sz="2000" b="1">
                <a:solidFill>
                  <a:srgbClr val="FF0000"/>
                </a:solidFill>
                <a:effectLst>
                  <a:outerShdw blurRad="38100" dist="38100" dir="2700000" algn="tl">
                    <a:srgbClr val="000000"/>
                  </a:outerShdw>
                </a:effectLst>
                <a:latin typeface="Arial" charset="0"/>
              </a:rPr>
              <a:t>G</a:t>
            </a:r>
            <a:r>
              <a:rPr kumimoji="1" lang="en-GB" altLang="zh-TW" sz="2000">
                <a:effectLst>
                  <a:outerShdw blurRad="38100" dist="38100" dir="2700000" algn="tl">
                    <a:srgbClr val="000000"/>
                  </a:outerShdw>
                </a:effectLst>
                <a:latin typeface="Arial" charset="0"/>
                <a:ea typeface="Taipei" charset="-120"/>
              </a:rPr>
              <a:t> T T G A C...</a:t>
            </a:r>
          </a:p>
        </p:txBody>
      </p:sp>
      <p:sp>
        <p:nvSpPr>
          <p:cNvPr id="12" name="Rectangle 11"/>
          <p:cNvSpPr>
            <a:spLocks noChangeArrowheads="1"/>
          </p:cNvSpPr>
          <p:nvPr/>
        </p:nvSpPr>
        <p:spPr bwMode="auto">
          <a:xfrm>
            <a:off x="5363666" y="2636838"/>
            <a:ext cx="2587625"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lv-LV" altLang="zh-TW" sz="2000" b="1">
                <a:solidFill>
                  <a:srgbClr val="FF0000"/>
                </a:solidFill>
                <a:effectLst>
                  <a:outerShdw blurRad="38100" dist="38100" dir="2700000" algn="tl">
                    <a:srgbClr val="000000"/>
                  </a:outerShdw>
                </a:effectLst>
                <a:latin typeface="Arial" charset="0"/>
              </a:rPr>
              <a:t>C</a:t>
            </a:r>
            <a:r>
              <a:rPr kumimoji="1" lang="en-GB" altLang="zh-TW" sz="2000">
                <a:effectLst>
                  <a:outerShdw blurRad="38100" dist="38100" dir="2700000" algn="tl">
                    <a:srgbClr val="000000"/>
                  </a:outerShdw>
                </a:effectLst>
                <a:latin typeface="Arial" charset="0"/>
                <a:ea typeface="Taipei" charset="-120"/>
              </a:rPr>
              <a:t> A A C T G...</a:t>
            </a:r>
          </a:p>
        </p:txBody>
      </p:sp>
      <p:sp>
        <p:nvSpPr>
          <p:cNvPr id="13" name="Oval 12"/>
          <p:cNvSpPr>
            <a:spLocks noChangeArrowheads="1"/>
          </p:cNvSpPr>
          <p:nvPr/>
        </p:nvSpPr>
        <p:spPr bwMode="auto">
          <a:xfrm>
            <a:off x="5219203" y="1125538"/>
            <a:ext cx="3097213" cy="2735262"/>
          </a:xfrm>
          <a:prstGeom prst="ellipse">
            <a:avLst/>
          </a:prstGeom>
          <a:noFill/>
          <a:ln w="57150">
            <a:solidFill>
              <a:schemeClr val="tx1"/>
            </a:solidFill>
            <a:round/>
            <a:headEnd/>
            <a:tailEnd/>
          </a:ln>
        </p:spPr>
        <p:txBody>
          <a:bodyPr wrap="none" anchor="ctr"/>
          <a:lstStyle/>
          <a:p>
            <a:endParaRPr lang="lv-LV"/>
          </a:p>
        </p:txBody>
      </p:sp>
      <p:sp>
        <p:nvSpPr>
          <p:cNvPr id="14" name="Text Box 13"/>
          <p:cNvSpPr txBox="1">
            <a:spLocks noChangeArrowheads="1"/>
          </p:cNvSpPr>
          <p:nvPr/>
        </p:nvSpPr>
        <p:spPr bwMode="auto">
          <a:xfrm>
            <a:off x="1979116" y="2924399"/>
            <a:ext cx="917575" cy="701675"/>
          </a:xfrm>
          <a:prstGeom prst="rect">
            <a:avLst/>
          </a:prstGeom>
          <a:noFill/>
          <a:ln w="9525">
            <a:noFill/>
            <a:miter lim="800000"/>
            <a:headEnd/>
            <a:tailEnd/>
          </a:ln>
        </p:spPr>
        <p:txBody>
          <a:bodyPr wrap="none">
            <a:spAutoFit/>
          </a:bodyPr>
          <a:lstStyle/>
          <a:p>
            <a:r>
              <a:rPr lang="lv-LV" sz="4000" b="1">
                <a:solidFill>
                  <a:srgbClr val="FF0000"/>
                </a:solidFill>
                <a:latin typeface="Arial" pitchFamily="34" charset="0"/>
              </a:rPr>
              <a:t>AA</a:t>
            </a:r>
            <a:endParaRPr lang="en-US" sz="4000" b="1">
              <a:solidFill>
                <a:srgbClr val="FF0000"/>
              </a:solidFill>
              <a:latin typeface="Arial" pitchFamily="34" charset="0"/>
            </a:endParaRPr>
          </a:p>
        </p:txBody>
      </p:sp>
      <p:sp>
        <p:nvSpPr>
          <p:cNvPr id="15" name="Text Box 14"/>
          <p:cNvSpPr txBox="1">
            <a:spLocks noChangeArrowheads="1"/>
          </p:cNvSpPr>
          <p:nvPr/>
        </p:nvSpPr>
        <p:spPr bwMode="auto">
          <a:xfrm>
            <a:off x="6300291" y="3070225"/>
            <a:ext cx="946150" cy="701675"/>
          </a:xfrm>
          <a:prstGeom prst="rect">
            <a:avLst/>
          </a:prstGeom>
          <a:noFill/>
          <a:ln w="9525">
            <a:noFill/>
            <a:miter lim="800000"/>
            <a:headEnd/>
            <a:tailEnd/>
          </a:ln>
        </p:spPr>
        <p:txBody>
          <a:bodyPr wrap="none">
            <a:spAutoFit/>
          </a:bodyPr>
          <a:lstStyle/>
          <a:p>
            <a:r>
              <a:rPr lang="lv-LV" sz="4000" b="1">
                <a:solidFill>
                  <a:srgbClr val="FF0000"/>
                </a:solidFill>
                <a:latin typeface="Arial" pitchFamily="34" charset="0"/>
              </a:rPr>
              <a:t>AG</a:t>
            </a:r>
            <a:endParaRPr lang="en-US" sz="4000" b="1">
              <a:solidFill>
                <a:srgbClr val="FF0000"/>
              </a:solidFill>
              <a:latin typeface="Arial" pitchFamily="34" charset="0"/>
            </a:endParaRPr>
          </a:p>
        </p:txBody>
      </p:sp>
      <p:sp>
        <p:nvSpPr>
          <p:cNvPr id="16" name="Rectangle 15"/>
          <p:cNvSpPr>
            <a:spLocks noChangeArrowheads="1"/>
          </p:cNvSpPr>
          <p:nvPr/>
        </p:nvSpPr>
        <p:spPr bwMode="auto">
          <a:xfrm>
            <a:off x="3345953" y="4294188"/>
            <a:ext cx="2516188"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lv-LV" altLang="zh-TW" sz="2000" b="1">
                <a:solidFill>
                  <a:srgbClr val="FF0000"/>
                </a:solidFill>
                <a:effectLst>
                  <a:outerShdw blurRad="38100" dist="38100" dir="2700000" algn="tl">
                    <a:srgbClr val="000000"/>
                  </a:outerShdw>
                </a:effectLst>
                <a:latin typeface="Arial" charset="0"/>
              </a:rPr>
              <a:t>G</a:t>
            </a:r>
            <a:r>
              <a:rPr kumimoji="1" lang="en-GB" altLang="zh-TW" sz="2000">
                <a:effectLst>
                  <a:outerShdw blurRad="38100" dist="38100" dir="2700000" algn="tl">
                    <a:srgbClr val="000000"/>
                  </a:outerShdw>
                </a:effectLst>
                <a:latin typeface="Arial" charset="0"/>
                <a:ea typeface="Taipei" charset="-120"/>
              </a:rPr>
              <a:t> T T G A C...</a:t>
            </a:r>
          </a:p>
        </p:txBody>
      </p:sp>
      <p:sp>
        <p:nvSpPr>
          <p:cNvPr id="17" name="Rectangle 16"/>
          <p:cNvSpPr>
            <a:spLocks noChangeArrowheads="1"/>
          </p:cNvSpPr>
          <p:nvPr/>
        </p:nvSpPr>
        <p:spPr bwMode="auto">
          <a:xfrm>
            <a:off x="3274516" y="4581525"/>
            <a:ext cx="2587625"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lv-LV" altLang="zh-TW" sz="2000" b="1">
                <a:solidFill>
                  <a:srgbClr val="FF0000"/>
                </a:solidFill>
                <a:effectLst>
                  <a:outerShdw blurRad="38100" dist="38100" dir="2700000" algn="tl">
                    <a:srgbClr val="000000"/>
                  </a:outerShdw>
                </a:effectLst>
                <a:latin typeface="Arial" charset="0"/>
              </a:rPr>
              <a:t>C</a:t>
            </a:r>
            <a:r>
              <a:rPr kumimoji="1" lang="en-GB" altLang="zh-TW" sz="2000">
                <a:effectLst>
                  <a:outerShdw blurRad="38100" dist="38100" dir="2700000" algn="tl">
                    <a:srgbClr val="000000"/>
                  </a:outerShdw>
                </a:effectLst>
                <a:latin typeface="Arial" charset="0"/>
                <a:ea typeface="Taipei" charset="-120"/>
              </a:rPr>
              <a:t> A A C T G...</a:t>
            </a:r>
          </a:p>
        </p:txBody>
      </p:sp>
      <p:sp>
        <p:nvSpPr>
          <p:cNvPr id="18" name="Rectangle 17"/>
          <p:cNvSpPr>
            <a:spLocks noChangeArrowheads="1"/>
          </p:cNvSpPr>
          <p:nvPr/>
        </p:nvSpPr>
        <p:spPr bwMode="auto">
          <a:xfrm>
            <a:off x="3274516" y="5157788"/>
            <a:ext cx="2516187"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C C </a:t>
            </a:r>
            <a:r>
              <a:rPr kumimoji="1" lang="lv-LV" altLang="zh-TW" sz="2000" b="1">
                <a:solidFill>
                  <a:srgbClr val="FF0000"/>
                </a:solidFill>
                <a:effectLst>
                  <a:outerShdw blurRad="38100" dist="38100" dir="2700000" algn="tl">
                    <a:srgbClr val="000000"/>
                  </a:outerShdw>
                </a:effectLst>
                <a:latin typeface="Arial" charset="0"/>
              </a:rPr>
              <a:t>G</a:t>
            </a:r>
            <a:r>
              <a:rPr kumimoji="1" lang="en-GB" altLang="zh-TW" sz="2000">
                <a:effectLst>
                  <a:outerShdw blurRad="38100" dist="38100" dir="2700000" algn="tl">
                    <a:srgbClr val="000000"/>
                  </a:outerShdw>
                </a:effectLst>
                <a:latin typeface="Arial" charset="0"/>
                <a:ea typeface="Taipei" charset="-120"/>
              </a:rPr>
              <a:t> T T G A C...</a:t>
            </a:r>
          </a:p>
        </p:txBody>
      </p:sp>
      <p:sp>
        <p:nvSpPr>
          <p:cNvPr id="19" name="Rectangle 18"/>
          <p:cNvSpPr>
            <a:spLocks noChangeArrowheads="1"/>
          </p:cNvSpPr>
          <p:nvPr/>
        </p:nvSpPr>
        <p:spPr bwMode="auto">
          <a:xfrm>
            <a:off x="3203078" y="5445125"/>
            <a:ext cx="2587625" cy="393700"/>
          </a:xfrm>
          <a:prstGeom prst="rect">
            <a:avLst/>
          </a:prstGeom>
          <a:noFill/>
          <a:ln w="9525">
            <a:noFill/>
            <a:miter lim="800000"/>
            <a:headEnd/>
            <a:tailEnd/>
          </a:ln>
          <a:effectLst/>
        </p:spPr>
        <p:txBody>
          <a:bodyPr wrap="none" lIns="90488" tIns="44450" rIns="90488" bIns="44450">
            <a:spAutoFit/>
          </a:bodyPr>
          <a:lstStyle/>
          <a:p>
            <a:pPr>
              <a:defRPr/>
            </a:pPr>
            <a:r>
              <a:rPr kumimoji="1" lang="en-GB" altLang="en-US" sz="2000">
                <a:effectLst>
                  <a:outerShdw blurRad="38100" dist="38100" dir="2700000" algn="tl">
                    <a:srgbClr val="000000"/>
                  </a:outerShdw>
                </a:effectLst>
                <a:latin typeface="Arial" charset="0"/>
                <a:ea typeface="Taipei" charset="-120"/>
              </a:rPr>
              <a:t>…</a:t>
            </a:r>
            <a:r>
              <a:rPr kumimoji="1" lang="en-GB" altLang="zh-TW" sz="2000">
                <a:effectLst>
                  <a:outerShdw blurRad="38100" dist="38100" dir="2700000" algn="tl">
                    <a:srgbClr val="000000"/>
                  </a:outerShdw>
                </a:effectLst>
                <a:latin typeface="Arial" charset="0"/>
                <a:ea typeface="Taipei" charset="-120"/>
              </a:rPr>
              <a:t>G G </a:t>
            </a:r>
            <a:r>
              <a:rPr kumimoji="1" lang="lv-LV" altLang="zh-TW" sz="2000" b="1">
                <a:solidFill>
                  <a:srgbClr val="FF0000"/>
                </a:solidFill>
                <a:effectLst>
                  <a:outerShdw blurRad="38100" dist="38100" dir="2700000" algn="tl">
                    <a:srgbClr val="000000"/>
                  </a:outerShdw>
                </a:effectLst>
                <a:latin typeface="Arial" charset="0"/>
              </a:rPr>
              <a:t>C</a:t>
            </a:r>
            <a:r>
              <a:rPr kumimoji="1" lang="en-GB" altLang="zh-TW" sz="2000">
                <a:effectLst>
                  <a:outerShdw blurRad="38100" dist="38100" dir="2700000" algn="tl">
                    <a:srgbClr val="000000"/>
                  </a:outerShdw>
                </a:effectLst>
                <a:latin typeface="Arial" charset="0"/>
                <a:ea typeface="Taipei" charset="-120"/>
              </a:rPr>
              <a:t> A A C T G...</a:t>
            </a:r>
          </a:p>
        </p:txBody>
      </p:sp>
      <p:sp>
        <p:nvSpPr>
          <p:cNvPr id="20" name="Oval 19"/>
          <p:cNvSpPr>
            <a:spLocks noChangeArrowheads="1"/>
          </p:cNvSpPr>
          <p:nvPr/>
        </p:nvSpPr>
        <p:spPr bwMode="auto">
          <a:xfrm>
            <a:off x="3058616" y="3933825"/>
            <a:ext cx="3097212" cy="2735263"/>
          </a:xfrm>
          <a:prstGeom prst="ellipse">
            <a:avLst/>
          </a:prstGeom>
          <a:noFill/>
          <a:ln w="57150">
            <a:solidFill>
              <a:schemeClr val="tx1"/>
            </a:solidFill>
            <a:round/>
            <a:headEnd/>
            <a:tailEnd/>
          </a:ln>
        </p:spPr>
        <p:txBody>
          <a:bodyPr wrap="none" anchor="ctr"/>
          <a:lstStyle/>
          <a:p>
            <a:endParaRPr lang="lv-LV"/>
          </a:p>
        </p:txBody>
      </p:sp>
      <p:sp>
        <p:nvSpPr>
          <p:cNvPr id="21" name="Text Box 20"/>
          <p:cNvSpPr txBox="1">
            <a:spLocks noChangeArrowheads="1"/>
          </p:cNvSpPr>
          <p:nvPr/>
        </p:nvSpPr>
        <p:spPr bwMode="auto">
          <a:xfrm>
            <a:off x="4139703" y="5878513"/>
            <a:ext cx="974725" cy="701675"/>
          </a:xfrm>
          <a:prstGeom prst="rect">
            <a:avLst/>
          </a:prstGeom>
          <a:noFill/>
          <a:ln w="9525">
            <a:noFill/>
            <a:miter lim="800000"/>
            <a:headEnd/>
            <a:tailEnd/>
          </a:ln>
        </p:spPr>
        <p:txBody>
          <a:bodyPr wrap="none">
            <a:spAutoFit/>
          </a:bodyPr>
          <a:lstStyle/>
          <a:p>
            <a:r>
              <a:rPr lang="lv-LV" sz="4000" b="1">
                <a:solidFill>
                  <a:srgbClr val="FF0000"/>
                </a:solidFill>
                <a:latin typeface="Arial" pitchFamily="34" charset="0"/>
              </a:rPr>
              <a:t>GG</a:t>
            </a:r>
            <a:endParaRPr lang="en-US" sz="4000" b="1">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sz="4000" dirty="0" smtClean="0"/>
              <a:t>Iedzimtības modeļi atsevišķos lokusos </a:t>
            </a:r>
            <a:endParaRPr lang="lv-LV" sz="4000" dirty="0"/>
          </a:p>
        </p:txBody>
      </p:sp>
      <p:sp>
        <p:nvSpPr>
          <p:cNvPr id="4" name="Oval 3"/>
          <p:cNvSpPr>
            <a:spLocks noChangeArrowheads="1"/>
          </p:cNvSpPr>
          <p:nvPr/>
        </p:nvSpPr>
        <p:spPr bwMode="auto">
          <a:xfrm>
            <a:off x="4067944" y="1484784"/>
            <a:ext cx="1440160" cy="1007071"/>
          </a:xfrm>
          <a:prstGeom prst="ellipse">
            <a:avLst/>
          </a:prstGeom>
          <a:noFill/>
          <a:ln w="57150">
            <a:solidFill>
              <a:schemeClr val="tx1"/>
            </a:solidFill>
            <a:round/>
            <a:headEnd/>
            <a:tailEnd/>
          </a:ln>
        </p:spPr>
        <p:txBody>
          <a:bodyPr wrap="none" anchor="ctr"/>
          <a:lstStyle/>
          <a:p>
            <a:endParaRPr lang="lv-LV"/>
          </a:p>
        </p:txBody>
      </p:sp>
      <p:sp>
        <p:nvSpPr>
          <p:cNvPr id="5" name="Text Box 13"/>
          <p:cNvSpPr txBox="1">
            <a:spLocks noChangeArrowheads="1"/>
          </p:cNvSpPr>
          <p:nvPr/>
        </p:nvSpPr>
        <p:spPr bwMode="auto">
          <a:xfrm>
            <a:off x="4283918" y="1628255"/>
            <a:ext cx="917575" cy="701675"/>
          </a:xfrm>
          <a:prstGeom prst="rect">
            <a:avLst/>
          </a:prstGeom>
          <a:noFill/>
          <a:ln w="9525">
            <a:noFill/>
            <a:miter lim="800000"/>
            <a:headEnd/>
            <a:tailEnd/>
          </a:ln>
        </p:spPr>
        <p:txBody>
          <a:bodyPr wrap="none">
            <a:spAutoFit/>
          </a:bodyPr>
          <a:lstStyle/>
          <a:p>
            <a:r>
              <a:rPr lang="lv-LV" sz="4000" b="1" dirty="0">
                <a:solidFill>
                  <a:srgbClr val="FF0000"/>
                </a:solidFill>
                <a:latin typeface="Arial" pitchFamily="34" charset="0"/>
              </a:rPr>
              <a:t>AA</a:t>
            </a:r>
            <a:endParaRPr lang="en-US" sz="4000" b="1" dirty="0">
              <a:solidFill>
                <a:srgbClr val="FF0000"/>
              </a:solidFill>
              <a:latin typeface="Arial" pitchFamily="34" charset="0"/>
            </a:endParaRPr>
          </a:p>
        </p:txBody>
      </p:sp>
      <p:sp>
        <p:nvSpPr>
          <p:cNvPr id="6" name="Oval 5"/>
          <p:cNvSpPr>
            <a:spLocks noChangeArrowheads="1"/>
          </p:cNvSpPr>
          <p:nvPr/>
        </p:nvSpPr>
        <p:spPr bwMode="auto">
          <a:xfrm>
            <a:off x="5724128" y="1484784"/>
            <a:ext cx="1440160" cy="1007071"/>
          </a:xfrm>
          <a:prstGeom prst="ellipse">
            <a:avLst/>
          </a:prstGeom>
          <a:solidFill>
            <a:schemeClr val="tx1">
              <a:lumMod val="40000"/>
              <a:lumOff val="60000"/>
            </a:schemeClr>
          </a:solidFill>
          <a:ln w="57150">
            <a:solidFill>
              <a:schemeClr val="tx1"/>
            </a:solidFill>
            <a:round/>
            <a:headEnd/>
            <a:tailEnd/>
          </a:ln>
        </p:spPr>
        <p:txBody>
          <a:bodyPr wrap="none" anchor="ctr"/>
          <a:lstStyle/>
          <a:p>
            <a:endParaRPr lang="lv-LV"/>
          </a:p>
        </p:txBody>
      </p:sp>
      <p:sp>
        <p:nvSpPr>
          <p:cNvPr id="7" name="Text Box 13"/>
          <p:cNvSpPr txBox="1">
            <a:spLocks noChangeArrowheads="1"/>
          </p:cNvSpPr>
          <p:nvPr/>
        </p:nvSpPr>
        <p:spPr bwMode="auto">
          <a:xfrm>
            <a:off x="5903570" y="1628255"/>
            <a:ext cx="954107"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AG</a:t>
            </a:r>
            <a:endParaRPr lang="en-US" sz="4000" b="1" dirty="0">
              <a:solidFill>
                <a:srgbClr val="FF0000"/>
              </a:solidFill>
              <a:latin typeface="Arial" pitchFamily="34" charset="0"/>
            </a:endParaRPr>
          </a:p>
        </p:txBody>
      </p:sp>
      <p:sp>
        <p:nvSpPr>
          <p:cNvPr id="8" name="Oval 7"/>
          <p:cNvSpPr>
            <a:spLocks noChangeArrowheads="1"/>
          </p:cNvSpPr>
          <p:nvPr/>
        </p:nvSpPr>
        <p:spPr bwMode="auto">
          <a:xfrm>
            <a:off x="7380312" y="1484784"/>
            <a:ext cx="1440160" cy="1007071"/>
          </a:xfrm>
          <a:prstGeom prst="ellipse">
            <a:avLst/>
          </a:prstGeom>
          <a:solidFill>
            <a:schemeClr val="tx1">
              <a:lumMod val="75000"/>
            </a:schemeClr>
          </a:solidFill>
          <a:ln w="57150">
            <a:solidFill>
              <a:schemeClr val="tx1"/>
            </a:solidFill>
            <a:round/>
            <a:headEnd/>
            <a:tailEnd/>
          </a:ln>
        </p:spPr>
        <p:txBody>
          <a:bodyPr wrap="none" anchor="ctr"/>
          <a:lstStyle/>
          <a:p>
            <a:endParaRPr lang="lv-LV"/>
          </a:p>
        </p:txBody>
      </p:sp>
      <p:sp>
        <p:nvSpPr>
          <p:cNvPr id="9" name="Text Box 13"/>
          <p:cNvSpPr txBox="1">
            <a:spLocks noChangeArrowheads="1"/>
          </p:cNvSpPr>
          <p:nvPr/>
        </p:nvSpPr>
        <p:spPr bwMode="auto">
          <a:xfrm>
            <a:off x="7530900" y="1628255"/>
            <a:ext cx="982961"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GG</a:t>
            </a:r>
            <a:endParaRPr lang="en-US" sz="4000" b="1" dirty="0">
              <a:solidFill>
                <a:srgbClr val="FF0000"/>
              </a:solidFill>
              <a:latin typeface="Arial" pitchFamily="34" charset="0"/>
            </a:endParaRPr>
          </a:p>
        </p:txBody>
      </p:sp>
      <p:sp>
        <p:nvSpPr>
          <p:cNvPr id="10" name="Oval 9"/>
          <p:cNvSpPr>
            <a:spLocks noChangeArrowheads="1"/>
          </p:cNvSpPr>
          <p:nvPr/>
        </p:nvSpPr>
        <p:spPr bwMode="auto">
          <a:xfrm>
            <a:off x="4067944" y="3718073"/>
            <a:ext cx="1440160" cy="1007071"/>
          </a:xfrm>
          <a:prstGeom prst="ellipse">
            <a:avLst/>
          </a:prstGeom>
          <a:noFill/>
          <a:ln w="57150">
            <a:solidFill>
              <a:schemeClr val="tx1"/>
            </a:solidFill>
            <a:round/>
            <a:headEnd/>
            <a:tailEnd/>
          </a:ln>
        </p:spPr>
        <p:txBody>
          <a:bodyPr wrap="none" anchor="ctr"/>
          <a:lstStyle/>
          <a:p>
            <a:endParaRPr lang="lv-LV"/>
          </a:p>
        </p:txBody>
      </p:sp>
      <p:sp>
        <p:nvSpPr>
          <p:cNvPr id="11" name="Text Box 13"/>
          <p:cNvSpPr txBox="1">
            <a:spLocks noChangeArrowheads="1"/>
          </p:cNvSpPr>
          <p:nvPr/>
        </p:nvSpPr>
        <p:spPr bwMode="auto">
          <a:xfrm>
            <a:off x="4283918" y="3861544"/>
            <a:ext cx="917575" cy="701675"/>
          </a:xfrm>
          <a:prstGeom prst="rect">
            <a:avLst/>
          </a:prstGeom>
          <a:noFill/>
          <a:ln w="9525">
            <a:noFill/>
            <a:miter lim="800000"/>
            <a:headEnd/>
            <a:tailEnd/>
          </a:ln>
        </p:spPr>
        <p:txBody>
          <a:bodyPr wrap="none">
            <a:spAutoFit/>
          </a:bodyPr>
          <a:lstStyle/>
          <a:p>
            <a:r>
              <a:rPr lang="lv-LV" sz="4000" b="1" dirty="0">
                <a:solidFill>
                  <a:srgbClr val="FF0000"/>
                </a:solidFill>
                <a:latin typeface="Arial" pitchFamily="34" charset="0"/>
              </a:rPr>
              <a:t>AA</a:t>
            </a:r>
            <a:endParaRPr lang="en-US" sz="4000" b="1" dirty="0">
              <a:solidFill>
                <a:srgbClr val="FF0000"/>
              </a:solidFill>
              <a:latin typeface="Arial" pitchFamily="34" charset="0"/>
            </a:endParaRPr>
          </a:p>
        </p:txBody>
      </p:sp>
      <p:sp>
        <p:nvSpPr>
          <p:cNvPr id="12" name="Oval 11"/>
          <p:cNvSpPr>
            <a:spLocks noChangeArrowheads="1"/>
          </p:cNvSpPr>
          <p:nvPr/>
        </p:nvSpPr>
        <p:spPr bwMode="auto">
          <a:xfrm>
            <a:off x="5724128" y="3718073"/>
            <a:ext cx="1440160" cy="1007071"/>
          </a:xfrm>
          <a:prstGeom prst="ellipse">
            <a:avLst/>
          </a:prstGeom>
          <a:solidFill>
            <a:schemeClr val="tx1">
              <a:lumMod val="75000"/>
            </a:schemeClr>
          </a:solidFill>
          <a:ln w="57150">
            <a:solidFill>
              <a:schemeClr val="tx1"/>
            </a:solidFill>
            <a:round/>
            <a:headEnd/>
            <a:tailEnd/>
          </a:ln>
        </p:spPr>
        <p:txBody>
          <a:bodyPr wrap="none" anchor="ctr"/>
          <a:lstStyle/>
          <a:p>
            <a:endParaRPr lang="lv-LV"/>
          </a:p>
        </p:txBody>
      </p:sp>
      <p:sp>
        <p:nvSpPr>
          <p:cNvPr id="13" name="Text Box 13"/>
          <p:cNvSpPr txBox="1">
            <a:spLocks noChangeArrowheads="1"/>
          </p:cNvSpPr>
          <p:nvPr/>
        </p:nvSpPr>
        <p:spPr bwMode="auto">
          <a:xfrm>
            <a:off x="5903570" y="3861544"/>
            <a:ext cx="954107"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AG</a:t>
            </a:r>
            <a:endParaRPr lang="en-US" sz="4000" b="1" dirty="0">
              <a:solidFill>
                <a:srgbClr val="FF0000"/>
              </a:solidFill>
              <a:latin typeface="Arial" pitchFamily="34" charset="0"/>
            </a:endParaRPr>
          </a:p>
        </p:txBody>
      </p:sp>
      <p:sp>
        <p:nvSpPr>
          <p:cNvPr id="14" name="Oval 13"/>
          <p:cNvSpPr>
            <a:spLocks noChangeArrowheads="1"/>
          </p:cNvSpPr>
          <p:nvPr/>
        </p:nvSpPr>
        <p:spPr bwMode="auto">
          <a:xfrm>
            <a:off x="7380312" y="3718073"/>
            <a:ext cx="1440160" cy="1007071"/>
          </a:xfrm>
          <a:prstGeom prst="ellipse">
            <a:avLst/>
          </a:prstGeom>
          <a:solidFill>
            <a:schemeClr val="tx1">
              <a:lumMod val="75000"/>
            </a:schemeClr>
          </a:solidFill>
          <a:ln w="57150">
            <a:solidFill>
              <a:schemeClr val="tx1"/>
            </a:solidFill>
            <a:round/>
            <a:headEnd/>
            <a:tailEnd/>
          </a:ln>
        </p:spPr>
        <p:txBody>
          <a:bodyPr wrap="none" anchor="ctr"/>
          <a:lstStyle/>
          <a:p>
            <a:endParaRPr lang="lv-LV"/>
          </a:p>
        </p:txBody>
      </p:sp>
      <p:sp>
        <p:nvSpPr>
          <p:cNvPr id="15" name="Text Box 13"/>
          <p:cNvSpPr txBox="1">
            <a:spLocks noChangeArrowheads="1"/>
          </p:cNvSpPr>
          <p:nvPr/>
        </p:nvSpPr>
        <p:spPr bwMode="auto">
          <a:xfrm>
            <a:off x="7530900" y="3861544"/>
            <a:ext cx="982961"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GG</a:t>
            </a:r>
            <a:endParaRPr lang="en-US" sz="4000" b="1" dirty="0">
              <a:solidFill>
                <a:srgbClr val="FF0000"/>
              </a:solidFill>
              <a:latin typeface="Arial" pitchFamily="34" charset="0"/>
            </a:endParaRPr>
          </a:p>
        </p:txBody>
      </p:sp>
      <p:sp>
        <p:nvSpPr>
          <p:cNvPr id="16" name="Oval 15"/>
          <p:cNvSpPr>
            <a:spLocks noChangeArrowheads="1"/>
          </p:cNvSpPr>
          <p:nvPr/>
        </p:nvSpPr>
        <p:spPr bwMode="auto">
          <a:xfrm>
            <a:off x="4067944" y="5158233"/>
            <a:ext cx="1440160" cy="1007071"/>
          </a:xfrm>
          <a:prstGeom prst="ellipse">
            <a:avLst/>
          </a:prstGeom>
          <a:noFill/>
          <a:ln w="57150">
            <a:solidFill>
              <a:schemeClr val="tx1"/>
            </a:solidFill>
            <a:round/>
            <a:headEnd/>
            <a:tailEnd/>
          </a:ln>
        </p:spPr>
        <p:txBody>
          <a:bodyPr wrap="none" anchor="ctr"/>
          <a:lstStyle/>
          <a:p>
            <a:endParaRPr lang="lv-LV"/>
          </a:p>
        </p:txBody>
      </p:sp>
      <p:sp>
        <p:nvSpPr>
          <p:cNvPr id="17" name="Text Box 13"/>
          <p:cNvSpPr txBox="1">
            <a:spLocks noChangeArrowheads="1"/>
          </p:cNvSpPr>
          <p:nvPr/>
        </p:nvSpPr>
        <p:spPr bwMode="auto">
          <a:xfrm>
            <a:off x="4283918" y="5301704"/>
            <a:ext cx="917575" cy="701675"/>
          </a:xfrm>
          <a:prstGeom prst="rect">
            <a:avLst/>
          </a:prstGeom>
          <a:noFill/>
          <a:ln w="9525">
            <a:noFill/>
            <a:miter lim="800000"/>
            <a:headEnd/>
            <a:tailEnd/>
          </a:ln>
        </p:spPr>
        <p:txBody>
          <a:bodyPr wrap="none">
            <a:spAutoFit/>
          </a:bodyPr>
          <a:lstStyle/>
          <a:p>
            <a:r>
              <a:rPr lang="lv-LV" sz="4000" b="1" dirty="0">
                <a:solidFill>
                  <a:srgbClr val="FF0000"/>
                </a:solidFill>
                <a:latin typeface="Arial" pitchFamily="34" charset="0"/>
              </a:rPr>
              <a:t>AA</a:t>
            </a:r>
            <a:endParaRPr lang="en-US" sz="4000" b="1" dirty="0">
              <a:solidFill>
                <a:srgbClr val="FF0000"/>
              </a:solidFill>
              <a:latin typeface="Arial" pitchFamily="34" charset="0"/>
            </a:endParaRPr>
          </a:p>
        </p:txBody>
      </p:sp>
      <p:sp>
        <p:nvSpPr>
          <p:cNvPr id="18" name="Oval 17"/>
          <p:cNvSpPr>
            <a:spLocks noChangeArrowheads="1"/>
          </p:cNvSpPr>
          <p:nvPr/>
        </p:nvSpPr>
        <p:spPr bwMode="auto">
          <a:xfrm>
            <a:off x="5724128" y="5158233"/>
            <a:ext cx="1440160" cy="1007071"/>
          </a:xfrm>
          <a:prstGeom prst="ellipse">
            <a:avLst/>
          </a:prstGeom>
          <a:solidFill>
            <a:schemeClr val="bg1">
              <a:lumMod val="95000"/>
            </a:schemeClr>
          </a:solidFill>
          <a:ln w="57150">
            <a:solidFill>
              <a:schemeClr val="tx1"/>
            </a:solidFill>
            <a:round/>
            <a:headEnd/>
            <a:tailEnd/>
          </a:ln>
        </p:spPr>
        <p:txBody>
          <a:bodyPr wrap="none" anchor="ctr"/>
          <a:lstStyle/>
          <a:p>
            <a:endParaRPr lang="lv-LV"/>
          </a:p>
        </p:txBody>
      </p:sp>
      <p:sp>
        <p:nvSpPr>
          <p:cNvPr id="19" name="Text Box 13"/>
          <p:cNvSpPr txBox="1">
            <a:spLocks noChangeArrowheads="1"/>
          </p:cNvSpPr>
          <p:nvPr/>
        </p:nvSpPr>
        <p:spPr bwMode="auto">
          <a:xfrm>
            <a:off x="5903570" y="5301704"/>
            <a:ext cx="954107"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AG</a:t>
            </a:r>
            <a:endParaRPr lang="en-US" sz="4000" b="1" dirty="0">
              <a:solidFill>
                <a:srgbClr val="FF0000"/>
              </a:solidFill>
              <a:latin typeface="Arial" pitchFamily="34" charset="0"/>
            </a:endParaRPr>
          </a:p>
        </p:txBody>
      </p:sp>
      <p:sp>
        <p:nvSpPr>
          <p:cNvPr id="20" name="Oval 19"/>
          <p:cNvSpPr>
            <a:spLocks noChangeArrowheads="1"/>
          </p:cNvSpPr>
          <p:nvPr/>
        </p:nvSpPr>
        <p:spPr bwMode="auto">
          <a:xfrm>
            <a:off x="7380312" y="5158233"/>
            <a:ext cx="1440160" cy="1007071"/>
          </a:xfrm>
          <a:prstGeom prst="ellipse">
            <a:avLst/>
          </a:prstGeom>
          <a:solidFill>
            <a:schemeClr val="tx1">
              <a:lumMod val="75000"/>
            </a:schemeClr>
          </a:solidFill>
          <a:ln w="57150">
            <a:solidFill>
              <a:schemeClr val="tx1"/>
            </a:solidFill>
            <a:round/>
            <a:headEnd/>
            <a:tailEnd/>
          </a:ln>
        </p:spPr>
        <p:txBody>
          <a:bodyPr wrap="none" anchor="ctr"/>
          <a:lstStyle/>
          <a:p>
            <a:endParaRPr lang="lv-LV"/>
          </a:p>
        </p:txBody>
      </p:sp>
      <p:sp>
        <p:nvSpPr>
          <p:cNvPr id="21" name="Text Box 13"/>
          <p:cNvSpPr txBox="1">
            <a:spLocks noChangeArrowheads="1"/>
          </p:cNvSpPr>
          <p:nvPr/>
        </p:nvSpPr>
        <p:spPr bwMode="auto">
          <a:xfrm>
            <a:off x="7530900" y="5301704"/>
            <a:ext cx="982961"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GG</a:t>
            </a:r>
            <a:endParaRPr lang="en-US" sz="4000" b="1" dirty="0">
              <a:solidFill>
                <a:srgbClr val="FF0000"/>
              </a:solidFill>
              <a:latin typeface="Arial" pitchFamily="34" charset="0"/>
            </a:endParaRPr>
          </a:p>
        </p:txBody>
      </p:sp>
      <p:sp>
        <p:nvSpPr>
          <p:cNvPr id="22" name="TextBox 21"/>
          <p:cNvSpPr txBox="1"/>
          <p:nvPr/>
        </p:nvSpPr>
        <p:spPr>
          <a:xfrm>
            <a:off x="2627784" y="764704"/>
            <a:ext cx="3406702" cy="707886"/>
          </a:xfrm>
          <a:prstGeom prst="rect">
            <a:avLst/>
          </a:prstGeom>
          <a:noFill/>
        </p:spPr>
        <p:txBody>
          <a:bodyPr wrap="none" rtlCol="0">
            <a:spAutoFit/>
          </a:bodyPr>
          <a:lstStyle/>
          <a:p>
            <a:r>
              <a:rPr lang="lv-LV" sz="4000" dirty="0" smtClean="0"/>
              <a:t>Riska </a:t>
            </a:r>
            <a:r>
              <a:rPr lang="lv-LV" sz="4000" dirty="0" err="1" smtClean="0"/>
              <a:t>alēle-</a:t>
            </a:r>
            <a:r>
              <a:rPr lang="lv-LV" sz="4000" dirty="0" smtClean="0"/>
              <a:t> G</a:t>
            </a:r>
            <a:endParaRPr lang="lv-LV" sz="4000" dirty="0"/>
          </a:p>
        </p:txBody>
      </p:sp>
      <p:sp>
        <p:nvSpPr>
          <p:cNvPr id="23" name="TextBox 22"/>
          <p:cNvSpPr txBox="1"/>
          <p:nvPr/>
        </p:nvSpPr>
        <p:spPr>
          <a:xfrm>
            <a:off x="1043608" y="1627759"/>
            <a:ext cx="1723549" cy="707886"/>
          </a:xfrm>
          <a:prstGeom prst="rect">
            <a:avLst/>
          </a:prstGeom>
          <a:noFill/>
        </p:spPr>
        <p:txBody>
          <a:bodyPr wrap="none" rtlCol="0">
            <a:spAutoFit/>
          </a:bodyPr>
          <a:lstStyle/>
          <a:p>
            <a:r>
              <a:rPr lang="lv-LV" sz="4000" dirty="0" err="1" smtClean="0"/>
              <a:t>Aditīvs</a:t>
            </a:r>
            <a:endParaRPr lang="lv-LV" sz="4000" dirty="0"/>
          </a:p>
        </p:txBody>
      </p:sp>
      <p:sp>
        <p:nvSpPr>
          <p:cNvPr id="24" name="TextBox 23"/>
          <p:cNvSpPr txBox="1"/>
          <p:nvPr/>
        </p:nvSpPr>
        <p:spPr>
          <a:xfrm>
            <a:off x="539552" y="3861048"/>
            <a:ext cx="2637260" cy="707886"/>
          </a:xfrm>
          <a:prstGeom prst="rect">
            <a:avLst/>
          </a:prstGeom>
          <a:noFill/>
        </p:spPr>
        <p:txBody>
          <a:bodyPr wrap="none" rtlCol="0">
            <a:spAutoFit/>
          </a:bodyPr>
          <a:lstStyle/>
          <a:p>
            <a:r>
              <a:rPr lang="lv-LV" sz="4000" dirty="0" err="1" smtClean="0"/>
              <a:t>Dominants</a:t>
            </a:r>
            <a:endParaRPr lang="lv-LV" sz="4000" dirty="0"/>
          </a:p>
        </p:txBody>
      </p:sp>
      <p:sp>
        <p:nvSpPr>
          <p:cNvPr id="25" name="TextBox 24"/>
          <p:cNvSpPr txBox="1"/>
          <p:nvPr/>
        </p:nvSpPr>
        <p:spPr>
          <a:xfrm>
            <a:off x="755576" y="5301208"/>
            <a:ext cx="2294218" cy="707886"/>
          </a:xfrm>
          <a:prstGeom prst="rect">
            <a:avLst/>
          </a:prstGeom>
          <a:noFill/>
        </p:spPr>
        <p:txBody>
          <a:bodyPr wrap="none" rtlCol="0">
            <a:spAutoFit/>
          </a:bodyPr>
          <a:lstStyle/>
          <a:p>
            <a:r>
              <a:rPr lang="lv-LV" sz="4000" dirty="0" err="1" smtClean="0"/>
              <a:t>Recesīvs</a:t>
            </a:r>
            <a:endParaRPr lang="lv-LV" sz="4000" dirty="0"/>
          </a:p>
        </p:txBody>
      </p:sp>
      <p:sp>
        <p:nvSpPr>
          <p:cNvPr id="31" name="TextBox 30"/>
          <p:cNvSpPr txBox="1"/>
          <p:nvPr/>
        </p:nvSpPr>
        <p:spPr>
          <a:xfrm>
            <a:off x="4427984" y="2564904"/>
            <a:ext cx="4320480" cy="369332"/>
          </a:xfrm>
          <a:prstGeom prst="rect">
            <a:avLst/>
          </a:prstGeom>
          <a:noFill/>
        </p:spPr>
        <p:txBody>
          <a:bodyPr wrap="square" rtlCol="0">
            <a:spAutoFit/>
          </a:bodyPr>
          <a:lstStyle/>
          <a:p>
            <a:pPr algn="l"/>
            <a:r>
              <a:rPr lang="lv-LV" dirty="0" smtClean="0"/>
              <a:t>170cm	            172cm                174cm</a:t>
            </a:r>
            <a:endParaRPr lang="lv-LV" dirty="0"/>
          </a:p>
        </p:txBody>
      </p:sp>
      <p:sp>
        <p:nvSpPr>
          <p:cNvPr id="32" name="TextBox 31"/>
          <p:cNvSpPr txBox="1"/>
          <p:nvPr/>
        </p:nvSpPr>
        <p:spPr>
          <a:xfrm>
            <a:off x="4283968" y="4653136"/>
            <a:ext cx="4320480" cy="369332"/>
          </a:xfrm>
          <a:prstGeom prst="rect">
            <a:avLst/>
          </a:prstGeom>
          <a:noFill/>
        </p:spPr>
        <p:txBody>
          <a:bodyPr wrap="square" rtlCol="0">
            <a:spAutoFit/>
          </a:bodyPr>
          <a:lstStyle/>
          <a:p>
            <a:pPr algn="l"/>
            <a:r>
              <a:rPr lang="lv-LV" dirty="0" smtClean="0"/>
              <a:t>170cm	            173cm                173cm</a:t>
            </a:r>
            <a:endParaRPr lang="lv-LV" dirty="0"/>
          </a:p>
        </p:txBody>
      </p:sp>
      <p:sp>
        <p:nvSpPr>
          <p:cNvPr id="33" name="TextBox 32"/>
          <p:cNvSpPr txBox="1"/>
          <p:nvPr/>
        </p:nvSpPr>
        <p:spPr>
          <a:xfrm>
            <a:off x="4211960" y="6165304"/>
            <a:ext cx="4320480" cy="369332"/>
          </a:xfrm>
          <a:prstGeom prst="rect">
            <a:avLst/>
          </a:prstGeom>
          <a:noFill/>
        </p:spPr>
        <p:txBody>
          <a:bodyPr wrap="square" rtlCol="0">
            <a:spAutoFit/>
          </a:bodyPr>
          <a:lstStyle/>
          <a:p>
            <a:pPr algn="l"/>
            <a:r>
              <a:rPr lang="lv-LV" dirty="0" smtClean="0"/>
              <a:t>170cm	            170cm                173cm</a:t>
            </a:r>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4" grpId="0"/>
      <p:bldP spid="25"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52400"/>
            <a:ext cx="8856984" cy="563563"/>
          </a:xfrm>
        </p:spPr>
        <p:txBody>
          <a:bodyPr/>
          <a:lstStyle/>
          <a:p>
            <a:r>
              <a:rPr lang="lv-LV" dirty="0" err="1" smtClean="0"/>
              <a:t>Epistāze</a:t>
            </a:r>
            <a:r>
              <a:rPr lang="lv-LV" dirty="0" smtClean="0"/>
              <a:t> – mijiedarbība starp dažādiem faktoriem </a:t>
            </a:r>
            <a:endParaRPr lang="lv-LV" dirty="0"/>
          </a:p>
        </p:txBody>
      </p:sp>
      <p:sp>
        <p:nvSpPr>
          <p:cNvPr id="4" name="Rectangle 6"/>
          <p:cNvSpPr txBox="1">
            <a:spLocks noChangeArrowheads="1"/>
          </p:cNvSpPr>
          <p:nvPr/>
        </p:nvSpPr>
        <p:spPr bwMode="auto">
          <a:xfrm>
            <a:off x="323528" y="1268760"/>
            <a:ext cx="8229600" cy="2136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Labrador</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u-</a:t>
            </a:r>
            <a:r>
              <a:rPr kumimoji="0" lang="lv-LV"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rPr>
              <a:t>retrīveru</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 apmatojuma krāsu kontrolē </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divi gēni – poliģenētiska pazīme</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Gēns B kontrolē krāsu</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Gēns E kontrolē B ekspresiju </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sz="2400" b="0" i="0" u="none" strike="noStrike" kern="0" cap="none" spc="0" normalizeH="0" baseline="0" noProof="0" dirty="0" smtClean="0">
              <a:ln>
                <a:noFill/>
              </a:ln>
              <a:solidFill>
                <a:schemeClr val="hlink"/>
              </a:solidFill>
              <a:effectLst/>
              <a:uLnTx/>
              <a:uFillTx/>
              <a:latin typeface="Calibri" pitchFamily="34" charset="0"/>
              <a:cs typeface="Calibri" pitchFamily="34" charset="0"/>
            </a:endParaRP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2400" b="0" i="0" u="none" strike="noStrike" kern="0" cap="none" spc="0" normalizeH="0" baseline="0" noProof="0" dirty="0">
              <a:ln>
                <a:noFill/>
              </a:ln>
              <a:solidFill>
                <a:schemeClr val="hlink"/>
              </a:solidFill>
              <a:effectLst/>
              <a:uLnTx/>
              <a:uFillTx/>
              <a:latin typeface="Calibri" pitchFamily="34" charset="0"/>
              <a:cs typeface="Calibri" pitchFamily="34" charset="0"/>
            </a:endParaRPr>
          </a:p>
        </p:txBody>
      </p:sp>
      <p:pic>
        <p:nvPicPr>
          <p:cNvPr id="5" name="Content Placeholder 4" descr="golden-retrievers-pups"/>
          <p:cNvPicPr>
            <a:picLocks noGrp="1" noChangeAspect="1" noChangeArrowheads="1"/>
          </p:cNvPicPr>
          <p:nvPr>
            <p:ph idx="4294967295"/>
          </p:nvPr>
        </p:nvPicPr>
        <p:blipFill>
          <a:blip r:embed="rId2" cstate="print"/>
          <a:srcRect/>
          <a:stretch>
            <a:fillRect/>
          </a:stretch>
        </p:blipFill>
        <p:spPr>
          <a:xfrm>
            <a:off x="6732240" y="4725144"/>
            <a:ext cx="1856184" cy="1754137"/>
          </a:xfrm>
          <a:noFill/>
          <a:ln/>
        </p:spPr>
      </p:pic>
      <p:sp>
        <p:nvSpPr>
          <p:cNvPr id="6" name="Rectangle 3"/>
          <p:cNvSpPr txBox="1">
            <a:spLocks noChangeArrowheads="1"/>
          </p:cNvSpPr>
          <p:nvPr/>
        </p:nvSpPr>
        <p:spPr bwMode="auto">
          <a:xfrm>
            <a:off x="251520" y="4005064"/>
            <a:ext cx="6192688" cy="18433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BBEE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un</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 </a:t>
            </a: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 -&gt;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Melns</a:t>
            </a:r>
            <a:r>
              <a:rPr kumimoji="0" lang="lv-LV" sz="2800" b="0" i="0" u="none" strike="noStrike" kern="0" cap="none" spc="0" normalizeH="0" noProof="0" dirty="0" smtClean="0">
                <a:ln>
                  <a:noFill/>
                </a:ln>
                <a:solidFill>
                  <a:srgbClr val="000066"/>
                </a:solidFill>
                <a:effectLst/>
                <a:uLnTx/>
                <a:uFillTx/>
                <a:latin typeface="Calibri" pitchFamily="34" charset="0"/>
                <a:ea typeface="+mn-ea"/>
                <a:cs typeface="Calibri" pitchFamily="34" charset="0"/>
              </a:rPr>
              <a:t> </a:t>
            </a:r>
            <a:r>
              <a:rPr kumimoji="0" lang="lv-LV" sz="2800" b="0" i="0" u="none" strike="noStrike" kern="0" cap="none" spc="0" normalizeH="0" noProof="0" dirty="0" err="1" smtClean="0">
                <a:ln>
                  <a:noFill/>
                </a:ln>
                <a:solidFill>
                  <a:srgbClr val="000066"/>
                </a:solidFill>
                <a:effectLst/>
                <a:uLnTx/>
                <a:uFillTx/>
                <a:latin typeface="Calibri" pitchFamily="34" charset="0"/>
                <a:ea typeface="+mn-ea"/>
                <a:cs typeface="Calibri" pitchFamily="34" charset="0"/>
              </a:rPr>
              <a:t>retrīvers</a:t>
            </a:r>
            <a:endPar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un</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-&gt; B</a:t>
            </a:r>
            <a:r>
              <a:rPr kumimoji="0" lang="lv-LV"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rūns</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lv-LV"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retrīvers</a:t>
            </a:r>
            <a:endPar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vai</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a:t>
            </a:r>
            <a:r>
              <a:rPr kumimoji="0" lang="en-US"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bbee</a:t>
            </a:r>
            <a:r>
              <a:rPr kumimoji="0" lang="en-US"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 -&gt; </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sym typeface="Wingdings" pitchFamily="2" charset="2"/>
              </a:rPr>
              <a:t>Zelta </a:t>
            </a:r>
            <a:r>
              <a:rPr kumimoji="0" lang="lv-LV" sz="2800" b="0" i="0" u="none" strike="noStrike" kern="0" cap="none" spc="0" normalizeH="0" baseline="0" noProof="0" dirty="0" err="1" smtClean="0">
                <a:ln>
                  <a:noFill/>
                </a:ln>
                <a:solidFill>
                  <a:srgbClr val="000066"/>
                </a:solidFill>
                <a:effectLst/>
                <a:uLnTx/>
                <a:uFillTx/>
                <a:latin typeface="Calibri" pitchFamily="34" charset="0"/>
                <a:ea typeface="+mn-ea"/>
                <a:cs typeface="Calibri" pitchFamily="34" charset="0"/>
                <a:sym typeface="Wingdings" pitchFamily="2" charset="2"/>
              </a:rPr>
              <a:t>retrīvers</a:t>
            </a:r>
            <a:endParaRPr kumimoji="0" lang="en-US" sz="2800" b="0" i="0" u="none" strike="noStrike" kern="0" cap="none" spc="0" normalizeH="0" baseline="0" noProof="0" dirty="0">
              <a:ln>
                <a:noFill/>
              </a:ln>
              <a:solidFill>
                <a:srgbClr val="000066"/>
              </a:solidFill>
              <a:effectLst/>
              <a:uLnTx/>
              <a:uFillTx/>
              <a:latin typeface="Calibri" pitchFamily="34" charset="0"/>
              <a:ea typeface="+mn-ea"/>
              <a:cs typeface="Calibri" pitchFamily="34" charset="0"/>
            </a:endParaRPr>
          </a:p>
        </p:txBody>
      </p:sp>
      <p:pic>
        <p:nvPicPr>
          <p:cNvPr id="7" name="Picture 4" descr="labr_puppy_black"/>
          <p:cNvPicPr>
            <a:picLocks noChangeAspect="1" noChangeArrowheads="1"/>
          </p:cNvPicPr>
          <p:nvPr/>
        </p:nvPicPr>
        <p:blipFill>
          <a:blip r:embed="rId3" cstate="print"/>
          <a:srcRect/>
          <a:stretch>
            <a:fillRect/>
          </a:stretch>
        </p:blipFill>
        <p:spPr>
          <a:xfrm>
            <a:off x="5652120" y="2636912"/>
            <a:ext cx="1359545" cy="1693723"/>
          </a:xfrm>
          <a:prstGeom prst="rect">
            <a:avLst/>
          </a:prstGeom>
          <a:noFill/>
          <a:ln/>
        </p:spPr>
      </p:pic>
      <p:pic>
        <p:nvPicPr>
          <p:cNvPr id="8" name="Picture 7" descr="puppy_187"/>
          <p:cNvPicPr>
            <a:picLocks noChangeAspect="1" noChangeArrowheads="1"/>
          </p:cNvPicPr>
          <p:nvPr/>
        </p:nvPicPr>
        <p:blipFill>
          <a:blip r:embed="rId4" cstate="print"/>
          <a:srcRect/>
          <a:stretch>
            <a:fillRect/>
          </a:stretch>
        </p:blipFill>
        <p:spPr>
          <a:xfrm>
            <a:off x="7380312" y="2780928"/>
            <a:ext cx="1410813" cy="1728192"/>
          </a:xfrm>
          <a:prstGeom prst="rect">
            <a:avLst/>
          </a:prstGeo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sz="4000" dirty="0" smtClean="0"/>
              <a:t>Variācijas efekts </a:t>
            </a:r>
            <a:endParaRPr lang="lv-LV" sz="4000" dirty="0"/>
          </a:p>
        </p:txBody>
      </p:sp>
      <p:sp>
        <p:nvSpPr>
          <p:cNvPr id="4" name="Oval 3"/>
          <p:cNvSpPr>
            <a:spLocks noChangeArrowheads="1"/>
          </p:cNvSpPr>
          <p:nvPr/>
        </p:nvSpPr>
        <p:spPr bwMode="auto">
          <a:xfrm>
            <a:off x="4067944" y="1484784"/>
            <a:ext cx="1440160" cy="1007071"/>
          </a:xfrm>
          <a:prstGeom prst="ellipse">
            <a:avLst/>
          </a:prstGeom>
          <a:noFill/>
          <a:ln w="57150">
            <a:solidFill>
              <a:schemeClr val="tx1"/>
            </a:solidFill>
            <a:round/>
            <a:headEnd/>
            <a:tailEnd/>
          </a:ln>
        </p:spPr>
        <p:txBody>
          <a:bodyPr wrap="none" anchor="ctr"/>
          <a:lstStyle/>
          <a:p>
            <a:endParaRPr lang="lv-LV"/>
          </a:p>
        </p:txBody>
      </p:sp>
      <p:sp>
        <p:nvSpPr>
          <p:cNvPr id="5" name="Text Box 13"/>
          <p:cNvSpPr txBox="1">
            <a:spLocks noChangeArrowheads="1"/>
          </p:cNvSpPr>
          <p:nvPr/>
        </p:nvSpPr>
        <p:spPr bwMode="auto">
          <a:xfrm>
            <a:off x="4283918" y="1628255"/>
            <a:ext cx="917575" cy="701675"/>
          </a:xfrm>
          <a:prstGeom prst="rect">
            <a:avLst/>
          </a:prstGeom>
          <a:noFill/>
          <a:ln w="9525">
            <a:noFill/>
            <a:miter lim="800000"/>
            <a:headEnd/>
            <a:tailEnd/>
          </a:ln>
        </p:spPr>
        <p:txBody>
          <a:bodyPr wrap="none">
            <a:spAutoFit/>
          </a:bodyPr>
          <a:lstStyle/>
          <a:p>
            <a:r>
              <a:rPr lang="lv-LV" sz="4000" b="1" dirty="0">
                <a:solidFill>
                  <a:srgbClr val="FF0000"/>
                </a:solidFill>
                <a:latin typeface="Arial" pitchFamily="34" charset="0"/>
              </a:rPr>
              <a:t>AA</a:t>
            </a:r>
            <a:endParaRPr lang="en-US" sz="4000" b="1" dirty="0">
              <a:solidFill>
                <a:srgbClr val="FF0000"/>
              </a:solidFill>
              <a:latin typeface="Arial" pitchFamily="34" charset="0"/>
            </a:endParaRPr>
          </a:p>
        </p:txBody>
      </p:sp>
      <p:sp>
        <p:nvSpPr>
          <p:cNvPr id="6" name="Oval 5"/>
          <p:cNvSpPr>
            <a:spLocks noChangeArrowheads="1"/>
          </p:cNvSpPr>
          <p:nvPr/>
        </p:nvSpPr>
        <p:spPr bwMode="auto">
          <a:xfrm>
            <a:off x="5724128" y="1484784"/>
            <a:ext cx="1440160" cy="1007071"/>
          </a:xfrm>
          <a:prstGeom prst="ellipse">
            <a:avLst/>
          </a:prstGeom>
          <a:solidFill>
            <a:schemeClr val="tx1">
              <a:lumMod val="40000"/>
              <a:lumOff val="60000"/>
            </a:schemeClr>
          </a:solidFill>
          <a:ln w="57150">
            <a:solidFill>
              <a:schemeClr val="tx1"/>
            </a:solidFill>
            <a:round/>
            <a:headEnd/>
            <a:tailEnd/>
          </a:ln>
        </p:spPr>
        <p:txBody>
          <a:bodyPr wrap="none" anchor="ctr"/>
          <a:lstStyle/>
          <a:p>
            <a:endParaRPr lang="lv-LV"/>
          </a:p>
        </p:txBody>
      </p:sp>
      <p:sp>
        <p:nvSpPr>
          <p:cNvPr id="7" name="Text Box 13"/>
          <p:cNvSpPr txBox="1">
            <a:spLocks noChangeArrowheads="1"/>
          </p:cNvSpPr>
          <p:nvPr/>
        </p:nvSpPr>
        <p:spPr bwMode="auto">
          <a:xfrm>
            <a:off x="5903570" y="1628255"/>
            <a:ext cx="954107"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AG</a:t>
            </a:r>
            <a:endParaRPr lang="en-US" sz="4000" b="1" dirty="0">
              <a:solidFill>
                <a:srgbClr val="FF0000"/>
              </a:solidFill>
              <a:latin typeface="Arial" pitchFamily="34" charset="0"/>
            </a:endParaRPr>
          </a:p>
        </p:txBody>
      </p:sp>
      <p:sp>
        <p:nvSpPr>
          <p:cNvPr id="8" name="Oval 7"/>
          <p:cNvSpPr>
            <a:spLocks noChangeArrowheads="1"/>
          </p:cNvSpPr>
          <p:nvPr/>
        </p:nvSpPr>
        <p:spPr bwMode="auto">
          <a:xfrm>
            <a:off x="7380312" y="1484784"/>
            <a:ext cx="1440160" cy="1007071"/>
          </a:xfrm>
          <a:prstGeom prst="ellipse">
            <a:avLst/>
          </a:prstGeom>
          <a:solidFill>
            <a:schemeClr val="tx1">
              <a:lumMod val="75000"/>
            </a:schemeClr>
          </a:solidFill>
          <a:ln w="57150">
            <a:solidFill>
              <a:schemeClr val="tx1"/>
            </a:solidFill>
            <a:round/>
            <a:headEnd/>
            <a:tailEnd/>
          </a:ln>
        </p:spPr>
        <p:txBody>
          <a:bodyPr wrap="none" anchor="ctr"/>
          <a:lstStyle/>
          <a:p>
            <a:endParaRPr lang="lv-LV"/>
          </a:p>
        </p:txBody>
      </p:sp>
      <p:sp>
        <p:nvSpPr>
          <p:cNvPr id="9" name="Text Box 13"/>
          <p:cNvSpPr txBox="1">
            <a:spLocks noChangeArrowheads="1"/>
          </p:cNvSpPr>
          <p:nvPr/>
        </p:nvSpPr>
        <p:spPr bwMode="auto">
          <a:xfrm>
            <a:off x="7530900" y="1628255"/>
            <a:ext cx="982961" cy="707886"/>
          </a:xfrm>
          <a:prstGeom prst="rect">
            <a:avLst/>
          </a:prstGeom>
          <a:noFill/>
          <a:ln w="9525">
            <a:noFill/>
            <a:miter lim="800000"/>
            <a:headEnd/>
            <a:tailEnd/>
          </a:ln>
        </p:spPr>
        <p:txBody>
          <a:bodyPr wrap="none">
            <a:spAutoFit/>
          </a:bodyPr>
          <a:lstStyle/>
          <a:p>
            <a:r>
              <a:rPr lang="lv-LV" sz="4000" b="1" dirty="0" smtClean="0">
                <a:solidFill>
                  <a:srgbClr val="FF0000"/>
                </a:solidFill>
                <a:latin typeface="Arial" pitchFamily="34" charset="0"/>
              </a:rPr>
              <a:t>GG</a:t>
            </a:r>
            <a:endParaRPr lang="en-US" sz="4000" b="1" dirty="0">
              <a:solidFill>
                <a:srgbClr val="FF0000"/>
              </a:solidFill>
              <a:latin typeface="Arial" pitchFamily="34" charset="0"/>
            </a:endParaRPr>
          </a:p>
        </p:txBody>
      </p:sp>
      <p:sp>
        <p:nvSpPr>
          <p:cNvPr id="22" name="TextBox 21"/>
          <p:cNvSpPr txBox="1"/>
          <p:nvPr/>
        </p:nvSpPr>
        <p:spPr>
          <a:xfrm>
            <a:off x="2627784" y="764704"/>
            <a:ext cx="3406702" cy="707886"/>
          </a:xfrm>
          <a:prstGeom prst="rect">
            <a:avLst/>
          </a:prstGeom>
          <a:noFill/>
        </p:spPr>
        <p:txBody>
          <a:bodyPr wrap="none" rtlCol="0">
            <a:spAutoFit/>
          </a:bodyPr>
          <a:lstStyle/>
          <a:p>
            <a:r>
              <a:rPr lang="lv-LV" sz="4000" dirty="0" smtClean="0"/>
              <a:t>Riska </a:t>
            </a:r>
            <a:r>
              <a:rPr lang="lv-LV" sz="4000" dirty="0" err="1" smtClean="0"/>
              <a:t>alēle-</a:t>
            </a:r>
            <a:r>
              <a:rPr lang="lv-LV" sz="4000" dirty="0" smtClean="0"/>
              <a:t> G</a:t>
            </a:r>
            <a:endParaRPr lang="lv-LV" sz="4000" dirty="0"/>
          </a:p>
        </p:txBody>
      </p:sp>
      <p:sp>
        <p:nvSpPr>
          <p:cNvPr id="23" name="TextBox 22"/>
          <p:cNvSpPr txBox="1"/>
          <p:nvPr/>
        </p:nvSpPr>
        <p:spPr>
          <a:xfrm>
            <a:off x="89682" y="1772816"/>
            <a:ext cx="3372846" cy="584775"/>
          </a:xfrm>
          <a:prstGeom prst="rect">
            <a:avLst/>
          </a:prstGeom>
          <a:noFill/>
        </p:spPr>
        <p:txBody>
          <a:bodyPr wrap="none" rtlCol="0">
            <a:spAutoFit/>
          </a:bodyPr>
          <a:lstStyle/>
          <a:p>
            <a:r>
              <a:rPr lang="lv-LV" sz="3200" b="1" dirty="0" smtClean="0"/>
              <a:t>Variācijas efekts</a:t>
            </a:r>
            <a:endParaRPr lang="lv-LV" sz="3200" b="1" dirty="0"/>
          </a:p>
        </p:txBody>
      </p:sp>
      <p:sp>
        <p:nvSpPr>
          <p:cNvPr id="31" name="TextBox 30"/>
          <p:cNvSpPr txBox="1"/>
          <p:nvPr/>
        </p:nvSpPr>
        <p:spPr>
          <a:xfrm>
            <a:off x="827584" y="2708920"/>
            <a:ext cx="7920880" cy="461665"/>
          </a:xfrm>
          <a:prstGeom prst="rect">
            <a:avLst/>
          </a:prstGeom>
          <a:noFill/>
        </p:spPr>
        <p:txBody>
          <a:bodyPr wrap="square" rtlCol="0">
            <a:spAutoFit/>
          </a:bodyPr>
          <a:lstStyle/>
          <a:p>
            <a:r>
              <a:rPr lang="lv-LV" sz="2400" b="1" dirty="0" smtClean="0"/>
              <a:t>          Liels                     165cm       170cm         175cm</a:t>
            </a:r>
            <a:endParaRPr lang="lv-LV" sz="2400" b="1" dirty="0"/>
          </a:p>
        </p:txBody>
      </p:sp>
      <p:sp>
        <p:nvSpPr>
          <p:cNvPr id="28" name="TextBox 27"/>
          <p:cNvSpPr txBox="1"/>
          <p:nvPr/>
        </p:nvSpPr>
        <p:spPr>
          <a:xfrm>
            <a:off x="827584" y="3501008"/>
            <a:ext cx="7920880" cy="461665"/>
          </a:xfrm>
          <a:prstGeom prst="rect">
            <a:avLst/>
          </a:prstGeom>
          <a:noFill/>
        </p:spPr>
        <p:txBody>
          <a:bodyPr wrap="square" rtlCol="0">
            <a:spAutoFit/>
          </a:bodyPr>
          <a:lstStyle/>
          <a:p>
            <a:r>
              <a:rPr lang="lv-LV" sz="2400" b="1" dirty="0" smtClean="0"/>
              <a:t>Vidējs                     170cm       172cm         174cm</a:t>
            </a:r>
            <a:endParaRPr lang="lv-LV" sz="2400" b="1" dirty="0"/>
          </a:p>
        </p:txBody>
      </p:sp>
      <p:sp>
        <p:nvSpPr>
          <p:cNvPr id="29" name="TextBox 28"/>
          <p:cNvSpPr txBox="1"/>
          <p:nvPr/>
        </p:nvSpPr>
        <p:spPr>
          <a:xfrm>
            <a:off x="539552" y="4437112"/>
            <a:ext cx="8424936" cy="461665"/>
          </a:xfrm>
          <a:prstGeom prst="rect">
            <a:avLst/>
          </a:prstGeom>
          <a:noFill/>
        </p:spPr>
        <p:txBody>
          <a:bodyPr wrap="square" rtlCol="0">
            <a:spAutoFit/>
          </a:bodyPr>
          <a:lstStyle/>
          <a:p>
            <a:r>
              <a:rPr lang="lv-LV" sz="2400" b="1" dirty="0" smtClean="0"/>
              <a:t>          Mazs                     171.5cm       172cm         172.5cm</a:t>
            </a:r>
            <a:endParaRPr lang="lv-LV" sz="2400" b="1" dirty="0"/>
          </a:p>
        </p:txBody>
      </p:sp>
      <p:sp>
        <p:nvSpPr>
          <p:cNvPr id="30" name="TextBox 29"/>
          <p:cNvSpPr txBox="1"/>
          <p:nvPr/>
        </p:nvSpPr>
        <p:spPr>
          <a:xfrm>
            <a:off x="395536" y="5373216"/>
            <a:ext cx="8352928" cy="461665"/>
          </a:xfrm>
          <a:prstGeom prst="rect">
            <a:avLst/>
          </a:prstGeom>
          <a:noFill/>
        </p:spPr>
        <p:txBody>
          <a:bodyPr wrap="square" rtlCol="0">
            <a:spAutoFit/>
          </a:bodyPr>
          <a:lstStyle/>
          <a:p>
            <a:r>
              <a:rPr lang="lv-LV" sz="2400" b="1" dirty="0" smtClean="0"/>
              <a:t>          Nav efekta                   172cm       172cm         172cm</a:t>
            </a:r>
            <a:endParaRPr lang="lv-LV"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684213" y="260350"/>
            <a:ext cx="7772400" cy="576263"/>
          </a:xfrm>
          <a:prstGeom prst="rect">
            <a:avLst/>
          </a:prstGeom>
          <a:noFill/>
          <a:ln w="9525">
            <a:noFill/>
            <a:miter lim="800000"/>
            <a:headEnd/>
            <a:tailEnd/>
          </a:ln>
        </p:spPr>
        <p:txBody>
          <a:bodyPr anchor="ctr"/>
          <a:lstStyle/>
          <a:p>
            <a:pPr algn="ctr"/>
            <a:r>
              <a:rPr lang="lv-LV" sz="3200">
                <a:solidFill>
                  <a:schemeClr val="tx2"/>
                </a:solidFill>
                <a:latin typeface="Times New Roman" pitchFamily="18" charset="0"/>
              </a:rPr>
              <a:t>Variāciju ietekme uz slimības izraisīšanu</a:t>
            </a:r>
          </a:p>
        </p:txBody>
      </p:sp>
      <p:sp>
        <p:nvSpPr>
          <p:cNvPr id="359427" name="Text Box 3"/>
          <p:cNvSpPr txBox="1">
            <a:spLocks noChangeArrowheads="1"/>
          </p:cNvSpPr>
          <p:nvPr/>
        </p:nvSpPr>
        <p:spPr bwMode="auto">
          <a:xfrm>
            <a:off x="2706738" y="5592763"/>
            <a:ext cx="1960562" cy="304800"/>
          </a:xfrm>
          <a:prstGeom prst="rect">
            <a:avLst/>
          </a:prstGeom>
          <a:noFill/>
          <a:ln w="9525">
            <a:noFill/>
            <a:miter lim="800000"/>
            <a:headEnd/>
            <a:tailEnd/>
          </a:ln>
          <a:effectLst/>
        </p:spPr>
        <p:txBody>
          <a:bodyPr wrap="none" lIns="0" tIns="0" rIns="0" bIns="0">
            <a:spAutoFit/>
          </a:bodyPr>
          <a:lstStyle/>
          <a:p>
            <a:pPr algn="ctr" eaLnBrk="0" hangingPunct="0"/>
            <a:r>
              <a:rPr lang="en-US" sz="2000" b="1">
                <a:latin typeface="Arial" charset="0"/>
              </a:rPr>
              <a:t>al</a:t>
            </a:r>
            <a:r>
              <a:rPr lang="lv-LV" sz="2000" b="1">
                <a:latin typeface="Arial" charset="0"/>
              </a:rPr>
              <a:t>ē</a:t>
            </a:r>
            <a:r>
              <a:rPr lang="en-US" sz="2000" b="1">
                <a:latin typeface="Arial" charset="0"/>
              </a:rPr>
              <a:t>le</a:t>
            </a:r>
            <a:r>
              <a:rPr lang="lv-LV" sz="2000" b="1">
                <a:latin typeface="Arial" charset="0"/>
              </a:rPr>
              <a:t>s</a:t>
            </a:r>
            <a:r>
              <a:rPr lang="en-US" sz="2000" b="1">
                <a:latin typeface="Arial" charset="0"/>
              </a:rPr>
              <a:t> fre</a:t>
            </a:r>
            <a:r>
              <a:rPr lang="lv-LV" sz="2000" b="1">
                <a:latin typeface="Arial" charset="0"/>
              </a:rPr>
              <a:t>kv</a:t>
            </a:r>
            <a:r>
              <a:rPr lang="en-US" sz="2000" b="1">
                <a:latin typeface="Arial" charset="0"/>
              </a:rPr>
              <a:t>enc</a:t>
            </a:r>
            <a:r>
              <a:rPr lang="lv-LV" sz="2000" b="1">
                <a:latin typeface="Arial" charset="0"/>
              </a:rPr>
              <a:t>e</a:t>
            </a:r>
            <a:endParaRPr lang="en-US" sz="2000" b="1">
              <a:latin typeface="Arial" charset="0"/>
            </a:endParaRPr>
          </a:p>
        </p:txBody>
      </p:sp>
      <p:sp>
        <p:nvSpPr>
          <p:cNvPr id="359428" name="Text Box 4"/>
          <p:cNvSpPr txBox="1">
            <a:spLocks noChangeArrowheads="1"/>
          </p:cNvSpPr>
          <p:nvPr/>
        </p:nvSpPr>
        <p:spPr bwMode="auto">
          <a:xfrm>
            <a:off x="4464100" y="6022975"/>
            <a:ext cx="965200" cy="274638"/>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AUGSTA</a:t>
            </a:r>
            <a:endParaRPr lang="en-US" b="1">
              <a:latin typeface="Arial" charset="0"/>
            </a:endParaRPr>
          </a:p>
        </p:txBody>
      </p:sp>
      <p:sp>
        <p:nvSpPr>
          <p:cNvPr id="359429" name="Text Box 5"/>
          <p:cNvSpPr txBox="1">
            <a:spLocks noChangeArrowheads="1"/>
          </p:cNvSpPr>
          <p:nvPr/>
        </p:nvSpPr>
        <p:spPr bwMode="auto">
          <a:xfrm>
            <a:off x="1416100" y="5375275"/>
            <a:ext cx="647700" cy="274638"/>
          </a:xfrm>
          <a:prstGeom prst="rect">
            <a:avLst/>
          </a:prstGeom>
          <a:noFill/>
          <a:ln w="9525">
            <a:noFill/>
            <a:miter lim="800000"/>
            <a:headEnd/>
            <a:tailEnd/>
          </a:ln>
          <a:effectLst/>
        </p:spPr>
        <p:txBody>
          <a:bodyPr lIns="0" tIns="0" rIns="0" bIns="0">
            <a:spAutoFit/>
          </a:bodyPr>
          <a:lstStyle/>
          <a:p>
            <a:pPr algn="ctr" eaLnBrk="0" hangingPunct="0"/>
            <a:r>
              <a:rPr lang="lv-LV" b="1">
                <a:latin typeface="Arial" charset="0"/>
              </a:rPr>
              <a:t>ZEMA</a:t>
            </a:r>
            <a:endParaRPr lang="en-US" b="1">
              <a:latin typeface="Arial" charset="0"/>
            </a:endParaRPr>
          </a:p>
        </p:txBody>
      </p:sp>
      <p:sp>
        <p:nvSpPr>
          <p:cNvPr id="359430" name="Text Box 6"/>
          <p:cNvSpPr txBox="1">
            <a:spLocks noChangeArrowheads="1"/>
          </p:cNvSpPr>
          <p:nvPr/>
        </p:nvSpPr>
        <p:spPr bwMode="auto">
          <a:xfrm rot="16200000">
            <a:off x="215950" y="2960688"/>
            <a:ext cx="1958975" cy="304800"/>
          </a:xfrm>
          <a:prstGeom prst="rect">
            <a:avLst/>
          </a:prstGeom>
          <a:noFill/>
          <a:ln w="9525">
            <a:noFill/>
            <a:miter lim="800000"/>
            <a:headEnd/>
            <a:tailEnd/>
          </a:ln>
          <a:effectLst/>
        </p:spPr>
        <p:txBody>
          <a:bodyPr wrap="none" lIns="0" tIns="0" rIns="0" bIns="0">
            <a:spAutoFit/>
          </a:bodyPr>
          <a:lstStyle/>
          <a:p>
            <a:pPr algn="ctr" eaLnBrk="0" hangingPunct="0"/>
            <a:r>
              <a:rPr lang="lv-LV" sz="2000" b="1">
                <a:latin typeface="Arial" charset="0"/>
              </a:rPr>
              <a:t>Mutācijas efekts</a:t>
            </a:r>
            <a:endParaRPr lang="en-US" sz="2000" b="1">
              <a:latin typeface="Arial" charset="0"/>
            </a:endParaRPr>
          </a:p>
        </p:txBody>
      </p:sp>
      <p:sp>
        <p:nvSpPr>
          <p:cNvPr id="359431" name="Text Box 7"/>
          <p:cNvSpPr txBox="1">
            <a:spLocks noChangeArrowheads="1"/>
          </p:cNvSpPr>
          <p:nvPr/>
        </p:nvSpPr>
        <p:spPr bwMode="auto">
          <a:xfrm>
            <a:off x="1187500" y="4941888"/>
            <a:ext cx="5969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VĀJŠ</a:t>
            </a:r>
            <a:endParaRPr lang="en-US" b="1">
              <a:latin typeface="Arial" charset="0"/>
            </a:endParaRPr>
          </a:p>
        </p:txBody>
      </p:sp>
      <p:sp>
        <p:nvSpPr>
          <p:cNvPr id="359432" name="Text Box 8"/>
          <p:cNvSpPr txBox="1">
            <a:spLocks noChangeArrowheads="1"/>
          </p:cNvSpPr>
          <p:nvPr/>
        </p:nvSpPr>
        <p:spPr bwMode="auto">
          <a:xfrm>
            <a:off x="971600" y="982663"/>
            <a:ext cx="8255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STIPRS</a:t>
            </a:r>
            <a:endParaRPr lang="en-US" b="1">
              <a:latin typeface="Arial" charset="0"/>
            </a:endParaRPr>
          </a:p>
        </p:txBody>
      </p:sp>
      <p:sp>
        <p:nvSpPr>
          <p:cNvPr id="359433" name="Rectangle 9"/>
          <p:cNvSpPr>
            <a:spLocks noChangeArrowheads="1"/>
          </p:cNvSpPr>
          <p:nvPr/>
        </p:nvSpPr>
        <p:spPr bwMode="auto">
          <a:xfrm>
            <a:off x="2059038" y="1406525"/>
            <a:ext cx="3189287" cy="3535363"/>
          </a:xfrm>
          <a:prstGeom prst="rect">
            <a:avLst/>
          </a:prstGeom>
          <a:noFill/>
          <a:ln w="25400">
            <a:solidFill>
              <a:schemeClr val="tx1"/>
            </a:solidFill>
            <a:miter lim="800000"/>
            <a:headEnd/>
            <a:tailEnd/>
          </a:ln>
          <a:effectLst/>
        </p:spPr>
        <p:txBody>
          <a:bodyPr lIns="0" tIns="0" rIns="0" bIns="0" anchor="ctr">
            <a:spAutoFit/>
          </a:bodyPr>
          <a:lstStyle/>
          <a:p>
            <a:endParaRPr lang="lv-LV"/>
          </a:p>
        </p:txBody>
      </p:sp>
      <p:sp>
        <p:nvSpPr>
          <p:cNvPr id="359446" name="AutoShape 22"/>
          <p:cNvSpPr>
            <a:spLocks noChangeArrowheads="1"/>
          </p:cNvSpPr>
          <p:nvPr/>
        </p:nvSpPr>
        <p:spPr bwMode="auto">
          <a:xfrm flipH="1" flipV="1">
            <a:off x="2057450" y="5086350"/>
            <a:ext cx="3190875" cy="365125"/>
          </a:xfrm>
          <a:prstGeom prst="rtTriangle">
            <a:avLst/>
          </a:prstGeom>
          <a:solidFill>
            <a:schemeClr val="tx1"/>
          </a:solidFill>
          <a:ln w="9525">
            <a:solidFill>
              <a:schemeClr val="tx1"/>
            </a:solidFill>
            <a:miter lim="800000"/>
            <a:headEnd/>
            <a:tailEnd/>
          </a:ln>
          <a:effectLst/>
        </p:spPr>
        <p:txBody>
          <a:bodyPr rot="10800000" wrap="none" anchor="ctr"/>
          <a:lstStyle/>
          <a:p>
            <a:pPr algn="ctr" eaLnBrk="0" hangingPunct="0"/>
            <a:endParaRPr lang="lv-LV" sz="1400" b="1">
              <a:latin typeface="Arial" charset="0"/>
            </a:endParaRPr>
          </a:p>
        </p:txBody>
      </p:sp>
      <p:sp>
        <p:nvSpPr>
          <p:cNvPr id="359447" name="AutoShape 23"/>
          <p:cNvSpPr>
            <a:spLocks noChangeArrowheads="1"/>
          </p:cNvSpPr>
          <p:nvPr/>
        </p:nvSpPr>
        <p:spPr bwMode="auto">
          <a:xfrm rot="5400000" flipV="1">
            <a:off x="27038" y="2970213"/>
            <a:ext cx="3190875" cy="365125"/>
          </a:xfrm>
          <a:prstGeom prst="rtTriangle">
            <a:avLst/>
          </a:prstGeom>
          <a:solidFill>
            <a:schemeClr val="tx1"/>
          </a:solidFill>
          <a:ln w="9525">
            <a:solidFill>
              <a:schemeClr val="tx1"/>
            </a:solidFill>
            <a:miter lim="800000"/>
            <a:headEnd/>
            <a:tailEnd/>
          </a:ln>
          <a:effectLst/>
        </p:spPr>
        <p:txBody>
          <a:bodyPr vert="eaVert" wrap="none" anchor="ctr"/>
          <a:lstStyle/>
          <a:p>
            <a:pPr algn="ctr" eaLnBrk="0" hangingPunct="0"/>
            <a:endParaRPr lang="lv-LV" sz="1400" b="1">
              <a:latin typeface="Arial" charset="0"/>
            </a:endParaRPr>
          </a:p>
        </p:txBody>
      </p:sp>
      <p:grpSp>
        <p:nvGrpSpPr>
          <p:cNvPr id="2" name="Group 41"/>
          <p:cNvGrpSpPr>
            <a:grpSpLocks/>
          </p:cNvGrpSpPr>
          <p:nvPr/>
        </p:nvGrpSpPr>
        <p:grpSpPr bwMode="auto">
          <a:xfrm>
            <a:off x="2066975" y="1412875"/>
            <a:ext cx="3189288" cy="3535363"/>
            <a:chOff x="2699" y="709"/>
            <a:chExt cx="2009" cy="2227"/>
          </a:xfrm>
        </p:grpSpPr>
        <p:sp>
          <p:nvSpPr>
            <p:cNvPr id="359462" name="Rectangle 38"/>
            <p:cNvSpPr>
              <a:spLocks noChangeArrowheads="1"/>
            </p:cNvSpPr>
            <p:nvPr/>
          </p:nvSpPr>
          <p:spPr bwMode="auto">
            <a:xfrm>
              <a:off x="2699" y="709"/>
              <a:ext cx="2009" cy="2227"/>
            </a:xfrm>
            <a:prstGeom prst="rect">
              <a:avLst/>
            </a:prstGeom>
            <a:gradFill rotWithShape="1">
              <a:gsLst>
                <a:gs pos="0">
                  <a:srgbClr val="FFCC00">
                    <a:alpha val="67999"/>
                  </a:srgbClr>
                </a:gs>
                <a:gs pos="100000">
                  <a:srgbClr val="761700">
                    <a:alpha val="0"/>
                  </a:srgbClr>
                </a:gs>
              </a:gsLst>
              <a:lin ang="18900000" scaled="1"/>
            </a:gradFill>
            <a:ln w="25400">
              <a:solidFill>
                <a:schemeClr val="tx1"/>
              </a:solidFill>
              <a:miter lim="800000"/>
              <a:headEnd/>
              <a:tailEnd/>
            </a:ln>
            <a:effectLst/>
          </p:spPr>
          <p:txBody>
            <a:bodyPr lIns="0" tIns="0" rIns="0" bIns="0" anchor="ctr">
              <a:spAutoFit/>
            </a:bodyPr>
            <a:lstStyle/>
            <a:p>
              <a:endParaRPr lang="lv-LV"/>
            </a:p>
          </p:txBody>
        </p:sp>
        <p:sp>
          <p:nvSpPr>
            <p:cNvPr id="359463" name="Rectangle 39"/>
            <p:cNvSpPr>
              <a:spLocks noChangeArrowheads="1"/>
            </p:cNvSpPr>
            <p:nvPr/>
          </p:nvSpPr>
          <p:spPr bwMode="auto">
            <a:xfrm>
              <a:off x="2699" y="709"/>
              <a:ext cx="2009" cy="2227"/>
            </a:xfrm>
            <a:prstGeom prst="rect">
              <a:avLst/>
            </a:prstGeom>
            <a:gradFill rotWithShape="1">
              <a:gsLst>
                <a:gs pos="0">
                  <a:srgbClr val="761700">
                    <a:alpha val="3000"/>
                  </a:srgbClr>
                </a:gs>
                <a:gs pos="100000">
                  <a:srgbClr val="FFCC00">
                    <a:alpha val="67999"/>
                  </a:srgbClr>
                </a:gs>
              </a:gsLst>
              <a:lin ang="5400000" scaled="1"/>
            </a:gradFill>
            <a:ln w="25400">
              <a:solidFill>
                <a:schemeClr val="tx1"/>
              </a:solidFill>
              <a:miter lim="800000"/>
              <a:headEnd/>
              <a:tailEnd/>
            </a:ln>
            <a:effectLst/>
          </p:spPr>
          <p:txBody>
            <a:bodyPr lIns="0" tIns="0" rIns="0" bIns="0" anchor="ctr">
              <a:spAutoFit/>
            </a:bodyPr>
            <a:lstStyle/>
            <a:p>
              <a:endParaRPr lang="lv-LV"/>
            </a:p>
          </p:txBody>
        </p:sp>
      </p:grpSp>
      <p:sp>
        <p:nvSpPr>
          <p:cNvPr id="15" name="Rounded Rectangle 14"/>
          <p:cNvSpPr/>
          <p:nvPr/>
        </p:nvSpPr>
        <p:spPr bwMode="auto">
          <a:xfrm>
            <a:off x="2087439" y="1412776"/>
            <a:ext cx="2160240" cy="288032"/>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16" name="Rounded Rectangle 15"/>
          <p:cNvSpPr/>
          <p:nvPr/>
        </p:nvSpPr>
        <p:spPr bwMode="auto">
          <a:xfrm>
            <a:off x="2087439" y="4653136"/>
            <a:ext cx="3168352" cy="288032"/>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cxnSp>
        <p:nvCxnSpPr>
          <p:cNvPr id="18" name="Straight Arrow Connector 17"/>
          <p:cNvCxnSpPr>
            <a:endCxn id="15" idx="3"/>
          </p:cNvCxnSpPr>
          <p:nvPr/>
        </p:nvCxnSpPr>
        <p:spPr bwMode="auto">
          <a:xfrm flipH="1">
            <a:off x="4247679" y="1556792"/>
            <a:ext cx="1368152"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1" name="TextBox 20"/>
          <p:cNvSpPr txBox="1"/>
          <p:nvPr/>
        </p:nvSpPr>
        <p:spPr>
          <a:xfrm>
            <a:off x="5724128" y="1340768"/>
            <a:ext cx="3134191" cy="646331"/>
          </a:xfrm>
          <a:prstGeom prst="rect">
            <a:avLst/>
          </a:prstGeom>
          <a:noFill/>
        </p:spPr>
        <p:txBody>
          <a:bodyPr wrap="none" rtlCol="0">
            <a:spAutoFit/>
          </a:bodyPr>
          <a:lstStyle/>
          <a:p>
            <a:pPr algn="ctr"/>
            <a:r>
              <a:rPr lang="lv-LV" dirty="0" err="1" smtClean="0"/>
              <a:t>Mendeļa</a:t>
            </a:r>
            <a:r>
              <a:rPr lang="lv-LV" dirty="0" smtClean="0"/>
              <a:t> slimības izraisošas </a:t>
            </a:r>
            <a:br>
              <a:rPr lang="lv-LV" dirty="0" smtClean="0"/>
            </a:br>
            <a:r>
              <a:rPr lang="lv-LV" dirty="0" smtClean="0"/>
              <a:t>mutācijas</a:t>
            </a:r>
            <a:endParaRPr lang="lv-LV" dirty="0"/>
          </a:p>
        </p:txBody>
      </p:sp>
      <p:cxnSp>
        <p:nvCxnSpPr>
          <p:cNvPr id="22" name="Straight Arrow Connector 21"/>
          <p:cNvCxnSpPr/>
          <p:nvPr/>
        </p:nvCxnSpPr>
        <p:spPr bwMode="auto">
          <a:xfrm flipH="1">
            <a:off x="5292080" y="4797152"/>
            <a:ext cx="1368152"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TextBox 22"/>
          <p:cNvSpPr txBox="1"/>
          <p:nvPr/>
        </p:nvSpPr>
        <p:spPr>
          <a:xfrm>
            <a:off x="6804248" y="4581128"/>
            <a:ext cx="2198038" cy="369332"/>
          </a:xfrm>
          <a:prstGeom prst="rect">
            <a:avLst/>
          </a:prstGeom>
          <a:noFill/>
        </p:spPr>
        <p:txBody>
          <a:bodyPr wrap="none" rtlCol="0">
            <a:spAutoFit/>
          </a:bodyPr>
          <a:lstStyle/>
          <a:p>
            <a:r>
              <a:rPr lang="lv-LV" dirty="0" smtClean="0"/>
              <a:t>Neitrāli polimorfismi</a:t>
            </a:r>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3720827"/>
          </a:xfrm>
        </p:spPr>
        <p:txBody>
          <a:bodyPr/>
          <a:lstStyle/>
          <a:p>
            <a:r>
              <a:rPr lang="lv-LV" dirty="0" smtClean="0"/>
              <a:t>Liela daļa </a:t>
            </a:r>
            <a:r>
              <a:rPr lang="lv-LV" dirty="0" err="1" smtClean="0"/>
              <a:t>multifaktoriālu</a:t>
            </a:r>
            <a:r>
              <a:rPr lang="lv-LV" dirty="0" smtClean="0"/>
              <a:t> slimību ir slimības, kas attīstās ar vecumu (</a:t>
            </a:r>
            <a:r>
              <a:rPr lang="lv-LV" dirty="0" err="1" smtClean="0"/>
              <a:t>late</a:t>
            </a:r>
            <a:r>
              <a:rPr lang="lv-LV" dirty="0" smtClean="0"/>
              <a:t> onset)</a:t>
            </a:r>
          </a:p>
          <a:p>
            <a:r>
              <a:rPr lang="lv-LV" dirty="0" smtClean="0"/>
              <a:t>Nav notikusi evolucionāra selekcija – vidējais dzīves ilgums bija mazāks nekā vecums, kad sāk attīstīties slimība.</a:t>
            </a:r>
          </a:p>
          <a:p>
            <a:r>
              <a:rPr lang="lv-LV" dirty="0" smtClean="0"/>
              <a:t>Varianti, kas sniedza priekšrocību pirmatnējā sabiedrībā var izrādīties nevēlami mūsdienu vidē.</a:t>
            </a:r>
            <a:endParaRPr lang="lv-LV" dirty="0"/>
          </a:p>
        </p:txBody>
      </p:sp>
      <p:sp>
        <p:nvSpPr>
          <p:cNvPr id="3" name="Title 2"/>
          <p:cNvSpPr>
            <a:spLocks noGrp="1"/>
          </p:cNvSpPr>
          <p:nvPr>
            <p:ph type="title"/>
          </p:nvPr>
        </p:nvSpPr>
        <p:spPr/>
        <p:txBody>
          <a:bodyPr/>
          <a:lstStyle/>
          <a:p>
            <a:r>
              <a:rPr lang="lv-LV" dirty="0" err="1" smtClean="0"/>
              <a:t>Multifaktoriālas</a:t>
            </a:r>
            <a:r>
              <a:rPr lang="lv-LV" dirty="0" smtClean="0"/>
              <a:t> slimības</a:t>
            </a:r>
            <a:endParaRPr lang="lv-LV"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2640707"/>
          </a:xfrm>
        </p:spPr>
        <p:txBody>
          <a:bodyPr/>
          <a:lstStyle/>
          <a:p>
            <a:r>
              <a:rPr lang="lv-LV" sz="3200" dirty="0" smtClean="0"/>
              <a:t>Materiāls – cilvēku (pacientu, kontroles </a:t>
            </a:r>
            <a:r>
              <a:rPr lang="lv-LV" sz="3200" dirty="0" err="1" smtClean="0"/>
              <a:t>utt</a:t>
            </a:r>
            <a:r>
              <a:rPr lang="lv-LV" sz="3200" dirty="0" smtClean="0"/>
              <a:t>) bioloģiskais materiāls (DNS) un </a:t>
            </a:r>
            <a:r>
              <a:rPr lang="lv-LV" sz="3200" dirty="0" err="1" smtClean="0"/>
              <a:t>fenotipiskā</a:t>
            </a:r>
            <a:r>
              <a:rPr lang="lv-LV" sz="3200" dirty="0" smtClean="0"/>
              <a:t> informācija (tai skaitā klīniskā)</a:t>
            </a:r>
          </a:p>
          <a:p>
            <a:endParaRPr lang="lv-LV" sz="3200" dirty="0" smtClean="0"/>
          </a:p>
          <a:p>
            <a:r>
              <a:rPr lang="lv-LV" sz="3200" dirty="0" smtClean="0"/>
              <a:t>Molekulārās izpētes metodes un tehnoloģijas</a:t>
            </a:r>
          </a:p>
          <a:p>
            <a:endParaRPr lang="lv-LV" sz="3200" dirty="0" smtClean="0"/>
          </a:p>
          <a:p>
            <a:r>
              <a:rPr lang="lv-LV" sz="3200" dirty="0" smtClean="0"/>
              <a:t>Epidemioloģiskās izpētes metodes</a:t>
            </a:r>
            <a:endParaRPr lang="lv-LV" sz="3200" dirty="0"/>
          </a:p>
        </p:txBody>
      </p:sp>
      <p:sp>
        <p:nvSpPr>
          <p:cNvPr id="4" name="Title 2"/>
          <p:cNvSpPr txBox="1">
            <a:spLocks/>
          </p:cNvSpPr>
          <p:nvPr/>
        </p:nvSpPr>
        <p:spPr bwMode="black">
          <a:xfrm>
            <a:off x="-252536" y="0"/>
            <a:ext cx="9144000" cy="9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lv-LV" sz="2800" b="1" dirty="0" smtClean="0">
                <a:solidFill>
                  <a:schemeClr val="tx1">
                    <a:lumMod val="75000"/>
                  </a:schemeClr>
                </a:solidFill>
              </a:rPr>
              <a:t>Kas nepieciešams ģenētiskai </a:t>
            </a:r>
            <a:r>
              <a:rPr lang="lv-LV" sz="2800" b="1" dirty="0" err="1" smtClean="0">
                <a:solidFill>
                  <a:schemeClr val="tx1">
                    <a:lumMod val="75000"/>
                  </a:schemeClr>
                </a:solidFill>
              </a:rPr>
              <a:t>ispētei</a:t>
            </a:r>
            <a:r>
              <a:rPr lang="lv-LV" sz="2800" b="1" dirty="0" smtClean="0">
                <a:solidFill>
                  <a:schemeClr val="tx1">
                    <a:lumMod val="75000"/>
                  </a:schemeClr>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563563"/>
          </a:xfrm>
        </p:spPr>
        <p:txBody>
          <a:bodyPr/>
          <a:lstStyle/>
          <a:p>
            <a:pPr algn="ctr"/>
            <a:r>
              <a:rPr lang="lv-LV" dirty="0" smtClean="0"/>
              <a:t>Regresija uz vidējo</a:t>
            </a:r>
            <a:endParaRPr lang="lv-LV" dirty="0"/>
          </a:p>
        </p:txBody>
      </p:sp>
      <p:pic>
        <p:nvPicPr>
          <p:cNvPr id="9" name="Picture 8" descr="Picture1.png"/>
          <p:cNvPicPr>
            <a:picLocks noChangeAspect="1"/>
          </p:cNvPicPr>
          <p:nvPr/>
        </p:nvPicPr>
        <p:blipFill>
          <a:blip r:embed="rId3" cstate="print"/>
          <a:stretch>
            <a:fillRect/>
          </a:stretch>
        </p:blipFill>
        <p:spPr>
          <a:xfrm>
            <a:off x="755576" y="1196752"/>
            <a:ext cx="6954960" cy="46805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229600" cy="552475"/>
          </a:xfrm>
        </p:spPr>
        <p:txBody>
          <a:bodyPr/>
          <a:lstStyle/>
          <a:p>
            <a:pPr>
              <a:buNone/>
            </a:pPr>
            <a:r>
              <a:rPr lang="lv-LV" dirty="0" smtClean="0"/>
              <a:t>2. Biobankas vai kolekcijas, kas nodrošina paraugu pieejamību</a:t>
            </a:r>
            <a:endParaRPr lang="lv-LV" dirty="0"/>
          </a:p>
        </p:txBody>
      </p:sp>
      <p:sp>
        <p:nvSpPr>
          <p:cNvPr id="4" name="Title 2"/>
          <p:cNvSpPr txBox="1">
            <a:spLocks/>
          </p:cNvSpPr>
          <p:nvPr/>
        </p:nvSpPr>
        <p:spPr bwMode="black">
          <a:xfrm>
            <a:off x="611560" y="18864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v-LV" sz="3200" b="1" kern="0" dirty="0" smtClean="0">
                <a:solidFill>
                  <a:srgbClr val="000066"/>
                </a:solidFill>
                <a:latin typeface="Calibri" pitchFamily="34" charset="0"/>
                <a:ea typeface="+mj-ea"/>
                <a:cs typeface="Calibri" pitchFamily="34" charset="0"/>
              </a:rPr>
              <a:t>Bioloģiskais materiāls un dati</a:t>
            </a:r>
            <a:r>
              <a:rPr kumimoji="0" lang="lv-LV" sz="32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a:t>
            </a:r>
            <a:endParaRPr kumimoji="0" lang="lv-LV" sz="32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pic>
        <p:nvPicPr>
          <p:cNvPr id="113666" name="Picture 2" descr="prøver hentes frem i automatiseret biobank"/>
          <p:cNvPicPr>
            <a:picLocks noChangeAspect="1" noChangeArrowheads="1"/>
          </p:cNvPicPr>
          <p:nvPr/>
        </p:nvPicPr>
        <p:blipFill>
          <a:blip r:embed="rId2" cstate="print"/>
          <a:srcRect/>
          <a:stretch>
            <a:fillRect/>
          </a:stretch>
        </p:blipFill>
        <p:spPr bwMode="auto">
          <a:xfrm>
            <a:off x="1403648" y="2060848"/>
            <a:ext cx="3600450" cy="1666875"/>
          </a:xfrm>
          <a:prstGeom prst="rect">
            <a:avLst/>
          </a:prstGeom>
          <a:noFill/>
        </p:spPr>
      </p:pic>
      <p:pic>
        <p:nvPicPr>
          <p:cNvPr id="113670" name="Picture 6" descr="http://www.nature.com/nbt/journal/v23/n5/images/nbt0505-539-I1.jpg"/>
          <p:cNvPicPr>
            <a:picLocks noChangeAspect="1" noChangeArrowheads="1"/>
          </p:cNvPicPr>
          <p:nvPr/>
        </p:nvPicPr>
        <p:blipFill>
          <a:blip r:embed="rId3" cstate="print"/>
          <a:srcRect/>
          <a:stretch>
            <a:fillRect/>
          </a:stretch>
        </p:blipFill>
        <p:spPr bwMode="auto">
          <a:xfrm>
            <a:off x="6444208" y="1844824"/>
            <a:ext cx="2190750" cy="2924176"/>
          </a:xfrm>
          <a:prstGeom prst="rect">
            <a:avLst/>
          </a:prstGeom>
          <a:noFill/>
        </p:spPr>
      </p:pic>
      <p:pic>
        <p:nvPicPr>
          <p:cNvPr id="113672" name="Picture 8" descr="http://www.matrical.com/images/Instruments/Cryovial_Processing.jpg"/>
          <p:cNvPicPr>
            <a:picLocks noChangeAspect="1" noChangeArrowheads="1"/>
          </p:cNvPicPr>
          <p:nvPr/>
        </p:nvPicPr>
        <p:blipFill>
          <a:blip r:embed="rId4" cstate="print"/>
          <a:srcRect/>
          <a:stretch>
            <a:fillRect/>
          </a:stretch>
        </p:blipFill>
        <p:spPr bwMode="auto">
          <a:xfrm>
            <a:off x="539552" y="4221088"/>
            <a:ext cx="2162175" cy="2171701"/>
          </a:xfrm>
          <a:prstGeom prst="rect">
            <a:avLst/>
          </a:prstGeom>
          <a:noFill/>
        </p:spPr>
      </p:pic>
      <p:pic>
        <p:nvPicPr>
          <p:cNvPr id="113674" name="Picture 10" descr="http://www.beaumonthospitals.com/files/imce/images/research/BioBankHome.gif"/>
          <p:cNvPicPr>
            <a:picLocks noChangeAspect="1" noChangeArrowheads="1"/>
          </p:cNvPicPr>
          <p:nvPr/>
        </p:nvPicPr>
        <p:blipFill>
          <a:blip r:embed="rId5" cstate="print"/>
          <a:srcRect/>
          <a:stretch>
            <a:fillRect/>
          </a:stretch>
        </p:blipFill>
        <p:spPr bwMode="auto">
          <a:xfrm>
            <a:off x="3131840" y="4653136"/>
            <a:ext cx="3162300" cy="1676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Liels skaits ar paraugiem (atkarībā no pētījuma dizaina)</a:t>
            </a:r>
          </a:p>
          <a:p>
            <a:endParaRPr lang="lv-LV" dirty="0" smtClean="0"/>
          </a:p>
          <a:p>
            <a:r>
              <a:rPr lang="lv-LV" dirty="0" smtClean="0"/>
              <a:t>Laba bioloģisko paraugu kvalitāte</a:t>
            </a:r>
          </a:p>
          <a:p>
            <a:endParaRPr lang="lv-LV" dirty="0" smtClean="0"/>
          </a:p>
          <a:p>
            <a:r>
              <a:rPr lang="lv-LV" dirty="0" smtClean="0"/>
              <a:t>Detalizēta </a:t>
            </a:r>
            <a:r>
              <a:rPr lang="lv-LV" dirty="0" err="1" smtClean="0"/>
              <a:t>fenotipiskā</a:t>
            </a:r>
            <a:r>
              <a:rPr lang="lv-LV" dirty="0" smtClean="0"/>
              <a:t> informācija + citi pieejamie dati</a:t>
            </a:r>
            <a:endParaRPr lang="lv-LV" dirty="0"/>
          </a:p>
        </p:txBody>
      </p:sp>
      <p:sp>
        <p:nvSpPr>
          <p:cNvPr id="4" name="Title 2"/>
          <p:cNvSpPr txBox="1">
            <a:spLocks/>
          </p:cNvSpPr>
          <p:nvPr/>
        </p:nvSpPr>
        <p:spPr bwMode="black">
          <a:xfrm>
            <a:off x="611560" y="18864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v-LV" sz="3200" b="1" kern="0" dirty="0" smtClean="0">
                <a:solidFill>
                  <a:srgbClr val="000066"/>
                </a:solidFill>
                <a:latin typeface="Calibri" pitchFamily="34" charset="0"/>
                <a:ea typeface="+mj-ea"/>
                <a:cs typeface="Calibri" pitchFamily="34" charset="0"/>
              </a:rPr>
              <a:t>Bioloģiskais materiāls un dati</a:t>
            </a:r>
            <a:r>
              <a:rPr kumimoji="0" lang="lv-LV" sz="32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a:t>
            </a:r>
            <a:endParaRPr kumimoji="0" lang="lv-LV" sz="32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563563"/>
          </a:xfrm>
        </p:spPr>
        <p:txBody>
          <a:bodyPr/>
          <a:lstStyle/>
          <a:p>
            <a:r>
              <a:rPr lang="lv-LV" dirty="0" smtClean="0"/>
              <a:t>Molekulārās izpētes metodes un tehnoloģijas</a:t>
            </a:r>
            <a:br>
              <a:rPr lang="lv-LV" dirty="0" smtClean="0"/>
            </a:br>
            <a:endParaRPr lang="lv-LV" dirty="0"/>
          </a:p>
        </p:txBody>
      </p:sp>
      <p:pic>
        <p:nvPicPr>
          <p:cNvPr id="5" name="Picture 2" descr="Illumina iScan System"/>
          <p:cNvPicPr>
            <a:picLocks noChangeAspect="1" noChangeArrowheads="1"/>
          </p:cNvPicPr>
          <p:nvPr/>
        </p:nvPicPr>
        <p:blipFill>
          <a:blip r:embed="rId2" cstate="print"/>
          <a:srcRect/>
          <a:stretch>
            <a:fillRect/>
          </a:stretch>
        </p:blipFill>
        <p:spPr bwMode="auto">
          <a:xfrm>
            <a:off x="6239594" y="2594001"/>
            <a:ext cx="2105613" cy="2304256"/>
          </a:xfrm>
          <a:prstGeom prst="rect">
            <a:avLst/>
          </a:prstGeom>
          <a:noFill/>
        </p:spPr>
      </p:pic>
      <p:pic>
        <p:nvPicPr>
          <p:cNvPr id="6" name="Picture 6" descr="HumanOmni1-Quad BeadChip Kits"/>
          <p:cNvPicPr>
            <a:picLocks noChangeAspect="1" noChangeArrowheads="1"/>
          </p:cNvPicPr>
          <p:nvPr/>
        </p:nvPicPr>
        <p:blipFill>
          <a:blip r:embed="rId3" cstate="print"/>
          <a:srcRect/>
          <a:stretch>
            <a:fillRect/>
          </a:stretch>
        </p:blipFill>
        <p:spPr bwMode="auto">
          <a:xfrm>
            <a:off x="7175698" y="4538217"/>
            <a:ext cx="1428750" cy="1314451"/>
          </a:xfrm>
          <a:prstGeom prst="rect">
            <a:avLst/>
          </a:prstGeom>
          <a:noFill/>
        </p:spPr>
      </p:pic>
      <p:pic>
        <p:nvPicPr>
          <p:cNvPr id="7" name="Picture 8" descr="http://www.unil.ch/webdav/site/dafl/shared/import/Illumina/illumina.jpg"/>
          <p:cNvPicPr>
            <a:picLocks noChangeAspect="1" noChangeArrowheads="1"/>
          </p:cNvPicPr>
          <p:nvPr/>
        </p:nvPicPr>
        <p:blipFill>
          <a:blip r:embed="rId4" cstate="print"/>
          <a:srcRect/>
          <a:stretch>
            <a:fillRect/>
          </a:stretch>
        </p:blipFill>
        <p:spPr bwMode="auto">
          <a:xfrm>
            <a:off x="6527626" y="4538217"/>
            <a:ext cx="1008112" cy="548532"/>
          </a:xfrm>
          <a:prstGeom prst="rect">
            <a:avLst/>
          </a:prstGeom>
          <a:noFill/>
        </p:spPr>
      </p:pic>
      <p:pic>
        <p:nvPicPr>
          <p:cNvPr id="8" name="Picture 7" descr="Gel.jpg"/>
          <p:cNvPicPr>
            <a:picLocks noChangeAspect="1"/>
          </p:cNvPicPr>
          <p:nvPr/>
        </p:nvPicPr>
        <p:blipFill>
          <a:blip r:embed="rId5" cstate="print"/>
          <a:stretch>
            <a:fillRect/>
          </a:stretch>
        </p:blipFill>
        <p:spPr>
          <a:xfrm>
            <a:off x="467544" y="3746129"/>
            <a:ext cx="1219200" cy="1621536"/>
          </a:xfrm>
          <a:prstGeom prst="rect">
            <a:avLst/>
          </a:prstGeom>
        </p:spPr>
      </p:pic>
      <p:pic>
        <p:nvPicPr>
          <p:cNvPr id="9" name="Picture 8" descr="7500.png"/>
          <p:cNvPicPr>
            <a:picLocks noChangeAspect="1"/>
          </p:cNvPicPr>
          <p:nvPr/>
        </p:nvPicPr>
        <p:blipFill>
          <a:blip r:embed="rId6" cstate="print"/>
          <a:srcRect l="47301" r="8160"/>
          <a:stretch>
            <a:fillRect/>
          </a:stretch>
        </p:blipFill>
        <p:spPr>
          <a:xfrm>
            <a:off x="2267744" y="2521993"/>
            <a:ext cx="1347016" cy="1944216"/>
          </a:xfrm>
          <a:prstGeom prst="rect">
            <a:avLst/>
          </a:prstGeom>
        </p:spPr>
      </p:pic>
      <p:pic>
        <p:nvPicPr>
          <p:cNvPr id="10" name="Picture 9" descr="7500.png"/>
          <p:cNvPicPr>
            <a:picLocks noChangeAspect="1"/>
          </p:cNvPicPr>
          <p:nvPr/>
        </p:nvPicPr>
        <p:blipFill>
          <a:blip r:embed="rId6" cstate="print"/>
          <a:srcRect l="9510" t="35304" r="52699" b="5911"/>
          <a:stretch>
            <a:fillRect/>
          </a:stretch>
        </p:blipFill>
        <p:spPr>
          <a:xfrm>
            <a:off x="2267744" y="4682233"/>
            <a:ext cx="1368152" cy="1368152"/>
          </a:xfrm>
          <a:prstGeom prst="rect">
            <a:avLst/>
          </a:prstGeom>
        </p:spPr>
      </p:pic>
      <p:pic>
        <p:nvPicPr>
          <p:cNvPr id="11" name="Picture 10" descr="PCR-Thermo-Cycler.jpg"/>
          <p:cNvPicPr>
            <a:picLocks noChangeAspect="1"/>
          </p:cNvPicPr>
          <p:nvPr/>
        </p:nvPicPr>
        <p:blipFill>
          <a:blip r:embed="rId7" cstate="print"/>
          <a:stretch>
            <a:fillRect/>
          </a:stretch>
        </p:blipFill>
        <p:spPr>
          <a:xfrm>
            <a:off x="467544" y="2521993"/>
            <a:ext cx="1152128" cy="1152128"/>
          </a:xfrm>
          <a:prstGeom prst="rect">
            <a:avLst/>
          </a:prstGeom>
        </p:spPr>
      </p:pic>
      <p:pic>
        <p:nvPicPr>
          <p:cNvPr id="12" name="Picture 11" descr="nmeth0508-447-I2.jpg"/>
          <p:cNvPicPr>
            <a:picLocks noChangeAspect="1"/>
          </p:cNvPicPr>
          <p:nvPr/>
        </p:nvPicPr>
        <p:blipFill>
          <a:blip r:embed="rId8" cstate="print"/>
          <a:stretch>
            <a:fillRect/>
          </a:stretch>
        </p:blipFill>
        <p:spPr>
          <a:xfrm>
            <a:off x="4760860" y="4682233"/>
            <a:ext cx="886395" cy="1555079"/>
          </a:xfrm>
          <a:prstGeom prst="rect">
            <a:avLst/>
          </a:prstGeom>
        </p:spPr>
      </p:pic>
      <p:pic>
        <p:nvPicPr>
          <p:cNvPr id="13" name="Picture 4" descr="Universal Arrays"/>
          <p:cNvPicPr>
            <a:picLocks noChangeAspect="1" noChangeArrowheads="1"/>
          </p:cNvPicPr>
          <p:nvPr/>
        </p:nvPicPr>
        <p:blipFill>
          <a:blip r:embed="rId9" cstate="print"/>
          <a:srcRect/>
          <a:stretch>
            <a:fillRect/>
          </a:stretch>
        </p:blipFill>
        <p:spPr bwMode="auto">
          <a:xfrm>
            <a:off x="6527626" y="5186289"/>
            <a:ext cx="1080120" cy="576064"/>
          </a:xfrm>
          <a:prstGeom prst="rect">
            <a:avLst/>
          </a:prstGeom>
          <a:noFill/>
        </p:spPr>
      </p:pic>
      <p:pic>
        <p:nvPicPr>
          <p:cNvPr id="14" name="Picture 13" descr="lejupielāde.jpg"/>
          <p:cNvPicPr>
            <a:picLocks noChangeAspect="1"/>
          </p:cNvPicPr>
          <p:nvPr/>
        </p:nvPicPr>
        <p:blipFill>
          <a:blip r:embed="rId10" cstate="print"/>
          <a:stretch>
            <a:fillRect/>
          </a:stretch>
        </p:blipFill>
        <p:spPr>
          <a:xfrm>
            <a:off x="4472828" y="2521993"/>
            <a:ext cx="1405798" cy="1872208"/>
          </a:xfrm>
          <a:prstGeom prst="rect">
            <a:avLst/>
          </a:prstGeom>
        </p:spPr>
      </p:pic>
      <p:sp>
        <p:nvSpPr>
          <p:cNvPr id="15" name="TextBox 14"/>
          <p:cNvSpPr txBox="1"/>
          <p:nvPr/>
        </p:nvSpPr>
        <p:spPr>
          <a:xfrm>
            <a:off x="614893" y="1124744"/>
            <a:ext cx="776174" cy="1077218"/>
          </a:xfrm>
          <a:prstGeom prst="rect">
            <a:avLst/>
          </a:prstGeom>
          <a:noFill/>
        </p:spPr>
        <p:txBody>
          <a:bodyPr wrap="none" rtlCol="0">
            <a:spAutoFit/>
          </a:bodyPr>
          <a:lstStyle/>
          <a:p>
            <a:pPr algn="ctr"/>
            <a:r>
              <a:rPr lang="lv-LV" sz="1600" b="1" dirty="0" smtClean="0"/>
              <a:t>1985-</a:t>
            </a:r>
          </a:p>
          <a:p>
            <a:pPr algn="ctr"/>
            <a:r>
              <a:rPr lang="lv-LV" sz="1600" b="1" dirty="0" smtClean="0"/>
              <a:t>PCR </a:t>
            </a:r>
            <a:br>
              <a:rPr lang="lv-LV" sz="1600" b="1" dirty="0" smtClean="0"/>
            </a:br>
            <a:r>
              <a:rPr lang="lv-LV" sz="1600" b="1" dirty="0" smtClean="0"/>
              <a:t>RFLP</a:t>
            </a:r>
          </a:p>
          <a:p>
            <a:pPr algn="ctr"/>
            <a:r>
              <a:rPr lang="lv-LV" sz="1600" b="1" dirty="0" smtClean="0"/>
              <a:t>1 SNP</a:t>
            </a:r>
            <a:endParaRPr lang="lv-LV" sz="1600" b="1" dirty="0"/>
          </a:p>
        </p:txBody>
      </p:sp>
      <p:sp>
        <p:nvSpPr>
          <p:cNvPr id="16" name="TextBox 15"/>
          <p:cNvSpPr txBox="1"/>
          <p:nvPr/>
        </p:nvSpPr>
        <p:spPr>
          <a:xfrm>
            <a:off x="2368483" y="1124744"/>
            <a:ext cx="1150763" cy="1077218"/>
          </a:xfrm>
          <a:prstGeom prst="rect">
            <a:avLst/>
          </a:prstGeom>
          <a:noFill/>
        </p:spPr>
        <p:txBody>
          <a:bodyPr wrap="none" rtlCol="0">
            <a:spAutoFit/>
          </a:bodyPr>
          <a:lstStyle/>
          <a:p>
            <a:pPr algn="ctr"/>
            <a:r>
              <a:rPr lang="lv-LV" sz="1600" b="1" dirty="0" smtClean="0"/>
              <a:t>1995-</a:t>
            </a:r>
          </a:p>
          <a:p>
            <a:pPr algn="ctr"/>
            <a:r>
              <a:rPr lang="lv-LV" sz="1600" b="1" dirty="0" err="1" smtClean="0"/>
              <a:t>Real</a:t>
            </a:r>
            <a:r>
              <a:rPr lang="lv-LV" sz="1600" b="1" dirty="0" smtClean="0"/>
              <a:t> </a:t>
            </a:r>
            <a:r>
              <a:rPr lang="lv-LV" sz="1600" b="1" dirty="0" err="1" smtClean="0"/>
              <a:t>Time</a:t>
            </a:r>
            <a:endParaRPr lang="lv-LV" sz="1600" b="1" dirty="0" smtClean="0"/>
          </a:p>
          <a:p>
            <a:pPr algn="ctr"/>
            <a:r>
              <a:rPr lang="lv-LV" sz="1600" b="1" dirty="0" smtClean="0"/>
              <a:t>PCR </a:t>
            </a:r>
            <a:br>
              <a:rPr lang="lv-LV" sz="1600" b="1" dirty="0" smtClean="0"/>
            </a:br>
            <a:r>
              <a:rPr lang="lv-LV" sz="1600" b="1" dirty="0" smtClean="0"/>
              <a:t>1 SNP</a:t>
            </a:r>
            <a:endParaRPr lang="lv-LV" sz="1600" b="1" dirty="0"/>
          </a:p>
        </p:txBody>
      </p:sp>
      <p:sp>
        <p:nvSpPr>
          <p:cNvPr id="17" name="TextBox 16"/>
          <p:cNvSpPr txBox="1"/>
          <p:nvPr/>
        </p:nvSpPr>
        <p:spPr>
          <a:xfrm>
            <a:off x="4328812" y="1124744"/>
            <a:ext cx="1611340" cy="1077218"/>
          </a:xfrm>
          <a:prstGeom prst="rect">
            <a:avLst/>
          </a:prstGeom>
          <a:noFill/>
        </p:spPr>
        <p:txBody>
          <a:bodyPr wrap="none" rtlCol="0">
            <a:spAutoFit/>
          </a:bodyPr>
          <a:lstStyle/>
          <a:p>
            <a:pPr algn="ctr"/>
            <a:r>
              <a:rPr lang="lv-LV" sz="1600" b="1" dirty="0" smtClean="0"/>
              <a:t>2001-</a:t>
            </a:r>
          </a:p>
          <a:p>
            <a:pPr algn="ctr"/>
            <a:r>
              <a:rPr lang="lv-LV" sz="1600" b="1" dirty="0" err="1" smtClean="0"/>
              <a:t>Microarrays</a:t>
            </a:r>
            <a:endParaRPr lang="lv-LV" sz="1600" b="1" dirty="0" smtClean="0"/>
          </a:p>
          <a:p>
            <a:pPr algn="ctr"/>
            <a:r>
              <a:rPr lang="lv-LV" sz="1600" b="1" dirty="0" smtClean="0"/>
              <a:t>MS </a:t>
            </a:r>
            <a:r>
              <a:rPr lang="lv-LV" sz="1600" b="1" dirty="0" err="1" smtClean="0"/>
              <a:t>based</a:t>
            </a:r>
            <a:r>
              <a:rPr lang="lv-LV" sz="1600" b="1" dirty="0" smtClean="0"/>
              <a:t> </a:t>
            </a:r>
            <a:r>
              <a:rPr lang="lv-LV" sz="1600" b="1" dirty="0" err="1" smtClean="0"/>
              <a:t>etc</a:t>
            </a:r>
            <a:r>
              <a:rPr lang="lv-LV" sz="1600" b="1" dirty="0" smtClean="0"/>
              <a:t>. </a:t>
            </a:r>
            <a:br>
              <a:rPr lang="lv-LV" sz="1600" b="1" dirty="0" smtClean="0"/>
            </a:br>
            <a:r>
              <a:rPr lang="lv-LV" sz="1600" b="1" dirty="0" smtClean="0"/>
              <a:t>20-1000 SNP</a:t>
            </a:r>
            <a:endParaRPr lang="lv-LV" sz="1600" b="1" dirty="0"/>
          </a:p>
        </p:txBody>
      </p:sp>
      <p:sp>
        <p:nvSpPr>
          <p:cNvPr id="18" name="TextBox 17"/>
          <p:cNvSpPr txBox="1"/>
          <p:nvPr/>
        </p:nvSpPr>
        <p:spPr>
          <a:xfrm>
            <a:off x="6743650" y="1124744"/>
            <a:ext cx="1382110" cy="1323439"/>
          </a:xfrm>
          <a:prstGeom prst="rect">
            <a:avLst/>
          </a:prstGeom>
          <a:noFill/>
        </p:spPr>
        <p:txBody>
          <a:bodyPr wrap="none" rtlCol="0">
            <a:spAutoFit/>
          </a:bodyPr>
          <a:lstStyle/>
          <a:p>
            <a:pPr algn="ctr"/>
            <a:r>
              <a:rPr lang="lv-LV" sz="1600" b="1" dirty="0" smtClean="0"/>
              <a:t>2005-</a:t>
            </a:r>
          </a:p>
          <a:p>
            <a:pPr algn="ctr"/>
            <a:r>
              <a:rPr lang="lv-LV" sz="1600" b="1" dirty="0" err="1" smtClean="0"/>
              <a:t>Microarrays</a:t>
            </a:r>
            <a:endParaRPr lang="lv-LV" sz="1600" b="1" dirty="0" smtClean="0"/>
          </a:p>
          <a:p>
            <a:pPr algn="ctr"/>
            <a:r>
              <a:rPr lang="lv-LV" sz="1600" b="1" dirty="0" smtClean="0"/>
              <a:t>Microbeads </a:t>
            </a:r>
            <a:br>
              <a:rPr lang="lv-LV" sz="1600" b="1" dirty="0" smtClean="0"/>
            </a:br>
            <a:r>
              <a:rPr lang="lv-LV" sz="1600" b="1" dirty="0" smtClean="0"/>
              <a:t>100 </a:t>
            </a:r>
            <a:r>
              <a:rPr lang="lv-LV" sz="1600" b="1" dirty="0" err="1" smtClean="0"/>
              <a:t>kB</a:t>
            </a:r>
            <a:r>
              <a:rPr lang="lv-LV" sz="1600" b="1" dirty="0" smtClean="0"/>
              <a:t> SNP</a:t>
            </a:r>
          </a:p>
          <a:p>
            <a:pPr algn="ctr"/>
            <a:r>
              <a:rPr lang="lv-LV" sz="1600" b="1" dirty="0" smtClean="0"/>
              <a:t>1 MB SNP</a:t>
            </a:r>
            <a:endParaRPr lang="lv-LV" sz="1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llumina"/>
          <p:cNvPicPr>
            <a:picLocks noChangeAspect="1" noChangeArrowheads="1"/>
          </p:cNvPicPr>
          <p:nvPr/>
        </p:nvPicPr>
        <p:blipFill>
          <a:blip r:embed="rId2" cstate="print"/>
          <a:srcRect t="11117" b="11060"/>
          <a:stretch>
            <a:fillRect/>
          </a:stretch>
        </p:blipFill>
        <p:spPr bwMode="auto">
          <a:xfrm>
            <a:off x="4716016" y="5301208"/>
            <a:ext cx="1589162" cy="672778"/>
          </a:xfrm>
          <a:prstGeom prst="rect">
            <a:avLst/>
          </a:prstGeom>
          <a:noFill/>
        </p:spPr>
      </p:pic>
      <p:pic>
        <p:nvPicPr>
          <p:cNvPr id="5" name="Picture 4" descr="Illumina HiSeq 2000"/>
          <p:cNvPicPr>
            <a:picLocks noChangeAspect="1" noChangeArrowheads="1"/>
          </p:cNvPicPr>
          <p:nvPr/>
        </p:nvPicPr>
        <p:blipFill>
          <a:blip r:embed="rId3" cstate="print"/>
          <a:srcRect/>
          <a:stretch>
            <a:fillRect/>
          </a:stretch>
        </p:blipFill>
        <p:spPr bwMode="auto">
          <a:xfrm>
            <a:off x="4644008" y="3140968"/>
            <a:ext cx="1908211" cy="2088232"/>
          </a:xfrm>
          <a:prstGeom prst="rect">
            <a:avLst/>
          </a:prstGeom>
          <a:noFill/>
        </p:spPr>
      </p:pic>
      <p:sp>
        <p:nvSpPr>
          <p:cNvPr id="6" name="TextBox 5"/>
          <p:cNvSpPr txBox="1"/>
          <p:nvPr/>
        </p:nvSpPr>
        <p:spPr>
          <a:xfrm>
            <a:off x="6156176" y="1556792"/>
            <a:ext cx="1445717" cy="1569660"/>
          </a:xfrm>
          <a:prstGeom prst="rect">
            <a:avLst/>
          </a:prstGeom>
          <a:noFill/>
        </p:spPr>
        <p:txBody>
          <a:bodyPr wrap="none" rtlCol="0">
            <a:spAutoFit/>
          </a:bodyPr>
          <a:lstStyle/>
          <a:p>
            <a:pPr algn="ctr"/>
            <a:r>
              <a:rPr lang="lv-LV" sz="1600" b="1" dirty="0" smtClean="0"/>
              <a:t>2007-</a:t>
            </a:r>
          </a:p>
          <a:p>
            <a:pPr algn="ctr"/>
            <a:r>
              <a:rPr lang="lv-LV" sz="1600" b="1" dirty="0" err="1" smtClean="0"/>
              <a:t>Massively</a:t>
            </a:r>
            <a:r>
              <a:rPr lang="lv-LV" sz="1600" b="1" dirty="0" smtClean="0"/>
              <a:t> </a:t>
            </a:r>
          </a:p>
          <a:p>
            <a:pPr algn="ctr"/>
            <a:r>
              <a:rPr lang="lv-LV" sz="1600" b="1" dirty="0" err="1" smtClean="0"/>
              <a:t>Paralel</a:t>
            </a:r>
            <a:endParaRPr lang="lv-LV" sz="1600" b="1" dirty="0" smtClean="0"/>
          </a:p>
          <a:p>
            <a:pPr algn="ctr"/>
            <a:r>
              <a:rPr lang="lv-LV" sz="1600" b="1" dirty="0" err="1" smtClean="0"/>
              <a:t>Sequencing</a:t>
            </a:r>
            <a:endParaRPr lang="lv-LV" sz="1600" b="1" dirty="0" smtClean="0"/>
          </a:p>
          <a:p>
            <a:pPr algn="ctr"/>
            <a:r>
              <a:rPr lang="lv-LV" sz="1600" b="1" dirty="0" smtClean="0"/>
              <a:t>&lt;3 000 MB </a:t>
            </a:r>
          </a:p>
          <a:p>
            <a:pPr algn="ctr"/>
            <a:r>
              <a:rPr lang="lv-LV" sz="1600" b="1" dirty="0" smtClean="0"/>
              <a:t>Viss genoms</a:t>
            </a:r>
            <a:endParaRPr lang="lv-LV" sz="1600" b="1" dirty="0"/>
          </a:p>
        </p:txBody>
      </p:sp>
      <p:pic>
        <p:nvPicPr>
          <p:cNvPr id="7" name="Picture 4" descr="http://t3.gstatic.com/images?q=tbn:ANd9GcREzZbniJHenX8MtBXz0AQp4B1Kvm4Rwwu2QFi2WPR2xa90DAlcGw"/>
          <p:cNvPicPr>
            <a:picLocks noChangeAspect="1" noChangeArrowheads="1"/>
          </p:cNvPicPr>
          <p:nvPr/>
        </p:nvPicPr>
        <p:blipFill>
          <a:blip r:embed="rId4" cstate="print"/>
          <a:srcRect/>
          <a:stretch>
            <a:fillRect/>
          </a:stretch>
        </p:blipFill>
        <p:spPr bwMode="auto">
          <a:xfrm>
            <a:off x="2411760" y="4797152"/>
            <a:ext cx="1584176" cy="1739633"/>
          </a:xfrm>
          <a:prstGeom prst="rect">
            <a:avLst/>
          </a:prstGeom>
          <a:noFill/>
        </p:spPr>
      </p:pic>
      <p:pic>
        <p:nvPicPr>
          <p:cNvPr id="8" name="Picture 12" descr="http://www.medwow.com/med/genetic-analysis-system/applied-biosystems-abi/abi-prism-3130/abi-prism-3130.mth39405_200_200.jpg"/>
          <p:cNvPicPr>
            <a:picLocks noChangeAspect="1" noChangeArrowheads="1"/>
          </p:cNvPicPr>
          <p:nvPr/>
        </p:nvPicPr>
        <p:blipFill>
          <a:blip r:embed="rId5" cstate="print"/>
          <a:srcRect/>
          <a:stretch>
            <a:fillRect/>
          </a:stretch>
        </p:blipFill>
        <p:spPr bwMode="auto">
          <a:xfrm>
            <a:off x="2195736" y="3212976"/>
            <a:ext cx="2416324" cy="1553352"/>
          </a:xfrm>
          <a:prstGeom prst="rect">
            <a:avLst/>
          </a:prstGeom>
          <a:noFill/>
        </p:spPr>
      </p:pic>
      <p:pic>
        <p:nvPicPr>
          <p:cNvPr id="9" name="Picture 14" descr="http://t1.gstatic.com/images?q=tbn:ANd9GcSX7fmL8gHBbsYg4WQPEj-MCUUKT5jQ9dkv2voEAjM2RizMNyGeVjGozioJUQ"/>
          <p:cNvPicPr>
            <a:picLocks noChangeAspect="1" noChangeArrowheads="1"/>
          </p:cNvPicPr>
          <p:nvPr/>
        </p:nvPicPr>
        <p:blipFill>
          <a:blip r:embed="rId6" cstate="print"/>
          <a:srcRect/>
          <a:stretch>
            <a:fillRect/>
          </a:stretch>
        </p:blipFill>
        <p:spPr bwMode="auto">
          <a:xfrm>
            <a:off x="323528" y="3284984"/>
            <a:ext cx="1728192" cy="1728192"/>
          </a:xfrm>
          <a:prstGeom prst="rect">
            <a:avLst/>
          </a:prstGeom>
          <a:noFill/>
        </p:spPr>
      </p:pic>
      <p:pic>
        <p:nvPicPr>
          <p:cNvPr id="10" name="Picture 16" descr="http://www.mchem.btinternet.co.uk/SciImage/gel_blot_storm_storage_phosphor_files/0_002.jpg"/>
          <p:cNvPicPr>
            <a:picLocks noChangeAspect="1" noChangeArrowheads="1"/>
          </p:cNvPicPr>
          <p:nvPr/>
        </p:nvPicPr>
        <p:blipFill>
          <a:blip r:embed="rId7" cstate="print"/>
          <a:srcRect/>
          <a:stretch>
            <a:fillRect/>
          </a:stretch>
        </p:blipFill>
        <p:spPr bwMode="auto">
          <a:xfrm>
            <a:off x="395536" y="5517232"/>
            <a:ext cx="1546501" cy="1097310"/>
          </a:xfrm>
          <a:prstGeom prst="rect">
            <a:avLst/>
          </a:prstGeom>
          <a:noFill/>
        </p:spPr>
      </p:pic>
      <p:sp>
        <p:nvSpPr>
          <p:cNvPr id="11" name="TextBox 10"/>
          <p:cNvSpPr txBox="1"/>
          <p:nvPr/>
        </p:nvSpPr>
        <p:spPr>
          <a:xfrm>
            <a:off x="1018010" y="908720"/>
            <a:ext cx="3034805" cy="584775"/>
          </a:xfrm>
          <a:prstGeom prst="rect">
            <a:avLst/>
          </a:prstGeom>
          <a:noFill/>
        </p:spPr>
        <p:txBody>
          <a:bodyPr wrap="none" rtlCol="0">
            <a:spAutoFit/>
          </a:bodyPr>
          <a:lstStyle/>
          <a:p>
            <a:pPr algn="ctr"/>
            <a:r>
              <a:rPr lang="lv-LV" sz="1600" b="1" dirty="0" smtClean="0"/>
              <a:t>DNS fragmentu un atsevišķu </a:t>
            </a:r>
            <a:br>
              <a:rPr lang="lv-LV" sz="1600" b="1" dirty="0" smtClean="0"/>
            </a:br>
            <a:r>
              <a:rPr lang="lv-LV" sz="1600" b="1" dirty="0" smtClean="0"/>
              <a:t>gēnu sekvenēšana</a:t>
            </a:r>
            <a:endParaRPr lang="lv-LV" sz="1600" b="1" dirty="0"/>
          </a:p>
        </p:txBody>
      </p:sp>
      <p:sp>
        <p:nvSpPr>
          <p:cNvPr id="12" name="TextBox 11"/>
          <p:cNvSpPr txBox="1"/>
          <p:nvPr/>
        </p:nvSpPr>
        <p:spPr>
          <a:xfrm>
            <a:off x="5580112" y="908720"/>
            <a:ext cx="2689647" cy="584775"/>
          </a:xfrm>
          <a:prstGeom prst="rect">
            <a:avLst/>
          </a:prstGeom>
          <a:noFill/>
        </p:spPr>
        <p:txBody>
          <a:bodyPr wrap="none" rtlCol="0">
            <a:spAutoFit/>
          </a:bodyPr>
          <a:lstStyle/>
          <a:p>
            <a:pPr algn="ctr"/>
            <a:r>
              <a:rPr lang="lv-LV" sz="1600" b="1" dirty="0" smtClean="0"/>
              <a:t>Visa genoma vai genoma </a:t>
            </a:r>
            <a:br>
              <a:rPr lang="lv-LV" sz="1600" b="1" dirty="0" smtClean="0"/>
            </a:br>
            <a:r>
              <a:rPr lang="lv-LV" sz="1600" b="1" dirty="0" smtClean="0"/>
              <a:t>daļas sekvenēšana</a:t>
            </a:r>
            <a:endParaRPr lang="lv-LV" sz="1600" b="1" dirty="0"/>
          </a:p>
        </p:txBody>
      </p:sp>
      <p:sp>
        <p:nvSpPr>
          <p:cNvPr id="13" name="TextBox 12"/>
          <p:cNvSpPr txBox="1"/>
          <p:nvPr/>
        </p:nvSpPr>
        <p:spPr>
          <a:xfrm>
            <a:off x="232030" y="1628800"/>
            <a:ext cx="1484702" cy="1077218"/>
          </a:xfrm>
          <a:prstGeom prst="rect">
            <a:avLst/>
          </a:prstGeom>
          <a:noFill/>
        </p:spPr>
        <p:txBody>
          <a:bodyPr wrap="none" rtlCol="0">
            <a:spAutoFit/>
          </a:bodyPr>
          <a:lstStyle/>
          <a:p>
            <a:pPr algn="ctr"/>
            <a:r>
              <a:rPr lang="lv-LV" sz="1600" b="1" dirty="0" smtClean="0"/>
              <a:t>1980-</a:t>
            </a:r>
          </a:p>
          <a:p>
            <a:pPr algn="ctr"/>
            <a:r>
              <a:rPr lang="lv-LV" sz="1600" b="1" dirty="0" smtClean="0"/>
              <a:t>Gēlu </a:t>
            </a:r>
          </a:p>
          <a:p>
            <a:pPr algn="ctr"/>
            <a:r>
              <a:rPr lang="lv-LV" sz="1600" b="1" dirty="0" smtClean="0"/>
              <a:t>Elektroforēze</a:t>
            </a:r>
            <a:endParaRPr lang="lv-LV" sz="1600" b="1" dirty="0"/>
          </a:p>
          <a:p>
            <a:pPr algn="ctr"/>
            <a:r>
              <a:rPr lang="lv-LV" sz="1600" b="1" dirty="0" smtClean="0"/>
              <a:t>&lt;300 bp</a:t>
            </a:r>
          </a:p>
        </p:txBody>
      </p:sp>
      <p:sp>
        <p:nvSpPr>
          <p:cNvPr id="14" name="TextBox 13"/>
          <p:cNvSpPr txBox="1"/>
          <p:nvPr/>
        </p:nvSpPr>
        <p:spPr>
          <a:xfrm>
            <a:off x="2350973" y="1628800"/>
            <a:ext cx="1462260" cy="1077218"/>
          </a:xfrm>
          <a:prstGeom prst="rect">
            <a:avLst/>
          </a:prstGeom>
          <a:noFill/>
        </p:spPr>
        <p:txBody>
          <a:bodyPr wrap="none" rtlCol="0">
            <a:spAutoFit/>
          </a:bodyPr>
          <a:lstStyle/>
          <a:p>
            <a:pPr algn="ctr"/>
            <a:r>
              <a:rPr lang="lv-LV" sz="1600" b="1" dirty="0" smtClean="0"/>
              <a:t>1990-</a:t>
            </a:r>
          </a:p>
          <a:p>
            <a:pPr algn="ctr"/>
            <a:r>
              <a:rPr lang="lv-LV" sz="1600" b="1" dirty="0" smtClean="0"/>
              <a:t>Kapilāru </a:t>
            </a:r>
          </a:p>
          <a:p>
            <a:pPr algn="ctr"/>
            <a:r>
              <a:rPr lang="lv-LV" sz="1600" b="1" dirty="0" smtClean="0"/>
              <a:t>elektroforēze</a:t>
            </a:r>
            <a:endParaRPr lang="lv-LV" sz="1600" b="1" dirty="0"/>
          </a:p>
          <a:p>
            <a:pPr algn="ctr"/>
            <a:r>
              <a:rPr lang="lv-LV" sz="1600" b="1" dirty="0" smtClean="0"/>
              <a:t>&lt;900bp</a:t>
            </a:r>
          </a:p>
        </p:txBody>
      </p:sp>
      <p:pic>
        <p:nvPicPr>
          <p:cNvPr id="15" name="Picture 20" descr="http://www.iontorrent.com/lib/images/technology/pgm_technology.png"/>
          <p:cNvPicPr>
            <a:picLocks noChangeAspect="1" noChangeArrowheads="1"/>
          </p:cNvPicPr>
          <p:nvPr/>
        </p:nvPicPr>
        <p:blipFill>
          <a:blip r:embed="rId8" cstate="print"/>
          <a:srcRect/>
          <a:stretch>
            <a:fillRect/>
          </a:stretch>
        </p:blipFill>
        <p:spPr bwMode="auto">
          <a:xfrm>
            <a:off x="6876256" y="3140968"/>
            <a:ext cx="1905000" cy="2228850"/>
          </a:xfrm>
          <a:prstGeom prst="rect">
            <a:avLst/>
          </a:prstGeom>
          <a:noFill/>
        </p:spPr>
      </p:pic>
      <p:pic>
        <p:nvPicPr>
          <p:cNvPr id="16" name="Picture 22" descr="ion 316 chip"/>
          <p:cNvPicPr>
            <a:picLocks noChangeAspect="1" noChangeArrowheads="1"/>
          </p:cNvPicPr>
          <p:nvPr/>
        </p:nvPicPr>
        <p:blipFill>
          <a:blip r:embed="rId9" cstate="print"/>
          <a:srcRect/>
          <a:stretch>
            <a:fillRect/>
          </a:stretch>
        </p:blipFill>
        <p:spPr bwMode="auto">
          <a:xfrm>
            <a:off x="7452320" y="5085184"/>
            <a:ext cx="801276" cy="1080120"/>
          </a:xfrm>
          <a:prstGeom prst="rect">
            <a:avLst/>
          </a:prstGeom>
          <a:noFill/>
        </p:spPr>
      </p:pic>
      <p:sp>
        <p:nvSpPr>
          <p:cNvPr id="17" name="Title 2"/>
          <p:cNvSpPr>
            <a:spLocks noGrp="1"/>
          </p:cNvSpPr>
          <p:nvPr>
            <p:ph type="title"/>
          </p:nvPr>
        </p:nvSpPr>
        <p:spPr>
          <a:xfrm>
            <a:off x="395536" y="332656"/>
            <a:ext cx="8229600" cy="563563"/>
          </a:xfrm>
        </p:spPr>
        <p:txBody>
          <a:bodyPr/>
          <a:lstStyle/>
          <a:p>
            <a:r>
              <a:rPr lang="lv-LV" dirty="0" smtClean="0"/>
              <a:t>Molekulārās izpētes metodes un tehnoloģijas</a:t>
            </a:r>
            <a:br>
              <a:rPr lang="lv-LV" dirty="0" smtClean="0"/>
            </a:br>
            <a:endParaRPr lang="lv-LV"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Epidemioloģiskās izpētes metodes</a:t>
            </a:r>
            <a:endParaRPr lang="lv-LV" sz="3200" b="1" dirty="0"/>
          </a:p>
        </p:txBody>
      </p:sp>
      <p:sp>
        <p:nvSpPr>
          <p:cNvPr id="359427" name="Text Box 3"/>
          <p:cNvSpPr txBox="1">
            <a:spLocks noChangeArrowheads="1"/>
          </p:cNvSpPr>
          <p:nvPr/>
        </p:nvSpPr>
        <p:spPr bwMode="auto">
          <a:xfrm>
            <a:off x="2706738" y="5592763"/>
            <a:ext cx="1960562" cy="304800"/>
          </a:xfrm>
          <a:prstGeom prst="rect">
            <a:avLst/>
          </a:prstGeom>
          <a:noFill/>
          <a:ln w="9525">
            <a:noFill/>
            <a:miter lim="800000"/>
            <a:headEnd/>
            <a:tailEnd/>
          </a:ln>
          <a:effectLst/>
        </p:spPr>
        <p:txBody>
          <a:bodyPr wrap="none" lIns="0" tIns="0" rIns="0" bIns="0">
            <a:spAutoFit/>
          </a:bodyPr>
          <a:lstStyle/>
          <a:p>
            <a:pPr algn="ctr" eaLnBrk="0" hangingPunct="0"/>
            <a:r>
              <a:rPr lang="en-US" sz="2000" b="1">
                <a:latin typeface="Arial" charset="0"/>
              </a:rPr>
              <a:t>al</a:t>
            </a:r>
            <a:r>
              <a:rPr lang="lv-LV" sz="2000" b="1">
                <a:latin typeface="Arial" charset="0"/>
              </a:rPr>
              <a:t>ē</a:t>
            </a:r>
            <a:r>
              <a:rPr lang="en-US" sz="2000" b="1">
                <a:latin typeface="Arial" charset="0"/>
              </a:rPr>
              <a:t>le</a:t>
            </a:r>
            <a:r>
              <a:rPr lang="lv-LV" sz="2000" b="1">
                <a:latin typeface="Arial" charset="0"/>
              </a:rPr>
              <a:t>s</a:t>
            </a:r>
            <a:r>
              <a:rPr lang="en-US" sz="2000" b="1">
                <a:latin typeface="Arial" charset="0"/>
              </a:rPr>
              <a:t> fre</a:t>
            </a:r>
            <a:r>
              <a:rPr lang="lv-LV" sz="2000" b="1">
                <a:latin typeface="Arial" charset="0"/>
              </a:rPr>
              <a:t>kv</a:t>
            </a:r>
            <a:r>
              <a:rPr lang="en-US" sz="2000" b="1">
                <a:latin typeface="Arial" charset="0"/>
              </a:rPr>
              <a:t>enc</a:t>
            </a:r>
            <a:r>
              <a:rPr lang="lv-LV" sz="2000" b="1">
                <a:latin typeface="Arial" charset="0"/>
              </a:rPr>
              <a:t>e</a:t>
            </a:r>
            <a:endParaRPr lang="en-US" sz="2000" b="1">
              <a:latin typeface="Arial" charset="0"/>
            </a:endParaRPr>
          </a:p>
        </p:txBody>
      </p:sp>
      <p:sp>
        <p:nvSpPr>
          <p:cNvPr id="359428" name="Text Box 4"/>
          <p:cNvSpPr txBox="1">
            <a:spLocks noChangeArrowheads="1"/>
          </p:cNvSpPr>
          <p:nvPr/>
        </p:nvSpPr>
        <p:spPr bwMode="auto">
          <a:xfrm>
            <a:off x="4464100" y="6022975"/>
            <a:ext cx="965200" cy="274638"/>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AUGSTA</a:t>
            </a:r>
            <a:endParaRPr lang="en-US" b="1">
              <a:latin typeface="Arial" charset="0"/>
            </a:endParaRPr>
          </a:p>
        </p:txBody>
      </p:sp>
      <p:sp>
        <p:nvSpPr>
          <p:cNvPr id="359429" name="Text Box 5"/>
          <p:cNvSpPr txBox="1">
            <a:spLocks noChangeArrowheads="1"/>
          </p:cNvSpPr>
          <p:nvPr/>
        </p:nvSpPr>
        <p:spPr bwMode="auto">
          <a:xfrm>
            <a:off x="1416100" y="5375275"/>
            <a:ext cx="647700" cy="274638"/>
          </a:xfrm>
          <a:prstGeom prst="rect">
            <a:avLst/>
          </a:prstGeom>
          <a:noFill/>
          <a:ln w="9525">
            <a:noFill/>
            <a:miter lim="800000"/>
            <a:headEnd/>
            <a:tailEnd/>
          </a:ln>
          <a:effectLst/>
        </p:spPr>
        <p:txBody>
          <a:bodyPr lIns="0" tIns="0" rIns="0" bIns="0">
            <a:spAutoFit/>
          </a:bodyPr>
          <a:lstStyle/>
          <a:p>
            <a:pPr algn="ctr" eaLnBrk="0" hangingPunct="0"/>
            <a:r>
              <a:rPr lang="lv-LV" b="1">
                <a:latin typeface="Arial" charset="0"/>
              </a:rPr>
              <a:t>ZEMA</a:t>
            </a:r>
            <a:endParaRPr lang="en-US" b="1">
              <a:latin typeface="Arial" charset="0"/>
            </a:endParaRPr>
          </a:p>
        </p:txBody>
      </p:sp>
      <p:sp>
        <p:nvSpPr>
          <p:cNvPr id="359430" name="Text Box 6"/>
          <p:cNvSpPr txBox="1">
            <a:spLocks noChangeArrowheads="1"/>
          </p:cNvSpPr>
          <p:nvPr/>
        </p:nvSpPr>
        <p:spPr bwMode="auto">
          <a:xfrm rot="16200000">
            <a:off x="215950" y="2960688"/>
            <a:ext cx="1958975" cy="304800"/>
          </a:xfrm>
          <a:prstGeom prst="rect">
            <a:avLst/>
          </a:prstGeom>
          <a:noFill/>
          <a:ln w="9525">
            <a:noFill/>
            <a:miter lim="800000"/>
            <a:headEnd/>
            <a:tailEnd/>
          </a:ln>
          <a:effectLst/>
        </p:spPr>
        <p:txBody>
          <a:bodyPr wrap="none" lIns="0" tIns="0" rIns="0" bIns="0">
            <a:spAutoFit/>
          </a:bodyPr>
          <a:lstStyle/>
          <a:p>
            <a:pPr algn="ctr" eaLnBrk="0" hangingPunct="0"/>
            <a:r>
              <a:rPr lang="lv-LV" sz="2000" b="1">
                <a:latin typeface="Arial" charset="0"/>
              </a:rPr>
              <a:t>Mutācijas efekts</a:t>
            </a:r>
            <a:endParaRPr lang="en-US" sz="2000" b="1">
              <a:latin typeface="Arial" charset="0"/>
            </a:endParaRPr>
          </a:p>
        </p:txBody>
      </p:sp>
      <p:sp>
        <p:nvSpPr>
          <p:cNvPr id="359431" name="Text Box 7"/>
          <p:cNvSpPr txBox="1">
            <a:spLocks noChangeArrowheads="1"/>
          </p:cNvSpPr>
          <p:nvPr/>
        </p:nvSpPr>
        <p:spPr bwMode="auto">
          <a:xfrm>
            <a:off x="1187500" y="4941888"/>
            <a:ext cx="5969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VĀJŠ</a:t>
            </a:r>
            <a:endParaRPr lang="en-US" b="1">
              <a:latin typeface="Arial" charset="0"/>
            </a:endParaRPr>
          </a:p>
        </p:txBody>
      </p:sp>
      <p:sp>
        <p:nvSpPr>
          <p:cNvPr id="359432" name="Text Box 8"/>
          <p:cNvSpPr txBox="1">
            <a:spLocks noChangeArrowheads="1"/>
          </p:cNvSpPr>
          <p:nvPr/>
        </p:nvSpPr>
        <p:spPr bwMode="auto">
          <a:xfrm>
            <a:off x="971600" y="982663"/>
            <a:ext cx="8255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STIPRS</a:t>
            </a:r>
            <a:endParaRPr lang="en-US" b="1">
              <a:latin typeface="Arial" charset="0"/>
            </a:endParaRPr>
          </a:p>
        </p:txBody>
      </p:sp>
      <p:sp>
        <p:nvSpPr>
          <p:cNvPr id="359433" name="Rectangle 9"/>
          <p:cNvSpPr>
            <a:spLocks noChangeArrowheads="1"/>
          </p:cNvSpPr>
          <p:nvPr/>
        </p:nvSpPr>
        <p:spPr bwMode="auto">
          <a:xfrm>
            <a:off x="2059038" y="1406525"/>
            <a:ext cx="3189287" cy="3535363"/>
          </a:xfrm>
          <a:prstGeom prst="rect">
            <a:avLst/>
          </a:prstGeom>
          <a:noFill/>
          <a:ln w="25400">
            <a:solidFill>
              <a:schemeClr val="tx1"/>
            </a:solidFill>
            <a:miter lim="800000"/>
            <a:headEnd/>
            <a:tailEnd/>
          </a:ln>
          <a:effectLst/>
        </p:spPr>
        <p:txBody>
          <a:bodyPr lIns="0" tIns="0" rIns="0" bIns="0" anchor="ctr">
            <a:spAutoFit/>
          </a:bodyPr>
          <a:lstStyle/>
          <a:p>
            <a:endParaRPr lang="lv-LV"/>
          </a:p>
        </p:txBody>
      </p:sp>
      <p:sp>
        <p:nvSpPr>
          <p:cNvPr id="359446" name="AutoShape 22"/>
          <p:cNvSpPr>
            <a:spLocks noChangeArrowheads="1"/>
          </p:cNvSpPr>
          <p:nvPr/>
        </p:nvSpPr>
        <p:spPr bwMode="auto">
          <a:xfrm flipH="1" flipV="1">
            <a:off x="2057450" y="5086350"/>
            <a:ext cx="3190875" cy="365125"/>
          </a:xfrm>
          <a:prstGeom prst="rtTriangle">
            <a:avLst/>
          </a:prstGeom>
          <a:solidFill>
            <a:schemeClr val="tx1"/>
          </a:solidFill>
          <a:ln w="9525">
            <a:solidFill>
              <a:schemeClr val="tx1"/>
            </a:solidFill>
            <a:miter lim="800000"/>
            <a:headEnd/>
            <a:tailEnd/>
          </a:ln>
          <a:effectLst/>
        </p:spPr>
        <p:txBody>
          <a:bodyPr rot="10800000" wrap="none" anchor="ctr"/>
          <a:lstStyle/>
          <a:p>
            <a:pPr algn="ctr" eaLnBrk="0" hangingPunct="0"/>
            <a:endParaRPr lang="lv-LV" sz="1400" b="1">
              <a:latin typeface="Arial" charset="0"/>
            </a:endParaRPr>
          </a:p>
        </p:txBody>
      </p:sp>
      <p:sp>
        <p:nvSpPr>
          <p:cNvPr id="359447" name="AutoShape 23"/>
          <p:cNvSpPr>
            <a:spLocks noChangeArrowheads="1"/>
          </p:cNvSpPr>
          <p:nvPr/>
        </p:nvSpPr>
        <p:spPr bwMode="auto">
          <a:xfrm rot="5400000" flipV="1">
            <a:off x="27038" y="2970213"/>
            <a:ext cx="3190875" cy="365125"/>
          </a:xfrm>
          <a:prstGeom prst="rtTriangle">
            <a:avLst/>
          </a:prstGeom>
          <a:solidFill>
            <a:schemeClr val="tx1"/>
          </a:solidFill>
          <a:ln w="9525">
            <a:solidFill>
              <a:schemeClr val="tx1"/>
            </a:solidFill>
            <a:miter lim="800000"/>
            <a:headEnd/>
            <a:tailEnd/>
          </a:ln>
          <a:effectLst/>
        </p:spPr>
        <p:txBody>
          <a:bodyPr vert="eaVert" wrap="none" anchor="ctr"/>
          <a:lstStyle/>
          <a:p>
            <a:pPr algn="ctr" eaLnBrk="0" hangingPunct="0"/>
            <a:endParaRPr lang="lv-LV" sz="1400" b="1">
              <a:latin typeface="Arial" charset="0"/>
            </a:endParaRPr>
          </a:p>
        </p:txBody>
      </p:sp>
      <p:grpSp>
        <p:nvGrpSpPr>
          <p:cNvPr id="2" name="Group 41"/>
          <p:cNvGrpSpPr>
            <a:grpSpLocks/>
          </p:cNvGrpSpPr>
          <p:nvPr/>
        </p:nvGrpSpPr>
        <p:grpSpPr bwMode="auto">
          <a:xfrm>
            <a:off x="2051720" y="1412776"/>
            <a:ext cx="3189288" cy="3535363"/>
            <a:chOff x="2699" y="709"/>
            <a:chExt cx="2009" cy="2227"/>
          </a:xfrm>
        </p:grpSpPr>
        <p:sp>
          <p:nvSpPr>
            <p:cNvPr id="359462" name="Rectangle 38"/>
            <p:cNvSpPr>
              <a:spLocks noChangeArrowheads="1"/>
            </p:cNvSpPr>
            <p:nvPr/>
          </p:nvSpPr>
          <p:spPr bwMode="auto">
            <a:xfrm>
              <a:off x="2699" y="709"/>
              <a:ext cx="2009" cy="2227"/>
            </a:xfrm>
            <a:prstGeom prst="rect">
              <a:avLst/>
            </a:prstGeom>
            <a:gradFill rotWithShape="1">
              <a:gsLst>
                <a:gs pos="0">
                  <a:srgbClr val="FFCC00">
                    <a:alpha val="67999"/>
                  </a:srgbClr>
                </a:gs>
                <a:gs pos="100000">
                  <a:srgbClr val="761700">
                    <a:alpha val="0"/>
                  </a:srgbClr>
                </a:gs>
              </a:gsLst>
              <a:lin ang="18900000" scaled="1"/>
            </a:gradFill>
            <a:ln w="25400">
              <a:solidFill>
                <a:schemeClr val="tx1"/>
              </a:solidFill>
              <a:miter lim="800000"/>
              <a:headEnd/>
              <a:tailEnd/>
            </a:ln>
            <a:effectLst/>
          </p:spPr>
          <p:txBody>
            <a:bodyPr lIns="0" tIns="0" rIns="0" bIns="0" anchor="ctr">
              <a:spAutoFit/>
            </a:bodyPr>
            <a:lstStyle/>
            <a:p>
              <a:endParaRPr lang="lv-LV"/>
            </a:p>
          </p:txBody>
        </p:sp>
        <p:sp>
          <p:nvSpPr>
            <p:cNvPr id="359463" name="Rectangle 39"/>
            <p:cNvSpPr>
              <a:spLocks noChangeArrowheads="1"/>
            </p:cNvSpPr>
            <p:nvPr/>
          </p:nvSpPr>
          <p:spPr bwMode="auto">
            <a:xfrm>
              <a:off x="2699" y="709"/>
              <a:ext cx="2009" cy="2227"/>
            </a:xfrm>
            <a:prstGeom prst="rect">
              <a:avLst/>
            </a:prstGeom>
            <a:gradFill rotWithShape="1">
              <a:gsLst>
                <a:gs pos="0">
                  <a:srgbClr val="761700">
                    <a:alpha val="3000"/>
                  </a:srgbClr>
                </a:gs>
                <a:gs pos="100000">
                  <a:srgbClr val="FFCC00">
                    <a:alpha val="67999"/>
                  </a:srgbClr>
                </a:gs>
              </a:gsLst>
              <a:lin ang="5400000" scaled="1"/>
            </a:gradFill>
            <a:ln w="25400">
              <a:solidFill>
                <a:schemeClr val="tx1"/>
              </a:solidFill>
              <a:miter lim="800000"/>
              <a:headEnd/>
              <a:tailEnd/>
            </a:ln>
            <a:effectLst/>
          </p:spPr>
          <p:txBody>
            <a:bodyPr lIns="0" tIns="0" rIns="0" bIns="0" anchor="ctr">
              <a:spAutoFit/>
            </a:bodyPr>
            <a:lstStyle/>
            <a:p>
              <a:endParaRPr lang="lv-LV"/>
            </a:p>
          </p:txBody>
        </p:sp>
      </p:grpSp>
      <p:sp>
        <p:nvSpPr>
          <p:cNvPr id="32" name="Oval 31"/>
          <p:cNvSpPr/>
          <p:nvPr/>
        </p:nvSpPr>
        <p:spPr bwMode="auto">
          <a:xfrm rot="2391935">
            <a:off x="2336873" y="3153496"/>
            <a:ext cx="1027735" cy="1487111"/>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lv-LV" sz="8000" b="0" i="0" u="none" strike="noStrike" cap="none" normalizeH="0" baseline="0" dirty="0" smtClean="0">
                <a:ln>
                  <a:noFill/>
                </a:ln>
                <a:solidFill>
                  <a:schemeClr val="tx1"/>
                </a:solidFill>
                <a:effectLst/>
                <a:latin typeface="Arial" pitchFamily="34" charset="0"/>
              </a:rPr>
              <a:t>?</a:t>
            </a:r>
          </a:p>
        </p:txBody>
      </p:sp>
      <p:sp>
        <p:nvSpPr>
          <p:cNvPr id="21" name="Oval 20"/>
          <p:cNvSpPr/>
          <p:nvPr/>
        </p:nvSpPr>
        <p:spPr bwMode="auto">
          <a:xfrm>
            <a:off x="3563888" y="2780928"/>
            <a:ext cx="1656184" cy="1656184"/>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22" name="Oval 21"/>
          <p:cNvSpPr/>
          <p:nvPr/>
        </p:nvSpPr>
        <p:spPr bwMode="auto">
          <a:xfrm>
            <a:off x="2123728" y="1484784"/>
            <a:ext cx="1656184" cy="1656184"/>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23" name="Oval 22"/>
          <p:cNvSpPr/>
          <p:nvPr/>
        </p:nvSpPr>
        <p:spPr bwMode="auto">
          <a:xfrm>
            <a:off x="3851920" y="1412776"/>
            <a:ext cx="1368152" cy="1368152"/>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cxnSp>
        <p:nvCxnSpPr>
          <p:cNvPr id="30" name="Straight Connector 29"/>
          <p:cNvCxnSpPr/>
          <p:nvPr/>
        </p:nvCxnSpPr>
        <p:spPr bwMode="auto">
          <a:xfrm flipV="1">
            <a:off x="3851920" y="1412776"/>
            <a:ext cx="1368152" cy="136815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851920" y="1412776"/>
            <a:ext cx="1368152" cy="1296144"/>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1"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852738"/>
            <a:ext cx="3814763" cy="1143000"/>
          </a:xfrm>
        </p:spPr>
        <p:txBody>
          <a:bodyPr/>
          <a:lstStyle/>
          <a:p>
            <a:r>
              <a:rPr lang="lv-LV" sz="3600" dirty="0"/>
              <a:t>Ģimeņu pētījumi</a:t>
            </a:r>
            <a:br>
              <a:rPr lang="lv-LV" sz="3600" dirty="0"/>
            </a:br>
            <a:r>
              <a:rPr lang="lv-LV" sz="3600" dirty="0"/>
              <a:t>(linkage)</a:t>
            </a:r>
            <a:endParaRPr lang="en-US" sz="3600" dirty="0"/>
          </a:p>
        </p:txBody>
      </p:sp>
      <p:sp>
        <p:nvSpPr>
          <p:cNvPr id="350213" name="Rectangle 5"/>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4" name="Rectangle 6"/>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5" name="Rectangle 7"/>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6" name="Rectangle 8"/>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7" name="Rectangle 9"/>
          <p:cNvSpPr>
            <a:spLocks noChangeArrowheads="1"/>
          </p:cNvSpPr>
          <p:nvPr/>
        </p:nvSpPr>
        <p:spPr bwMode="auto">
          <a:xfrm>
            <a:off x="5148263" y="2852738"/>
            <a:ext cx="3814762" cy="1143000"/>
          </a:xfrm>
          <a:prstGeom prst="rect">
            <a:avLst/>
          </a:prstGeom>
          <a:noFill/>
          <a:ln w="9525">
            <a:noFill/>
            <a:miter lim="800000"/>
            <a:headEnd/>
            <a:tailEnd/>
          </a:ln>
        </p:spPr>
        <p:txBody>
          <a:bodyPr anchor="ctr"/>
          <a:lstStyle/>
          <a:p>
            <a:pPr algn="ctr"/>
            <a:r>
              <a:rPr lang="lv-LV" sz="3600" b="1" dirty="0">
                <a:solidFill>
                  <a:srgbClr val="000066"/>
                </a:solidFill>
                <a:latin typeface="Calibri" pitchFamily="34" charset="0"/>
                <a:cs typeface="Calibri" pitchFamily="34" charset="0"/>
              </a:rPr>
              <a:t>Neradniecīgu </a:t>
            </a:r>
            <a:br>
              <a:rPr lang="lv-LV" sz="3600" b="1" dirty="0">
                <a:solidFill>
                  <a:srgbClr val="000066"/>
                </a:solidFill>
                <a:latin typeface="Calibri" pitchFamily="34" charset="0"/>
                <a:cs typeface="Calibri" pitchFamily="34" charset="0"/>
              </a:rPr>
            </a:br>
            <a:r>
              <a:rPr lang="lv-LV" sz="3600" b="1" dirty="0">
                <a:solidFill>
                  <a:srgbClr val="000066"/>
                </a:solidFill>
                <a:latin typeface="Calibri" pitchFamily="34" charset="0"/>
                <a:cs typeface="Calibri" pitchFamily="34" charset="0"/>
              </a:rPr>
              <a:t>indivīdu pētījumi</a:t>
            </a:r>
            <a:br>
              <a:rPr lang="lv-LV" sz="3600" b="1" dirty="0">
                <a:solidFill>
                  <a:srgbClr val="000066"/>
                </a:solidFill>
                <a:latin typeface="Calibri" pitchFamily="34" charset="0"/>
                <a:cs typeface="Calibri" pitchFamily="34" charset="0"/>
              </a:rPr>
            </a:br>
            <a:r>
              <a:rPr lang="lv-LV" sz="3600" b="1" dirty="0">
                <a:solidFill>
                  <a:srgbClr val="000066"/>
                </a:solidFill>
                <a:latin typeface="Calibri" pitchFamily="34" charset="0"/>
                <a:cs typeface="Calibri" pitchFamily="34" charset="0"/>
              </a:rPr>
              <a:t>(asociācija)</a:t>
            </a:r>
            <a:endParaRPr lang="en-US" sz="3600" b="1" dirty="0">
              <a:solidFill>
                <a:srgbClr val="000066"/>
              </a:solidFill>
              <a:latin typeface="Calibri" pitchFamily="34" charset="0"/>
              <a:cs typeface="Calibri" pitchFamily="34" charset="0"/>
            </a:endParaRPr>
          </a:p>
        </p:txBody>
      </p:sp>
      <p:pic>
        <p:nvPicPr>
          <p:cNvPr id="350218" name="Picture 10" descr="4951264"/>
          <p:cNvPicPr>
            <a:picLocks noChangeAspect="1" noChangeArrowheads="1" noCrop="1"/>
          </p:cNvPicPr>
          <p:nvPr/>
        </p:nvPicPr>
        <p:blipFill>
          <a:blip r:embed="rId2" cstate="print"/>
          <a:srcRect/>
          <a:stretch>
            <a:fillRect/>
          </a:stretch>
        </p:blipFill>
        <p:spPr bwMode="auto">
          <a:xfrm>
            <a:off x="4067175" y="2997200"/>
            <a:ext cx="857250" cy="857250"/>
          </a:xfrm>
          <a:prstGeom prst="rect">
            <a:avLst/>
          </a:prstGeom>
          <a:noFill/>
        </p:spPr>
      </p:pic>
      <p:sp>
        <p:nvSpPr>
          <p:cNvPr id="10"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Epidemioloģiskās izpētes metodes</a:t>
            </a:r>
            <a:endParaRPr lang="lv-LV"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t>Slimību gēnu meklējumi: saistības (linkage) analīze</a:t>
            </a:r>
            <a:endParaRPr lang="lv-LV" sz="2800" dirty="0"/>
          </a:p>
        </p:txBody>
      </p:sp>
      <p:pic>
        <p:nvPicPr>
          <p:cNvPr id="3" name="Picture 4"/>
          <p:cNvPicPr>
            <a:picLocks noChangeAspect="1" noChangeArrowheads="1"/>
          </p:cNvPicPr>
          <p:nvPr/>
        </p:nvPicPr>
        <p:blipFill>
          <a:blip r:embed="rId2" cstate="print"/>
          <a:srcRect/>
          <a:stretch>
            <a:fillRect/>
          </a:stretch>
        </p:blipFill>
        <p:spPr bwMode="auto">
          <a:xfrm>
            <a:off x="1763688" y="1036935"/>
            <a:ext cx="5328592" cy="5136843"/>
          </a:xfrm>
          <a:prstGeom prst="rect">
            <a:avLst/>
          </a:prstGeom>
          <a:noFill/>
        </p:spPr>
      </p:pic>
      <p:sp>
        <p:nvSpPr>
          <p:cNvPr id="4" name="Freeform 5"/>
          <p:cNvSpPr>
            <a:spLocks noChangeArrowheads="1"/>
          </p:cNvSpPr>
          <p:nvPr/>
        </p:nvSpPr>
        <p:spPr bwMode="auto">
          <a:xfrm>
            <a:off x="4932040" y="2276872"/>
            <a:ext cx="457200" cy="382588"/>
          </a:xfrm>
          <a:custGeom>
            <a:avLst/>
            <a:gdLst/>
            <a:ahLst/>
            <a:cxnLst>
              <a:cxn ang="0">
                <a:pos x="497" y="0"/>
              </a:cxn>
              <a:cxn ang="0">
                <a:pos x="0" y="192"/>
              </a:cxn>
              <a:cxn ang="0">
                <a:pos x="445" y="413"/>
              </a:cxn>
              <a:cxn ang="0">
                <a:pos x="293" y="477"/>
              </a:cxn>
              <a:cxn ang="0">
                <a:pos x="717" y="682"/>
              </a:cxn>
              <a:cxn ang="0">
                <a:pos x="587" y="732"/>
              </a:cxn>
              <a:cxn ang="0">
                <a:pos x="1270" y="1060"/>
              </a:cxn>
              <a:cxn ang="0">
                <a:pos x="868" y="633"/>
              </a:cxn>
              <a:cxn ang="0">
                <a:pos x="974" y="589"/>
              </a:cxn>
              <a:cxn ang="0">
                <a:pos x="649" y="335"/>
              </a:cxn>
              <a:cxn ang="0">
                <a:pos x="755" y="300"/>
              </a:cxn>
              <a:cxn ang="0">
                <a:pos x="497" y="0"/>
              </a:cxn>
            </a:cxnLst>
            <a:rect l="0" t="0" r="r" b="b"/>
            <a:pathLst>
              <a:path w="1271" h="1061">
                <a:moveTo>
                  <a:pt x="497" y="0"/>
                </a:moveTo>
                <a:lnTo>
                  <a:pt x="0" y="192"/>
                </a:lnTo>
                <a:lnTo>
                  <a:pt x="445" y="413"/>
                </a:lnTo>
                <a:lnTo>
                  <a:pt x="293" y="477"/>
                </a:lnTo>
                <a:lnTo>
                  <a:pt x="717" y="682"/>
                </a:lnTo>
                <a:lnTo>
                  <a:pt x="587" y="732"/>
                </a:lnTo>
                <a:lnTo>
                  <a:pt x="1270" y="1060"/>
                </a:lnTo>
                <a:lnTo>
                  <a:pt x="868" y="633"/>
                </a:lnTo>
                <a:lnTo>
                  <a:pt x="974" y="589"/>
                </a:lnTo>
                <a:lnTo>
                  <a:pt x="649" y="335"/>
                </a:lnTo>
                <a:lnTo>
                  <a:pt x="755" y="300"/>
                </a:lnTo>
                <a:lnTo>
                  <a:pt x="497" y="0"/>
                </a:lnTo>
              </a:path>
            </a:pathLst>
          </a:custGeom>
          <a:solidFill>
            <a:srgbClr val="FF0000"/>
          </a:solidFill>
          <a:ln w="9360">
            <a:solidFill>
              <a:srgbClr val="000000"/>
            </a:solidFill>
            <a:round/>
            <a:headEnd/>
            <a:tailEnd/>
          </a:ln>
        </p:spPr>
        <p:txBody>
          <a:bodyPr wrap="none" anchor="ctr"/>
          <a:lstStyle/>
          <a:p>
            <a:endParaRPr lang="lv-LV"/>
          </a:p>
        </p:txBody>
      </p:sp>
      <p:sp>
        <p:nvSpPr>
          <p:cNvPr id="5" name="Freeform 6"/>
          <p:cNvSpPr>
            <a:spLocks noChangeArrowheads="1"/>
          </p:cNvSpPr>
          <p:nvPr/>
        </p:nvSpPr>
        <p:spPr bwMode="auto">
          <a:xfrm>
            <a:off x="1547664" y="4365104"/>
            <a:ext cx="457200" cy="381000"/>
          </a:xfrm>
          <a:custGeom>
            <a:avLst/>
            <a:gdLst/>
            <a:ahLst/>
            <a:cxnLst>
              <a:cxn ang="0">
                <a:pos x="497" y="0"/>
              </a:cxn>
              <a:cxn ang="0">
                <a:pos x="0" y="192"/>
              </a:cxn>
              <a:cxn ang="0">
                <a:pos x="445" y="412"/>
              </a:cxn>
              <a:cxn ang="0">
                <a:pos x="293" y="476"/>
              </a:cxn>
              <a:cxn ang="0">
                <a:pos x="717" y="681"/>
              </a:cxn>
              <a:cxn ang="0">
                <a:pos x="587" y="732"/>
              </a:cxn>
              <a:cxn ang="0">
                <a:pos x="1270" y="1059"/>
              </a:cxn>
              <a:cxn ang="0">
                <a:pos x="868" y="632"/>
              </a:cxn>
              <a:cxn ang="0">
                <a:pos x="974" y="589"/>
              </a:cxn>
              <a:cxn ang="0">
                <a:pos x="649" y="335"/>
              </a:cxn>
              <a:cxn ang="0">
                <a:pos x="755" y="300"/>
              </a:cxn>
              <a:cxn ang="0">
                <a:pos x="497" y="0"/>
              </a:cxn>
            </a:cxnLst>
            <a:rect l="0" t="0" r="r" b="b"/>
            <a:pathLst>
              <a:path w="1271" h="1060">
                <a:moveTo>
                  <a:pt x="497" y="0"/>
                </a:moveTo>
                <a:lnTo>
                  <a:pt x="0" y="192"/>
                </a:lnTo>
                <a:lnTo>
                  <a:pt x="445" y="412"/>
                </a:lnTo>
                <a:lnTo>
                  <a:pt x="293" y="476"/>
                </a:lnTo>
                <a:lnTo>
                  <a:pt x="717" y="681"/>
                </a:lnTo>
                <a:lnTo>
                  <a:pt x="587" y="732"/>
                </a:lnTo>
                <a:lnTo>
                  <a:pt x="1270" y="1059"/>
                </a:lnTo>
                <a:lnTo>
                  <a:pt x="868" y="632"/>
                </a:lnTo>
                <a:lnTo>
                  <a:pt x="974" y="589"/>
                </a:lnTo>
                <a:lnTo>
                  <a:pt x="649" y="335"/>
                </a:lnTo>
                <a:lnTo>
                  <a:pt x="755" y="300"/>
                </a:lnTo>
                <a:lnTo>
                  <a:pt x="497" y="0"/>
                </a:lnTo>
              </a:path>
            </a:pathLst>
          </a:custGeom>
          <a:solidFill>
            <a:srgbClr val="FF0000"/>
          </a:solidFill>
          <a:ln w="9360">
            <a:solidFill>
              <a:srgbClr val="000000"/>
            </a:solidFill>
            <a:round/>
            <a:headEnd/>
            <a:tailEnd/>
          </a:ln>
        </p:spPr>
        <p:txBody>
          <a:bodyPr wrap="none" anchor="ctr"/>
          <a:lstStyle/>
          <a:p>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Saistības analīze: uz ģimenēm bāzēti pētījumi</a:t>
            </a:r>
            <a:endParaRPr lang="lv-LV" dirty="0"/>
          </a:p>
        </p:txBody>
      </p:sp>
      <p:pic>
        <p:nvPicPr>
          <p:cNvPr id="3" name="Picture 4" descr="U:\geenikartoitus\kurssi\luennot\sukupuu.tif"/>
          <p:cNvPicPr>
            <a:picLocks noChangeAspect="1" noChangeArrowheads="1"/>
          </p:cNvPicPr>
          <p:nvPr/>
        </p:nvPicPr>
        <p:blipFill>
          <a:blip r:embed="rId2" cstate="print"/>
          <a:srcRect/>
          <a:stretch>
            <a:fillRect/>
          </a:stretch>
        </p:blipFill>
        <p:spPr bwMode="auto">
          <a:xfrm>
            <a:off x="323528" y="2762795"/>
            <a:ext cx="8618074" cy="4122589"/>
          </a:xfrm>
          <a:prstGeom prst="rect">
            <a:avLst/>
          </a:prstGeom>
          <a:noFill/>
        </p:spPr>
      </p:pic>
      <p:sp>
        <p:nvSpPr>
          <p:cNvPr id="4" name="TextBox 3"/>
          <p:cNvSpPr txBox="1"/>
          <p:nvPr/>
        </p:nvSpPr>
        <p:spPr>
          <a:xfrm>
            <a:off x="843359" y="3698899"/>
            <a:ext cx="505267" cy="369332"/>
          </a:xfrm>
          <a:prstGeom prst="rect">
            <a:avLst/>
          </a:prstGeom>
          <a:noFill/>
        </p:spPr>
        <p:txBody>
          <a:bodyPr wrap="none" rtlCol="0">
            <a:spAutoFit/>
          </a:bodyPr>
          <a:lstStyle/>
          <a:p>
            <a:r>
              <a:rPr lang="lv-LV" dirty="0" smtClean="0"/>
              <a:t>6/7</a:t>
            </a:r>
            <a:endParaRPr lang="lv-LV" dirty="0"/>
          </a:p>
        </p:txBody>
      </p:sp>
      <p:sp>
        <p:nvSpPr>
          <p:cNvPr id="5" name="TextBox 4"/>
          <p:cNvSpPr txBox="1"/>
          <p:nvPr/>
        </p:nvSpPr>
        <p:spPr>
          <a:xfrm>
            <a:off x="1979712" y="3698899"/>
            <a:ext cx="505267" cy="369332"/>
          </a:xfrm>
          <a:prstGeom prst="rect">
            <a:avLst/>
          </a:prstGeom>
          <a:noFill/>
        </p:spPr>
        <p:txBody>
          <a:bodyPr wrap="none" rtlCol="0">
            <a:spAutoFit/>
          </a:bodyPr>
          <a:lstStyle/>
          <a:p>
            <a:r>
              <a:rPr lang="lv-LV" dirty="0" smtClean="0"/>
              <a:t>6/8</a:t>
            </a:r>
            <a:endParaRPr lang="lv-LV" dirty="0"/>
          </a:p>
        </p:txBody>
      </p:sp>
      <p:sp>
        <p:nvSpPr>
          <p:cNvPr id="6" name="TextBox 5"/>
          <p:cNvSpPr txBox="1"/>
          <p:nvPr/>
        </p:nvSpPr>
        <p:spPr>
          <a:xfrm>
            <a:off x="1043608" y="4851027"/>
            <a:ext cx="505267" cy="369332"/>
          </a:xfrm>
          <a:prstGeom prst="rect">
            <a:avLst/>
          </a:prstGeom>
          <a:noFill/>
        </p:spPr>
        <p:txBody>
          <a:bodyPr wrap="none" rtlCol="0">
            <a:spAutoFit/>
          </a:bodyPr>
          <a:lstStyle/>
          <a:p>
            <a:r>
              <a:rPr lang="lv-LV" dirty="0" smtClean="0"/>
              <a:t>6/7</a:t>
            </a:r>
            <a:endParaRPr lang="lv-LV" dirty="0"/>
          </a:p>
        </p:txBody>
      </p:sp>
      <p:sp>
        <p:nvSpPr>
          <p:cNvPr id="7" name="TextBox 6"/>
          <p:cNvSpPr txBox="1"/>
          <p:nvPr/>
        </p:nvSpPr>
        <p:spPr>
          <a:xfrm>
            <a:off x="1979712" y="4851027"/>
            <a:ext cx="505267" cy="369332"/>
          </a:xfrm>
          <a:prstGeom prst="rect">
            <a:avLst/>
          </a:prstGeom>
          <a:noFill/>
        </p:spPr>
        <p:txBody>
          <a:bodyPr wrap="none" rtlCol="0">
            <a:spAutoFit/>
          </a:bodyPr>
          <a:lstStyle/>
          <a:p>
            <a:r>
              <a:rPr lang="lv-LV" dirty="0" smtClean="0"/>
              <a:t>6/8</a:t>
            </a:r>
            <a:endParaRPr lang="lv-LV" dirty="0"/>
          </a:p>
        </p:txBody>
      </p:sp>
      <p:sp>
        <p:nvSpPr>
          <p:cNvPr id="9" name="TextBox 8"/>
          <p:cNvSpPr txBox="1"/>
          <p:nvPr/>
        </p:nvSpPr>
        <p:spPr>
          <a:xfrm>
            <a:off x="4788024" y="3698899"/>
            <a:ext cx="505267" cy="369332"/>
          </a:xfrm>
          <a:prstGeom prst="rect">
            <a:avLst/>
          </a:prstGeom>
          <a:noFill/>
        </p:spPr>
        <p:txBody>
          <a:bodyPr wrap="none" rtlCol="0">
            <a:spAutoFit/>
          </a:bodyPr>
          <a:lstStyle/>
          <a:p>
            <a:r>
              <a:rPr lang="lv-LV" dirty="0" smtClean="0"/>
              <a:t>5/6</a:t>
            </a:r>
            <a:endParaRPr lang="lv-LV" dirty="0"/>
          </a:p>
        </p:txBody>
      </p:sp>
      <p:sp>
        <p:nvSpPr>
          <p:cNvPr id="10" name="TextBox 9"/>
          <p:cNvSpPr txBox="1"/>
          <p:nvPr/>
        </p:nvSpPr>
        <p:spPr>
          <a:xfrm>
            <a:off x="5796136" y="3698899"/>
            <a:ext cx="505267" cy="369332"/>
          </a:xfrm>
          <a:prstGeom prst="rect">
            <a:avLst/>
          </a:prstGeom>
          <a:noFill/>
        </p:spPr>
        <p:txBody>
          <a:bodyPr wrap="none" rtlCol="0">
            <a:spAutoFit/>
          </a:bodyPr>
          <a:lstStyle/>
          <a:p>
            <a:r>
              <a:rPr lang="lv-LV" dirty="0" smtClean="0"/>
              <a:t>6/9</a:t>
            </a:r>
            <a:endParaRPr lang="lv-LV" dirty="0"/>
          </a:p>
        </p:txBody>
      </p:sp>
      <p:sp>
        <p:nvSpPr>
          <p:cNvPr id="11" name="TextBox 10"/>
          <p:cNvSpPr txBox="1"/>
          <p:nvPr/>
        </p:nvSpPr>
        <p:spPr>
          <a:xfrm>
            <a:off x="4139952" y="4851027"/>
            <a:ext cx="505267" cy="369332"/>
          </a:xfrm>
          <a:prstGeom prst="rect">
            <a:avLst/>
          </a:prstGeom>
          <a:noFill/>
        </p:spPr>
        <p:txBody>
          <a:bodyPr wrap="none" rtlCol="0">
            <a:spAutoFit/>
          </a:bodyPr>
          <a:lstStyle/>
          <a:p>
            <a:r>
              <a:rPr lang="lv-LV" dirty="0" smtClean="0"/>
              <a:t>6/6</a:t>
            </a:r>
            <a:endParaRPr lang="lv-LV" dirty="0"/>
          </a:p>
        </p:txBody>
      </p:sp>
      <p:sp>
        <p:nvSpPr>
          <p:cNvPr id="12" name="TextBox 11"/>
          <p:cNvSpPr txBox="1"/>
          <p:nvPr/>
        </p:nvSpPr>
        <p:spPr>
          <a:xfrm>
            <a:off x="5436096" y="4851027"/>
            <a:ext cx="505267" cy="369332"/>
          </a:xfrm>
          <a:prstGeom prst="rect">
            <a:avLst/>
          </a:prstGeom>
          <a:noFill/>
        </p:spPr>
        <p:txBody>
          <a:bodyPr wrap="none" rtlCol="0">
            <a:spAutoFit/>
          </a:bodyPr>
          <a:lstStyle/>
          <a:p>
            <a:r>
              <a:rPr lang="lv-LV" dirty="0" smtClean="0"/>
              <a:t>5/9</a:t>
            </a:r>
            <a:endParaRPr lang="lv-LV" dirty="0"/>
          </a:p>
        </p:txBody>
      </p:sp>
      <p:sp>
        <p:nvSpPr>
          <p:cNvPr id="13" name="TextBox 12"/>
          <p:cNvSpPr txBox="1"/>
          <p:nvPr/>
        </p:nvSpPr>
        <p:spPr>
          <a:xfrm>
            <a:off x="6516216" y="4851027"/>
            <a:ext cx="505267" cy="369332"/>
          </a:xfrm>
          <a:prstGeom prst="rect">
            <a:avLst/>
          </a:prstGeom>
          <a:noFill/>
        </p:spPr>
        <p:txBody>
          <a:bodyPr wrap="none" rtlCol="0">
            <a:spAutoFit/>
          </a:bodyPr>
          <a:lstStyle/>
          <a:p>
            <a:r>
              <a:rPr lang="lv-LV" dirty="0" smtClean="0"/>
              <a:t>5/6</a:t>
            </a:r>
            <a:endParaRPr lang="lv-LV" dirty="0"/>
          </a:p>
        </p:txBody>
      </p:sp>
      <p:sp>
        <p:nvSpPr>
          <p:cNvPr id="14" name="TextBox 13"/>
          <p:cNvSpPr txBox="1"/>
          <p:nvPr/>
        </p:nvSpPr>
        <p:spPr>
          <a:xfrm>
            <a:off x="7596336" y="4851027"/>
            <a:ext cx="633507" cy="369332"/>
          </a:xfrm>
          <a:prstGeom prst="rect">
            <a:avLst/>
          </a:prstGeom>
          <a:noFill/>
        </p:spPr>
        <p:txBody>
          <a:bodyPr wrap="none" rtlCol="0">
            <a:spAutoFit/>
          </a:bodyPr>
          <a:lstStyle/>
          <a:p>
            <a:r>
              <a:rPr lang="lv-LV" dirty="0" smtClean="0"/>
              <a:t>6/10</a:t>
            </a:r>
            <a:endParaRPr lang="lv-LV" dirty="0"/>
          </a:p>
        </p:txBody>
      </p:sp>
      <p:sp>
        <p:nvSpPr>
          <p:cNvPr id="15" name="TextBox 14"/>
          <p:cNvSpPr txBox="1"/>
          <p:nvPr/>
        </p:nvSpPr>
        <p:spPr>
          <a:xfrm>
            <a:off x="8532440" y="3770907"/>
            <a:ext cx="505267" cy="369332"/>
          </a:xfrm>
          <a:prstGeom prst="rect">
            <a:avLst/>
          </a:prstGeom>
          <a:noFill/>
        </p:spPr>
        <p:txBody>
          <a:bodyPr wrap="none" rtlCol="0">
            <a:spAutoFit/>
          </a:bodyPr>
          <a:lstStyle/>
          <a:p>
            <a:r>
              <a:rPr lang="lv-LV" dirty="0" smtClean="0"/>
              <a:t>6/6</a:t>
            </a:r>
            <a:endParaRPr lang="lv-LV" dirty="0"/>
          </a:p>
        </p:txBody>
      </p:sp>
      <p:sp>
        <p:nvSpPr>
          <p:cNvPr id="16" name="TextBox 15"/>
          <p:cNvSpPr txBox="1"/>
          <p:nvPr/>
        </p:nvSpPr>
        <p:spPr>
          <a:xfrm>
            <a:off x="7396088" y="3698899"/>
            <a:ext cx="633507" cy="369332"/>
          </a:xfrm>
          <a:prstGeom prst="rect">
            <a:avLst/>
          </a:prstGeom>
          <a:noFill/>
        </p:spPr>
        <p:txBody>
          <a:bodyPr wrap="none" rtlCol="0">
            <a:spAutoFit/>
          </a:bodyPr>
          <a:lstStyle/>
          <a:p>
            <a:r>
              <a:rPr lang="lv-LV" dirty="0" smtClean="0"/>
              <a:t>6/10</a:t>
            </a:r>
            <a:endParaRPr lang="lv-LV" dirty="0"/>
          </a:p>
        </p:txBody>
      </p:sp>
      <p:sp>
        <p:nvSpPr>
          <p:cNvPr id="17" name="TextBox 16"/>
          <p:cNvSpPr txBox="1"/>
          <p:nvPr/>
        </p:nvSpPr>
        <p:spPr>
          <a:xfrm>
            <a:off x="8516664" y="4851027"/>
            <a:ext cx="505267" cy="369332"/>
          </a:xfrm>
          <a:prstGeom prst="rect">
            <a:avLst/>
          </a:prstGeom>
          <a:noFill/>
        </p:spPr>
        <p:txBody>
          <a:bodyPr wrap="none" rtlCol="0">
            <a:spAutoFit/>
          </a:bodyPr>
          <a:lstStyle/>
          <a:p>
            <a:r>
              <a:rPr lang="lv-LV" dirty="0" smtClean="0"/>
              <a:t>6/6</a:t>
            </a:r>
            <a:endParaRPr lang="lv-LV" dirty="0"/>
          </a:p>
        </p:txBody>
      </p:sp>
      <p:sp>
        <p:nvSpPr>
          <p:cNvPr id="18" name="TextBox 17"/>
          <p:cNvSpPr txBox="1"/>
          <p:nvPr/>
        </p:nvSpPr>
        <p:spPr>
          <a:xfrm>
            <a:off x="1043608" y="4851027"/>
            <a:ext cx="505267" cy="369332"/>
          </a:xfrm>
          <a:prstGeom prst="rect">
            <a:avLst/>
          </a:prstGeom>
          <a:noFill/>
        </p:spPr>
        <p:txBody>
          <a:bodyPr wrap="none" rtlCol="0">
            <a:spAutoFit/>
          </a:bodyPr>
          <a:lstStyle/>
          <a:p>
            <a:r>
              <a:rPr lang="lv-LV" dirty="0" smtClean="0">
                <a:solidFill>
                  <a:srgbClr val="FF0000"/>
                </a:solidFill>
              </a:rPr>
              <a:t>6/6</a:t>
            </a:r>
            <a:endParaRPr lang="lv-LV" dirty="0">
              <a:solidFill>
                <a:srgbClr val="FF0000"/>
              </a:solidFill>
            </a:endParaRPr>
          </a:p>
        </p:txBody>
      </p:sp>
      <p:sp>
        <p:nvSpPr>
          <p:cNvPr id="19" name="TextBox 18"/>
          <p:cNvSpPr txBox="1"/>
          <p:nvPr/>
        </p:nvSpPr>
        <p:spPr>
          <a:xfrm>
            <a:off x="1979712" y="4851027"/>
            <a:ext cx="505267" cy="369332"/>
          </a:xfrm>
          <a:prstGeom prst="rect">
            <a:avLst/>
          </a:prstGeom>
          <a:noFill/>
        </p:spPr>
        <p:txBody>
          <a:bodyPr wrap="none" rtlCol="0">
            <a:spAutoFit/>
          </a:bodyPr>
          <a:lstStyle/>
          <a:p>
            <a:r>
              <a:rPr lang="lv-LV" dirty="0" smtClean="0">
                <a:solidFill>
                  <a:srgbClr val="FF0000"/>
                </a:solidFill>
              </a:rPr>
              <a:t>6/8</a:t>
            </a:r>
            <a:endParaRPr lang="lv-LV" dirty="0">
              <a:solidFill>
                <a:srgbClr val="FF0000"/>
              </a:solidFill>
            </a:endParaRPr>
          </a:p>
        </p:txBody>
      </p:sp>
      <p:sp>
        <p:nvSpPr>
          <p:cNvPr id="20" name="TextBox 19"/>
          <p:cNvSpPr txBox="1"/>
          <p:nvPr/>
        </p:nvSpPr>
        <p:spPr>
          <a:xfrm>
            <a:off x="4139952" y="4851027"/>
            <a:ext cx="505267" cy="369332"/>
          </a:xfrm>
          <a:prstGeom prst="rect">
            <a:avLst/>
          </a:prstGeom>
          <a:noFill/>
        </p:spPr>
        <p:txBody>
          <a:bodyPr wrap="none" rtlCol="0">
            <a:spAutoFit/>
          </a:bodyPr>
          <a:lstStyle/>
          <a:p>
            <a:r>
              <a:rPr lang="lv-LV" dirty="0" smtClean="0">
                <a:solidFill>
                  <a:srgbClr val="FF0000"/>
                </a:solidFill>
              </a:rPr>
              <a:t>6/6</a:t>
            </a:r>
            <a:endParaRPr lang="lv-LV" dirty="0">
              <a:solidFill>
                <a:srgbClr val="FF0000"/>
              </a:solidFill>
            </a:endParaRPr>
          </a:p>
        </p:txBody>
      </p:sp>
      <p:sp>
        <p:nvSpPr>
          <p:cNvPr id="21" name="TextBox 20"/>
          <p:cNvSpPr txBox="1"/>
          <p:nvPr/>
        </p:nvSpPr>
        <p:spPr>
          <a:xfrm>
            <a:off x="5436096" y="4851027"/>
            <a:ext cx="505267" cy="369332"/>
          </a:xfrm>
          <a:prstGeom prst="rect">
            <a:avLst/>
          </a:prstGeom>
          <a:noFill/>
        </p:spPr>
        <p:txBody>
          <a:bodyPr wrap="none" rtlCol="0">
            <a:spAutoFit/>
          </a:bodyPr>
          <a:lstStyle/>
          <a:p>
            <a:r>
              <a:rPr lang="lv-LV" dirty="0" smtClean="0">
                <a:solidFill>
                  <a:srgbClr val="FF0000"/>
                </a:solidFill>
              </a:rPr>
              <a:t>6/6</a:t>
            </a:r>
            <a:endParaRPr lang="lv-LV" dirty="0">
              <a:solidFill>
                <a:srgbClr val="FF0000"/>
              </a:solidFill>
            </a:endParaRPr>
          </a:p>
        </p:txBody>
      </p:sp>
      <p:sp>
        <p:nvSpPr>
          <p:cNvPr id="22" name="TextBox 21"/>
          <p:cNvSpPr txBox="1"/>
          <p:nvPr/>
        </p:nvSpPr>
        <p:spPr>
          <a:xfrm>
            <a:off x="6516216" y="4851027"/>
            <a:ext cx="505267" cy="369332"/>
          </a:xfrm>
          <a:prstGeom prst="rect">
            <a:avLst/>
          </a:prstGeom>
          <a:noFill/>
        </p:spPr>
        <p:txBody>
          <a:bodyPr wrap="none" rtlCol="0">
            <a:spAutoFit/>
          </a:bodyPr>
          <a:lstStyle/>
          <a:p>
            <a:r>
              <a:rPr lang="lv-LV" dirty="0" smtClean="0">
                <a:solidFill>
                  <a:srgbClr val="FF0000"/>
                </a:solidFill>
              </a:rPr>
              <a:t>6/6</a:t>
            </a:r>
            <a:endParaRPr lang="lv-LV" dirty="0">
              <a:solidFill>
                <a:srgbClr val="FF0000"/>
              </a:solidFill>
            </a:endParaRPr>
          </a:p>
        </p:txBody>
      </p:sp>
      <p:sp>
        <p:nvSpPr>
          <p:cNvPr id="23" name="TextBox 22"/>
          <p:cNvSpPr txBox="1"/>
          <p:nvPr/>
        </p:nvSpPr>
        <p:spPr>
          <a:xfrm>
            <a:off x="7596336" y="4851027"/>
            <a:ext cx="505267" cy="369332"/>
          </a:xfrm>
          <a:prstGeom prst="rect">
            <a:avLst/>
          </a:prstGeom>
          <a:noFill/>
        </p:spPr>
        <p:txBody>
          <a:bodyPr wrap="none" rtlCol="0">
            <a:spAutoFit/>
          </a:bodyPr>
          <a:lstStyle/>
          <a:p>
            <a:r>
              <a:rPr lang="lv-LV" dirty="0" smtClean="0">
                <a:solidFill>
                  <a:srgbClr val="FF0000"/>
                </a:solidFill>
              </a:rPr>
              <a:t>6/6</a:t>
            </a:r>
            <a:endParaRPr lang="lv-LV" dirty="0">
              <a:solidFill>
                <a:srgbClr val="FF0000"/>
              </a:solidFill>
            </a:endParaRPr>
          </a:p>
        </p:txBody>
      </p:sp>
      <p:sp>
        <p:nvSpPr>
          <p:cNvPr id="24" name="TextBox 23"/>
          <p:cNvSpPr txBox="1"/>
          <p:nvPr/>
        </p:nvSpPr>
        <p:spPr>
          <a:xfrm>
            <a:off x="8388424" y="4851027"/>
            <a:ext cx="633507" cy="369332"/>
          </a:xfrm>
          <a:prstGeom prst="rect">
            <a:avLst/>
          </a:prstGeom>
          <a:noFill/>
        </p:spPr>
        <p:txBody>
          <a:bodyPr wrap="none" rtlCol="0">
            <a:spAutoFit/>
          </a:bodyPr>
          <a:lstStyle/>
          <a:p>
            <a:r>
              <a:rPr lang="lv-LV" dirty="0" smtClean="0">
                <a:solidFill>
                  <a:srgbClr val="FF0000"/>
                </a:solidFill>
              </a:rPr>
              <a:t>6/10</a:t>
            </a:r>
            <a:endParaRPr lang="lv-LV" dirty="0">
              <a:solidFill>
                <a:srgbClr val="FF0000"/>
              </a:solidFill>
            </a:endParaRPr>
          </a:p>
        </p:txBody>
      </p:sp>
      <p:sp>
        <p:nvSpPr>
          <p:cNvPr id="25" name="TextBox 24"/>
          <p:cNvSpPr txBox="1"/>
          <p:nvPr/>
        </p:nvSpPr>
        <p:spPr>
          <a:xfrm>
            <a:off x="295648" y="1124744"/>
            <a:ext cx="6318781" cy="369332"/>
          </a:xfrm>
          <a:prstGeom prst="rect">
            <a:avLst/>
          </a:prstGeom>
          <a:noFill/>
        </p:spPr>
        <p:txBody>
          <a:bodyPr wrap="none" rtlCol="0">
            <a:spAutoFit/>
          </a:bodyPr>
          <a:lstStyle/>
          <a:p>
            <a:pPr algn="l"/>
            <a:r>
              <a:rPr lang="lv-LV" dirty="0" smtClean="0"/>
              <a:t>Tiek </a:t>
            </a:r>
            <a:r>
              <a:rPr lang="lv-LV" dirty="0" err="1" smtClean="0"/>
              <a:t>genotipēts</a:t>
            </a:r>
            <a:r>
              <a:rPr lang="lv-LV" dirty="0" smtClean="0"/>
              <a:t> STR marķieris ar atkārtojumu skaitu no 5-10</a:t>
            </a:r>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7" grpId="1"/>
      <p:bldP spid="9" grpId="0"/>
      <p:bldP spid="10" grpId="0"/>
      <p:bldP spid="11" grpId="0"/>
      <p:bldP spid="11" grpId="1"/>
      <p:bldP spid="12" grpId="0"/>
      <p:bldP spid="12" grpId="1"/>
      <p:bldP spid="13" grpId="0"/>
      <p:bldP spid="13" grpId="1"/>
      <p:bldP spid="14" grpId="0"/>
      <p:bldP spid="14" grpId="1"/>
      <p:bldP spid="15" grpId="0"/>
      <p:bldP spid="16" grpId="0"/>
      <p:bldP spid="17" grpId="0"/>
      <p:bldP spid="17" grpId="1"/>
      <p:bldP spid="18" grpId="0"/>
      <p:bldP spid="19" grpId="0"/>
      <p:bldP spid="20" grpId="0"/>
      <p:bldP spid="21"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Rekombinācija</a:t>
            </a:r>
            <a:endParaRPr lang="lv-LV" dirty="0"/>
          </a:p>
        </p:txBody>
      </p:sp>
      <p:pic>
        <p:nvPicPr>
          <p:cNvPr id="21506" name="Picture 2" descr="http://upload.wikimedia.org/wikipedia/commons/thumb/b/b2/Chromosomal_Recombination.svg/517px-Chromosomal_Recombination.svg.png"/>
          <p:cNvPicPr>
            <a:picLocks noChangeAspect="1" noChangeArrowheads="1"/>
          </p:cNvPicPr>
          <p:nvPr/>
        </p:nvPicPr>
        <p:blipFill>
          <a:blip r:embed="rId2" cstate="print"/>
          <a:srcRect/>
          <a:stretch>
            <a:fillRect/>
          </a:stretch>
        </p:blipFill>
        <p:spPr bwMode="auto">
          <a:xfrm>
            <a:off x="4139952" y="3140968"/>
            <a:ext cx="3916313" cy="2530075"/>
          </a:xfrm>
          <a:prstGeom prst="rect">
            <a:avLst/>
          </a:prstGeom>
          <a:noFill/>
        </p:spPr>
      </p:pic>
      <p:pic>
        <p:nvPicPr>
          <p:cNvPr id="21508" name="Picture 4" descr="http://genome.wellcome.ac.uk/assets/GEN10000725.jpg"/>
          <p:cNvPicPr>
            <a:picLocks noChangeAspect="1" noChangeArrowheads="1"/>
          </p:cNvPicPr>
          <p:nvPr/>
        </p:nvPicPr>
        <p:blipFill>
          <a:blip r:embed="rId3" cstate="print"/>
          <a:srcRect/>
          <a:stretch>
            <a:fillRect/>
          </a:stretch>
        </p:blipFill>
        <p:spPr bwMode="auto">
          <a:xfrm>
            <a:off x="0" y="1556792"/>
            <a:ext cx="4114264" cy="316835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066800" y="5791200"/>
            <a:ext cx="2569096" cy="590128"/>
          </a:xfrm>
          <a:prstGeom prst="rect">
            <a:avLst/>
          </a:prstGeom>
          <a:solidFill>
            <a:srgbClr val="FFFF00"/>
          </a:solidFill>
          <a:ln w="28575">
            <a:solidFill>
              <a:schemeClr val="tx1"/>
            </a:solidFill>
            <a:miter lim="800000"/>
            <a:headEnd/>
            <a:tailEnd/>
          </a:ln>
          <a:effectLst/>
        </p:spPr>
        <p:txBody>
          <a:bodyPr wrap="none" anchor="ctr"/>
          <a:lstStyle/>
          <a:p>
            <a:endParaRPr lang="lv-LV"/>
          </a:p>
        </p:txBody>
      </p:sp>
      <p:sp>
        <p:nvSpPr>
          <p:cNvPr id="73732" name="AutoShape 4"/>
          <p:cNvSpPr>
            <a:spLocks noChangeArrowheads="1"/>
          </p:cNvSpPr>
          <p:nvPr/>
        </p:nvSpPr>
        <p:spPr bwMode="auto">
          <a:xfrm rot="-2273154">
            <a:off x="3429000" y="5562600"/>
            <a:ext cx="1255713" cy="365125"/>
          </a:xfrm>
          <a:prstGeom prst="lightningBolt">
            <a:avLst/>
          </a:prstGeom>
          <a:solidFill>
            <a:srgbClr val="990033"/>
          </a:solidFill>
          <a:ln w="9525">
            <a:solidFill>
              <a:schemeClr val="tx1"/>
            </a:solidFill>
            <a:miter lim="800000"/>
            <a:headEnd/>
            <a:tailEnd/>
          </a:ln>
          <a:effectLst/>
        </p:spPr>
        <p:txBody>
          <a:bodyPr wrap="none" anchor="ctr"/>
          <a:lstStyle/>
          <a:p>
            <a:endParaRPr lang="lv-LV"/>
          </a:p>
        </p:txBody>
      </p:sp>
      <p:sp>
        <p:nvSpPr>
          <p:cNvPr id="73733" name="Text Box 5"/>
          <p:cNvSpPr txBox="1">
            <a:spLocks noChangeArrowheads="1"/>
          </p:cNvSpPr>
          <p:nvPr/>
        </p:nvSpPr>
        <p:spPr bwMode="auto">
          <a:xfrm>
            <a:off x="998928" y="5789147"/>
            <a:ext cx="2677336" cy="523220"/>
          </a:xfrm>
          <a:prstGeom prst="rect">
            <a:avLst/>
          </a:prstGeom>
          <a:noFill/>
          <a:ln w="9525">
            <a:noFill/>
            <a:miter lim="800000"/>
            <a:headEnd/>
            <a:tailEnd/>
          </a:ln>
          <a:effectLst/>
        </p:spPr>
        <p:txBody>
          <a:bodyPr wrap="none" anchor="ctr">
            <a:spAutoFit/>
          </a:bodyPr>
          <a:lstStyle/>
          <a:p>
            <a:pPr algn="ctr" rtl="0" eaLnBrk="0" hangingPunct="0"/>
            <a:r>
              <a:rPr lang="lv-LV" sz="2800" dirty="0" smtClean="0">
                <a:latin typeface="Comic Sans MS" pitchFamily="66" charset="0"/>
              </a:rPr>
              <a:t>Rekombinācija</a:t>
            </a:r>
            <a:r>
              <a:rPr lang="en-US" sz="2800" dirty="0" smtClean="0">
                <a:latin typeface="Comic Sans MS" pitchFamily="66" charset="0"/>
              </a:rPr>
              <a:t> </a:t>
            </a:r>
            <a:endParaRPr lang="en-US" sz="2800" dirty="0">
              <a:latin typeface="Comic Sans MS" pitchFamily="66" charset="0"/>
            </a:endParaRPr>
          </a:p>
        </p:txBody>
      </p:sp>
      <p:grpSp>
        <p:nvGrpSpPr>
          <p:cNvPr id="2" name="Group 6"/>
          <p:cNvGrpSpPr>
            <a:grpSpLocks/>
          </p:cNvGrpSpPr>
          <p:nvPr/>
        </p:nvGrpSpPr>
        <p:grpSpPr bwMode="auto">
          <a:xfrm>
            <a:off x="1936750" y="1600200"/>
            <a:ext cx="5988050" cy="3917950"/>
            <a:chOff x="1056" y="1248"/>
            <a:chExt cx="3772" cy="2468"/>
          </a:xfrm>
        </p:grpSpPr>
        <p:sp>
          <p:nvSpPr>
            <p:cNvPr id="73735" name="Oval 7"/>
            <p:cNvSpPr>
              <a:spLocks noChangeArrowheads="1"/>
            </p:cNvSpPr>
            <p:nvPr/>
          </p:nvSpPr>
          <p:spPr bwMode="auto">
            <a:xfrm>
              <a:off x="2840" y="1368"/>
              <a:ext cx="384" cy="432"/>
            </a:xfrm>
            <a:prstGeom prst="ellipse">
              <a:avLst/>
            </a:prstGeom>
            <a:solidFill>
              <a:srgbClr val="FFFF00"/>
            </a:solidFill>
            <a:ln w="28575">
              <a:solidFill>
                <a:schemeClr val="tx1"/>
              </a:solidFill>
              <a:round/>
              <a:headEnd/>
              <a:tailEnd/>
            </a:ln>
            <a:effectLst/>
          </p:spPr>
          <p:txBody>
            <a:bodyPr wrap="none" anchor="ctr"/>
            <a:lstStyle/>
            <a:p>
              <a:pPr algn="ctr" rtl="0" eaLnBrk="0" hangingPunct="0">
                <a:spcBef>
                  <a:spcPct val="50000"/>
                </a:spcBef>
              </a:pPr>
              <a:r>
                <a:rPr lang="en-US" sz="1800"/>
                <a:t> </a:t>
              </a:r>
              <a:r>
                <a:rPr lang="en-US" sz="2800"/>
                <a:t>2</a:t>
              </a:r>
            </a:p>
          </p:txBody>
        </p:sp>
        <p:sp>
          <p:nvSpPr>
            <p:cNvPr id="73736" name="Rectangle 8"/>
            <p:cNvSpPr>
              <a:spLocks noChangeArrowheads="1"/>
            </p:cNvSpPr>
            <p:nvPr/>
          </p:nvSpPr>
          <p:spPr bwMode="auto">
            <a:xfrm>
              <a:off x="1728" y="1344"/>
              <a:ext cx="339" cy="432"/>
            </a:xfrm>
            <a:prstGeom prst="rect">
              <a:avLst/>
            </a:prstGeom>
            <a:solidFill>
              <a:srgbClr val="FFFF00"/>
            </a:solidFill>
            <a:ln w="28575">
              <a:solidFill>
                <a:schemeClr val="tx1"/>
              </a:solidFill>
              <a:miter lim="800000"/>
              <a:headEnd/>
              <a:tailEnd/>
            </a:ln>
            <a:effectLst/>
          </p:spPr>
          <p:txBody>
            <a:bodyPr wrap="none" anchor="ctr"/>
            <a:lstStyle/>
            <a:p>
              <a:pPr algn="ctr" rtl="0" eaLnBrk="0" hangingPunct="0">
                <a:spcBef>
                  <a:spcPct val="50000"/>
                </a:spcBef>
              </a:pPr>
              <a:r>
                <a:rPr lang="en-US" sz="1800" dirty="0"/>
                <a:t> </a:t>
              </a:r>
              <a:r>
                <a:rPr lang="en-US" sz="2800" dirty="0"/>
                <a:t>1</a:t>
              </a:r>
            </a:p>
          </p:txBody>
        </p:sp>
        <p:sp>
          <p:nvSpPr>
            <p:cNvPr id="73737" name="Line 9"/>
            <p:cNvSpPr>
              <a:spLocks noChangeShapeType="1"/>
            </p:cNvSpPr>
            <p:nvPr/>
          </p:nvSpPr>
          <p:spPr bwMode="auto">
            <a:xfrm>
              <a:off x="2064" y="1584"/>
              <a:ext cx="768" cy="0"/>
            </a:xfrm>
            <a:prstGeom prst="line">
              <a:avLst/>
            </a:prstGeom>
            <a:noFill/>
            <a:ln w="28575">
              <a:solidFill>
                <a:schemeClr val="tx1"/>
              </a:solidFill>
              <a:round/>
              <a:headEnd/>
              <a:tailEnd/>
            </a:ln>
            <a:effectLst/>
          </p:spPr>
          <p:txBody>
            <a:bodyPr wrap="none" anchor="ctr"/>
            <a:lstStyle/>
            <a:p>
              <a:endParaRPr lang="lv-LV"/>
            </a:p>
          </p:txBody>
        </p:sp>
        <p:sp>
          <p:nvSpPr>
            <p:cNvPr id="73738" name="Line 10"/>
            <p:cNvSpPr>
              <a:spLocks noChangeShapeType="1"/>
            </p:cNvSpPr>
            <p:nvPr/>
          </p:nvSpPr>
          <p:spPr bwMode="auto">
            <a:xfrm>
              <a:off x="2604" y="2335"/>
              <a:ext cx="1308" cy="1"/>
            </a:xfrm>
            <a:prstGeom prst="line">
              <a:avLst/>
            </a:prstGeom>
            <a:noFill/>
            <a:ln w="28575">
              <a:solidFill>
                <a:schemeClr val="tx1"/>
              </a:solidFill>
              <a:round/>
              <a:headEnd/>
              <a:tailEnd/>
            </a:ln>
            <a:effectLst/>
          </p:spPr>
          <p:txBody>
            <a:bodyPr wrap="none" anchor="ctr"/>
            <a:lstStyle/>
            <a:p>
              <a:endParaRPr lang="lv-LV"/>
            </a:p>
          </p:txBody>
        </p:sp>
        <p:grpSp>
          <p:nvGrpSpPr>
            <p:cNvPr id="3" name="Group 11"/>
            <p:cNvGrpSpPr>
              <a:grpSpLocks/>
            </p:cNvGrpSpPr>
            <p:nvPr/>
          </p:nvGrpSpPr>
          <p:grpSpPr bwMode="auto">
            <a:xfrm>
              <a:off x="1056" y="1264"/>
              <a:ext cx="582" cy="596"/>
              <a:chOff x="1056" y="1264"/>
              <a:chExt cx="582" cy="596"/>
            </a:xfrm>
          </p:grpSpPr>
          <p:sp>
            <p:nvSpPr>
              <p:cNvPr id="73740" name="Text Box 12"/>
              <p:cNvSpPr txBox="1">
                <a:spLocks noChangeArrowheads="1"/>
              </p:cNvSpPr>
              <p:nvPr/>
            </p:nvSpPr>
            <p:spPr bwMode="auto">
              <a:xfrm>
                <a:off x="1056" y="1264"/>
                <a:ext cx="582" cy="596"/>
              </a:xfrm>
              <a:prstGeom prst="rect">
                <a:avLst/>
              </a:prstGeom>
              <a:noFill/>
              <a:ln w="9525">
                <a:noFill/>
                <a:miter lim="800000"/>
                <a:headEnd/>
                <a:tailEnd/>
              </a:ln>
              <a:effectLst/>
            </p:spPr>
            <p:txBody>
              <a:bodyPr wrap="none">
                <a:spAutoFit/>
              </a:bodyPr>
              <a:lstStyle/>
              <a:p>
                <a:r>
                  <a:rPr lang="en-US" sz="2800" dirty="0"/>
                  <a:t>A  </a:t>
                </a:r>
                <a:r>
                  <a:rPr lang="en-US" sz="2800" dirty="0" err="1"/>
                  <a:t>A</a:t>
                </a:r>
                <a:endParaRPr lang="en-US" sz="2800" dirty="0"/>
              </a:p>
              <a:p>
                <a:r>
                  <a:rPr lang="en-US" sz="2800" dirty="0"/>
                  <a:t>B   </a:t>
                </a:r>
                <a:r>
                  <a:rPr lang="en-US" sz="2800" dirty="0" err="1"/>
                  <a:t>B</a:t>
                </a:r>
                <a:endParaRPr lang="en-US" sz="2800" dirty="0"/>
              </a:p>
            </p:txBody>
          </p:sp>
          <p:sp>
            <p:nvSpPr>
              <p:cNvPr id="73741" name="Line 13"/>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grpSp>
          <p:nvGrpSpPr>
            <p:cNvPr id="4" name="Group 14"/>
            <p:cNvGrpSpPr>
              <a:grpSpLocks/>
            </p:cNvGrpSpPr>
            <p:nvPr/>
          </p:nvGrpSpPr>
          <p:grpSpPr bwMode="auto">
            <a:xfrm>
              <a:off x="3264" y="1248"/>
              <a:ext cx="508" cy="596"/>
              <a:chOff x="1056" y="1264"/>
              <a:chExt cx="508" cy="596"/>
            </a:xfrm>
          </p:grpSpPr>
          <p:sp>
            <p:nvSpPr>
              <p:cNvPr id="73743" name="Text Box 15"/>
              <p:cNvSpPr txBox="1">
                <a:spLocks noChangeArrowheads="1"/>
              </p:cNvSpPr>
              <p:nvPr/>
            </p:nvSpPr>
            <p:spPr bwMode="auto">
              <a:xfrm>
                <a:off x="1056" y="1264"/>
                <a:ext cx="508" cy="596"/>
              </a:xfrm>
              <a:prstGeom prst="rect">
                <a:avLst/>
              </a:prstGeom>
              <a:noFill/>
              <a:ln w="9525">
                <a:noFill/>
                <a:miter lim="800000"/>
                <a:headEnd/>
                <a:tailEnd/>
              </a:ln>
              <a:effectLst/>
            </p:spPr>
            <p:txBody>
              <a:bodyPr wrap="none">
                <a:spAutoFit/>
              </a:bodyPr>
              <a:lstStyle/>
              <a:p>
                <a:r>
                  <a:rPr lang="en-US" sz="2800"/>
                  <a:t>a   a</a:t>
                </a:r>
              </a:p>
              <a:p>
                <a:r>
                  <a:rPr lang="en-US" sz="2800"/>
                  <a:t>b   b</a:t>
                </a:r>
              </a:p>
            </p:txBody>
          </p:sp>
          <p:sp>
            <p:nvSpPr>
              <p:cNvPr id="73744" name="Line 16"/>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grpSp>
          <p:nvGrpSpPr>
            <p:cNvPr id="5" name="Group 17"/>
            <p:cNvGrpSpPr>
              <a:grpSpLocks/>
            </p:cNvGrpSpPr>
            <p:nvPr/>
          </p:nvGrpSpPr>
          <p:grpSpPr bwMode="auto">
            <a:xfrm>
              <a:off x="1536" y="2016"/>
              <a:ext cx="558" cy="596"/>
              <a:chOff x="1056" y="1264"/>
              <a:chExt cx="558" cy="596"/>
            </a:xfrm>
          </p:grpSpPr>
          <p:sp>
            <p:nvSpPr>
              <p:cNvPr id="73746" name="Text Box 18"/>
              <p:cNvSpPr txBox="1">
                <a:spLocks noChangeArrowheads="1"/>
              </p:cNvSpPr>
              <p:nvPr/>
            </p:nvSpPr>
            <p:spPr bwMode="auto">
              <a:xfrm>
                <a:off x="1056" y="1264"/>
                <a:ext cx="558" cy="596"/>
              </a:xfrm>
              <a:prstGeom prst="rect">
                <a:avLst/>
              </a:prstGeom>
              <a:noFill/>
              <a:ln w="9525">
                <a:noFill/>
                <a:miter lim="800000"/>
                <a:headEnd/>
                <a:tailEnd/>
              </a:ln>
              <a:effectLst/>
            </p:spPr>
            <p:txBody>
              <a:bodyPr wrap="none">
                <a:spAutoFit/>
              </a:bodyPr>
              <a:lstStyle/>
              <a:p>
                <a:r>
                  <a:rPr lang="en-US" sz="2800" b="1">
                    <a:solidFill>
                      <a:srgbClr val="990033"/>
                    </a:solidFill>
                  </a:rPr>
                  <a:t>A</a:t>
                </a:r>
                <a:r>
                  <a:rPr lang="en-US" sz="2800"/>
                  <a:t>   a</a:t>
                </a:r>
              </a:p>
              <a:p>
                <a:r>
                  <a:rPr lang="en-US" sz="2800"/>
                  <a:t>B   </a:t>
                </a:r>
                <a:r>
                  <a:rPr lang="en-US" sz="2800" b="1">
                    <a:solidFill>
                      <a:srgbClr val="990033"/>
                    </a:solidFill>
                  </a:rPr>
                  <a:t>b</a:t>
                </a:r>
              </a:p>
            </p:txBody>
          </p:sp>
          <p:sp>
            <p:nvSpPr>
              <p:cNvPr id="73747" name="Line 19"/>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sp>
          <p:nvSpPr>
            <p:cNvPr id="73748" name="Rectangle 20"/>
            <p:cNvSpPr>
              <a:spLocks noChangeArrowheads="1"/>
            </p:cNvSpPr>
            <p:nvPr/>
          </p:nvSpPr>
          <p:spPr bwMode="auto">
            <a:xfrm>
              <a:off x="2272" y="2112"/>
              <a:ext cx="339" cy="432"/>
            </a:xfrm>
            <a:prstGeom prst="rect">
              <a:avLst/>
            </a:prstGeom>
            <a:solidFill>
              <a:srgbClr val="FFFF00"/>
            </a:solidFill>
            <a:ln w="28575">
              <a:solidFill>
                <a:schemeClr val="tx1"/>
              </a:solidFill>
              <a:miter lim="800000"/>
              <a:headEnd/>
              <a:tailEnd/>
            </a:ln>
            <a:effectLst/>
          </p:spPr>
          <p:txBody>
            <a:bodyPr wrap="none" anchor="ctr"/>
            <a:lstStyle/>
            <a:p>
              <a:pPr algn="ctr" rtl="0" eaLnBrk="0" hangingPunct="0">
                <a:spcBef>
                  <a:spcPct val="50000"/>
                </a:spcBef>
              </a:pPr>
              <a:r>
                <a:rPr lang="en-US" sz="1800" dirty="0"/>
                <a:t> </a:t>
              </a:r>
              <a:r>
                <a:rPr lang="en-US" sz="2800" dirty="0"/>
                <a:t>3</a:t>
              </a:r>
            </a:p>
          </p:txBody>
        </p:sp>
        <p:sp>
          <p:nvSpPr>
            <p:cNvPr id="73749" name="Line 21"/>
            <p:cNvSpPr>
              <a:spLocks noChangeShapeType="1"/>
            </p:cNvSpPr>
            <p:nvPr/>
          </p:nvSpPr>
          <p:spPr bwMode="auto">
            <a:xfrm>
              <a:off x="2448" y="1584"/>
              <a:ext cx="0" cy="528"/>
            </a:xfrm>
            <a:prstGeom prst="line">
              <a:avLst/>
            </a:prstGeom>
            <a:noFill/>
            <a:ln w="28575">
              <a:solidFill>
                <a:schemeClr val="tx1"/>
              </a:solidFill>
              <a:round/>
              <a:headEnd/>
              <a:tailEnd/>
            </a:ln>
            <a:effectLst/>
          </p:spPr>
          <p:txBody>
            <a:bodyPr/>
            <a:lstStyle/>
            <a:p>
              <a:endParaRPr lang="lv-LV"/>
            </a:p>
          </p:txBody>
        </p:sp>
        <p:sp>
          <p:nvSpPr>
            <p:cNvPr id="73750" name="Oval 22"/>
            <p:cNvSpPr>
              <a:spLocks noChangeArrowheads="1"/>
            </p:cNvSpPr>
            <p:nvPr/>
          </p:nvSpPr>
          <p:spPr bwMode="auto">
            <a:xfrm>
              <a:off x="3888" y="2112"/>
              <a:ext cx="384" cy="432"/>
            </a:xfrm>
            <a:prstGeom prst="ellipse">
              <a:avLst/>
            </a:prstGeom>
            <a:solidFill>
              <a:srgbClr val="FFFF00"/>
            </a:solidFill>
            <a:ln w="28575">
              <a:solidFill>
                <a:schemeClr val="tx1"/>
              </a:solidFill>
              <a:round/>
              <a:headEnd/>
              <a:tailEnd/>
            </a:ln>
            <a:effectLst/>
          </p:spPr>
          <p:txBody>
            <a:bodyPr wrap="none" anchor="ctr"/>
            <a:lstStyle/>
            <a:p>
              <a:pPr algn="ctr" rtl="0" eaLnBrk="0" hangingPunct="0">
                <a:spcBef>
                  <a:spcPct val="50000"/>
                </a:spcBef>
              </a:pPr>
              <a:r>
                <a:rPr lang="en-US" sz="2800"/>
                <a:t>4</a:t>
              </a:r>
            </a:p>
          </p:txBody>
        </p:sp>
        <p:grpSp>
          <p:nvGrpSpPr>
            <p:cNvPr id="6" name="Group 23"/>
            <p:cNvGrpSpPr>
              <a:grpSpLocks/>
            </p:cNvGrpSpPr>
            <p:nvPr/>
          </p:nvGrpSpPr>
          <p:grpSpPr bwMode="auto">
            <a:xfrm>
              <a:off x="4320" y="2016"/>
              <a:ext cx="508" cy="596"/>
              <a:chOff x="1056" y="1264"/>
              <a:chExt cx="508" cy="596"/>
            </a:xfrm>
          </p:grpSpPr>
          <p:sp>
            <p:nvSpPr>
              <p:cNvPr id="73752" name="Text Box 24"/>
              <p:cNvSpPr txBox="1">
                <a:spLocks noChangeArrowheads="1"/>
              </p:cNvSpPr>
              <p:nvPr/>
            </p:nvSpPr>
            <p:spPr bwMode="auto">
              <a:xfrm>
                <a:off x="1056" y="1264"/>
                <a:ext cx="508" cy="596"/>
              </a:xfrm>
              <a:prstGeom prst="rect">
                <a:avLst/>
              </a:prstGeom>
              <a:noFill/>
              <a:ln w="9525">
                <a:noFill/>
                <a:miter lim="800000"/>
                <a:headEnd/>
                <a:tailEnd/>
              </a:ln>
              <a:effectLst/>
            </p:spPr>
            <p:txBody>
              <a:bodyPr wrap="none">
                <a:spAutoFit/>
              </a:bodyPr>
              <a:lstStyle/>
              <a:p>
                <a:r>
                  <a:rPr lang="en-US" sz="2800"/>
                  <a:t>a   a</a:t>
                </a:r>
              </a:p>
              <a:p>
                <a:r>
                  <a:rPr lang="en-US" sz="2800"/>
                  <a:t>b   b</a:t>
                </a:r>
              </a:p>
            </p:txBody>
          </p:sp>
          <p:sp>
            <p:nvSpPr>
              <p:cNvPr id="73753" name="Line 25"/>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grpSp>
          <p:nvGrpSpPr>
            <p:cNvPr id="7" name="Group 26"/>
            <p:cNvGrpSpPr>
              <a:grpSpLocks/>
            </p:cNvGrpSpPr>
            <p:nvPr/>
          </p:nvGrpSpPr>
          <p:grpSpPr bwMode="auto">
            <a:xfrm>
              <a:off x="1968" y="3120"/>
              <a:ext cx="577" cy="596"/>
              <a:chOff x="1056" y="1264"/>
              <a:chExt cx="577" cy="596"/>
            </a:xfrm>
          </p:grpSpPr>
          <p:sp>
            <p:nvSpPr>
              <p:cNvPr id="73755" name="Text Box 27"/>
              <p:cNvSpPr txBox="1">
                <a:spLocks noChangeArrowheads="1"/>
              </p:cNvSpPr>
              <p:nvPr/>
            </p:nvSpPr>
            <p:spPr bwMode="auto">
              <a:xfrm>
                <a:off x="1056" y="1264"/>
                <a:ext cx="577" cy="596"/>
              </a:xfrm>
              <a:prstGeom prst="rect">
                <a:avLst/>
              </a:prstGeom>
              <a:noFill/>
              <a:ln w="9525">
                <a:noFill/>
                <a:miter lim="800000"/>
                <a:headEnd/>
                <a:tailEnd/>
              </a:ln>
              <a:effectLst/>
            </p:spPr>
            <p:txBody>
              <a:bodyPr wrap="none">
                <a:spAutoFit/>
              </a:bodyPr>
              <a:lstStyle/>
              <a:p>
                <a:r>
                  <a:rPr lang="en-US" sz="2800" b="1">
                    <a:solidFill>
                      <a:srgbClr val="990033"/>
                    </a:solidFill>
                  </a:rPr>
                  <a:t>A</a:t>
                </a:r>
                <a:r>
                  <a:rPr lang="en-US" sz="2800"/>
                  <a:t>   a</a:t>
                </a:r>
              </a:p>
              <a:p>
                <a:r>
                  <a:rPr lang="en-US" sz="2800" b="1">
                    <a:solidFill>
                      <a:srgbClr val="990033"/>
                    </a:solidFill>
                  </a:rPr>
                  <a:t>b </a:t>
                </a:r>
                <a:r>
                  <a:rPr lang="en-US" sz="2800"/>
                  <a:t>   b</a:t>
                </a:r>
              </a:p>
            </p:txBody>
          </p:sp>
          <p:sp>
            <p:nvSpPr>
              <p:cNvPr id="73756" name="Line 28"/>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sp>
          <p:nvSpPr>
            <p:cNvPr id="73757" name="Line 29"/>
            <p:cNvSpPr>
              <a:spLocks noChangeShapeType="1"/>
            </p:cNvSpPr>
            <p:nvPr/>
          </p:nvSpPr>
          <p:spPr bwMode="auto">
            <a:xfrm>
              <a:off x="3232" y="2344"/>
              <a:ext cx="0" cy="528"/>
            </a:xfrm>
            <a:prstGeom prst="line">
              <a:avLst/>
            </a:prstGeom>
            <a:noFill/>
            <a:ln w="28575">
              <a:solidFill>
                <a:schemeClr val="tx1"/>
              </a:solidFill>
              <a:round/>
              <a:headEnd/>
              <a:tailEnd/>
            </a:ln>
            <a:effectLst/>
          </p:spPr>
          <p:txBody>
            <a:bodyPr/>
            <a:lstStyle/>
            <a:p>
              <a:endParaRPr lang="lv-LV"/>
            </a:p>
          </p:txBody>
        </p:sp>
        <p:sp>
          <p:nvSpPr>
            <p:cNvPr id="73758" name="Line 30"/>
            <p:cNvSpPr>
              <a:spLocks noChangeShapeType="1"/>
            </p:cNvSpPr>
            <p:nvPr/>
          </p:nvSpPr>
          <p:spPr bwMode="auto">
            <a:xfrm>
              <a:off x="2832" y="2880"/>
              <a:ext cx="768" cy="0"/>
            </a:xfrm>
            <a:prstGeom prst="line">
              <a:avLst/>
            </a:prstGeom>
            <a:noFill/>
            <a:ln w="28575">
              <a:solidFill>
                <a:schemeClr val="tx1"/>
              </a:solidFill>
              <a:round/>
              <a:headEnd/>
              <a:tailEnd/>
            </a:ln>
            <a:effectLst/>
          </p:spPr>
          <p:txBody>
            <a:bodyPr wrap="none" anchor="ctr"/>
            <a:lstStyle/>
            <a:p>
              <a:endParaRPr lang="lv-LV"/>
            </a:p>
          </p:txBody>
        </p:sp>
        <p:sp>
          <p:nvSpPr>
            <p:cNvPr id="73759" name="Rectangle 31"/>
            <p:cNvSpPr>
              <a:spLocks noChangeArrowheads="1"/>
            </p:cNvSpPr>
            <p:nvPr/>
          </p:nvSpPr>
          <p:spPr bwMode="auto">
            <a:xfrm>
              <a:off x="2656" y="3216"/>
              <a:ext cx="339" cy="432"/>
            </a:xfrm>
            <a:prstGeom prst="rect">
              <a:avLst/>
            </a:prstGeom>
            <a:solidFill>
              <a:srgbClr val="FFFF00"/>
            </a:solidFill>
            <a:ln w="28575">
              <a:solidFill>
                <a:schemeClr val="tx1"/>
              </a:solidFill>
              <a:miter lim="800000"/>
              <a:headEnd/>
              <a:tailEnd/>
            </a:ln>
            <a:effectLst/>
          </p:spPr>
          <p:txBody>
            <a:bodyPr wrap="none" anchor="ctr"/>
            <a:lstStyle/>
            <a:p>
              <a:pPr algn="ctr" rtl="0" eaLnBrk="0" hangingPunct="0">
                <a:spcBef>
                  <a:spcPct val="50000"/>
                </a:spcBef>
              </a:pPr>
              <a:r>
                <a:rPr lang="en-US" sz="1800"/>
                <a:t> </a:t>
              </a:r>
              <a:r>
                <a:rPr lang="en-US" sz="2800"/>
                <a:t>5</a:t>
              </a:r>
            </a:p>
          </p:txBody>
        </p:sp>
        <p:sp>
          <p:nvSpPr>
            <p:cNvPr id="73760" name="Line 32"/>
            <p:cNvSpPr>
              <a:spLocks noChangeShapeType="1"/>
            </p:cNvSpPr>
            <p:nvPr/>
          </p:nvSpPr>
          <p:spPr bwMode="auto">
            <a:xfrm>
              <a:off x="2832" y="2880"/>
              <a:ext cx="0" cy="336"/>
            </a:xfrm>
            <a:prstGeom prst="line">
              <a:avLst/>
            </a:prstGeom>
            <a:noFill/>
            <a:ln w="28575">
              <a:solidFill>
                <a:schemeClr val="tx1"/>
              </a:solidFill>
              <a:round/>
              <a:headEnd/>
              <a:tailEnd/>
            </a:ln>
            <a:effectLst/>
          </p:spPr>
          <p:txBody>
            <a:bodyPr/>
            <a:lstStyle/>
            <a:p>
              <a:endParaRPr lang="lv-LV"/>
            </a:p>
          </p:txBody>
        </p:sp>
        <p:sp>
          <p:nvSpPr>
            <p:cNvPr id="73761" name="Oval 33"/>
            <p:cNvSpPr>
              <a:spLocks noChangeArrowheads="1"/>
            </p:cNvSpPr>
            <p:nvPr/>
          </p:nvSpPr>
          <p:spPr bwMode="auto">
            <a:xfrm>
              <a:off x="3408" y="3216"/>
              <a:ext cx="384" cy="432"/>
            </a:xfrm>
            <a:prstGeom prst="ellipse">
              <a:avLst/>
            </a:prstGeom>
            <a:solidFill>
              <a:srgbClr val="FFFF00"/>
            </a:solidFill>
            <a:ln w="28575">
              <a:solidFill>
                <a:schemeClr val="tx1"/>
              </a:solidFill>
              <a:round/>
              <a:headEnd/>
              <a:tailEnd/>
            </a:ln>
            <a:effectLst/>
          </p:spPr>
          <p:txBody>
            <a:bodyPr wrap="none" anchor="ctr"/>
            <a:lstStyle/>
            <a:p>
              <a:pPr algn="ctr" rtl="0" eaLnBrk="0" hangingPunct="0">
                <a:spcBef>
                  <a:spcPct val="50000"/>
                </a:spcBef>
              </a:pPr>
              <a:r>
                <a:rPr lang="en-US" sz="2800"/>
                <a:t>6</a:t>
              </a:r>
            </a:p>
          </p:txBody>
        </p:sp>
        <p:sp>
          <p:nvSpPr>
            <p:cNvPr id="73762" name="Line 34"/>
            <p:cNvSpPr>
              <a:spLocks noChangeShapeType="1"/>
            </p:cNvSpPr>
            <p:nvPr/>
          </p:nvSpPr>
          <p:spPr bwMode="auto">
            <a:xfrm>
              <a:off x="3600" y="2880"/>
              <a:ext cx="0" cy="336"/>
            </a:xfrm>
            <a:prstGeom prst="line">
              <a:avLst/>
            </a:prstGeom>
            <a:noFill/>
            <a:ln w="28575">
              <a:solidFill>
                <a:schemeClr val="tx1"/>
              </a:solidFill>
              <a:round/>
              <a:headEnd/>
              <a:tailEnd/>
            </a:ln>
            <a:effectLst/>
          </p:spPr>
          <p:txBody>
            <a:bodyPr/>
            <a:lstStyle/>
            <a:p>
              <a:endParaRPr lang="lv-LV"/>
            </a:p>
          </p:txBody>
        </p:sp>
        <p:grpSp>
          <p:nvGrpSpPr>
            <p:cNvPr id="8" name="Group 35"/>
            <p:cNvGrpSpPr>
              <a:grpSpLocks/>
            </p:cNvGrpSpPr>
            <p:nvPr/>
          </p:nvGrpSpPr>
          <p:grpSpPr bwMode="auto">
            <a:xfrm>
              <a:off x="3888" y="3120"/>
              <a:ext cx="545" cy="596"/>
              <a:chOff x="1056" y="1264"/>
              <a:chExt cx="545" cy="596"/>
            </a:xfrm>
          </p:grpSpPr>
          <p:sp>
            <p:nvSpPr>
              <p:cNvPr id="73764" name="Text Box 36"/>
              <p:cNvSpPr txBox="1">
                <a:spLocks noChangeArrowheads="1"/>
              </p:cNvSpPr>
              <p:nvPr/>
            </p:nvSpPr>
            <p:spPr bwMode="auto">
              <a:xfrm>
                <a:off x="1056" y="1264"/>
                <a:ext cx="545" cy="596"/>
              </a:xfrm>
              <a:prstGeom prst="rect">
                <a:avLst/>
              </a:prstGeom>
              <a:noFill/>
              <a:ln w="9525">
                <a:noFill/>
                <a:miter lim="800000"/>
                <a:headEnd/>
                <a:tailEnd/>
              </a:ln>
              <a:effectLst/>
            </p:spPr>
            <p:txBody>
              <a:bodyPr wrap="none">
                <a:spAutoFit/>
              </a:bodyPr>
              <a:lstStyle/>
              <a:p>
                <a:r>
                  <a:rPr lang="en-US" sz="2800"/>
                  <a:t>A   a</a:t>
                </a:r>
              </a:p>
              <a:p>
                <a:r>
                  <a:rPr lang="en-US" sz="2800"/>
                  <a:t>B   b</a:t>
                </a:r>
              </a:p>
            </p:txBody>
          </p:sp>
          <p:sp>
            <p:nvSpPr>
              <p:cNvPr id="73765" name="Line 37"/>
              <p:cNvSpPr>
                <a:spLocks noChangeShapeType="1"/>
              </p:cNvSpPr>
              <p:nvPr/>
            </p:nvSpPr>
            <p:spPr bwMode="auto">
              <a:xfrm>
                <a:off x="1344" y="1344"/>
                <a:ext cx="0" cy="432"/>
              </a:xfrm>
              <a:prstGeom prst="line">
                <a:avLst/>
              </a:prstGeom>
              <a:noFill/>
              <a:ln w="9525">
                <a:solidFill>
                  <a:schemeClr val="tx1"/>
                </a:solidFill>
                <a:round/>
                <a:headEnd/>
                <a:tailEnd/>
              </a:ln>
              <a:effectLst/>
            </p:spPr>
            <p:txBody>
              <a:bodyPr/>
              <a:lstStyle/>
              <a:p>
                <a:endParaRPr lang="lv-LV"/>
              </a:p>
            </p:txBody>
          </p:sp>
        </p:grpSp>
      </p:grpSp>
      <p:sp>
        <p:nvSpPr>
          <p:cNvPr id="38" name="Title 1"/>
          <p:cNvSpPr txBox="1">
            <a:spLocks/>
          </p:cNvSpPr>
          <p:nvPr/>
        </p:nvSpPr>
        <p:spPr bwMode="black">
          <a:xfrm>
            <a:off x="457200" y="15240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32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Saistības analīze:</a:t>
            </a:r>
            <a:endParaRPr kumimoji="0" lang="lv-LV" sz="32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Tree>
  </p:cSld>
  <p:clrMapOvr>
    <a:masterClrMapping/>
  </p:clrMapOvr>
  <p:transition advTm="182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Histogram I"/>
          <p:cNvPicPr>
            <a:picLocks noChangeAspect="1" noChangeArrowheads="1"/>
          </p:cNvPicPr>
          <p:nvPr/>
        </p:nvPicPr>
        <p:blipFill>
          <a:blip r:embed="rId4" cstate="print"/>
          <a:srcRect/>
          <a:stretch>
            <a:fillRect/>
          </a:stretch>
        </p:blipFill>
        <p:spPr bwMode="auto">
          <a:xfrm>
            <a:off x="4283968" y="908720"/>
            <a:ext cx="4987352" cy="2952328"/>
          </a:xfrm>
          <a:prstGeom prst="rect">
            <a:avLst/>
          </a:prstGeom>
          <a:noFill/>
        </p:spPr>
      </p:pic>
      <p:sp>
        <p:nvSpPr>
          <p:cNvPr id="3" name="Title 2"/>
          <p:cNvSpPr>
            <a:spLocks noGrp="1"/>
          </p:cNvSpPr>
          <p:nvPr>
            <p:ph type="title"/>
          </p:nvPr>
        </p:nvSpPr>
        <p:spPr/>
        <p:txBody>
          <a:bodyPr/>
          <a:lstStyle/>
          <a:p>
            <a:pPr algn="ctr"/>
            <a:r>
              <a:rPr lang="lv-LV" dirty="0" smtClean="0"/>
              <a:t>Poliģenētiska iedzimšana</a:t>
            </a:r>
            <a:endParaRPr lang="lv-LV" dirty="0"/>
          </a:p>
        </p:txBody>
      </p:sp>
      <p:graphicFrame>
        <p:nvGraphicFramePr>
          <p:cNvPr id="113666" name="Object 2"/>
          <p:cNvGraphicFramePr>
            <a:graphicFrameLocks noChangeAspect="1"/>
          </p:cNvGraphicFramePr>
          <p:nvPr/>
        </p:nvGraphicFramePr>
        <p:xfrm>
          <a:off x="-396552" y="836712"/>
          <a:ext cx="5356225" cy="2605087"/>
        </p:xfrm>
        <a:graphic>
          <a:graphicData uri="http://schemas.openxmlformats.org/presentationml/2006/ole">
            <mc:AlternateContent xmlns:mc="http://schemas.openxmlformats.org/markup-compatibility/2006">
              <mc:Choice xmlns:v="urn:schemas-microsoft-com:vml" Requires="v">
                <p:oleObj spid="_x0000_s113682" name="Document" r:id="rId6" imgW="5356480" imgH="2605414" progId="Word.Document.12">
                  <p:embed/>
                </p:oleObj>
              </mc:Choice>
              <mc:Fallback>
                <p:oleObj name="Document" r:id="rId6" imgW="5356480" imgH="2605414"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52" y="836712"/>
                        <a:ext cx="5356225"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3670" name="Picture 6" descr="Histogram II"/>
          <p:cNvPicPr>
            <a:picLocks noChangeAspect="1" noChangeArrowheads="1"/>
          </p:cNvPicPr>
          <p:nvPr/>
        </p:nvPicPr>
        <p:blipFill>
          <a:blip r:embed="rId8" cstate="print"/>
          <a:srcRect/>
          <a:stretch>
            <a:fillRect/>
          </a:stretch>
        </p:blipFill>
        <p:spPr bwMode="auto">
          <a:xfrm>
            <a:off x="2339752" y="3716670"/>
            <a:ext cx="5033789" cy="3141330"/>
          </a:xfrm>
          <a:prstGeom prst="rect">
            <a:avLst/>
          </a:prstGeom>
          <a:noFill/>
        </p:spPr>
      </p:pic>
      <p:sp>
        <p:nvSpPr>
          <p:cNvPr id="11" name="TextBox 10"/>
          <p:cNvSpPr txBox="1"/>
          <p:nvPr/>
        </p:nvSpPr>
        <p:spPr>
          <a:xfrm>
            <a:off x="334433" y="3645024"/>
            <a:ext cx="8994770" cy="369332"/>
          </a:xfrm>
          <a:prstGeom prst="rect">
            <a:avLst/>
          </a:prstGeom>
          <a:noFill/>
        </p:spPr>
        <p:txBody>
          <a:bodyPr wrap="none" rtlCol="0">
            <a:spAutoFit/>
          </a:bodyPr>
          <a:lstStyle/>
          <a:p>
            <a:pPr algn="l"/>
            <a:r>
              <a:rPr lang="lv-LV" dirty="0" smtClean="0"/>
              <a:t>Pievienojot otru lokusu             Pievienojot trešo lokusu tiek iegūts normāls sadalījums</a:t>
            </a:r>
            <a:endParaRPr lang="lv-LV" dirty="0"/>
          </a:p>
        </p:txBody>
      </p:sp>
      <p:cxnSp>
        <p:nvCxnSpPr>
          <p:cNvPr id="13" name="Straight Arrow Connector 12"/>
          <p:cNvCxnSpPr/>
          <p:nvPr/>
        </p:nvCxnSpPr>
        <p:spPr bwMode="auto">
          <a:xfrm>
            <a:off x="1691680" y="4149080"/>
            <a:ext cx="720080" cy="7920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Saistības analīze:</a:t>
            </a:r>
            <a:endParaRPr lang="lv-LV" dirty="0"/>
          </a:p>
        </p:txBody>
      </p:sp>
      <p:sp>
        <p:nvSpPr>
          <p:cNvPr id="3" name="Rectangle 6"/>
          <p:cNvSpPr>
            <a:spLocks noGrp="1" noChangeArrowheads="1"/>
          </p:cNvSpPr>
          <p:nvPr/>
        </p:nvSpPr>
        <p:spPr bwMode="auto">
          <a:xfrm>
            <a:off x="3842792" y="2454424"/>
            <a:ext cx="533400" cy="533400"/>
          </a:xfrm>
          <a:prstGeom prst="rect">
            <a:avLst/>
          </a:prstGeom>
          <a:noFill/>
          <a:ln w="9525">
            <a:noFill/>
            <a:miter lim="800000"/>
            <a:headEnd/>
            <a:tailEnd/>
          </a:ln>
          <a:effectLst/>
        </p:spPr>
        <p:txBody>
          <a:bodyPr/>
          <a:lstStyle/>
          <a:p>
            <a:r>
              <a:rPr lang="en-US" sz="3200" b="0" i="1" dirty="0">
                <a:solidFill>
                  <a:schemeClr val="tx1"/>
                </a:solidFill>
                <a:latin typeface="Times New Roman" pitchFamily="18" charset="0"/>
                <a:sym typeface="Symbol" pitchFamily="18" charset="2"/>
              </a:rPr>
              <a:t></a:t>
            </a:r>
            <a:endParaRPr lang="en-US" sz="3200" b="0" dirty="0">
              <a:solidFill>
                <a:schemeClr val="tx1"/>
              </a:solidFill>
              <a:latin typeface="Times New Roman" pitchFamily="18" charset="0"/>
            </a:endParaRPr>
          </a:p>
        </p:txBody>
      </p:sp>
      <p:sp>
        <p:nvSpPr>
          <p:cNvPr id="4" name="Line 7"/>
          <p:cNvSpPr>
            <a:spLocks noChangeShapeType="1"/>
          </p:cNvSpPr>
          <p:nvPr/>
        </p:nvSpPr>
        <p:spPr bwMode="auto">
          <a:xfrm>
            <a:off x="2699792" y="1844824"/>
            <a:ext cx="5760640" cy="0"/>
          </a:xfrm>
          <a:prstGeom prst="line">
            <a:avLst/>
          </a:prstGeom>
          <a:noFill/>
          <a:ln w="25400">
            <a:solidFill>
              <a:schemeClr val="tx1"/>
            </a:solidFill>
            <a:round/>
            <a:headEnd/>
            <a:tailEnd/>
          </a:ln>
          <a:effectLst/>
        </p:spPr>
        <p:txBody>
          <a:bodyPr wrap="none" anchor="ctr"/>
          <a:lstStyle/>
          <a:p>
            <a:endParaRPr lang="lv-LV"/>
          </a:p>
        </p:txBody>
      </p:sp>
      <p:sp>
        <p:nvSpPr>
          <p:cNvPr id="5" name="Line 9"/>
          <p:cNvSpPr>
            <a:spLocks noChangeShapeType="1"/>
          </p:cNvSpPr>
          <p:nvPr/>
        </p:nvSpPr>
        <p:spPr bwMode="auto">
          <a:xfrm>
            <a:off x="4604792" y="1463824"/>
            <a:ext cx="0" cy="685800"/>
          </a:xfrm>
          <a:prstGeom prst="line">
            <a:avLst/>
          </a:prstGeom>
          <a:noFill/>
          <a:ln w="9525">
            <a:solidFill>
              <a:schemeClr val="tx1"/>
            </a:solidFill>
            <a:round/>
            <a:headEnd/>
            <a:tailEnd/>
          </a:ln>
          <a:effectLst/>
        </p:spPr>
        <p:txBody>
          <a:bodyPr wrap="none" anchor="ctr"/>
          <a:lstStyle/>
          <a:p>
            <a:endParaRPr lang="lv-LV"/>
          </a:p>
        </p:txBody>
      </p:sp>
      <p:sp>
        <p:nvSpPr>
          <p:cNvPr id="6" name="Text Box 10"/>
          <p:cNvSpPr txBox="1">
            <a:spLocks noChangeArrowheads="1"/>
          </p:cNvSpPr>
          <p:nvPr/>
        </p:nvSpPr>
        <p:spPr bwMode="auto">
          <a:xfrm>
            <a:off x="2627784" y="980728"/>
            <a:ext cx="1468672" cy="461665"/>
          </a:xfrm>
          <a:prstGeom prst="rect">
            <a:avLst/>
          </a:prstGeom>
          <a:noFill/>
          <a:ln w="9525">
            <a:noFill/>
            <a:miter lim="800000"/>
            <a:headEnd/>
            <a:tailEnd/>
          </a:ln>
          <a:effectLst/>
        </p:spPr>
        <p:txBody>
          <a:bodyPr wrap="none">
            <a:spAutoFit/>
          </a:bodyPr>
          <a:lstStyle/>
          <a:p>
            <a:r>
              <a:rPr lang="lv-LV" sz="2400" b="1" i="1" dirty="0" smtClean="0">
                <a:latin typeface="Times New Roman" pitchFamily="18" charset="0"/>
              </a:rPr>
              <a:t>SLIMĪBA</a:t>
            </a:r>
            <a:endParaRPr lang="en-US" sz="2400" b="1" dirty="0">
              <a:solidFill>
                <a:schemeClr val="tx1"/>
              </a:solidFill>
              <a:latin typeface="Times New Roman" pitchFamily="18" charset="0"/>
            </a:endParaRPr>
          </a:p>
        </p:txBody>
      </p:sp>
      <p:sp>
        <p:nvSpPr>
          <p:cNvPr id="7" name="Text Box 11"/>
          <p:cNvSpPr txBox="1">
            <a:spLocks noChangeArrowheads="1"/>
          </p:cNvSpPr>
          <p:nvPr/>
        </p:nvSpPr>
        <p:spPr bwMode="auto">
          <a:xfrm>
            <a:off x="4139952" y="980728"/>
            <a:ext cx="1261884" cy="461665"/>
          </a:xfrm>
          <a:prstGeom prst="rect">
            <a:avLst/>
          </a:prstGeom>
          <a:noFill/>
          <a:ln w="9525">
            <a:noFill/>
            <a:miter lim="800000"/>
            <a:headEnd/>
            <a:tailEnd/>
          </a:ln>
          <a:effectLst/>
        </p:spPr>
        <p:txBody>
          <a:bodyPr wrap="none">
            <a:spAutoFit/>
          </a:bodyPr>
          <a:lstStyle/>
          <a:p>
            <a:r>
              <a:rPr lang="en-US" sz="2400" b="0" i="1" dirty="0" smtClean="0">
                <a:solidFill>
                  <a:schemeClr val="tx1"/>
                </a:solidFill>
                <a:latin typeface="Times New Roman" pitchFamily="18" charset="0"/>
              </a:rPr>
              <a:t>Marker</a:t>
            </a:r>
            <a:r>
              <a:rPr lang="lv-LV" sz="2400" b="0" i="1" dirty="0" smtClean="0">
                <a:solidFill>
                  <a:schemeClr val="tx1"/>
                </a:solidFill>
                <a:latin typeface="Times New Roman" pitchFamily="18" charset="0"/>
              </a:rPr>
              <a:t>2</a:t>
            </a:r>
            <a:endParaRPr lang="en-US" sz="2400" b="0" dirty="0">
              <a:solidFill>
                <a:schemeClr val="tx1"/>
              </a:solidFill>
              <a:latin typeface="Times New Roman" pitchFamily="18" charset="0"/>
            </a:endParaRPr>
          </a:p>
        </p:txBody>
      </p:sp>
      <p:sp>
        <p:nvSpPr>
          <p:cNvPr id="8" name="Line 13"/>
          <p:cNvSpPr>
            <a:spLocks noChangeShapeType="1"/>
          </p:cNvSpPr>
          <p:nvPr/>
        </p:nvSpPr>
        <p:spPr bwMode="auto">
          <a:xfrm>
            <a:off x="3690392" y="1692424"/>
            <a:ext cx="0" cy="304800"/>
          </a:xfrm>
          <a:prstGeom prst="line">
            <a:avLst/>
          </a:prstGeom>
          <a:noFill/>
          <a:ln w="9525">
            <a:solidFill>
              <a:schemeClr val="tx1"/>
            </a:solidFill>
            <a:round/>
            <a:headEnd/>
            <a:tailEnd/>
          </a:ln>
          <a:effectLst/>
        </p:spPr>
        <p:txBody>
          <a:bodyPr wrap="none" anchor="ctr"/>
          <a:lstStyle/>
          <a:p>
            <a:endParaRPr lang="lv-LV"/>
          </a:p>
        </p:txBody>
      </p:sp>
      <p:sp>
        <p:nvSpPr>
          <p:cNvPr id="9" name="AutoShape 17"/>
          <p:cNvSpPr>
            <a:spLocks/>
          </p:cNvSpPr>
          <p:nvPr/>
        </p:nvSpPr>
        <p:spPr bwMode="auto">
          <a:xfrm rot="5400000">
            <a:off x="4033292" y="1882924"/>
            <a:ext cx="228600" cy="9144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lv-LV"/>
          </a:p>
        </p:txBody>
      </p:sp>
      <p:sp>
        <p:nvSpPr>
          <p:cNvPr id="13" name="Rectangle 21"/>
          <p:cNvSpPr>
            <a:spLocks noGrp="1" noChangeArrowheads="1"/>
          </p:cNvSpPr>
          <p:nvPr/>
        </p:nvSpPr>
        <p:spPr bwMode="auto">
          <a:xfrm>
            <a:off x="323528" y="4797152"/>
            <a:ext cx="7848872" cy="533400"/>
          </a:xfrm>
          <a:prstGeom prst="rect">
            <a:avLst/>
          </a:prstGeom>
          <a:noFill/>
          <a:ln w="9525">
            <a:noFill/>
            <a:miter lim="800000"/>
            <a:headEnd/>
            <a:tailEnd/>
          </a:ln>
          <a:effectLst/>
        </p:spPr>
        <p:txBody>
          <a:bodyPr/>
          <a:lstStyle/>
          <a:p>
            <a:r>
              <a:rPr lang="lv-LV" sz="3200" b="0" i="1" dirty="0" smtClean="0">
                <a:solidFill>
                  <a:schemeClr val="tx1"/>
                </a:solidFill>
                <a:latin typeface="Times New Roman" pitchFamily="18" charset="0"/>
                <a:sym typeface="Symbol" pitchFamily="18" charset="2"/>
              </a:rPr>
              <a:t>(Saistība) 0 &lt; </a:t>
            </a:r>
            <a:r>
              <a:rPr lang="en-US" sz="3200" b="0" i="1" dirty="0" smtClean="0">
                <a:solidFill>
                  <a:schemeClr val="tx1"/>
                </a:solidFill>
                <a:latin typeface="Times New Roman" pitchFamily="18" charset="0"/>
                <a:sym typeface="Symbol" pitchFamily="18" charset="2"/>
              </a:rPr>
              <a:t></a:t>
            </a:r>
            <a:r>
              <a:rPr lang="lv-LV" sz="3200" b="0" i="1" dirty="0" smtClean="0">
                <a:solidFill>
                  <a:schemeClr val="tx1"/>
                </a:solidFill>
                <a:latin typeface="Times New Roman" pitchFamily="18" charset="0"/>
                <a:sym typeface="Symbol" pitchFamily="18" charset="2"/>
              </a:rPr>
              <a:t> &lt;=0.5 (nav Saistības)</a:t>
            </a:r>
            <a:endParaRPr lang="en-US" sz="3200" b="0" dirty="0">
              <a:solidFill>
                <a:schemeClr val="tx1"/>
              </a:solidFill>
              <a:latin typeface="Times New Roman" pitchFamily="18" charset="0"/>
            </a:endParaRPr>
          </a:p>
        </p:txBody>
      </p:sp>
      <p:sp>
        <p:nvSpPr>
          <p:cNvPr id="14" name="Rectangle 23"/>
          <p:cNvSpPr>
            <a:spLocks noChangeArrowheads="1"/>
          </p:cNvSpPr>
          <p:nvPr/>
        </p:nvSpPr>
        <p:spPr bwMode="auto">
          <a:xfrm>
            <a:off x="395536" y="3068960"/>
            <a:ext cx="8136904" cy="533400"/>
          </a:xfrm>
          <a:prstGeom prst="rect">
            <a:avLst/>
          </a:prstGeom>
          <a:noFill/>
          <a:ln w="9525">
            <a:noFill/>
            <a:miter lim="800000"/>
            <a:headEnd/>
            <a:tailEnd/>
          </a:ln>
        </p:spPr>
        <p:txBody>
          <a:bodyPr lIns="90000" tIns="46800" rIns="90000" bIns="46800"/>
          <a:lstStyle/>
          <a:p>
            <a:pPr marL="341313" indent="-341313" algn="ctr" defTabSz="457200">
              <a:lnSpc>
                <a:spcPct val="93000"/>
              </a:lnSpc>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lv-LV" sz="1800" b="0" dirty="0" smtClean="0">
                <a:solidFill>
                  <a:schemeClr val="tx1"/>
                </a:solidFill>
              </a:rPr>
              <a:t>Rekombinācijas frakcija- pāra pēcnācēju specifiska genotipa proporcija, kurā ir novērota rekombinācija </a:t>
            </a:r>
            <a:endParaRPr lang="en-GB" sz="1800" b="0" dirty="0">
              <a:solidFill>
                <a:schemeClr val="tx1"/>
              </a:solidFill>
            </a:endParaRPr>
          </a:p>
          <a:p>
            <a:pPr marL="341313" indent="-341313" algn="ctr" defTabSz="457200">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b="0" dirty="0">
              <a:solidFill>
                <a:schemeClr val="tx1"/>
              </a:solidFill>
            </a:endParaRPr>
          </a:p>
          <a:p>
            <a:pPr marL="341313" indent="-341313" algn="ctr" defTabSz="457200">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b="0" dirty="0">
              <a:solidFill>
                <a:schemeClr val="tx1"/>
              </a:solidFill>
            </a:endParaRPr>
          </a:p>
        </p:txBody>
      </p:sp>
      <p:sp>
        <p:nvSpPr>
          <p:cNvPr id="19" name="Text Box 11"/>
          <p:cNvSpPr txBox="1">
            <a:spLocks noChangeArrowheads="1"/>
          </p:cNvSpPr>
          <p:nvPr/>
        </p:nvSpPr>
        <p:spPr bwMode="auto">
          <a:xfrm>
            <a:off x="2699792" y="980728"/>
            <a:ext cx="1261884" cy="461665"/>
          </a:xfrm>
          <a:prstGeom prst="rect">
            <a:avLst/>
          </a:prstGeom>
          <a:noFill/>
          <a:ln w="9525">
            <a:noFill/>
            <a:miter lim="800000"/>
            <a:headEnd/>
            <a:tailEnd/>
          </a:ln>
          <a:effectLst/>
        </p:spPr>
        <p:txBody>
          <a:bodyPr wrap="none">
            <a:spAutoFit/>
          </a:bodyPr>
          <a:lstStyle/>
          <a:p>
            <a:r>
              <a:rPr lang="en-US" sz="2400" b="0" i="1" dirty="0" smtClean="0">
                <a:solidFill>
                  <a:schemeClr val="tx1"/>
                </a:solidFill>
                <a:latin typeface="Times New Roman" pitchFamily="18" charset="0"/>
              </a:rPr>
              <a:t>Marker</a:t>
            </a:r>
            <a:r>
              <a:rPr lang="lv-LV" sz="2400" b="0" i="1" dirty="0" smtClean="0">
                <a:solidFill>
                  <a:schemeClr val="tx1"/>
                </a:solidFill>
                <a:latin typeface="Times New Roman" pitchFamily="18" charset="0"/>
              </a:rPr>
              <a:t>1</a:t>
            </a:r>
            <a:endParaRPr lang="en-US" sz="2400" b="0" dirty="0">
              <a:solidFill>
                <a:schemeClr val="tx1"/>
              </a:solidFill>
              <a:latin typeface="Times New Roman" pitchFamily="18" charset="0"/>
            </a:endParaRPr>
          </a:p>
        </p:txBody>
      </p:sp>
      <p:sp>
        <p:nvSpPr>
          <p:cNvPr id="15" name="Text Box 11"/>
          <p:cNvSpPr txBox="1">
            <a:spLocks noChangeArrowheads="1"/>
          </p:cNvSpPr>
          <p:nvPr/>
        </p:nvSpPr>
        <p:spPr bwMode="auto">
          <a:xfrm>
            <a:off x="6156176" y="980728"/>
            <a:ext cx="1261884" cy="461665"/>
          </a:xfrm>
          <a:prstGeom prst="rect">
            <a:avLst/>
          </a:prstGeom>
          <a:noFill/>
          <a:ln w="9525">
            <a:noFill/>
            <a:miter lim="800000"/>
            <a:headEnd/>
            <a:tailEnd/>
          </a:ln>
          <a:effectLst/>
        </p:spPr>
        <p:txBody>
          <a:bodyPr wrap="none">
            <a:spAutoFit/>
          </a:bodyPr>
          <a:lstStyle/>
          <a:p>
            <a:r>
              <a:rPr lang="en-US" sz="2400" b="0" i="1" dirty="0" smtClean="0">
                <a:solidFill>
                  <a:schemeClr val="tx1"/>
                </a:solidFill>
                <a:latin typeface="Times New Roman" pitchFamily="18" charset="0"/>
              </a:rPr>
              <a:t>Marker</a:t>
            </a:r>
            <a:r>
              <a:rPr lang="lv-LV" sz="2400" i="1" dirty="0" smtClean="0">
                <a:latin typeface="Times New Roman" pitchFamily="18" charset="0"/>
              </a:rPr>
              <a:t>3</a:t>
            </a:r>
            <a:endParaRPr lang="en-US" sz="2400" b="0" dirty="0">
              <a:solidFill>
                <a:schemeClr val="tx1"/>
              </a:solidFill>
              <a:latin typeface="Times New Roman" pitchFamily="18" charset="0"/>
            </a:endParaRPr>
          </a:p>
        </p:txBody>
      </p:sp>
      <p:sp>
        <p:nvSpPr>
          <p:cNvPr id="16" name="Line 13"/>
          <p:cNvSpPr>
            <a:spLocks noChangeShapeType="1"/>
          </p:cNvSpPr>
          <p:nvPr/>
        </p:nvSpPr>
        <p:spPr bwMode="auto">
          <a:xfrm>
            <a:off x="6732240" y="1628800"/>
            <a:ext cx="0" cy="304800"/>
          </a:xfrm>
          <a:prstGeom prst="line">
            <a:avLst/>
          </a:prstGeom>
          <a:noFill/>
          <a:ln w="9525">
            <a:solidFill>
              <a:schemeClr val="tx1"/>
            </a:solidFill>
            <a:round/>
            <a:headEnd/>
            <a:tailEnd/>
          </a:ln>
          <a:effectLst/>
        </p:spPr>
        <p:txBody>
          <a:bodyPr wrap="none" anchor="ctr"/>
          <a:lstStyle/>
          <a:p>
            <a:endParaRPr lang="lv-LV"/>
          </a:p>
        </p:txBody>
      </p:sp>
      <p:sp>
        <p:nvSpPr>
          <p:cNvPr id="17" name="AutoShape 17"/>
          <p:cNvSpPr>
            <a:spLocks/>
          </p:cNvSpPr>
          <p:nvPr/>
        </p:nvSpPr>
        <p:spPr bwMode="auto">
          <a:xfrm rot="5400000">
            <a:off x="5105772" y="734988"/>
            <a:ext cx="228600" cy="3024336"/>
          </a:xfrm>
          <a:prstGeom prst="rightBrace">
            <a:avLst>
              <a:gd name="adj1" fmla="val 33333"/>
              <a:gd name="adj2" fmla="val 50000"/>
            </a:avLst>
          </a:prstGeom>
          <a:noFill/>
          <a:ln w="9525">
            <a:solidFill>
              <a:schemeClr val="tx1"/>
            </a:solidFill>
            <a:round/>
            <a:headEnd/>
            <a:tailEnd/>
          </a:ln>
          <a:effectLst/>
        </p:spPr>
        <p:txBody>
          <a:bodyPr wrap="none" anchor="ctr"/>
          <a:lstStyle/>
          <a:p>
            <a:endParaRPr lang="lv-LV"/>
          </a:p>
        </p:txBody>
      </p:sp>
      <p:sp>
        <p:nvSpPr>
          <p:cNvPr id="18" name="Rectangle 6"/>
          <p:cNvSpPr>
            <a:spLocks noGrp="1" noChangeArrowheads="1"/>
          </p:cNvSpPr>
          <p:nvPr/>
        </p:nvSpPr>
        <p:spPr bwMode="auto">
          <a:xfrm>
            <a:off x="5004048" y="2348880"/>
            <a:ext cx="533400" cy="533400"/>
          </a:xfrm>
          <a:prstGeom prst="rect">
            <a:avLst/>
          </a:prstGeom>
          <a:noFill/>
          <a:ln w="9525">
            <a:noFill/>
            <a:miter lim="800000"/>
            <a:headEnd/>
            <a:tailEnd/>
          </a:ln>
          <a:effectLst/>
        </p:spPr>
        <p:txBody>
          <a:bodyPr/>
          <a:lstStyle/>
          <a:p>
            <a:r>
              <a:rPr lang="en-US" sz="3200" b="0" i="1" dirty="0">
                <a:solidFill>
                  <a:schemeClr val="tx1"/>
                </a:solidFill>
                <a:latin typeface="Times New Roman" pitchFamily="18" charset="0"/>
                <a:sym typeface="Symbol" pitchFamily="18" charset="2"/>
              </a:rPr>
              <a:t></a:t>
            </a:r>
            <a:endParaRPr lang="en-US" sz="3200" b="0" dirty="0">
              <a:solidFill>
                <a:schemeClr val="tx1"/>
              </a:solidFill>
              <a:latin typeface="Times New Roman" pitchFamily="18" charset="0"/>
            </a:endParaRPr>
          </a:p>
        </p:txBody>
      </p:sp>
      <p:sp>
        <p:nvSpPr>
          <p:cNvPr id="20" name="Rectangle 23"/>
          <p:cNvSpPr>
            <a:spLocks noChangeArrowheads="1"/>
          </p:cNvSpPr>
          <p:nvPr/>
        </p:nvSpPr>
        <p:spPr bwMode="auto">
          <a:xfrm>
            <a:off x="395536" y="5805264"/>
            <a:ext cx="8136904" cy="533400"/>
          </a:xfrm>
          <a:prstGeom prst="rect">
            <a:avLst/>
          </a:prstGeom>
          <a:noFill/>
          <a:ln w="9525">
            <a:noFill/>
            <a:miter lim="800000"/>
            <a:headEnd/>
            <a:tailEnd/>
          </a:ln>
        </p:spPr>
        <p:txBody>
          <a:bodyPr lIns="90000" tIns="46800" rIns="90000" bIns="46800"/>
          <a:lstStyle/>
          <a:p>
            <a:pPr marL="341313" indent="-341313" algn="ctr" defTabSz="457200">
              <a:lnSpc>
                <a:spcPct val="93000"/>
              </a:lnSpc>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lv-LV" dirty="0" smtClean="0"/>
              <a:t>1 </a:t>
            </a:r>
            <a:r>
              <a:rPr lang="lv-LV" dirty="0" err="1" smtClean="0"/>
              <a:t>centimorgans</a:t>
            </a:r>
            <a:r>
              <a:rPr lang="lv-LV" dirty="0" smtClean="0"/>
              <a:t> (</a:t>
            </a:r>
            <a:r>
              <a:rPr lang="lv-LV" dirty="0" err="1" smtClean="0"/>
              <a:t>cM</a:t>
            </a:r>
            <a:r>
              <a:rPr lang="lv-LV" dirty="0" smtClean="0"/>
              <a:t>) – distance starp gēniem kuru raksturo rekombinācijas frakcija- 0.01</a:t>
            </a:r>
            <a:endParaRPr lang="en-GB" sz="1800" b="0" dirty="0">
              <a:solidFill>
                <a:schemeClr val="tx1"/>
              </a:solidFill>
            </a:endParaRPr>
          </a:p>
          <a:p>
            <a:pPr marL="341313" indent="-341313" algn="ctr" defTabSz="457200">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b="0" dirty="0">
              <a:solidFill>
                <a:schemeClr val="tx1"/>
              </a:solidFill>
            </a:endParaRPr>
          </a:p>
          <a:p>
            <a:pPr marL="341313" indent="-341313" algn="ctr" defTabSz="457200">
              <a:spcBef>
                <a:spcPts val="450"/>
              </a:spcBef>
              <a:buClr>
                <a:srgbClr val="006B61"/>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b="0" dirty="0">
              <a:solidFill>
                <a:schemeClr val="tx1"/>
              </a:solidFill>
            </a:endParaRPr>
          </a:p>
        </p:txBody>
      </p:sp>
      <p:sp>
        <p:nvSpPr>
          <p:cNvPr id="21" name="Rectangle 21"/>
          <p:cNvSpPr>
            <a:spLocks noGrp="1" noChangeArrowheads="1"/>
          </p:cNvSpPr>
          <p:nvPr/>
        </p:nvSpPr>
        <p:spPr bwMode="auto">
          <a:xfrm>
            <a:off x="251520" y="3789040"/>
            <a:ext cx="7848872" cy="533400"/>
          </a:xfrm>
          <a:prstGeom prst="rect">
            <a:avLst/>
          </a:prstGeom>
          <a:noFill/>
          <a:ln w="9525">
            <a:noFill/>
            <a:miter lim="800000"/>
            <a:headEnd/>
            <a:tailEnd/>
          </a:ln>
          <a:effectLst/>
        </p:spPr>
        <p:txBody>
          <a:bodyPr/>
          <a:lstStyle/>
          <a:p>
            <a:pPr algn="ctr"/>
            <a:r>
              <a:rPr lang="en-US" sz="3200" b="0" i="1" dirty="0" smtClean="0">
                <a:solidFill>
                  <a:schemeClr val="tx1"/>
                </a:solidFill>
                <a:latin typeface="Times New Roman" pitchFamily="18" charset="0"/>
                <a:sym typeface="Symbol" pitchFamily="18" charset="2"/>
              </a:rPr>
              <a:t></a:t>
            </a:r>
            <a:r>
              <a:rPr lang="lv-LV" sz="3200" b="0" i="1" dirty="0" smtClean="0">
                <a:solidFill>
                  <a:schemeClr val="tx1"/>
                </a:solidFill>
                <a:latin typeface="Times New Roman" pitchFamily="18" charset="0"/>
                <a:sym typeface="Symbol" pitchFamily="18" charset="2"/>
              </a:rPr>
              <a:t> =R/(NR+R)</a:t>
            </a:r>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785813"/>
            <a:ext cx="8715375" cy="150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 name="Content Placeholder 2"/>
          <p:cNvSpPr txBox="1">
            <a:spLocks/>
          </p:cNvSpPr>
          <p:nvPr/>
        </p:nvSpPr>
        <p:spPr bwMode="auto">
          <a:xfrm>
            <a:off x="2643188" y="5429250"/>
            <a:ext cx="5929312" cy="571500"/>
          </a:xfrm>
          <a:prstGeom prst="rect">
            <a:avLst/>
          </a:prstGeom>
          <a:noFill/>
          <a:ln w="9525">
            <a:noFill/>
            <a:miter lim="800000"/>
            <a:headEnd/>
            <a:tailEnd/>
          </a:ln>
        </p:spPr>
        <p:txBody>
          <a:bodyPr/>
          <a:lstStyle/>
          <a:p>
            <a:pPr marL="742950" lvl="1" indent="-285750">
              <a:spcBef>
                <a:spcPct val="20000"/>
              </a:spcBef>
              <a:buClr>
                <a:srgbClr val="C0C0C0"/>
              </a:buClr>
              <a:buFont typeface="Wingdings" pitchFamily="2" charset="2"/>
              <a:buChar char="§"/>
            </a:pPr>
            <a:endParaRPr lang="nl-BE" sz="2400"/>
          </a:p>
        </p:txBody>
      </p:sp>
      <p:sp>
        <p:nvSpPr>
          <p:cNvPr id="4" name="TextBox 5"/>
          <p:cNvSpPr txBox="1">
            <a:spLocks noChangeArrowheads="1"/>
          </p:cNvSpPr>
          <p:nvPr/>
        </p:nvSpPr>
        <p:spPr bwMode="auto">
          <a:xfrm>
            <a:off x="357188" y="1285875"/>
            <a:ext cx="755650" cy="369888"/>
          </a:xfrm>
          <a:prstGeom prst="rect">
            <a:avLst/>
          </a:prstGeom>
          <a:noFill/>
          <a:ln w="9525">
            <a:noFill/>
            <a:miter lim="800000"/>
            <a:headEnd/>
            <a:tailEnd/>
          </a:ln>
        </p:spPr>
        <p:txBody>
          <a:bodyPr wrap="none">
            <a:spAutoFit/>
          </a:bodyPr>
          <a:lstStyle/>
          <a:p>
            <a:r>
              <a:rPr lang="nl-BE"/>
              <a:t>Ɵ   = </a:t>
            </a:r>
          </a:p>
        </p:txBody>
      </p:sp>
      <p:grpSp>
        <p:nvGrpSpPr>
          <p:cNvPr id="5" name="Group 12"/>
          <p:cNvGrpSpPr>
            <a:grpSpLocks/>
          </p:cNvGrpSpPr>
          <p:nvPr/>
        </p:nvGrpSpPr>
        <p:grpSpPr bwMode="auto">
          <a:xfrm>
            <a:off x="214313" y="3571875"/>
            <a:ext cx="1098550" cy="1200150"/>
            <a:chOff x="3714744" y="2428868"/>
            <a:chExt cx="1098724" cy="1200329"/>
          </a:xfrm>
        </p:grpSpPr>
        <p:sp>
          <p:nvSpPr>
            <p:cNvPr id="6" name="Rectangle 5"/>
            <p:cNvSpPr/>
            <p:nvPr/>
          </p:nvSpPr>
          <p:spPr>
            <a:xfrm>
              <a:off x="4071988" y="2500317"/>
              <a:ext cx="142898" cy="785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Rectangle 6"/>
            <p:cNvSpPr/>
            <p:nvPr/>
          </p:nvSpPr>
          <p:spPr>
            <a:xfrm>
              <a:off x="4357783" y="2500317"/>
              <a:ext cx="142898" cy="785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TextBox 10"/>
            <p:cNvSpPr txBox="1">
              <a:spLocks noChangeArrowheads="1"/>
            </p:cNvSpPr>
            <p:nvPr/>
          </p:nvSpPr>
          <p:spPr bwMode="auto">
            <a:xfrm>
              <a:off x="3714744" y="2428868"/>
              <a:ext cx="338554" cy="1200329"/>
            </a:xfrm>
            <a:prstGeom prst="rect">
              <a:avLst/>
            </a:prstGeom>
            <a:noFill/>
            <a:ln w="9525">
              <a:noFill/>
              <a:miter lim="800000"/>
              <a:headEnd/>
              <a:tailEnd/>
            </a:ln>
          </p:spPr>
          <p:txBody>
            <a:bodyPr wrap="none">
              <a:spAutoFit/>
            </a:bodyPr>
            <a:lstStyle/>
            <a:p>
              <a:r>
                <a:rPr lang="nl-BE"/>
                <a:t>A</a:t>
              </a:r>
            </a:p>
            <a:p>
              <a:endParaRPr lang="nl-BE"/>
            </a:p>
            <a:p>
              <a:r>
                <a:rPr lang="nl-BE"/>
                <a:t>B</a:t>
              </a:r>
            </a:p>
            <a:p>
              <a:endParaRPr lang="nl-BE"/>
            </a:p>
          </p:txBody>
        </p:sp>
        <p:sp>
          <p:nvSpPr>
            <p:cNvPr id="9" name="TextBox 11"/>
            <p:cNvSpPr txBox="1">
              <a:spLocks noChangeArrowheads="1"/>
            </p:cNvSpPr>
            <p:nvPr/>
          </p:nvSpPr>
          <p:spPr bwMode="auto">
            <a:xfrm>
              <a:off x="4500562" y="2428868"/>
              <a:ext cx="312906" cy="923330"/>
            </a:xfrm>
            <a:prstGeom prst="rect">
              <a:avLst/>
            </a:prstGeom>
            <a:noFill/>
            <a:ln w="9525">
              <a:noFill/>
              <a:miter lim="800000"/>
              <a:headEnd/>
              <a:tailEnd/>
            </a:ln>
          </p:spPr>
          <p:txBody>
            <a:bodyPr wrap="none">
              <a:spAutoFit/>
            </a:bodyPr>
            <a:lstStyle/>
            <a:p>
              <a:r>
                <a:rPr lang="nl-BE"/>
                <a:t>a</a:t>
              </a:r>
            </a:p>
            <a:p>
              <a:endParaRPr lang="nl-BE"/>
            </a:p>
            <a:p>
              <a:r>
                <a:rPr lang="nl-BE"/>
                <a:t>b</a:t>
              </a:r>
            </a:p>
          </p:txBody>
        </p:sp>
      </p:grpSp>
      <p:sp>
        <p:nvSpPr>
          <p:cNvPr id="10" name="TextBox 13"/>
          <p:cNvSpPr txBox="1">
            <a:spLocks noChangeArrowheads="1"/>
          </p:cNvSpPr>
          <p:nvPr/>
        </p:nvSpPr>
        <p:spPr bwMode="auto">
          <a:xfrm>
            <a:off x="1638300" y="3130550"/>
            <a:ext cx="2916238" cy="369888"/>
          </a:xfrm>
          <a:prstGeom prst="rect">
            <a:avLst/>
          </a:prstGeom>
          <a:noFill/>
          <a:ln w="9525">
            <a:noFill/>
            <a:miter lim="800000"/>
            <a:headEnd/>
            <a:tailEnd/>
          </a:ln>
        </p:spPr>
        <p:txBody>
          <a:bodyPr wrap="none">
            <a:spAutoFit/>
          </a:bodyPr>
          <a:lstStyle/>
          <a:p>
            <a:r>
              <a:rPr lang="nl-BE"/>
              <a:t>50% non-rec and 50% rec </a:t>
            </a:r>
          </a:p>
        </p:txBody>
      </p:sp>
      <p:sp>
        <p:nvSpPr>
          <p:cNvPr id="11" name="TextBox 14"/>
          <p:cNvSpPr txBox="1">
            <a:spLocks noChangeArrowheads="1"/>
          </p:cNvSpPr>
          <p:nvPr/>
        </p:nvSpPr>
        <p:spPr bwMode="auto">
          <a:xfrm>
            <a:off x="2857500" y="928688"/>
            <a:ext cx="3211513" cy="369887"/>
          </a:xfrm>
          <a:prstGeom prst="rect">
            <a:avLst/>
          </a:prstGeom>
          <a:noFill/>
          <a:ln w="9525">
            <a:noFill/>
            <a:miter lim="800000"/>
            <a:headEnd/>
            <a:tailEnd/>
          </a:ln>
        </p:spPr>
        <p:txBody>
          <a:bodyPr wrap="none">
            <a:spAutoFit/>
          </a:bodyPr>
          <a:lstStyle/>
          <a:p>
            <a:r>
              <a:rPr lang="nl-BE"/>
              <a:t>Total amount of recombinants</a:t>
            </a:r>
          </a:p>
        </p:txBody>
      </p:sp>
      <p:sp>
        <p:nvSpPr>
          <p:cNvPr id="12" name="TextBox 15"/>
          <p:cNvSpPr txBox="1">
            <a:spLocks noChangeArrowheads="1"/>
          </p:cNvSpPr>
          <p:nvPr/>
        </p:nvSpPr>
        <p:spPr bwMode="auto">
          <a:xfrm>
            <a:off x="1643063" y="1643063"/>
            <a:ext cx="6958012" cy="369887"/>
          </a:xfrm>
          <a:prstGeom prst="rect">
            <a:avLst/>
          </a:prstGeom>
          <a:noFill/>
          <a:ln w="9525">
            <a:noFill/>
            <a:miter lim="800000"/>
            <a:headEnd/>
            <a:tailEnd/>
          </a:ln>
        </p:spPr>
        <p:txBody>
          <a:bodyPr wrap="none">
            <a:spAutoFit/>
          </a:bodyPr>
          <a:lstStyle/>
          <a:p>
            <a:r>
              <a:rPr lang="nl-BE"/>
              <a:t>Total amount of recombinants + Total amount of non-recombinants</a:t>
            </a:r>
          </a:p>
        </p:txBody>
      </p:sp>
      <p:cxnSp>
        <p:nvCxnSpPr>
          <p:cNvPr id="13" name="Straight Connector 12"/>
          <p:cNvCxnSpPr/>
          <p:nvPr/>
        </p:nvCxnSpPr>
        <p:spPr>
          <a:xfrm>
            <a:off x="1643063" y="1500188"/>
            <a:ext cx="7072312"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9"/>
          <p:cNvSpPr txBox="1">
            <a:spLocks noChangeArrowheads="1"/>
          </p:cNvSpPr>
          <p:nvPr/>
        </p:nvSpPr>
        <p:spPr bwMode="auto">
          <a:xfrm>
            <a:off x="5149850" y="2428875"/>
            <a:ext cx="774700" cy="369888"/>
          </a:xfrm>
          <a:prstGeom prst="rect">
            <a:avLst/>
          </a:prstGeom>
          <a:noFill/>
          <a:ln w="9525">
            <a:noFill/>
            <a:miter lim="800000"/>
            <a:headEnd/>
            <a:tailEnd/>
          </a:ln>
        </p:spPr>
        <p:txBody>
          <a:bodyPr wrap="none">
            <a:spAutoFit/>
          </a:bodyPr>
          <a:lstStyle/>
          <a:p>
            <a:r>
              <a:rPr lang="nl-BE"/>
              <a:t>Theta</a:t>
            </a:r>
          </a:p>
        </p:txBody>
      </p:sp>
      <p:sp>
        <p:nvSpPr>
          <p:cNvPr id="15" name="TextBox 20"/>
          <p:cNvSpPr txBox="1">
            <a:spLocks noChangeArrowheads="1"/>
          </p:cNvSpPr>
          <p:nvPr/>
        </p:nvSpPr>
        <p:spPr bwMode="auto">
          <a:xfrm>
            <a:off x="1638300" y="5273675"/>
            <a:ext cx="1749425" cy="369888"/>
          </a:xfrm>
          <a:prstGeom prst="rect">
            <a:avLst/>
          </a:prstGeom>
          <a:noFill/>
          <a:ln w="9525">
            <a:noFill/>
            <a:miter lim="800000"/>
            <a:headEnd/>
            <a:tailEnd/>
          </a:ln>
        </p:spPr>
        <p:txBody>
          <a:bodyPr wrap="none">
            <a:spAutoFit/>
          </a:bodyPr>
          <a:lstStyle/>
          <a:p>
            <a:r>
              <a:rPr lang="nl-BE"/>
              <a:t>100% non-rec  </a:t>
            </a:r>
          </a:p>
        </p:txBody>
      </p:sp>
      <p:sp>
        <p:nvSpPr>
          <p:cNvPr id="16" name="TextBox 22"/>
          <p:cNvSpPr txBox="1">
            <a:spLocks noChangeArrowheads="1"/>
          </p:cNvSpPr>
          <p:nvPr/>
        </p:nvSpPr>
        <p:spPr bwMode="auto">
          <a:xfrm>
            <a:off x="5221288" y="5273675"/>
            <a:ext cx="377825" cy="369888"/>
          </a:xfrm>
          <a:prstGeom prst="rect">
            <a:avLst/>
          </a:prstGeom>
          <a:noFill/>
          <a:ln w="9525">
            <a:noFill/>
            <a:miter lim="800000"/>
            <a:headEnd/>
            <a:tailEnd/>
          </a:ln>
        </p:spPr>
        <p:txBody>
          <a:bodyPr wrap="none">
            <a:spAutoFit/>
          </a:bodyPr>
          <a:lstStyle/>
          <a:p>
            <a:r>
              <a:rPr lang="nl-BE"/>
              <a:t> 0</a:t>
            </a:r>
          </a:p>
        </p:txBody>
      </p:sp>
      <p:sp>
        <p:nvSpPr>
          <p:cNvPr id="17" name="TextBox 23"/>
          <p:cNvSpPr txBox="1">
            <a:spLocks noChangeArrowheads="1"/>
          </p:cNvSpPr>
          <p:nvPr/>
        </p:nvSpPr>
        <p:spPr bwMode="auto">
          <a:xfrm>
            <a:off x="5221288" y="3143250"/>
            <a:ext cx="504825" cy="369888"/>
          </a:xfrm>
          <a:prstGeom prst="rect">
            <a:avLst/>
          </a:prstGeom>
          <a:noFill/>
          <a:ln w="9525">
            <a:noFill/>
            <a:miter lim="800000"/>
            <a:headEnd/>
            <a:tailEnd/>
          </a:ln>
        </p:spPr>
        <p:txBody>
          <a:bodyPr wrap="none">
            <a:spAutoFit/>
          </a:bodyPr>
          <a:lstStyle/>
          <a:p>
            <a:r>
              <a:rPr lang="nl-BE"/>
              <a:t>0.5</a:t>
            </a:r>
          </a:p>
        </p:txBody>
      </p:sp>
      <p:sp>
        <p:nvSpPr>
          <p:cNvPr id="18" name="TextBox 24"/>
          <p:cNvSpPr txBox="1">
            <a:spLocks noChangeArrowheads="1"/>
          </p:cNvSpPr>
          <p:nvPr/>
        </p:nvSpPr>
        <p:spPr bwMode="auto">
          <a:xfrm>
            <a:off x="2209800" y="2428875"/>
            <a:ext cx="1120775" cy="369888"/>
          </a:xfrm>
          <a:prstGeom prst="rect">
            <a:avLst/>
          </a:prstGeom>
          <a:noFill/>
          <a:ln w="9525">
            <a:noFill/>
            <a:miter lim="800000"/>
            <a:headEnd/>
            <a:tailEnd/>
          </a:ln>
        </p:spPr>
        <p:txBody>
          <a:bodyPr wrap="none">
            <a:spAutoFit/>
          </a:bodyPr>
          <a:lstStyle/>
          <a:p>
            <a:r>
              <a:rPr lang="nl-BE"/>
              <a:t>Gametes</a:t>
            </a:r>
          </a:p>
        </p:txBody>
      </p:sp>
      <p:sp>
        <p:nvSpPr>
          <p:cNvPr id="19" name="TextBox 26"/>
          <p:cNvSpPr txBox="1">
            <a:spLocks noChangeArrowheads="1"/>
          </p:cNvSpPr>
          <p:nvPr/>
        </p:nvSpPr>
        <p:spPr bwMode="auto">
          <a:xfrm>
            <a:off x="357188" y="2428875"/>
            <a:ext cx="863600" cy="369888"/>
          </a:xfrm>
          <a:prstGeom prst="rect">
            <a:avLst/>
          </a:prstGeom>
          <a:noFill/>
          <a:ln w="9525">
            <a:noFill/>
            <a:miter lim="800000"/>
            <a:headEnd/>
            <a:tailEnd/>
          </a:ln>
        </p:spPr>
        <p:txBody>
          <a:bodyPr wrap="none">
            <a:spAutoFit/>
          </a:bodyPr>
          <a:lstStyle/>
          <a:p>
            <a:r>
              <a:rPr lang="nl-BE"/>
              <a:t>Parent</a:t>
            </a:r>
          </a:p>
        </p:txBody>
      </p:sp>
      <p:sp>
        <p:nvSpPr>
          <p:cNvPr id="20" name="TextBox 27"/>
          <p:cNvSpPr txBox="1">
            <a:spLocks noChangeArrowheads="1"/>
          </p:cNvSpPr>
          <p:nvPr/>
        </p:nvSpPr>
        <p:spPr bwMode="auto">
          <a:xfrm>
            <a:off x="1638300" y="3773488"/>
            <a:ext cx="2916238" cy="369887"/>
          </a:xfrm>
          <a:prstGeom prst="rect">
            <a:avLst/>
          </a:prstGeom>
          <a:noFill/>
          <a:ln w="9525">
            <a:noFill/>
            <a:miter lim="800000"/>
            <a:headEnd/>
            <a:tailEnd/>
          </a:ln>
        </p:spPr>
        <p:txBody>
          <a:bodyPr wrap="none">
            <a:spAutoFit/>
          </a:bodyPr>
          <a:lstStyle/>
          <a:p>
            <a:r>
              <a:rPr lang="nl-BE"/>
              <a:t>90% non-rec and 10% rec </a:t>
            </a:r>
          </a:p>
        </p:txBody>
      </p:sp>
      <p:sp>
        <p:nvSpPr>
          <p:cNvPr id="21" name="TextBox 28"/>
          <p:cNvSpPr txBox="1">
            <a:spLocks noChangeArrowheads="1"/>
          </p:cNvSpPr>
          <p:nvPr/>
        </p:nvSpPr>
        <p:spPr bwMode="auto">
          <a:xfrm>
            <a:off x="1638300" y="4487863"/>
            <a:ext cx="2787650" cy="369887"/>
          </a:xfrm>
          <a:prstGeom prst="rect">
            <a:avLst/>
          </a:prstGeom>
          <a:noFill/>
          <a:ln w="9525">
            <a:noFill/>
            <a:miter lim="800000"/>
            <a:headEnd/>
            <a:tailEnd/>
          </a:ln>
        </p:spPr>
        <p:txBody>
          <a:bodyPr wrap="none">
            <a:spAutoFit/>
          </a:bodyPr>
          <a:lstStyle/>
          <a:p>
            <a:r>
              <a:rPr lang="nl-BE"/>
              <a:t>99% non-rec and 1% rec </a:t>
            </a:r>
          </a:p>
        </p:txBody>
      </p:sp>
      <p:sp>
        <p:nvSpPr>
          <p:cNvPr id="22" name="TextBox 29"/>
          <p:cNvSpPr txBox="1">
            <a:spLocks noChangeArrowheads="1"/>
          </p:cNvSpPr>
          <p:nvPr/>
        </p:nvSpPr>
        <p:spPr bwMode="auto">
          <a:xfrm>
            <a:off x="5221288" y="3786188"/>
            <a:ext cx="504825" cy="369887"/>
          </a:xfrm>
          <a:prstGeom prst="rect">
            <a:avLst/>
          </a:prstGeom>
          <a:noFill/>
          <a:ln w="9525">
            <a:noFill/>
            <a:miter lim="800000"/>
            <a:headEnd/>
            <a:tailEnd/>
          </a:ln>
        </p:spPr>
        <p:txBody>
          <a:bodyPr wrap="none">
            <a:spAutoFit/>
          </a:bodyPr>
          <a:lstStyle/>
          <a:p>
            <a:r>
              <a:rPr lang="nl-BE"/>
              <a:t>0.1</a:t>
            </a:r>
          </a:p>
        </p:txBody>
      </p:sp>
      <p:sp>
        <p:nvSpPr>
          <p:cNvPr id="23" name="TextBox 30"/>
          <p:cNvSpPr txBox="1">
            <a:spLocks noChangeArrowheads="1"/>
          </p:cNvSpPr>
          <p:nvPr/>
        </p:nvSpPr>
        <p:spPr bwMode="auto">
          <a:xfrm>
            <a:off x="5221288" y="4500563"/>
            <a:ext cx="633412" cy="369887"/>
          </a:xfrm>
          <a:prstGeom prst="rect">
            <a:avLst/>
          </a:prstGeom>
          <a:noFill/>
          <a:ln w="9525">
            <a:noFill/>
            <a:miter lim="800000"/>
            <a:headEnd/>
            <a:tailEnd/>
          </a:ln>
        </p:spPr>
        <p:txBody>
          <a:bodyPr wrap="none">
            <a:spAutoFit/>
          </a:bodyPr>
          <a:lstStyle/>
          <a:p>
            <a:r>
              <a:rPr lang="nl-BE"/>
              <a:t>0.01</a:t>
            </a:r>
          </a:p>
        </p:txBody>
      </p:sp>
      <p:pic>
        <p:nvPicPr>
          <p:cNvPr id="24" name="Picture 4"/>
          <p:cNvPicPr>
            <a:picLocks noChangeAspect="1" noChangeArrowheads="1"/>
          </p:cNvPicPr>
          <p:nvPr/>
        </p:nvPicPr>
        <p:blipFill>
          <a:blip r:embed="rId2" cstate="print"/>
          <a:srcRect/>
          <a:stretch>
            <a:fillRect/>
          </a:stretch>
        </p:blipFill>
        <p:spPr bwMode="auto">
          <a:xfrm>
            <a:off x="6038850" y="2955925"/>
            <a:ext cx="2805113" cy="2251075"/>
          </a:xfrm>
          <a:prstGeom prst="rect">
            <a:avLst/>
          </a:prstGeom>
          <a:noFill/>
          <a:ln w="9525">
            <a:noFill/>
            <a:miter lim="800000"/>
            <a:headEnd/>
            <a:tailEnd/>
          </a:ln>
        </p:spPr>
      </p:pic>
      <p:cxnSp>
        <p:nvCxnSpPr>
          <p:cNvPr id="25" name="Straight Connector 24"/>
          <p:cNvCxnSpPr/>
          <p:nvPr/>
        </p:nvCxnSpPr>
        <p:spPr>
          <a:xfrm rot="5400000" flipH="1" flipV="1">
            <a:off x="6550025" y="3006725"/>
            <a:ext cx="1689100" cy="14668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083550" y="5029200"/>
            <a:ext cx="266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7" name="TextBox 26"/>
          <p:cNvSpPr txBox="1"/>
          <p:nvPr/>
        </p:nvSpPr>
        <p:spPr>
          <a:xfrm>
            <a:off x="1691680" y="116632"/>
            <a:ext cx="4626588" cy="584775"/>
          </a:xfrm>
          <a:prstGeom prst="rect">
            <a:avLst/>
          </a:prstGeom>
          <a:noFill/>
        </p:spPr>
        <p:txBody>
          <a:bodyPr wrap="none" rtlCol="0">
            <a:spAutoFit/>
          </a:bodyPr>
          <a:lstStyle/>
          <a:p>
            <a:r>
              <a:rPr lang="lv-LV" sz="3200" dirty="0" smtClean="0">
                <a:solidFill>
                  <a:schemeClr val="tx1">
                    <a:lumMod val="50000"/>
                  </a:schemeClr>
                </a:solidFill>
              </a:rPr>
              <a:t>Rekombinācijas frakcija</a:t>
            </a:r>
            <a:endParaRPr lang="lv-LV" sz="32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LOD </a:t>
            </a:r>
            <a:endParaRPr lang="lv-LV" dirty="0"/>
          </a:p>
        </p:txBody>
      </p:sp>
      <p:pic>
        <p:nvPicPr>
          <p:cNvPr id="22530" name="Picture 2" descr="&#10;\begin{align}&#10;LOD = Z &amp; = \log_{10} \frac{            &#10;\mbox{probability of birth sequence with a given linkage value}&#10;}{&#10;\mbox{probability of birth sequence with no linkage}&#10;} \\&#10; &amp; = \log_{10} \frac{(1-\theta)^{NR} \times \theta^R}{ 0.5^{(NR + R)} }&#10;\end{align}&#10;"/>
          <p:cNvPicPr>
            <a:picLocks noChangeAspect="1" noChangeArrowheads="1"/>
          </p:cNvPicPr>
          <p:nvPr/>
        </p:nvPicPr>
        <p:blipFill>
          <a:blip r:embed="rId2" cstate="print"/>
          <a:srcRect/>
          <a:stretch>
            <a:fillRect/>
          </a:stretch>
        </p:blipFill>
        <p:spPr bwMode="auto">
          <a:xfrm>
            <a:off x="251521" y="2856358"/>
            <a:ext cx="8496944" cy="1292722"/>
          </a:xfrm>
          <a:prstGeom prst="rect">
            <a:avLst/>
          </a:prstGeom>
          <a:noFill/>
        </p:spPr>
      </p:pic>
      <p:sp>
        <p:nvSpPr>
          <p:cNvPr id="5" name="TextBox 4"/>
          <p:cNvSpPr txBox="1"/>
          <p:nvPr/>
        </p:nvSpPr>
        <p:spPr>
          <a:xfrm>
            <a:off x="2339752" y="2780928"/>
            <a:ext cx="6552728" cy="338554"/>
          </a:xfrm>
          <a:prstGeom prst="rect">
            <a:avLst/>
          </a:prstGeom>
          <a:solidFill>
            <a:schemeClr val="bg1"/>
          </a:solidFill>
        </p:spPr>
        <p:txBody>
          <a:bodyPr wrap="square" rtlCol="0">
            <a:spAutoFit/>
          </a:bodyPr>
          <a:lstStyle/>
          <a:p>
            <a:pPr algn="ctr"/>
            <a:r>
              <a:rPr lang="lv-LV" sz="1600" dirty="0" smtClean="0">
                <a:solidFill>
                  <a:schemeClr val="tx2"/>
                </a:solidFill>
              </a:rPr>
              <a:t>Divu lokusu saistības varbūtība</a:t>
            </a:r>
            <a:endParaRPr lang="lv-LV" sz="1600" dirty="0">
              <a:solidFill>
                <a:schemeClr val="tx2"/>
              </a:solidFill>
            </a:endParaRPr>
          </a:p>
        </p:txBody>
      </p:sp>
      <p:sp>
        <p:nvSpPr>
          <p:cNvPr id="6" name="TextBox 5"/>
          <p:cNvSpPr txBox="1"/>
          <p:nvPr/>
        </p:nvSpPr>
        <p:spPr>
          <a:xfrm>
            <a:off x="2411760" y="3212976"/>
            <a:ext cx="6552728" cy="338554"/>
          </a:xfrm>
          <a:prstGeom prst="rect">
            <a:avLst/>
          </a:prstGeom>
          <a:solidFill>
            <a:schemeClr val="bg1"/>
          </a:solidFill>
        </p:spPr>
        <p:txBody>
          <a:bodyPr wrap="square" rtlCol="0">
            <a:spAutoFit/>
          </a:bodyPr>
          <a:lstStyle/>
          <a:p>
            <a:pPr algn="ctr"/>
            <a:r>
              <a:rPr lang="lv-LV" sz="1600" dirty="0" smtClean="0">
                <a:solidFill>
                  <a:schemeClr val="tx2"/>
                </a:solidFill>
              </a:rPr>
              <a:t>Varbūtība, ja divi lokusi nav saistīti </a:t>
            </a:r>
            <a:endParaRPr lang="lv-LV" sz="1600" dirty="0">
              <a:solidFill>
                <a:schemeClr val="tx2"/>
              </a:solidFill>
            </a:endParaRPr>
          </a:p>
        </p:txBody>
      </p:sp>
      <p:sp>
        <p:nvSpPr>
          <p:cNvPr id="7" name="TextBox 6"/>
          <p:cNvSpPr txBox="1"/>
          <p:nvPr/>
        </p:nvSpPr>
        <p:spPr>
          <a:xfrm>
            <a:off x="2339752" y="5013176"/>
            <a:ext cx="5525872" cy="369332"/>
          </a:xfrm>
          <a:prstGeom prst="rect">
            <a:avLst/>
          </a:prstGeom>
          <a:noFill/>
        </p:spPr>
        <p:txBody>
          <a:bodyPr wrap="none" rtlCol="0">
            <a:spAutoFit/>
          </a:bodyPr>
          <a:lstStyle/>
          <a:p>
            <a:r>
              <a:rPr lang="lv-LV" dirty="0" smtClean="0"/>
              <a:t>Ja LOD =3 tad segregācija tiek uzskatīts par ticamu </a:t>
            </a:r>
            <a:endParaRPr lang="lv-LV"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323850" y="304800"/>
            <a:ext cx="8820150" cy="1143000"/>
          </a:xfrm>
        </p:spPr>
        <p:txBody>
          <a:bodyPr/>
          <a:lstStyle/>
          <a:p>
            <a:r>
              <a:rPr lang="lv-LV" sz="3200" dirty="0"/>
              <a:t>Slimību gēnu meklējumi: saistības (linkage) analīze,</a:t>
            </a:r>
            <a:br>
              <a:rPr lang="lv-LV" sz="3200" dirty="0"/>
            </a:br>
            <a:r>
              <a:rPr lang="lv-LV" sz="3200" dirty="0"/>
              <a:t>uz ģimenēm bāzēti pētījumi</a:t>
            </a:r>
            <a:endParaRPr lang="en-GB" sz="3200" dirty="0"/>
          </a:p>
        </p:txBody>
      </p:sp>
      <p:sp>
        <p:nvSpPr>
          <p:cNvPr id="351235" name="Text Box 3"/>
          <p:cNvSpPr txBox="1">
            <a:spLocks noChangeArrowheads="1"/>
          </p:cNvSpPr>
          <p:nvPr/>
        </p:nvSpPr>
        <p:spPr bwMode="auto">
          <a:xfrm>
            <a:off x="4140200" y="1700213"/>
            <a:ext cx="4724400" cy="1735137"/>
          </a:xfrm>
          <a:prstGeom prst="rect">
            <a:avLst/>
          </a:prstGeom>
          <a:noFill/>
          <a:ln w="9525">
            <a:noFill/>
            <a:miter lim="800000"/>
            <a:headEnd/>
            <a:tailEnd/>
          </a:ln>
          <a:effectLst/>
        </p:spPr>
        <p:txBody>
          <a:bodyPr>
            <a:spAutoFit/>
          </a:bodyPr>
          <a:lstStyle/>
          <a:p>
            <a:pPr>
              <a:spcBef>
                <a:spcPct val="50000"/>
              </a:spcBef>
            </a:pPr>
            <a:r>
              <a:rPr lang="lv-LV" sz="2400" dirty="0">
                <a:latin typeface="Times New Roman" pitchFamily="18" charset="0"/>
              </a:rPr>
              <a:t>Saistības analīze noskaidro kuras no kāda marķiera </a:t>
            </a:r>
            <a:r>
              <a:rPr lang="lv-LV" sz="2400" dirty="0" err="1">
                <a:latin typeface="Times New Roman" pitchFamily="18" charset="0"/>
              </a:rPr>
              <a:t>alēlēm</a:t>
            </a:r>
            <a:r>
              <a:rPr lang="lv-LV" sz="2400" dirty="0">
                <a:latin typeface="Times New Roman" pitchFamily="18" charset="0"/>
              </a:rPr>
              <a:t> </a:t>
            </a:r>
            <a:r>
              <a:rPr lang="lv-LV" sz="2400" dirty="0" err="1">
                <a:latin typeface="Times New Roman" pitchFamily="18" charset="0"/>
              </a:rPr>
              <a:t>segregējas</a:t>
            </a:r>
            <a:r>
              <a:rPr lang="lv-LV" sz="2400" dirty="0">
                <a:latin typeface="Times New Roman" pitchFamily="18" charset="0"/>
              </a:rPr>
              <a:t> kopā ar slimību.  </a:t>
            </a:r>
          </a:p>
          <a:p>
            <a:pPr>
              <a:spcBef>
                <a:spcPct val="50000"/>
              </a:spcBef>
            </a:pPr>
            <a:r>
              <a:rPr lang="lv-LV" sz="2400" dirty="0">
                <a:latin typeface="Times New Roman" pitchFamily="18" charset="0"/>
              </a:rPr>
              <a:t> </a:t>
            </a:r>
            <a:endParaRPr lang="en-GB" sz="2400" dirty="0">
              <a:latin typeface="Times New Roman" pitchFamily="18" charset="0"/>
            </a:endParaRPr>
          </a:p>
        </p:txBody>
      </p:sp>
      <p:pic>
        <p:nvPicPr>
          <p:cNvPr id="351236" name="Picture 4" descr="justlink"/>
          <p:cNvPicPr>
            <a:picLocks noChangeAspect="1" noChangeArrowheads="1"/>
          </p:cNvPicPr>
          <p:nvPr/>
        </p:nvPicPr>
        <p:blipFill>
          <a:blip r:embed="rId2" cstate="print"/>
          <a:srcRect r="49933"/>
          <a:stretch>
            <a:fillRect/>
          </a:stretch>
        </p:blipFill>
        <p:spPr bwMode="auto">
          <a:xfrm>
            <a:off x="395288" y="1700213"/>
            <a:ext cx="3586162" cy="4348162"/>
          </a:xfrm>
          <a:prstGeom prst="rect">
            <a:avLst/>
          </a:prstGeom>
          <a:solidFill>
            <a:schemeClr val="tx1"/>
          </a:solidFill>
        </p:spPr>
      </p:pic>
      <p:pic>
        <p:nvPicPr>
          <p:cNvPr id="351237" name="Picture 5"/>
          <p:cNvPicPr>
            <a:picLocks noChangeAspect="1" noChangeArrowheads="1"/>
          </p:cNvPicPr>
          <p:nvPr/>
        </p:nvPicPr>
        <p:blipFill>
          <a:blip r:embed="rId3" cstate="print"/>
          <a:srcRect/>
          <a:stretch>
            <a:fillRect/>
          </a:stretch>
        </p:blipFill>
        <p:spPr bwMode="auto">
          <a:xfrm>
            <a:off x="4211638" y="5445125"/>
            <a:ext cx="4932362" cy="371475"/>
          </a:xfrm>
          <a:prstGeom prst="rect">
            <a:avLst/>
          </a:prstGeom>
          <a:noFill/>
          <a:ln w="9525">
            <a:noFill/>
            <a:miter lim="800000"/>
            <a:headEnd/>
            <a:tailEnd/>
          </a:ln>
          <a:effectLst/>
        </p:spPr>
      </p:pic>
      <p:sp>
        <p:nvSpPr>
          <p:cNvPr id="351238" name="Line 6"/>
          <p:cNvSpPr>
            <a:spLocks noChangeShapeType="1"/>
          </p:cNvSpPr>
          <p:nvPr/>
        </p:nvSpPr>
        <p:spPr bwMode="auto">
          <a:xfrm>
            <a:off x="4427538" y="5084763"/>
            <a:ext cx="3175" cy="388937"/>
          </a:xfrm>
          <a:prstGeom prst="line">
            <a:avLst/>
          </a:prstGeom>
          <a:noFill/>
          <a:ln w="76200">
            <a:solidFill>
              <a:srgbClr val="009900"/>
            </a:solidFill>
            <a:round/>
            <a:headEnd/>
            <a:tailEnd/>
          </a:ln>
        </p:spPr>
        <p:txBody>
          <a:bodyPr/>
          <a:lstStyle/>
          <a:p>
            <a:endParaRPr lang="lv-LV"/>
          </a:p>
        </p:txBody>
      </p:sp>
      <p:sp>
        <p:nvSpPr>
          <p:cNvPr id="351239" name="Line 7"/>
          <p:cNvSpPr>
            <a:spLocks noChangeShapeType="1"/>
          </p:cNvSpPr>
          <p:nvPr/>
        </p:nvSpPr>
        <p:spPr bwMode="auto">
          <a:xfrm>
            <a:off x="4572000" y="5084763"/>
            <a:ext cx="3175" cy="388937"/>
          </a:xfrm>
          <a:prstGeom prst="line">
            <a:avLst/>
          </a:prstGeom>
          <a:noFill/>
          <a:ln w="76200">
            <a:solidFill>
              <a:srgbClr val="009900"/>
            </a:solidFill>
            <a:round/>
            <a:headEnd/>
            <a:tailEnd/>
          </a:ln>
        </p:spPr>
        <p:txBody>
          <a:bodyPr/>
          <a:lstStyle/>
          <a:p>
            <a:endParaRPr lang="lv-LV"/>
          </a:p>
        </p:txBody>
      </p:sp>
      <p:sp>
        <p:nvSpPr>
          <p:cNvPr id="351240" name="Line 8"/>
          <p:cNvSpPr>
            <a:spLocks noChangeShapeType="1"/>
          </p:cNvSpPr>
          <p:nvPr/>
        </p:nvSpPr>
        <p:spPr bwMode="auto">
          <a:xfrm>
            <a:off x="4716463" y="5084763"/>
            <a:ext cx="3175" cy="388937"/>
          </a:xfrm>
          <a:prstGeom prst="line">
            <a:avLst/>
          </a:prstGeom>
          <a:noFill/>
          <a:ln w="76200">
            <a:solidFill>
              <a:srgbClr val="009900"/>
            </a:solidFill>
            <a:round/>
            <a:headEnd/>
            <a:tailEnd/>
          </a:ln>
        </p:spPr>
        <p:txBody>
          <a:bodyPr/>
          <a:lstStyle/>
          <a:p>
            <a:endParaRPr lang="lv-LV"/>
          </a:p>
        </p:txBody>
      </p:sp>
      <p:sp>
        <p:nvSpPr>
          <p:cNvPr id="351241" name="Line 9"/>
          <p:cNvSpPr>
            <a:spLocks noChangeShapeType="1"/>
          </p:cNvSpPr>
          <p:nvPr/>
        </p:nvSpPr>
        <p:spPr bwMode="auto">
          <a:xfrm>
            <a:off x="5724525" y="4941888"/>
            <a:ext cx="3175" cy="531812"/>
          </a:xfrm>
          <a:prstGeom prst="line">
            <a:avLst/>
          </a:prstGeom>
          <a:noFill/>
          <a:ln w="76200">
            <a:solidFill>
              <a:srgbClr val="009900"/>
            </a:solidFill>
            <a:round/>
            <a:headEnd/>
            <a:tailEnd/>
          </a:ln>
        </p:spPr>
        <p:txBody>
          <a:bodyPr/>
          <a:lstStyle/>
          <a:p>
            <a:endParaRPr lang="lv-LV"/>
          </a:p>
        </p:txBody>
      </p:sp>
      <p:sp>
        <p:nvSpPr>
          <p:cNvPr id="351242" name="Line 10"/>
          <p:cNvSpPr>
            <a:spLocks noChangeShapeType="1"/>
          </p:cNvSpPr>
          <p:nvPr/>
        </p:nvSpPr>
        <p:spPr bwMode="auto">
          <a:xfrm>
            <a:off x="4930775" y="5084763"/>
            <a:ext cx="3175" cy="388937"/>
          </a:xfrm>
          <a:prstGeom prst="line">
            <a:avLst/>
          </a:prstGeom>
          <a:noFill/>
          <a:ln w="76200">
            <a:solidFill>
              <a:srgbClr val="009900"/>
            </a:solidFill>
            <a:round/>
            <a:headEnd/>
            <a:tailEnd/>
          </a:ln>
        </p:spPr>
        <p:txBody>
          <a:bodyPr/>
          <a:lstStyle/>
          <a:p>
            <a:endParaRPr lang="lv-LV"/>
          </a:p>
        </p:txBody>
      </p:sp>
      <p:sp>
        <p:nvSpPr>
          <p:cNvPr id="351243" name="Line 11"/>
          <p:cNvSpPr>
            <a:spLocks noChangeShapeType="1"/>
          </p:cNvSpPr>
          <p:nvPr/>
        </p:nvSpPr>
        <p:spPr bwMode="auto">
          <a:xfrm>
            <a:off x="5867400" y="5084763"/>
            <a:ext cx="3175" cy="388937"/>
          </a:xfrm>
          <a:prstGeom prst="line">
            <a:avLst/>
          </a:prstGeom>
          <a:noFill/>
          <a:ln w="76200">
            <a:solidFill>
              <a:srgbClr val="009900"/>
            </a:solidFill>
            <a:round/>
            <a:headEnd/>
            <a:tailEnd/>
          </a:ln>
        </p:spPr>
        <p:txBody>
          <a:bodyPr/>
          <a:lstStyle/>
          <a:p>
            <a:endParaRPr lang="lv-LV"/>
          </a:p>
        </p:txBody>
      </p:sp>
      <p:sp>
        <p:nvSpPr>
          <p:cNvPr id="351244" name="Line 12"/>
          <p:cNvSpPr>
            <a:spLocks noChangeShapeType="1"/>
          </p:cNvSpPr>
          <p:nvPr/>
        </p:nvSpPr>
        <p:spPr bwMode="auto">
          <a:xfrm>
            <a:off x="6011863" y="5084763"/>
            <a:ext cx="3175" cy="388937"/>
          </a:xfrm>
          <a:prstGeom prst="line">
            <a:avLst/>
          </a:prstGeom>
          <a:noFill/>
          <a:ln w="76200">
            <a:solidFill>
              <a:srgbClr val="009900"/>
            </a:solidFill>
            <a:round/>
            <a:headEnd/>
            <a:tailEnd/>
          </a:ln>
        </p:spPr>
        <p:txBody>
          <a:bodyPr/>
          <a:lstStyle/>
          <a:p>
            <a:endParaRPr lang="lv-LV"/>
          </a:p>
        </p:txBody>
      </p:sp>
      <p:sp>
        <p:nvSpPr>
          <p:cNvPr id="351245" name="Line 13"/>
          <p:cNvSpPr>
            <a:spLocks noChangeShapeType="1"/>
          </p:cNvSpPr>
          <p:nvPr/>
        </p:nvSpPr>
        <p:spPr bwMode="auto">
          <a:xfrm>
            <a:off x="6156325" y="5084763"/>
            <a:ext cx="3175" cy="388937"/>
          </a:xfrm>
          <a:prstGeom prst="line">
            <a:avLst/>
          </a:prstGeom>
          <a:noFill/>
          <a:ln w="76200">
            <a:solidFill>
              <a:srgbClr val="009900"/>
            </a:solidFill>
            <a:round/>
            <a:headEnd/>
            <a:tailEnd/>
          </a:ln>
        </p:spPr>
        <p:txBody>
          <a:bodyPr/>
          <a:lstStyle/>
          <a:p>
            <a:endParaRPr lang="lv-LV"/>
          </a:p>
        </p:txBody>
      </p:sp>
      <p:sp>
        <p:nvSpPr>
          <p:cNvPr id="351246" name="Line 14"/>
          <p:cNvSpPr>
            <a:spLocks noChangeShapeType="1"/>
          </p:cNvSpPr>
          <p:nvPr/>
        </p:nvSpPr>
        <p:spPr bwMode="auto">
          <a:xfrm>
            <a:off x="6300788" y="5084763"/>
            <a:ext cx="3175" cy="388937"/>
          </a:xfrm>
          <a:prstGeom prst="line">
            <a:avLst/>
          </a:prstGeom>
          <a:noFill/>
          <a:ln w="76200">
            <a:solidFill>
              <a:srgbClr val="009900"/>
            </a:solidFill>
            <a:round/>
            <a:headEnd/>
            <a:tailEnd/>
          </a:ln>
        </p:spPr>
        <p:txBody>
          <a:bodyPr/>
          <a:lstStyle/>
          <a:p>
            <a:endParaRPr lang="lv-LV"/>
          </a:p>
        </p:txBody>
      </p:sp>
      <p:sp>
        <p:nvSpPr>
          <p:cNvPr id="351247" name="Line 15"/>
          <p:cNvSpPr>
            <a:spLocks noChangeShapeType="1"/>
          </p:cNvSpPr>
          <p:nvPr/>
        </p:nvSpPr>
        <p:spPr bwMode="auto">
          <a:xfrm>
            <a:off x="6443663" y="5084763"/>
            <a:ext cx="3175" cy="388937"/>
          </a:xfrm>
          <a:prstGeom prst="line">
            <a:avLst/>
          </a:prstGeom>
          <a:noFill/>
          <a:ln w="76200">
            <a:solidFill>
              <a:srgbClr val="009900"/>
            </a:solidFill>
            <a:round/>
            <a:headEnd/>
            <a:tailEnd/>
          </a:ln>
        </p:spPr>
        <p:txBody>
          <a:bodyPr/>
          <a:lstStyle/>
          <a:p>
            <a:endParaRPr lang="lv-LV"/>
          </a:p>
        </p:txBody>
      </p:sp>
      <p:sp>
        <p:nvSpPr>
          <p:cNvPr id="351248" name="Line 16"/>
          <p:cNvSpPr>
            <a:spLocks noChangeShapeType="1"/>
          </p:cNvSpPr>
          <p:nvPr/>
        </p:nvSpPr>
        <p:spPr bwMode="auto">
          <a:xfrm>
            <a:off x="6588125" y="5084763"/>
            <a:ext cx="3175" cy="388937"/>
          </a:xfrm>
          <a:prstGeom prst="line">
            <a:avLst/>
          </a:prstGeom>
          <a:noFill/>
          <a:ln w="76200">
            <a:solidFill>
              <a:srgbClr val="009900"/>
            </a:solidFill>
            <a:round/>
            <a:headEnd/>
            <a:tailEnd/>
          </a:ln>
        </p:spPr>
        <p:txBody>
          <a:bodyPr/>
          <a:lstStyle/>
          <a:p>
            <a:endParaRPr lang="lv-LV"/>
          </a:p>
        </p:txBody>
      </p:sp>
      <p:sp>
        <p:nvSpPr>
          <p:cNvPr id="351249" name="Line 17"/>
          <p:cNvSpPr>
            <a:spLocks noChangeShapeType="1"/>
          </p:cNvSpPr>
          <p:nvPr/>
        </p:nvSpPr>
        <p:spPr bwMode="auto">
          <a:xfrm>
            <a:off x="6804025" y="5084763"/>
            <a:ext cx="3175" cy="388937"/>
          </a:xfrm>
          <a:prstGeom prst="line">
            <a:avLst/>
          </a:prstGeom>
          <a:noFill/>
          <a:ln w="76200">
            <a:solidFill>
              <a:srgbClr val="009900"/>
            </a:solidFill>
            <a:round/>
            <a:headEnd/>
            <a:tailEnd/>
          </a:ln>
        </p:spPr>
        <p:txBody>
          <a:bodyPr/>
          <a:lstStyle/>
          <a:p>
            <a:endParaRPr lang="lv-LV"/>
          </a:p>
        </p:txBody>
      </p:sp>
      <p:sp>
        <p:nvSpPr>
          <p:cNvPr id="351250" name="Line 18"/>
          <p:cNvSpPr>
            <a:spLocks noChangeShapeType="1"/>
          </p:cNvSpPr>
          <p:nvPr/>
        </p:nvSpPr>
        <p:spPr bwMode="auto">
          <a:xfrm>
            <a:off x="7019925" y="5084763"/>
            <a:ext cx="3175" cy="388937"/>
          </a:xfrm>
          <a:prstGeom prst="line">
            <a:avLst/>
          </a:prstGeom>
          <a:noFill/>
          <a:ln w="76200">
            <a:solidFill>
              <a:srgbClr val="009900"/>
            </a:solidFill>
            <a:round/>
            <a:headEnd/>
            <a:tailEnd/>
          </a:ln>
        </p:spPr>
        <p:txBody>
          <a:bodyPr/>
          <a:lstStyle/>
          <a:p>
            <a:endParaRPr lang="lv-LV"/>
          </a:p>
        </p:txBody>
      </p:sp>
      <p:sp>
        <p:nvSpPr>
          <p:cNvPr id="351251" name="Line 19"/>
          <p:cNvSpPr>
            <a:spLocks noChangeShapeType="1"/>
          </p:cNvSpPr>
          <p:nvPr/>
        </p:nvSpPr>
        <p:spPr bwMode="auto">
          <a:xfrm>
            <a:off x="7164388" y="5084763"/>
            <a:ext cx="3175" cy="388937"/>
          </a:xfrm>
          <a:prstGeom prst="line">
            <a:avLst/>
          </a:prstGeom>
          <a:noFill/>
          <a:ln w="76200">
            <a:solidFill>
              <a:srgbClr val="009900"/>
            </a:solidFill>
            <a:round/>
            <a:headEnd/>
            <a:tailEnd/>
          </a:ln>
        </p:spPr>
        <p:txBody>
          <a:bodyPr/>
          <a:lstStyle/>
          <a:p>
            <a:endParaRPr lang="lv-LV"/>
          </a:p>
        </p:txBody>
      </p:sp>
      <p:sp>
        <p:nvSpPr>
          <p:cNvPr id="351252" name="Line 20"/>
          <p:cNvSpPr>
            <a:spLocks noChangeShapeType="1"/>
          </p:cNvSpPr>
          <p:nvPr/>
        </p:nvSpPr>
        <p:spPr bwMode="auto">
          <a:xfrm>
            <a:off x="7308850" y="5084763"/>
            <a:ext cx="3175" cy="388937"/>
          </a:xfrm>
          <a:prstGeom prst="line">
            <a:avLst/>
          </a:prstGeom>
          <a:noFill/>
          <a:ln w="76200">
            <a:solidFill>
              <a:srgbClr val="009900"/>
            </a:solidFill>
            <a:round/>
            <a:headEnd/>
            <a:tailEnd/>
          </a:ln>
        </p:spPr>
        <p:txBody>
          <a:bodyPr/>
          <a:lstStyle/>
          <a:p>
            <a:endParaRPr lang="lv-LV"/>
          </a:p>
        </p:txBody>
      </p:sp>
      <p:sp>
        <p:nvSpPr>
          <p:cNvPr id="351253" name="Line 21"/>
          <p:cNvSpPr>
            <a:spLocks noChangeShapeType="1"/>
          </p:cNvSpPr>
          <p:nvPr/>
        </p:nvSpPr>
        <p:spPr bwMode="auto">
          <a:xfrm>
            <a:off x="7451725" y="5084763"/>
            <a:ext cx="3175" cy="388937"/>
          </a:xfrm>
          <a:prstGeom prst="line">
            <a:avLst/>
          </a:prstGeom>
          <a:noFill/>
          <a:ln w="76200">
            <a:solidFill>
              <a:srgbClr val="009900"/>
            </a:solidFill>
            <a:round/>
            <a:headEnd/>
            <a:tailEnd/>
          </a:ln>
        </p:spPr>
        <p:txBody>
          <a:bodyPr/>
          <a:lstStyle/>
          <a:p>
            <a:endParaRPr lang="lv-LV"/>
          </a:p>
        </p:txBody>
      </p:sp>
      <p:sp>
        <p:nvSpPr>
          <p:cNvPr id="351254" name="Line 22"/>
          <p:cNvSpPr>
            <a:spLocks noChangeShapeType="1"/>
          </p:cNvSpPr>
          <p:nvPr/>
        </p:nvSpPr>
        <p:spPr bwMode="auto">
          <a:xfrm>
            <a:off x="7596188" y="5084763"/>
            <a:ext cx="3175" cy="388937"/>
          </a:xfrm>
          <a:prstGeom prst="line">
            <a:avLst/>
          </a:prstGeom>
          <a:noFill/>
          <a:ln w="76200">
            <a:solidFill>
              <a:srgbClr val="009900"/>
            </a:solidFill>
            <a:round/>
            <a:headEnd/>
            <a:tailEnd/>
          </a:ln>
        </p:spPr>
        <p:txBody>
          <a:bodyPr/>
          <a:lstStyle/>
          <a:p>
            <a:endParaRPr lang="lv-LV"/>
          </a:p>
        </p:txBody>
      </p:sp>
      <p:sp>
        <p:nvSpPr>
          <p:cNvPr id="351255" name="Line 23"/>
          <p:cNvSpPr>
            <a:spLocks noChangeShapeType="1"/>
          </p:cNvSpPr>
          <p:nvPr/>
        </p:nvSpPr>
        <p:spPr bwMode="auto">
          <a:xfrm>
            <a:off x="7812088" y="5084763"/>
            <a:ext cx="3175" cy="388937"/>
          </a:xfrm>
          <a:prstGeom prst="line">
            <a:avLst/>
          </a:prstGeom>
          <a:noFill/>
          <a:ln w="76200">
            <a:solidFill>
              <a:srgbClr val="009900"/>
            </a:solidFill>
            <a:round/>
            <a:headEnd/>
            <a:tailEnd/>
          </a:ln>
        </p:spPr>
        <p:txBody>
          <a:bodyPr/>
          <a:lstStyle/>
          <a:p>
            <a:endParaRPr lang="lv-LV"/>
          </a:p>
        </p:txBody>
      </p:sp>
      <p:sp>
        <p:nvSpPr>
          <p:cNvPr id="351256" name="Line 24"/>
          <p:cNvSpPr>
            <a:spLocks noChangeShapeType="1"/>
          </p:cNvSpPr>
          <p:nvPr/>
        </p:nvSpPr>
        <p:spPr bwMode="auto">
          <a:xfrm>
            <a:off x="8027988" y="5084763"/>
            <a:ext cx="3175" cy="388937"/>
          </a:xfrm>
          <a:prstGeom prst="line">
            <a:avLst/>
          </a:prstGeom>
          <a:noFill/>
          <a:ln w="76200">
            <a:solidFill>
              <a:srgbClr val="009900"/>
            </a:solidFill>
            <a:round/>
            <a:headEnd/>
            <a:tailEnd/>
          </a:ln>
        </p:spPr>
        <p:txBody>
          <a:bodyPr/>
          <a:lstStyle/>
          <a:p>
            <a:endParaRPr lang="lv-LV"/>
          </a:p>
        </p:txBody>
      </p:sp>
      <p:sp>
        <p:nvSpPr>
          <p:cNvPr id="351257" name="Line 25"/>
          <p:cNvSpPr>
            <a:spLocks noChangeShapeType="1"/>
          </p:cNvSpPr>
          <p:nvPr/>
        </p:nvSpPr>
        <p:spPr bwMode="auto">
          <a:xfrm>
            <a:off x="8243888" y="5084763"/>
            <a:ext cx="3175" cy="388937"/>
          </a:xfrm>
          <a:prstGeom prst="line">
            <a:avLst/>
          </a:prstGeom>
          <a:noFill/>
          <a:ln w="76200">
            <a:solidFill>
              <a:srgbClr val="009900"/>
            </a:solidFill>
            <a:round/>
            <a:headEnd/>
            <a:tailEnd/>
          </a:ln>
        </p:spPr>
        <p:txBody>
          <a:bodyPr/>
          <a:lstStyle/>
          <a:p>
            <a:endParaRPr lang="lv-LV"/>
          </a:p>
        </p:txBody>
      </p:sp>
      <p:sp>
        <p:nvSpPr>
          <p:cNvPr id="351258" name="Line 26"/>
          <p:cNvSpPr>
            <a:spLocks noChangeShapeType="1"/>
          </p:cNvSpPr>
          <p:nvPr/>
        </p:nvSpPr>
        <p:spPr bwMode="auto">
          <a:xfrm>
            <a:off x="8459788" y="5084763"/>
            <a:ext cx="3175" cy="388937"/>
          </a:xfrm>
          <a:prstGeom prst="line">
            <a:avLst/>
          </a:prstGeom>
          <a:noFill/>
          <a:ln w="76200">
            <a:solidFill>
              <a:srgbClr val="009900"/>
            </a:solidFill>
            <a:round/>
            <a:headEnd/>
            <a:tailEnd/>
          </a:ln>
        </p:spPr>
        <p:txBody>
          <a:bodyPr/>
          <a:lstStyle/>
          <a:p>
            <a:endParaRPr lang="lv-LV"/>
          </a:p>
        </p:txBody>
      </p:sp>
      <p:sp>
        <p:nvSpPr>
          <p:cNvPr id="351259" name="Line 27"/>
          <p:cNvSpPr>
            <a:spLocks noChangeShapeType="1"/>
          </p:cNvSpPr>
          <p:nvPr/>
        </p:nvSpPr>
        <p:spPr bwMode="auto">
          <a:xfrm>
            <a:off x="8675688" y="5084763"/>
            <a:ext cx="3175" cy="388937"/>
          </a:xfrm>
          <a:prstGeom prst="line">
            <a:avLst/>
          </a:prstGeom>
          <a:noFill/>
          <a:ln w="76200">
            <a:solidFill>
              <a:srgbClr val="009900"/>
            </a:solidFill>
            <a:round/>
            <a:headEnd/>
            <a:tailEnd/>
          </a:ln>
        </p:spPr>
        <p:txBody>
          <a:bodyPr/>
          <a:lstStyle/>
          <a:p>
            <a:endParaRPr lang="lv-LV"/>
          </a:p>
        </p:txBody>
      </p:sp>
      <p:sp>
        <p:nvSpPr>
          <p:cNvPr id="351260" name="Line 28"/>
          <p:cNvSpPr>
            <a:spLocks noChangeShapeType="1"/>
          </p:cNvSpPr>
          <p:nvPr/>
        </p:nvSpPr>
        <p:spPr bwMode="auto">
          <a:xfrm>
            <a:off x="8893175" y="5084763"/>
            <a:ext cx="3175" cy="388937"/>
          </a:xfrm>
          <a:prstGeom prst="line">
            <a:avLst/>
          </a:prstGeom>
          <a:noFill/>
          <a:ln w="76200">
            <a:solidFill>
              <a:srgbClr val="009900"/>
            </a:solidFill>
            <a:round/>
            <a:headEnd/>
            <a:tailEnd/>
          </a:ln>
        </p:spPr>
        <p:txBody>
          <a:bodyPr/>
          <a:lstStyle/>
          <a:p>
            <a:endParaRPr lang="lv-LV"/>
          </a:p>
        </p:txBody>
      </p:sp>
      <p:sp>
        <p:nvSpPr>
          <p:cNvPr id="351261" name="Line 29"/>
          <p:cNvSpPr>
            <a:spLocks noChangeShapeType="1"/>
          </p:cNvSpPr>
          <p:nvPr/>
        </p:nvSpPr>
        <p:spPr bwMode="auto">
          <a:xfrm>
            <a:off x="5580063" y="4149725"/>
            <a:ext cx="3175" cy="1323975"/>
          </a:xfrm>
          <a:prstGeom prst="line">
            <a:avLst/>
          </a:prstGeom>
          <a:noFill/>
          <a:ln w="76200">
            <a:solidFill>
              <a:srgbClr val="009900"/>
            </a:solidFill>
            <a:round/>
            <a:headEnd/>
            <a:tailEnd/>
          </a:ln>
        </p:spPr>
        <p:txBody>
          <a:bodyPr/>
          <a:lstStyle/>
          <a:p>
            <a:endParaRPr lang="lv-LV"/>
          </a:p>
        </p:txBody>
      </p:sp>
      <p:sp>
        <p:nvSpPr>
          <p:cNvPr id="351262" name="Line 30"/>
          <p:cNvSpPr>
            <a:spLocks noChangeShapeType="1"/>
          </p:cNvSpPr>
          <p:nvPr/>
        </p:nvSpPr>
        <p:spPr bwMode="auto">
          <a:xfrm>
            <a:off x="5435600" y="3213100"/>
            <a:ext cx="3175" cy="2260600"/>
          </a:xfrm>
          <a:prstGeom prst="line">
            <a:avLst/>
          </a:prstGeom>
          <a:noFill/>
          <a:ln w="76200">
            <a:solidFill>
              <a:srgbClr val="009900"/>
            </a:solidFill>
            <a:round/>
            <a:headEnd/>
            <a:tailEnd/>
          </a:ln>
        </p:spPr>
        <p:txBody>
          <a:bodyPr/>
          <a:lstStyle/>
          <a:p>
            <a:endParaRPr lang="lv-LV"/>
          </a:p>
        </p:txBody>
      </p:sp>
      <p:sp>
        <p:nvSpPr>
          <p:cNvPr id="351263" name="Line 31"/>
          <p:cNvSpPr>
            <a:spLocks noChangeShapeType="1"/>
          </p:cNvSpPr>
          <p:nvPr/>
        </p:nvSpPr>
        <p:spPr bwMode="auto">
          <a:xfrm>
            <a:off x="5292725" y="4076700"/>
            <a:ext cx="3175" cy="1397000"/>
          </a:xfrm>
          <a:prstGeom prst="line">
            <a:avLst/>
          </a:prstGeom>
          <a:noFill/>
          <a:ln w="76200">
            <a:solidFill>
              <a:srgbClr val="009900"/>
            </a:solidFill>
            <a:round/>
            <a:headEnd/>
            <a:tailEnd/>
          </a:ln>
        </p:spPr>
        <p:txBody>
          <a:bodyPr/>
          <a:lstStyle/>
          <a:p>
            <a:endParaRPr lang="lv-LV"/>
          </a:p>
        </p:txBody>
      </p:sp>
      <p:sp>
        <p:nvSpPr>
          <p:cNvPr id="351264" name="Line 32"/>
          <p:cNvSpPr>
            <a:spLocks noChangeShapeType="1"/>
          </p:cNvSpPr>
          <p:nvPr/>
        </p:nvSpPr>
        <p:spPr bwMode="auto">
          <a:xfrm>
            <a:off x="5076825" y="5084763"/>
            <a:ext cx="3175" cy="388937"/>
          </a:xfrm>
          <a:prstGeom prst="line">
            <a:avLst/>
          </a:prstGeom>
          <a:noFill/>
          <a:ln w="76200">
            <a:solidFill>
              <a:srgbClr val="009900"/>
            </a:solidFill>
            <a:round/>
            <a:headEnd/>
            <a:tailEnd/>
          </a:ln>
        </p:spPr>
        <p:txBody>
          <a:bodyPr/>
          <a:lstStyle/>
          <a:p>
            <a:endParaRPr lang="lv-LV"/>
          </a:p>
        </p:txBody>
      </p:sp>
      <p:sp>
        <p:nvSpPr>
          <p:cNvPr id="351265" name="Line 33"/>
          <p:cNvSpPr>
            <a:spLocks noChangeShapeType="1"/>
          </p:cNvSpPr>
          <p:nvPr/>
        </p:nvSpPr>
        <p:spPr bwMode="auto">
          <a:xfrm>
            <a:off x="4284663" y="5084763"/>
            <a:ext cx="3175" cy="388937"/>
          </a:xfrm>
          <a:prstGeom prst="line">
            <a:avLst/>
          </a:prstGeom>
          <a:noFill/>
          <a:ln w="76200">
            <a:solidFill>
              <a:srgbClr val="009900"/>
            </a:solidFill>
            <a:round/>
            <a:headEnd/>
            <a:tailEnd/>
          </a:ln>
        </p:spPr>
        <p:txBody>
          <a:bodyPr/>
          <a:lstStyle/>
          <a:p>
            <a:endParaRPr lang="lv-LV"/>
          </a:p>
        </p:txBody>
      </p:sp>
      <p:sp>
        <p:nvSpPr>
          <p:cNvPr id="351266" name="Line 34"/>
          <p:cNvSpPr>
            <a:spLocks noChangeShapeType="1"/>
          </p:cNvSpPr>
          <p:nvPr/>
        </p:nvSpPr>
        <p:spPr bwMode="auto">
          <a:xfrm>
            <a:off x="5197475" y="4868863"/>
            <a:ext cx="4763" cy="604837"/>
          </a:xfrm>
          <a:prstGeom prst="line">
            <a:avLst/>
          </a:prstGeom>
          <a:noFill/>
          <a:ln w="76200">
            <a:solidFill>
              <a:srgbClr val="009900"/>
            </a:solidFill>
            <a:round/>
            <a:headEnd/>
            <a:tailEnd/>
          </a:ln>
        </p:spPr>
        <p:txBody>
          <a:bodyPr/>
          <a:lstStyle/>
          <a:p>
            <a:endParaRPr lang="lv-LV"/>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Epidemioloģiskās izpētes metodes</a:t>
            </a:r>
            <a:endParaRPr lang="lv-LV" sz="3200" b="1" dirty="0"/>
          </a:p>
        </p:txBody>
      </p:sp>
      <p:sp>
        <p:nvSpPr>
          <p:cNvPr id="359427" name="Text Box 3"/>
          <p:cNvSpPr txBox="1">
            <a:spLocks noChangeArrowheads="1"/>
          </p:cNvSpPr>
          <p:nvPr/>
        </p:nvSpPr>
        <p:spPr bwMode="auto">
          <a:xfrm>
            <a:off x="2706738" y="5592763"/>
            <a:ext cx="1960562" cy="304800"/>
          </a:xfrm>
          <a:prstGeom prst="rect">
            <a:avLst/>
          </a:prstGeom>
          <a:noFill/>
          <a:ln w="9525">
            <a:noFill/>
            <a:miter lim="800000"/>
            <a:headEnd/>
            <a:tailEnd/>
          </a:ln>
          <a:effectLst/>
        </p:spPr>
        <p:txBody>
          <a:bodyPr wrap="none" lIns="0" tIns="0" rIns="0" bIns="0">
            <a:spAutoFit/>
          </a:bodyPr>
          <a:lstStyle/>
          <a:p>
            <a:pPr algn="ctr" eaLnBrk="0" hangingPunct="0"/>
            <a:r>
              <a:rPr lang="en-US" sz="2000" b="1">
                <a:latin typeface="Arial" charset="0"/>
              </a:rPr>
              <a:t>al</a:t>
            </a:r>
            <a:r>
              <a:rPr lang="lv-LV" sz="2000" b="1">
                <a:latin typeface="Arial" charset="0"/>
              </a:rPr>
              <a:t>ē</a:t>
            </a:r>
            <a:r>
              <a:rPr lang="en-US" sz="2000" b="1">
                <a:latin typeface="Arial" charset="0"/>
              </a:rPr>
              <a:t>le</a:t>
            </a:r>
            <a:r>
              <a:rPr lang="lv-LV" sz="2000" b="1">
                <a:latin typeface="Arial" charset="0"/>
              </a:rPr>
              <a:t>s</a:t>
            </a:r>
            <a:r>
              <a:rPr lang="en-US" sz="2000" b="1">
                <a:latin typeface="Arial" charset="0"/>
              </a:rPr>
              <a:t> fre</a:t>
            </a:r>
            <a:r>
              <a:rPr lang="lv-LV" sz="2000" b="1">
                <a:latin typeface="Arial" charset="0"/>
              </a:rPr>
              <a:t>kv</a:t>
            </a:r>
            <a:r>
              <a:rPr lang="en-US" sz="2000" b="1">
                <a:latin typeface="Arial" charset="0"/>
              </a:rPr>
              <a:t>enc</a:t>
            </a:r>
            <a:r>
              <a:rPr lang="lv-LV" sz="2000" b="1">
                <a:latin typeface="Arial" charset="0"/>
              </a:rPr>
              <a:t>e</a:t>
            </a:r>
            <a:endParaRPr lang="en-US" sz="2000" b="1">
              <a:latin typeface="Arial" charset="0"/>
            </a:endParaRPr>
          </a:p>
        </p:txBody>
      </p:sp>
      <p:sp>
        <p:nvSpPr>
          <p:cNvPr id="359428" name="Text Box 4"/>
          <p:cNvSpPr txBox="1">
            <a:spLocks noChangeArrowheads="1"/>
          </p:cNvSpPr>
          <p:nvPr/>
        </p:nvSpPr>
        <p:spPr bwMode="auto">
          <a:xfrm>
            <a:off x="4464100" y="6022975"/>
            <a:ext cx="965200" cy="274638"/>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AUGSTA</a:t>
            </a:r>
            <a:endParaRPr lang="en-US" b="1">
              <a:latin typeface="Arial" charset="0"/>
            </a:endParaRPr>
          </a:p>
        </p:txBody>
      </p:sp>
      <p:sp>
        <p:nvSpPr>
          <p:cNvPr id="359429" name="Text Box 5"/>
          <p:cNvSpPr txBox="1">
            <a:spLocks noChangeArrowheads="1"/>
          </p:cNvSpPr>
          <p:nvPr/>
        </p:nvSpPr>
        <p:spPr bwMode="auto">
          <a:xfrm>
            <a:off x="1416100" y="5375275"/>
            <a:ext cx="647700" cy="274638"/>
          </a:xfrm>
          <a:prstGeom prst="rect">
            <a:avLst/>
          </a:prstGeom>
          <a:noFill/>
          <a:ln w="9525">
            <a:noFill/>
            <a:miter lim="800000"/>
            <a:headEnd/>
            <a:tailEnd/>
          </a:ln>
          <a:effectLst/>
        </p:spPr>
        <p:txBody>
          <a:bodyPr lIns="0" tIns="0" rIns="0" bIns="0">
            <a:spAutoFit/>
          </a:bodyPr>
          <a:lstStyle/>
          <a:p>
            <a:pPr algn="ctr" eaLnBrk="0" hangingPunct="0"/>
            <a:r>
              <a:rPr lang="lv-LV" b="1">
                <a:latin typeface="Arial" charset="0"/>
              </a:rPr>
              <a:t>ZEMA</a:t>
            </a:r>
            <a:endParaRPr lang="en-US" b="1">
              <a:latin typeface="Arial" charset="0"/>
            </a:endParaRPr>
          </a:p>
        </p:txBody>
      </p:sp>
      <p:sp>
        <p:nvSpPr>
          <p:cNvPr id="359430" name="Text Box 6"/>
          <p:cNvSpPr txBox="1">
            <a:spLocks noChangeArrowheads="1"/>
          </p:cNvSpPr>
          <p:nvPr/>
        </p:nvSpPr>
        <p:spPr bwMode="auto">
          <a:xfrm rot="16200000">
            <a:off x="215950" y="2960688"/>
            <a:ext cx="1958975" cy="304800"/>
          </a:xfrm>
          <a:prstGeom prst="rect">
            <a:avLst/>
          </a:prstGeom>
          <a:noFill/>
          <a:ln w="9525">
            <a:noFill/>
            <a:miter lim="800000"/>
            <a:headEnd/>
            <a:tailEnd/>
          </a:ln>
          <a:effectLst/>
        </p:spPr>
        <p:txBody>
          <a:bodyPr wrap="none" lIns="0" tIns="0" rIns="0" bIns="0">
            <a:spAutoFit/>
          </a:bodyPr>
          <a:lstStyle/>
          <a:p>
            <a:pPr algn="ctr" eaLnBrk="0" hangingPunct="0"/>
            <a:r>
              <a:rPr lang="lv-LV" sz="2000" b="1">
                <a:latin typeface="Arial" charset="0"/>
              </a:rPr>
              <a:t>Mutācijas efekts</a:t>
            </a:r>
            <a:endParaRPr lang="en-US" sz="2000" b="1">
              <a:latin typeface="Arial" charset="0"/>
            </a:endParaRPr>
          </a:p>
        </p:txBody>
      </p:sp>
      <p:sp>
        <p:nvSpPr>
          <p:cNvPr id="359431" name="Text Box 7"/>
          <p:cNvSpPr txBox="1">
            <a:spLocks noChangeArrowheads="1"/>
          </p:cNvSpPr>
          <p:nvPr/>
        </p:nvSpPr>
        <p:spPr bwMode="auto">
          <a:xfrm>
            <a:off x="1187500" y="4941888"/>
            <a:ext cx="5969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VĀJŠ</a:t>
            </a:r>
            <a:endParaRPr lang="en-US" b="1">
              <a:latin typeface="Arial" charset="0"/>
            </a:endParaRPr>
          </a:p>
        </p:txBody>
      </p:sp>
      <p:sp>
        <p:nvSpPr>
          <p:cNvPr id="359432" name="Text Box 8"/>
          <p:cNvSpPr txBox="1">
            <a:spLocks noChangeArrowheads="1"/>
          </p:cNvSpPr>
          <p:nvPr/>
        </p:nvSpPr>
        <p:spPr bwMode="auto">
          <a:xfrm>
            <a:off x="971600" y="982663"/>
            <a:ext cx="8255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STIPRS</a:t>
            </a:r>
            <a:endParaRPr lang="en-US" b="1">
              <a:latin typeface="Arial" charset="0"/>
            </a:endParaRPr>
          </a:p>
        </p:txBody>
      </p:sp>
      <p:sp>
        <p:nvSpPr>
          <p:cNvPr id="359433" name="Rectangle 9"/>
          <p:cNvSpPr>
            <a:spLocks noChangeArrowheads="1"/>
          </p:cNvSpPr>
          <p:nvPr/>
        </p:nvSpPr>
        <p:spPr bwMode="auto">
          <a:xfrm>
            <a:off x="2059038" y="1406525"/>
            <a:ext cx="3189287" cy="3535363"/>
          </a:xfrm>
          <a:prstGeom prst="rect">
            <a:avLst/>
          </a:prstGeom>
          <a:noFill/>
          <a:ln w="25400">
            <a:solidFill>
              <a:schemeClr val="tx1"/>
            </a:solidFill>
            <a:miter lim="800000"/>
            <a:headEnd/>
            <a:tailEnd/>
          </a:ln>
          <a:effectLst/>
        </p:spPr>
        <p:txBody>
          <a:bodyPr lIns="0" tIns="0" rIns="0" bIns="0" anchor="ctr">
            <a:spAutoFit/>
          </a:bodyPr>
          <a:lstStyle/>
          <a:p>
            <a:endParaRPr lang="lv-LV"/>
          </a:p>
        </p:txBody>
      </p:sp>
      <p:sp>
        <p:nvSpPr>
          <p:cNvPr id="359446" name="AutoShape 22"/>
          <p:cNvSpPr>
            <a:spLocks noChangeArrowheads="1"/>
          </p:cNvSpPr>
          <p:nvPr/>
        </p:nvSpPr>
        <p:spPr bwMode="auto">
          <a:xfrm flipH="1" flipV="1">
            <a:off x="2057450" y="5086350"/>
            <a:ext cx="3190875" cy="365125"/>
          </a:xfrm>
          <a:prstGeom prst="rtTriangle">
            <a:avLst/>
          </a:prstGeom>
          <a:solidFill>
            <a:schemeClr val="tx1"/>
          </a:solidFill>
          <a:ln w="9525">
            <a:solidFill>
              <a:schemeClr val="tx1"/>
            </a:solidFill>
            <a:miter lim="800000"/>
            <a:headEnd/>
            <a:tailEnd/>
          </a:ln>
          <a:effectLst/>
        </p:spPr>
        <p:txBody>
          <a:bodyPr rot="10800000" wrap="none" anchor="ctr"/>
          <a:lstStyle/>
          <a:p>
            <a:pPr algn="ctr" eaLnBrk="0" hangingPunct="0"/>
            <a:endParaRPr lang="lv-LV" sz="1400" b="1">
              <a:latin typeface="Arial" charset="0"/>
            </a:endParaRPr>
          </a:p>
        </p:txBody>
      </p:sp>
      <p:sp>
        <p:nvSpPr>
          <p:cNvPr id="359447" name="AutoShape 23"/>
          <p:cNvSpPr>
            <a:spLocks noChangeArrowheads="1"/>
          </p:cNvSpPr>
          <p:nvPr/>
        </p:nvSpPr>
        <p:spPr bwMode="auto">
          <a:xfrm rot="5400000" flipV="1">
            <a:off x="27038" y="2970213"/>
            <a:ext cx="3190875" cy="365125"/>
          </a:xfrm>
          <a:prstGeom prst="rtTriangle">
            <a:avLst/>
          </a:prstGeom>
          <a:solidFill>
            <a:schemeClr val="tx1"/>
          </a:solidFill>
          <a:ln w="9525">
            <a:solidFill>
              <a:schemeClr val="tx1"/>
            </a:solidFill>
            <a:miter lim="800000"/>
            <a:headEnd/>
            <a:tailEnd/>
          </a:ln>
          <a:effectLst/>
        </p:spPr>
        <p:txBody>
          <a:bodyPr vert="eaVert" wrap="none" anchor="ctr"/>
          <a:lstStyle/>
          <a:p>
            <a:pPr algn="ctr" eaLnBrk="0" hangingPunct="0"/>
            <a:endParaRPr lang="lv-LV" sz="1400" b="1">
              <a:latin typeface="Arial" charset="0"/>
            </a:endParaRPr>
          </a:p>
        </p:txBody>
      </p:sp>
      <p:grpSp>
        <p:nvGrpSpPr>
          <p:cNvPr id="2" name="Group 41"/>
          <p:cNvGrpSpPr>
            <a:grpSpLocks/>
          </p:cNvGrpSpPr>
          <p:nvPr/>
        </p:nvGrpSpPr>
        <p:grpSpPr bwMode="auto">
          <a:xfrm>
            <a:off x="2051720" y="1412776"/>
            <a:ext cx="3189288" cy="3535363"/>
            <a:chOff x="2699" y="709"/>
            <a:chExt cx="2009" cy="2227"/>
          </a:xfrm>
        </p:grpSpPr>
        <p:sp>
          <p:nvSpPr>
            <p:cNvPr id="359462" name="Rectangle 38"/>
            <p:cNvSpPr>
              <a:spLocks noChangeArrowheads="1"/>
            </p:cNvSpPr>
            <p:nvPr/>
          </p:nvSpPr>
          <p:spPr bwMode="auto">
            <a:xfrm>
              <a:off x="2699" y="709"/>
              <a:ext cx="2009" cy="2227"/>
            </a:xfrm>
            <a:prstGeom prst="rect">
              <a:avLst/>
            </a:prstGeom>
            <a:gradFill rotWithShape="1">
              <a:gsLst>
                <a:gs pos="0">
                  <a:srgbClr val="FFCC00">
                    <a:alpha val="67999"/>
                  </a:srgbClr>
                </a:gs>
                <a:gs pos="100000">
                  <a:srgbClr val="761700">
                    <a:alpha val="0"/>
                  </a:srgbClr>
                </a:gs>
              </a:gsLst>
              <a:lin ang="18900000" scaled="1"/>
            </a:gradFill>
            <a:ln w="25400">
              <a:solidFill>
                <a:schemeClr val="tx1"/>
              </a:solidFill>
              <a:miter lim="800000"/>
              <a:headEnd/>
              <a:tailEnd/>
            </a:ln>
            <a:effectLst/>
          </p:spPr>
          <p:txBody>
            <a:bodyPr lIns="0" tIns="0" rIns="0" bIns="0" anchor="ctr">
              <a:spAutoFit/>
            </a:bodyPr>
            <a:lstStyle/>
            <a:p>
              <a:endParaRPr lang="lv-LV"/>
            </a:p>
          </p:txBody>
        </p:sp>
        <p:sp>
          <p:nvSpPr>
            <p:cNvPr id="359463" name="Rectangle 39"/>
            <p:cNvSpPr>
              <a:spLocks noChangeArrowheads="1"/>
            </p:cNvSpPr>
            <p:nvPr/>
          </p:nvSpPr>
          <p:spPr bwMode="auto">
            <a:xfrm>
              <a:off x="2699" y="709"/>
              <a:ext cx="2009" cy="2227"/>
            </a:xfrm>
            <a:prstGeom prst="rect">
              <a:avLst/>
            </a:prstGeom>
            <a:gradFill rotWithShape="1">
              <a:gsLst>
                <a:gs pos="0">
                  <a:srgbClr val="761700">
                    <a:alpha val="3000"/>
                  </a:srgbClr>
                </a:gs>
                <a:gs pos="100000">
                  <a:srgbClr val="FFCC00">
                    <a:alpha val="67999"/>
                  </a:srgbClr>
                </a:gs>
              </a:gsLst>
              <a:lin ang="5400000" scaled="1"/>
            </a:gradFill>
            <a:ln w="25400">
              <a:solidFill>
                <a:schemeClr val="tx1"/>
              </a:solidFill>
              <a:miter lim="800000"/>
              <a:headEnd/>
              <a:tailEnd/>
            </a:ln>
            <a:effectLst/>
          </p:spPr>
          <p:txBody>
            <a:bodyPr lIns="0" tIns="0" rIns="0" bIns="0" anchor="ctr">
              <a:spAutoFit/>
            </a:bodyPr>
            <a:lstStyle/>
            <a:p>
              <a:endParaRPr lang="lv-LV"/>
            </a:p>
          </p:txBody>
        </p:sp>
      </p:grpSp>
      <p:sp>
        <p:nvSpPr>
          <p:cNvPr id="32" name="Oval 31"/>
          <p:cNvSpPr/>
          <p:nvPr/>
        </p:nvSpPr>
        <p:spPr bwMode="auto">
          <a:xfrm rot="2391935">
            <a:off x="2336873" y="3153496"/>
            <a:ext cx="1027735" cy="1487111"/>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lv-LV" sz="8000" b="0" i="0" u="none" strike="noStrike" cap="none" normalizeH="0" baseline="0" dirty="0" smtClean="0">
                <a:ln>
                  <a:noFill/>
                </a:ln>
                <a:solidFill>
                  <a:schemeClr val="tx1"/>
                </a:solidFill>
                <a:effectLst/>
                <a:latin typeface="Arial" pitchFamily="34" charset="0"/>
              </a:rPr>
              <a:t>?</a:t>
            </a:r>
          </a:p>
        </p:txBody>
      </p:sp>
      <p:sp>
        <p:nvSpPr>
          <p:cNvPr id="21" name="Oval 20"/>
          <p:cNvSpPr/>
          <p:nvPr/>
        </p:nvSpPr>
        <p:spPr bwMode="auto">
          <a:xfrm>
            <a:off x="3563888" y="2780928"/>
            <a:ext cx="1656184" cy="1656184"/>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22" name="Oval 21"/>
          <p:cNvSpPr/>
          <p:nvPr/>
        </p:nvSpPr>
        <p:spPr bwMode="auto">
          <a:xfrm>
            <a:off x="2123728" y="1484784"/>
            <a:ext cx="1656184" cy="1656184"/>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23" name="Oval 22"/>
          <p:cNvSpPr/>
          <p:nvPr/>
        </p:nvSpPr>
        <p:spPr bwMode="auto">
          <a:xfrm>
            <a:off x="3851920" y="1412776"/>
            <a:ext cx="1368152" cy="1368152"/>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cxnSp>
        <p:nvCxnSpPr>
          <p:cNvPr id="30" name="Straight Connector 29"/>
          <p:cNvCxnSpPr/>
          <p:nvPr/>
        </p:nvCxnSpPr>
        <p:spPr bwMode="auto">
          <a:xfrm flipV="1">
            <a:off x="3851920" y="1412776"/>
            <a:ext cx="1368152" cy="136815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851920" y="1412776"/>
            <a:ext cx="1368152" cy="1296144"/>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951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1" grpId="1" animBg="1"/>
      <p:bldP spid="22" grpId="0" animBg="1"/>
      <p:bldP spid="22" grpId="1" animBg="1"/>
      <p:bldP spid="23" grpId="0" animBg="1"/>
      <p:bldP spid="2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852738"/>
            <a:ext cx="3814763" cy="1143000"/>
          </a:xfrm>
        </p:spPr>
        <p:txBody>
          <a:bodyPr/>
          <a:lstStyle/>
          <a:p>
            <a:r>
              <a:rPr lang="lv-LV" sz="3600" dirty="0"/>
              <a:t>Ģimeņu pētījumi</a:t>
            </a:r>
            <a:br>
              <a:rPr lang="lv-LV" sz="3600" dirty="0"/>
            </a:br>
            <a:r>
              <a:rPr lang="lv-LV" sz="3600" dirty="0"/>
              <a:t>(linkage)</a:t>
            </a:r>
            <a:endParaRPr lang="en-US" sz="3600" dirty="0"/>
          </a:p>
        </p:txBody>
      </p:sp>
      <p:sp>
        <p:nvSpPr>
          <p:cNvPr id="350213" name="Rectangle 5"/>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4" name="Rectangle 6"/>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5" name="Rectangle 7"/>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6" name="Rectangle 8"/>
          <p:cNvSpPr>
            <a:spLocks noChangeArrowheads="1"/>
          </p:cNvSpPr>
          <p:nvPr/>
        </p:nvSpPr>
        <p:spPr bwMode="auto">
          <a:xfrm>
            <a:off x="4643438" y="620713"/>
            <a:ext cx="3814762"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350217" name="Rectangle 9"/>
          <p:cNvSpPr>
            <a:spLocks noChangeArrowheads="1"/>
          </p:cNvSpPr>
          <p:nvPr/>
        </p:nvSpPr>
        <p:spPr bwMode="auto">
          <a:xfrm>
            <a:off x="5148263" y="2852738"/>
            <a:ext cx="3814762" cy="1143000"/>
          </a:xfrm>
          <a:prstGeom prst="rect">
            <a:avLst/>
          </a:prstGeom>
          <a:noFill/>
          <a:ln w="9525">
            <a:noFill/>
            <a:miter lim="800000"/>
            <a:headEnd/>
            <a:tailEnd/>
          </a:ln>
        </p:spPr>
        <p:txBody>
          <a:bodyPr anchor="ctr"/>
          <a:lstStyle/>
          <a:p>
            <a:pPr algn="ctr"/>
            <a:r>
              <a:rPr lang="lv-LV" sz="3600" b="1" dirty="0">
                <a:solidFill>
                  <a:srgbClr val="000066"/>
                </a:solidFill>
                <a:latin typeface="Calibri" pitchFamily="34" charset="0"/>
                <a:cs typeface="Calibri" pitchFamily="34" charset="0"/>
              </a:rPr>
              <a:t>Neradniecīgu </a:t>
            </a:r>
            <a:br>
              <a:rPr lang="lv-LV" sz="3600" b="1" dirty="0">
                <a:solidFill>
                  <a:srgbClr val="000066"/>
                </a:solidFill>
                <a:latin typeface="Calibri" pitchFamily="34" charset="0"/>
                <a:cs typeface="Calibri" pitchFamily="34" charset="0"/>
              </a:rPr>
            </a:br>
            <a:r>
              <a:rPr lang="lv-LV" sz="3600" b="1" dirty="0">
                <a:solidFill>
                  <a:srgbClr val="000066"/>
                </a:solidFill>
                <a:latin typeface="Calibri" pitchFamily="34" charset="0"/>
                <a:cs typeface="Calibri" pitchFamily="34" charset="0"/>
              </a:rPr>
              <a:t>indivīdu pētījumi</a:t>
            </a:r>
            <a:br>
              <a:rPr lang="lv-LV" sz="3600" b="1" dirty="0">
                <a:solidFill>
                  <a:srgbClr val="000066"/>
                </a:solidFill>
                <a:latin typeface="Calibri" pitchFamily="34" charset="0"/>
                <a:cs typeface="Calibri" pitchFamily="34" charset="0"/>
              </a:rPr>
            </a:br>
            <a:r>
              <a:rPr lang="lv-LV" sz="3600" b="1" dirty="0">
                <a:solidFill>
                  <a:srgbClr val="000066"/>
                </a:solidFill>
                <a:latin typeface="Calibri" pitchFamily="34" charset="0"/>
                <a:cs typeface="Calibri" pitchFamily="34" charset="0"/>
              </a:rPr>
              <a:t>(asociācija)</a:t>
            </a:r>
            <a:endParaRPr lang="en-US" sz="3600" b="1" dirty="0">
              <a:solidFill>
                <a:srgbClr val="000066"/>
              </a:solidFill>
              <a:latin typeface="Calibri" pitchFamily="34" charset="0"/>
              <a:cs typeface="Calibri" pitchFamily="34" charset="0"/>
            </a:endParaRPr>
          </a:p>
        </p:txBody>
      </p:sp>
      <p:pic>
        <p:nvPicPr>
          <p:cNvPr id="350218" name="Picture 10" descr="4951264"/>
          <p:cNvPicPr>
            <a:picLocks noChangeAspect="1" noChangeArrowheads="1" noCrop="1"/>
          </p:cNvPicPr>
          <p:nvPr/>
        </p:nvPicPr>
        <p:blipFill>
          <a:blip r:embed="rId2" cstate="print"/>
          <a:srcRect/>
          <a:stretch>
            <a:fillRect/>
          </a:stretch>
        </p:blipFill>
        <p:spPr bwMode="auto">
          <a:xfrm>
            <a:off x="4067175" y="2997200"/>
            <a:ext cx="857250" cy="857250"/>
          </a:xfrm>
          <a:prstGeom prst="rect">
            <a:avLst/>
          </a:prstGeom>
          <a:noFill/>
        </p:spPr>
      </p:pic>
      <p:sp>
        <p:nvSpPr>
          <p:cNvPr id="10"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Epidemioloģiskās izpētes metodes</a:t>
            </a:r>
            <a:endParaRPr lang="lv-LV" sz="3200" b="1" dirty="0"/>
          </a:p>
        </p:txBody>
      </p:sp>
    </p:spTree>
    <p:extLst>
      <p:ext uri="{BB962C8B-B14F-4D97-AF65-F5344CB8AC3E}">
        <p14:creationId xmlns:p14="http://schemas.microsoft.com/office/powerpoint/2010/main" val="433650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Asociācijas analīze</a:t>
            </a:r>
            <a:endParaRPr lang="lv-LV" sz="3200" b="1" dirty="0"/>
          </a:p>
        </p:txBody>
      </p:sp>
      <p:sp>
        <p:nvSpPr>
          <p:cNvPr id="359427" name="Text Box 3"/>
          <p:cNvSpPr txBox="1">
            <a:spLocks noChangeArrowheads="1"/>
          </p:cNvSpPr>
          <p:nvPr/>
        </p:nvSpPr>
        <p:spPr bwMode="auto">
          <a:xfrm>
            <a:off x="2706738" y="5592763"/>
            <a:ext cx="1960562" cy="304800"/>
          </a:xfrm>
          <a:prstGeom prst="rect">
            <a:avLst/>
          </a:prstGeom>
          <a:noFill/>
          <a:ln w="9525">
            <a:noFill/>
            <a:miter lim="800000"/>
            <a:headEnd/>
            <a:tailEnd/>
          </a:ln>
          <a:effectLst/>
        </p:spPr>
        <p:txBody>
          <a:bodyPr wrap="none" lIns="0" tIns="0" rIns="0" bIns="0">
            <a:spAutoFit/>
          </a:bodyPr>
          <a:lstStyle/>
          <a:p>
            <a:pPr algn="ctr" eaLnBrk="0" hangingPunct="0"/>
            <a:r>
              <a:rPr lang="en-US" sz="2000" b="1">
                <a:latin typeface="Arial" charset="0"/>
              </a:rPr>
              <a:t>al</a:t>
            </a:r>
            <a:r>
              <a:rPr lang="lv-LV" sz="2000" b="1">
                <a:latin typeface="Arial" charset="0"/>
              </a:rPr>
              <a:t>ē</a:t>
            </a:r>
            <a:r>
              <a:rPr lang="en-US" sz="2000" b="1">
                <a:latin typeface="Arial" charset="0"/>
              </a:rPr>
              <a:t>le</a:t>
            </a:r>
            <a:r>
              <a:rPr lang="lv-LV" sz="2000" b="1">
                <a:latin typeface="Arial" charset="0"/>
              </a:rPr>
              <a:t>s</a:t>
            </a:r>
            <a:r>
              <a:rPr lang="en-US" sz="2000" b="1">
                <a:latin typeface="Arial" charset="0"/>
              </a:rPr>
              <a:t> fre</a:t>
            </a:r>
            <a:r>
              <a:rPr lang="lv-LV" sz="2000" b="1">
                <a:latin typeface="Arial" charset="0"/>
              </a:rPr>
              <a:t>kv</a:t>
            </a:r>
            <a:r>
              <a:rPr lang="en-US" sz="2000" b="1">
                <a:latin typeface="Arial" charset="0"/>
              </a:rPr>
              <a:t>enc</a:t>
            </a:r>
            <a:r>
              <a:rPr lang="lv-LV" sz="2000" b="1">
                <a:latin typeface="Arial" charset="0"/>
              </a:rPr>
              <a:t>e</a:t>
            </a:r>
            <a:endParaRPr lang="en-US" sz="2000" b="1">
              <a:latin typeface="Arial" charset="0"/>
            </a:endParaRPr>
          </a:p>
        </p:txBody>
      </p:sp>
      <p:sp>
        <p:nvSpPr>
          <p:cNvPr id="359428" name="Text Box 4"/>
          <p:cNvSpPr txBox="1">
            <a:spLocks noChangeArrowheads="1"/>
          </p:cNvSpPr>
          <p:nvPr/>
        </p:nvSpPr>
        <p:spPr bwMode="auto">
          <a:xfrm>
            <a:off x="4464100" y="6022975"/>
            <a:ext cx="965200" cy="274638"/>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AUGSTA</a:t>
            </a:r>
            <a:endParaRPr lang="en-US" b="1">
              <a:latin typeface="Arial" charset="0"/>
            </a:endParaRPr>
          </a:p>
        </p:txBody>
      </p:sp>
      <p:sp>
        <p:nvSpPr>
          <p:cNvPr id="359429" name="Text Box 5"/>
          <p:cNvSpPr txBox="1">
            <a:spLocks noChangeArrowheads="1"/>
          </p:cNvSpPr>
          <p:nvPr/>
        </p:nvSpPr>
        <p:spPr bwMode="auto">
          <a:xfrm>
            <a:off x="1416100" y="5375275"/>
            <a:ext cx="647700" cy="274638"/>
          </a:xfrm>
          <a:prstGeom prst="rect">
            <a:avLst/>
          </a:prstGeom>
          <a:noFill/>
          <a:ln w="9525">
            <a:noFill/>
            <a:miter lim="800000"/>
            <a:headEnd/>
            <a:tailEnd/>
          </a:ln>
          <a:effectLst/>
        </p:spPr>
        <p:txBody>
          <a:bodyPr lIns="0" tIns="0" rIns="0" bIns="0">
            <a:spAutoFit/>
          </a:bodyPr>
          <a:lstStyle/>
          <a:p>
            <a:pPr algn="ctr" eaLnBrk="0" hangingPunct="0"/>
            <a:r>
              <a:rPr lang="lv-LV" b="1">
                <a:latin typeface="Arial" charset="0"/>
              </a:rPr>
              <a:t>ZEMA</a:t>
            </a:r>
            <a:endParaRPr lang="en-US" b="1">
              <a:latin typeface="Arial" charset="0"/>
            </a:endParaRPr>
          </a:p>
        </p:txBody>
      </p:sp>
      <p:sp>
        <p:nvSpPr>
          <p:cNvPr id="359430" name="Text Box 6"/>
          <p:cNvSpPr txBox="1">
            <a:spLocks noChangeArrowheads="1"/>
          </p:cNvSpPr>
          <p:nvPr/>
        </p:nvSpPr>
        <p:spPr bwMode="auto">
          <a:xfrm rot="16200000">
            <a:off x="215950" y="2960688"/>
            <a:ext cx="1958975" cy="304800"/>
          </a:xfrm>
          <a:prstGeom prst="rect">
            <a:avLst/>
          </a:prstGeom>
          <a:noFill/>
          <a:ln w="9525">
            <a:noFill/>
            <a:miter lim="800000"/>
            <a:headEnd/>
            <a:tailEnd/>
          </a:ln>
          <a:effectLst/>
        </p:spPr>
        <p:txBody>
          <a:bodyPr wrap="none" lIns="0" tIns="0" rIns="0" bIns="0">
            <a:spAutoFit/>
          </a:bodyPr>
          <a:lstStyle/>
          <a:p>
            <a:pPr algn="ctr" eaLnBrk="0" hangingPunct="0"/>
            <a:r>
              <a:rPr lang="lv-LV" sz="2000" b="1">
                <a:latin typeface="Arial" charset="0"/>
              </a:rPr>
              <a:t>Mutācijas efekts</a:t>
            </a:r>
            <a:endParaRPr lang="en-US" sz="2000" b="1">
              <a:latin typeface="Arial" charset="0"/>
            </a:endParaRPr>
          </a:p>
        </p:txBody>
      </p:sp>
      <p:sp>
        <p:nvSpPr>
          <p:cNvPr id="359431" name="Text Box 7"/>
          <p:cNvSpPr txBox="1">
            <a:spLocks noChangeArrowheads="1"/>
          </p:cNvSpPr>
          <p:nvPr/>
        </p:nvSpPr>
        <p:spPr bwMode="auto">
          <a:xfrm>
            <a:off x="1187500" y="4941888"/>
            <a:ext cx="5969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VĀJŠ</a:t>
            </a:r>
            <a:endParaRPr lang="en-US" b="1">
              <a:latin typeface="Arial" charset="0"/>
            </a:endParaRPr>
          </a:p>
        </p:txBody>
      </p:sp>
      <p:sp>
        <p:nvSpPr>
          <p:cNvPr id="359432" name="Text Box 8"/>
          <p:cNvSpPr txBox="1">
            <a:spLocks noChangeArrowheads="1"/>
          </p:cNvSpPr>
          <p:nvPr/>
        </p:nvSpPr>
        <p:spPr bwMode="auto">
          <a:xfrm>
            <a:off x="971600" y="982663"/>
            <a:ext cx="825500" cy="274637"/>
          </a:xfrm>
          <a:prstGeom prst="rect">
            <a:avLst/>
          </a:prstGeom>
          <a:noFill/>
          <a:ln w="9525">
            <a:noFill/>
            <a:miter lim="800000"/>
            <a:headEnd/>
            <a:tailEnd/>
          </a:ln>
          <a:effectLst/>
        </p:spPr>
        <p:txBody>
          <a:bodyPr wrap="none" lIns="0" tIns="0" rIns="0" bIns="0">
            <a:spAutoFit/>
          </a:bodyPr>
          <a:lstStyle/>
          <a:p>
            <a:pPr algn="ctr" eaLnBrk="0" hangingPunct="0"/>
            <a:r>
              <a:rPr lang="lv-LV" b="1">
                <a:latin typeface="Arial" charset="0"/>
              </a:rPr>
              <a:t>STIPRS</a:t>
            </a:r>
            <a:endParaRPr lang="en-US" b="1">
              <a:latin typeface="Arial" charset="0"/>
            </a:endParaRPr>
          </a:p>
        </p:txBody>
      </p:sp>
      <p:sp>
        <p:nvSpPr>
          <p:cNvPr id="359433" name="Rectangle 9"/>
          <p:cNvSpPr>
            <a:spLocks noChangeArrowheads="1"/>
          </p:cNvSpPr>
          <p:nvPr/>
        </p:nvSpPr>
        <p:spPr bwMode="auto">
          <a:xfrm>
            <a:off x="2059038" y="1406525"/>
            <a:ext cx="3189287" cy="3535363"/>
          </a:xfrm>
          <a:prstGeom prst="rect">
            <a:avLst/>
          </a:prstGeom>
          <a:noFill/>
          <a:ln w="25400">
            <a:solidFill>
              <a:schemeClr val="tx1"/>
            </a:solidFill>
            <a:miter lim="800000"/>
            <a:headEnd/>
            <a:tailEnd/>
          </a:ln>
          <a:effectLst/>
        </p:spPr>
        <p:txBody>
          <a:bodyPr lIns="0" tIns="0" rIns="0" bIns="0" anchor="ctr">
            <a:spAutoFit/>
          </a:bodyPr>
          <a:lstStyle/>
          <a:p>
            <a:endParaRPr lang="lv-LV"/>
          </a:p>
        </p:txBody>
      </p:sp>
      <p:sp>
        <p:nvSpPr>
          <p:cNvPr id="359446" name="AutoShape 22"/>
          <p:cNvSpPr>
            <a:spLocks noChangeArrowheads="1"/>
          </p:cNvSpPr>
          <p:nvPr/>
        </p:nvSpPr>
        <p:spPr bwMode="auto">
          <a:xfrm flipH="1" flipV="1">
            <a:off x="2057450" y="5086350"/>
            <a:ext cx="3190875" cy="365125"/>
          </a:xfrm>
          <a:prstGeom prst="rtTriangle">
            <a:avLst/>
          </a:prstGeom>
          <a:solidFill>
            <a:schemeClr val="tx1"/>
          </a:solidFill>
          <a:ln w="9525">
            <a:solidFill>
              <a:schemeClr val="tx1"/>
            </a:solidFill>
            <a:miter lim="800000"/>
            <a:headEnd/>
            <a:tailEnd/>
          </a:ln>
          <a:effectLst/>
        </p:spPr>
        <p:txBody>
          <a:bodyPr rot="10800000" wrap="none" anchor="ctr"/>
          <a:lstStyle/>
          <a:p>
            <a:pPr algn="ctr" eaLnBrk="0" hangingPunct="0"/>
            <a:endParaRPr lang="lv-LV" sz="1400" b="1">
              <a:latin typeface="Arial" charset="0"/>
            </a:endParaRPr>
          </a:p>
        </p:txBody>
      </p:sp>
      <p:sp>
        <p:nvSpPr>
          <p:cNvPr id="359447" name="AutoShape 23"/>
          <p:cNvSpPr>
            <a:spLocks noChangeArrowheads="1"/>
          </p:cNvSpPr>
          <p:nvPr/>
        </p:nvSpPr>
        <p:spPr bwMode="auto">
          <a:xfrm rot="5400000" flipV="1">
            <a:off x="27038" y="2970213"/>
            <a:ext cx="3190875" cy="365125"/>
          </a:xfrm>
          <a:prstGeom prst="rtTriangle">
            <a:avLst/>
          </a:prstGeom>
          <a:solidFill>
            <a:schemeClr val="tx1"/>
          </a:solidFill>
          <a:ln w="9525">
            <a:solidFill>
              <a:schemeClr val="tx1"/>
            </a:solidFill>
            <a:miter lim="800000"/>
            <a:headEnd/>
            <a:tailEnd/>
          </a:ln>
          <a:effectLst/>
        </p:spPr>
        <p:txBody>
          <a:bodyPr vert="eaVert" wrap="none" anchor="ctr"/>
          <a:lstStyle/>
          <a:p>
            <a:pPr algn="ctr" eaLnBrk="0" hangingPunct="0"/>
            <a:endParaRPr lang="lv-LV" sz="1400" b="1">
              <a:latin typeface="Arial" charset="0"/>
            </a:endParaRPr>
          </a:p>
        </p:txBody>
      </p:sp>
      <p:grpSp>
        <p:nvGrpSpPr>
          <p:cNvPr id="2" name="Group 41"/>
          <p:cNvGrpSpPr>
            <a:grpSpLocks/>
          </p:cNvGrpSpPr>
          <p:nvPr/>
        </p:nvGrpSpPr>
        <p:grpSpPr bwMode="auto">
          <a:xfrm>
            <a:off x="2051720" y="1412776"/>
            <a:ext cx="3189288" cy="3535363"/>
            <a:chOff x="2699" y="709"/>
            <a:chExt cx="2009" cy="2227"/>
          </a:xfrm>
        </p:grpSpPr>
        <p:sp>
          <p:nvSpPr>
            <p:cNvPr id="359462" name="Rectangle 38"/>
            <p:cNvSpPr>
              <a:spLocks noChangeArrowheads="1"/>
            </p:cNvSpPr>
            <p:nvPr/>
          </p:nvSpPr>
          <p:spPr bwMode="auto">
            <a:xfrm>
              <a:off x="2699" y="709"/>
              <a:ext cx="2009" cy="2227"/>
            </a:xfrm>
            <a:prstGeom prst="rect">
              <a:avLst/>
            </a:prstGeom>
            <a:gradFill rotWithShape="1">
              <a:gsLst>
                <a:gs pos="0">
                  <a:srgbClr val="FFCC00">
                    <a:alpha val="67999"/>
                  </a:srgbClr>
                </a:gs>
                <a:gs pos="100000">
                  <a:srgbClr val="761700">
                    <a:alpha val="0"/>
                  </a:srgbClr>
                </a:gs>
              </a:gsLst>
              <a:lin ang="18900000" scaled="1"/>
            </a:gradFill>
            <a:ln w="25400">
              <a:solidFill>
                <a:schemeClr val="tx1"/>
              </a:solidFill>
              <a:miter lim="800000"/>
              <a:headEnd/>
              <a:tailEnd/>
            </a:ln>
            <a:effectLst/>
          </p:spPr>
          <p:txBody>
            <a:bodyPr lIns="0" tIns="0" rIns="0" bIns="0" anchor="ctr">
              <a:spAutoFit/>
            </a:bodyPr>
            <a:lstStyle/>
            <a:p>
              <a:endParaRPr lang="lv-LV"/>
            </a:p>
          </p:txBody>
        </p:sp>
        <p:sp>
          <p:nvSpPr>
            <p:cNvPr id="359463" name="Rectangle 39"/>
            <p:cNvSpPr>
              <a:spLocks noChangeArrowheads="1"/>
            </p:cNvSpPr>
            <p:nvPr/>
          </p:nvSpPr>
          <p:spPr bwMode="auto">
            <a:xfrm>
              <a:off x="2699" y="709"/>
              <a:ext cx="2009" cy="2227"/>
            </a:xfrm>
            <a:prstGeom prst="rect">
              <a:avLst/>
            </a:prstGeom>
            <a:gradFill rotWithShape="1">
              <a:gsLst>
                <a:gs pos="0">
                  <a:srgbClr val="761700">
                    <a:alpha val="3000"/>
                  </a:srgbClr>
                </a:gs>
                <a:gs pos="100000">
                  <a:srgbClr val="FFCC00">
                    <a:alpha val="67999"/>
                  </a:srgbClr>
                </a:gs>
              </a:gsLst>
              <a:lin ang="5400000" scaled="1"/>
            </a:gradFill>
            <a:ln w="25400">
              <a:solidFill>
                <a:schemeClr val="tx1"/>
              </a:solidFill>
              <a:miter lim="800000"/>
              <a:headEnd/>
              <a:tailEnd/>
            </a:ln>
            <a:effectLst/>
          </p:spPr>
          <p:txBody>
            <a:bodyPr lIns="0" tIns="0" rIns="0" bIns="0" anchor="ctr">
              <a:spAutoFit/>
            </a:bodyPr>
            <a:lstStyle/>
            <a:p>
              <a:endParaRPr lang="lv-LV"/>
            </a:p>
          </p:txBody>
        </p:sp>
      </p:grpSp>
      <p:sp>
        <p:nvSpPr>
          <p:cNvPr id="26" name="Oval 25"/>
          <p:cNvSpPr/>
          <p:nvPr/>
        </p:nvSpPr>
        <p:spPr bwMode="auto">
          <a:xfrm>
            <a:off x="3563888" y="2780928"/>
            <a:ext cx="1656184" cy="1656184"/>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852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16632"/>
            <a:ext cx="9144000" cy="576263"/>
          </a:xfrm>
          <a:prstGeom prst="rect">
            <a:avLst/>
          </a:prstGeom>
          <a:noFill/>
          <a:ln w="9525">
            <a:noFill/>
            <a:miter lim="800000"/>
            <a:headEnd/>
            <a:tailEnd/>
          </a:ln>
        </p:spPr>
        <p:txBody>
          <a:bodyPr anchor="ctr"/>
          <a:lstStyle/>
          <a:p>
            <a:pPr algn="ctr"/>
            <a:r>
              <a:rPr lang="lv-LV" sz="3200" b="1" dirty="0" smtClean="0"/>
              <a:t>Asociācijas analīze</a:t>
            </a:r>
            <a:endParaRPr lang="lv-LV" sz="3200" b="1" dirty="0"/>
          </a:p>
        </p:txBody>
      </p:sp>
      <p:sp>
        <p:nvSpPr>
          <p:cNvPr id="3" name="Content Placeholder 1"/>
          <p:cNvSpPr txBox="1">
            <a:spLocks/>
          </p:cNvSpPr>
          <p:nvPr/>
        </p:nvSpPr>
        <p:spPr>
          <a:xfrm>
            <a:off x="467544" y="980728"/>
            <a:ext cx="8229600" cy="587727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Populācijas</a:t>
            </a:r>
            <a:r>
              <a:rPr kumimoji="0" lang="lv-LV" sz="2800" b="0" i="0" u="none" strike="noStrike" kern="0" cap="none" spc="0" normalizeH="0" noProof="0" dirty="0" smtClean="0">
                <a:ln>
                  <a:noFill/>
                </a:ln>
                <a:solidFill>
                  <a:srgbClr val="000066"/>
                </a:solidFill>
                <a:effectLst/>
                <a:uLnTx/>
                <a:uFillTx/>
                <a:latin typeface="Calibri" pitchFamily="34" charset="0"/>
                <a:ea typeface="+mn-ea"/>
                <a:cs typeface="Calibri" pitchFamily="34" charset="0"/>
              </a:rPr>
              <a:t> bāzēta analīze- atšķirībā no saistības analīzes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lang="lv-LV" sz="2800" kern="0" baseline="0" dirty="0" smtClean="0">
                <a:solidFill>
                  <a:srgbClr val="000066"/>
                </a:solidFill>
                <a:latin typeface="Calibri" pitchFamily="34" charset="0"/>
                <a:cs typeface="Calibri" pitchFamily="34" charset="0"/>
              </a:rPr>
              <a:t>Marķieri</a:t>
            </a:r>
            <a:r>
              <a:rPr lang="lv-LV" sz="2800" kern="0" dirty="0" smtClean="0">
                <a:solidFill>
                  <a:srgbClr val="000066"/>
                </a:solidFill>
                <a:latin typeface="Calibri" pitchFamily="34" charset="0"/>
                <a:cs typeface="Calibri" pitchFamily="34" charset="0"/>
              </a:rPr>
              <a:t> ir saistīti ar funkcionālo mutāciju nelīdzsvarotajā saistībā (LD), nevis vienkārši lokalizēti tuvāk mutācijai</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lang="lv-LV" sz="2800" kern="0" dirty="0" smtClean="0">
                <a:solidFill>
                  <a:srgbClr val="000066"/>
                </a:solidFill>
                <a:latin typeface="Calibri" pitchFamily="34" charset="0"/>
                <a:cs typeface="Calibri" pitchFamily="34" charset="0"/>
              </a:rPr>
              <a:t> Galvenais princips- riska faktors (ģenētisks marķieris) ir biežāks slimajos un retāks veselajos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lang="lv-LV" sz="2800" kern="0" dirty="0" smtClean="0">
                <a:solidFill>
                  <a:srgbClr val="000066"/>
                </a:solidFill>
                <a:latin typeface="Calibri" pitchFamily="34" charset="0"/>
                <a:cs typeface="Calibri" pitchFamily="34" charset="0"/>
              </a:rPr>
              <a:t>Marķieru selekcija:</a:t>
            </a:r>
          </a:p>
          <a:p>
            <a:pPr marL="800100" lvl="1" indent="-342900" algn="l">
              <a:spcBef>
                <a:spcPct val="20000"/>
              </a:spcBef>
              <a:buClr>
                <a:schemeClr val="hlink"/>
              </a:buClr>
              <a:buFont typeface="Wingdings" pitchFamily="2" charset="2"/>
              <a:buChar char="v"/>
            </a:pPr>
            <a:r>
              <a:rPr lang="lv-LV" sz="2800" kern="0" dirty="0" smtClean="0">
                <a:solidFill>
                  <a:srgbClr val="000066"/>
                </a:solidFill>
                <a:latin typeface="Calibri" pitchFamily="34" charset="0"/>
                <a:cs typeface="Calibri" pitchFamily="34" charset="0"/>
              </a:rPr>
              <a:t>Kandidātgēnu testēšana</a:t>
            </a:r>
          </a:p>
          <a:p>
            <a:pPr marL="800100" lvl="1" indent="-342900" algn="l">
              <a:spcBef>
                <a:spcPct val="20000"/>
              </a:spcBef>
              <a:buClr>
                <a:schemeClr val="hlink"/>
              </a:buClr>
              <a:buFont typeface="Wingdings" pitchFamily="2" charset="2"/>
              <a:buChar char="v"/>
            </a:pPr>
            <a:r>
              <a:rPr lang="lv-LV" sz="2800" kern="0" dirty="0" smtClean="0">
                <a:solidFill>
                  <a:srgbClr val="000066"/>
                </a:solidFill>
                <a:latin typeface="Calibri" pitchFamily="34" charset="0"/>
                <a:cs typeface="Calibri" pitchFamily="34" charset="0"/>
              </a:rPr>
              <a:t>Saistības lokusu dziļāka testēšana</a:t>
            </a:r>
          </a:p>
          <a:p>
            <a:pPr marL="800100" lvl="1" indent="-342900" algn="l">
              <a:spcBef>
                <a:spcPct val="20000"/>
              </a:spcBef>
              <a:buClr>
                <a:schemeClr val="hlink"/>
              </a:buClr>
              <a:buFont typeface="Wingdings" pitchFamily="2" charset="2"/>
              <a:buChar char="v"/>
            </a:pPr>
            <a:r>
              <a:rPr lang="lv-LV" sz="2800" kern="0" dirty="0" smtClean="0">
                <a:solidFill>
                  <a:srgbClr val="000066"/>
                </a:solidFill>
                <a:latin typeface="Calibri" pitchFamily="34" charset="0"/>
                <a:cs typeface="Calibri" pitchFamily="34" charset="0"/>
              </a:rPr>
              <a:t>Visa genoma </a:t>
            </a:r>
            <a:r>
              <a:rPr lang="lv-LV" sz="2800" kern="0" dirty="0" err="1" smtClean="0">
                <a:solidFill>
                  <a:srgbClr val="000066"/>
                </a:solidFill>
                <a:latin typeface="Calibri" pitchFamily="34" charset="0"/>
                <a:cs typeface="Calibri" pitchFamily="34" charset="0"/>
              </a:rPr>
              <a:t>skrīnings</a:t>
            </a:r>
            <a:endParaRPr kumimoji="0" lang="lv-LV" sz="2800" b="0" i="0" u="none" strike="noStrike" kern="0" cap="none" spc="0" normalizeH="0" baseline="0" noProof="0" dirty="0">
              <a:ln>
                <a:noFill/>
              </a:ln>
              <a:solidFill>
                <a:srgbClr val="000066"/>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63594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9/DNA_strands.gif"/>
          <p:cNvPicPr>
            <a:picLocks noChangeAspect="1" noChangeArrowheads="1"/>
          </p:cNvPicPr>
          <p:nvPr/>
        </p:nvPicPr>
        <p:blipFill>
          <a:blip r:embed="rId3" cstate="print"/>
          <a:srcRect/>
          <a:stretch>
            <a:fillRect/>
          </a:stretch>
        </p:blipFill>
        <p:spPr bwMode="auto">
          <a:xfrm>
            <a:off x="0" y="836712"/>
            <a:ext cx="5652120" cy="3126134"/>
          </a:xfrm>
          <a:prstGeom prst="rect">
            <a:avLst/>
          </a:prstGeom>
          <a:noFill/>
        </p:spPr>
      </p:pic>
      <p:pic>
        <p:nvPicPr>
          <p:cNvPr id="1028" name="Picture 4" descr="http://upload.wikimedia.org/wikipedia/commons/1/19/DNA_strands.gif"/>
          <p:cNvPicPr>
            <a:picLocks noChangeAspect="1" noChangeArrowheads="1"/>
          </p:cNvPicPr>
          <p:nvPr/>
        </p:nvPicPr>
        <p:blipFill>
          <a:blip r:embed="rId3" cstate="print"/>
          <a:srcRect/>
          <a:stretch>
            <a:fillRect/>
          </a:stretch>
        </p:blipFill>
        <p:spPr bwMode="auto">
          <a:xfrm>
            <a:off x="2828665" y="3365802"/>
            <a:ext cx="6010275" cy="3324226"/>
          </a:xfrm>
          <a:prstGeom prst="rect">
            <a:avLst/>
          </a:prstGeom>
          <a:noFill/>
        </p:spPr>
      </p:pic>
      <p:sp>
        <p:nvSpPr>
          <p:cNvPr id="4" name="TextBox 3"/>
          <p:cNvSpPr txBox="1"/>
          <p:nvPr/>
        </p:nvSpPr>
        <p:spPr>
          <a:xfrm>
            <a:off x="4953146" y="5182185"/>
            <a:ext cx="144016" cy="307777"/>
          </a:xfrm>
          <a:prstGeom prst="rect">
            <a:avLst/>
          </a:prstGeom>
          <a:solidFill>
            <a:schemeClr val="bg1"/>
          </a:solidFill>
        </p:spPr>
        <p:txBody>
          <a:bodyPr wrap="square" rtlCol="0">
            <a:spAutoFit/>
          </a:bodyPr>
          <a:lstStyle/>
          <a:p>
            <a:pPr algn="ctr"/>
            <a:r>
              <a:rPr lang="lv-LV" sz="1400" dirty="0" smtClean="0">
                <a:solidFill>
                  <a:srgbClr val="FFC000"/>
                </a:solidFill>
              </a:rPr>
              <a:t>A</a:t>
            </a:r>
            <a:endParaRPr lang="lv-LV" sz="1400" dirty="0">
              <a:solidFill>
                <a:srgbClr val="FFC000"/>
              </a:solidFill>
            </a:endParaRPr>
          </a:p>
        </p:txBody>
      </p:sp>
      <p:sp>
        <p:nvSpPr>
          <p:cNvPr id="5" name="TextBox 4"/>
          <p:cNvSpPr txBox="1"/>
          <p:nvPr/>
        </p:nvSpPr>
        <p:spPr>
          <a:xfrm>
            <a:off x="3510155" y="2852936"/>
            <a:ext cx="109721" cy="307777"/>
          </a:xfrm>
          <a:prstGeom prst="rect">
            <a:avLst/>
          </a:prstGeom>
          <a:solidFill>
            <a:schemeClr val="bg1"/>
          </a:solidFill>
        </p:spPr>
        <p:txBody>
          <a:bodyPr wrap="square" rtlCol="0">
            <a:spAutoFit/>
          </a:bodyPr>
          <a:lstStyle/>
          <a:p>
            <a:pPr algn="ctr"/>
            <a:r>
              <a:rPr lang="lv-LV" sz="1400" dirty="0" smtClean="0"/>
              <a:t>T</a:t>
            </a:r>
            <a:endParaRPr lang="lv-LV" sz="1400" dirty="0"/>
          </a:p>
        </p:txBody>
      </p:sp>
      <p:sp>
        <p:nvSpPr>
          <p:cNvPr id="6" name="TextBox 5"/>
          <p:cNvSpPr txBox="1"/>
          <p:nvPr/>
        </p:nvSpPr>
        <p:spPr>
          <a:xfrm>
            <a:off x="3707904" y="1772816"/>
            <a:ext cx="979755" cy="369332"/>
          </a:xfrm>
          <a:prstGeom prst="rect">
            <a:avLst/>
          </a:prstGeom>
          <a:noFill/>
        </p:spPr>
        <p:txBody>
          <a:bodyPr wrap="none" rtlCol="0">
            <a:spAutoFit/>
          </a:bodyPr>
          <a:lstStyle/>
          <a:p>
            <a:pPr algn="l"/>
            <a:r>
              <a:rPr lang="lv-LV" b="1" dirty="0" err="1" smtClean="0"/>
              <a:t>Alēle</a:t>
            </a:r>
            <a:r>
              <a:rPr lang="lv-LV" b="1" dirty="0" smtClean="0"/>
              <a:t> G</a:t>
            </a:r>
            <a:endParaRPr lang="lv-LV" b="1" dirty="0"/>
          </a:p>
        </p:txBody>
      </p:sp>
      <p:cxnSp>
        <p:nvCxnSpPr>
          <p:cNvPr id="8" name="Straight Arrow Connector 7"/>
          <p:cNvCxnSpPr/>
          <p:nvPr/>
        </p:nvCxnSpPr>
        <p:spPr bwMode="auto">
          <a:xfrm flipH="1">
            <a:off x="2123728" y="1988840"/>
            <a:ext cx="1512168" cy="5040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TextBox 10"/>
          <p:cNvSpPr txBox="1"/>
          <p:nvPr/>
        </p:nvSpPr>
        <p:spPr>
          <a:xfrm>
            <a:off x="6660232" y="4437112"/>
            <a:ext cx="979755" cy="369332"/>
          </a:xfrm>
          <a:prstGeom prst="rect">
            <a:avLst/>
          </a:prstGeom>
          <a:noFill/>
        </p:spPr>
        <p:txBody>
          <a:bodyPr wrap="none" rtlCol="0">
            <a:spAutoFit/>
          </a:bodyPr>
          <a:lstStyle/>
          <a:p>
            <a:pPr algn="l"/>
            <a:r>
              <a:rPr lang="lv-LV" b="1" dirty="0" err="1" smtClean="0"/>
              <a:t>Alēle</a:t>
            </a:r>
            <a:r>
              <a:rPr lang="lv-LV" b="1" dirty="0" smtClean="0"/>
              <a:t> A</a:t>
            </a:r>
            <a:endParaRPr lang="lv-LV" b="1" dirty="0"/>
          </a:p>
        </p:txBody>
      </p:sp>
      <p:cxnSp>
        <p:nvCxnSpPr>
          <p:cNvPr id="12" name="Straight Arrow Connector 11"/>
          <p:cNvCxnSpPr/>
          <p:nvPr/>
        </p:nvCxnSpPr>
        <p:spPr bwMode="auto">
          <a:xfrm flipH="1">
            <a:off x="5076056" y="4653136"/>
            <a:ext cx="1512168" cy="5040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3" name="TextBox 12"/>
          <p:cNvSpPr txBox="1"/>
          <p:nvPr/>
        </p:nvSpPr>
        <p:spPr>
          <a:xfrm>
            <a:off x="3491880" y="2545159"/>
            <a:ext cx="144016" cy="307777"/>
          </a:xfrm>
          <a:prstGeom prst="rect">
            <a:avLst/>
          </a:prstGeom>
          <a:solidFill>
            <a:schemeClr val="bg1"/>
          </a:solidFill>
        </p:spPr>
        <p:txBody>
          <a:bodyPr wrap="square" rtlCol="0">
            <a:spAutoFit/>
          </a:bodyPr>
          <a:lstStyle/>
          <a:p>
            <a:pPr algn="ctr"/>
            <a:r>
              <a:rPr lang="lv-LV" sz="1400" dirty="0" smtClean="0">
                <a:solidFill>
                  <a:srgbClr val="FFC000"/>
                </a:solidFill>
              </a:rPr>
              <a:t>A</a:t>
            </a:r>
            <a:endParaRPr lang="lv-LV" sz="1400" dirty="0">
              <a:solidFill>
                <a:srgbClr val="FFC000"/>
              </a:solidFill>
            </a:endParaRPr>
          </a:p>
        </p:txBody>
      </p:sp>
      <p:sp>
        <p:nvSpPr>
          <p:cNvPr id="14" name="TextBox 13"/>
          <p:cNvSpPr txBox="1"/>
          <p:nvPr/>
        </p:nvSpPr>
        <p:spPr>
          <a:xfrm>
            <a:off x="4966335" y="5517232"/>
            <a:ext cx="109721" cy="307777"/>
          </a:xfrm>
          <a:prstGeom prst="rect">
            <a:avLst/>
          </a:prstGeom>
          <a:solidFill>
            <a:schemeClr val="bg1"/>
          </a:solidFill>
        </p:spPr>
        <p:txBody>
          <a:bodyPr wrap="square" rtlCol="0">
            <a:spAutoFit/>
          </a:bodyPr>
          <a:lstStyle/>
          <a:p>
            <a:pPr algn="ctr"/>
            <a:r>
              <a:rPr lang="lv-LV" sz="1400" dirty="0" smtClean="0"/>
              <a:t>T</a:t>
            </a:r>
            <a:endParaRPr lang="lv-LV" sz="1400" dirty="0"/>
          </a:p>
        </p:txBody>
      </p:sp>
      <p:sp>
        <p:nvSpPr>
          <p:cNvPr id="15" name="Oval 14"/>
          <p:cNvSpPr/>
          <p:nvPr/>
        </p:nvSpPr>
        <p:spPr bwMode="auto">
          <a:xfrm>
            <a:off x="4932040" y="5085184"/>
            <a:ext cx="144016" cy="93610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sp>
        <p:nvSpPr>
          <p:cNvPr id="16" name="Oval 15"/>
          <p:cNvSpPr/>
          <p:nvPr/>
        </p:nvSpPr>
        <p:spPr bwMode="auto">
          <a:xfrm>
            <a:off x="3491880" y="2420888"/>
            <a:ext cx="144016" cy="93610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lv-LV" sz="1800" b="0" i="0" u="none" strike="noStrike" cap="none" normalizeH="0" baseline="0" smtClean="0">
              <a:ln>
                <a:noFill/>
              </a:ln>
              <a:solidFill>
                <a:schemeClr val="tx1"/>
              </a:solidFill>
              <a:effectLst/>
              <a:latin typeface="Arial" pitchFamily="34" charset="0"/>
            </a:endParaRPr>
          </a:p>
        </p:txBody>
      </p:sp>
      <p:cxnSp>
        <p:nvCxnSpPr>
          <p:cNvPr id="18" name="Straight Arrow Connector 17"/>
          <p:cNvCxnSpPr>
            <a:endCxn id="4" idx="2"/>
          </p:cNvCxnSpPr>
          <p:nvPr/>
        </p:nvCxnSpPr>
        <p:spPr bwMode="auto">
          <a:xfrm>
            <a:off x="2051720" y="2852936"/>
            <a:ext cx="2973434" cy="2637026"/>
          </a:xfrm>
          <a:prstGeom prst="straightConnector1">
            <a:avLst/>
          </a:prstGeom>
          <a:solidFill>
            <a:schemeClr val="accent1"/>
          </a:solidFill>
          <a:ln w="38100" cap="flat" cmpd="sng" algn="ctr">
            <a:solidFill>
              <a:schemeClr val="tx1"/>
            </a:solidFill>
            <a:prstDash val="solid"/>
            <a:round/>
            <a:headEnd type="arrow" w="med" len="med"/>
            <a:tailEnd type="arrow" w="med" len="med"/>
          </a:ln>
          <a:effectLst/>
        </p:spPr>
      </p:cxnSp>
      <p:sp>
        <p:nvSpPr>
          <p:cNvPr id="19" name="TextBox 18"/>
          <p:cNvSpPr txBox="1"/>
          <p:nvPr/>
        </p:nvSpPr>
        <p:spPr>
          <a:xfrm>
            <a:off x="1403648" y="3861048"/>
            <a:ext cx="1723549" cy="369332"/>
          </a:xfrm>
          <a:prstGeom prst="rect">
            <a:avLst/>
          </a:prstGeom>
          <a:noFill/>
        </p:spPr>
        <p:txBody>
          <a:bodyPr wrap="none" rtlCol="0">
            <a:spAutoFit/>
          </a:bodyPr>
          <a:lstStyle/>
          <a:p>
            <a:pPr algn="l"/>
            <a:r>
              <a:rPr lang="lv-LV" b="1" dirty="0" smtClean="0"/>
              <a:t>Genotips  G/A</a:t>
            </a:r>
            <a:endParaRPr lang="lv-LV" b="1" dirty="0"/>
          </a:p>
        </p:txBody>
      </p:sp>
      <p:cxnSp>
        <p:nvCxnSpPr>
          <p:cNvPr id="20" name="Straight Arrow Connector 19"/>
          <p:cNvCxnSpPr/>
          <p:nvPr/>
        </p:nvCxnSpPr>
        <p:spPr bwMode="auto">
          <a:xfrm flipH="1">
            <a:off x="3995936" y="2708920"/>
            <a:ext cx="2016224"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2" name="TextBox 21"/>
          <p:cNvSpPr txBox="1"/>
          <p:nvPr/>
        </p:nvSpPr>
        <p:spPr>
          <a:xfrm>
            <a:off x="6156176" y="2483604"/>
            <a:ext cx="1723549" cy="369332"/>
          </a:xfrm>
          <a:prstGeom prst="rect">
            <a:avLst/>
          </a:prstGeom>
          <a:noFill/>
        </p:spPr>
        <p:txBody>
          <a:bodyPr wrap="none" rtlCol="0">
            <a:spAutoFit/>
          </a:bodyPr>
          <a:lstStyle/>
          <a:p>
            <a:pPr algn="l"/>
            <a:r>
              <a:rPr lang="lv-LV" b="1" dirty="0" err="1" smtClean="0"/>
              <a:t>Haplotips</a:t>
            </a:r>
            <a:r>
              <a:rPr lang="lv-LV" b="1" dirty="0" smtClean="0"/>
              <a:t> G-A</a:t>
            </a:r>
            <a:endParaRPr lang="lv-LV" b="1" dirty="0"/>
          </a:p>
        </p:txBody>
      </p:sp>
      <p:cxnSp>
        <p:nvCxnSpPr>
          <p:cNvPr id="23" name="Straight Arrow Connector 22"/>
          <p:cNvCxnSpPr/>
          <p:nvPr/>
        </p:nvCxnSpPr>
        <p:spPr bwMode="auto">
          <a:xfrm>
            <a:off x="2267744" y="5373216"/>
            <a:ext cx="1944216"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5" name="TextBox 24"/>
          <p:cNvSpPr txBox="1"/>
          <p:nvPr/>
        </p:nvSpPr>
        <p:spPr>
          <a:xfrm>
            <a:off x="467544" y="5157192"/>
            <a:ext cx="1714957" cy="369332"/>
          </a:xfrm>
          <a:prstGeom prst="rect">
            <a:avLst/>
          </a:prstGeom>
          <a:noFill/>
        </p:spPr>
        <p:txBody>
          <a:bodyPr wrap="none" rtlCol="0">
            <a:spAutoFit/>
          </a:bodyPr>
          <a:lstStyle/>
          <a:p>
            <a:pPr algn="l"/>
            <a:r>
              <a:rPr lang="lv-LV" b="1" dirty="0" err="1" smtClean="0"/>
              <a:t>Haplotips</a:t>
            </a:r>
            <a:r>
              <a:rPr lang="lv-LV" b="1" dirty="0" smtClean="0"/>
              <a:t> A-G</a:t>
            </a:r>
            <a:endParaRPr lang="lv-LV" b="1" dirty="0"/>
          </a:p>
        </p:txBody>
      </p:sp>
      <p:sp>
        <p:nvSpPr>
          <p:cNvPr id="26" name="TextBox 25"/>
          <p:cNvSpPr txBox="1"/>
          <p:nvPr/>
        </p:nvSpPr>
        <p:spPr>
          <a:xfrm>
            <a:off x="4932040" y="1124744"/>
            <a:ext cx="2909771" cy="369332"/>
          </a:xfrm>
          <a:prstGeom prst="rect">
            <a:avLst/>
          </a:prstGeom>
          <a:noFill/>
        </p:spPr>
        <p:txBody>
          <a:bodyPr wrap="none" rtlCol="0">
            <a:spAutoFit/>
          </a:bodyPr>
          <a:lstStyle/>
          <a:p>
            <a:pPr algn="l"/>
            <a:r>
              <a:rPr lang="lv-LV" b="1" dirty="0" smtClean="0"/>
              <a:t>rs2547777834 MAF=0.01</a:t>
            </a:r>
            <a:endParaRPr lang="lv-LV" b="1" dirty="0"/>
          </a:p>
        </p:txBody>
      </p:sp>
      <p:sp>
        <p:nvSpPr>
          <p:cNvPr id="21" name="TextBox 20"/>
          <p:cNvSpPr txBox="1"/>
          <p:nvPr/>
        </p:nvSpPr>
        <p:spPr>
          <a:xfrm>
            <a:off x="6045828" y="1431481"/>
            <a:ext cx="2832827" cy="369332"/>
          </a:xfrm>
          <a:prstGeom prst="rect">
            <a:avLst/>
          </a:prstGeom>
          <a:noFill/>
        </p:spPr>
        <p:txBody>
          <a:bodyPr wrap="none" rtlCol="0">
            <a:spAutoFit/>
          </a:bodyPr>
          <a:lstStyle/>
          <a:p>
            <a:pPr algn="l"/>
            <a:r>
              <a:rPr lang="lv-LV" b="1" dirty="0" smtClean="0"/>
              <a:t>rs4546737826 MAF=0.10</a:t>
            </a:r>
            <a:endParaRPr lang="lv-LV" b="1" dirty="0"/>
          </a:p>
        </p:txBody>
      </p:sp>
      <p:cxnSp>
        <p:nvCxnSpPr>
          <p:cNvPr id="24" name="Straight Arrow Connector 23"/>
          <p:cNvCxnSpPr/>
          <p:nvPr/>
        </p:nvCxnSpPr>
        <p:spPr bwMode="auto">
          <a:xfrm flipH="1">
            <a:off x="3603914" y="1988840"/>
            <a:ext cx="1512168" cy="5040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7" name="TextBox 26"/>
          <p:cNvSpPr txBox="1"/>
          <p:nvPr/>
        </p:nvSpPr>
        <p:spPr>
          <a:xfrm>
            <a:off x="5066073" y="1772816"/>
            <a:ext cx="979755" cy="369332"/>
          </a:xfrm>
          <a:prstGeom prst="rect">
            <a:avLst/>
          </a:prstGeom>
          <a:noFill/>
        </p:spPr>
        <p:txBody>
          <a:bodyPr wrap="none" rtlCol="0">
            <a:spAutoFit/>
          </a:bodyPr>
          <a:lstStyle/>
          <a:p>
            <a:pPr algn="l"/>
            <a:r>
              <a:rPr lang="lv-LV" b="1" dirty="0" err="1" smtClean="0"/>
              <a:t>Alēle</a:t>
            </a:r>
            <a:r>
              <a:rPr lang="lv-LV" b="1" dirty="0" smtClean="0"/>
              <a:t> A</a:t>
            </a:r>
            <a:endParaRPr lang="lv-LV" b="1" dirty="0"/>
          </a:p>
        </p:txBody>
      </p:sp>
      <p:cxnSp>
        <p:nvCxnSpPr>
          <p:cNvPr id="28" name="Straight Arrow Connector 27"/>
          <p:cNvCxnSpPr/>
          <p:nvPr/>
        </p:nvCxnSpPr>
        <p:spPr bwMode="auto">
          <a:xfrm flipH="1">
            <a:off x="6646151" y="4653136"/>
            <a:ext cx="1512168" cy="5040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9" name="TextBox 28"/>
          <p:cNvSpPr txBox="1"/>
          <p:nvPr/>
        </p:nvSpPr>
        <p:spPr>
          <a:xfrm>
            <a:off x="8178614" y="4437112"/>
            <a:ext cx="979755" cy="369332"/>
          </a:xfrm>
          <a:prstGeom prst="rect">
            <a:avLst/>
          </a:prstGeom>
          <a:noFill/>
        </p:spPr>
        <p:txBody>
          <a:bodyPr wrap="none" rtlCol="0">
            <a:spAutoFit/>
          </a:bodyPr>
          <a:lstStyle/>
          <a:p>
            <a:pPr algn="l"/>
            <a:r>
              <a:rPr lang="lv-LV" b="1" dirty="0" err="1" smtClean="0"/>
              <a:t>Alēle</a:t>
            </a:r>
            <a:r>
              <a:rPr lang="lv-LV" b="1" dirty="0" smtClean="0"/>
              <a:t> G</a:t>
            </a:r>
            <a:endParaRPr lang="lv-LV" b="1" dirty="0"/>
          </a:p>
        </p:txBody>
      </p:sp>
      <p:cxnSp>
        <p:nvCxnSpPr>
          <p:cNvPr id="30" name="Straight Arrow Connector 29"/>
          <p:cNvCxnSpPr/>
          <p:nvPr/>
        </p:nvCxnSpPr>
        <p:spPr bwMode="auto">
          <a:xfrm>
            <a:off x="3614790" y="2864577"/>
            <a:ext cx="2973434" cy="2637026"/>
          </a:xfrm>
          <a:prstGeom prst="straightConnector1">
            <a:avLst/>
          </a:prstGeom>
          <a:solidFill>
            <a:schemeClr val="accent1"/>
          </a:solidFill>
          <a:ln w="38100" cap="flat" cmpd="sng" algn="ctr">
            <a:solidFill>
              <a:schemeClr val="tx1"/>
            </a:solidFill>
            <a:prstDash val="solid"/>
            <a:round/>
            <a:headEnd type="arrow" w="med" len="med"/>
            <a:tailEnd type="arrow" w="med" len="med"/>
          </a:ln>
          <a:effectLst/>
        </p:spPr>
      </p:cxnSp>
      <p:sp>
        <p:nvSpPr>
          <p:cNvPr id="31" name="TextBox 30"/>
          <p:cNvSpPr txBox="1"/>
          <p:nvPr/>
        </p:nvSpPr>
        <p:spPr>
          <a:xfrm>
            <a:off x="3116201" y="3802117"/>
            <a:ext cx="1723549" cy="369332"/>
          </a:xfrm>
          <a:prstGeom prst="rect">
            <a:avLst/>
          </a:prstGeom>
          <a:noFill/>
        </p:spPr>
        <p:txBody>
          <a:bodyPr wrap="none" rtlCol="0">
            <a:spAutoFit/>
          </a:bodyPr>
          <a:lstStyle/>
          <a:p>
            <a:pPr algn="l"/>
            <a:r>
              <a:rPr lang="lv-LV" b="1" dirty="0" smtClean="0"/>
              <a:t>Genotips  G/A</a:t>
            </a:r>
            <a:endParaRPr lang="lv-LV" b="1" dirty="0"/>
          </a:p>
        </p:txBody>
      </p:sp>
    </p:spTree>
    <p:extLst>
      <p:ext uri="{BB962C8B-B14F-4D97-AF65-F5344CB8AC3E}">
        <p14:creationId xmlns:p14="http://schemas.microsoft.com/office/powerpoint/2010/main" val="4824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xit" presetSubtype="0" fill="hold" grpId="3"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3" nodeType="click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15" grpId="0" animBg="1"/>
      <p:bldP spid="15" grpId="1" animBg="1"/>
      <p:bldP spid="16" grpId="0" animBg="1"/>
      <p:bldP spid="16" grpId="1" animBg="1"/>
      <p:bldP spid="19" grpId="0"/>
      <p:bldP spid="19" grpId="1"/>
      <p:bldP spid="22" grpId="0"/>
      <p:bldP spid="25" grpId="0"/>
      <p:bldP spid="26" grpId="0"/>
      <p:bldP spid="26" grpId="1"/>
      <p:bldP spid="26" grpId="2"/>
      <p:bldP spid="26" grpId="3"/>
      <p:bldP spid="21" grpId="0"/>
      <p:bldP spid="21" grpId="1"/>
      <p:bldP spid="21" grpId="2"/>
      <p:bldP spid="21" grpId="3"/>
      <p:bldP spid="27" grpId="0"/>
      <p:bldP spid="27" grpId="1"/>
      <p:bldP spid="29" grpId="0"/>
      <p:bldP spid="29" grpId="1"/>
      <p:bldP spid="31" grpId="0"/>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1619672" y="1628800"/>
            <a:ext cx="5857875" cy="3514725"/>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4562475" y="3419475"/>
            <a:ext cx="19050" cy="19050"/>
          </a:xfrm>
          <a:prstGeom prst="rect">
            <a:avLst/>
          </a:prstGeom>
          <a:noFill/>
          <a:ln w="9525">
            <a:noFill/>
            <a:miter lim="800000"/>
            <a:headEnd/>
            <a:tailEnd/>
          </a:ln>
        </p:spPr>
      </p:pic>
      <p:pic>
        <p:nvPicPr>
          <p:cNvPr id="107524" name="Picture 4"/>
          <p:cNvPicPr>
            <a:picLocks noChangeAspect="1" noChangeArrowheads="1"/>
          </p:cNvPicPr>
          <p:nvPr/>
        </p:nvPicPr>
        <p:blipFill>
          <a:blip r:embed="rId3" cstate="print"/>
          <a:srcRect/>
          <a:stretch>
            <a:fillRect/>
          </a:stretch>
        </p:blipFill>
        <p:spPr bwMode="auto">
          <a:xfrm>
            <a:off x="4562475" y="3419475"/>
            <a:ext cx="19050" cy="19050"/>
          </a:xfrm>
          <a:prstGeom prst="rect">
            <a:avLst/>
          </a:prstGeom>
          <a:noFill/>
          <a:ln w="9525">
            <a:noFill/>
            <a:miter lim="800000"/>
            <a:headEnd/>
            <a:tailEnd/>
          </a:ln>
        </p:spPr>
      </p:pic>
      <p:sp>
        <p:nvSpPr>
          <p:cNvPr id="5" name="Rectangle 2"/>
          <p:cNvSpPr txBox="1">
            <a:spLocks noChangeArrowheads="1"/>
          </p:cNvSpPr>
          <p:nvPr/>
        </p:nvSpPr>
        <p:spPr>
          <a:xfrm>
            <a:off x="467544" y="0"/>
            <a:ext cx="7772400" cy="863823"/>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Alēles, kas eksistē populācijā</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uz doto brīdi ir radušās iepriekšējās paaudzēs mutāciju rezultātā</a:t>
            </a:r>
            <a:endParaRPr kumimoji="0" lang="en-US"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
        <p:nvSpPr>
          <p:cNvPr id="6" name="TextBox 5"/>
          <p:cNvSpPr txBox="1"/>
          <p:nvPr/>
        </p:nvSpPr>
        <p:spPr>
          <a:xfrm>
            <a:off x="3635896" y="1772816"/>
            <a:ext cx="1813317" cy="369332"/>
          </a:xfrm>
          <a:prstGeom prst="rect">
            <a:avLst/>
          </a:prstGeom>
          <a:solidFill>
            <a:schemeClr val="bg1"/>
          </a:solidFill>
        </p:spPr>
        <p:txBody>
          <a:bodyPr wrap="none" rtlCol="0">
            <a:spAutoFit/>
          </a:bodyPr>
          <a:lstStyle/>
          <a:p>
            <a:r>
              <a:rPr lang="lv-LV" dirty="0" smtClean="0"/>
              <a:t>Pirms mutācijas</a:t>
            </a:r>
            <a:endParaRPr lang="lv-LV" dirty="0"/>
          </a:p>
        </p:txBody>
      </p:sp>
      <p:sp>
        <p:nvSpPr>
          <p:cNvPr id="7" name="TextBox 6"/>
          <p:cNvSpPr txBox="1"/>
          <p:nvPr/>
        </p:nvSpPr>
        <p:spPr>
          <a:xfrm>
            <a:off x="3684240" y="3356992"/>
            <a:ext cx="1620957" cy="369332"/>
          </a:xfrm>
          <a:prstGeom prst="rect">
            <a:avLst/>
          </a:prstGeom>
          <a:solidFill>
            <a:schemeClr val="bg1"/>
          </a:solidFill>
        </p:spPr>
        <p:txBody>
          <a:bodyPr wrap="none" rtlCol="0">
            <a:spAutoFit/>
          </a:bodyPr>
          <a:lstStyle/>
          <a:p>
            <a:r>
              <a:rPr lang="lv-LV" dirty="0" smtClean="0"/>
              <a:t>Pēc mutācijas</a:t>
            </a:r>
            <a:endParaRPr lang="lv-LV" dirty="0"/>
          </a:p>
        </p:txBody>
      </p:sp>
      <p:sp>
        <p:nvSpPr>
          <p:cNvPr id="8" name="TextBox 7"/>
          <p:cNvSpPr txBox="1"/>
          <p:nvPr/>
        </p:nvSpPr>
        <p:spPr>
          <a:xfrm>
            <a:off x="3995936" y="4149080"/>
            <a:ext cx="1043876" cy="369332"/>
          </a:xfrm>
          <a:prstGeom prst="rect">
            <a:avLst/>
          </a:prstGeom>
          <a:solidFill>
            <a:schemeClr val="bg1"/>
          </a:solidFill>
        </p:spPr>
        <p:txBody>
          <a:bodyPr wrap="none" rtlCol="0">
            <a:spAutoFit/>
          </a:bodyPr>
          <a:lstStyle/>
          <a:p>
            <a:r>
              <a:rPr lang="lv-LV" dirty="0" smtClean="0"/>
              <a:t>Mutācija</a:t>
            </a:r>
            <a:endParaRPr lang="lv-LV" dirty="0"/>
          </a:p>
        </p:txBody>
      </p:sp>
    </p:spTree>
    <p:extLst>
      <p:ext uri="{BB962C8B-B14F-4D97-AF65-F5344CB8AC3E}">
        <p14:creationId xmlns:p14="http://schemas.microsoft.com/office/powerpoint/2010/main" val="399097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1403648" y="548680"/>
            <a:ext cx="5976664" cy="6020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1123950" y="1514475"/>
            <a:ext cx="6896100" cy="3829050"/>
          </a:xfrm>
          <a:prstGeom prst="rect">
            <a:avLst/>
          </a:prstGeom>
          <a:noFill/>
          <a:ln w="9525">
            <a:noFill/>
            <a:miter lim="800000"/>
            <a:headEnd/>
            <a:tailEnd/>
          </a:ln>
        </p:spPr>
      </p:pic>
      <p:sp>
        <p:nvSpPr>
          <p:cNvPr id="3" name="TextBox 2"/>
          <p:cNvSpPr txBox="1"/>
          <p:nvPr/>
        </p:nvSpPr>
        <p:spPr>
          <a:xfrm>
            <a:off x="3707904" y="1556792"/>
            <a:ext cx="1813317" cy="369332"/>
          </a:xfrm>
          <a:prstGeom prst="rect">
            <a:avLst/>
          </a:prstGeom>
          <a:solidFill>
            <a:schemeClr val="bg1"/>
          </a:solidFill>
        </p:spPr>
        <p:txBody>
          <a:bodyPr wrap="none" rtlCol="0">
            <a:spAutoFit/>
          </a:bodyPr>
          <a:lstStyle/>
          <a:p>
            <a:r>
              <a:rPr lang="lv-LV" dirty="0" smtClean="0"/>
              <a:t>Pirms mutācijas</a:t>
            </a:r>
            <a:endParaRPr lang="lv-LV" dirty="0"/>
          </a:p>
        </p:txBody>
      </p:sp>
      <p:sp>
        <p:nvSpPr>
          <p:cNvPr id="4" name="TextBox 3"/>
          <p:cNvSpPr txBox="1"/>
          <p:nvPr/>
        </p:nvSpPr>
        <p:spPr>
          <a:xfrm>
            <a:off x="3707904" y="3140968"/>
            <a:ext cx="1620957" cy="369332"/>
          </a:xfrm>
          <a:prstGeom prst="rect">
            <a:avLst/>
          </a:prstGeom>
          <a:solidFill>
            <a:schemeClr val="bg1"/>
          </a:solidFill>
        </p:spPr>
        <p:txBody>
          <a:bodyPr wrap="none" rtlCol="0">
            <a:spAutoFit/>
          </a:bodyPr>
          <a:lstStyle/>
          <a:p>
            <a:r>
              <a:rPr lang="lv-LV" dirty="0" smtClean="0"/>
              <a:t>Pēc mutācijas</a:t>
            </a:r>
            <a:endParaRPr lang="lv-LV" dirty="0"/>
          </a:p>
        </p:txBody>
      </p:sp>
      <p:sp>
        <p:nvSpPr>
          <p:cNvPr id="5" name="TextBox 4"/>
          <p:cNvSpPr txBox="1"/>
          <p:nvPr/>
        </p:nvSpPr>
        <p:spPr>
          <a:xfrm>
            <a:off x="5652120" y="4509120"/>
            <a:ext cx="1043876" cy="369332"/>
          </a:xfrm>
          <a:prstGeom prst="rect">
            <a:avLst/>
          </a:prstGeom>
          <a:solidFill>
            <a:schemeClr val="bg1"/>
          </a:solidFill>
        </p:spPr>
        <p:txBody>
          <a:bodyPr wrap="none" rtlCol="0">
            <a:spAutoFit/>
          </a:bodyPr>
          <a:lstStyle/>
          <a:p>
            <a:r>
              <a:rPr lang="lv-LV" dirty="0" smtClean="0"/>
              <a:t>Mutācija</a:t>
            </a:r>
            <a:endParaRPr lang="lv-LV" dirty="0"/>
          </a:p>
        </p:txBody>
      </p:sp>
      <p:sp>
        <p:nvSpPr>
          <p:cNvPr id="6" name="Rectangle 2"/>
          <p:cNvSpPr txBox="1">
            <a:spLocks noChangeArrowheads="1"/>
          </p:cNvSpPr>
          <p:nvPr/>
        </p:nvSpPr>
        <p:spPr>
          <a:xfrm>
            <a:off x="467544" y="0"/>
            <a:ext cx="7772400" cy="863823"/>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Viena no </a:t>
            </a:r>
            <a:r>
              <a:rPr kumimoji="0" lang="lv-LV" sz="2800" b="1" i="0" u="none" strike="noStrike" kern="0" cap="none" spc="0" normalizeH="0" baseline="0" noProof="0" dirty="0" err="1" smtClean="0">
                <a:ln>
                  <a:noFill/>
                </a:ln>
                <a:solidFill>
                  <a:srgbClr val="000066"/>
                </a:solidFill>
                <a:effectLst/>
                <a:uLnTx/>
                <a:uFillTx/>
                <a:latin typeface="Calibri" pitchFamily="34" charset="0"/>
                <a:ea typeface="+mj-ea"/>
                <a:cs typeface="Calibri" pitchFamily="34" charset="0"/>
              </a:rPr>
              <a:t>alēlēm</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radās pirmā, pēc tam sekoja nākošā......</a:t>
            </a:r>
            <a:endParaRPr kumimoji="0" lang="en-US"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2149363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0" y="1052736"/>
            <a:ext cx="8923480" cy="4824535"/>
          </a:xfrm>
          <a:prstGeom prst="rect">
            <a:avLst/>
          </a:prstGeom>
          <a:noFill/>
          <a:ln w="9525">
            <a:noFill/>
            <a:miter lim="800000"/>
            <a:headEnd/>
            <a:tailEnd/>
          </a:ln>
        </p:spPr>
      </p:pic>
      <p:sp>
        <p:nvSpPr>
          <p:cNvPr id="3" name="TextBox 2"/>
          <p:cNvSpPr txBox="1"/>
          <p:nvPr/>
        </p:nvSpPr>
        <p:spPr>
          <a:xfrm>
            <a:off x="3059832" y="1043444"/>
            <a:ext cx="2377574" cy="369332"/>
          </a:xfrm>
          <a:prstGeom prst="rect">
            <a:avLst/>
          </a:prstGeom>
          <a:solidFill>
            <a:schemeClr val="bg1"/>
          </a:solidFill>
        </p:spPr>
        <p:txBody>
          <a:bodyPr wrap="none" rtlCol="0">
            <a:spAutoFit/>
          </a:bodyPr>
          <a:lstStyle/>
          <a:p>
            <a:r>
              <a:rPr lang="lv-LV" dirty="0" smtClean="0"/>
              <a:t>Pirms rekombinācijas</a:t>
            </a:r>
            <a:endParaRPr lang="lv-LV" dirty="0"/>
          </a:p>
        </p:txBody>
      </p:sp>
      <p:sp>
        <p:nvSpPr>
          <p:cNvPr id="4" name="Rectangle 2"/>
          <p:cNvSpPr txBox="1">
            <a:spLocks noChangeArrowheads="1"/>
          </p:cNvSpPr>
          <p:nvPr/>
        </p:nvSpPr>
        <p:spPr>
          <a:xfrm>
            <a:off x="179512" y="116632"/>
            <a:ext cx="8856984" cy="863823"/>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sz="2800" b="1" i="0" u="none" strike="noStrike" kern="0" cap="none" spc="0" normalizeH="0" baseline="0" noProof="0" dirty="0" smtClean="0">
                <a:ln>
                  <a:noFill/>
                </a:ln>
                <a:solidFill>
                  <a:srgbClr val="000066"/>
                </a:solidFill>
                <a:effectLst/>
                <a:uLnTx/>
                <a:uFillTx/>
                <a:latin typeface="Calibri" pitchFamily="34" charset="0"/>
                <a:ea typeface="+mj-ea"/>
                <a:cs typeface="Calibri" pitchFamily="34" charset="0"/>
              </a:rPr>
              <a:t>Rekombinācijas procesā rodas jaunas</a:t>
            </a:r>
            <a:r>
              <a:rPr kumimoji="0" lang="lv-LV" sz="2800" b="1" i="0" u="none" strike="noStrike" kern="0" cap="none" spc="0" normalizeH="0" noProof="0" dirty="0" smtClean="0">
                <a:ln>
                  <a:noFill/>
                </a:ln>
                <a:solidFill>
                  <a:srgbClr val="000066"/>
                </a:solidFill>
                <a:effectLst/>
                <a:uLnTx/>
                <a:uFillTx/>
                <a:latin typeface="Calibri" pitchFamily="34" charset="0"/>
                <a:ea typeface="+mj-ea"/>
                <a:cs typeface="Calibri" pitchFamily="34" charset="0"/>
              </a:rPr>
              <a:t> alēļu kombinācijas</a:t>
            </a:r>
            <a:endParaRPr kumimoji="0" lang="en-US" sz="2800" b="1" i="0" u="none" strike="noStrike" kern="0" cap="none" spc="0" normalizeH="0" baseline="0" noProof="0" dirty="0">
              <a:ln>
                <a:noFill/>
              </a:ln>
              <a:solidFill>
                <a:srgbClr val="000066"/>
              </a:solidFill>
              <a:effectLst/>
              <a:uLnTx/>
              <a:uFillTx/>
              <a:latin typeface="Calibri" pitchFamily="34" charset="0"/>
              <a:ea typeface="+mj-ea"/>
              <a:cs typeface="Calibri" pitchFamily="34" charset="0"/>
            </a:endParaRPr>
          </a:p>
        </p:txBody>
      </p:sp>
      <p:sp>
        <p:nvSpPr>
          <p:cNvPr id="5" name="TextBox 4"/>
          <p:cNvSpPr txBox="1"/>
          <p:nvPr/>
        </p:nvSpPr>
        <p:spPr>
          <a:xfrm>
            <a:off x="3324200" y="2708920"/>
            <a:ext cx="2185214" cy="369332"/>
          </a:xfrm>
          <a:prstGeom prst="rect">
            <a:avLst/>
          </a:prstGeom>
          <a:solidFill>
            <a:schemeClr val="bg1"/>
          </a:solidFill>
        </p:spPr>
        <p:txBody>
          <a:bodyPr wrap="none" rtlCol="0">
            <a:spAutoFit/>
          </a:bodyPr>
          <a:lstStyle/>
          <a:p>
            <a:r>
              <a:rPr lang="lv-LV" dirty="0" smtClean="0"/>
              <a:t>Pēc rekombinācijas</a:t>
            </a:r>
            <a:endParaRPr lang="lv-LV" dirty="0"/>
          </a:p>
        </p:txBody>
      </p:sp>
      <p:sp>
        <p:nvSpPr>
          <p:cNvPr id="6" name="TextBox 5"/>
          <p:cNvSpPr txBox="1"/>
          <p:nvPr/>
        </p:nvSpPr>
        <p:spPr>
          <a:xfrm>
            <a:off x="2753697" y="5445224"/>
            <a:ext cx="2826415" cy="369332"/>
          </a:xfrm>
          <a:prstGeom prst="rect">
            <a:avLst/>
          </a:prstGeom>
          <a:solidFill>
            <a:schemeClr val="bg1"/>
          </a:solidFill>
        </p:spPr>
        <p:txBody>
          <a:bodyPr wrap="none" rtlCol="0">
            <a:spAutoFit/>
          </a:bodyPr>
          <a:lstStyle/>
          <a:p>
            <a:r>
              <a:rPr lang="lv-LV" dirty="0" err="1" smtClean="0"/>
              <a:t>Rekombinantais</a:t>
            </a:r>
            <a:r>
              <a:rPr lang="lv-LV" dirty="0" smtClean="0"/>
              <a:t> </a:t>
            </a:r>
            <a:r>
              <a:rPr lang="lv-LV" dirty="0" err="1" smtClean="0"/>
              <a:t>haplotips</a:t>
            </a:r>
            <a:endParaRPr lang="lv-LV" dirty="0"/>
          </a:p>
        </p:txBody>
      </p:sp>
    </p:spTree>
    <p:extLst>
      <p:ext uri="{BB962C8B-B14F-4D97-AF65-F5344CB8AC3E}">
        <p14:creationId xmlns:p14="http://schemas.microsoft.com/office/powerpoint/2010/main" val="1676718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Kandidātgēnu analīze</a:t>
            </a:r>
            <a:endParaRPr lang="lv-LV" dirty="0"/>
          </a:p>
        </p:txBody>
      </p:sp>
      <p:pic>
        <p:nvPicPr>
          <p:cNvPr id="110595" name="Picture 3"/>
          <p:cNvPicPr>
            <a:picLocks noGrp="1" noChangeAspect="1" noChangeArrowheads="1"/>
          </p:cNvPicPr>
          <p:nvPr>
            <p:ph idx="1"/>
          </p:nvPr>
        </p:nvPicPr>
        <p:blipFill>
          <a:blip r:embed="rId3" cstate="print"/>
          <a:srcRect/>
          <a:stretch>
            <a:fillRect/>
          </a:stretch>
        </p:blipFill>
        <p:spPr bwMode="auto">
          <a:xfrm>
            <a:off x="323528" y="1628800"/>
            <a:ext cx="8229600" cy="1701541"/>
          </a:xfrm>
          <a:prstGeom prst="rect">
            <a:avLst/>
          </a:prstGeom>
          <a:noFill/>
        </p:spPr>
      </p:pic>
      <p:sp>
        <p:nvSpPr>
          <p:cNvPr id="5" name="TextBox 4"/>
          <p:cNvSpPr txBox="1"/>
          <p:nvPr/>
        </p:nvSpPr>
        <p:spPr>
          <a:xfrm>
            <a:off x="827584" y="1052736"/>
            <a:ext cx="7032694" cy="369332"/>
          </a:xfrm>
          <a:prstGeom prst="rect">
            <a:avLst/>
          </a:prstGeom>
          <a:noFill/>
        </p:spPr>
        <p:txBody>
          <a:bodyPr wrap="none" rtlCol="0">
            <a:spAutoFit/>
          </a:bodyPr>
          <a:lstStyle/>
          <a:p>
            <a:pPr algn="l"/>
            <a:r>
              <a:rPr lang="lv-LV" dirty="0" smtClean="0"/>
              <a:t>Asociācijas analīze tieši starp funkcionālajām mutācijām un slimību</a:t>
            </a:r>
            <a:endParaRPr lang="lv-LV" dirty="0"/>
          </a:p>
        </p:txBody>
      </p:sp>
      <p:sp>
        <p:nvSpPr>
          <p:cNvPr id="6" name="TextBox 5"/>
          <p:cNvSpPr txBox="1"/>
          <p:nvPr/>
        </p:nvSpPr>
        <p:spPr>
          <a:xfrm>
            <a:off x="683568" y="3717032"/>
            <a:ext cx="7404591" cy="369332"/>
          </a:xfrm>
          <a:prstGeom prst="rect">
            <a:avLst/>
          </a:prstGeom>
          <a:noFill/>
        </p:spPr>
        <p:txBody>
          <a:bodyPr wrap="none" rtlCol="0">
            <a:spAutoFit/>
          </a:bodyPr>
          <a:lstStyle/>
          <a:p>
            <a:pPr algn="l"/>
            <a:r>
              <a:rPr lang="lv-LV" dirty="0" smtClean="0"/>
              <a:t>Asociācijas analīze starp slimību un nejauši izvēlētiem polimorfismiem </a:t>
            </a:r>
            <a:endParaRPr lang="lv-LV" dirty="0"/>
          </a:p>
        </p:txBody>
      </p:sp>
      <p:grpSp>
        <p:nvGrpSpPr>
          <p:cNvPr id="2" name="Group 6"/>
          <p:cNvGrpSpPr>
            <a:grpSpLocks/>
          </p:cNvGrpSpPr>
          <p:nvPr/>
        </p:nvGrpSpPr>
        <p:grpSpPr bwMode="auto">
          <a:xfrm>
            <a:off x="533400" y="4652342"/>
            <a:ext cx="8345488" cy="1790700"/>
            <a:chOff x="503" y="2661"/>
            <a:chExt cx="5257" cy="1128"/>
          </a:xfrm>
        </p:grpSpPr>
        <p:graphicFrame>
          <p:nvGraphicFramePr>
            <p:cNvPr id="11" name="Object 1024"/>
            <p:cNvGraphicFramePr>
              <a:graphicFrameLocks noChangeAspect="1"/>
            </p:cNvGraphicFramePr>
            <p:nvPr/>
          </p:nvGraphicFramePr>
          <p:xfrm>
            <a:off x="505" y="2661"/>
            <a:ext cx="5255" cy="1110"/>
          </p:xfrm>
          <a:graphic>
            <a:graphicData uri="http://schemas.openxmlformats.org/presentationml/2006/ole">
              <mc:AlternateContent xmlns:mc="http://schemas.openxmlformats.org/markup-compatibility/2006">
                <mc:Choice xmlns:v="urn:schemas-microsoft-com:vml" Requires="v">
                  <p:oleObj spid="_x0000_s114705" name="Immagine bitmap" r:id="rId4" imgW="8590476" imgH="1762371" progId="PBrush">
                    <p:embed/>
                  </p:oleObj>
                </mc:Choice>
                <mc:Fallback>
                  <p:oleObj name="Immagine bitmap" r:id="rId4" imgW="8590476" imgH="176237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 y="2661"/>
                          <a:ext cx="5255" cy="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8"/>
            <p:cNvSpPr>
              <a:spLocks noChangeArrowheads="1"/>
            </p:cNvSpPr>
            <p:nvPr/>
          </p:nvSpPr>
          <p:spPr bwMode="auto">
            <a:xfrm>
              <a:off x="503" y="2676"/>
              <a:ext cx="5257" cy="1113"/>
            </a:xfrm>
            <a:prstGeom prst="rect">
              <a:avLst/>
            </a:prstGeom>
            <a:noFill/>
            <a:ln w="57150">
              <a:solidFill>
                <a:schemeClr val="accent1"/>
              </a:solidFill>
              <a:miter lim="800000"/>
              <a:headEnd/>
              <a:tailEnd/>
            </a:ln>
            <a:effectLst/>
          </p:spPr>
          <p:txBody>
            <a:bodyPr wrap="none" anchor="ctr"/>
            <a:lstStyle/>
            <a:p>
              <a:endParaRPr lang="lv-LV"/>
            </a:p>
          </p:txBody>
        </p:sp>
      </p:grpSp>
      <p:grpSp>
        <p:nvGrpSpPr>
          <p:cNvPr id="4" name="Group 10"/>
          <p:cNvGrpSpPr>
            <a:grpSpLocks/>
          </p:cNvGrpSpPr>
          <p:nvPr/>
        </p:nvGrpSpPr>
        <p:grpSpPr bwMode="auto">
          <a:xfrm>
            <a:off x="800100" y="5646117"/>
            <a:ext cx="4970463" cy="1311275"/>
            <a:chOff x="504" y="3410"/>
            <a:chExt cx="3131" cy="826"/>
          </a:xfrm>
        </p:grpSpPr>
        <p:sp>
          <p:nvSpPr>
            <p:cNvPr id="15" name="Text Box 11"/>
            <p:cNvSpPr txBox="1">
              <a:spLocks noChangeArrowheads="1"/>
            </p:cNvSpPr>
            <p:nvPr/>
          </p:nvSpPr>
          <p:spPr bwMode="auto">
            <a:xfrm>
              <a:off x="504" y="3948"/>
              <a:ext cx="2472" cy="288"/>
            </a:xfrm>
            <a:prstGeom prst="rect">
              <a:avLst/>
            </a:prstGeom>
            <a:noFill/>
            <a:ln w="9525">
              <a:noFill/>
              <a:miter lim="800000"/>
              <a:headEnd/>
              <a:tailEnd/>
            </a:ln>
            <a:effectLst/>
          </p:spPr>
          <p:txBody>
            <a:bodyPr>
              <a:spAutoFit/>
            </a:bodyPr>
            <a:lstStyle/>
            <a:p>
              <a:pPr eaLnBrk="1" hangingPunct="1">
                <a:spcBef>
                  <a:spcPct val="50000"/>
                </a:spcBef>
              </a:pPr>
              <a:r>
                <a:rPr lang="it-IT" b="1">
                  <a:solidFill>
                    <a:srgbClr val="FF0000"/>
                  </a:solidFill>
                  <a:latin typeface="Arial" charset="0"/>
                </a:rPr>
                <a:t>TagSNP</a:t>
              </a:r>
            </a:p>
          </p:txBody>
        </p:sp>
        <p:sp>
          <p:nvSpPr>
            <p:cNvPr id="16" name="Line 12"/>
            <p:cNvSpPr>
              <a:spLocks noChangeShapeType="1"/>
            </p:cNvSpPr>
            <p:nvPr/>
          </p:nvSpPr>
          <p:spPr bwMode="auto">
            <a:xfrm flipV="1">
              <a:off x="905" y="3410"/>
              <a:ext cx="64" cy="549"/>
            </a:xfrm>
            <a:prstGeom prst="line">
              <a:avLst/>
            </a:prstGeom>
            <a:noFill/>
            <a:ln w="28575">
              <a:solidFill>
                <a:srgbClr val="FF0000"/>
              </a:solidFill>
              <a:miter lim="800000"/>
              <a:headEnd/>
              <a:tailEnd type="triangle" w="med" len="med"/>
            </a:ln>
            <a:effectLst/>
          </p:spPr>
          <p:txBody>
            <a:bodyPr wrap="none"/>
            <a:lstStyle/>
            <a:p>
              <a:endParaRPr lang="lv-LV"/>
            </a:p>
          </p:txBody>
        </p:sp>
        <p:sp>
          <p:nvSpPr>
            <p:cNvPr id="17" name="Line 13"/>
            <p:cNvSpPr>
              <a:spLocks noChangeShapeType="1"/>
            </p:cNvSpPr>
            <p:nvPr/>
          </p:nvSpPr>
          <p:spPr bwMode="auto">
            <a:xfrm flipV="1">
              <a:off x="1029" y="3414"/>
              <a:ext cx="2121" cy="522"/>
            </a:xfrm>
            <a:prstGeom prst="line">
              <a:avLst/>
            </a:prstGeom>
            <a:noFill/>
            <a:ln w="28575">
              <a:solidFill>
                <a:srgbClr val="FF0000"/>
              </a:solidFill>
              <a:miter lim="800000"/>
              <a:headEnd/>
              <a:tailEnd type="triangle" w="med" len="med"/>
            </a:ln>
            <a:effectLst/>
          </p:spPr>
          <p:txBody>
            <a:bodyPr wrap="none"/>
            <a:lstStyle/>
            <a:p>
              <a:endParaRPr lang="lv-LV"/>
            </a:p>
          </p:txBody>
        </p:sp>
        <p:sp>
          <p:nvSpPr>
            <p:cNvPr id="18" name="Line 14"/>
            <p:cNvSpPr>
              <a:spLocks noChangeShapeType="1"/>
            </p:cNvSpPr>
            <p:nvPr/>
          </p:nvSpPr>
          <p:spPr bwMode="auto">
            <a:xfrm flipV="1">
              <a:off x="1230" y="3423"/>
              <a:ext cx="2405" cy="540"/>
            </a:xfrm>
            <a:prstGeom prst="line">
              <a:avLst/>
            </a:prstGeom>
            <a:noFill/>
            <a:ln w="28575">
              <a:solidFill>
                <a:srgbClr val="FF0000"/>
              </a:solidFill>
              <a:miter lim="800000"/>
              <a:headEnd/>
              <a:tailEnd type="triangle" w="med" len="med"/>
            </a:ln>
            <a:effectLst/>
          </p:spPr>
          <p:txBody>
            <a:bodyPr wrap="none"/>
            <a:lstStyle/>
            <a:p>
              <a:endParaRPr lang="lv-LV"/>
            </a:p>
          </p:txBody>
        </p:sp>
      </p:grpSp>
    </p:spTree>
    <p:extLst>
      <p:ext uri="{BB962C8B-B14F-4D97-AF65-F5344CB8AC3E}">
        <p14:creationId xmlns:p14="http://schemas.microsoft.com/office/powerpoint/2010/main" val="1506260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dirty="0"/>
          </a:p>
        </p:txBody>
      </p:sp>
      <p:pic>
        <p:nvPicPr>
          <p:cNvPr id="4" name="Picture 174"/>
          <p:cNvPicPr>
            <a:picLocks noChangeAspect="1" noChangeArrowheads="1"/>
          </p:cNvPicPr>
          <p:nvPr/>
        </p:nvPicPr>
        <p:blipFill>
          <a:blip r:embed="rId2" cstate="print"/>
          <a:srcRect/>
          <a:stretch>
            <a:fillRect/>
          </a:stretch>
        </p:blipFill>
        <p:spPr bwMode="auto">
          <a:xfrm>
            <a:off x="1052513" y="1695450"/>
            <a:ext cx="6988175" cy="4525963"/>
          </a:xfrm>
          <a:prstGeom prst="rect">
            <a:avLst/>
          </a:prstGeom>
          <a:solidFill>
            <a:srgbClr val="3366FF"/>
          </a:solidFill>
          <a:ln w="9525">
            <a:noFill/>
            <a:miter lim="800000"/>
            <a:headEnd/>
            <a:tailEnd/>
          </a:ln>
          <a:effectLst/>
        </p:spPr>
      </p:pic>
    </p:spTree>
    <p:extLst>
      <p:ext uri="{BB962C8B-B14F-4D97-AF65-F5344CB8AC3E}">
        <p14:creationId xmlns:p14="http://schemas.microsoft.com/office/powerpoint/2010/main" val="2638545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SNP savstarpējās saistības noskaidrošana</a:t>
            </a:r>
            <a:endParaRPr lang="lv-LV" dirty="0"/>
          </a:p>
        </p:txBody>
      </p:sp>
      <p:pic>
        <p:nvPicPr>
          <p:cNvPr id="4" name="Picture 5" descr="GWA"/>
          <p:cNvPicPr>
            <a:picLocks noChangeAspect="1" noChangeArrowheads="1"/>
          </p:cNvPicPr>
          <p:nvPr/>
        </p:nvPicPr>
        <p:blipFill>
          <a:blip r:embed="rId2" cstate="print"/>
          <a:srcRect/>
          <a:stretch>
            <a:fillRect/>
          </a:stretch>
        </p:blipFill>
        <p:spPr bwMode="auto">
          <a:xfrm>
            <a:off x="1259632" y="780097"/>
            <a:ext cx="7128792" cy="6072674"/>
          </a:xfrm>
          <a:prstGeom prst="rect">
            <a:avLst/>
          </a:prstGeom>
          <a:noFill/>
        </p:spPr>
      </p:pic>
    </p:spTree>
    <p:extLst>
      <p:ext uri="{BB962C8B-B14F-4D97-AF65-F5344CB8AC3E}">
        <p14:creationId xmlns:p14="http://schemas.microsoft.com/office/powerpoint/2010/main" val="2892895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Nelīdzsvarotās saistības (LD) raksturlielumi</a:t>
            </a:r>
            <a:endParaRPr lang="lv-LV" dirty="0"/>
          </a:p>
        </p:txBody>
      </p:sp>
      <p:pic>
        <p:nvPicPr>
          <p:cNvPr id="138242" name="Picture 2"/>
          <p:cNvPicPr>
            <a:picLocks noChangeAspect="1" noChangeArrowheads="1"/>
          </p:cNvPicPr>
          <p:nvPr/>
        </p:nvPicPr>
        <p:blipFill>
          <a:blip r:embed="rId2" cstate="print"/>
          <a:srcRect t="26829" r="45365"/>
          <a:stretch>
            <a:fillRect/>
          </a:stretch>
        </p:blipFill>
        <p:spPr bwMode="auto">
          <a:xfrm>
            <a:off x="1187624" y="2708920"/>
            <a:ext cx="7800867" cy="3600400"/>
          </a:xfrm>
          <a:prstGeom prst="rect">
            <a:avLst/>
          </a:prstGeom>
          <a:noFill/>
          <a:ln w="9525">
            <a:noFill/>
            <a:miter lim="800000"/>
            <a:headEnd/>
            <a:tailEnd/>
          </a:ln>
        </p:spPr>
      </p:pic>
      <p:sp>
        <p:nvSpPr>
          <p:cNvPr id="4" name="TextBox 3"/>
          <p:cNvSpPr txBox="1"/>
          <p:nvPr/>
        </p:nvSpPr>
        <p:spPr>
          <a:xfrm>
            <a:off x="251520" y="1052736"/>
            <a:ext cx="8712968" cy="1200329"/>
          </a:xfrm>
          <a:prstGeom prst="rect">
            <a:avLst/>
          </a:prstGeom>
          <a:noFill/>
        </p:spPr>
        <p:txBody>
          <a:bodyPr wrap="square" rtlCol="0">
            <a:spAutoFit/>
          </a:bodyPr>
          <a:lstStyle/>
          <a:p>
            <a:pPr algn="l"/>
            <a:r>
              <a:rPr lang="lv-LV" sz="2400" dirty="0" smtClean="0">
                <a:solidFill>
                  <a:srgbClr val="00001E"/>
                </a:solidFill>
              </a:rPr>
              <a:t>Nelīdzsvarotā Saistība – divu vai vairāk alēļu atšķirīgos lokusos korelācija jeb nelīdzsvarota asociācija starp </a:t>
            </a:r>
            <a:r>
              <a:rPr lang="lv-LV" sz="2400" dirty="0" err="1" smtClean="0">
                <a:solidFill>
                  <a:srgbClr val="00001E"/>
                </a:solidFill>
              </a:rPr>
              <a:t>alēlēm</a:t>
            </a:r>
            <a:r>
              <a:rPr lang="lv-LV" sz="2400" dirty="0" smtClean="0">
                <a:solidFill>
                  <a:srgbClr val="00001E"/>
                </a:solidFill>
              </a:rPr>
              <a:t> populācijā (alēļu </a:t>
            </a:r>
            <a:r>
              <a:rPr lang="lv-LV" sz="2400" dirty="0" err="1" smtClean="0">
                <a:solidFill>
                  <a:srgbClr val="00001E"/>
                </a:solidFill>
              </a:rPr>
              <a:t>kosegregācijas</a:t>
            </a:r>
            <a:r>
              <a:rPr lang="lv-LV" sz="2400" dirty="0" smtClean="0">
                <a:solidFill>
                  <a:srgbClr val="00001E"/>
                </a:solidFill>
              </a:rPr>
              <a:t> rādītājs). </a:t>
            </a:r>
          </a:p>
        </p:txBody>
      </p:sp>
    </p:spTree>
    <p:extLst>
      <p:ext uri="{BB962C8B-B14F-4D97-AF65-F5344CB8AC3E}">
        <p14:creationId xmlns:p14="http://schemas.microsoft.com/office/powerpoint/2010/main" val="36054236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Alēļu</a:t>
            </a:r>
            <a:r>
              <a:rPr lang="lv-LV" dirty="0" smtClean="0"/>
              <a:t>  Frekvences</a:t>
            </a:r>
            <a:endParaRPr lang="lv-LV" dirty="0"/>
          </a:p>
        </p:txBody>
      </p:sp>
      <p:pic>
        <p:nvPicPr>
          <p:cNvPr id="137218" name="Picture 2"/>
          <p:cNvPicPr>
            <a:picLocks noChangeAspect="1" noChangeArrowheads="1"/>
          </p:cNvPicPr>
          <p:nvPr/>
        </p:nvPicPr>
        <p:blipFill>
          <a:blip r:embed="rId2" cstate="print"/>
          <a:srcRect/>
          <a:stretch>
            <a:fillRect/>
          </a:stretch>
        </p:blipFill>
        <p:spPr bwMode="auto">
          <a:xfrm>
            <a:off x="0" y="1196752"/>
            <a:ext cx="8940624" cy="4968551"/>
          </a:xfrm>
          <a:prstGeom prst="rect">
            <a:avLst/>
          </a:prstGeom>
          <a:noFill/>
          <a:ln w="9525">
            <a:noFill/>
            <a:miter lim="800000"/>
            <a:headEnd/>
            <a:tailEnd/>
          </a:ln>
        </p:spPr>
      </p:pic>
    </p:spTree>
    <p:extLst>
      <p:ext uri="{BB962C8B-B14F-4D97-AF65-F5344CB8AC3E}">
        <p14:creationId xmlns:p14="http://schemas.microsoft.com/office/powerpoint/2010/main" val="1771677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lv-LV" dirty="0" smtClean="0"/>
              <a:t>Saistība starp neatkarīgiem lokusiem -“līdzsvarota”</a:t>
            </a:r>
            <a:endParaRPr lang="lv-LV" dirty="0"/>
          </a:p>
        </p:txBody>
      </p:sp>
      <p:pic>
        <p:nvPicPr>
          <p:cNvPr id="139266" name="Picture 2"/>
          <p:cNvPicPr>
            <a:picLocks noChangeAspect="1" noChangeArrowheads="1"/>
          </p:cNvPicPr>
          <p:nvPr/>
        </p:nvPicPr>
        <p:blipFill>
          <a:blip r:embed="rId2" cstate="print"/>
          <a:srcRect/>
          <a:stretch>
            <a:fillRect/>
          </a:stretch>
        </p:blipFill>
        <p:spPr bwMode="auto">
          <a:xfrm>
            <a:off x="281632" y="1857374"/>
            <a:ext cx="8407007" cy="4091906"/>
          </a:xfrm>
          <a:prstGeom prst="rect">
            <a:avLst/>
          </a:prstGeom>
          <a:noFill/>
          <a:ln w="9525">
            <a:noFill/>
            <a:miter lim="800000"/>
            <a:headEnd/>
            <a:tailEnd/>
          </a:ln>
        </p:spPr>
      </p:pic>
    </p:spTree>
    <p:extLst>
      <p:ext uri="{BB962C8B-B14F-4D97-AF65-F5344CB8AC3E}">
        <p14:creationId xmlns:p14="http://schemas.microsoft.com/office/powerpoint/2010/main" val="1319621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Nelīdzsvarotā saistība starp blakusesošiem lokusiem </a:t>
            </a:r>
            <a:endParaRPr lang="lv-LV" dirty="0"/>
          </a:p>
        </p:txBody>
      </p:sp>
      <p:pic>
        <p:nvPicPr>
          <p:cNvPr id="189442" name="Picture 2"/>
          <p:cNvPicPr>
            <a:picLocks noChangeAspect="1" noChangeArrowheads="1"/>
          </p:cNvPicPr>
          <p:nvPr/>
        </p:nvPicPr>
        <p:blipFill>
          <a:blip r:embed="rId2" cstate="print"/>
          <a:srcRect/>
          <a:stretch>
            <a:fillRect/>
          </a:stretch>
        </p:blipFill>
        <p:spPr bwMode="auto">
          <a:xfrm>
            <a:off x="156216" y="1268760"/>
            <a:ext cx="8831569" cy="4320480"/>
          </a:xfrm>
          <a:prstGeom prst="rect">
            <a:avLst/>
          </a:prstGeom>
          <a:noFill/>
          <a:ln w="9525">
            <a:noFill/>
            <a:miter lim="800000"/>
            <a:headEnd/>
            <a:tailEnd/>
          </a:ln>
        </p:spPr>
      </p:pic>
    </p:spTree>
    <p:extLst>
      <p:ext uri="{BB962C8B-B14F-4D97-AF65-F5344CB8AC3E}">
        <p14:creationId xmlns:p14="http://schemas.microsoft.com/office/powerpoint/2010/main" val="5420792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
            </a:r>
            <a:r>
              <a:rPr lang="lv-LV" dirty="0" err="1" smtClean="0"/>
              <a:t>Nelīdzsvara</a:t>
            </a:r>
            <a:r>
              <a:rPr lang="lv-LV" dirty="0" smtClean="0"/>
              <a:t>” koeficients </a:t>
            </a:r>
            <a:endParaRPr lang="lv-LV" dirty="0"/>
          </a:p>
        </p:txBody>
      </p:sp>
      <p:pic>
        <p:nvPicPr>
          <p:cNvPr id="190466" name="Picture 2"/>
          <p:cNvPicPr>
            <a:picLocks noChangeAspect="1" noChangeArrowheads="1"/>
          </p:cNvPicPr>
          <p:nvPr/>
        </p:nvPicPr>
        <p:blipFill>
          <a:blip r:embed="rId2" cstate="print"/>
          <a:srcRect/>
          <a:stretch>
            <a:fillRect/>
          </a:stretch>
        </p:blipFill>
        <p:spPr bwMode="auto">
          <a:xfrm>
            <a:off x="2123728" y="980728"/>
            <a:ext cx="4464496" cy="4299144"/>
          </a:xfrm>
          <a:prstGeom prst="rect">
            <a:avLst/>
          </a:prstGeom>
          <a:noFill/>
          <a:ln w="9525">
            <a:noFill/>
            <a:miter lim="800000"/>
            <a:headEnd/>
            <a:tailEnd/>
          </a:ln>
        </p:spPr>
      </p:pic>
      <p:sp>
        <p:nvSpPr>
          <p:cNvPr id="4" name="TextBox 3"/>
          <p:cNvSpPr txBox="1"/>
          <p:nvPr/>
        </p:nvSpPr>
        <p:spPr>
          <a:xfrm>
            <a:off x="775336" y="5733256"/>
            <a:ext cx="6827510" cy="369332"/>
          </a:xfrm>
          <a:prstGeom prst="rect">
            <a:avLst/>
          </a:prstGeom>
          <a:noFill/>
        </p:spPr>
        <p:txBody>
          <a:bodyPr wrap="none" rtlCol="0">
            <a:spAutoFit/>
          </a:bodyPr>
          <a:lstStyle/>
          <a:p>
            <a:pPr algn="l"/>
            <a:r>
              <a:rPr lang="lv-LV" dirty="0" smtClean="0"/>
              <a:t>D ir grūti interpretējams – intervāls ir atkarīgs no alēļu frekvences</a:t>
            </a:r>
            <a:endParaRPr lang="lv-LV" dirty="0"/>
          </a:p>
        </p:txBody>
      </p:sp>
    </p:spTree>
    <p:extLst>
      <p:ext uri="{BB962C8B-B14F-4D97-AF65-F5344CB8AC3E}">
        <p14:creationId xmlns:p14="http://schemas.microsoft.com/office/powerpoint/2010/main" val="3085141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1415338" y="260648"/>
            <a:ext cx="6325013" cy="6348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D’ = normalizēta D vērtība   </a:t>
            </a:r>
            <a:endParaRPr lang="lv-LV" dirty="0"/>
          </a:p>
        </p:txBody>
      </p:sp>
      <p:pic>
        <p:nvPicPr>
          <p:cNvPr id="191490" name="Picture 2"/>
          <p:cNvPicPr>
            <a:picLocks noChangeAspect="1" noChangeArrowheads="1"/>
          </p:cNvPicPr>
          <p:nvPr/>
        </p:nvPicPr>
        <p:blipFill>
          <a:blip r:embed="rId2" cstate="print"/>
          <a:srcRect/>
          <a:stretch>
            <a:fillRect/>
          </a:stretch>
        </p:blipFill>
        <p:spPr bwMode="auto">
          <a:xfrm>
            <a:off x="899592" y="1412776"/>
            <a:ext cx="6677588" cy="2719933"/>
          </a:xfrm>
          <a:prstGeom prst="rect">
            <a:avLst/>
          </a:prstGeom>
          <a:noFill/>
          <a:ln w="9525">
            <a:noFill/>
            <a:miter lim="800000"/>
            <a:headEnd/>
            <a:tailEnd/>
          </a:ln>
        </p:spPr>
      </p:pic>
      <p:sp>
        <p:nvSpPr>
          <p:cNvPr id="4" name="TextBox 3"/>
          <p:cNvSpPr txBox="1"/>
          <p:nvPr/>
        </p:nvSpPr>
        <p:spPr>
          <a:xfrm>
            <a:off x="1835696" y="4869160"/>
            <a:ext cx="5070619" cy="523220"/>
          </a:xfrm>
          <a:prstGeom prst="rect">
            <a:avLst/>
          </a:prstGeom>
          <a:noFill/>
        </p:spPr>
        <p:txBody>
          <a:bodyPr wrap="none" rtlCol="0">
            <a:spAutoFit/>
          </a:bodyPr>
          <a:lstStyle/>
          <a:p>
            <a:r>
              <a:rPr lang="lv-LV" sz="2800" dirty="0" smtClean="0"/>
              <a:t>Vērtības intervāls no -1 līdz +1</a:t>
            </a:r>
            <a:endParaRPr lang="lv-LV" sz="2800" dirty="0"/>
          </a:p>
        </p:txBody>
      </p:sp>
    </p:spTree>
    <p:extLst>
      <p:ext uri="{BB962C8B-B14F-4D97-AF65-F5344CB8AC3E}">
        <p14:creationId xmlns:p14="http://schemas.microsoft.com/office/powerpoint/2010/main" val="2785683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lv-LV" dirty="0" smtClean="0"/>
              <a:t>Plusi:</a:t>
            </a:r>
          </a:p>
          <a:p>
            <a:r>
              <a:rPr lang="lv-LV" dirty="0" smtClean="0"/>
              <a:t>D’=1 vai D’=-1 nozīmē- nav pierādījumu rekombinācijai starp marķieriem</a:t>
            </a:r>
          </a:p>
          <a:p>
            <a:r>
              <a:rPr lang="lv-LV" dirty="0" smtClean="0"/>
              <a:t>Ja alēļu frekvences ir vienādas, liels D’ nozīme, ka marķieri var aizvietot viens otru</a:t>
            </a:r>
          </a:p>
          <a:p>
            <a:pPr>
              <a:buNone/>
            </a:pPr>
            <a:r>
              <a:rPr lang="lv-LV" dirty="0" smtClean="0"/>
              <a:t>Mīnusi:</a:t>
            </a:r>
          </a:p>
          <a:p>
            <a:r>
              <a:rPr lang="lv-LV" dirty="0" smtClean="0"/>
              <a:t>D’ nav precīzs mazā paraugkopā</a:t>
            </a:r>
          </a:p>
          <a:p>
            <a:r>
              <a:rPr lang="lv-LV" dirty="0" smtClean="0"/>
              <a:t>D’ nav precīzs, ja viena no </a:t>
            </a:r>
            <a:r>
              <a:rPr lang="lv-LV" dirty="0" err="1" smtClean="0"/>
              <a:t>alēlēm</a:t>
            </a:r>
            <a:r>
              <a:rPr lang="lv-LV" dirty="0" smtClean="0"/>
              <a:t> ir reta</a:t>
            </a:r>
          </a:p>
          <a:p>
            <a:endParaRPr lang="lv-LV" dirty="0"/>
          </a:p>
        </p:txBody>
      </p:sp>
      <p:sp>
        <p:nvSpPr>
          <p:cNvPr id="2" name="Title 1"/>
          <p:cNvSpPr>
            <a:spLocks noGrp="1"/>
          </p:cNvSpPr>
          <p:nvPr>
            <p:ph type="title"/>
          </p:nvPr>
        </p:nvSpPr>
        <p:spPr/>
        <p:txBody>
          <a:bodyPr/>
          <a:lstStyle/>
          <a:p>
            <a:pPr algn="ctr"/>
            <a:r>
              <a:rPr lang="lv-LV" dirty="0" smtClean="0"/>
              <a:t>D’ = normalizēta D vērtība   </a:t>
            </a:r>
            <a:endParaRPr lang="lv-LV" dirty="0"/>
          </a:p>
        </p:txBody>
      </p:sp>
    </p:spTree>
    <p:extLst>
      <p:ext uri="{BB962C8B-B14F-4D97-AF65-F5344CB8AC3E}">
        <p14:creationId xmlns:p14="http://schemas.microsoft.com/office/powerpoint/2010/main" val="3946089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80928"/>
            <a:ext cx="8229600" cy="3672408"/>
          </a:xfrm>
        </p:spPr>
        <p:txBody>
          <a:bodyPr/>
          <a:lstStyle/>
          <a:p>
            <a:r>
              <a:rPr lang="lv-LV" dirty="0" smtClean="0"/>
              <a:t>Intervāls no 0 līdz 1:</a:t>
            </a:r>
          </a:p>
          <a:p>
            <a:pPr lvl="1"/>
            <a:r>
              <a:rPr lang="lv-LV" dirty="0" smtClean="0"/>
              <a:t>1 – pilnīgs LD (nav rekombinācijas)</a:t>
            </a:r>
          </a:p>
          <a:p>
            <a:pPr lvl="1"/>
            <a:r>
              <a:rPr lang="lv-LV" dirty="0" smtClean="0"/>
              <a:t>0 – pilnīgs līdzsvars</a:t>
            </a:r>
          </a:p>
          <a:p>
            <a:pPr lvl="1"/>
            <a:endParaRPr lang="lv-LV" dirty="0" smtClean="0"/>
          </a:p>
          <a:p>
            <a:pPr lvl="1">
              <a:buNone/>
            </a:pPr>
            <a:r>
              <a:rPr lang="lv-LV" dirty="0" smtClean="0"/>
              <a:t>Tieši norāda efektivitātes zudumu asociācijas pētījumos ja marķieris A ir aizvietots ar B</a:t>
            </a:r>
          </a:p>
        </p:txBody>
      </p:sp>
      <p:sp>
        <p:nvSpPr>
          <p:cNvPr id="3" name="Title 2"/>
          <p:cNvSpPr>
            <a:spLocks noGrp="1"/>
          </p:cNvSpPr>
          <p:nvPr>
            <p:ph type="title"/>
          </p:nvPr>
        </p:nvSpPr>
        <p:spPr/>
        <p:txBody>
          <a:bodyPr/>
          <a:lstStyle/>
          <a:p>
            <a:pPr algn="ctr"/>
            <a:r>
              <a:rPr lang="lv-LV" dirty="0" smtClean="0"/>
              <a:t>r</a:t>
            </a:r>
            <a:r>
              <a:rPr lang="lv-LV" baseline="30000" dirty="0" smtClean="0"/>
              <a:t>2</a:t>
            </a:r>
            <a:r>
              <a:rPr lang="lv-LV" dirty="0" smtClean="0"/>
              <a:t>  (vai </a:t>
            </a:r>
            <a:r>
              <a:rPr lang="lv-LV" dirty="0" smtClean="0">
                <a:latin typeface="Symbol" pitchFamily="18" charset="2"/>
              </a:rPr>
              <a:t>D</a:t>
            </a:r>
            <a:r>
              <a:rPr lang="lv-LV" baseline="30000" dirty="0" smtClean="0"/>
              <a:t>2</a:t>
            </a:r>
            <a:r>
              <a:rPr lang="lv-LV" dirty="0" smtClean="0"/>
              <a:t>)</a:t>
            </a:r>
            <a:endParaRPr lang="lv-LV" dirty="0"/>
          </a:p>
        </p:txBody>
      </p:sp>
      <p:pic>
        <p:nvPicPr>
          <p:cNvPr id="192514" name="Picture 2"/>
          <p:cNvPicPr>
            <a:picLocks noChangeAspect="1" noChangeArrowheads="1"/>
          </p:cNvPicPr>
          <p:nvPr/>
        </p:nvPicPr>
        <p:blipFill>
          <a:blip r:embed="rId3" cstate="print"/>
          <a:srcRect/>
          <a:stretch>
            <a:fillRect/>
          </a:stretch>
        </p:blipFill>
        <p:spPr bwMode="auto">
          <a:xfrm>
            <a:off x="899592" y="908720"/>
            <a:ext cx="7051400" cy="1872208"/>
          </a:xfrm>
          <a:prstGeom prst="rect">
            <a:avLst/>
          </a:prstGeom>
          <a:noFill/>
          <a:ln w="9525">
            <a:noFill/>
            <a:miter lim="800000"/>
            <a:headEnd/>
            <a:tailEnd/>
          </a:ln>
        </p:spPr>
      </p:pic>
    </p:spTree>
    <p:extLst>
      <p:ext uri="{BB962C8B-B14F-4D97-AF65-F5344CB8AC3E}">
        <p14:creationId xmlns:p14="http://schemas.microsoft.com/office/powerpoint/2010/main" val="2371044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p:txBody>
          <a:bodyPr/>
          <a:lstStyle/>
          <a:p>
            <a:r>
              <a:rPr lang="lv-LV" dirty="0" smtClean="0"/>
              <a:t>Piemērs</a:t>
            </a:r>
            <a:endParaRPr lang="lv-LV" dirty="0"/>
          </a:p>
        </p:txBody>
      </p:sp>
      <p:pic>
        <p:nvPicPr>
          <p:cNvPr id="1208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4"/>
          <a:stretch/>
        </p:blipFill>
        <p:spPr bwMode="auto">
          <a:xfrm>
            <a:off x="1331640" y="747852"/>
            <a:ext cx="6696744" cy="613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012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9" y="1772816"/>
            <a:ext cx="448600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457324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916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Kāpēc pastāv LD – dažādu faktoru līdzsvars:</a:t>
            </a:r>
          </a:p>
          <a:p>
            <a:pPr lvl="1"/>
            <a:r>
              <a:rPr lang="lv-LV" dirty="0" smtClean="0"/>
              <a:t>Ģenētiskais dreifs </a:t>
            </a:r>
          </a:p>
          <a:p>
            <a:pPr lvl="1"/>
            <a:r>
              <a:rPr lang="lv-LV" dirty="0" err="1" smtClean="0"/>
              <a:t>Randoma</a:t>
            </a:r>
            <a:r>
              <a:rPr lang="lv-LV" dirty="0" smtClean="0"/>
              <a:t> pārošanās</a:t>
            </a:r>
          </a:p>
          <a:p>
            <a:pPr lvl="1"/>
            <a:r>
              <a:rPr lang="lv-LV" dirty="0" smtClean="0"/>
              <a:t>Distance starp marķieriem</a:t>
            </a:r>
          </a:p>
          <a:p>
            <a:pPr lvl="1">
              <a:buNone/>
            </a:pPr>
            <a:r>
              <a:rPr lang="lv-LV" dirty="0" smtClean="0"/>
              <a:t>Normālā populācijā LD ir tendence samazināties</a:t>
            </a:r>
          </a:p>
          <a:p>
            <a:pPr lvl="1"/>
            <a:endParaRPr lang="lv-LV" dirty="0"/>
          </a:p>
        </p:txBody>
      </p:sp>
      <p:sp>
        <p:nvSpPr>
          <p:cNvPr id="3" name="Title 2"/>
          <p:cNvSpPr>
            <a:spLocks noGrp="1"/>
          </p:cNvSpPr>
          <p:nvPr>
            <p:ph type="title"/>
          </p:nvPr>
        </p:nvSpPr>
        <p:spPr/>
        <p:txBody>
          <a:bodyPr/>
          <a:lstStyle/>
          <a:p>
            <a:pPr algn="ctr"/>
            <a:r>
              <a:rPr lang="lv-LV" dirty="0" smtClean="0"/>
              <a:t>Līdzsvars vai LD?</a:t>
            </a:r>
            <a:endParaRPr lang="lv-LV" dirty="0"/>
          </a:p>
        </p:txBody>
      </p:sp>
    </p:spTree>
    <p:extLst>
      <p:ext uri="{BB962C8B-B14F-4D97-AF65-F5344CB8AC3E}">
        <p14:creationId xmlns:p14="http://schemas.microsoft.com/office/powerpoint/2010/main" val="12810271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Genome-wide LD </a:t>
            </a:r>
            <a:r>
              <a:rPr lang="lv-LV" dirty="0" err="1" smtClean="0"/>
              <a:t>pattern</a:t>
            </a:r>
            <a:endParaRPr lang="lv-LV" dirty="0"/>
          </a:p>
        </p:txBody>
      </p:sp>
      <p:pic>
        <p:nvPicPr>
          <p:cNvPr id="3074" name="Picture 2"/>
          <p:cNvPicPr>
            <a:picLocks noChangeAspect="1" noChangeArrowheads="1"/>
          </p:cNvPicPr>
          <p:nvPr/>
        </p:nvPicPr>
        <p:blipFill>
          <a:blip r:embed="rId2" cstate="print"/>
          <a:srcRect/>
          <a:stretch>
            <a:fillRect/>
          </a:stretch>
        </p:blipFill>
        <p:spPr bwMode="auto">
          <a:xfrm>
            <a:off x="323528" y="764704"/>
            <a:ext cx="7920880" cy="5937286"/>
          </a:xfrm>
          <a:prstGeom prst="rect">
            <a:avLst/>
          </a:prstGeom>
          <a:noFill/>
          <a:ln w="9525">
            <a:noFill/>
            <a:miter lim="800000"/>
            <a:headEnd/>
            <a:tailEnd/>
          </a:ln>
        </p:spPr>
      </p:pic>
    </p:spTree>
    <p:extLst>
      <p:ext uri="{BB962C8B-B14F-4D97-AF65-F5344CB8AC3E}">
        <p14:creationId xmlns:p14="http://schemas.microsoft.com/office/powerpoint/2010/main" val="3516177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err="1" smtClean="0"/>
              <a:t>Hārdija-Weinberga</a:t>
            </a:r>
            <a:r>
              <a:rPr lang="lv-LV" dirty="0" smtClean="0"/>
              <a:t> vienādojums</a:t>
            </a:r>
            <a:endParaRPr lang="lv-LV" dirty="0"/>
          </a:p>
        </p:txBody>
      </p:sp>
      <p:sp>
        <p:nvSpPr>
          <p:cNvPr id="4" name="Rectangle 3"/>
          <p:cNvSpPr>
            <a:spLocks noGrp="1" noChangeArrowheads="1"/>
          </p:cNvSpPr>
          <p:nvPr>
            <p:ph idx="1"/>
          </p:nvPr>
        </p:nvSpPr>
        <p:spPr/>
        <p:txBody>
          <a:bodyPr/>
          <a:lstStyle/>
          <a:p>
            <a:pPr algn="l" rtl="0">
              <a:lnSpc>
                <a:spcPct val="80000"/>
              </a:lnSpc>
            </a:pPr>
            <a:r>
              <a:rPr lang="en-US" b="1" dirty="0">
                <a:solidFill>
                  <a:schemeClr val="accent2"/>
                </a:solidFill>
              </a:rPr>
              <a:t>p + q = 1</a:t>
            </a:r>
          </a:p>
          <a:p>
            <a:pPr algn="l" rtl="0">
              <a:lnSpc>
                <a:spcPct val="80000"/>
              </a:lnSpc>
            </a:pPr>
            <a:r>
              <a:rPr lang="en-US" b="1" dirty="0">
                <a:solidFill>
                  <a:schemeClr val="accent2"/>
                </a:solidFill>
              </a:rPr>
              <a:t>p</a:t>
            </a:r>
            <a:r>
              <a:rPr lang="en-US" b="1" baseline="30000" dirty="0">
                <a:solidFill>
                  <a:schemeClr val="accent2"/>
                </a:solidFill>
              </a:rPr>
              <a:t>2</a:t>
            </a:r>
            <a:r>
              <a:rPr lang="en-US" b="1" dirty="0">
                <a:solidFill>
                  <a:schemeClr val="accent2"/>
                </a:solidFill>
              </a:rPr>
              <a:t> + 2pq + q</a:t>
            </a:r>
            <a:r>
              <a:rPr lang="en-US" b="1" baseline="30000" dirty="0">
                <a:solidFill>
                  <a:schemeClr val="accent2"/>
                </a:solidFill>
              </a:rPr>
              <a:t>2</a:t>
            </a:r>
            <a:r>
              <a:rPr lang="en-US" b="1" dirty="0">
                <a:solidFill>
                  <a:schemeClr val="accent2"/>
                </a:solidFill>
              </a:rPr>
              <a:t> = 1</a:t>
            </a:r>
          </a:p>
          <a:p>
            <a:pPr algn="l" rtl="0">
              <a:lnSpc>
                <a:spcPct val="80000"/>
              </a:lnSpc>
            </a:pPr>
            <a:endParaRPr lang="en-US" b="1" dirty="0">
              <a:solidFill>
                <a:schemeClr val="accent2"/>
              </a:solidFill>
            </a:endParaRPr>
          </a:p>
          <a:p>
            <a:pPr algn="l" rtl="0">
              <a:lnSpc>
                <a:spcPct val="80000"/>
              </a:lnSpc>
            </a:pPr>
            <a:r>
              <a:rPr lang="en-US" sz="2400" dirty="0"/>
              <a:t>p = </a:t>
            </a:r>
            <a:r>
              <a:rPr lang="lv-LV" sz="2400" dirty="0" smtClean="0"/>
              <a:t>Biežākās (</a:t>
            </a:r>
            <a:r>
              <a:rPr lang="lv-LV" sz="2400" dirty="0" err="1" smtClean="0"/>
              <a:t>dominantās</a:t>
            </a:r>
            <a:r>
              <a:rPr lang="lv-LV" sz="2400" dirty="0" smtClean="0"/>
              <a:t>) alēles frekvence populācijā</a:t>
            </a:r>
          </a:p>
          <a:p>
            <a:pPr>
              <a:lnSpc>
                <a:spcPct val="80000"/>
              </a:lnSpc>
            </a:pPr>
            <a:r>
              <a:rPr lang="en-US" sz="2400" dirty="0" smtClean="0"/>
              <a:t>q =</a:t>
            </a:r>
            <a:r>
              <a:rPr lang="lv-LV" sz="2400" dirty="0" smtClean="0"/>
              <a:t> Retākās (</a:t>
            </a:r>
            <a:r>
              <a:rPr lang="lv-LV" sz="2400" dirty="0" err="1" smtClean="0"/>
              <a:t>recesīvās</a:t>
            </a:r>
            <a:r>
              <a:rPr lang="lv-LV" sz="2400" dirty="0" smtClean="0"/>
              <a:t>) alēles frekvence populācijā</a:t>
            </a:r>
            <a:endParaRPr lang="en-US" sz="2400" dirty="0"/>
          </a:p>
          <a:p>
            <a:pPr>
              <a:lnSpc>
                <a:spcPct val="80000"/>
              </a:lnSpc>
            </a:pPr>
            <a:r>
              <a:rPr lang="en-US" sz="2400" dirty="0"/>
              <a:t>p</a:t>
            </a:r>
            <a:r>
              <a:rPr lang="en-US" sz="2400" baseline="30000" dirty="0"/>
              <a:t>2</a:t>
            </a:r>
            <a:r>
              <a:rPr lang="en-US" sz="2400" dirty="0"/>
              <a:t> = </a:t>
            </a:r>
            <a:r>
              <a:rPr lang="lv-LV" sz="2400" dirty="0" err="1" smtClean="0"/>
              <a:t>homozigotu</a:t>
            </a:r>
            <a:r>
              <a:rPr lang="lv-LV" sz="2400" dirty="0" smtClean="0"/>
              <a:t> ar biežāko </a:t>
            </a:r>
            <a:r>
              <a:rPr lang="lv-LV" sz="2400" dirty="0" err="1" smtClean="0"/>
              <a:t>alēli</a:t>
            </a:r>
            <a:r>
              <a:rPr lang="lv-LV" sz="2400" dirty="0" smtClean="0"/>
              <a:t> frekvence </a:t>
            </a:r>
            <a:r>
              <a:rPr lang="en-US" sz="2400" dirty="0"/>
              <a:t/>
            </a:r>
            <a:br>
              <a:rPr lang="en-US" sz="2400" dirty="0"/>
            </a:br>
            <a:r>
              <a:rPr lang="en-US" sz="2400" dirty="0"/>
              <a:t>q</a:t>
            </a:r>
            <a:r>
              <a:rPr lang="en-US" sz="2400" baseline="30000" dirty="0"/>
              <a:t>2</a:t>
            </a:r>
            <a:r>
              <a:rPr lang="en-US" sz="2400" dirty="0"/>
              <a:t> = </a:t>
            </a:r>
            <a:r>
              <a:rPr lang="lv-LV" sz="2400" dirty="0" err="1" smtClean="0"/>
              <a:t>homozigotu</a:t>
            </a:r>
            <a:r>
              <a:rPr lang="lv-LV" sz="2400" dirty="0" smtClean="0"/>
              <a:t> ar retāko </a:t>
            </a:r>
            <a:r>
              <a:rPr lang="lv-LV" sz="2400" dirty="0" err="1" smtClean="0"/>
              <a:t>alēli</a:t>
            </a:r>
            <a:r>
              <a:rPr lang="lv-LV" sz="2400" dirty="0" smtClean="0"/>
              <a:t> frekvence </a:t>
            </a:r>
            <a:r>
              <a:rPr lang="en-US" sz="2400" dirty="0"/>
              <a:t/>
            </a:r>
            <a:br>
              <a:rPr lang="en-US" sz="2400" dirty="0"/>
            </a:br>
            <a:r>
              <a:rPr lang="en-US" sz="2400" dirty="0"/>
              <a:t>2pq = </a:t>
            </a:r>
            <a:r>
              <a:rPr lang="lv-LV" sz="2400" dirty="0" err="1" smtClean="0"/>
              <a:t>heterozigotu</a:t>
            </a:r>
            <a:r>
              <a:rPr lang="lv-LV" sz="2400" dirty="0" smtClean="0"/>
              <a:t> frekvence </a:t>
            </a:r>
            <a:endParaRPr lang="en-US" sz="2400" dirty="0"/>
          </a:p>
          <a:p>
            <a:pPr algn="l" rtl="0">
              <a:lnSpc>
                <a:spcPct val="80000"/>
              </a:lnSpc>
              <a:buFontTx/>
              <a:buNone/>
            </a:pPr>
            <a:r>
              <a:rPr lang="en-US" sz="2400" dirty="0"/>
              <a:t/>
            </a:r>
            <a:br>
              <a:rPr lang="en-US" sz="2400" dirty="0"/>
            </a:br>
            <a:endParaRPr lang="en-US" sz="2400" dirty="0"/>
          </a:p>
        </p:txBody>
      </p:sp>
    </p:spTree>
    <p:extLst>
      <p:ext uri="{BB962C8B-B14F-4D97-AF65-F5344CB8AC3E}">
        <p14:creationId xmlns:p14="http://schemas.microsoft.com/office/powerpoint/2010/main" val="342978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err="1" smtClean="0"/>
              <a:t>Hārdija-Weinberga</a:t>
            </a:r>
            <a:r>
              <a:rPr lang="lv-LV" dirty="0" smtClean="0"/>
              <a:t> vienādojums</a:t>
            </a:r>
            <a:endParaRPr lang="lv-LV" dirty="0"/>
          </a:p>
        </p:txBody>
      </p:sp>
      <p:grpSp>
        <p:nvGrpSpPr>
          <p:cNvPr id="6" name="Group 1066"/>
          <p:cNvGrpSpPr>
            <a:grpSpLocks/>
          </p:cNvGrpSpPr>
          <p:nvPr/>
        </p:nvGrpSpPr>
        <p:grpSpPr bwMode="auto">
          <a:xfrm>
            <a:off x="1786483" y="914400"/>
            <a:ext cx="4657725" cy="2089150"/>
            <a:chOff x="1138" y="122"/>
            <a:chExt cx="2934" cy="1316"/>
          </a:xfrm>
        </p:grpSpPr>
        <p:sp>
          <p:nvSpPr>
            <p:cNvPr id="7" name="Rectangle 1067"/>
            <p:cNvSpPr>
              <a:spLocks noChangeArrowheads="1"/>
            </p:cNvSpPr>
            <p:nvPr/>
          </p:nvSpPr>
          <p:spPr bwMode="auto">
            <a:xfrm>
              <a:off x="1695" y="958"/>
              <a:ext cx="1190" cy="480"/>
            </a:xfrm>
            <a:prstGeom prst="rect">
              <a:avLst/>
            </a:prstGeom>
            <a:solidFill>
              <a:srgbClr val="3366FF"/>
            </a:solidFill>
            <a:ln w="12700">
              <a:solidFill>
                <a:schemeClr val="tx1"/>
              </a:solidFill>
              <a:miter lim="800000"/>
              <a:headEnd/>
              <a:tailEnd/>
            </a:ln>
            <a:effectLst/>
          </p:spPr>
          <p:txBody>
            <a:bodyPr wrap="none" anchor="ctr"/>
            <a:lstStyle/>
            <a:p>
              <a:endParaRPr lang="lv-LV"/>
            </a:p>
          </p:txBody>
        </p:sp>
        <p:sp>
          <p:nvSpPr>
            <p:cNvPr id="8" name="Rectangle 1068"/>
            <p:cNvSpPr>
              <a:spLocks noChangeArrowheads="1"/>
            </p:cNvSpPr>
            <p:nvPr/>
          </p:nvSpPr>
          <p:spPr bwMode="auto">
            <a:xfrm>
              <a:off x="2882" y="475"/>
              <a:ext cx="1190" cy="480"/>
            </a:xfrm>
            <a:prstGeom prst="rect">
              <a:avLst/>
            </a:prstGeom>
            <a:solidFill>
              <a:srgbClr val="3366FF"/>
            </a:solidFill>
            <a:ln w="12700">
              <a:solidFill>
                <a:schemeClr val="tx1"/>
              </a:solidFill>
              <a:miter lim="800000"/>
              <a:headEnd/>
              <a:tailEnd/>
            </a:ln>
            <a:effectLst/>
          </p:spPr>
          <p:txBody>
            <a:bodyPr wrap="none" anchor="ctr"/>
            <a:lstStyle/>
            <a:p>
              <a:endParaRPr lang="lv-LV"/>
            </a:p>
          </p:txBody>
        </p:sp>
        <p:sp>
          <p:nvSpPr>
            <p:cNvPr id="9" name="Rectangle 1069"/>
            <p:cNvSpPr>
              <a:spLocks noChangeArrowheads="1"/>
            </p:cNvSpPr>
            <p:nvPr/>
          </p:nvSpPr>
          <p:spPr bwMode="auto">
            <a:xfrm>
              <a:off x="1695" y="475"/>
              <a:ext cx="1190" cy="480"/>
            </a:xfrm>
            <a:prstGeom prst="rect">
              <a:avLst/>
            </a:prstGeom>
            <a:solidFill>
              <a:srgbClr val="000080"/>
            </a:solidFill>
            <a:ln w="12700">
              <a:solidFill>
                <a:schemeClr val="tx1"/>
              </a:solidFill>
              <a:miter lim="800000"/>
              <a:headEnd/>
              <a:tailEnd/>
            </a:ln>
            <a:effectLst/>
          </p:spPr>
          <p:txBody>
            <a:bodyPr wrap="none" anchor="ctr"/>
            <a:lstStyle/>
            <a:p>
              <a:endParaRPr lang="lv-LV"/>
            </a:p>
          </p:txBody>
        </p:sp>
        <p:sp>
          <p:nvSpPr>
            <p:cNvPr id="10" name="Text Box 1070"/>
            <p:cNvSpPr txBox="1">
              <a:spLocks noChangeArrowheads="1"/>
            </p:cNvSpPr>
            <p:nvPr/>
          </p:nvSpPr>
          <p:spPr bwMode="auto">
            <a:xfrm>
              <a:off x="1927" y="567"/>
              <a:ext cx="709"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a:t>
              </a:r>
              <a:r>
                <a:rPr lang="en-US" sz="2400" b="1">
                  <a:solidFill>
                    <a:schemeClr val="bg1"/>
                  </a:solidFill>
                  <a:latin typeface="Arial" charset="0"/>
                </a:rPr>
                <a:t>(</a:t>
              </a:r>
              <a:r>
                <a:rPr lang="en-US" sz="2400" b="1" i="1">
                  <a:solidFill>
                    <a:schemeClr val="bg1"/>
                  </a:solidFill>
                  <a:latin typeface="Arial" charset="0"/>
                </a:rPr>
                <a:t>p</a:t>
              </a:r>
              <a:r>
                <a:rPr lang="en-US" sz="2400" b="1" baseline="30000">
                  <a:solidFill>
                    <a:schemeClr val="bg1"/>
                  </a:solidFill>
                  <a:latin typeface="Arial" charset="0"/>
                </a:rPr>
                <a:t>2</a:t>
              </a:r>
              <a:r>
                <a:rPr lang="en-US" sz="2400" b="1">
                  <a:solidFill>
                    <a:schemeClr val="bg1"/>
                  </a:solidFill>
                  <a:latin typeface="Arial" charset="0"/>
                </a:rPr>
                <a:t>)</a:t>
              </a:r>
              <a:endParaRPr lang="en-US" sz="2400">
                <a:latin typeface="Times"/>
              </a:endParaRPr>
            </a:p>
          </p:txBody>
        </p:sp>
        <p:sp>
          <p:nvSpPr>
            <p:cNvPr id="11" name="Text Box 1071"/>
            <p:cNvSpPr txBox="1">
              <a:spLocks noChangeArrowheads="1"/>
            </p:cNvSpPr>
            <p:nvPr/>
          </p:nvSpPr>
          <p:spPr bwMode="auto">
            <a:xfrm>
              <a:off x="3097" y="567"/>
              <a:ext cx="723"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a:t>
              </a:r>
              <a:r>
                <a:rPr lang="en-US" sz="2400" b="1">
                  <a:solidFill>
                    <a:schemeClr val="bg1"/>
                  </a:solidFill>
                  <a:latin typeface="Arial" charset="0"/>
                </a:rPr>
                <a:t>(</a:t>
              </a:r>
              <a:r>
                <a:rPr lang="en-US" sz="2400" b="1" i="1">
                  <a:solidFill>
                    <a:schemeClr val="bg1"/>
                  </a:solidFill>
                  <a:latin typeface="Arial" charset="0"/>
                </a:rPr>
                <a:t>p</a:t>
              </a:r>
              <a:r>
                <a:rPr lang="en-US" sz="2400" b="1">
                  <a:solidFill>
                    <a:schemeClr val="bg1"/>
                  </a:solidFill>
                  <a:latin typeface="Arial" charset="0"/>
                </a:rPr>
                <a:t>q)</a:t>
              </a:r>
              <a:endParaRPr lang="en-US" sz="2400">
                <a:solidFill>
                  <a:schemeClr val="bg1"/>
                </a:solidFill>
                <a:latin typeface="Times"/>
              </a:endParaRPr>
            </a:p>
          </p:txBody>
        </p:sp>
        <p:sp>
          <p:nvSpPr>
            <p:cNvPr id="12" name="Text Box 1072"/>
            <p:cNvSpPr txBox="1">
              <a:spLocks noChangeArrowheads="1"/>
            </p:cNvSpPr>
            <p:nvPr/>
          </p:nvSpPr>
          <p:spPr bwMode="auto">
            <a:xfrm>
              <a:off x="1920" y="1050"/>
              <a:ext cx="723"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a:t>
              </a:r>
              <a:r>
                <a:rPr lang="en-US" sz="2400" b="1">
                  <a:solidFill>
                    <a:schemeClr val="bg1"/>
                  </a:solidFill>
                  <a:latin typeface="Arial" charset="0"/>
                </a:rPr>
                <a:t>(</a:t>
              </a:r>
              <a:r>
                <a:rPr lang="en-US" sz="2400" b="1" i="1">
                  <a:solidFill>
                    <a:schemeClr val="bg1"/>
                  </a:solidFill>
                  <a:latin typeface="Arial" charset="0"/>
                </a:rPr>
                <a:t>p</a:t>
              </a:r>
              <a:r>
                <a:rPr lang="en-US" sz="2400" b="1">
                  <a:solidFill>
                    <a:schemeClr val="bg1"/>
                  </a:solidFill>
                  <a:latin typeface="Arial" charset="0"/>
                </a:rPr>
                <a:t>q)</a:t>
              </a:r>
              <a:endParaRPr lang="en-US" sz="2400">
                <a:latin typeface="Times"/>
              </a:endParaRPr>
            </a:p>
          </p:txBody>
        </p:sp>
        <p:sp>
          <p:nvSpPr>
            <p:cNvPr id="13" name="Text Box 1073"/>
            <p:cNvSpPr txBox="1">
              <a:spLocks noChangeArrowheads="1"/>
            </p:cNvSpPr>
            <p:nvPr/>
          </p:nvSpPr>
          <p:spPr bwMode="auto">
            <a:xfrm>
              <a:off x="3135" y="1047"/>
              <a:ext cx="646" cy="288"/>
            </a:xfrm>
            <a:prstGeom prst="rect">
              <a:avLst/>
            </a:prstGeom>
            <a:noFill/>
            <a:ln w="9525">
              <a:noFill/>
              <a:miter lim="800000"/>
              <a:headEnd/>
              <a:tailEnd/>
            </a:ln>
            <a:effectLst/>
          </p:spPr>
          <p:txBody>
            <a:bodyPr wrap="none">
              <a:spAutoFit/>
            </a:bodyPr>
            <a:lstStyle/>
            <a:p>
              <a:r>
                <a:rPr lang="en-US" sz="2400" b="1" i="1">
                  <a:latin typeface="Arial" charset="0"/>
                </a:rPr>
                <a:t>aa</a:t>
              </a:r>
              <a:r>
                <a:rPr lang="en-US" sz="2400" b="1">
                  <a:latin typeface="Arial" charset="0"/>
                </a:rPr>
                <a:t>(</a:t>
              </a:r>
              <a:r>
                <a:rPr lang="en-US" sz="2400" b="1" i="1">
                  <a:latin typeface="Arial" charset="0"/>
                </a:rPr>
                <a:t>q</a:t>
              </a:r>
              <a:r>
                <a:rPr lang="en-US" sz="2400" b="1" baseline="30000">
                  <a:latin typeface="Arial" charset="0"/>
                </a:rPr>
                <a:t>2</a:t>
              </a:r>
              <a:r>
                <a:rPr lang="en-US" sz="2400" b="1">
                  <a:latin typeface="Arial" charset="0"/>
                </a:rPr>
                <a:t>)</a:t>
              </a:r>
            </a:p>
          </p:txBody>
        </p:sp>
        <p:sp>
          <p:nvSpPr>
            <p:cNvPr id="14" name="Oval 1074"/>
            <p:cNvSpPr>
              <a:spLocks noChangeArrowheads="1"/>
            </p:cNvSpPr>
            <p:nvPr/>
          </p:nvSpPr>
          <p:spPr bwMode="auto">
            <a:xfrm>
              <a:off x="2381" y="133"/>
              <a:ext cx="307" cy="307"/>
            </a:xfrm>
            <a:prstGeom prst="ellipse">
              <a:avLst/>
            </a:prstGeom>
            <a:solidFill>
              <a:srgbClr val="000080"/>
            </a:solidFill>
            <a:ln w="12700">
              <a:solidFill>
                <a:schemeClr val="tx1"/>
              </a:solidFill>
              <a:round/>
              <a:headEnd/>
              <a:tailEnd/>
            </a:ln>
            <a:effectLst/>
          </p:spPr>
          <p:txBody>
            <a:bodyPr wrap="none" anchor="ctr"/>
            <a:lstStyle/>
            <a:p>
              <a:endParaRPr lang="lv-LV"/>
            </a:p>
          </p:txBody>
        </p:sp>
        <p:sp>
          <p:nvSpPr>
            <p:cNvPr id="15" name="Text Box 1075"/>
            <p:cNvSpPr txBox="1">
              <a:spLocks noChangeArrowheads="1"/>
            </p:cNvSpPr>
            <p:nvPr/>
          </p:nvSpPr>
          <p:spPr bwMode="auto">
            <a:xfrm>
              <a:off x="2407" y="132"/>
              <a:ext cx="255"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t>
              </a:r>
              <a:endParaRPr lang="en-US" sz="2400">
                <a:latin typeface="Times"/>
              </a:endParaRPr>
            </a:p>
          </p:txBody>
        </p:sp>
        <p:sp>
          <p:nvSpPr>
            <p:cNvPr id="16" name="Text Box 1076"/>
            <p:cNvSpPr txBox="1">
              <a:spLocks noChangeArrowheads="1"/>
            </p:cNvSpPr>
            <p:nvPr/>
          </p:nvSpPr>
          <p:spPr bwMode="auto">
            <a:xfrm>
              <a:off x="2155" y="145"/>
              <a:ext cx="233" cy="288"/>
            </a:xfrm>
            <a:prstGeom prst="rect">
              <a:avLst/>
            </a:prstGeom>
            <a:noFill/>
            <a:ln w="9525">
              <a:noFill/>
              <a:miter lim="800000"/>
              <a:headEnd/>
              <a:tailEnd/>
            </a:ln>
            <a:effectLst/>
          </p:spPr>
          <p:txBody>
            <a:bodyPr wrap="none">
              <a:spAutoFit/>
            </a:bodyPr>
            <a:lstStyle/>
            <a:p>
              <a:r>
                <a:rPr lang="en-US" sz="2400" b="1" i="1">
                  <a:latin typeface="Arial" charset="0"/>
                </a:rPr>
                <a:t>p</a:t>
              </a:r>
              <a:endParaRPr lang="en-US" sz="2400">
                <a:latin typeface="Times"/>
              </a:endParaRPr>
            </a:p>
          </p:txBody>
        </p:sp>
        <p:grpSp>
          <p:nvGrpSpPr>
            <p:cNvPr id="17" name="Group 1077"/>
            <p:cNvGrpSpPr>
              <a:grpSpLocks/>
            </p:cNvGrpSpPr>
            <p:nvPr/>
          </p:nvGrpSpPr>
          <p:grpSpPr bwMode="auto">
            <a:xfrm>
              <a:off x="3690" y="122"/>
              <a:ext cx="307" cy="308"/>
              <a:chOff x="3690" y="122"/>
              <a:chExt cx="307" cy="308"/>
            </a:xfrm>
          </p:grpSpPr>
          <p:sp>
            <p:nvSpPr>
              <p:cNvPr id="27" name="Oval 1078"/>
              <p:cNvSpPr>
                <a:spLocks noChangeArrowheads="1"/>
              </p:cNvSpPr>
              <p:nvPr/>
            </p:nvSpPr>
            <p:spPr bwMode="auto">
              <a:xfrm>
                <a:off x="3690" y="123"/>
                <a:ext cx="307" cy="307"/>
              </a:xfrm>
              <a:prstGeom prst="ellipse">
                <a:avLst/>
              </a:prstGeom>
              <a:noFill/>
              <a:ln w="12700">
                <a:solidFill>
                  <a:schemeClr val="tx1"/>
                </a:solidFill>
                <a:round/>
                <a:headEnd/>
                <a:tailEnd/>
              </a:ln>
              <a:effectLst/>
            </p:spPr>
            <p:txBody>
              <a:bodyPr wrap="none" anchor="ctr"/>
              <a:lstStyle/>
              <a:p>
                <a:endParaRPr lang="lv-LV"/>
              </a:p>
            </p:txBody>
          </p:sp>
          <p:sp>
            <p:nvSpPr>
              <p:cNvPr id="28" name="Text Box 1079"/>
              <p:cNvSpPr txBox="1">
                <a:spLocks noChangeArrowheads="1"/>
              </p:cNvSpPr>
              <p:nvPr/>
            </p:nvSpPr>
            <p:spPr bwMode="auto">
              <a:xfrm>
                <a:off x="3732" y="122"/>
                <a:ext cx="223" cy="288"/>
              </a:xfrm>
              <a:prstGeom prst="rect">
                <a:avLst/>
              </a:prstGeom>
              <a:noFill/>
              <a:ln w="9525">
                <a:noFill/>
                <a:miter lim="800000"/>
                <a:headEnd/>
                <a:tailEnd/>
              </a:ln>
              <a:effectLst/>
            </p:spPr>
            <p:txBody>
              <a:bodyPr wrap="none">
                <a:spAutoFit/>
              </a:bodyPr>
              <a:lstStyle/>
              <a:p>
                <a:r>
                  <a:rPr lang="en-US" sz="2400" b="1" i="1">
                    <a:latin typeface="Arial" charset="0"/>
                  </a:rPr>
                  <a:t>a</a:t>
                </a:r>
                <a:endParaRPr lang="en-US" sz="2400">
                  <a:latin typeface="Times"/>
                </a:endParaRPr>
              </a:p>
            </p:txBody>
          </p:sp>
        </p:grpSp>
        <p:sp>
          <p:nvSpPr>
            <p:cNvPr id="18" name="Text Box 1080"/>
            <p:cNvSpPr txBox="1">
              <a:spLocks noChangeArrowheads="1"/>
            </p:cNvSpPr>
            <p:nvPr/>
          </p:nvSpPr>
          <p:spPr bwMode="auto">
            <a:xfrm>
              <a:off x="3464" y="135"/>
              <a:ext cx="233" cy="288"/>
            </a:xfrm>
            <a:prstGeom prst="rect">
              <a:avLst/>
            </a:prstGeom>
            <a:noFill/>
            <a:ln w="9525">
              <a:noFill/>
              <a:miter lim="800000"/>
              <a:headEnd/>
              <a:tailEnd/>
            </a:ln>
            <a:effectLst/>
          </p:spPr>
          <p:txBody>
            <a:bodyPr wrap="none">
              <a:spAutoFit/>
            </a:bodyPr>
            <a:lstStyle/>
            <a:p>
              <a:r>
                <a:rPr lang="en-US" sz="2400" b="1" i="1">
                  <a:latin typeface="Arial" charset="0"/>
                </a:rPr>
                <a:t>q</a:t>
              </a:r>
              <a:endParaRPr lang="en-US" sz="2400">
                <a:latin typeface="Times"/>
              </a:endParaRPr>
            </a:p>
          </p:txBody>
        </p:sp>
        <p:sp>
          <p:nvSpPr>
            <p:cNvPr id="19" name="Oval 1081"/>
            <p:cNvSpPr>
              <a:spLocks noChangeArrowheads="1"/>
            </p:cNvSpPr>
            <p:nvPr/>
          </p:nvSpPr>
          <p:spPr bwMode="auto">
            <a:xfrm>
              <a:off x="1364" y="572"/>
              <a:ext cx="307" cy="307"/>
            </a:xfrm>
            <a:prstGeom prst="ellipse">
              <a:avLst/>
            </a:prstGeom>
            <a:solidFill>
              <a:srgbClr val="000080"/>
            </a:solidFill>
            <a:ln w="12700">
              <a:solidFill>
                <a:schemeClr val="tx1"/>
              </a:solidFill>
              <a:round/>
              <a:headEnd/>
              <a:tailEnd/>
            </a:ln>
            <a:effectLst/>
          </p:spPr>
          <p:txBody>
            <a:bodyPr wrap="none" anchor="ctr"/>
            <a:lstStyle/>
            <a:p>
              <a:endParaRPr lang="lv-LV"/>
            </a:p>
          </p:txBody>
        </p:sp>
        <p:sp>
          <p:nvSpPr>
            <p:cNvPr id="20" name="Text Box 1082"/>
            <p:cNvSpPr txBox="1">
              <a:spLocks noChangeArrowheads="1"/>
            </p:cNvSpPr>
            <p:nvPr/>
          </p:nvSpPr>
          <p:spPr bwMode="auto">
            <a:xfrm>
              <a:off x="1390" y="571"/>
              <a:ext cx="255"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t>
              </a:r>
              <a:endParaRPr lang="en-US" sz="2400">
                <a:latin typeface="Times"/>
              </a:endParaRPr>
            </a:p>
          </p:txBody>
        </p:sp>
        <p:sp>
          <p:nvSpPr>
            <p:cNvPr id="21" name="Text Box 1083"/>
            <p:cNvSpPr txBox="1">
              <a:spLocks noChangeArrowheads="1"/>
            </p:cNvSpPr>
            <p:nvPr/>
          </p:nvSpPr>
          <p:spPr bwMode="auto">
            <a:xfrm>
              <a:off x="1138" y="584"/>
              <a:ext cx="233" cy="288"/>
            </a:xfrm>
            <a:prstGeom prst="rect">
              <a:avLst/>
            </a:prstGeom>
            <a:noFill/>
            <a:ln w="9525">
              <a:noFill/>
              <a:miter lim="800000"/>
              <a:headEnd/>
              <a:tailEnd/>
            </a:ln>
            <a:effectLst/>
          </p:spPr>
          <p:txBody>
            <a:bodyPr wrap="none">
              <a:spAutoFit/>
            </a:bodyPr>
            <a:lstStyle/>
            <a:p>
              <a:r>
                <a:rPr lang="en-US" sz="2400" b="1" i="1">
                  <a:latin typeface="Arial" charset="0"/>
                </a:rPr>
                <a:t>p</a:t>
              </a:r>
              <a:endParaRPr lang="en-US" sz="2400">
                <a:latin typeface="Times"/>
              </a:endParaRPr>
            </a:p>
          </p:txBody>
        </p:sp>
        <p:grpSp>
          <p:nvGrpSpPr>
            <p:cNvPr id="22" name="Group 1084"/>
            <p:cNvGrpSpPr>
              <a:grpSpLocks/>
            </p:cNvGrpSpPr>
            <p:nvPr/>
          </p:nvGrpSpPr>
          <p:grpSpPr bwMode="auto">
            <a:xfrm>
              <a:off x="1138" y="1086"/>
              <a:ext cx="533" cy="308"/>
              <a:chOff x="1109" y="2294"/>
              <a:chExt cx="533" cy="308"/>
            </a:xfrm>
          </p:grpSpPr>
          <p:sp>
            <p:nvSpPr>
              <p:cNvPr id="24" name="Oval 1085"/>
              <p:cNvSpPr>
                <a:spLocks noChangeArrowheads="1"/>
              </p:cNvSpPr>
              <p:nvPr/>
            </p:nvSpPr>
            <p:spPr bwMode="auto">
              <a:xfrm>
                <a:off x="1335" y="2295"/>
                <a:ext cx="307" cy="307"/>
              </a:xfrm>
              <a:prstGeom prst="ellipse">
                <a:avLst/>
              </a:prstGeom>
              <a:noFill/>
              <a:ln w="12700">
                <a:solidFill>
                  <a:schemeClr val="tx1"/>
                </a:solidFill>
                <a:round/>
                <a:headEnd/>
                <a:tailEnd/>
              </a:ln>
              <a:effectLst/>
            </p:spPr>
            <p:txBody>
              <a:bodyPr wrap="none" anchor="ctr"/>
              <a:lstStyle/>
              <a:p>
                <a:endParaRPr lang="lv-LV"/>
              </a:p>
            </p:txBody>
          </p:sp>
          <p:sp>
            <p:nvSpPr>
              <p:cNvPr id="25" name="Text Box 1086"/>
              <p:cNvSpPr txBox="1">
                <a:spLocks noChangeArrowheads="1"/>
              </p:cNvSpPr>
              <p:nvPr/>
            </p:nvSpPr>
            <p:spPr bwMode="auto">
              <a:xfrm>
                <a:off x="1377" y="2294"/>
                <a:ext cx="223" cy="288"/>
              </a:xfrm>
              <a:prstGeom prst="rect">
                <a:avLst/>
              </a:prstGeom>
              <a:noFill/>
              <a:ln w="9525">
                <a:noFill/>
                <a:miter lim="800000"/>
                <a:headEnd/>
                <a:tailEnd/>
              </a:ln>
              <a:effectLst/>
            </p:spPr>
            <p:txBody>
              <a:bodyPr wrap="none">
                <a:spAutoFit/>
              </a:bodyPr>
              <a:lstStyle/>
              <a:p>
                <a:r>
                  <a:rPr lang="en-US" sz="2400" b="1" i="1">
                    <a:latin typeface="Arial" charset="0"/>
                  </a:rPr>
                  <a:t>a</a:t>
                </a:r>
                <a:endParaRPr lang="en-US" sz="2400">
                  <a:latin typeface="Times"/>
                </a:endParaRPr>
              </a:p>
            </p:txBody>
          </p:sp>
          <p:sp>
            <p:nvSpPr>
              <p:cNvPr id="26" name="Text Box 1087"/>
              <p:cNvSpPr txBox="1">
                <a:spLocks noChangeArrowheads="1"/>
              </p:cNvSpPr>
              <p:nvPr/>
            </p:nvSpPr>
            <p:spPr bwMode="auto">
              <a:xfrm>
                <a:off x="1109" y="2307"/>
                <a:ext cx="233" cy="288"/>
              </a:xfrm>
              <a:prstGeom prst="rect">
                <a:avLst/>
              </a:prstGeom>
              <a:noFill/>
              <a:ln w="9525">
                <a:noFill/>
                <a:miter lim="800000"/>
                <a:headEnd/>
                <a:tailEnd/>
              </a:ln>
              <a:effectLst/>
            </p:spPr>
            <p:txBody>
              <a:bodyPr wrap="none">
                <a:spAutoFit/>
              </a:bodyPr>
              <a:lstStyle/>
              <a:p>
                <a:r>
                  <a:rPr lang="en-US" sz="2400" b="1" i="1">
                    <a:latin typeface="Arial" charset="0"/>
                  </a:rPr>
                  <a:t>q</a:t>
                </a:r>
                <a:endParaRPr lang="en-US" sz="2400">
                  <a:latin typeface="Times"/>
                </a:endParaRPr>
              </a:p>
            </p:txBody>
          </p:sp>
        </p:grpSp>
        <p:sp>
          <p:nvSpPr>
            <p:cNvPr id="23" name="Rectangle 1088"/>
            <p:cNvSpPr>
              <a:spLocks noChangeArrowheads="1"/>
            </p:cNvSpPr>
            <p:nvPr/>
          </p:nvSpPr>
          <p:spPr bwMode="auto">
            <a:xfrm>
              <a:off x="2882" y="958"/>
              <a:ext cx="1190" cy="480"/>
            </a:xfrm>
            <a:prstGeom prst="rect">
              <a:avLst/>
            </a:prstGeom>
            <a:noFill/>
            <a:ln w="12700">
              <a:solidFill>
                <a:schemeClr val="tx1"/>
              </a:solidFill>
              <a:miter lim="800000"/>
              <a:headEnd/>
              <a:tailEnd/>
            </a:ln>
            <a:effectLst/>
          </p:spPr>
          <p:txBody>
            <a:bodyPr wrap="none" anchor="ctr"/>
            <a:lstStyle/>
            <a:p>
              <a:endParaRPr lang="lv-LV"/>
            </a:p>
          </p:txBody>
        </p:sp>
      </p:grpSp>
      <p:grpSp>
        <p:nvGrpSpPr>
          <p:cNvPr id="29" name="Group 1029"/>
          <p:cNvGrpSpPr>
            <a:grpSpLocks/>
          </p:cNvGrpSpPr>
          <p:nvPr/>
        </p:nvGrpSpPr>
        <p:grpSpPr bwMode="auto">
          <a:xfrm>
            <a:off x="2168301" y="3429000"/>
            <a:ext cx="4779963" cy="2654300"/>
            <a:chOff x="1369" y="1767"/>
            <a:chExt cx="3011" cy="1672"/>
          </a:xfrm>
        </p:grpSpPr>
        <p:grpSp>
          <p:nvGrpSpPr>
            <p:cNvPr id="30" name="Group 1030"/>
            <p:cNvGrpSpPr>
              <a:grpSpLocks/>
            </p:cNvGrpSpPr>
            <p:nvPr/>
          </p:nvGrpSpPr>
          <p:grpSpPr bwMode="auto">
            <a:xfrm>
              <a:off x="1642" y="2247"/>
              <a:ext cx="1195" cy="308"/>
              <a:chOff x="1629" y="2095"/>
              <a:chExt cx="1195" cy="308"/>
            </a:xfrm>
          </p:grpSpPr>
          <p:grpSp>
            <p:nvGrpSpPr>
              <p:cNvPr id="57" name="Group 1031"/>
              <p:cNvGrpSpPr>
                <a:grpSpLocks/>
              </p:cNvGrpSpPr>
              <p:nvPr/>
            </p:nvGrpSpPr>
            <p:grpSpPr bwMode="auto">
              <a:xfrm>
                <a:off x="1629" y="2095"/>
                <a:ext cx="307" cy="308"/>
                <a:chOff x="1629" y="2108"/>
                <a:chExt cx="307" cy="308"/>
              </a:xfrm>
            </p:grpSpPr>
            <p:sp>
              <p:nvSpPr>
                <p:cNvPr id="64" name="Oval 1032"/>
                <p:cNvSpPr>
                  <a:spLocks noChangeArrowheads="1"/>
                </p:cNvSpPr>
                <p:nvPr/>
              </p:nvSpPr>
              <p:spPr bwMode="auto">
                <a:xfrm>
                  <a:off x="1629" y="2109"/>
                  <a:ext cx="307" cy="307"/>
                </a:xfrm>
                <a:prstGeom prst="ellipse">
                  <a:avLst/>
                </a:prstGeom>
                <a:solidFill>
                  <a:srgbClr val="000080"/>
                </a:solidFill>
                <a:ln w="12700">
                  <a:solidFill>
                    <a:schemeClr val="tx1"/>
                  </a:solidFill>
                  <a:round/>
                  <a:headEnd/>
                  <a:tailEnd/>
                </a:ln>
                <a:effectLst/>
              </p:spPr>
              <p:txBody>
                <a:bodyPr wrap="none" anchor="ctr"/>
                <a:lstStyle/>
                <a:p>
                  <a:endParaRPr lang="lv-LV"/>
                </a:p>
              </p:txBody>
            </p:sp>
            <p:sp>
              <p:nvSpPr>
                <p:cNvPr id="65" name="Text Box 1033"/>
                <p:cNvSpPr txBox="1">
                  <a:spLocks noChangeArrowheads="1"/>
                </p:cNvSpPr>
                <p:nvPr/>
              </p:nvSpPr>
              <p:spPr bwMode="auto">
                <a:xfrm>
                  <a:off x="1655" y="2108"/>
                  <a:ext cx="255"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t>
                  </a:r>
                  <a:endParaRPr lang="en-US" sz="2400">
                    <a:latin typeface="Times"/>
                  </a:endParaRPr>
                </a:p>
              </p:txBody>
            </p:sp>
          </p:grpSp>
          <p:grpSp>
            <p:nvGrpSpPr>
              <p:cNvPr id="58" name="Group 1034"/>
              <p:cNvGrpSpPr>
                <a:grpSpLocks/>
              </p:cNvGrpSpPr>
              <p:nvPr/>
            </p:nvGrpSpPr>
            <p:grpSpPr bwMode="auto">
              <a:xfrm>
                <a:off x="2033" y="2095"/>
                <a:ext cx="307" cy="308"/>
                <a:chOff x="2021" y="2100"/>
                <a:chExt cx="307" cy="308"/>
              </a:xfrm>
            </p:grpSpPr>
            <p:sp>
              <p:nvSpPr>
                <p:cNvPr id="62" name="Oval 1035"/>
                <p:cNvSpPr>
                  <a:spLocks noChangeArrowheads="1"/>
                </p:cNvSpPr>
                <p:nvPr/>
              </p:nvSpPr>
              <p:spPr bwMode="auto">
                <a:xfrm>
                  <a:off x="2021" y="2101"/>
                  <a:ext cx="307" cy="307"/>
                </a:xfrm>
                <a:prstGeom prst="ellipse">
                  <a:avLst/>
                </a:prstGeom>
                <a:solidFill>
                  <a:srgbClr val="000080"/>
                </a:solidFill>
                <a:ln w="12700">
                  <a:solidFill>
                    <a:schemeClr val="tx1"/>
                  </a:solidFill>
                  <a:round/>
                  <a:headEnd/>
                  <a:tailEnd/>
                </a:ln>
                <a:effectLst/>
              </p:spPr>
              <p:txBody>
                <a:bodyPr wrap="none" anchor="ctr"/>
                <a:lstStyle/>
                <a:p>
                  <a:endParaRPr lang="lv-LV"/>
                </a:p>
              </p:txBody>
            </p:sp>
            <p:sp>
              <p:nvSpPr>
                <p:cNvPr id="63" name="Text Box 1036"/>
                <p:cNvSpPr txBox="1">
                  <a:spLocks noChangeArrowheads="1"/>
                </p:cNvSpPr>
                <p:nvPr/>
              </p:nvSpPr>
              <p:spPr bwMode="auto">
                <a:xfrm>
                  <a:off x="2047" y="2100"/>
                  <a:ext cx="255"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t>
                  </a:r>
                  <a:endParaRPr lang="en-US" sz="2400">
                    <a:latin typeface="Times"/>
                  </a:endParaRPr>
                </a:p>
              </p:txBody>
            </p:sp>
          </p:grpSp>
          <p:grpSp>
            <p:nvGrpSpPr>
              <p:cNvPr id="59" name="Group 1037"/>
              <p:cNvGrpSpPr>
                <a:grpSpLocks/>
              </p:cNvGrpSpPr>
              <p:nvPr/>
            </p:nvGrpSpPr>
            <p:grpSpPr bwMode="auto">
              <a:xfrm>
                <a:off x="2517" y="2095"/>
                <a:ext cx="307" cy="308"/>
                <a:chOff x="2021" y="2100"/>
                <a:chExt cx="307" cy="308"/>
              </a:xfrm>
            </p:grpSpPr>
            <p:sp>
              <p:nvSpPr>
                <p:cNvPr id="60" name="Oval 1038"/>
                <p:cNvSpPr>
                  <a:spLocks noChangeArrowheads="1"/>
                </p:cNvSpPr>
                <p:nvPr/>
              </p:nvSpPr>
              <p:spPr bwMode="auto">
                <a:xfrm>
                  <a:off x="2021" y="2101"/>
                  <a:ext cx="307" cy="307"/>
                </a:xfrm>
                <a:prstGeom prst="ellipse">
                  <a:avLst/>
                </a:prstGeom>
                <a:solidFill>
                  <a:srgbClr val="000080"/>
                </a:solidFill>
                <a:ln w="12700">
                  <a:solidFill>
                    <a:schemeClr val="tx1"/>
                  </a:solidFill>
                  <a:round/>
                  <a:headEnd/>
                  <a:tailEnd/>
                </a:ln>
                <a:effectLst/>
              </p:spPr>
              <p:txBody>
                <a:bodyPr wrap="none" anchor="ctr"/>
                <a:lstStyle/>
                <a:p>
                  <a:endParaRPr lang="lv-LV"/>
                </a:p>
              </p:txBody>
            </p:sp>
            <p:sp>
              <p:nvSpPr>
                <p:cNvPr id="61" name="Text Box 1039"/>
                <p:cNvSpPr txBox="1">
                  <a:spLocks noChangeArrowheads="1"/>
                </p:cNvSpPr>
                <p:nvPr/>
              </p:nvSpPr>
              <p:spPr bwMode="auto">
                <a:xfrm>
                  <a:off x="2047" y="2100"/>
                  <a:ext cx="255" cy="288"/>
                </a:xfrm>
                <a:prstGeom prst="rect">
                  <a:avLst/>
                </a:prstGeom>
                <a:noFill/>
                <a:ln w="9525">
                  <a:noFill/>
                  <a:miter lim="800000"/>
                  <a:headEnd/>
                  <a:tailEnd/>
                </a:ln>
                <a:effectLst/>
              </p:spPr>
              <p:txBody>
                <a:bodyPr wrap="none">
                  <a:spAutoFit/>
                </a:bodyPr>
                <a:lstStyle/>
                <a:p>
                  <a:r>
                    <a:rPr lang="en-US" sz="2400" b="1" i="1">
                      <a:solidFill>
                        <a:schemeClr val="bg1"/>
                      </a:solidFill>
                      <a:latin typeface="Arial" charset="0"/>
                    </a:rPr>
                    <a:t>A</a:t>
                  </a:r>
                  <a:endParaRPr lang="en-US" sz="2400">
                    <a:latin typeface="Times"/>
                  </a:endParaRPr>
                </a:p>
              </p:txBody>
            </p:sp>
          </p:grpSp>
        </p:grpSp>
        <p:grpSp>
          <p:nvGrpSpPr>
            <p:cNvPr id="31" name="Group 1040"/>
            <p:cNvGrpSpPr>
              <a:grpSpLocks/>
            </p:cNvGrpSpPr>
            <p:nvPr/>
          </p:nvGrpSpPr>
          <p:grpSpPr bwMode="auto">
            <a:xfrm>
              <a:off x="3161" y="2247"/>
              <a:ext cx="307" cy="308"/>
              <a:chOff x="3690" y="122"/>
              <a:chExt cx="307" cy="308"/>
            </a:xfrm>
          </p:grpSpPr>
          <p:sp>
            <p:nvSpPr>
              <p:cNvPr id="55" name="Oval 1041"/>
              <p:cNvSpPr>
                <a:spLocks noChangeArrowheads="1"/>
              </p:cNvSpPr>
              <p:nvPr/>
            </p:nvSpPr>
            <p:spPr bwMode="auto">
              <a:xfrm>
                <a:off x="3690" y="123"/>
                <a:ext cx="307" cy="307"/>
              </a:xfrm>
              <a:prstGeom prst="ellipse">
                <a:avLst/>
              </a:prstGeom>
              <a:noFill/>
              <a:ln w="12700">
                <a:solidFill>
                  <a:schemeClr val="tx1"/>
                </a:solidFill>
                <a:round/>
                <a:headEnd/>
                <a:tailEnd/>
              </a:ln>
              <a:effectLst/>
            </p:spPr>
            <p:txBody>
              <a:bodyPr wrap="none" anchor="ctr"/>
              <a:lstStyle/>
              <a:p>
                <a:endParaRPr lang="lv-LV"/>
              </a:p>
            </p:txBody>
          </p:sp>
          <p:sp>
            <p:nvSpPr>
              <p:cNvPr id="56" name="Text Box 1042"/>
              <p:cNvSpPr txBox="1">
                <a:spLocks noChangeArrowheads="1"/>
              </p:cNvSpPr>
              <p:nvPr/>
            </p:nvSpPr>
            <p:spPr bwMode="auto">
              <a:xfrm>
                <a:off x="3732" y="122"/>
                <a:ext cx="223" cy="288"/>
              </a:xfrm>
              <a:prstGeom prst="rect">
                <a:avLst/>
              </a:prstGeom>
              <a:noFill/>
              <a:ln w="9525">
                <a:noFill/>
                <a:miter lim="800000"/>
                <a:headEnd/>
                <a:tailEnd/>
              </a:ln>
              <a:effectLst/>
            </p:spPr>
            <p:txBody>
              <a:bodyPr wrap="none">
                <a:spAutoFit/>
              </a:bodyPr>
              <a:lstStyle/>
              <a:p>
                <a:r>
                  <a:rPr lang="en-US" sz="2400" b="1" i="1">
                    <a:latin typeface="Arial" charset="0"/>
                  </a:rPr>
                  <a:t>a</a:t>
                </a:r>
                <a:endParaRPr lang="en-US" sz="2400">
                  <a:latin typeface="Times"/>
                </a:endParaRPr>
              </a:p>
            </p:txBody>
          </p:sp>
        </p:grpSp>
        <p:grpSp>
          <p:nvGrpSpPr>
            <p:cNvPr id="32" name="Group 1043"/>
            <p:cNvGrpSpPr>
              <a:grpSpLocks/>
            </p:cNvGrpSpPr>
            <p:nvPr/>
          </p:nvGrpSpPr>
          <p:grpSpPr bwMode="auto">
            <a:xfrm>
              <a:off x="3653" y="2247"/>
              <a:ext cx="307" cy="308"/>
              <a:chOff x="3690" y="122"/>
              <a:chExt cx="307" cy="308"/>
            </a:xfrm>
          </p:grpSpPr>
          <p:sp>
            <p:nvSpPr>
              <p:cNvPr id="53" name="Oval 1044"/>
              <p:cNvSpPr>
                <a:spLocks noChangeArrowheads="1"/>
              </p:cNvSpPr>
              <p:nvPr/>
            </p:nvSpPr>
            <p:spPr bwMode="auto">
              <a:xfrm>
                <a:off x="3690" y="123"/>
                <a:ext cx="307" cy="307"/>
              </a:xfrm>
              <a:prstGeom prst="ellipse">
                <a:avLst/>
              </a:prstGeom>
              <a:noFill/>
              <a:ln w="12700">
                <a:solidFill>
                  <a:schemeClr val="tx1"/>
                </a:solidFill>
                <a:round/>
                <a:headEnd/>
                <a:tailEnd/>
              </a:ln>
              <a:effectLst/>
            </p:spPr>
            <p:txBody>
              <a:bodyPr wrap="none" anchor="ctr"/>
              <a:lstStyle/>
              <a:p>
                <a:endParaRPr lang="lv-LV"/>
              </a:p>
            </p:txBody>
          </p:sp>
          <p:sp>
            <p:nvSpPr>
              <p:cNvPr id="54" name="Text Box 1045"/>
              <p:cNvSpPr txBox="1">
                <a:spLocks noChangeArrowheads="1"/>
              </p:cNvSpPr>
              <p:nvPr/>
            </p:nvSpPr>
            <p:spPr bwMode="auto">
              <a:xfrm>
                <a:off x="3732" y="122"/>
                <a:ext cx="223" cy="288"/>
              </a:xfrm>
              <a:prstGeom prst="rect">
                <a:avLst/>
              </a:prstGeom>
              <a:noFill/>
              <a:ln w="9525">
                <a:noFill/>
                <a:miter lim="800000"/>
                <a:headEnd/>
                <a:tailEnd/>
              </a:ln>
              <a:effectLst/>
            </p:spPr>
            <p:txBody>
              <a:bodyPr wrap="none">
                <a:spAutoFit/>
              </a:bodyPr>
              <a:lstStyle/>
              <a:p>
                <a:r>
                  <a:rPr lang="en-US" sz="2400" b="1" i="1" dirty="0">
                    <a:latin typeface="Arial" charset="0"/>
                  </a:rPr>
                  <a:t>a</a:t>
                </a:r>
                <a:endParaRPr lang="en-US" sz="2400" dirty="0">
                  <a:latin typeface="Times"/>
                </a:endParaRPr>
              </a:p>
            </p:txBody>
          </p:sp>
        </p:grpSp>
        <p:grpSp>
          <p:nvGrpSpPr>
            <p:cNvPr id="33" name="Group 1046"/>
            <p:cNvGrpSpPr>
              <a:grpSpLocks/>
            </p:cNvGrpSpPr>
            <p:nvPr/>
          </p:nvGrpSpPr>
          <p:grpSpPr bwMode="auto">
            <a:xfrm>
              <a:off x="4050" y="2247"/>
              <a:ext cx="307" cy="308"/>
              <a:chOff x="3690" y="122"/>
              <a:chExt cx="307" cy="308"/>
            </a:xfrm>
          </p:grpSpPr>
          <p:sp>
            <p:nvSpPr>
              <p:cNvPr id="51" name="Oval 1047"/>
              <p:cNvSpPr>
                <a:spLocks noChangeArrowheads="1"/>
              </p:cNvSpPr>
              <p:nvPr/>
            </p:nvSpPr>
            <p:spPr bwMode="auto">
              <a:xfrm>
                <a:off x="3690" y="123"/>
                <a:ext cx="307" cy="307"/>
              </a:xfrm>
              <a:prstGeom prst="ellipse">
                <a:avLst/>
              </a:prstGeom>
              <a:noFill/>
              <a:ln w="12700">
                <a:solidFill>
                  <a:schemeClr val="tx1"/>
                </a:solidFill>
                <a:round/>
                <a:headEnd/>
                <a:tailEnd/>
              </a:ln>
              <a:effectLst/>
            </p:spPr>
            <p:txBody>
              <a:bodyPr wrap="none" anchor="ctr"/>
              <a:lstStyle/>
              <a:p>
                <a:endParaRPr lang="lv-LV"/>
              </a:p>
            </p:txBody>
          </p:sp>
          <p:sp>
            <p:nvSpPr>
              <p:cNvPr id="52" name="Text Box 1048"/>
              <p:cNvSpPr txBox="1">
                <a:spLocks noChangeArrowheads="1"/>
              </p:cNvSpPr>
              <p:nvPr/>
            </p:nvSpPr>
            <p:spPr bwMode="auto">
              <a:xfrm>
                <a:off x="3732" y="122"/>
                <a:ext cx="223" cy="288"/>
              </a:xfrm>
              <a:prstGeom prst="rect">
                <a:avLst/>
              </a:prstGeom>
              <a:noFill/>
              <a:ln w="9525">
                <a:noFill/>
                <a:miter lim="800000"/>
                <a:headEnd/>
                <a:tailEnd/>
              </a:ln>
              <a:effectLst/>
            </p:spPr>
            <p:txBody>
              <a:bodyPr wrap="none">
                <a:spAutoFit/>
              </a:bodyPr>
              <a:lstStyle/>
              <a:p>
                <a:r>
                  <a:rPr lang="en-US" sz="2400" b="1" i="1">
                    <a:latin typeface="Arial" charset="0"/>
                  </a:rPr>
                  <a:t>a</a:t>
                </a:r>
                <a:endParaRPr lang="en-US" sz="2400">
                  <a:latin typeface="Times"/>
                </a:endParaRPr>
              </a:p>
            </p:txBody>
          </p:sp>
        </p:grpSp>
        <p:sp>
          <p:nvSpPr>
            <p:cNvPr id="34" name="AutoShape 1049"/>
            <p:cNvSpPr>
              <a:spLocks/>
            </p:cNvSpPr>
            <p:nvPr/>
          </p:nvSpPr>
          <p:spPr bwMode="auto">
            <a:xfrm rot="5400000">
              <a:off x="2177" y="2104"/>
              <a:ext cx="207" cy="1240"/>
            </a:xfrm>
            <a:prstGeom prst="rightBrace">
              <a:avLst>
                <a:gd name="adj1" fmla="val 49919"/>
                <a:gd name="adj2" fmla="val 50000"/>
              </a:avLst>
            </a:prstGeom>
            <a:noFill/>
            <a:ln w="9525">
              <a:solidFill>
                <a:schemeClr val="tx1"/>
              </a:solidFill>
              <a:round/>
              <a:headEnd/>
              <a:tailEnd/>
            </a:ln>
            <a:effectLst/>
          </p:spPr>
          <p:txBody>
            <a:bodyPr wrap="none" anchor="ctr"/>
            <a:lstStyle/>
            <a:p>
              <a:endParaRPr lang="lv-LV"/>
            </a:p>
          </p:txBody>
        </p:sp>
        <p:sp>
          <p:nvSpPr>
            <p:cNvPr id="35" name="AutoShape 1050"/>
            <p:cNvSpPr>
              <a:spLocks/>
            </p:cNvSpPr>
            <p:nvPr/>
          </p:nvSpPr>
          <p:spPr bwMode="auto">
            <a:xfrm rot="5400000">
              <a:off x="3656" y="2104"/>
              <a:ext cx="207" cy="1240"/>
            </a:xfrm>
            <a:prstGeom prst="rightBrace">
              <a:avLst>
                <a:gd name="adj1" fmla="val 49919"/>
                <a:gd name="adj2" fmla="val 50000"/>
              </a:avLst>
            </a:prstGeom>
            <a:noFill/>
            <a:ln w="9525">
              <a:solidFill>
                <a:schemeClr val="tx1"/>
              </a:solidFill>
              <a:round/>
              <a:headEnd/>
              <a:tailEnd/>
            </a:ln>
            <a:effectLst/>
          </p:spPr>
          <p:txBody>
            <a:bodyPr wrap="none" anchor="ctr"/>
            <a:lstStyle/>
            <a:p>
              <a:endParaRPr lang="lv-LV"/>
            </a:p>
          </p:txBody>
        </p:sp>
        <p:sp>
          <p:nvSpPr>
            <p:cNvPr id="36" name="Text Box 1051"/>
            <p:cNvSpPr txBox="1">
              <a:spLocks noChangeArrowheads="1"/>
            </p:cNvSpPr>
            <p:nvPr/>
          </p:nvSpPr>
          <p:spPr bwMode="auto">
            <a:xfrm>
              <a:off x="1369" y="1767"/>
              <a:ext cx="821" cy="288"/>
            </a:xfrm>
            <a:prstGeom prst="rect">
              <a:avLst/>
            </a:prstGeom>
            <a:noFill/>
            <a:ln w="9525">
              <a:noFill/>
              <a:miter lim="800000"/>
              <a:headEnd/>
              <a:tailEnd/>
            </a:ln>
            <a:effectLst/>
          </p:spPr>
          <p:txBody>
            <a:bodyPr wrap="none">
              <a:spAutoFit/>
            </a:bodyPr>
            <a:lstStyle/>
            <a:p>
              <a:r>
                <a:rPr lang="en-US" sz="2400" b="1">
                  <a:latin typeface="Arial" charset="0"/>
                </a:rPr>
                <a:t>0.49</a:t>
              </a:r>
              <a:r>
                <a:rPr lang="en-US" sz="2400" b="1" i="1">
                  <a:latin typeface="Arial" charset="0"/>
                </a:rPr>
                <a:t> AA</a:t>
              </a:r>
              <a:endParaRPr lang="en-US" sz="2400">
                <a:latin typeface="Times"/>
              </a:endParaRPr>
            </a:p>
          </p:txBody>
        </p:sp>
        <p:sp>
          <p:nvSpPr>
            <p:cNvPr id="37" name="Text Box 1052"/>
            <p:cNvSpPr txBox="1">
              <a:spLocks noChangeArrowheads="1"/>
            </p:cNvSpPr>
            <p:nvPr/>
          </p:nvSpPr>
          <p:spPr bwMode="auto">
            <a:xfrm>
              <a:off x="2421" y="1767"/>
              <a:ext cx="789" cy="288"/>
            </a:xfrm>
            <a:prstGeom prst="rect">
              <a:avLst/>
            </a:prstGeom>
            <a:noFill/>
            <a:ln w="9525">
              <a:noFill/>
              <a:miter lim="800000"/>
              <a:headEnd/>
              <a:tailEnd/>
            </a:ln>
            <a:effectLst/>
          </p:spPr>
          <p:txBody>
            <a:bodyPr wrap="none">
              <a:spAutoFit/>
            </a:bodyPr>
            <a:lstStyle/>
            <a:p>
              <a:r>
                <a:rPr lang="en-US" sz="2400" b="1">
                  <a:latin typeface="Arial" charset="0"/>
                </a:rPr>
                <a:t>0.42</a:t>
              </a:r>
              <a:r>
                <a:rPr lang="en-US" sz="2400" b="1" i="1">
                  <a:latin typeface="Arial" charset="0"/>
                </a:rPr>
                <a:t> Aa</a:t>
              </a:r>
              <a:endParaRPr lang="en-US" sz="2400">
                <a:latin typeface="Times"/>
              </a:endParaRPr>
            </a:p>
          </p:txBody>
        </p:sp>
        <p:sp>
          <p:nvSpPr>
            <p:cNvPr id="38" name="Text Box 1053"/>
            <p:cNvSpPr txBox="1">
              <a:spLocks noChangeArrowheads="1"/>
            </p:cNvSpPr>
            <p:nvPr/>
          </p:nvSpPr>
          <p:spPr bwMode="auto">
            <a:xfrm>
              <a:off x="3457" y="1767"/>
              <a:ext cx="757" cy="288"/>
            </a:xfrm>
            <a:prstGeom prst="rect">
              <a:avLst/>
            </a:prstGeom>
            <a:noFill/>
            <a:ln w="9525">
              <a:noFill/>
              <a:miter lim="800000"/>
              <a:headEnd/>
              <a:tailEnd/>
            </a:ln>
            <a:effectLst/>
          </p:spPr>
          <p:txBody>
            <a:bodyPr wrap="none">
              <a:spAutoFit/>
            </a:bodyPr>
            <a:lstStyle/>
            <a:p>
              <a:r>
                <a:rPr lang="en-US" sz="2400" b="1">
                  <a:latin typeface="Arial" charset="0"/>
                </a:rPr>
                <a:t>0.09</a:t>
              </a:r>
              <a:r>
                <a:rPr lang="en-US" sz="2400" b="1" i="1">
                  <a:latin typeface="Arial" charset="0"/>
                </a:rPr>
                <a:t> aa</a:t>
              </a:r>
              <a:endParaRPr lang="en-US" sz="2400">
                <a:latin typeface="Times"/>
              </a:endParaRPr>
            </a:p>
          </p:txBody>
        </p:sp>
        <p:sp>
          <p:nvSpPr>
            <p:cNvPr id="39" name="Line 1054"/>
            <p:cNvSpPr>
              <a:spLocks noChangeShapeType="1"/>
            </p:cNvSpPr>
            <p:nvPr/>
          </p:nvSpPr>
          <p:spPr bwMode="auto">
            <a:xfrm flipH="1">
              <a:off x="1760"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0" name="Line 1055"/>
            <p:cNvSpPr>
              <a:spLocks noChangeShapeType="1"/>
            </p:cNvSpPr>
            <p:nvPr/>
          </p:nvSpPr>
          <p:spPr bwMode="auto">
            <a:xfrm>
              <a:off x="2072"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1" name="Line 1056"/>
            <p:cNvSpPr>
              <a:spLocks noChangeShapeType="1"/>
            </p:cNvSpPr>
            <p:nvPr/>
          </p:nvSpPr>
          <p:spPr bwMode="auto">
            <a:xfrm flipH="1">
              <a:off x="2800"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2" name="Line 1057"/>
            <p:cNvSpPr>
              <a:spLocks noChangeShapeType="1"/>
            </p:cNvSpPr>
            <p:nvPr/>
          </p:nvSpPr>
          <p:spPr bwMode="auto">
            <a:xfrm>
              <a:off x="3112"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3" name="Line 1058"/>
            <p:cNvSpPr>
              <a:spLocks noChangeShapeType="1"/>
            </p:cNvSpPr>
            <p:nvPr/>
          </p:nvSpPr>
          <p:spPr bwMode="auto">
            <a:xfrm flipH="1">
              <a:off x="3808"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4" name="Line 1059"/>
            <p:cNvSpPr>
              <a:spLocks noChangeShapeType="1"/>
            </p:cNvSpPr>
            <p:nvPr/>
          </p:nvSpPr>
          <p:spPr bwMode="auto">
            <a:xfrm>
              <a:off x="4120" y="2032"/>
              <a:ext cx="144" cy="176"/>
            </a:xfrm>
            <a:prstGeom prst="line">
              <a:avLst/>
            </a:prstGeom>
            <a:noFill/>
            <a:ln w="12700">
              <a:solidFill>
                <a:schemeClr val="tx1"/>
              </a:solidFill>
              <a:round/>
              <a:headEnd/>
              <a:tailEnd type="stealth" w="med" len="lg"/>
            </a:ln>
            <a:effectLst/>
          </p:spPr>
          <p:txBody>
            <a:bodyPr wrap="none" anchor="ctr"/>
            <a:lstStyle/>
            <a:p>
              <a:endParaRPr lang="lv-LV"/>
            </a:p>
          </p:txBody>
        </p:sp>
        <p:sp>
          <p:nvSpPr>
            <p:cNvPr id="45" name="AutoShape 1060"/>
            <p:cNvSpPr>
              <a:spLocks/>
            </p:cNvSpPr>
            <p:nvPr/>
          </p:nvSpPr>
          <p:spPr bwMode="auto">
            <a:xfrm rot="5400000">
              <a:off x="2203" y="2630"/>
              <a:ext cx="156" cy="936"/>
            </a:xfrm>
            <a:prstGeom prst="rightBrace">
              <a:avLst>
                <a:gd name="adj1" fmla="val 50000"/>
                <a:gd name="adj2" fmla="val 50000"/>
              </a:avLst>
            </a:prstGeom>
            <a:noFill/>
            <a:ln w="9525">
              <a:solidFill>
                <a:schemeClr val="tx1"/>
              </a:solidFill>
              <a:round/>
              <a:headEnd/>
              <a:tailEnd/>
            </a:ln>
            <a:effectLst/>
          </p:spPr>
          <p:txBody>
            <a:bodyPr wrap="none" anchor="ctr"/>
            <a:lstStyle/>
            <a:p>
              <a:endParaRPr lang="lv-LV"/>
            </a:p>
          </p:txBody>
        </p:sp>
        <p:sp>
          <p:nvSpPr>
            <p:cNvPr id="46" name="AutoShape 1061"/>
            <p:cNvSpPr>
              <a:spLocks/>
            </p:cNvSpPr>
            <p:nvPr/>
          </p:nvSpPr>
          <p:spPr bwMode="auto">
            <a:xfrm rot="5400000">
              <a:off x="3682" y="2630"/>
              <a:ext cx="156" cy="936"/>
            </a:xfrm>
            <a:prstGeom prst="rightBrace">
              <a:avLst>
                <a:gd name="adj1" fmla="val 50000"/>
                <a:gd name="adj2" fmla="val 50000"/>
              </a:avLst>
            </a:prstGeom>
            <a:noFill/>
            <a:ln w="9525">
              <a:solidFill>
                <a:schemeClr val="tx1"/>
              </a:solidFill>
              <a:round/>
              <a:headEnd/>
              <a:tailEnd/>
            </a:ln>
            <a:effectLst/>
          </p:spPr>
          <p:txBody>
            <a:bodyPr wrap="none" anchor="ctr"/>
            <a:lstStyle/>
            <a:p>
              <a:endParaRPr lang="lv-LV"/>
            </a:p>
          </p:txBody>
        </p:sp>
        <p:sp>
          <p:nvSpPr>
            <p:cNvPr id="47" name="Text Box 1062"/>
            <p:cNvSpPr txBox="1">
              <a:spLocks noChangeArrowheads="1"/>
            </p:cNvSpPr>
            <p:nvPr/>
          </p:nvSpPr>
          <p:spPr bwMode="auto">
            <a:xfrm>
              <a:off x="1740" y="2783"/>
              <a:ext cx="1083" cy="288"/>
            </a:xfrm>
            <a:prstGeom prst="rect">
              <a:avLst/>
            </a:prstGeom>
            <a:noFill/>
            <a:ln w="9525">
              <a:noFill/>
              <a:miter lim="800000"/>
              <a:headEnd/>
              <a:tailEnd/>
            </a:ln>
            <a:effectLst/>
          </p:spPr>
          <p:txBody>
            <a:bodyPr wrap="none">
              <a:spAutoFit/>
            </a:bodyPr>
            <a:lstStyle/>
            <a:p>
              <a:r>
                <a:rPr lang="en-US" sz="2400" b="1">
                  <a:latin typeface="Arial" charset="0"/>
                </a:rPr>
                <a:t>0.49</a:t>
              </a:r>
              <a:r>
                <a:rPr lang="en-US" sz="2400" b="1" i="1">
                  <a:latin typeface="Arial" charset="0"/>
                </a:rPr>
                <a:t> + </a:t>
              </a:r>
              <a:r>
                <a:rPr lang="en-US" sz="2400" b="1">
                  <a:latin typeface="Arial" charset="0"/>
                </a:rPr>
                <a:t>0.21</a:t>
              </a:r>
              <a:endParaRPr lang="en-US" sz="2400">
                <a:latin typeface="Times"/>
              </a:endParaRPr>
            </a:p>
          </p:txBody>
        </p:sp>
        <p:sp>
          <p:nvSpPr>
            <p:cNvPr id="48" name="Text Box 1063"/>
            <p:cNvSpPr txBox="1">
              <a:spLocks noChangeArrowheads="1"/>
            </p:cNvSpPr>
            <p:nvPr/>
          </p:nvSpPr>
          <p:spPr bwMode="auto">
            <a:xfrm>
              <a:off x="3219" y="2783"/>
              <a:ext cx="1083" cy="288"/>
            </a:xfrm>
            <a:prstGeom prst="rect">
              <a:avLst/>
            </a:prstGeom>
            <a:noFill/>
            <a:ln w="9525">
              <a:noFill/>
              <a:miter lim="800000"/>
              <a:headEnd/>
              <a:tailEnd/>
            </a:ln>
            <a:effectLst/>
          </p:spPr>
          <p:txBody>
            <a:bodyPr wrap="none">
              <a:spAutoFit/>
            </a:bodyPr>
            <a:lstStyle/>
            <a:p>
              <a:r>
                <a:rPr lang="en-US" sz="2400" b="1">
                  <a:latin typeface="Arial" charset="0"/>
                </a:rPr>
                <a:t>0.21</a:t>
              </a:r>
              <a:r>
                <a:rPr lang="en-US" sz="2400" b="1" i="1">
                  <a:latin typeface="Arial" charset="0"/>
                </a:rPr>
                <a:t> + </a:t>
              </a:r>
              <a:r>
                <a:rPr lang="en-US" sz="2400" b="1">
                  <a:latin typeface="Arial" charset="0"/>
                </a:rPr>
                <a:t>0.09</a:t>
              </a:r>
              <a:endParaRPr lang="en-US" sz="2400">
                <a:latin typeface="Times"/>
              </a:endParaRPr>
            </a:p>
          </p:txBody>
        </p:sp>
        <p:sp>
          <p:nvSpPr>
            <p:cNvPr id="49" name="Text Box 1064"/>
            <p:cNvSpPr txBox="1">
              <a:spLocks noChangeArrowheads="1"/>
            </p:cNvSpPr>
            <p:nvPr/>
          </p:nvSpPr>
          <p:spPr bwMode="auto">
            <a:xfrm>
              <a:off x="2020" y="3151"/>
              <a:ext cx="522" cy="288"/>
            </a:xfrm>
            <a:prstGeom prst="rect">
              <a:avLst/>
            </a:prstGeom>
            <a:noFill/>
            <a:ln w="9525">
              <a:noFill/>
              <a:miter lim="800000"/>
              <a:headEnd/>
              <a:tailEnd/>
            </a:ln>
            <a:effectLst/>
          </p:spPr>
          <p:txBody>
            <a:bodyPr wrap="none">
              <a:spAutoFit/>
            </a:bodyPr>
            <a:lstStyle/>
            <a:p>
              <a:r>
                <a:rPr lang="en-US" sz="2400" b="1">
                  <a:latin typeface="Arial" charset="0"/>
                </a:rPr>
                <a:t>0.7</a:t>
              </a:r>
              <a:r>
                <a:rPr lang="en-US" sz="2400" b="1" i="1">
                  <a:latin typeface="Arial" charset="0"/>
                </a:rPr>
                <a:t>A</a:t>
              </a:r>
              <a:endParaRPr lang="en-US" sz="2400">
                <a:latin typeface="Times"/>
              </a:endParaRPr>
            </a:p>
          </p:txBody>
        </p:sp>
        <p:sp>
          <p:nvSpPr>
            <p:cNvPr id="50" name="Text Box 1065"/>
            <p:cNvSpPr txBox="1">
              <a:spLocks noChangeArrowheads="1"/>
            </p:cNvSpPr>
            <p:nvPr/>
          </p:nvSpPr>
          <p:spPr bwMode="auto">
            <a:xfrm>
              <a:off x="3515" y="3151"/>
              <a:ext cx="490" cy="288"/>
            </a:xfrm>
            <a:prstGeom prst="rect">
              <a:avLst/>
            </a:prstGeom>
            <a:noFill/>
            <a:ln w="9525">
              <a:noFill/>
              <a:miter lim="800000"/>
              <a:headEnd/>
              <a:tailEnd/>
            </a:ln>
            <a:effectLst/>
          </p:spPr>
          <p:txBody>
            <a:bodyPr wrap="none">
              <a:spAutoFit/>
            </a:bodyPr>
            <a:lstStyle/>
            <a:p>
              <a:r>
                <a:rPr lang="en-US" sz="2400" b="1">
                  <a:latin typeface="Arial" charset="0"/>
                </a:rPr>
                <a:t>0.3</a:t>
              </a:r>
              <a:r>
                <a:rPr lang="en-US" sz="2400" b="1" i="1">
                  <a:latin typeface="Arial" charset="0"/>
                </a:rPr>
                <a:t>a</a:t>
              </a:r>
              <a:endParaRPr lang="en-US" sz="2400">
                <a:latin typeface="Times"/>
              </a:endParaRPr>
            </a:p>
          </p:txBody>
        </p:sp>
      </p:grpSp>
    </p:spTree>
    <p:extLst>
      <p:ext uri="{BB962C8B-B14F-4D97-AF65-F5344CB8AC3E}">
        <p14:creationId xmlns:p14="http://schemas.microsoft.com/office/powerpoint/2010/main" val="3530986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Novirzes no </a:t>
            </a:r>
            <a:r>
              <a:rPr lang="lv-LV" dirty="0" err="1" smtClean="0"/>
              <a:t>Hārdija-Weinberga</a:t>
            </a:r>
            <a:r>
              <a:rPr lang="lv-LV" dirty="0" smtClean="0"/>
              <a:t> vienādojuma:</a:t>
            </a:r>
            <a:endParaRPr lang="lv-LV" dirty="0"/>
          </a:p>
        </p:txBody>
      </p:sp>
      <p:sp>
        <p:nvSpPr>
          <p:cNvPr id="66" name="Content Placeholder 1"/>
          <p:cNvSpPr txBox="1">
            <a:spLocks/>
          </p:cNvSpPr>
          <p:nvPr/>
        </p:nvSpPr>
        <p:spPr>
          <a:xfrm>
            <a:off x="457200" y="1076325"/>
            <a:ext cx="8229600" cy="5248275"/>
          </a:xfrm>
          <a:prstGeom prst="rect">
            <a:avLst/>
          </a:prstGeom>
        </p:spPr>
        <p:txBody>
          <a:bodyPr/>
          <a:lstStyle/>
          <a:p>
            <a:pPr marL="342900" indent="-342900" algn="l">
              <a:spcBef>
                <a:spcPct val="20000"/>
              </a:spcBef>
              <a:buClr>
                <a:schemeClr val="hlink"/>
              </a:buClr>
              <a:buFont typeface="Wingdings" pitchFamily="2" charset="2"/>
              <a:buChar char="v"/>
            </a:pPr>
            <a:r>
              <a:rPr lang="lv-LV" sz="2800" kern="0" dirty="0" err="1" smtClean="0">
                <a:solidFill>
                  <a:srgbClr val="000066"/>
                </a:solidFill>
                <a:latin typeface="Calibri" pitchFamily="34" charset="0"/>
                <a:cs typeface="Calibri" pitchFamily="34" charset="0"/>
              </a:rPr>
              <a:t>Randoma</a:t>
            </a:r>
            <a:r>
              <a:rPr lang="lv-LV" sz="2800" kern="0" dirty="0" smtClean="0">
                <a:solidFill>
                  <a:srgbClr val="000066"/>
                </a:solidFill>
                <a:latin typeface="Calibri" pitchFamily="34" charset="0"/>
                <a:cs typeface="Calibri" pitchFamily="34" charset="0"/>
              </a:rPr>
              <a:t> pārošanās:</a:t>
            </a:r>
          </a:p>
          <a:p>
            <a:pPr marL="1257300" lvl="2" indent="-342900" algn="l">
              <a:spcBef>
                <a:spcPct val="20000"/>
              </a:spcBef>
              <a:buClr>
                <a:schemeClr val="hlink"/>
              </a:buClr>
            </a:pPr>
            <a:r>
              <a:rPr lang="lv-LV" sz="2800" kern="0" dirty="0" err="1" smtClean="0">
                <a:solidFill>
                  <a:srgbClr val="000066"/>
                </a:solidFill>
                <a:latin typeface="Calibri" pitchFamily="34" charset="0"/>
                <a:cs typeface="Calibri" pitchFamily="34" charset="0"/>
              </a:rPr>
              <a:t>Inbrīdings</a:t>
            </a:r>
            <a:r>
              <a:rPr lang="lv-LV" sz="2800" kern="0" dirty="0" smtClean="0">
                <a:solidFill>
                  <a:srgbClr val="000066"/>
                </a:solidFill>
                <a:latin typeface="Calibri" pitchFamily="34" charset="0"/>
                <a:cs typeface="Calibri" pitchFamily="34" charset="0"/>
              </a:rPr>
              <a:t> – palielina visu gēnu </a:t>
            </a:r>
            <a:r>
              <a:rPr lang="lv-LV" sz="2800" kern="0" dirty="0" err="1" smtClean="0">
                <a:solidFill>
                  <a:srgbClr val="000066"/>
                </a:solidFill>
                <a:latin typeface="Calibri" pitchFamily="34" charset="0"/>
                <a:cs typeface="Calibri" pitchFamily="34" charset="0"/>
              </a:rPr>
              <a:t>homozigotāti</a:t>
            </a:r>
            <a:endParaRPr lang="lv-LV" sz="2800" kern="0" dirty="0" smtClean="0">
              <a:solidFill>
                <a:srgbClr val="000066"/>
              </a:solidFill>
              <a:latin typeface="Calibri" pitchFamily="34" charset="0"/>
              <a:cs typeface="Calibri" pitchFamily="34" charset="0"/>
            </a:endParaRPr>
          </a:p>
          <a:p>
            <a:pPr marL="1257300" lvl="2" indent="-342900" algn="l">
              <a:spcBef>
                <a:spcPct val="20000"/>
              </a:spcBef>
              <a:buClr>
                <a:schemeClr val="hlink"/>
              </a:buClr>
            </a:pPr>
            <a:r>
              <a:rPr lang="lv-LV" sz="2800" kern="0" dirty="0" smtClean="0">
                <a:solidFill>
                  <a:srgbClr val="000066"/>
                </a:solidFill>
                <a:latin typeface="Calibri" pitchFamily="34" charset="0"/>
                <a:cs typeface="Calibri" pitchFamily="34" charset="0"/>
              </a:rPr>
              <a:t>Selektīva pārošanās – palielina to gēnu </a:t>
            </a:r>
            <a:r>
              <a:rPr lang="lv-LV" sz="2800" kern="0" dirty="0" err="1" smtClean="0">
                <a:solidFill>
                  <a:srgbClr val="000066"/>
                </a:solidFill>
                <a:latin typeface="Calibri" pitchFamily="34" charset="0"/>
                <a:cs typeface="Calibri" pitchFamily="34" charset="0"/>
              </a:rPr>
              <a:t>homozigotitāti</a:t>
            </a:r>
            <a:r>
              <a:rPr lang="lv-LV" sz="2800" kern="0" dirty="0" smtClean="0">
                <a:solidFill>
                  <a:srgbClr val="000066"/>
                </a:solidFill>
                <a:latin typeface="Calibri" pitchFamily="34" charset="0"/>
                <a:cs typeface="Calibri" pitchFamily="34" charset="0"/>
              </a:rPr>
              <a:t>, ka saistīta ar selektivitātes pazīmi</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lang="lv-LV" sz="2800" kern="0" dirty="0" smtClean="0">
                <a:solidFill>
                  <a:srgbClr val="000066"/>
                </a:solidFill>
                <a:latin typeface="Calibri" pitchFamily="34" charset="0"/>
                <a:cs typeface="Calibri" pitchFamily="34" charset="0"/>
              </a:rPr>
              <a:t>Faktori, kas izraisa alēļu frekvences maiņu saglabājot H-W līdzsvaru</a:t>
            </a:r>
            <a:r>
              <a:rPr kumimoji="0" lang="lv-LV" sz="2800" b="0" i="0" u="none" strike="noStrike" kern="0" cap="none" spc="0" normalizeH="0" baseline="0" noProof="0" dirty="0" smtClean="0">
                <a:ln>
                  <a:noFill/>
                </a:ln>
                <a:solidFill>
                  <a:srgbClr val="000066"/>
                </a:solidFill>
                <a:effectLst/>
                <a:uLnTx/>
                <a:uFillTx/>
                <a:latin typeface="Calibri" pitchFamily="34" charset="0"/>
                <a:ea typeface="+mn-ea"/>
                <a:cs typeface="Calibri" pitchFamily="34" charset="0"/>
              </a:rPr>
              <a:t>:</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cs typeface="Calibri" pitchFamily="34" charset="0"/>
              </a:rPr>
              <a:t>Selekcija (balansēta selekcija)</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cs typeface="Calibri" pitchFamily="34" charset="0"/>
              </a:rPr>
              <a:t>Mutācijas</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lv-LV" sz="2800" kern="0" dirty="0" smtClean="0">
                <a:solidFill>
                  <a:srgbClr val="000066"/>
                </a:solidFill>
                <a:latin typeface="Calibri" pitchFamily="34" charset="0"/>
                <a:cs typeface="Calibri" pitchFamily="34" charset="0"/>
              </a:rPr>
              <a:t>Migrācija</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lv-LV" sz="2800" b="0" i="0" u="none" strike="noStrike" kern="0" cap="none" spc="0" normalizeH="0" baseline="0" noProof="0" dirty="0" smtClean="0">
                <a:ln>
                  <a:noFill/>
                </a:ln>
                <a:solidFill>
                  <a:srgbClr val="000066"/>
                </a:solidFill>
                <a:effectLst/>
                <a:uLnTx/>
                <a:uFillTx/>
                <a:latin typeface="Calibri" pitchFamily="34" charset="0"/>
                <a:cs typeface="Calibri" pitchFamily="34" charset="0"/>
              </a:rPr>
              <a:t>Mazs populācijas izmērs (ģenētiskais</a:t>
            </a:r>
            <a:r>
              <a:rPr kumimoji="0" lang="lv-LV" sz="2800" b="0" i="0" u="none" strike="noStrike" kern="0" cap="none" spc="0" normalizeH="0" noProof="0" dirty="0" smtClean="0">
                <a:ln>
                  <a:noFill/>
                </a:ln>
                <a:solidFill>
                  <a:srgbClr val="000066"/>
                </a:solidFill>
                <a:effectLst/>
                <a:uLnTx/>
                <a:uFillTx/>
                <a:latin typeface="Calibri" pitchFamily="34" charset="0"/>
                <a:cs typeface="Calibri" pitchFamily="34" charset="0"/>
              </a:rPr>
              <a:t> dreifs)</a:t>
            </a:r>
            <a:endParaRPr kumimoji="0" lang="lv-LV" sz="2800" b="0" i="0" u="none" strike="noStrike" kern="0" cap="none" spc="0" normalizeH="0" baseline="0" noProof="0" dirty="0">
              <a:ln>
                <a:noFill/>
              </a:ln>
              <a:solidFill>
                <a:srgbClr val="000066"/>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183413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229600" cy="5248275"/>
          </a:xfrm>
        </p:spPr>
        <p:txBody>
          <a:bodyPr/>
          <a:lstStyle/>
          <a:p>
            <a:r>
              <a:rPr lang="lv-LV" dirty="0" smtClean="0"/>
              <a:t>Daudzi lokusi (ar limitētu skaitu)  ir iesaistīti pazīmes ekspresijā</a:t>
            </a:r>
          </a:p>
          <a:p>
            <a:r>
              <a:rPr lang="lv-LV" dirty="0" smtClean="0"/>
              <a:t>Atsevišķi lokusi ir pārsvarā </a:t>
            </a:r>
            <a:r>
              <a:rPr lang="lv-LV" dirty="0" err="1" smtClean="0"/>
              <a:t>aditīvi</a:t>
            </a:r>
            <a:r>
              <a:rPr lang="lv-LV" dirty="0" smtClean="0"/>
              <a:t> (bez </a:t>
            </a:r>
            <a:r>
              <a:rPr lang="lv-LV" dirty="0" err="1" smtClean="0"/>
              <a:t>dominantas</a:t>
            </a:r>
            <a:r>
              <a:rPr lang="lv-LV" dirty="0" smtClean="0"/>
              <a:t> vai </a:t>
            </a:r>
            <a:r>
              <a:rPr lang="lv-LV" dirty="0" err="1" smtClean="0"/>
              <a:t>recesīvas</a:t>
            </a:r>
            <a:r>
              <a:rPr lang="lv-LV" dirty="0" smtClean="0"/>
              <a:t> izpausmes)</a:t>
            </a:r>
          </a:p>
          <a:p>
            <a:r>
              <a:rPr lang="lv-LV" dirty="0" smtClean="0"/>
              <a:t>Iesaistītie lokusi pārsvarā darbojas papildinoši un neatkarīgi viens no otra (</a:t>
            </a:r>
            <a:r>
              <a:rPr lang="lv-LV" dirty="0" err="1" smtClean="0"/>
              <a:t>aditīvi</a:t>
            </a:r>
            <a:r>
              <a:rPr lang="lv-LV" dirty="0" smtClean="0"/>
              <a:t>), katrs papildinot vai samazinot mazu daļu no fenotipa.</a:t>
            </a:r>
          </a:p>
          <a:p>
            <a:r>
              <a:rPr lang="lv-LV" dirty="0" smtClean="0"/>
              <a:t>Vides faktori iedarbojas uz genotipu nosakot galīgo fenotipu. </a:t>
            </a:r>
            <a:endParaRPr lang="lv-LV" dirty="0"/>
          </a:p>
        </p:txBody>
      </p:sp>
      <p:sp>
        <p:nvSpPr>
          <p:cNvPr id="3" name="Title 2"/>
          <p:cNvSpPr>
            <a:spLocks noGrp="1"/>
          </p:cNvSpPr>
          <p:nvPr>
            <p:ph type="title"/>
          </p:nvPr>
        </p:nvSpPr>
        <p:spPr/>
        <p:txBody>
          <a:bodyPr/>
          <a:lstStyle/>
          <a:p>
            <a:pPr algn="ctr"/>
            <a:r>
              <a:rPr lang="lv-LV" dirty="0" err="1" smtClean="0"/>
              <a:t>Multifaktoriāla</a:t>
            </a:r>
            <a:r>
              <a:rPr lang="lv-LV" dirty="0" smtClean="0"/>
              <a:t> iedzimšana:</a:t>
            </a:r>
            <a:endParaRPr lang="lv-LV"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20482" name="Picture 2" descr="http://www.genome.gov/images/feature_images/thousand_genomes.jpg"/>
          <p:cNvPicPr>
            <a:picLocks noChangeAspect="1" noChangeArrowheads="1"/>
          </p:cNvPicPr>
          <p:nvPr/>
        </p:nvPicPr>
        <p:blipFill>
          <a:blip r:embed="rId2" cstate="print"/>
          <a:srcRect/>
          <a:stretch>
            <a:fillRect/>
          </a:stretch>
        </p:blipFill>
        <p:spPr bwMode="auto">
          <a:xfrm>
            <a:off x="179512" y="3501008"/>
            <a:ext cx="2381250" cy="3143250"/>
          </a:xfrm>
          <a:prstGeom prst="rect">
            <a:avLst/>
          </a:prstGeom>
          <a:noFill/>
        </p:spPr>
      </p:pic>
      <p:pic>
        <p:nvPicPr>
          <p:cNvPr id="20484" name="Picture 4" descr="http://marketing.appliedbiosystems.com/images/All_Product_Promo/Innovations/issue9/images/09_feature_head.gif"/>
          <p:cNvPicPr>
            <a:picLocks noChangeAspect="1" noChangeArrowheads="1"/>
          </p:cNvPicPr>
          <p:nvPr/>
        </p:nvPicPr>
        <p:blipFill>
          <a:blip r:embed="rId3" cstate="print"/>
          <a:srcRect/>
          <a:stretch>
            <a:fillRect/>
          </a:stretch>
        </p:blipFill>
        <p:spPr bwMode="auto">
          <a:xfrm>
            <a:off x="2915816" y="3717032"/>
            <a:ext cx="4272558" cy="2882281"/>
          </a:xfrm>
          <a:prstGeom prst="rect">
            <a:avLst/>
          </a:prstGeom>
          <a:noFill/>
        </p:spPr>
      </p:pic>
      <p:pic>
        <p:nvPicPr>
          <p:cNvPr id="6" name="Picture 4" descr="HapMaplogoweb1copy"/>
          <p:cNvPicPr>
            <a:picLocks noChangeAspect="1" noChangeArrowheads="1"/>
          </p:cNvPicPr>
          <p:nvPr/>
        </p:nvPicPr>
        <p:blipFill>
          <a:blip r:embed="rId4" cstate="print"/>
          <a:srcRect/>
          <a:stretch>
            <a:fillRect/>
          </a:stretch>
        </p:blipFill>
        <p:spPr bwMode="auto">
          <a:xfrm>
            <a:off x="323528" y="836712"/>
            <a:ext cx="8424862" cy="2760663"/>
          </a:xfrm>
          <a:prstGeom prst="rect">
            <a:avLst/>
          </a:prstGeom>
          <a:noFill/>
          <a:ln w="9525">
            <a:noFill/>
            <a:miter lim="800000"/>
            <a:headEnd/>
            <a:tailEnd/>
          </a:ln>
        </p:spPr>
      </p:pic>
    </p:spTree>
    <p:extLst>
      <p:ext uri="{BB962C8B-B14F-4D97-AF65-F5344CB8AC3E}">
        <p14:creationId xmlns:p14="http://schemas.microsoft.com/office/powerpoint/2010/main" val="334020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2575" y="2060997"/>
            <a:ext cx="7223125" cy="4130675"/>
            <a:chOff x="568" y="1342"/>
            <a:chExt cx="5119" cy="2602"/>
          </a:xfrm>
        </p:grpSpPr>
        <p:sp>
          <p:nvSpPr>
            <p:cNvPr id="17417" name="Freeform 3"/>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38100">
              <a:solidFill>
                <a:schemeClr val="tx1"/>
              </a:solidFill>
              <a:round/>
              <a:headEnd/>
              <a:tailEnd/>
            </a:ln>
          </p:spPr>
          <p:txBody>
            <a:bodyPr/>
            <a:lstStyle/>
            <a:p>
              <a:endParaRPr lang="en-GB">
                <a:latin typeface="Candara" pitchFamily="34" charset="0"/>
              </a:endParaRPr>
            </a:p>
          </p:txBody>
        </p:sp>
        <p:sp>
          <p:nvSpPr>
            <p:cNvPr id="17418" name="Freeform 4"/>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38100">
              <a:solidFill>
                <a:schemeClr val="tx1"/>
              </a:solidFill>
              <a:round/>
              <a:headEnd/>
              <a:tailEnd/>
            </a:ln>
          </p:spPr>
          <p:txBody>
            <a:bodyPr/>
            <a:lstStyle/>
            <a:p>
              <a:endParaRPr lang="en-GB">
                <a:latin typeface="Candara" pitchFamily="34" charset="0"/>
              </a:endParaRPr>
            </a:p>
          </p:txBody>
        </p:sp>
      </p:grpSp>
      <p:sp>
        <p:nvSpPr>
          <p:cNvPr id="17411" name="Freeform 5"/>
          <p:cNvSpPr>
            <a:spLocks/>
          </p:cNvSpPr>
          <p:nvPr/>
        </p:nvSpPr>
        <p:spPr bwMode="auto">
          <a:xfrm>
            <a:off x="277809" y="1286540"/>
            <a:ext cx="45719" cy="4895607"/>
          </a:xfrm>
          <a:custGeom>
            <a:avLst/>
            <a:gdLst>
              <a:gd name="T0" fmla="*/ 0 w 1"/>
              <a:gd name="T1" fmla="*/ 3593 h 3594"/>
              <a:gd name="T2" fmla="*/ 0 w 1"/>
              <a:gd name="T3" fmla="*/ 3572 h 3594"/>
              <a:gd name="T4" fmla="*/ 0 w 1"/>
              <a:gd name="T5" fmla="*/ 3548 h 3594"/>
              <a:gd name="T6" fmla="*/ 0 w 1"/>
              <a:gd name="T7" fmla="*/ 3514 h 3594"/>
              <a:gd name="T8" fmla="*/ 0 w 1"/>
              <a:gd name="T9" fmla="*/ 3472 h 3594"/>
              <a:gd name="T10" fmla="*/ 0 w 1"/>
              <a:gd name="T11" fmla="*/ 3420 h 3594"/>
              <a:gd name="T12" fmla="*/ 0 w 1"/>
              <a:gd name="T13" fmla="*/ 3360 h 3594"/>
              <a:gd name="T14" fmla="*/ 0 w 1"/>
              <a:gd name="T15" fmla="*/ 3293 h 3594"/>
              <a:gd name="T16" fmla="*/ 0 w 1"/>
              <a:gd name="T17" fmla="*/ 3218 h 3594"/>
              <a:gd name="T18" fmla="*/ 0 w 1"/>
              <a:gd name="T19" fmla="*/ 3135 h 3594"/>
              <a:gd name="T20" fmla="*/ 0 w 1"/>
              <a:gd name="T21" fmla="*/ 3045 h 3594"/>
              <a:gd name="T22" fmla="*/ 0 w 1"/>
              <a:gd name="T23" fmla="*/ 2949 h 3594"/>
              <a:gd name="T24" fmla="*/ 0 w 1"/>
              <a:gd name="T25" fmla="*/ 2846 h 3594"/>
              <a:gd name="T26" fmla="*/ 0 w 1"/>
              <a:gd name="T27" fmla="*/ 2737 h 3594"/>
              <a:gd name="T28" fmla="*/ 0 w 1"/>
              <a:gd name="T29" fmla="*/ 2623 h 3594"/>
              <a:gd name="T30" fmla="*/ 0 w 1"/>
              <a:gd name="T31" fmla="*/ 2503 h 3594"/>
              <a:gd name="T32" fmla="*/ 0 w 1"/>
              <a:gd name="T33" fmla="*/ 2378 h 3594"/>
              <a:gd name="T34" fmla="*/ 0 w 1"/>
              <a:gd name="T35" fmla="*/ 2248 h 3594"/>
              <a:gd name="T36" fmla="*/ 0 w 1"/>
              <a:gd name="T37" fmla="*/ 2114 h 3594"/>
              <a:gd name="T38" fmla="*/ 0 w 1"/>
              <a:gd name="T39" fmla="*/ 1975 h 3594"/>
              <a:gd name="T40" fmla="*/ 0 w 1"/>
              <a:gd name="T41" fmla="*/ 1832 h 3594"/>
              <a:gd name="T42" fmla="*/ 0 w 1"/>
              <a:gd name="T43" fmla="*/ 1687 h 3594"/>
              <a:gd name="T44" fmla="*/ 0 w 1"/>
              <a:gd name="T45" fmla="*/ 1538 h 3594"/>
              <a:gd name="T46" fmla="*/ 0 w 1"/>
              <a:gd name="T47" fmla="*/ 1386 h 3594"/>
              <a:gd name="T48" fmla="*/ 0 w 1"/>
              <a:gd name="T49" fmla="*/ 1231 h 3594"/>
              <a:gd name="T50" fmla="*/ 0 w 1"/>
              <a:gd name="T51" fmla="*/ 1074 h 3594"/>
              <a:gd name="T52" fmla="*/ 0 w 1"/>
              <a:gd name="T53" fmla="*/ 916 h 3594"/>
              <a:gd name="T54" fmla="*/ 0 w 1"/>
              <a:gd name="T55" fmla="*/ 756 h 3594"/>
              <a:gd name="T56" fmla="*/ 0 w 1"/>
              <a:gd name="T57" fmla="*/ 594 h 3594"/>
              <a:gd name="T58" fmla="*/ 0 w 1"/>
              <a:gd name="T59" fmla="*/ 432 h 3594"/>
              <a:gd name="T60" fmla="*/ 0 w 1"/>
              <a:gd name="T61" fmla="*/ 268 h 3594"/>
              <a:gd name="T62" fmla="*/ 0 w 1"/>
              <a:gd name="T63" fmla="*/ 105 h 3594"/>
              <a:gd name="T64" fmla="*/ 0 w 1"/>
              <a:gd name="T65" fmla="*/ 95 h 3594"/>
              <a:gd name="T66" fmla="*/ 0 w 1"/>
              <a:gd name="T67" fmla="*/ 90 h 3594"/>
              <a:gd name="T68" fmla="*/ 0 w 1"/>
              <a:gd name="T69" fmla="*/ 85 h 3594"/>
              <a:gd name="T70" fmla="*/ 0 w 1"/>
              <a:gd name="T71" fmla="*/ 80 h 3594"/>
              <a:gd name="T72" fmla="*/ 0 w 1"/>
              <a:gd name="T73" fmla="*/ 76 h 3594"/>
              <a:gd name="T74" fmla="*/ 0 w 1"/>
              <a:gd name="T75" fmla="*/ 71 h 3594"/>
              <a:gd name="T76" fmla="*/ 0 w 1"/>
              <a:gd name="T77" fmla="*/ 66 h 3594"/>
              <a:gd name="T78" fmla="*/ 0 w 1"/>
              <a:gd name="T79" fmla="*/ 62 h 3594"/>
              <a:gd name="T80" fmla="*/ 0 w 1"/>
              <a:gd name="T81" fmla="*/ 57 h 3594"/>
              <a:gd name="T82" fmla="*/ 0 w 1"/>
              <a:gd name="T83" fmla="*/ 53 h 3594"/>
              <a:gd name="T84" fmla="*/ 0 w 1"/>
              <a:gd name="T85" fmla="*/ 48 h 3594"/>
              <a:gd name="T86" fmla="*/ 0 w 1"/>
              <a:gd name="T87" fmla="*/ 44 h 3594"/>
              <a:gd name="T88" fmla="*/ 0 w 1"/>
              <a:gd name="T89" fmla="*/ 40 h 3594"/>
              <a:gd name="T90" fmla="*/ 0 w 1"/>
              <a:gd name="T91" fmla="*/ 36 h 3594"/>
              <a:gd name="T92" fmla="*/ 0 w 1"/>
              <a:gd name="T93" fmla="*/ 32 h 3594"/>
              <a:gd name="T94" fmla="*/ 0 w 1"/>
              <a:gd name="T95" fmla="*/ 29 h 3594"/>
              <a:gd name="T96" fmla="*/ 0 w 1"/>
              <a:gd name="T97" fmla="*/ 25 h 3594"/>
              <a:gd name="T98" fmla="*/ 0 w 1"/>
              <a:gd name="T99" fmla="*/ 22 h 3594"/>
              <a:gd name="T100" fmla="*/ 0 w 1"/>
              <a:gd name="T101" fmla="*/ 19 h 3594"/>
              <a:gd name="T102" fmla="*/ 0 w 1"/>
              <a:gd name="T103" fmla="*/ 16 h 3594"/>
              <a:gd name="T104" fmla="*/ 0 w 1"/>
              <a:gd name="T105" fmla="*/ 13 h 3594"/>
              <a:gd name="T106" fmla="*/ 0 w 1"/>
              <a:gd name="T107" fmla="*/ 11 h 3594"/>
              <a:gd name="T108" fmla="*/ 0 w 1"/>
              <a:gd name="T109" fmla="*/ 8 h 3594"/>
              <a:gd name="T110" fmla="*/ 0 w 1"/>
              <a:gd name="T111" fmla="*/ 6 h 3594"/>
              <a:gd name="T112" fmla="*/ 0 w 1"/>
              <a:gd name="T113" fmla="*/ 5 h 3594"/>
              <a:gd name="T114" fmla="*/ 0 w 1"/>
              <a:gd name="T115" fmla="*/ 3 h 3594"/>
              <a:gd name="T116" fmla="*/ 0 w 1"/>
              <a:gd name="T117" fmla="*/ 2 h 3594"/>
              <a:gd name="T118" fmla="*/ 0 w 1"/>
              <a:gd name="T119" fmla="*/ 1 h 3594"/>
              <a:gd name="T120" fmla="*/ 0 w 1"/>
              <a:gd name="T121" fmla="*/ 0 h 3594"/>
              <a:gd name="T122" fmla="*/ 0 w 1"/>
              <a:gd name="T123" fmla="*/ 0 h 3594"/>
              <a:gd name="T124" fmla="*/ 0 w 1"/>
              <a:gd name="T125" fmla="*/ 0 h 3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3594"/>
              <a:gd name="T191" fmla="*/ 1 w 1"/>
              <a:gd name="T192" fmla="*/ 3594 h 3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3594">
                <a:moveTo>
                  <a:pt x="0" y="3593"/>
                </a:moveTo>
                <a:lnTo>
                  <a:pt x="0" y="3572"/>
                </a:lnTo>
                <a:lnTo>
                  <a:pt x="0" y="3548"/>
                </a:lnTo>
                <a:lnTo>
                  <a:pt x="0" y="3514"/>
                </a:lnTo>
                <a:lnTo>
                  <a:pt x="0" y="3472"/>
                </a:lnTo>
                <a:lnTo>
                  <a:pt x="0" y="3420"/>
                </a:lnTo>
                <a:lnTo>
                  <a:pt x="0" y="3360"/>
                </a:lnTo>
                <a:lnTo>
                  <a:pt x="0" y="3293"/>
                </a:lnTo>
                <a:lnTo>
                  <a:pt x="0" y="3218"/>
                </a:lnTo>
                <a:lnTo>
                  <a:pt x="0" y="3135"/>
                </a:lnTo>
                <a:lnTo>
                  <a:pt x="0" y="3045"/>
                </a:lnTo>
                <a:lnTo>
                  <a:pt x="0" y="2949"/>
                </a:lnTo>
                <a:lnTo>
                  <a:pt x="0" y="2846"/>
                </a:lnTo>
                <a:lnTo>
                  <a:pt x="0" y="2737"/>
                </a:lnTo>
                <a:lnTo>
                  <a:pt x="0" y="2623"/>
                </a:lnTo>
                <a:lnTo>
                  <a:pt x="0" y="2503"/>
                </a:lnTo>
                <a:lnTo>
                  <a:pt x="0" y="2378"/>
                </a:lnTo>
                <a:lnTo>
                  <a:pt x="0" y="2248"/>
                </a:lnTo>
                <a:lnTo>
                  <a:pt x="0" y="2114"/>
                </a:lnTo>
                <a:lnTo>
                  <a:pt x="0" y="1975"/>
                </a:lnTo>
                <a:lnTo>
                  <a:pt x="0" y="1832"/>
                </a:lnTo>
                <a:lnTo>
                  <a:pt x="0" y="1687"/>
                </a:lnTo>
                <a:lnTo>
                  <a:pt x="0" y="1538"/>
                </a:lnTo>
                <a:lnTo>
                  <a:pt x="0" y="1386"/>
                </a:lnTo>
                <a:lnTo>
                  <a:pt x="0" y="1231"/>
                </a:lnTo>
                <a:lnTo>
                  <a:pt x="0" y="1074"/>
                </a:lnTo>
                <a:lnTo>
                  <a:pt x="0" y="916"/>
                </a:lnTo>
                <a:lnTo>
                  <a:pt x="0" y="756"/>
                </a:lnTo>
                <a:lnTo>
                  <a:pt x="0" y="594"/>
                </a:lnTo>
                <a:lnTo>
                  <a:pt x="0" y="432"/>
                </a:lnTo>
                <a:lnTo>
                  <a:pt x="0" y="268"/>
                </a:lnTo>
                <a:lnTo>
                  <a:pt x="0" y="105"/>
                </a:lnTo>
                <a:lnTo>
                  <a:pt x="0" y="95"/>
                </a:lnTo>
                <a:lnTo>
                  <a:pt x="0" y="90"/>
                </a:lnTo>
                <a:lnTo>
                  <a:pt x="0" y="85"/>
                </a:lnTo>
                <a:lnTo>
                  <a:pt x="0" y="80"/>
                </a:lnTo>
                <a:lnTo>
                  <a:pt x="0" y="76"/>
                </a:lnTo>
                <a:lnTo>
                  <a:pt x="0" y="71"/>
                </a:lnTo>
                <a:lnTo>
                  <a:pt x="0" y="66"/>
                </a:lnTo>
                <a:lnTo>
                  <a:pt x="0" y="62"/>
                </a:lnTo>
                <a:lnTo>
                  <a:pt x="0" y="57"/>
                </a:lnTo>
                <a:lnTo>
                  <a:pt x="0" y="53"/>
                </a:lnTo>
                <a:lnTo>
                  <a:pt x="0" y="48"/>
                </a:lnTo>
                <a:lnTo>
                  <a:pt x="0" y="44"/>
                </a:lnTo>
                <a:lnTo>
                  <a:pt x="0" y="40"/>
                </a:lnTo>
                <a:lnTo>
                  <a:pt x="0" y="36"/>
                </a:lnTo>
                <a:lnTo>
                  <a:pt x="0" y="32"/>
                </a:lnTo>
                <a:lnTo>
                  <a:pt x="0" y="29"/>
                </a:lnTo>
                <a:lnTo>
                  <a:pt x="0" y="25"/>
                </a:lnTo>
                <a:lnTo>
                  <a:pt x="0" y="22"/>
                </a:lnTo>
                <a:lnTo>
                  <a:pt x="0" y="19"/>
                </a:lnTo>
                <a:lnTo>
                  <a:pt x="0" y="16"/>
                </a:lnTo>
                <a:lnTo>
                  <a:pt x="0" y="13"/>
                </a:lnTo>
                <a:lnTo>
                  <a:pt x="0" y="11"/>
                </a:lnTo>
                <a:lnTo>
                  <a:pt x="0" y="8"/>
                </a:lnTo>
                <a:lnTo>
                  <a:pt x="0" y="6"/>
                </a:lnTo>
                <a:lnTo>
                  <a:pt x="0" y="5"/>
                </a:lnTo>
                <a:lnTo>
                  <a:pt x="0" y="3"/>
                </a:lnTo>
                <a:lnTo>
                  <a:pt x="0" y="2"/>
                </a:lnTo>
                <a:lnTo>
                  <a:pt x="0" y="1"/>
                </a:lnTo>
                <a:lnTo>
                  <a:pt x="0"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2" name="Freeform 6"/>
          <p:cNvSpPr>
            <a:spLocks/>
          </p:cNvSpPr>
          <p:nvPr/>
        </p:nvSpPr>
        <p:spPr bwMode="auto">
          <a:xfrm>
            <a:off x="285750" y="6205960"/>
            <a:ext cx="7929563" cy="1587"/>
          </a:xfrm>
          <a:custGeom>
            <a:avLst/>
            <a:gdLst>
              <a:gd name="T0" fmla="*/ 0 w 5620"/>
              <a:gd name="T1" fmla="*/ 0 h 1"/>
              <a:gd name="T2" fmla="*/ 48 w 5620"/>
              <a:gd name="T3" fmla="*/ 0 h 1"/>
              <a:gd name="T4" fmla="*/ 106 w 5620"/>
              <a:gd name="T5" fmla="*/ 0 h 1"/>
              <a:gd name="T6" fmla="*/ 184 w 5620"/>
              <a:gd name="T7" fmla="*/ 0 h 1"/>
              <a:gd name="T8" fmla="*/ 282 w 5620"/>
              <a:gd name="T9" fmla="*/ 0 h 1"/>
              <a:gd name="T10" fmla="*/ 398 w 5620"/>
              <a:gd name="T11" fmla="*/ 0 h 1"/>
              <a:gd name="T12" fmla="*/ 532 w 5620"/>
              <a:gd name="T13" fmla="*/ 0 h 1"/>
              <a:gd name="T14" fmla="*/ 680 w 5620"/>
              <a:gd name="T15" fmla="*/ 0 h 1"/>
              <a:gd name="T16" fmla="*/ 844 w 5620"/>
              <a:gd name="T17" fmla="*/ 0 h 1"/>
              <a:gd name="T18" fmla="*/ 1020 w 5620"/>
              <a:gd name="T19" fmla="*/ 0 h 1"/>
              <a:gd name="T20" fmla="*/ 1209 w 5620"/>
              <a:gd name="T21" fmla="*/ 0 h 1"/>
              <a:gd name="T22" fmla="*/ 1408 w 5620"/>
              <a:gd name="T23" fmla="*/ 0 h 1"/>
              <a:gd name="T24" fmla="*/ 1616 w 5620"/>
              <a:gd name="T25" fmla="*/ 0 h 1"/>
              <a:gd name="T26" fmla="*/ 1832 w 5620"/>
              <a:gd name="T27" fmla="*/ 0 h 1"/>
              <a:gd name="T28" fmla="*/ 2054 w 5620"/>
              <a:gd name="T29" fmla="*/ 0 h 1"/>
              <a:gd name="T30" fmla="*/ 2283 w 5620"/>
              <a:gd name="T31" fmla="*/ 0 h 1"/>
              <a:gd name="T32" fmla="*/ 2515 w 5620"/>
              <a:gd name="T33" fmla="*/ 0 h 1"/>
              <a:gd name="T34" fmla="*/ 2750 w 5620"/>
              <a:gd name="T35" fmla="*/ 0 h 1"/>
              <a:gd name="T36" fmla="*/ 2987 w 5620"/>
              <a:gd name="T37" fmla="*/ 0 h 1"/>
              <a:gd name="T38" fmla="*/ 3224 w 5620"/>
              <a:gd name="T39" fmla="*/ 0 h 1"/>
              <a:gd name="T40" fmla="*/ 3460 w 5620"/>
              <a:gd name="T41" fmla="*/ 0 h 1"/>
              <a:gd name="T42" fmla="*/ 3693 w 5620"/>
              <a:gd name="T43" fmla="*/ 0 h 1"/>
              <a:gd name="T44" fmla="*/ 3923 w 5620"/>
              <a:gd name="T45" fmla="*/ 0 h 1"/>
              <a:gd name="T46" fmla="*/ 4148 w 5620"/>
              <a:gd name="T47" fmla="*/ 0 h 1"/>
              <a:gd name="T48" fmla="*/ 4367 w 5620"/>
              <a:gd name="T49" fmla="*/ 0 h 1"/>
              <a:gd name="T50" fmla="*/ 4578 w 5620"/>
              <a:gd name="T51" fmla="*/ 0 h 1"/>
              <a:gd name="T52" fmla="*/ 4781 w 5620"/>
              <a:gd name="T53" fmla="*/ 0 h 1"/>
              <a:gd name="T54" fmla="*/ 4974 w 5620"/>
              <a:gd name="T55" fmla="*/ 0 h 1"/>
              <a:gd name="T56" fmla="*/ 5155 w 5620"/>
              <a:gd name="T57" fmla="*/ 0 h 1"/>
              <a:gd name="T58" fmla="*/ 5324 w 5620"/>
              <a:gd name="T59" fmla="*/ 0 h 1"/>
              <a:gd name="T60" fmla="*/ 5479 w 5620"/>
              <a:gd name="T61" fmla="*/ 0 h 1"/>
              <a:gd name="T62" fmla="*/ 5619 w 5620"/>
              <a:gd name="T63" fmla="*/ 0 h 1"/>
              <a:gd name="T64" fmla="*/ 5619 w 5620"/>
              <a:gd name="T65" fmla="*/ 0 h 1"/>
              <a:gd name="T66" fmla="*/ 5619 w 5620"/>
              <a:gd name="T67" fmla="*/ 0 h 1"/>
              <a:gd name="T68" fmla="*/ 5619 w 5620"/>
              <a:gd name="T69" fmla="*/ 0 h 1"/>
              <a:gd name="T70" fmla="*/ 5619 w 5620"/>
              <a:gd name="T71" fmla="*/ 0 h 1"/>
              <a:gd name="T72" fmla="*/ 5619 w 5620"/>
              <a:gd name="T73" fmla="*/ 0 h 1"/>
              <a:gd name="T74" fmla="*/ 5619 w 5620"/>
              <a:gd name="T75" fmla="*/ 0 h 1"/>
              <a:gd name="T76" fmla="*/ 5619 w 5620"/>
              <a:gd name="T77" fmla="*/ 0 h 1"/>
              <a:gd name="T78" fmla="*/ 5619 w 5620"/>
              <a:gd name="T79" fmla="*/ 0 h 1"/>
              <a:gd name="T80" fmla="*/ 5619 w 5620"/>
              <a:gd name="T81" fmla="*/ 0 h 1"/>
              <a:gd name="T82" fmla="*/ 5619 w 5620"/>
              <a:gd name="T83" fmla="*/ 0 h 1"/>
              <a:gd name="T84" fmla="*/ 5619 w 5620"/>
              <a:gd name="T85" fmla="*/ 0 h 1"/>
              <a:gd name="T86" fmla="*/ 5619 w 5620"/>
              <a:gd name="T87" fmla="*/ 0 h 1"/>
              <a:gd name="T88" fmla="*/ 5619 w 5620"/>
              <a:gd name="T89" fmla="*/ 0 h 1"/>
              <a:gd name="T90" fmla="*/ 5619 w 5620"/>
              <a:gd name="T91" fmla="*/ 0 h 1"/>
              <a:gd name="T92" fmla="*/ 5619 w 5620"/>
              <a:gd name="T93" fmla="*/ 0 h 1"/>
              <a:gd name="T94" fmla="*/ 5619 w 5620"/>
              <a:gd name="T95" fmla="*/ 0 h 1"/>
              <a:gd name="T96" fmla="*/ 5619 w 5620"/>
              <a:gd name="T97" fmla="*/ 0 h 1"/>
              <a:gd name="T98" fmla="*/ 5619 w 5620"/>
              <a:gd name="T99" fmla="*/ 0 h 1"/>
              <a:gd name="T100" fmla="*/ 5619 w 5620"/>
              <a:gd name="T101" fmla="*/ 0 h 1"/>
              <a:gd name="T102" fmla="*/ 5619 w 5620"/>
              <a:gd name="T103" fmla="*/ 0 h 1"/>
              <a:gd name="T104" fmla="*/ 5619 w 5620"/>
              <a:gd name="T105" fmla="*/ 0 h 1"/>
              <a:gd name="T106" fmla="*/ 5619 w 5620"/>
              <a:gd name="T107" fmla="*/ 0 h 1"/>
              <a:gd name="T108" fmla="*/ 5619 w 5620"/>
              <a:gd name="T109" fmla="*/ 0 h 1"/>
              <a:gd name="T110" fmla="*/ 5619 w 5620"/>
              <a:gd name="T111" fmla="*/ 0 h 1"/>
              <a:gd name="T112" fmla="*/ 5619 w 5620"/>
              <a:gd name="T113" fmla="*/ 0 h 1"/>
              <a:gd name="T114" fmla="*/ 5619 w 5620"/>
              <a:gd name="T115" fmla="*/ 0 h 1"/>
              <a:gd name="T116" fmla="*/ 5619 w 5620"/>
              <a:gd name="T117" fmla="*/ 0 h 1"/>
              <a:gd name="T118" fmla="*/ 5619 w 5620"/>
              <a:gd name="T119" fmla="*/ 0 h 1"/>
              <a:gd name="T120" fmla="*/ 5619 w 5620"/>
              <a:gd name="T121" fmla="*/ 0 h 1"/>
              <a:gd name="T122" fmla="*/ 5619 w 5620"/>
              <a:gd name="T123" fmla="*/ 0 h 1"/>
              <a:gd name="T124" fmla="*/ 5619 w 5620"/>
              <a:gd name="T125" fmla="*/ 0 h 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0"/>
              <a:gd name="T190" fmla="*/ 0 h 1"/>
              <a:gd name="T191" fmla="*/ 5620 w 5620"/>
              <a:gd name="T192" fmla="*/ 1 h 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0" h="1">
                <a:moveTo>
                  <a:pt x="0" y="0"/>
                </a:moveTo>
                <a:lnTo>
                  <a:pt x="48" y="0"/>
                </a:lnTo>
                <a:lnTo>
                  <a:pt x="106" y="0"/>
                </a:lnTo>
                <a:lnTo>
                  <a:pt x="184" y="0"/>
                </a:lnTo>
                <a:lnTo>
                  <a:pt x="282" y="0"/>
                </a:lnTo>
                <a:lnTo>
                  <a:pt x="398" y="0"/>
                </a:lnTo>
                <a:lnTo>
                  <a:pt x="532" y="0"/>
                </a:lnTo>
                <a:lnTo>
                  <a:pt x="680" y="0"/>
                </a:lnTo>
                <a:lnTo>
                  <a:pt x="844" y="0"/>
                </a:lnTo>
                <a:lnTo>
                  <a:pt x="1020" y="0"/>
                </a:lnTo>
                <a:lnTo>
                  <a:pt x="1209" y="0"/>
                </a:lnTo>
                <a:lnTo>
                  <a:pt x="1408" y="0"/>
                </a:lnTo>
                <a:lnTo>
                  <a:pt x="1616" y="0"/>
                </a:lnTo>
                <a:lnTo>
                  <a:pt x="1832" y="0"/>
                </a:lnTo>
                <a:lnTo>
                  <a:pt x="2054" y="0"/>
                </a:lnTo>
                <a:lnTo>
                  <a:pt x="2283" y="0"/>
                </a:lnTo>
                <a:lnTo>
                  <a:pt x="2515" y="0"/>
                </a:lnTo>
                <a:lnTo>
                  <a:pt x="2750" y="0"/>
                </a:lnTo>
                <a:lnTo>
                  <a:pt x="2987" y="0"/>
                </a:lnTo>
                <a:lnTo>
                  <a:pt x="3224" y="0"/>
                </a:lnTo>
                <a:lnTo>
                  <a:pt x="3460" y="0"/>
                </a:lnTo>
                <a:lnTo>
                  <a:pt x="3693" y="0"/>
                </a:lnTo>
                <a:lnTo>
                  <a:pt x="3923" y="0"/>
                </a:lnTo>
                <a:lnTo>
                  <a:pt x="4148" y="0"/>
                </a:lnTo>
                <a:lnTo>
                  <a:pt x="4367" y="0"/>
                </a:lnTo>
                <a:lnTo>
                  <a:pt x="4578" y="0"/>
                </a:lnTo>
                <a:lnTo>
                  <a:pt x="4781" y="0"/>
                </a:lnTo>
                <a:lnTo>
                  <a:pt x="4974" y="0"/>
                </a:lnTo>
                <a:lnTo>
                  <a:pt x="5155" y="0"/>
                </a:lnTo>
                <a:lnTo>
                  <a:pt x="5324" y="0"/>
                </a:lnTo>
                <a:lnTo>
                  <a:pt x="5479" y="0"/>
                </a:lnTo>
                <a:lnTo>
                  <a:pt x="5619"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3" name="Text Box 7"/>
          <p:cNvSpPr txBox="1">
            <a:spLocks noChangeArrowheads="1"/>
          </p:cNvSpPr>
          <p:nvPr/>
        </p:nvSpPr>
        <p:spPr bwMode="auto">
          <a:xfrm>
            <a:off x="539552" y="1412776"/>
            <a:ext cx="2422525" cy="565283"/>
          </a:xfrm>
          <a:prstGeom prst="rect">
            <a:avLst/>
          </a:prstGeom>
          <a:noFill/>
          <a:ln w="9525">
            <a:noFill/>
            <a:miter lim="800000"/>
            <a:headEnd/>
            <a:tailEnd/>
          </a:ln>
        </p:spPr>
        <p:txBody>
          <a:bodyPr anchor="ctr">
            <a:spAutoFit/>
          </a:bodyPr>
          <a:lstStyle/>
          <a:p>
            <a:pPr eaLnBrk="0" hangingPunct="0">
              <a:lnSpc>
                <a:spcPct val="85000"/>
              </a:lnSpc>
              <a:spcBef>
                <a:spcPct val="30000"/>
              </a:spcBef>
            </a:pPr>
            <a:r>
              <a:rPr lang="lv-LV" dirty="0" smtClean="0">
                <a:solidFill>
                  <a:srgbClr val="002060"/>
                </a:solidFill>
                <a:latin typeface="Candara" pitchFamily="34" charset="0"/>
              </a:rPr>
              <a:t>Indivīdu skaits populācijā</a:t>
            </a:r>
            <a:endParaRPr lang="en-GB" sz="1800" dirty="0">
              <a:solidFill>
                <a:srgbClr val="002060"/>
              </a:solidFill>
              <a:latin typeface="Candara" pitchFamily="34" charset="0"/>
            </a:endParaRPr>
          </a:p>
        </p:txBody>
      </p:sp>
      <p:sp>
        <p:nvSpPr>
          <p:cNvPr id="22536" name="Text Box 8"/>
          <p:cNvSpPr txBox="1">
            <a:spLocks noChangeArrowheads="1"/>
          </p:cNvSpPr>
          <p:nvPr/>
        </p:nvSpPr>
        <p:spPr bwMode="auto">
          <a:xfrm>
            <a:off x="3373123" y="6250592"/>
            <a:ext cx="984565" cy="329834"/>
          </a:xfrm>
          <a:prstGeom prst="rect">
            <a:avLst/>
          </a:prstGeom>
          <a:noFill/>
          <a:ln w="9525">
            <a:noFill/>
            <a:miter lim="800000"/>
            <a:headEnd/>
            <a:tailEnd/>
          </a:ln>
        </p:spPr>
        <p:txBody>
          <a:bodyPr wrap="none" anchor="ctr">
            <a:spAutoFit/>
          </a:bodyPr>
          <a:lstStyle/>
          <a:p>
            <a:pPr eaLnBrk="0" hangingPunct="0">
              <a:lnSpc>
                <a:spcPct val="85000"/>
              </a:lnSpc>
              <a:spcBef>
                <a:spcPct val="30000"/>
              </a:spcBef>
            </a:pPr>
            <a:r>
              <a:rPr lang="lv-LV" dirty="0" smtClean="0">
                <a:solidFill>
                  <a:srgbClr val="002060"/>
                </a:solidFill>
                <a:latin typeface="Candara" pitchFamily="34" charset="0"/>
              </a:rPr>
              <a:t>Augums</a:t>
            </a:r>
            <a:endParaRPr lang="en-GB" sz="1800" dirty="0">
              <a:solidFill>
                <a:srgbClr val="002060"/>
              </a:solidFill>
              <a:latin typeface="Candara" pitchFamily="34" charset="0"/>
            </a:endParaRPr>
          </a:p>
        </p:txBody>
      </p:sp>
      <p:sp>
        <p:nvSpPr>
          <p:cNvPr id="22537" name="Text Box 9"/>
          <p:cNvSpPr txBox="1">
            <a:spLocks noChangeArrowheads="1"/>
          </p:cNvSpPr>
          <p:nvPr/>
        </p:nvSpPr>
        <p:spPr bwMode="auto">
          <a:xfrm>
            <a:off x="4500563" y="1289472"/>
            <a:ext cx="4443412" cy="646331"/>
          </a:xfrm>
          <a:prstGeom prst="rect">
            <a:avLst/>
          </a:prstGeom>
          <a:noFill/>
          <a:ln w="9525">
            <a:noFill/>
            <a:miter lim="800000"/>
            <a:headEnd/>
            <a:tailEnd/>
          </a:ln>
          <a:effectLst/>
        </p:spPr>
        <p:txBody>
          <a:bodyPr>
            <a:spAutoFit/>
          </a:bodyPr>
          <a:lstStyle/>
          <a:p>
            <a:pPr eaLnBrk="0" hangingPunct="0">
              <a:spcBef>
                <a:spcPct val="50000"/>
              </a:spcBef>
              <a:defRPr/>
            </a:pPr>
            <a:r>
              <a:rPr lang="lv-LV" b="1" dirty="0" smtClean="0">
                <a:solidFill>
                  <a:schemeClr val="accent2">
                    <a:lumMod val="50000"/>
                  </a:schemeClr>
                </a:solidFill>
                <a:latin typeface="Candara" pitchFamily="34" charset="0"/>
              </a:rPr>
              <a:t>Kvantitatīvas pazīmes </a:t>
            </a:r>
            <a:r>
              <a:rPr lang="en-GB" b="1" dirty="0" smtClean="0">
                <a:solidFill>
                  <a:schemeClr val="accent2">
                    <a:lumMod val="50000"/>
                  </a:schemeClr>
                </a:solidFill>
                <a:latin typeface="Candara" pitchFamily="34" charset="0"/>
              </a:rPr>
              <a:t>– </a:t>
            </a:r>
            <a:r>
              <a:rPr lang="lv-LV" b="1" dirty="0" smtClean="0">
                <a:solidFill>
                  <a:schemeClr val="accent2">
                    <a:lumMod val="50000"/>
                  </a:schemeClr>
                </a:solidFill>
                <a:latin typeface="Candara" pitchFamily="34" charset="0"/>
              </a:rPr>
              <a:t>asins spiediens , masa, augums, vidukļa apkārtmērs utt.</a:t>
            </a:r>
            <a:endParaRPr lang="en-GB" dirty="0">
              <a:solidFill>
                <a:schemeClr val="accent2">
                  <a:lumMod val="50000"/>
                </a:schemeClr>
              </a:solidFill>
              <a:latin typeface="Candara" pitchFamily="34" charset="0"/>
            </a:endParaRPr>
          </a:p>
        </p:txBody>
      </p:sp>
      <p:sp>
        <p:nvSpPr>
          <p:cNvPr id="17416" name="Line 10"/>
          <p:cNvSpPr>
            <a:spLocks noChangeShapeType="1"/>
          </p:cNvSpPr>
          <p:nvPr/>
        </p:nvSpPr>
        <p:spPr bwMode="auto">
          <a:xfrm>
            <a:off x="4730750" y="6405985"/>
            <a:ext cx="954088" cy="0"/>
          </a:xfrm>
          <a:prstGeom prst="line">
            <a:avLst/>
          </a:prstGeom>
          <a:noFill/>
          <a:ln w="28575">
            <a:solidFill>
              <a:schemeClr val="tx1"/>
            </a:solidFill>
            <a:round/>
            <a:headEnd/>
            <a:tailEnd type="triangle" w="med" len="med"/>
          </a:ln>
        </p:spPr>
        <p:txBody>
          <a:bodyPr/>
          <a:lstStyle/>
          <a:p>
            <a:endParaRPr lang="lv-LV"/>
          </a:p>
        </p:txBody>
      </p:sp>
      <p:sp>
        <p:nvSpPr>
          <p:cNvPr id="11" name="Title 2"/>
          <p:cNvSpPr>
            <a:spLocks noGrp="1"/>
          </p:cNvSpPr>
          <p:nvPr>
            <p:ph type="title"/>
          </p:nvPr>
        </p:nvSpPr>
        <p:spPr>
          <a:xfrm>
            <a:off x="457200" y="152400"/>
            <a:ext cx="8229600" cy="563563"/>
          </a:xfrm>
        </p:spPr>
        <p:txBody>
          <a:bodyPr/>
          <a:lstStyle/>
          <a:p>
            <a:pPr algn="ctr"/>
            <a:r>
              <a:rPr lang="lv-LV" dirty="0" err="1" smtClean="0"/>
              <a:t>Multifaktoriāla</a:t>
            </a:r>
            <a:r>
              <a:rPr lang="lv-LV" dirty="0" smtClean="0"/>
              <a:t> pazīme = kvantitatīva pazīme</a:t>
            </a:r>
            <a:endParaRPr lang="lv-LV" dirty="0"/>
          </a:p>
        </p:txBody>
      </p:sp>
      <p:sp>
        <p:nvSpPr>
          <p:cNvPr id="12" name="Text Box 8"/>
          <p:cNvSpPr txBox="1">
            <a:spLocks noChangeArrowheads="1"/>
          </p:cNvSpPr>
          <p:nvPr/>
        </p:nvSpPr>
        <p:spPr bwMode="auto">
          <a:xfrm>
            <a:off x="2123728" y="6237312"/>
            <a:ext cx="2590774" cy="329834"/>
          </a:xfrm>
          <a:prstGeom prst="rect">
            <a:avLst/>
          </a:prstGeom>
          <a:noFill/>
          <a:ln w="9525">
            <a:noFill/>
            <a:miter lim="800000"/>
            <a:headEnd/>
            <a:tailEnd/>
          </a:ln>
        </p:spPr>
        <p:txBody>
          <a:bodyPr wrap="none" anchor="ctr">
            <a:spAutoFit/>
          </a:bodyPr>
          <a:lstStyle/>
          <a:p>
            <a:pPr eaLnBrk="0" hangingPunct="0">
              <a:lnSpc>
                <a:spcPct val="85000"/>
              </a:lnSpc>
              <a:spcBef>
                <a:spcPct val="30000"/>
              </a:spcBef>
            </a:pPr>
            <a:r>
              <a:rPr lang="lv-LV" b="1" dirty="0" smtClean="0">
                <a:solidFill>
                  <a:srgbClr val="002060"/>
                </a:solidFill>
                <a:latin typeface="Candara" pitchFamily="34" charset="0"/>
              </a:rPr>
              <a:t>Predispozīcija uz slimību</a:t>
            </a:r>
            <a:endParaRPr lang="en-GB" sz="1800" b="1" dirty="0">
              <a:solidFill>
                <a:srgbClr val="002060"/>
              </a:solidFill>
              <a:latin typeface="Candara"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53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6" grpId="1"/>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2575" y="2060997"/>
            <a:ext cx="7223125" cy="4130675"/>
            <a:chOff x="568" y="1342"/>
            <a:chExt cx="5119" cy="2602"/>
          </a:xfrm>
        </p:grpSpPr>
        <p:sp>
          <p:nvSpPr>
            <p:cNvPr id="17417" name="Freeform 3"/>
            <p:cNvSpPr>
              <a:spLocks/>
            </p:cNvSpPr>
            <p:nvPr/>
          </p:nvSpPr>
          <p:spPr bwMode="auto">
            <a:xfrm>
              <a:off x="568" y="1342"/>
              <a:ext cx="2557" cy="2596"/>
            </a:xfrm>
            <a:custGeom>
              <a:avLst/>
              <a:gdLst>
                <a:gd name="T0" fmla="*/ 75 w 2557"/>
                <a:gd name="T1" fmla="*/ 2584 h 2596"/>
                <a:gd name="T2" fmla="*/ 148 w 2557"/>
                <a:gd name="T3" fmla="*/ 2572 h 2596"/>
                <a:gd name="T4" fmla="*/ 220 w 2557"/>
                <a:gd name="T5" fmla="*/ 2556 h 2596"/>
                <a:gd name="T6" fmla="*/ 290 w 2557"/>
                <a:gd name="T7" fmla="*/ 2537 h 2596"/>
                <a:gd name="T8" fmla="*/ 360 w 2557"/>
                <a:gd name="T9" fmla="*/ 2515 h 2596"/>
                <a:gd name="T10" fmla="*/ 428 w 2557"/>
                <a:gd name="T11" fmla="*/ 2490 h 2596"/>
                <a:gd name="T12" fmla="*/ 496 w 2557"/>
                <a:gd name="T13" fmla="*/ 2462 h 2596"/>
                <a:gd name="T14" fmla="*/ 563 w 2557"/>
                <a:gd name="T15" fmla="*/ 2430 h 2596"/>
                <a:gd name="T16" fmla="*/ 629 w 2557"/>
                <a:gd name="T17" fmla="*/ 2395 h 2596"/>
                <a:gd name="T18" fmla="*/ 695 w 2557"/>
                <a:gd name="T19" fmla="*/ 2356 h 2596"/>
                <a:gd name="T20" fmla="*/ 760 w 2557"/>
                <a:gd name="T21" fmla="*/ 2314 h 2596"/>
                <a:gd name="T22" fmla="*/ 825 w 2557"/>
                <a:gd name="T23" fmla="*/ 2267 h 2596"/>
                <a:gd name="T24" fmla="*/ 890 w 2557"/>
                <a:gd name="T25" fmla="*/ 2217 h 2596"/>
                <a:gd name="T26" fmla="*/ 955 w 2557"/>
                <a:gd name="T27" fmla="*/ 2162 h 2596"/>
                <a:gd name="T28" fmla="*/ 1020 w 2557"/>
                <a:gd name="T29" fmla="*/ 2103 h 2596"/>
                <a:gd name="T30" fmla="*/ 1085 w 2557"/>
                <a:gd name="T31" fmla="*/ 2040 h 2596"/>
                <a:gd name="T32" fmla="*/ 1210 w 2557"/>
                <a:gd name="T33" fmla="*/ 1903 h 2596"/>
                <a:gd name="T34" fmla="*/ 1286 w 2557"/>
                <a:gd name="T35" fmla="*/ 1807 h 2596"/>
                <a:gd name="T36" fmla="*/ 1357 w 2557"/>
                <a:gd name="T37" fmla="*/ 1708 h 2596"/>
                <a:gd name="T38" fmla="*/ 1424 w 2557"/>
                <a:gd name="T39" fmla="*/ 1606 h 2596"/>
                <a:gd name="T40" fmla="*/ 1488 w 2557"/>
                <a:gd name="T41" fmla="*/ 1501 h 2596"/>
                <a:gd name="T42" fmla="*/ 1549 w 2557"/>
                <a:gd name="T43" fmla="*/ 1395 h 2596"/>
                <a:gd name="T44" fmla="*/ 1608 w 2557"/>
                <a:gd name="T45" fmla="*/ 1287 h 2596"/>
                <a:gd name="T46" fmla="*/ 1666 w 2557"/>
                <a:gd name="T47" fmla="*/ 1178 h 2596"/>
                <a:gd name="T48" fmla="*/ 1722 w 2557"/>
                <a:gd name="T49" fmla="*/ 1069 h 2596"/>
                <a:gd name="T50" fmla="*/ 1779 w 2557"/>
                <a:gd name="T51" fmla="*/ 960 h 2596"/>
                <a:gd name="T52" fmla="*/ 1836 w 2557"/>
                <a:gd name="T53" fmla="*/ 851 h 2596"/>
                <a:gd name="T54" fmla="*/ 1894 w 2557"/>
                <a:gd name="T55" fmla="*/ 742 h 2596"/>
                <a:gd name="T56" fmla="*/ 1954 w 2557"/>
                <a:gd name="T57" fmla="*/ 635 h 2596"/>
                <a:gd name="T58" fmla="*/ 2016 w 2557"/>
                <a:gd name="T59" fmla="*/ 530 h 2596"/>
                <a:gd name="T60" fmla="*/ 2082 w 2557"/>
                <a:gd name="T61" fmla="*/ 426 h 2596"/>
                <a:gd name="T62" fmla="*/ 2132 w 2557"/>
                <a:gd name="T63" fmla="*/ 352 h 2596"/>
                <a:gd name="T64" fmla="*/ 2148 w 2557"/>
                <a:gd name="T65" fmla="*/ 328 h 2596"/>
                <a:gd name="T66" fmla="*/ 2164 w 2557"/>
                <a:gd name="T67" fmla="*/ 303 h 2596"/>
                <a:gd name="T68" fmla="*/ 2181 w 2557"/>
                <a:gd name="T69" fmla="*/ 278 h 2596"/>
                <a:gd name="T70" fmla="*/ 2198 w 2557"/>
                <a:gd name="T71" fmla="*/ 252 h 2596"/>
                <a:gd name="T72" fmla="*/ 2216 w 2557"/>
                <a:gd name="T73" fmla="*/ 228 h 2596"/>
                <a:gd name="T74" fmla="*/ 2234 w 2557"/>
                <a:gd name="T75" fmla="*/ 203 h 2596"/>
                <a:gd name="T76" fmla="*/ 2254 w 2557"/>
                <a:gd name="T77" fmla="*/ 179 h 2596"/>
                <a:gd name="T78" fmla="*/ 2273 w 2557"/>
                <a:gd name="T79" fmla="*/ 155 h 2596"/>
                <a:gd name="T80" fmla="*/ 2293 w 2557"/>
                <a:gd name="T81" fmla="*/ 133 h 2596"/>
                <a:gd name="T82" fmla="*/ 2314 w 2557"/>
                <a:gd name="T83" fmla="*/ 112 h 2596"/>
                <a:gd name="T84" fmla="*/ 2336 w 2557"/>
                <a:gd name="T85" fmla="*/ 92 h 2596"/>
                <a:gd name="T86" fmla="*/ 2359 w 2557"/>
                <a:gd name="T87" fmla="*/ 74 h 2596"/>
                <a:gd name="T88" fmla="*/ 2383 w 2557"/>
                <a:gd name="T89" fmla="*/ 58 h 2596"/>
                <a:gd name="T90" fmla="*/ 2408 w 2557"/>
                <a:gd name="T91" fmla="*/ 44 h 2596"/>
                <a:gd name="T92" fmla="*/ 2434 w 2557"/>
                <a:gd name="T93" fmla="*/ 32 h 2596"/>
                <a:gd name="T94" fmla="*/ 2444 w 2557"/>
                <a:gd name="T95" fmla="*/ 28 h 2596"/>
                <a:gd name="T96" fmla="*/ 2451 w 2557"/>
                <a:gd name="T97" fmla="*/ 25 h 2596"/>
                <a:gd name="T98" fmla="*/ 2458 w 2557"/>
                <a:gd name="T99" fmla="*/ 23 h 2596"/>
                <a:gd name="T100" fmla="*/ 2466 w 2557"/>
                <a:gd name="T101" fmla="*/ 20 h 2596"/>
                <a:gd name="T102" fmla="*/ 2473 w 2557"/>
                <a:gd name="T103" fmla="*/ 18 h 2596"/>
                <a:gd name="T104" fmla="*/ 2481 w 2557"/>
                <a:gd name="T105" fmla="*/ 16 h 2596"/>
                <a:gd name="T106" fmla="*/ 2488 w 2557"/>
                <a:gd name="T107" fmla="*/ 14 h 2596"/>
                <a:gd name="T108" fmla="*/ 2496 w 2557"/>
                <a:gd name="T109" fmla="*/ 12 h 2596"/>
                <a:gd name="T110" fmla="*/ 2504 w 2557"/>
                <a:gd name="T111" fmla="*/ 10 h 2596"/>
                <a:gd name="T112" fmla="*/ 2512 w 2557"/>
                <a:gd name="T113" fmla="*/ 8 h 2596"/>
                <a:gd name="T114" fmla="*/ 2520 w 2557"/>
                <a:gd name="T115" fmla="*/ 6 h 2596"/>
                <a:gd name="T116" fmla="*/ 2528 w 2557"/>
                <a:gd name="T117" fmla="*/ 5 h 2596"/>
                <a:gd name="T118" fmla="*/ 2536 w 2557"/>
                <a:gd name="T119" fmla="*/ 4 h 2596"/>
                <a:gd name="T120" fmla="*/ 2544 w 2557"/>
                <a:gd name="T121" fmla="*/ 2 h 2596"/>
                <a:gd name="T122" fmla="*/ 2552 w 2557"/>
                <a:gd name="T123" fmla="*/ 1 h 2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7"/>
                <a:gd name="T187" fmla="*/ 0 h 2596"/>
                <a:gd name="T188" fmla="*/ 2557 w 2557"/>
                <a:gd name="T189" fmla="*/ 2596 h 2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7" h="2596">
                  <a:moveTo>
                    <a:pt x="0" y="2595"/>
                  </a:moveTo>
                  <a:lnTo>
                    <a:pt x="75" y="2584"/>
                  </a:lnTo>
                  <a:lnTo>
                    <a:pt x="112" y="2578"/>
                  </a:lnTo>
                  <a:lnTo>
                    <a:pt x="148" y="2572"/>
                  </a:lnTo>
                  <a:lnTo>
                    <a:pt x="184" y="2564"/>
                  </a:lnTo>
                  <a:lnTo>
                    <a:pt x="220" y="2556"/>
                  </a:lnTo>
                  <a:lnTo>
                    <a:pt x="255" y="2547"/>
                  </a:lnTo>
                  <a:lnTo>
                    <a:pt x="290" y="2537"/>
                  </a:lnTo>
                  <a:lnTo>
                    <a:pt x="325" y="2526"/>
                  </a:lnTo>
                  <a:lnTo>
                    <a:pt x="360" y="2515"/>
                  </a:lnTo>
                  <a:lnTo>
                    <a:pt x="394" y="2503"/>
                  </a:lnTo>
                  <a:lnTo>
                    <a:pt x="428" y="2490"/>
                  </a:lnTo>
                  <a:lnTo>
                    <a:pt x="462" y="2477"/>
                  </a:lnTo>
                  <a:lnTo>
                    <a:pt x="496" y="2462"/>
                  </a:lnTo>
                  <a:lnTo>
                    <a:pt x="530" y="2447"/>
                  </a:lnTo>
                  <a:lnTo>
                    <a:pt x="563" y="2430"/>
                  </a:lnTo>
                  <a:lnTo>
                    <a:pt x="596" y="2413"/>
                  </a:lnTo>
                  <a:lnTo>
                    <a:pt x="629" y="2395"/>
                  </a:lnTo>
                  <a:lnTo>
                    <a:pt x="662" y="2376"/>
                  </a:lnTo>
                  <a:lnTo>
                    <a:pt x="695" y="2356"/>
                  </a:lnTo>
                  <a:lnTo>
                    <a:pt x="728" y="2336"/>
                  </a:lnTo>
                  <a:lnTo>
                    <a:pt x="760" y="2314"/>
                  </a:lnTo>
                  <a:lnTo>
                    <a:pt x="792" y="2291"/>
                  </a:lnTo>
                  <a:lnTo>
                    <a:pt x="825" y="2267"/>
                  </a:lnTo>
                  <a:lnTo>
                    <a:pt x="858" y="2242"/>
                  </a:lnTo>
                  <a:lnTo>
                    <a:pt x="890" y="2217"/>
                  </a:lnTo>
                  <a:lnTo>
                    <a:pt x="922" y="2190"/>
                  </a:lnTo>
                  <a:lnTo>
                    <a:pt x="955" y="2162"/>
                  </a:lnTo>
                  <a:lnTo>
                    <a:pt x="987" y="2133"/>
                  </a:lnTo>
                  <a:lnTo>
                    <a:pt x="1020" y="2103"/>
                  </a:lnTo>
                  <a:lnTo>
                    <a:pt x="1052" y="2072"/>
                  </a:lnTo>
                  <a:lnTo>
                    <a:pt x="1085" y="2040"/>
                  </a:lnTo>
                  <a:lnTo>
                    <a:pt x="1169" y="1950"/>
                  </a:lnTo>
                  <a:lnTo>
                    <a:pt x="1210" y="1903"/>
                  </a:lnTo>
                  <a:lnTo>
                    <a:pt x="1248" y="1855"/>
                  </a:lnTo>
                  <a:lnTo>
                    <a:pt x="1286" y="1807"/>
                  </a:lnTo>
                  <a:lnTo>
                    <a:pt x="1322" y="1758"/>
                  </a:lnTo>
                  <a:lnTo>
                    <a:pt x="1357" y="1708"/>
                  </a:lnTo>
                  <a:lnTo>
                    <a:pt x="1391" y="1657"/>
                  </a:lnTo>
                  <a:lnTo>
                    <a:pt x="1424" y="1606"/>
                  </a:lnTo>
                  <a:lnTo>
                    <a:pt x="1457" y="1554"/>
                  </a:lnTo>
                  <a:lnTo>
                    <a:pt x="1488" y="1501"/>
                  </a:lnTo>
                  <a:lnTo>
                    <a:pt x="1519" y="1448"/>
                  </a:lnTo>
                  <a:lnTo>
                    <a:pt x="1549" y="1395"/>
                  </a:lnTo>
                  <a:lnTo>
                    <a:pt x="1579" y="1341"/>
                  </a:lnTo>
                  <a:lnTo>
                    <a:pt x="1608" y="1287"/>
                  </a:lnTo>
                  <a:lnTo>
                    <a:pt x="1637" y="1233"/>
                  </a:lnTo>
                  <a:lnTo>
                    <a:pt x="1666" y="1178"/>
                  </a:lnTo>
                  <a:lnTo>
                    <a:pt x="1694" y="1124"/>
                  </a:lnTo>
                  <a:lnTo>
                    <a:pt x="1722" y="1069"/>
                  </a:lnTo>
                  <a:lnTo>
                    <a:pt x="1750" y="1014"/>
                  </a:lnTo>
                  <a:lnTo>
                    <a:pt x="1779" y="960"/>
                  </a:lnTo>
                  <a:lnTo>
                    <a:pt x="1807" y="905"/>
                  </a:lnTo>
                  <a:lnTo>
                    <a:pt x="1836" y="851"/>
                  </a:lnTo>
                  <a:lnTo>
                    <a:pt x="1865" y="796"/>
                  </a:lnTo>
                  <a:lnTo>
                    <a:pt x="1894" y="742"/>
                  </a:lnTo>
                  <a:lnTo>
                    <a:pt x="1924" y="688"/>
                  </a:lnTo>
                  <a:lnTo>
                    <a:pt x="1954" y="635"/>
                  </a:lnTo>
                  <a:lnTo>
                    <a:pt x="1985" y="582"/>
                  </a:lnTo>
                  <a:lnTo>
                    <a:pt x="2016" y="530"/>
                  </a:lnTo>
                  <a:lnTo>
                    <a:pt x="2049" y="477"/>
                  </a:lnTo>
                  <a:lnTo>
                    <a:pt x="2082" y="426"/>
                  </a:lnTo>
                  <a:lnTo>
                    <a:pt x="2116" y="375"/>
                  </a:lnTo>
                  <a:lnTo>
                    <a:pt x="2132" y="352"/>
                  </a:lnTo>
                  <a:lnTo>
                    <a:pt x="2140" y="340"/>
                  </a:lnTo>
                  <a:lnTo>
                    <a:pt x="2148" y="328"/>
                  </a:lnTo>
                  <a:lnTo>
                    <a:pt x="2156" y="315"/>
                  </a:lnTo>
                  <a:lnTo>
                    <a:pt x="2164" y="303"/>
                  </a:lnTo>
                  <a:lnTo>
                    <a:pt x="2173" y="290"/>
                  </a:lnTo>
                  <a:lnTo>
                    <a:pt x="2181" y="278"/>
                  </a:lnTo>
                  <a:lnTo>
                    <a:pt x="2190" y="265"/>
                  </a:lnTo>
                  <a:lnTo>
                    <a:pt x="2198" y="252"/>
                  </a:lnTo>
                  <a:lnTo>
                    <a:pt x="2207" y="240"/>
                  </a:lnTo>
                  <a:lnTo>
                    <a:pt x="2216" y="228"/>
                  </a:lnTo>
                  <a:lnTo>
                    <a:pt x="2225" y="215"/>
                  </a:lnTo>
                  <a:lnTo>
                    <a:pt x="2234" y="203"/>
                  </a:lnTo>
                  <a:lnTo>
                    <a:pt x="2244" y="191"/>
                  </a:lnTo>
                  <a:lnTo>
                    <a:pt x="2254" y="179"/>
                  </a:lnTo>
                  <a:lnTo>
                    <a:pt x="2263" y="167"/>
                  </a:lnTo>
                  <a:lnTo>
                    <a:pt x="2273" y="155"/>
                  </a:lnTo>
                  <a:lnTo>
                    <a:pt x="2283" y="144"/>
                  </a:lnTo>
                  <a:lnTo>
                    <a:pt x="2293" y="133"/>
                  </a:lnTo>
                  <a:lnTo>
                    <a:pt x="2304" y="122"/>
                  </a:lnTo>
                  <a:lnTo>
                    <a:pt x="2314" y="112"/>
                  </a:lnTo>
                  <a:lnTo>
                    <a:pt x="2325" y="102"/>
                  </a:lnTo>
                  <a:lnTo>
                    <a:pt x="2336" y="92"/>
                  </a:lnTo>
                  <a:lnTo>
                    <a:pt x="2348" y="82"/>
                  </a:lnTo>
                  <a:lnTo>
                    <a:pt x="2359" y="74"/>
                  </a:lnTo>
                  <a:lnTo>
                    <a:pt x="2371" y="66"/>
                  </a:lnTo>
                  <a:lnTo>
                    <a:pt x="2383" y="58"/>
                  </a:lnTo>
                  <a:lnTo>
                    <a:pt x="2395" y="50"/>
                  </a:lnTo>
                  <a:lnTo>
                    <a:pt x="2408" y="44"/>
                  </a:lnTo>
                  <a:lnTo>
                    <a:pt x="2420" y="37"/>
                  </a:lnTo>
                  <a:lnTo>
                    <a:pt x="2434" y="32"/>
                  </a:lnTo>
                  <a:lnTo>
                    <a:pt x="2440" y="29"/>
                  </a:lnTo>
                  <a:lnTo>
                    <a:pt x="2444" y="28"/>
                  </a:lnTo>
                  <a:lnTo>
                    <a:pt x="2448" y="26"/>
                  </a:lnTo>
                  <a:lnTo>
                    <a:pt x="2451" y="25"/>
                  </a:lnTo>
                  <a:lnTo>
                    <a:pt x="2455" y="24"/>
                  </a:lnTo>
                  <a:lnTo>
                    <a:pt x="2458" y="23"/>
                  </a:lnTo>
                  <a:lnTo>
                    <a:pt x="2462" y="22"/>
                  </a:lnTo>
                  <a:lnTo>
                    <a:pt x="2466" y="20"/>
                  </a:lnTo>
                  <a:lnTo>
                    <a:pt x="2470" y="19"/>
                  </a:lnTo>
                  <a:lnTo>
                    <a:pt x="2473" y="18"/>
                  </a:lnTo>
                  <a:lnTo>
                    <a:pt x="2477" y="17"/>
                  </a:lnTo>
                  <a:lnTo>
                    <a:pt x="2481" y="16"/>
                  </a:lnTo>
                  <a:lnTo>
                    <a:pt x="2484" y="15"/>
                  </a:lnTo>
                  <a:lnTo>
                    <a:pt x="2488" y="14"/>
                  </a:lnTo>
                  <a:lnTo>
                    <a:pt x="2492" y="13"/>
                  </a:lnTo>
                  <a:lnTo>
                    <a:pt x="2496" y="12"/>
                  </a:lnTo>
                  <a:lnTo>
                    <a:pt x="2500" y="11"/>
                  </a:lnTo>
                  <a:lnTo>
                    <a:pt x="2504" y="10"/>
                  </a:lnTo>
                  <a:lnTo>
                    <a:pt x="2508" y="9"/>
                  </a:lnTo>
                  <a:lnTo>
                    <a:pt x="2512" y="8"/>
                  </a:lnTo>
                  <a:lnTo>
                    <a:pt x="2516" y="7"/>
                  </a:lnTo>
                  <a:lnTo>
                    <a:pt x="2520" y="6"/>
                  </a:lnTo>
                  <a:lnTo>
                    <a:pt x="2524" y="6"/>
                  </a:lnTo>
                  <a:lnTo>
                    <a:pt x="2528" y="5"/>
                  </a:lnTo>
                  <a:lnTo>
                    <a:pt x="2532" y="4"/>
                  </a:lnTo>
                  <a:lnTo>
                    <a:pt x="2536" y="4"/>
                  </a:lnTo>
                  <a:lnTo>
                    <a:pt x="2540" y="3"/>
                  </a:lnTo>
                  <a:lnTo>
                    <a:pt x="2544" y="2"/>
                  </a:lnTo>
                  <a:lnTo>
                    <a:pt x="2548" y="2"/>
                  </a:lnTo>
                  <a:lnTo>
                    <a:pt x="2552" y="1"/>
                  </a:lnTo>
                  <a:lnTo>
                    <a:pt x="2556" y="0"/>
                  </a:lnTo>
                </a:path>
              </a:pathLst>
            </a:custGeom>
            <a:noFill/>
            <a:ln w="38100">
              <a:solidFill>
                <a:schemeClr val="tx1"/>
              </a:solidFill>
              <a:round/>
              <a:headEnd/>
              <a:tailEnd/>
            </a:ln>
          </p:spPr>
          <p:txBody>
            <a:bodyPr/>
            <a:lstStyle/>
            <a:p>
              <a:endParaRPr lang="en-GB">
                <a:latin typeface="Candara" pitchFamily="34" charset="0"/>
              </a:endParaRPr>
            </a:p>
          </p:txBody>
        </p:sp>
        <p:sp>
          <p:nvSpPr>
            <p:cNvPr id="17418" name="Freeform 4"/>
            <p:cNvSpPr>
              <a:spLocks/>
            </p:cNvSpPr>
            <p:nvPr/>
          </p:nvSpPr>
          <p:spPr bwMode="auto">
            <a:xfrm>
              <a:off x="3131" y="1349"/>
              <a:ext cx="2556" cy="2595"/>
            </a:xfrm>
            <a:custGeom>
              <a:avLst/>
              <a:gdLst>
                <a:gd name="T0" fmla="*/ 2481 w 2556"/>
                <a:gd name="T1" fmla="*/ 2584 h 2595"/>
                <a:gd name="T2" fmla="*/ 2407 w 2556"/>
                <a:gd name="T3" fmla="*/ 2571 h 2595"/>
                <a:gd name="T4" fmla="*/ 2336 w 2556"/>
                <a:gd name="T5" fmla="*/ 2555 h 2595"/>
                <a:gd name="T6" fmla="*/ 2265 w 2556"/>
                <a:gd name="T7" fmla="*/ 2536 h 2595"/>
                <a:gd name="T8" fmla="*/ 2195 w 2556"/>
                <a:gd name="T9" fmla="*/ 2515 h 2595"/>
                <a:gd name="T10" fmla="*/ 2127 w 2556"/>
                <a:gd name="T11" fmla="*/ 2490 h 2595"/>
                <a:gd name="T12" fmla="*/ 2059 w 2556"/>
                <a:gd name="T13" fmla="*/ 2461 h 2595"/>
                <a:gd name="T14" fmla="*/ 1993 w 2556"/>
                <a:gd name="T15" fmla="*/ 2430 h 2595"/>
                <a:gd name="T16" fmla="*/ 1926 w 2556"/>
                <a:gd name="T17" fmla="*/ 2395 h 2595"/>
                <a:gd name="T18" fmla="*/ 1861 w 2556"/>
                <a:gd name="T19" fmla="*/ 2356 h 2595"/>
                <a:gd name="T20" fmla="*/ 1795 w 2556"/>
                <a:gd name="T21" fmla="*/ 2313 h 2595"/>
                <a:gd name="T22" fmla="*/ 1730 w 2556"/>
                <a:gd name="T23" fmla="*/ 2267 h 2595"/>
                <a:gd name="T24" fmla="*/ 1665 w 2556"/>
                <a:gd name="T25" fmla="*/ 2216 h 2595"/>
                <a:gd name="T26" fmla="*/ 1601 w 2556"/>
                <a:gd name="T27" fmla="*/ 2161 h 2595"/>
                <a:gd name="T28" fmla="*/ 1536 w 2556"/>
                <a:gd name="T29" fmla="*/ 2103 h 2595"/>
                <a:gd name="T30" fmla="*/ 1471 w 2556"/>
                <a:gd name="T31" fmla="*/ 2039 h 2595"/>
                <a:gd name="T32" fmla="*/ 1346 w 2556"/>
                <a:gd name="T33" fmla="*/ 1902 h 2595"/>
                <a:gd name="T34" fmla="*/ 1270 w 2556"/>
                <a:gd name="T35" fmla="*/ 1806 h 2595"/>
                <a:gd name="T36" fmla="*/ 1198 w 2556"/>
                <a:gd name="T37" fmla="*/ 1707 h 2595"/>
                <a:gd name="T38" fmla="*/ 1131 w 2556"/>
                <a:gd name="T39" fmla="*/ 1605 h 2595"/>
                <a:gd name="T40" fmla="*/ 1067 w 2556"/>
                <a:gd name="T41" fmla="*/ 1501 h 2595"/>
                <a:gd name="T42" fmla="*/ 1006 w 2556"/>
                <a:gd name="T43" fmla="*/ 1395 h 2595"/>
                <a:gd name="T44" fmla="*/ 947 w 2556"/>
                <a:gd name="T45" fmla="*/ 1287 h 2595"/>
                <a:gd name="T46" fmla="*/ 890 w 2556"/>
                <a:gd name="T47" fmla="*/ 1178 h 2595"/>
                <a:gd name="T48" fmla="*/ 833 w 2556"/>
                <a:gd name="T49" fmla="*/ 1069 h 2595"/>
                <a:gd name="T50" fmla="*/ 777 w 2556"/>
                <a:gd name="T51" fmla="*/ 959 h 2595"/>
                <a:gd name="T52" fmla="*/ 720 w 2556"/>
                <a:gd name="T53" fmla="*/ 850 h 2595"/>
                <a:gd name="T54" fmla="*/ 661 w 2556"/>
                <a:gd name="T55" fmla="*/ 742 h 2595"/>
                <a:gd name="T56" fmla="*/ 601 w 2556"/>
                <a:gd name="T57" fmla="*/ 635 h 2595"/>
                <a:gd name="T58" fmla="*/ 539 w 2556"/>
                <a:gd name="T59" fmla="*/ 529 h 2595"/>
                <a:gd name="T60" fmla="*/ 473 w 2556"/>
                <a:gd name="T61" fmla="*/ 426 h 2595"/>
                <a:gd name="T62" fmla="*/ 423 w 2556"/>
                <a:gd name="T63" fmla="*/ 351 h 2595"/>
                <a:gd name="T64" fmla="*/ 407 w 2556"/>
                <a:gd name="T65" fmla="*/ 327 h 2595"/>
                <a:gd name="T66" fmla="*/ 391 w 2556"/>
                <a:gd name="T67" fmla="*/ 303 h 2595"/>
                <a:gd name="T68" fmla="*/ 374 w 2556"/>
                <a:gd name="T69" fmla="*/ 277 h 2595"/>
                <a:gd name="T70" fmla="*/ 357 w 2556"/>
                <a:gd name="T71" fmla="*/ 252 h 2595"/>
                <a:gd name="T72" fmla="*/ 339 w 2556"/>
                <a:gd name="T73" fmla="*/ 227 h 2595"/>
                <a:gd name="T74" fmla="*/ 321 w 2556"/>
                <a:gd name="T75" fmla="*/ 203 h 2595"/>
                <a:gd name="T76" fmla="*/ 302 w 2556"/>
                <a:gd name="T77" fmla="*/ 178 h 2595"/>
                <a:gd name="T78" fmla="*/ 282 w 2556"/>
                <a:gd name="T79" fmla="*/ 155 h 2595"/>
                <a:gd name="T80" fmla="*/ 262 w 2556"/>
                <a:gd name="T81" fmla="*/ 132 h 2595"/>
                <a:gd name="T82" fmla="*/ 241 w 2556"/>
                <a:gd name="T83" fmla="*/ 111 h 2595"/>
                <a:gd name="T84" fmla="*/ 219 w 2556"/>
                <a:gd name="T85" fmla="*/ 91 h 2595"/>
                <a:gd name="T86" fmla="*/ 196 w 2556"/>
                <a:gd name="T87" fmla="*/ 73 h 2595"/>
                <a:gd name="T88" fmla="*/ 173 w 2556"/>
                <a:gd name="T89" fmla="*/ 57 h 2595"/>
                <a:gd name="T90" fmla="*/ 148 w 2556"/>
                <a:gd name="T91" fmla="*/ 43 h 2595"/>
                <a:gd name="T92" fmla="*/ 122 w 2556"/>
                <a:gd name="T93" fmla="*/ 31 h 2595"/>
                <a:gd name="T94" fmla="*/ 111 w 2556"/>
                <a:gd name="T95" fmla="*/ 27 h 2595"/>
                <a:gd name="T96" fmla="*/ 104 w 2556"/>
                <a:gd name="T97" fmla="*/ 25 h 2595"/>
                <a:gd name="T98" fmla="*/ 97 w 2556"/>
                <a:gd name="T99" fmla="*/ 22 h 2595"/>
                <a:gd name="T100" fmla="*/ 89 w 2556"/>
                <a:gd name="T101" fmla="*/ 20 h 2595"/>
                <a:gd name="T102" fmla="*/ 82 w 2556"/>
                <a:gd name="T103" fmla="*/ 17 h 2595"/>
                <a:gd name="T104" fmla="*/ 75 w 2556"/>
                <a:gd name="T105" fmla="*/ 15 h 2595"/>
                <a:gd name="T106" fmla="*/ 67 w 2556"/>
                <a:gd name="T107" fmla="*/ 13 h 2595"/>
                <a:gd name="T108" fmla="*/ 59 w 2556"/>
                <a:gd name="T109" fmla="*/ 11 h 2595"/>
                <a:gd name="T110" fmla="*/ 51 w 2556"/>
                <a:gd name="T111" fmla="*/ 9 h 2595"/>
                <a:gd name="T112" fmla="*/ 44 w 2556"/>
                <a:gd name="T113" fmla="*/ 7 h 2595"/>
                <a:gd name="T114" fmla="*/ 36 w 2556"/>
                <a:gd name="T115" fmla="*/ 6 h 2595"/>
                <a:gd name="T116" fmla="*/ 28 w 2556"/>
                <a:gd name="T117" fmla="*/ 4 h 2595"/>
                <a:gd name="T118" fmla="*/ 20 w 2556"/>
                <a:gd name="T119" fmla="*/ 3 h 2595"/>
                <a:gd name="T120" fmla="*/ 12 w 2556"/>
                <a:gd name="T121" fmla="*/ 1 h 2595"/>
                <a:gd name="T122" fmla="*/ 4 w 2556"/>
                <a:gd name="T123" fmla="*/ 0 h 2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6"/>
                <a:gd name="T187" fmla="*/ 0 h 2595"/>
                <a:gd name="T188" fmla="*/ 2556 w 2556"/>
                <a:gd name="T189" fmla="*/ 2595 h 2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6" h="2595">
                  <a:moveTo>
                    <a:pt x="2555" y="2594"/>
                  </a:moveTo>
                  <a:lnTo>
                    <a:pt x="2481" y="2584"/>
                  </a:lnTo>
                  <a:lnTo>
                    <a:pt x="2444" y="2578"/>
                  </a:lnTo>
                  <a:lnTo>
                    <a:pt x="2407" y="2571"/>
                  </a:lnTo>
                  <a:lnTo>
                    <a:pt x="2371" y="2563"/>
                  </a:lnTo>
                  <a:lnTo>
                    <a:pt x="2336" y="2555"/>
                  </a:lnTo>
                  <a:lnTo>
                    <a:pt x="2300" y="2546"/>
                  </a:lnTo>
                  <a:lnTo>
                    <a:pt x="2265" y="2536"/>
                  </a:lnTo>
                  <a:lnTo>
                    <a:pt x="2230" y="2526"/>
                  </a:lnTo>
                  <a:lnTo>
                    <a:pt x="2195" y="2515"/>
                  </a:lnTo>
                  <a:lnTo>
                    <a:pt x="2161" y="2503"/>
                  </a:lnTo>
                  <a:lnTo>
                    <a:pt x="2127" y="2490"/>
                  </a:lnTo>
                  <a:lnTo>
                    <a:pt x="2093" y="2476"/>
                  </a:lnTo>
                  <a:lnTo>
                    <a:pt x="2059" y="2461"/>
                  </a:lnTo>
                  <a:lnTo>
                    <a:pt x="2026" y="2446"/>
                  </a:lnTo>
                  <a:lnTo>
                    <a:pt x="1993" y="2430"/>
                  </a:lnTo>
                  <a:lnTo>
                    <a:pt x="1959" y="2413"/>
                  </a:lnTo>
                  <a:lnTo>
                    <a:pt x="1926" y="2395"/>
                  </a:lnTo>
                  <a:lnTo>
                    <a:pt x="1893" y="2376"/>
                  </a:lnTo>
                  <a:lnTo>
                    <a:pt x="1861" y="2356"/>
                  </a:lnTo>
                  <a:lnTo>
                    <a:pt x="1828" y="2335"/>
                  </a:lnTo>
                  <a:lnTo>
                    <a:pt x="1795" y="2313"/>
                  </a:lnTo>
                  <a:lnTo>
                    <a:pt x="1763" y="2291"/>
                  </a:lnTo>
                  <a:lnTo>
                    <a:pt x="1730" y="2267"/>
                  </a:lnTo>
                  <a:lnTo>
                    <a:pt x="1698" y="2242"/>
                  </a:lnTo>
                  <a:lnTo>
                    <a:pt x="1665" y="2216"/>
                  </a:lnTo>
                  <a:lnTo>
                    <a:pt x="1633" y="2189"/>
                  </a:lnTo>
                  <a:lnTo>
                    <a:pt x="1601" y="2161"/>
                  </a:lnTo>
                  <a:lnTo>
                    <a:pt x="1568" y="2133"/>
                  </a:lnTo>
                  <a:lnTo>
                    <a:pt x="1536" y="2103"/>
                  </a:lnTo>
                  <a:lnTo>
                    <a:pt x="1503" y="2071"/>
                  </a:lnTo>
                  <a:lnTo>
                    <a:pt x="1471" y="2039"/>
                  </a:lnTo>
                  <a:lnTo>
                    <a:pt x="1386" y="1949"/>
                  </a:lnTo>
                  <a:lnTo>
                    <a:pt x="1346" y="1902"/>
                  </a:lnTo>
                  <a:lnTo>
                    <a:pt x="1307" y="1855"/>
                  </a:lnTo>
                  <a:lnTo>
                    <a:pt x="1270" y="1806"/>
                  </a:lnTo>
                  <a:lnTo>
                    <a:pt x="1233" y="1757"/>
                  </a:lnTo>
                  <a:lnTo>
                    <a:pt x="1198" y="1707"/>
                  </a:lnTo>
                  <a:lnTo>
                    <a:pt x="1164" y="1657"/>
                  </a:lnTo>
                  <a:lnTo>
                    <a:pt x="1131" y="1605"/>
                  </a:lnTo>
                  <a:lnTo>
                    <a:pt x="1099" y="1553"/>
                  </a:lnTo>
                  <a:lnTo>
                    <a:pt x="1067" y="1501"/>
                  </a:lnTo>
                  <a:lnTo>
                    <a:pt x="1036" y="1448"/>
                  </a:lnTo>
                  <a:lnTo>
                    <a:pt x="1006" y="1395"/>
                  </a:lnTo>
                  <a:lnTo>
                    <a:pt x="976" y="1341"/>
                  </a:lnTo>
                  <a:lnTo>
                    <a:pt x="947" y="1287"/>
                  </a:lnTo>
                  <a:lnTo>
                    <a:pt x="918" y="1233"/>
                  </a:lnTo>
                  <a:lnTo>
                    <a:pt x="890" y="1178"/>
                  </a:lnTo>
                  <a:lnTo>
                    <a:pt x="861" y="1123"/>
                  </a:lnTo>
                  <a:lnTo>
                    <a:pt x="833" y="1069"/>
                  </a:lnTo>
                  <a:lnTo>
                    <a:pt x="805" y="1014"/>
                  </a:lnTo>
                  <a:lnTo>
                    <a:pt x="777" y="959"/>
                  </a:lnTo>
                  <a:lnTo>
                    <a:pt x="748" y="905"/>
                  </a:lnTo>
                  <a:lnTo>
                    <a:pt x="720" y="850"/>
                  </a:lnTo>
                  <a:lnTo>
                    <a:pt x="691" y="796"/>
                  </a:lnTo>
                  <a:lnTo>
                    <a:pt x="661" y="742"/>
                  </a:lnTo>
                  <a:lnTo>
                    <a:pt x="632" y="688"/>
                  </a:lnTo>
                  <a:lnTo>
                    <a:pt x="601" y="635"/>
                  </a:lnTo>
                  <a:lnTo>
                    <a:pt x="571" y="582"/>
                  </a:lnTo>
                  <a:lnTo>
                    <a:pt x="539" y="529"/>
                  </a:lnTo>
                  <a:lnTo>
                    <a:pt x="507" y="477"/>
                  </a:lnTo>
                  <a:lnTo>
                    <a:pt x="473" y="426"/>
                  </a:lnTo>
                  <a:lnTo>
                    <a:pt x="439" y="375"/>
                  </a:lnTo>
                  <a:lnTo>
                    <a:pt x="423" y="351"/>
                  </a:lnTo>
                  <a:lnTo>
                    <a:pt x="415" y="339"/>
                  </a:lnTo>
                  <a:lnTo>
                    <a:pt x="407" y="327"/>
                  </a:lnTo>
                  <a:lnTo>
                    <a:pt x="399" y="315"/>
                  </a:lnTo>
                  <a:lnTo>
                    <a:pt x="391" y="303"/>
                  </a:lnTo>
                  <a:lnTo>
                    <a:pt x="383" y="290"/>
                  </a:lnTo>
                  <a:lnTo>
                    <a:pt x="374" y="277"/>
                  </a:lnTo>
                  <a:lnTo>
                    <a:pt x="365" y="265"/>
                  </a:lnTo>
                  <a:lnTo>
                    <a:pt x="357" y="252"/>
                  </a:lnTo>
                  <a:lnTo>
                    <a:pt x="348" y="240"/>
                  </a:lnTo>
                  <a:lnTo>
                    <a:pt x="339" y="227"/>
                  </a:lnTo>
                  <a:lnTo>
                    <a:pt x="330" y="215"/>
                  </a:lnTo>
                  <a:lnTo>
                    <a:pt x="321" y="203"/>
                  </a:lnTo>
                  <a:lnTo>
                    <a:pt x="311" y="190"/>
                  </a:lnTo>
                  <a:lnTo>
                    <a:pt x="302" y="178"/>
                  </a:lnTo>
                  <a:lnTo>
                    <a:pt x="292" y="166"/>
                  </a:lnTo>
                  <a:lnTo>
                    <a:pt x="282" y="155"/>
                  </a:lnTo>
                  <a:lnTo>
                    <a:pt x="272" y="143"/>
                  </a:lnTo>
                  <a:lnTo>
                    <a:pt x="262" y="132"/>
                  </a:lnTo>
                  <a:lnTo>
                    <a:pt x="251" y="121"/>
                  </a:lnTo>
                  <a:lnTo>
                    <a:pt x="241" y="111"/>
                  </a:lnTo>
                  <a:lnTo>
                    <a:pt x="230" y="101"/>
                  </a:lnTo>
                  <a:lnTo>
                    <a:pt x="219" y="91"/>
                  </a:lnTo>
                  <a:lnTo>
                    <a:pt x="208" y="82"/>
                  </a:lnTo>
                  <a:lnTo>
                    <a:pt x="196" y="73"/>
                  </a:lnTo>
                  <a:lnTo>
                    <a:pt x="185" y="65"/>
                  </a:lnTo>
                  <a:lnTo>
                    <a:pt x="173" y="57"/>
                  </a:lnTo>
                  <a:lnTo>
                    <a:pt x="160" y="50"/>
                  </a:lnTo>
                  <a:lnTo>
                    <a:pt x="148" y="43"/>
                  </a:lnTo>
                  <a:lnTo>
                    <a:pt x="135" y="37"/>
                  </a:lnTo>
                  <a:lnTo>
                    <a:pt x="122" y="31"/>
                  </a:lnTo>
                  <a:lnTo>
                    <a:pt x="115" y="29"/>
                  </a:lnTo>
                  <a:lnTo>
                    <a:pt x="111" y="27"/>
                  </a:lnTo>
                  <a:lnTo>
                    <a:pt x="108" y="26"/>
                  </a:lnTo>
                  <a:lnTo>
                    <a:pt x="104" y="25"/>
                  </a:lnTo>
                  <a:lnTo>
                    <a:pt x="101" y="23"/>
                  </a:lnTo>
                  <a:lnTo>
                    <a:pt x="97" y="22"/>
                  </a:lnTo>
                  <a:lnTo>
                    <a:pt x="93" y="21"/>
                  </a:lnTo>
                  <a:lnTo>
                    <a:pt x="89" y="20"/>
                  </a:lnTo>
                  <a:lnTo>
                    <a:pt x="86" y="19"/>
                  </a:lnTo>
                  <a:lnTo>
                    <a:pt x="82" y="17"/>
                  </a:lnTo>
                  <a:lnTo>
                    <a:pt x="79" y="16"/>
                  </a:lnTo>
                  <a:lnTo>
                    <a:pt x="75" y="15"/>
                  </a:lnTo>
                  <a:lnTo>
                    <a:pt x="71" y="14"/>
                  </a:lnTo>
                  <a:lnTo>
                    <a:pt x="67" y="13"/>
                  </a:lnTo>
                  <a:lnTo>
                    <a:pt x="63" y="12"/>
                  </a:lnTo>
                  <a:lnTo>
                    <a:pt x="59" y="11"/>
                  </a:lnTo>
                  <a:lnTo>
                    <a:pt x="55" y="10"/>
                  </a:lnTo>
                  <a:lnTo>
                    <a:pt x="51" y="9"/>
                  </a:lnTo>
                  <a:lnTo>
                    <a:pt x="48" y="9"/>
                  </a:lnTo>
                  <a:lnTo>
                    <a:pt x="44" y="7"/>
                  </a:lnTo>
                  <a:lnTo>
                    <a:pt x="40" y="7"/>
                  </a:lnTo>
                  <a:lnTo>
                    <a:pt x="36" y="6"/>
                  </a:lnTo>
                  <a:lnTo>
                    <a:pt x="32" y="5"/>
                  </a:lnTo>
                  <a:lnTo>
                    <a:pt x="28" y="4"/>
                  </a:lnTo>
                  <a:lnTo>
                    <a:pt x="24" y="4"/>
                  </a:lnTo>
                  <a:lnTo>
                    <a:pt x="20" y="3"/>
                  </a:lnTo>
                  <a:lnTo>
                    <a:pt x="16" y="2"/>
                  </a:lnTo>
                  <a:lnTo>
                    <a:pt x="12" y="1"/>
                  </a:lnTo>
                  <a:lnTo>
                    <a:pt x="8" y="1"/>
                  </a:lnTo>
                  <a:lnTo>
                    <a:pt x="4" y="0"/>
                  </a:lnTo>
                  <a:lnTo>
                    <a:pt x="0" y="0"/>
                  </a:lnTo>
                </a:path>
              </a:pathLst>
            </a:custGeom>
            <a:noFill/>
            <a:ln w="38100">
              <a:solidFill>
                <a:schemeClr val="tx1"/>
              </a:solidFill>
              <a:round/>
              <a:headEnd/>
              <a:tailEnd/>
            </a:ln>
          </p:spPr>
          <p:txBody>
            <a:bodyPr/>
            <a:lstStyle/>
            <a:p>
              <a:endParaRPr lang="en-GB">
                <a:latin typeface="Candara" pitchFamily="34" charset="0"/>
              </a:endParaRPr>
            </a:p>
          </p:txBody>
        </p:sp>
      </p:grpSp>
      <p:sp>
        <p:nvSpPr>
          <p:cNvPr id="17411" name="Freeform 5"/>
          <p:cNvSpPr>
            <a:spLocks/>
          </p:cNvSpPr>
          <p:nvPr/>
        </p:nvSpPr>
        <p:spPr bwMode="auto">
          <a:xfrm>
            <a:off x="277809" y="1286540"/>
            <a:ext cx="45719" cy="4895607"/>
          </a:xfrm>
          <a:custGeom>
            <a:avLst/>
            <a:gdLst>
              <a:gd name="T0" fmla="*/ 0 w 1"/>
              <a:gd name="T1" fmla="*/ 3593 h 3594"/>
              <a:gd name="T2" fmla="*/ 0 w 1"/>
              <a:gd name="T3" fmla="*/ 3572 h 3594"/>
              <a:gd name="T4" fmla="*/ 0 w 1"/>
              <a:gd name="T5" fmla="*/ 3548 h 3594"/>
              <a:gd name="T6" fmla="*/ 0 w 1"/>
              <a:gd name="T7" fmla="*/ 3514 h 3594"/>
              <a:gd name="T8" fmla="*/ 0 w 1"/>
              <a:gd name="T9" fmla="*/ 3472 h 3594"/>
              <a:gd name="T10" fmla="*/ 0 w 1"/>
              <a:gd name="T11" fmla="*/ 3420 h 3594"/>
              <a:gd name="T12" fmla="*/ 0 w 1"/>
              <a:gd name="T13" fmla="*/ 3360 h 3594"/>
              <a:gd name="T14" fmla="*/ 0 w 1"/>
              <a:gd name="T15" fmla="*/ 3293 h 3594"/>
              <a:gd name="T16" fmla="*/ 0 w 1"/>
              <a:gd name="T17" fmla="*/ 3218 h 3594"/>
              <a:gd name="T18" fmla="*/ 0 w 1"/>
              <a:gd name="T19" fmla="*/ 3135 h 3594"/>
              <a:gd name="T20" fmla="*/ 0 w 1"/>
              <a:gd name="T21" fmla="*/ 3045 h 3594"/>
              <a:gd name="T22" fmla="*/ 0 w 1"/>
              <a:gd name="T23" fmla="*/ 2949 h 3594"/>
              <a:gd name="T24" fmla="*/ 0 w 1"/>
              <a:gd name="T25" fmla="*/ 2846 h 3594"/>
              <a:gd name="T26" fmla="*/ 0 w 1"/>
              <a:gd name="T27" fmla="*/ 2737 h 3594"/>
              <a:gd name="T28" fmla="*/ 0 w 1"/>
              <a:gd name="T29" fmla="*/ 2623 h 3594"/>
              <a:gd name="T30" fmla="*/ 0 w 1"/>
              <a:gd name="T31" fmla="*/ 2503 h 3594"/>
              <a:gd name="T32" fmla="*/ 0 w 1"/>
              <a:gd name="T33" fmla="*/ 2378 h 3594"/>
              <a:gd name="T34" fmla="*/ 0 w 1"/>
              <a:gd name="T35" fmla="*/ 2248 h 3594"/>
              <a:gd name="T36" fmla="*/ 0 w 1"/>
              <a:gd name="T37" fmla="*/ 2114 h 3594"/>
              <a:gd name="T38" fmla="*/ 0 w 1"/>
              <a:gd name="T39" fmla="*/ 1975 h 3594"/>
              <a:gd name="T40" fmla="*/ 0 w 1"/>
              <a:gd name="T41" fmla="*/ 1832 h 3594"/>
              <a:gd name="T42" fmla="*/ 0 w 1"/>
              <a:gd name="T43" fmla="*/ 1687 h 3594"/>
              <a:gd name="T44" fmla="*/ 0 w 1"/>
              <a:gd name="T45" fmla="*/ 1538 h 3594"/>
              <a:gd name="T46" fmla="*/ 0 w 1"/>
              <a:gd name="T47" fmla="*/ 1386 h 3594"/>
              <a:gd name="T48" fmla="*/ 0 w 1"/>
              <a:gd name="T49" fmla="*/ 1231 h 3594"/>
              <a:gd name="T50" fmla="*/ 0 w 1"/>
              <a:gd name="T51" fmla="*/ 1074 h 3594"/>
              <a:gd name="T52" fmla="*/ 0 w 1"/>
              <a:gd name="T53" fmla="*/ 916 h 3594"/>
              <a:gd name="T54" fmla="*/ 0 w 1"/>
              <a:gd name="T55" fmla="*/ 756 h 3594"/>
              <a:gd name="T56" fmla="*/ 0 w 1"/>
              <a:gd name="T57" fmla="*/ 594 h 3594"/>
              <a:gd name="T58" fmla="*/ 0 w 1"/>
              <a:gd name="T59" fmla="*/ 432 h 3594"/>
              <a:gd name="T60" fmla="*/ 0 w 1"/>
              <a:gd name="T61" fmla="*/ 268 h 3594"/>
              <a:gd name="T62" fmla="*/ 0 w 1"/>
              <a:gd name="T63" fmla="*/ 105 h 3594"/>
              <a:gd name="T64" fmla="*/ 0 w 1"/>
              <a:gd name="T65" fmla="*/ 95 h 3594"/>
              <a:gd name="T66" fmla="*/ 0 w 1"/>
              <a:gd name="T67" fmla="*/ 90 h 3594"/>
              <a:gd name="T68" fmla="*/ 0 w 1"/>
              <a:gd name="T69" fmla="*/ 85 h 3594"/>
              <a:gd name="T70" fmla="*/ 0 w 1"/>
              <a:gd name="T71" fmla="*/ 80 h 3594"/>
              <a:gd name="T72" fmla="*/ 0 w 1"/>
              <a:gd name="T73" fmla="*/ 76 h 3594"/>
              <a:gd name="T74" fmla="*/ 0 w 1"/>
              <a:gd name="T75" fmla="*/ 71 h 3594"/>
              <a:gd name="T76" fmla="*/ 0 w 1"/>
              <a:gd name="T77" fmla="*/ 66 h 3594"/>
              <a:gd name="T78" fmla="*/ 0 w 1"/>
              <a:gd name="T79" fmla="*/ 62 h 3594"/>
              <a:gd name="T80" fmla="*/ 0 w 1"/>
              <a:gd name="T81" fmla="*/ 57 h 3594"/>
              <a:gd name="T82" fmla="*/ 0 w 1"/>
              <a:gd name="T83" fmla="*/ 53 h 3594"/>
              <a:gd name="T84" fmla="*/ 0 w 1"/>
              <a:gd name="T85" fmla="*/ 48 h 3594"/>
              <a:gd name="T86" fmla="*/ 0 w 1"/>
              <a:gd name="T87" fmla="*/ 44 h 3594"/>
              <a:gd name="T88" fmla="*/ 0 w 1"/>
              <a:gd name="T89" fmla="*/ 40 h 3594"/>
              <a:gd name="T90" fmla="*/ 0 w 1"/>
              <a:gd name="T91" fmla="*/ 36 h 3594"/>
              <a:gd name="T92" fmla="*/ 0 w 1"/>
              <a:gd name="T93" fmla="*/ 32 h 3594"/>
              <a:gd name="T94" fmla="*/ 0 w 1"/>
              <a:gd name="T95" fmla="*/ 29 h 3594"/>
              <a:gd name="T96" fmla="*/ 0 w 1"/>
              <a:gd name="T97" fmla="*/ 25 h 3594"/>
              <a:gd name="T98" fmla="*/ 0 w 1"/>
              <a:gd name="T99" fmla="*/ 22 h 3594"/>
              <a:gd name="T100" fmla="*/ 0 w 1"/>
              <a:gd name="T101" fmla="*/ 19 h 3594"/>
              <a:gd name="T102" fmla="*/ 0 w 1"/>
              <a:gd name="T103" fmla="*/ 16 h 3594"/>
              <a:gd name="T104" fmla="*/ 0 w 1"/>
              <a:gd name="T105" fmla="*/ 13 h 3594"/>
              <a:gd name="T106" fmla="*/ 0 w 1"/>
              <a:gd name="T107" fmla="*/ 11 h 3594"/>
              <a:gd name="T108" fmla="*/ 0 w 1"/>
              <a:gd name="T109" fmla="*/ 8 h 3594"/>
              <a:gd name="T110" fmla="*/ 0 w 1"/>
              <a:gd name="T111" fmla="*/ 6 h 3594"/>
              <a:gd name="T112" fmla="*/ 0 w 1"/>
              <a:gd name="T113" fmla="*/ 5 h 3594"/>
              <a:gd name="T114" fmla="*/ 0 w 1"/>
              <a:gd name="T115" fmla="*/ 3 h 3594"/>
              <a:gd name="T116" fmla="*/ 0 w 1"/>
              <a:gd name="T117" fmla="*/ 2 h 3594"/>
              <a:gd name="T118" fmla="*/ 0 w 1"/>
              <a:gd name="T119" fmla="*/ 1 h 3594"/>
              <a:gd name="T120" fmla="*/ 0 w 1"/>
              <a:gd name="T121" fmla="*/ 0 h 3594"/>
              <a:gd name="T122" fmla="*/ 0 w 1"/>
              <a:gd name="T123" fmla="*/ 0 h 3594"/>
              <a:gd name="T124" fmla="*/ 0 w 1"/>
              <a:gd name="T125" fmla="*/ 0 h 3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3594"/>
              <a:gd name="T191" fmla="*/ 1 w 1"/>
              <a:gd name="T192" fmla="*/ 3594 h 3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3594">
                <a:moveTo>
                  <a:pt x="0" y="3593"/>
                </a:moveTo>
                <a:lnTo>
                  <a:pt x="0" y="3572"/>
                </a:lnTo>
                <a:lnTo>
                  <a:pt x="0" y="3548"/>
                </a:lnTo>
                <a:lnTo>
                  <a:pt x="0" y="3514"/>
                </a:lnTo>
                <a:lnTo>
                  <a:pt x="0" y="3472"/>
                </a:lnTo>
                <a:lnTo>
                  <a:pt x="0" y="3420"/>
                </a:lnTo>
                <a:lnTo>
                  <a:pt x="0" y="3360"/>
                </a:lnTo>
                <a:lnTo>
                  <a:pt x="0" y="3293"/>
                </a:lnTo>
                <a:lnTo>
                  <a:pt x="0" y="3218"/>
                </a:lnTo>
                <a:lnTo>
                  <a:pt x="0" y="3135"/>
                </a:lnTo>
                <a:lnTo>
                  <a:pt x="0" y="3045"/>
                </a:lnTo>
                <a:lnTo>
                  <a:pt x="0" y="2949"/>
                </a:lnTo>
                <a:lnTo>
                  <a:pt x="0" y="2846"/>
                </a:lnTo>
                <a:lnTo>
                  <a:pt x="0" y="2737"/>
                </a:lnTo>
                <a:lnTo>
                  <a:pt x="0" y="2623"/>
                </a:lnTo>
                <a:lnTo>
                  <a:pt x="0" y="2503"/>
                </a:lnTo>
                <a:lnTo>
                  <a:pt x="0" y="2378"/>
                </a:lnTo>
                <a:lnTo>
                  <a:pt x="0" y="2248"/>
                </a:lnTo>
                <a:lnTo>
                  <a:pt x="0" y="2114"/>
                </a:lnTo>
                <a:lnTo>
                  <a:pt x="0" y="1975"/>
                </a:lnTo>
                <a:lnTo>
                  <a:pt x="0" y="1832"/>
                </a:lnTo>
                <a:lnTo>
                  <a:pt x="0" y="1687"/>
                </a:lnTo>
                <a:lnTo>
                  <a:pt x="0" y="1538"/>
                </a:lnTo>
                <a:lnTo>
                  <a:pt x="0" y="1386"/>
                </a:lnTo>
                <a:lnTo>
                  <a:pt x="0" y="1231"/>
                </a:lnTo>
                <a:lnTo>
                  <a:pt x="0" y="1074"/>
                </a:lnTo>
                <a:lnTo>
                  <a:pt x="0" y="916"/>
                </a:lnTo>
                <a:lnTo>
                  <a:pt x="0" y="756"/>
                </a:lnTo>
                <a:lnTo>
                  <a:pt x="0" y="594"/>
                </a:lnTo>
                <a:lnTo>
                  <a:pt x="0" y="432"/>
                </a:lnTo>
                <a:lnTo>
                  <a:pt x="0" y="268"/>
                </a:lnTo>
                <a:lnTo>
                  <a:pt x="0" y="105"/>
                </a:lnTo>
                <a:lnTo>
                  <a:pt x="0" y="95"/>
                </a:lnTo>
                <a:lnTo>
                  <a:pt x="0" y="90"/>
                </a:lnTo>
                <a:lnTo>
                  <a:pt x="0" y="85"/>
                </a:lnTo>
                <a:lnTo>
                  <a:pt x="0" y="80"/>
                </a:lnTo>
                <a:lnTo>
                  <a:pt x="0" y="76"/>
                </a:lnTo>
                <a:lnTo>
                  <a:pt x="0" y="71"/>
                </a:lnTo>
                <a:lnTo>
                  <a:pt x="0" y="66"/>
                </a:lnTo>
                <a:lnTo>
                  <a:pt x="0" y="62"/>
                </a:lnTo>
                <a:lnTo>
                  <a:pt x="0" y="57"/>
                </a:lnTo>
                <a:lnTo>
                  <a:pt x="0" y="53"/>
                </a:lnTo>
                <a:lnTo>
                  <a:pt x="0" y="48"/>
                </a:lnTo>
                <a:lnTo>
                  <a:pt x="0" y="44"/>
                </a:lnTo>
                <a:lnTo>
                  <a:pt x="0" y="40"/>
                </a:lnTo>
                <a:lnTo>
                  <a:pt x="0" y="36"/>
                </a:lnTo>
                <a:lnTo>
                  <a:pt x="0" y="32"/>
                </a:lnTo>
                <a:lnTo>
                  <a:pt x="0" y="29"/>
                </a:lnTo>
                <a:lnTo>
                  <a:pt x="0" y="25"/>
                </a:lnTo>
                <a:lnTo>
                  <a:pt x="0" y="22"/>
                </a:lnTo>
                <a:lnTo>
                  <a:pt x="0" y="19"/>
                </a:lnTo>
                <a:lnTo>
                  <a:pt x="0" y="16"/>
                </a:lnTo>
                <a:lnTo>
                  <a:pt x="0" y="13"/>
                </a:lnTo>
                <a:lnTo>
                  <a:pt x="0" y="11"/>
                </a:lnTo>
                <a:lnTo>
                  <a:pt x="0" y="8"/>
                </a:lnTo>
                <a:lnTo>
                  <a:pt x="0" y="6"/>
                </a:lnTo>
                <a:lnTo>
                  <a:pt x="0" y="5"/>
                </a:lnTo>
                <a:lnTo>
                  <a:pt x="0" y="3"/>
                </a:lnTo>
                <a:lnTo>
                  <a:pt x="0" y="2"/>
                </a:lnTo>
                <a:lnTo>
                  <a:pt x="0" y="1"/>
                </a:lnTo>
                <a:lnTo>
                  <a:pt x="0"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2" name="Freeform 6"/>
          <p:cNvSpPr>
            <a:spLocks/>
          </p:cNvSpPr>
          <p:nvPr/>
        </p:nvSpPr>
        <p:spPr bwMode="auto">
          <a:xfrm>
            <a:off x="285750" y="6205960"/>
            <a:ext cx="7929563" cy="1587"/>
          </a:xfrm>
          <a:custGeom>
            <a:avLst/>
            <a:gdLst>
              <a:gd name="T0" fmla="*/ 0 w 5620"/>
              <a:gd name="T1" fmla="*/ 0 h 1"/>
              <a:gd name="T2" fmla="*/ 48 w 5620"/>
              <a:gd name="T3" fmla="*/ 0 h 1"/>
              <a:gd name="T4" fmla="*/ 106 w 5620"/>
              <a:gd name="T5" fmla="*/ 0 h 1"/>
              <a:gd name="T6" fmla="*/ 184 w 5620"/>
              <a:gd name="T7" fmla="*/ 0 h 1"/>
              <a:gd name="T8" fmla="*/ 282 w 5620"/>
              <a:gd name="T9" fmla="*/ 0 h 1"/>
              <a:gd name="T10" fmla="*/ 398 w 5620"/>
              <a:gd name="T11" fmla="*/ 0 h 1"/>
              <a:gd name="T12" fmla="*/ 532 w 5620"/>
              <a:gd name="T13" fmla="*/ 0 h 1"/>
              <a:gd name="T14" fmla="*/ 680 w 5620"/>
              <a:gd name="T15" fmla="*/ 0 h 1"/>
              <a:gd name="T16" fmla="*/ 844 w 5620"/>
              <a:gd name="T17" fmla="*/ 0 h 1"/>
              <a:gd name="T18" fmla="*/ 1020 w 5620"/>
              <a:gd name="T19" fmla="*/ 0 h 1"/>
              <a:gd name="T20" fmla="*/ 1209 w 5620"/>
              <a:gd name="T21" fmla="*/ 0 h 1"/>
              <a:gd name="T22" fmla="*/ 1408 w 5620"/>
              <a:gd name="T23" fmla="*/ 0 h 1"/>
              <a:gd name="T24" fmla="*/ 1616 w 5620"/>
              <a:gd name="T25" fmla="*/ 0 h 1"/>
              <a:gd name="T26" fmla="*/ 1832 w 5620"/>
              <a:gd name="T27" fmla="*/ 0 h 1"/>
              <a:gd name="T28" fmla="*/ 2054 w 5620"/>
              <a:gd name="T29" fmla="*/ 0 h 1"/>
              <a:gd name="T30" fmla="*/ 2283 w 5620"/>
              <a:gd name="T31" fmla="*/ 0 h 1"/>
              <a:gd name="T32" fmla="*/ 2515 w 5620"/>
              <a:gd name="T33" fmla="*/ 0 h 1"/>
              <a:gd name="T34" fmla="*/ 2750 w 5620"/>
              <a:gd name="T35" fmla="*/ 0 h 1"/>
              <a:gd name="T36" fmla="*/ 2987 w 5620"/>
              <a:gd name="T37" fmla="*/ 0 h 1"/>
              <a:gd name="T38" fmla="*/ 3224 w 5620"/>
              <a:gd name="T39" fmla="*/ 0 h 1"/>
              <a:gd name="T40" fmla="*/ 3460 w 5620"/>
              <a:gd name="T41" fmla="*/ 0 h 1"/>
              <a:gd name="T42" fmla="*/ 3693 w 5620"/>
              <a:gd name="T43" fmla="*/ 0 h 1"/>
              <a:gd name="T44" fmla="*/ 3923 w 5620"/>
              <a:gd name="T45" fmla="*/ 0 h 1"/>
              <a:gd name="T46" fmla="*/ 4148 w 5620"/>
              <a:gd name="T47" fmla="*/ 0 h 1"/>
              <a:gd name="T48" fmla="*/ 4367 w 5620"/>
              <a:gd name="T49" fmla="*/ 0 h 1"/>
              <a:gd name="T50" fmla="*/ 4578 w 5620"/>
              <a:gd name="T51" fmla="*/ 0 h 1"/>
              <a:gd name="T52" fmla="*/ 4781 w 5620"/>
              <a:gd name="T53" fmla="*/ 0 h 1"/>
              <a:gd name="T54" fmla="*/ 4974 w 5620"/>
              <a:gd name="T55" fmla="*/ 0 h 1"/>
              <a:gd name="T56" fmla="*/ 5155 w 5620"/>
              <a:gd name="T57" fmla="*/ 0 h 1"/>
              <a:gd name="T58" fmla="*/ 5324 w 5620"/>
              <a:gd name="T59" fmla="*/ 0 h 1"/>
              <a:gd name="T60" fmla="*/ 5479 w 5620"/>
              <a:gd name="T61" fmla="*/ 0 h 1"/>
              <a:gd name="T62" fmla="*/ 5619 w 5620"/>
              <a:gd name="T63" fmla="*/ 0 h 1"/>
              <a:gd name="T64" fmla="*/ 5619 w 5620"/>
              <a:gd name="T65" fmla="*/ 0 h 1"/>
              <a:gd name="T66" fmla="*/ 5619 w 5620"/>
              <a:gd name="T67" fmla="*/ 0 h 1"/>
              <a:gd name="T68" fmla="*/ 5619 w 5620"/>
              <a:gd name="T69" fmla="*/ 0 h 1"/>
              <a:gd name="T70" fmla="*/ 5619 w 5620"/>
              <a:gd name="T71" fmla="*/ 0 h 1"/>
              <a:gd name="T72" fmla="*/ 5619 w 5620"/>
              <a:gd name="T73" fmla="*/ 0 h 1"/>
              <a:gd name="T74" fmla="*/ 5619 w 5620"/>
              <a:gd name="T75" fmla="*/ 0 h 1"/>
              <a:gd name="T76" fmla="*/ 5619 w 5620"/>
              <a:gd name="T77" fmla="*/ 0 h 1"/>
              <a:gd name="T78" fmla="*/ 5619 w 5620"/>
              <a:gd name="T79" fmla="*/ 0 h 1"/>
              <a:gd name="T80" fmla="*/ 5619 w 5620"/>
              <a:gd name="T81" fmla="*/ 0 h 1"/>
              <a:gd name="T82" fmla="*/ 5619 w 5620"/>
              <a:gd name="T83" fmla="*/ 0 h 1"/>
              <a:gd name="T84" fmla="*/ 5619 w 5620"/>
              <a:gd name="T85" fmla="*/ 0 h 1"/>
              <a:gd name="T86" fmla="*/ 5619 w 5620"/>
              <a:gd name="T87" fmla="*/ 0 h 1"/>
              <a:gd name="T88" fmla="*/ 5619 w 5620"/>
              <a:gd name="T89" fmla="*/ 0 h 1"/>
              <a:gd name="T90" fmla="*/ 5619 w 5620"/>
              <a:gd name="T91" fmla="*/ 0 h 1"/>
              <a:gd name="T92" fmla="*/ 5619 w 5620"/>
              <a:gd name="T93" fmla="*/ 0 h 1"/>
              <a:gd name="T94" fmla="*/ 5619 w 5620"/>
              <a:gd name="T95" fmla="*/ 0 h 1"/>
              <a:gd name="T96" fmla="*/ 5619 w 5620"/>
              <a:gd name="T97" fmla="*/ 0 h 1"/>
              <a:gd name="T98" fmla="*/ 5619 w 5620"/>
              <a:gd name="T99" fmla="*/ 0 h 1"/>
              <a:gd name="T100" fmla="*/ 5619 w 5620"/>
              <a:gd name="T101" fmla="*/ 0 h 1"/>
              <a:gd name="T102" fmla="*/ 5619 w 5620"/>
              <a:gd name="T103" fmla="*/ 0 h 1"/>
              <a:gd name="T104" fmla="*/ 5619 w 5620"/>
              <a:gd name="T105" fmla="*/ 0 h 1"/>
              <a:gd name="T106" fmla="*/ 5619 w 5620"/>
              <a:gd name="T107" fmla="*/ 0 h 1"/>
              <a:gd name="T108" fmla="*/ 5619 w 5620"/>
              <a:gd name="T109" fmla="*/ 0 h 1"/>
              <a:gd name="T110" fmla="*/ 5619 w 5620"/>
              <a:gd name="T111" fmla="*/ 0 h 1"/>
              <a:gd name="T112" fmla="*/ 5619 w 5620"/>
              <a:gd name="T113" fmla="*/ 0 h 1"/>
              <a:gd name="T114" fmla="*/ 5619 w 5620"/>
              <a:gd name="T115" fmla="*/ 0 h 1"/>
              <a:gd name="T116" fmla="*/ 5619 w 5620"/>
              <a:gd name="T117" fmla="*/ 0 h 1"/>
              <a:gd name="T118" fmla="*/ 5619 w 5620"/>
              <a:gd name="T119" fmla="*/ 0 h 1"/>
              <a:gd name="T120" fmla="*/ 5619 w 5620"/>
              <a:gd name="T121" fmla="*/ 0 h 1"/>
              <a:gd name="T122" fmla="*/ 5619 w 5620"/>
              <a:gd name="T123" fmla="*/ 0 h 1"/>
              <a:gd name="T124" fmla="*/ 5619 w 5620"/>
              <a:gd name="T125" fmla="*/ 0 h 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0"/>
              <a:gd name="T190" fmla="*/ 0 h 1"/>
              <a:gd name="T191" fmla="*/ 5620 w 5620"/>
              <a:gd name="T192" fmla="*/ 1 h 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0" h="1">
                <a:moveTo>
                  <a:pt x="0" y="0"/>
                </a:moveTo>
                <a:lnTo>
                  <a:pt x="48" y="0"/>
                </a:lnTo>
                <a:lnTo>
                  <a:pt x="106" y="0"/>
                </a:lnTo>
                <a:lnTo>
                  <a:pt x="184" y="0"/>
                </a:lnTo>
                <a:lnTo>
                  <a:pt x="282" y="0"/>
                </a:lnTo>
                <a:lnTo>
                  <a:pt x="398" y="0"/>
                </a:lnTo>
                <a:lnTo>
                  <a:pt x="532" y="0"/>
                </a:lnTo>
                <a:lnTo>
                  <a:pt x="680" y="0"/>
                </a:lnTo>
                <a:lnTo>
                  <a:pt x="844" y="0"/>
                </a:lnTo>
                <a:lnTo>
                  <a:pt x="1020" y="0"/>
                </a:lnTo>
                <a:lnTo>
                  <a:pt x="1209" y="0"/>
                </a:lnTo>
                <a:lnTo>
                  <a:pt x="1408" y="0"/>
                </a:lnTo>
                <a:lnTo>
                  <a:pt x="1616" y="0"/>
                </a:lnTo>
                <a:lnTo>
                  <a:pt x="1832" y="0"/>
                </a:lnTo>
                <a:lnTo>
                  <a:pt x="2054" y="0"/>
                </a:lnTo>
                <a:lnTo>
                  <a:pt x="2283" y="0"/>
                </a:lnTo>
                <a:lnTo>
                  <a:pt x="2515" y="0"/>
                </a:lnTo>
                <a:lnTo>
                  <a:pt x="2750" y="0"/>
                </a:lnTo>
                <a:lnTo>
                  <a:pt x="2987" y="0"/>
                </a:lnTo>
                <a:lnTo>
                  <a:pt x="3224" y="0"/>
                </a:lnTo>
                <a:lnTo>
                  <a:pt x="3460" y="0"/>
                </a:lnTo>
                <a:lnTo>
                  <a:pt x="3693" y="0"/>
                </a:lnTo>
                <a:lnTo>
                  <a:pt x="3923" y="0"/>
                </a:lnTo>
                <a:lnTo>
                  <a:pt x="4148" y="0"/>
                </a:lnTo>
                <a:lnTo>
                  <a:pt x="4367" y="0"/>
                </a:lnTo>
                <a:lnTo>
                  <a:pt x="4578" y="0"/>
                </a:lnTo>
                <a:lnTo>
                  <a:pt x="4781" y="0"/>
                </a:lnTo>
                <a:lnTo>
                  <a:pt x="4974" y="0"/>
                </a:lnTo>
                <a:lnTo>
                  <a:pt x="5155" y="0"/>
                </a:lnTo>
                <a:lnTo>
                  <a:pt x="5324" y="0"/>
                </a:lnTo>
                <a:lnTo>
                  <a:pt x="5479" y="0"/>
                </a:lnTo>
                <a:lnTo>
                  <a:pt x="5619" y="0"/>
                </a:lnTo>
              </a:path>
            </a:pathLst>
          </a:custGeom>
          <a:noFill/>
          <a:ln w="38100">
            <a:solidFill>
              <a:schemeClr val="tx1"/>
            </a:solidFill>
            <a:round/>
            <a:headEnd/>
            <a:tailEnd type="triangle" w="med" len="med"/>
          </a:ln>
        </p:spPr>
        <p:txBody>
          <a:bodyPr/>
          <a:lstStyle/>
          <a:p>
            <a:endParaRPr lang="en-GB">
              <a:latin typeface="Candara" pitchFamily="34" charset="0"/>
            </a:endParaRPr>
          </a:p>
        </p:txBody>
      </p:sp>
      <p:sp>
        <p:nvSpPr>
          <p:cNvPr id="17413" name="Text Box 7"/>
          <p:cNvSpPr txBox="1">
            <a:spLocks noChangeArrowheads="1"/>
          </p:cNvSpPr>
          <p:nvPr/>
        </p:nvSpPr>
        <p:spPr bwMode="auto">
          <a:xfrm>
            <a:off x="539552" y="1412776"/>
            <a:ext cx="2422525" cy="565283"/>
          </a:xfrm>
          <a:prstGeom prst="rect">
            <a:avLst/>
          </a:prstGeom>
          <a:noFill/>
          <a:ln w="9525">
            <a:noFill/>
            <a:miter lim="800000"/>
            <a:headEnd/>
            <a:tailEnd/>
          </a:ln>
        </p:spPr>
        <p:txBody>
          <a:bodyPr anchor="ctr">
            <a:spAutoFit/>
          </a:bodyPr>
          <a:lstStyle/>
          <a:p>
            <a:pPr eaLnBrk="0" hangingPunct="0">
              <a:lnSpc>
                <a:spcPct val="85000"/>
              </a:lnSpc>
              <a:spcBef>
                <a:spcPct val="30000"/>
              </a:spcBef>
            </a:pPr>
            <a:r>
              <a:rPr lang="lv-LV" dirty="0" smtClean="0">
                <a:solidFill>
                  <a:srgbClr val="002060"/>
                </a:solidFill>
                <a:latin typeface="Candara" pitchFamily="34" charset="0"/>
              </a:rPr>
              <a:t>Indivīdu skaits populācijā</a:t>
            </a:r>
            <a:endParaRPr lang="en-GB" sz="1800" dirty="0">
              <a:solidFill>
                <a:srgbClr val="002060"/>
              </a:solidFill>
              <a:latin typeface="Candara" pitchFamily="34" charset="0"/>
            </a:endParaRPr>
          </a:p>
        </p:txBody>
      </p:sp>
      <p:sp>
        <p:nvSpPr>
          <p:cNvPr id="22536" name="Text Box 8"/>
          <p:cNvSpPr txBox="1">
            <a:spLocks noChangeArrowheads="1"/>
          </p:cNvSpPr>
          <p:nvPr/>
        </p:nvSpPr>
        <p:spPr bwMode="auto">
          <a:xfrm>
            <a:off x="1766914" y="6250592"/>
            <a:ext cx="2590774" cy="329834"/>
          </a:xfrm>
          <a:prstGeom prst="rect">
            <a:avLst/>
          </a:prstGeom>
          <a:noFill/>
          <a:ln w="9525">
            <a:noFill/>
            <a:miter lim="800000"/>
            <a:headEnd/>
            <a:tailEnd/>
          </a:ln>
        </p:spPr>
        <p:txBody>
          <a:bodyPr wrap="none" anchor="ctr">
            <a:spAutoFit/>
          </a:bodyPr>
          <a:lstStyle/>
          <a:p>
            <a:pPr eaLnBrk="0" hangingPunct="0">
              <a:lnSpc>
                <a:spcPct val="85000"/>
              </a:lnSpc>
              <a:spcBef>
                <a:spcPct val="30000"/>
              </a:spcBef>
            </a:pPr>
            <a:r>
              <a:rPr lang="lv-LV" b="1" dirty="0" smtClean="0">
                <a:solidFill>
                  <a:srgbClr val="002060"/>
                </a:solidFill>
                <a:latin typeface="Candara" pitchFamily="34" charset="0"/>
              </a:rPr>
              <a:t>Predispozīcija uz slimību</a:t>
            </a:r>
            <a:endParaRPr lang="en-GB" sz="1800" b="1" dirty="0">
              <a:solidFill>
                <a:srgbClr val="002060"/>
              </a:solidFill>
              <a:latin typeface="Candara" pitchFamily="34" charset="0"/>
            </a:endParaRPr>
          </a:p>
        </p:txBody>
      </p:sp>
      <p:sp>
        <p:nvSpPr>
          <p:cNvPr id="22537" name="Text Box 9"/>
          <p:cNvSpPr txBox="1">
            <a:spLocks noChangeArrowheads="1"/>
          </p:cNvSpPr>
          <p:nvPr/>
        </p:nvSpPr>
        <p:spPr bwMode="auto">
          <a:xfrm>
            <a:off x="4500563" y="1289472"/>
            <a:ext cx="4443412" cy="369332"/>
          </a:xfrm>
          <a:prstGeom prst="rect">
            <a:avLst/>
          </a:prstGeom>
          <a:noFill/>
          <a:ln w="9525">
            <a:noFill/>
            <a:miter lim="800000"/>
            <a:headEnd/>
            <a:tailEnd/>
          </a:ln>
          <a:effectLst/>
        </p:spPr>
        <p:txBody>
          <a:bodyPr>
            <a:spAutoFit/>
          </a:bodyPr>
          <a:lstStyle/>
          <a:p>
            <a:pPr eaLnBrk="0" hangingPunct="0">
              <a:spcBef>
                <a:spcPct val="50000"/>
              </a:spcBef>
              <a:defRPr/>
            </a:pPr>
            <a:r>
              <a:rPr lang="lv-LV" b="1" dirty="0" smtClean="0">
                <a:solidFill>
                  <a:schemeClr val="accent2">
                    <a:lumMod val="50000"/>
                  </a:schemeClr>
                </a:solidFill>
                <a:latin typeface="Candara" pitchFamily="34" charset="0"/>
              </a:rPr>
              <a:t>Slimība </a:t>
            </a:r>
            <a:r>
              <a:rPr lang="en-GB" b="1" dirty="0" smtClean="0">
                <a:solidFill>
                  <a:schemeClr val="accent2">
                    <a:lumMod val="50000"/>
                  </a:schemeClr>
                </a:solidFill>
                <a:latin typeface="Candara" pitchFamily="34" charset="0"/>
              </a:rPr>
              <a:t>– </a:t>
            </a:r>
            <a:r>
              <a:rPr lang="lv-LV" b="1" dirty="0" smtClean="0">
                <a:solidFill>
                  <a:schemeClr val="accent2">
                    <a:lumMod val="50000"/>
                  </a:schemeClr>
                </a:solidFill>
                <a:latin typeface="Candara" pitchFamily="34" charset="0"/>
              </a:rPr>
              <a:t> diabēts, aukslēju šķeltne </a:t>
            </a:r>
            <a:endParaRPr lang="en-GB" dirty="0">
              <a:solidFill>
                <a:schemeClr val="accent2">
                  <a:lumMod val="50000"/>
                </a:schemeClr>
              </a:solidFill>
              <a:latin typeface="Candara" pitchFamily="34" charset="0"/>
            </a:endParaRPr>
          </a:p>
        </p:txBody>
      </p:sp>
      <p:sp>
        <p:nvSpPr>
          <p:cNvPr id="17416" name="Line 10"/>
          <p:cNvSpPr>
            <a:spLocks noChangeShapeType="1"/>
          </p:cNvSpPr>
          <p:nvPr/>
        </p:nvSpPr>
        <p:spPr bwMode="auto">
          <a:xfrm>
            <a:off x="4730750" y="6405985"/>
            <a:ext cx="954088" cy="0"/>
          </a:xfrm>
          <a:prstGeom prst="line">
            <a:avLst/>
          </a:prstGeom>
          <a:noFill/>
          <a:ln w="28575">
            <a:solidFill>
              <a:schemeClr val="tx1"/>
            </a:solidFill>
            <a:round/>
            <a:headEnd/>
            <a:tailEnd type="triangle" w="med" len="med"/>
          </a:ln>
        </p:spPr>
        <p:txBody>
          <a:bodyPr/>
          <a:lstStyle/>
          <a:p>
            <a:endParaRPr lang="lv-LV"/>
          </a:p>
        </p:txBody>
      </p:sp>
      <p:sp>
        <p:nvSpPr>
          <p:cNvPr id="11" name="Title 2"/>
          <p:cNvSpPr>
            <a:spLocks noGrp="1"/>
          </p:cNvSpPr>
          <p:nvPr>
            <p:ph type="title"/>
          </p:nvPr>
        </p:nvSpPr>
        <p:spPr>
          <a:xfrm>
            <a:off x="457200" y="152400"/>
            <a:ext cx="8229600" cy="563563"/>
          </a:xfrm>
        </p:spPr>
        <p:txBody>
          <a:bodyPr/>
          <a:lstStyle/>
          <a:p>
            <a:pPr algn="ctr"/>
            <a:r>
              <a:rPr lang="lv-LV" dirty="0" err="1" smtClean="0"/>
              <a:t>Multifaktoriāla</a:t>
            </a:r>
            <a:r>
              <a:rPr lang="lv-LV" dirty="0" smtClean="0"/>
              <a:t> pazīme = kvantitatīva pazīme</a:t>
            </a:r>
            <a:endParaRPr lang="lv-LV" dirty="0"/>
          </a:p>
        </p:txBody>
      </p:sp>
      <p:sp>
        <p:nvSpPr>
          <p:cNvPr id="12" name="Freeform 7"/>
          <p:cNvSpPr>
            <a:spLocks/>
          </p:cNvSpPr>
          <p:nvPr/>
        </p:nvSpPr>
        <p:spPr bwMode="auto">
          <a:xfrm>
            <a:off x="5940152" y="2780928"/>
            <a:ext cx="45719" cy="3457119"/>
          </a:xfrm>
          <a:custGeom>
            <a:avLst/>
            <a:gdLst>
              <a:gd name="T0" fmla="*/ 0 w 1"/>
              <a:gd name="T1" fmla="*/ 2431 h 2432"/>
              <a:gd name="T2" fmla="*/ 0 w 1"/>
              <a:gd name="T3" fmla="*/ 2410 h 2432"/>
              <a:gd name="T4" fmla="*/ 0 w 1"/>
              <a:gd name="T5" fmla="*/ 2385 h 2432"/>
              <a:gd name="T6" fmla="*/ 0 w 1"/>
              <a:gd name="T7" fmla="*/ 2351 h 2432"/>
              <a:gd name="T8" fmla="*/ 0 w 1"/>
              <a:gd name="T9" fmla="*/ 2309 h 2432"/>
              <a:gd name="T10" fmla="*/ 0 w 1"/>
              <a:gd name="T11" fmla="*/ 2259 h 2432"/>
              <a:gd name="T12" fmla="*/ 0 w 1"/>
              <a:gd name="T13" fmla="*/ 2201 h 2432"/>
              <a:gd name="T14" fmla="*/ 0 w 1"/>
              <a:gd name="T15" fmla="*/ 2137 h 2432"/>
              <a:gd name="T16" fmla="*/ 0 w 1"/>
              <a:gd name="T17" fmla="*/ 2066 h 2432"/>
              <a:gd name="T18" fmla="*/ 0 w 1"/>
              <a:gd name="T19" fmla="*/ 1989 h 2432"/>
              <a:gd name="T20" fmla="*/ 0 w 1"/>
              <a:gd name="T21" fmla="*/ 1908 h 2432"/>
              <a:gd name="T22" fmla="*/ 0 w 1"/>
              <a:gd name="T23" fmla="*/ 1822 h 2432"/>
              <a:gd name="T24" fmla="*/ 0 w 1"/>
              <a:gd name="T25" fmla="*/ 1732 h 2432"/>
              <a:gd name="T26" fmla="*/ 0 w 1"/>
              <a:gd name="T27" fmla="*/ 1638 h 2432"/>
              <a:gd name="T28" fmla="*/ 0 w 1"/>
              <a:gd name="T29" fmla="*/ 1542 h 2432"/>
              <a:gd name="T30" fmla="*/ 0 w 1"/>
              <a:gd name="T31" fmla="*/ 1443 h 2432"/>
              <a:gd name="T32" fmla="*/ 0 w 1"/>
              <a:gd name="T33" fmla="*/ 1343 h 2432"/>
              <a:gd name="T34" fmla="*/ 0 w 1"/>
              <a:gd name="T35" fmla="*/ 1241 h 2432"/>
              <a:gd name="T36" fmla="*/ 0 w 1"/>
              <a:gd name="T37" fmla="*/ 1139 h 2432"/>
              <a:gd name="T38" fmla="*/ 0 w 1"/>
              <a:gd name="T39" fmla="*/ 1036 h 2432"/>
              <a:gd name="T40" fmla="*/ 0 w 1"/>
              <a:gd name="T41" fmla="*/ 934 h 2432"/>
              <a:gd name="T42" fmla="*/ 0 w 1"/>
              <a:gd name="T43" fmla="*/ 833 h 2432"/>
              <a:gd name="T44" fmla="*/ 0 w 1"/>
              <a:gd name="T45" fmla="*/ 733 h 2432"/>
              <a:gd name="T46" fmla="*/ 0 w 1"/>
              <a:gd name="T47" fmla="*/ 636 h 2432"/>
              <a:gd name="T48" fmla="*/ 0 w 1"/>
              <a:gd name="T49" fmla="*/ 541 h 2432"/>
              <a:gd name="T50" fmla="*/ 0 w 1"/>
              <a:gd name="T51" fmla="*/ 450 h 2432"/>
              <a:gd name="T52" fmla="*/ 0 w 1"/>
              <a:gd name="T53" fmla="*/ 362 h 2432"/>
              <a:gd name="T54" fmla="*/ 0 w 1"/>
              <a:gd name="T55" fmla="*/ 279 h 2432"/>
              <a:gd name="T56" fmla="*/ 0 w 1"/>
              <a:gd name="T57" fmla="*/ 201 h 2432"/>
              <a:gd name="T58" fmla="*/ 0 w 1"/>
              <a:gd name="T59" fmla="*/ 127 h 2432"/>
              <a:gd name="T60" fmla="*/ 0 w 1"/>
              <a:gd name="T61" fmla="*/ 61 h 2432"/>
              <a:gd name="T62" fmla="*/ 0 w 1"/>
              <a:gd name="T63" fmla="*/ 0 h 2432"/>
              <a:gd name="T64" fmla="*/ 0 w 1"/>
              <a:gd name="T65" fmla="*/ 0 h 2432"/>
              <a:gd name="T66" fmla="*/ 0 w 1"/>
              <a:gd name="T67" fmla="*/ 0 h 2432"/>
              <a:gd name="T68" fmla="*/ 0 w 1"/>
              <a:gd name="T69" fmla="*/ 0 h 2432"/>
              <a:gd name="T70" fmla="*/ 0 w 1"/>
              <a:gd name="T71" fmla="*/ 0 h 2432"/>
              <a:gd name="T72" fmla="*/ 0 w 1"/>
              <a:gd name="T73" fmla="*/ 0 h 2432"/>
              <a:gd name="T74" fmla="*/ 0 w 1"/>
              <a:gd name="T75" fmla="*/ 0 h 2432"/>
              <a:gd name="T76" fmla="*/ 0 w 1"/>
              <a:gd name="T77" fmla="*/ 0 h 2432"/>
              <a:gd name="T78" fmla="*/ 0 w 1"/>
              <a:gd name="T79" fmla="*/ 0 h 2432"/>
              <a:gd name="T80" fmla="*/ 0 w 1"/>
              <a:gd name="T81" fmla="*/ 0 h 2432"/>
              <a:gd name="T82" fmla="*/ 0 w 1"/>
              <a:gd name="T83" fmla="*/ 0 h 2432"/>
              <a:gd name="T84" fmla="*/ 0 w 1"/>
              <a:gd name="T85" fmla="*/ 0 h 2432"/>
              <a:gd name="T86" fmla="*/ 0 w 1"/>
              <a:gd name="T87" fmla="*/ 0 h 2432"/>
              <a:gd name="T88" fmla="*/ 0 w 1"/>
              <a:gd name="T89" fmla="*/ 0 h 2432"/>
              <a:gd name="T90" fmla="*/ 0 w 1"/>
              <a:gd name="T91" fmla="*/ 0 h 2432"/>
              <a:gd name="T92" fmla="*/ 0 w 1"/>
              <a:gd name="T93" fmla="*/ 0 h 2432"/>
              <a:gd name="T94" fmla="*/ 0 w 1"/>
              <a:gd name="T95" fmla="*/ 0 h 2432"/>
              <a:gd name="T96" fmla="*/ 0 w 1"/>
              <a:gd name="T97" fmla="*/ 0 h 2432"/>
              <a:gd name="T98" fmla="*/ 0 w 1"/>
              <a:gd name="T99" fmla="*/ 0 h 2432"/>
              <a:gd name="T100" fmla="*/ 0 w 1"/>
              <a:gd name="T101" fmla="*/ 0 h 2432"/>
              <a:gd name="T102" fmla="*/ 0 w 1"/>
              <a:gd name="T103" fmla="*/ 0 h 2432"/>
              <a:gd name="T104" fmla="*/ 0 w 1"/>
              <a:gd name="T105" fmla="*/ 0 h 2432"/>
              <a:gd name="T106" fmla="*/ 0 w 1"/>
              <a:gd name="T107" fmla="*/ 0 h 2432"/>
              <a:gd name="T108" fmla="*/ 0 w 1"/>
              <a:gd name="T109" fmla="*/ 0 h 2432"/>
              <a:gd name="T110" fmla="*/ 0 w 1"/>
              <a:gd name="T111" fmla="*/ 0 h 2432"/>
              <a:gd name="T112" fmla="*/ 0 w 1"/>
              <a:gd name="T113" fmla="*/ 0 h 2432"/>
              <a:gd name="T114" fmla="*/ 0 w 1"/>
              <a:gd name="T115" fmla="*/ 0 h 2432"/>
              <a:gd name="T116" fmla="*/ 0 w 1"/>
              <a:gd name="T117" fmla="*/ 0 h 2432"/>
              <a:gd name="T118" fmla="*/ 0 w 1"/>
              <a:gd name="T119" fmla="*/ 0 h 2432"/>
              <a:gd name="T120" fmla="*/ 0 w 1"/>
              <a:gd name="T121" fmla="*/ 0 h 2432"/>
              <a:gd name="T122" fmla="*/ 0 w 1"/>
              <a:gd name="T123" fmla="*/ 0 h 2432"/>
              <a:gd name="T124" fmla="*/ 0 w 1"/>
              <a:gd name="T125" fmla="*/ 0 h 2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2432"/>
              <a:gd name="T191" fmla="*/ 1 w 1"/>
              <a:gd name="T192" fmla="*/ 2432 h 2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2432">
                <a:moveTo>
                  <a:pt x="0" y="2431"/>
                </a:moveTo>
                <a:lnTo>
                  <a:pt x="0" y="2410"/>
                </a:lnTo>
                <a:lnTo>
                  <a:pt x="0" y="2385"/>
                </a:lnTo>
                <a:lnTo>
                  <a:pt x="0" y="2351"/>
                </a:lnTo>
                <a:lnTo>
                  <a:pt x="0" y="2309"/>
                </a:lnTo>
                <a:lnTo>
                  <a:pt x="0" y="2259"/>
                </a:lnTo>
                <a:lnTo>
                  <a:pt x="0" y="2201"/>
                </a:lnTo>
                <a:lnTo>
                  <a:pt x="0" y="2137"/>
                </a:lnTo>
                <a:lnTo>
                  <a:pt x="0" y="2066"/>
                </a:lnTo>
                <a:lnTo>
                  <a:pt x="0" y="1989"/>
                </a:lnTo>
                <a:lnTo>
                  <a:pt x="0" y="1908"/>
                </a:lnTo>
                <a:lnTo>
                  <a:pt x="0" y="1822"/>
                </a:lnTo>
                <a:lnTo>
                  <a:pt x="0" y="1732"/>
                </a:lnTo>
                <a:lnTo>
                  <a:pt x="0" y="1638"/>
                </a:lnTo>
                <a:lnTo>
                  <a:pt x="0" y="1542"/>
                </a:lnTo>
                <a:lnTo>
                  <a:pt x="0" y="1443"/>
                </a:lnTo>
                <a:lnTo>
                  <a:pt x="0" y="1343"/>
                </a:lnTo>
                <a:lnTo>
                  <a:pt x="0" y="1241"/>
                </a:lnTo>
                <a:lnTo>
                  <a:pt x="0" y="1139"/>
                </a:lnTo>
                <a:lnTo>
                  <a:pt x="0" y="1036"/>
                </a:lnTo>
                <a:lnTo>
                  <a:pt x="0" y="934"/>
                </a:lnTo>
                <a:lnTo>
                  <a:pt x="0" y="833"/>
                </a:lnTo>
                <a:lnTo>
                  <a:pt x="0" y="733"/>
                </a:lnTo>
                <a:lnTo>
                  <a:pt x="0" y="636"/>
                </a:lnTo>
                <a:lnTo>
                  <a:pt x="0" y="541"/>
                </a:lnTo>
                <a:lnTo>
                  <a:pt x="0" y="450"/>
                </a:lnTo>
                <a:lnTo>
                  <a:pt x="0" y="362"/>
                </a:lnTo>
                <a:lnTo>
                  <a:pt x="0" y="279"/>
                </a:lnTo>
                <a:lnTo>
                  <a:pt x="0" y="201"/>
                </a:lnTo>
                <a:lnTo>
                  <a:pt x="0" y="127"/>
                </a:lnTo>
                <a:lnTo>
                  <a:pt x="0" y="61"/>
                </a:lnTo>
                <a:lnTo>
                  <a:pt x="0" y="0"/>
                </a:lnTo>
              </a:path>
            </a:pathLst>
          </a:custGeom>
          <a:noFill/>
          <a:ln w="38100">
            <a:solidFill>
              <a:schemeClr val="tx1"/>
            </a:solidFill>
            <a:round/>
            <a:headEnd/>
            <a:tailEnd/>
          </a:ln>
        </p:spPr>
        <p:txBody>
          <a:bodyPr/>
          <a:lstStyle/>
          <a:p>
            <a:endParaRPr lang="en-GB">
              <a:latin typeface="Candara" pitchFamily="34" charset="0"/>
            </a:endParaRPr>
          </a:p>
        </p:txBody>
      </p:sp>
      <p:sp>
        <p:nvSpPr>
          <p:cNvPr id="13" name="Text Box 11"/>
          <p:cNvSpPr txBox="1">
            <a:spLocks noChangeArrowheads="1"/>
          </p:cNvSpPr>
          <p:nvPr/>
        </p:nvSpPr>
        <p:spPr bwMode="auto">
          <a:xfrm>
            <a:off x="5652120" y="2420888"/>
            <a:ext cx="3283271" cy="369332"/>
          </a:xfrm>
          <a:prstGeom prst="rect">
            <a:avLst/>
          </a:prstGeom>
          <a:noFill/>
          <a:ln w="9525">
            <a:noFill/>
            <a:miter lim="800000"/>
            <a:headEnd/>
            <a:tailEnd/>
          </a:ln>
        </p:spPr>
        <p:txBody>
          <a:bodyPr wrap="none">
            <a:spAutoFit/>
          </a:bodyPr>
          <a:lstStyle/>
          <a:p>
            <a:pPr eaLnBrk="0" hangingPunct="0"/>
            <a:r>
              <a:rPr lang="lv-LV" b="1" dirty="0" smtClean="0">
                <a:solidFill>
                  <a:srgbClr val="002060"/>
                </a:solidFill>
                <a:latin typeface="Candara" pitchFamily="34" charset="0"/>
              </a:rPr>
              <a:t>Slieksnis aiz kuras sākas slimība</a:t>
            </a:r>
            <a:endParaRPr lang="en-GB" b="1" dirty="0">
              <a:solidFill>
                <a:srgbClr val="002060"/>
              </a:solidFill>
              <a:latin typeface="Candara"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12" grpId="0" animBg="1"/>
      <p:bldP spid="13" grpId="0"/>
    </p:bldLst>
  </p:timing>
</p:sld>
</file>

<file path=ppt/theme/theme1.xml><?xml version="1.0" encoding="utf-8"?>
<a:theme xmlns:a="http://schemas.openxmlformats.org/drawingml/2006/main" name="cdb2004c031gl">
  <a:themeElements>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000000"/>
        </a:dk2>
        <a:lt2>
          <a:srgbClr val="C0C0C0"/>
        </a:lt2>
        <a:accent1>
          <a:srgbClr val="3556A7"/>
        </a:accent1>
        <a:accent2>
          <a:srgbClr val="C78DD7"/>
        </a:accent2>
        <a:accent3>
          <a:srgbClr val="FFFFFF"/>
        </a:accent3>
        <a:accent4>
          <a:srgbClr val="002A56"/>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17931</TotalTime>
  <Words>2567</Words>
  <Application>Microsoft Office PowerPoint</Application>
  <PresentationFormat>On-screen Show (4:3)</PresentationFormat>
  <Paragraphs>517</Paragraphs>
  <Slides>70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cdb2004c031gl</vt:lpstr>
      <vt:lpstr>Document</vt:lpstr>
      <vt:lpstr>Immagine bitmap</vt:lpstr>
      <vt:lpstr>   Multifaktoriālais iedzimšanas tips.  Slimību gēnu identificēšana.</vt:lpstr>
      <vt:lpstr>Multifaktoriālās iedzimšanas nozīmīgums.</vt:lpstr>
      <vt:lpstr>Regresija uz vidējo</vt:lpstr>
      <vt:lpstr>Poliģenētiska iedzimšana</vt:lpstr>
      <vt:lpstr>PowerPoint Presentation</vt:lpstr>
      <vt:lpstr>PowerPoint Presentation</vt:lpstr>
      <vt:lpstr>Multifaktoriāla iedzimšana:</vt:lpstr>
      <vt:lpstr>Multifaktoriāla pazīme = kvantitatīva pazīme</vt:lpstr>
      <vt:lpstr>Multifaktoriāla pazīme = kvantitatīva pazīme</vt:lpstr>
      <vt:lpstr>Multifaktoriāla pazīme = kvantitatīva pazīme</vt:lpstr>
      <vt:lpstr>Multifaktoriāla pazīme = kvantitatīva pazīme</vt:lpstr>
      <vt:lpstr>Multifaktoriālās slimības</vt:lpstr>
      <vt:lpstr>Multifaktoriālās slimības</vt:lpstr>
      <vt:lpstr>Piemērs: Koronārās artēriju slimības riska  faktori:</vt:lpstr>
      <vt:lpstr>PowerPoint Presentation</vt:lpstr>
      <vt:lpstr>Monozigotisku (MZ) un Dizigotisku (DZ) dvīņu salīdzināšana var sniegt pierādījumu ģenētiskam un/ vai vides faktora ietekmei uz slimības izraisīšanu  MZ dvīņiem ir 100% vienādi gēni, DZ dvīņiem ir 50% vienādi gēni  Konkordances koeficients =  (abi dvīņi slimi)/(viens no dvīņiem slims+abi dvīņi slimi)     </vt:lpstr>
      <vt:lpstr>PowerPoint Presentation</vt:lpstr>
      <vt:lpstr>PowerPoint Presentation</vt:lpstr>
      <vt:lpstr>Slimību pārmantotība (heritability)</vt:lpstr>
      <vt:lpstr>Slimību pārmantotība (heritability)</vt:lpstr>
      <vt:lpstr>Slimību pārmantotība (heritability)- limiti</vt:lpstr>
      <vt:lpstr>Kvantitatīvs vs. kvalitatīvs</vt:lpstr>
      <vt:lpstr>Diploīds genoms</vt:lpstr>
      <vt:lpstr>Iedzimtības modeļi atsevišķos lokusos </vt:lpstr>
      <vt:lpstr>Epistāze – mijiedarbība starp dažādiem faktoriem </vt:lpstr>
      <vt:lpstr>Variācijas efekts </vt:lpstr>
      <vt:lpstr>PowerPoint Presentation</vt:lpstr>
      <vt:lpstr>Multifaktoriālas slimības</vt:lpstr>
      <vt:lpstr>PowerPoint Presentation</vt:lpstr>
      <vt:lpstr>PowerPoint Presentation</vt:lpstr>
      <vt:lpstr>PowerPoint Presentation</vt:lpstr>
      <vt:lpstr>Molekulārās izpētes metodes un tehnoloģijas </vt:lpstr>
      <vt:lpstr>Molekulārās izpētes metodes un tehnoloģijas </vt:lpstr>
      <vt:lpstr>PowerPoint Presentation</vt:lpstr>
      <vt:lpstr>Ģimeņu pētījumi (linkage)</vt:lpstr>
      <vt:lpstr>Slimību gēnu meklējumi: saistības (linkage) analīze</vt:lpstr>
      <vt:lpstr>Saistības analīze: uz ģimenēm bāzēti pētījumi</vt:lpstr>
      <vt:lpstr>Rekombinācija</vt:lpstr>
      <vt:lpstr>PowerPoint Presentation</vt:lpstr>
      <vt:lpstr>Saistības analīze:</vt:lpstr>
      <vt:lpstr>PowerPoint Presentation</vt:lpstr>
      <vt:lpstr>LOD </vt:lpstr>
      <vt:lpstr>Slimību gēnu meklējumi: saistības (linkage) analīze, uz ģimenēm bāzēti pētījumi</vt:lpstr>
      <vt:lpstr>PowerPoint Presentation</vt:lpstr>
      <vt:lpstr>Ģimeņu pētījumi (linkage)</vt:lpstr>
      <vt:lpstr>PowerPoint Presentation</vt:lpstr>
      <vt:lpstr>PowerPoint Presentation</vt:lpstr>
      <vt:lpstr>PowerPoint Presentation</vt:lpstr>
      <vt:lpstr>PowerPoint Presentation</vt:lpstr>
      <vt:lpstr>PowerPoint Presentation</vt:lpstr>
      <vt:lpstr>PowerPoint Presentation</vt:lpstr>
      <vt:lpstr>Kandidātgēnu analīze</vt:lpstr>
      <vt:lpstr>PowerPoint Presentation</vt:lpstr>
      <vt:lpstr>SNP savstarpējās saistības noskaidrošana</vt:lpstr>
      <vt:lpstr>Nelīdzsvarotās saistības (LD) raksturlielumi</vt:lpstr>
      <vt:lpstr>Alēļu  Frekvences</vt:lpstr>
      <vt:lpstr>Saistība starp neatkarīgiem lokusiem -“līdzsvarota”</vt:lpstr>
      <vt:lpstr>Nelīdzsvarotā saistība starp blakusesošiem lokusiem </vt:lpstr>
      <vt:lpstr>“Nelīdzsvara” koeficients </vt:lpstr>
      <vt:lpstr>D’ = normalizēta D vērtība   </vt:lpstr>
      <vt:lpstr>D’ = normalizēta D vērtība   </vt:lpstr>
      <vt:lpstr>r2  (vai D2)</vt:lpstr>
      <vt:lpstr>Piemērs</vt:lpstr>
      <vt:lpstr>PowerPoint Presentation</vt:lpstr>
      <vt:lpstr>Līdzsvars vai LD?</vt:lpstr>
      <vt:lpstr>Genome-wide LD pattern</vt:lpstr>
      <vt:lpstr>Hārdija-Weinberga vienādojums</vt:lpstr>
      <vt:lpstr>Hārdija-Weinberga vienādojums</vt:lpstr>
      <vt:lpstr>Novirzes no Hārdija-Weinberga vienādojuma: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Janis Klovins</dc:creator>
  <cp:lastModifiedBy>Janis Klovins</cp:lastModifiedBy>
  <cp:revision>81</cp:revision>
  <dcterms:created xsi:type="dcterms:W3CDTF">2010-05-25T12:52:38Z</dcterms:created>
  <dcterms:modified xsi:type="dcterms:W3CDTF">2015-04-15T19:08:41Z</dcterms:modified>
</cp:coreProperties>
</file>