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71" r:id="rId13"/>
    <p:sldId id="272" r:id="rId14"/>
    <p:sldId id="265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656B-9CD6-4469-931B-E1570EBD325C}" type="datetimeFigureOut">
              <a:rPr lang="lv-LV" smtClean="0"/>
              <a:t>2011.09.10.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A538-E56B-4162-A4C9-601159DAB47B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en/2/29/2RH1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upload.wikimedia.org/wikipedia/commons/f/f0/Lipid_bilayer_section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2RH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620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lv-LV" dirty="0" smtClean="0"/>
              <a:t>Membrānu un to proteīnu struktūra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Aminoskābju sekvences īpatnības </a:t>
            </a:r>
            <a:r>
              <a:rPr lang="lv-LV" dirty="0" err="1" smtClean="0"/>
              <a:t>transmembrānu</a:t>
            </a:r>
            <a:r>
              <a:rPr lang="lv-LV" dirty="0" smtClean="0"/>
              <a:t>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-spirālēs</a:t>
            </a:r>
            <a:endParaRPr lang="lv-LV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3312368" cy="316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995936" y="1772816"/>
            <a:ext cx="1152128" cy="936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275856" y="1556792"/>
            <a:ext cx="1872208" cy="11521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1196752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Hidrofobi 20-25 atlikumu gari spirāļu rajoni</a:t>
            </a:r>
            <a:endParaRPr lang="lv-LV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249289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Hidrofili</a:t>
            </a:r>
            <a:r>
              <a:rPr lang="lv-LV" sz="2400" dirty="0" smtClean="0"/>
              <a:t> cilpu rajoni</a:t>
            </a:r>
            <a:endParaRPr lang="lv-LV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35696" y="1844824"/>
            <a:ext cx="720080" cy="5760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88096" y="1988840"/>
            <a:ext cx="1863824" cy="5844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5656" y="3645024"/>
            <a:ext cx="3384376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3501008"/>
            <a:ext cx="1008112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376264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Visu</a:t>
            </a:r>
            <a:r>
              <a:rPr lang="lv-LV" dirty="0" smtClean="0">
                <a:latin typeface="Symbol" pitchFamily="18" charset="2"/>
              </a:rPr>
              <a:t> a </a:t>
            </a:r>
            <a:r>
              <a:rPr lang="lv-LV" dirty="0" smtClean="0"/>
              <a:t>spirāļu garums ir aptuveni vienāds ar membrānas platumu </a:t>
            </a:r>
          </a:p>
          <a:p>
            <a:r>
              <a:rPr lang="lv-LV" dirty="0" smtClean="0"/>
              <a:t>Aminoskābju sekvencē vienāda garuma hidrofobie rajoni mijas ar dažāda garuma </a:t>
            </a:r>
            <a:r>
              <a:rPr lang="lv-LV" dirty="0" err="1" smtClean="0"/>
              <a:t>hidrofiliem</a:t>
            </a:r>
            <a:r>
              <a:rPr lang="lv-LV" dirty="0" smtClean="0"/>
              <a:t> rajoniem</a:t>
            </a:r>
          </a:p>
          <a:p>
            <a:r>
              <a:rPr lang="lv-LV" dirty="0" err="1" smtClean="0"/>
              <a:t>Transmembrānu</a:t>
            </a:r>
            <a:r>
              <a:rPr lang="lv-LV" dirty="0" smtClean="0"/>
              <a:t> spirāļu esamību proteīnā no tā sekvences var paredzēt ar ļoti augstu ticamību</a:t>
            </a:r>
          </a:p>
          <a:p>
            <a:r>
              <a:rPr lang="lv-LV" dirty="0">
                <a:latin typeface="Symbol" pitchFamily="18" charset="2"/>
              </a:rPr>
              <a:t>b</a:t>
            </a:r>
            <a:r>
              <a:rPr lang="lv-LV" dirty="0" smtClean="0"/>
              <a:t>-mucas saturošo </a:t>
            </a:r>
            <a:r>
              <a:rPr lang="lv-LV" dirty="0" err="1" smtClean="0"/>
              <a:t>transmembrānu</a:t>
            </a:r>
            <a:r>
              <a:rPr lang="lv-LV" dirty="0" smtClean="0"/>
              <a:t> proteīnu otrējās struktūras paredzēšana ir daudz neefektīvāka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TMHMM servera ģenerēts varbūtības </a:t>
            </a:r>
            <a:r>
              <a:rPr lang="lv-LV" dirty="0" err="1" smtClean="0"/>
              <a:t>plots</a:t>
            </a:r>
            <a:r>
              <a:rPr lang="lv-LV" dirty="0" smtClean="0"/>
              <a:t> </a:t>
            </a:r>
            <a:r>
              <a:rPr lang="lv-LV" dirty="0" err="1" smtClean="0"/>
              <a:t>karnitīna</a:t>
            </a:r>
            <a:r>
              <a:rPr lang="lv-LV" dirty="0" smtClean="0"/>
              <a:t> </a:t>
            </a:r>
            <a:r>
              <a:rPr lang="lv-LV" dirty="0" err="1" smtClean="0"/>
              <a:t>transportproteīnam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1248"/>
            <a:ext cx="8229600" cy="1040979"/>
          </a:xfrm>
        </p:spPr>
        <p:txBody>
          <a:bodyPr/>
          <a:lstStyle/>
          <a:p>
            <a:r>
              <a:rPr lang="lv-LV" dirty="0" smtClean="0"/>
              <a:t>Satur 12 </a:t>
            </a:r>
            <a:r>
              <a:rPr lang="lv-LV" dirty="0" err="1" smtClean="0"/>
              <a:t>transmembrānu</a:t>
            </a:r>
            <a:r>
              <a:rPr lang="lv-LV" dirty="0" smtClean="0"/>
              <a:t> spirāles</a:t>
            </a:r>
            <a:endParaRPr lang="lv-LV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40960" cy="45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Intergrālo</a:t>
            </a:r>
            <a:r>
              <a:rPr lang="lv-LV" sz="3600" dirty="0" smtClean="0"/>
              <a:t> </a:t>
            </a:r>
            <a:r>
              <a:rPr lang="lv-LV" sz="3600" dirty="0" smtClean="0">
                <a:latin typeface="Symbol" pitchFamily="18" charset="2"/>
              </a:rPr>
              <a:t>a</a:t>
            </a:r>
            <a:r>
              <a:rPr lang="lv-LV" sz="3600" dirty="0" smtClean="0"/>
              <a:t>-spirāļu saturošo membrānu proteīnu iedalījums tipos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0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21328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Šūnas ārpuse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5892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Šūnas iekšpuse</a:t>
            </a:r>
          </a:p>
          <a:p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lv-LV" sz="2800" dirty="0" smtClean="0"/>
              <a:t>I tips – vienas pārejas proteīni, N-gals atrodas iekšpusē (biežāk satopams nekā II tips)</a:t>
            </a:r>
          </a:p>
          <a:p>
            <a:r>
              <a:rPr lang="lv-LV" sz="2800" dirty="0" smtClean="0"/>
              <a:t>II tips - </a:t>
            </a:r>
            <a:r>
              <a:rPr lang="lv-LV" sz="2800" dirty="0" smtClean="0"/>
              <a:t>vienas pārejas proteīni, N-gals atrodas ārpusē</a:t>
            </a:r>
          </a:p>
          <a:p>
            <a:r>
              <a:rPr lang="lv-LV" sz="2800" dirty="0" smtClean="0"/>
              <a:t>III tips – vairāku pāreju proteīni. Mēdz iedalīt sīkāk pāru un nepāru skaitu pāreju proteīnos</a:t>
            </a:r>
          </a:p>
          <a:p>
            <a:r>
              <a:rPr lang="lv-LV" sz="2800" dirty="0" smtClean="0"/>
              <a:t>IV tips – proteīns satur vairākas polipeptīdu ķēdes, kurā katrā ir vismaz viena </a:t>
            </a:r>
            <a:r>
              <a:rPr lang="lv-LV" sz="2800" dirty="0" err="1" smtClean="0"/>
              <a:t>transmembrānu</a:t>
            </a:r>
            <a:r>
              <a:rPr lang="lv-LV" sz="2800" dirty="0" smtClean="0"/>
              <a:t> spirāle. Visas spirāles kopā veido kanālu </a:t>
            </a:r>
          </a:p>
          <a:p>
            <a:r>
              <a:rPr lang="lv-LV" sz="2800" dirty="0" smtClean="0"/>
              <a:t>V tips – ar </a:t>
            </a:r>
            <a:r>
              <a:rPr lang="lv-LV" sz="2800" dirty="0" err="1" smtClean="0"/>
              <a:t>kovalenti</a:t>
            </a:r>
            <a:r>
              <a:rPr lang="lv-LV" sz="2800" dirty="0" smtClean="0"/>
              <a:t> piesaistītu lipīdu noenkuroti proteīni</a:t>
            </a:r>
          </a:p>
          <a:p>
            <a:r>
              <a:rPr lang="lv-LV" sz="2800" dirty="0" smtClean="0"/>
              <a:t>VI tips – ar lipīdu un vienu </a:t>
            </a:r>
            <a:r>
              <a:rPr lang="lv-LV" sz="2800" dirty="0" err="1" smtClean="0"/>
              <a:t>transmembrānu</a:t>
            </a:r>
            <a:r>
              <a:rPr lang="lv-LV" sz="2800" dirty="0" smtClean="0"/>
              <a:t> spirāli noenkuroti proteīni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Membrānu proteīnu funkcijas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Daudzi membrānu proteīni veic līdzīgas funkcijas kā </a:t>
            </a:r>
            <a:r>
              <a:rPr lang="lv-LV" sz="2400" dirty="0" err="1" smtClean="0"/>
              <a:t>iekššūnas</a:t>
            </a:r>
            <a:r>
              <a:rPr lang="lv-LV" sz="2400" dirty="0" smtClean="0"/>
              <a:t> proteīni – tie var būt enzīmi, strukturālie proteīni, utt.</a:t>
            </a:r>
          </a:p>
          <a:p>
            <a:r>
              <a:rPr lang="lv-LV" sz="2400" dirty="0" smtClean="0"/>
              <a:t>Dažas membrānu proteīnu klases veic funkcijas, kuras nav raksturīgas citiem proteīniem, piemēram:</a:t>
            </a:r>
          </a:p>
          <a:p>
            <a:r>
              <a:rPr lang="lv-LV" sz="2400" dirty="0" smtClean="0"/>
              <a:t>1) Kanāli – proteīni, caur kuru porām šūnās pasīvi iekļūst vai izkļūst dažādas specifiskas molekulas</a:t>
            </a:r>
          </a:p>
          <a:p>
            <a:r>
              <a:rPr lang="lv-LV" sz="2400" dirty="0" smtClean="0"/>
              <a:t>2) </a:t>
            </a:r>
            <a:r>
              <a:rPr lang="lv-LV" sz="2400" dirty="0" err="1" smtClean="0"/>
              <a:t>Transporteri</a:t>
            </a:r>
            <a:r>
              <a:rPr lang="lv-LV" sz="2400" dirty="0" smtClean="0"/>
              <a:t> – līdzīgi kanāliem, bet transports ir pret koncentrācijas gradientu un tādejādi patērē enerģiju</a:t>
            </a:r>
          </a:p>
          <a:p>
            <a:r>
              <a:rPr lang="lv-LV" sz="2400" dirty="0" smtClean="0"/>
              <a:t>3) Signāla pārneses proteīni – sajūt apkārtējās vides izmaiņas vai signālus no citām šūnām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Piemērs: Bakteriālais K</a:t>
            </a:r>
            <a:r>
              <a:rPr lang="lv-LV" baseline="30000" dirty="0" smtClean="0"/>
              <a:t>+</a:t>
            </a:r>
            <a:r>
              <a:rPr lang="lv-LV" dirty="0" smtClean="0"/>
              <a:t> kanāls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1512168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Homotetramērs</a:t>
            </a:r>
            <a:r>
              <a:rPr lang="lv-LV" sz="2400" dirty="0" smtClean="0"/>
              <a:t>, katrā </a:t>
            </a:r>
            <a:r>
              <a:rPr lang="lv-LV" sz="2400" dirty="0" err="1" smtClean="0"/>
              <a:t>monomērā</a:t>
            </a:r>
            <a:r>
              <a:rPr lang="lv-LV" sz="2400" dirty="0" smtClean="0"/>
              <a:t> ir divas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spirāles</a:t>
            </a:r>
          </a:p>
          <a:p>
            <a:r>
              <a:rPr lang="lv-LV" sz="2400" dirty="0" smtClean="0"/>
              <a:t>Starp spirālēm ir šaurs kanāls jonu transportam</a:t>
            </a:r>
          </a:p>
          <a:p>
            <a:endParaRPr lang="lv-LV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219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-58057" y="3077029"/>
            <a:ext cx="1146628" cy="2452914"/>
          </a:xfrm>
          <a:custGeom>
            <a:avLst/>
            <a:gdLst>
              <a:gd name="connsiteX0" fmla="*/ 72571 w 1146628"/>
              <a:gd name="connsiteY0" fmla="*/ 0 h 2452914"/>
              <a:gd name="connsiteX1" fmla="*/ 783771 w 1146628"/>
              <a:gd name="connsiteY1" fmla="*/ 14514 h 2452914"/>
              <a:gd name="connsiteX2" fmla="*/ 696686 w 1146628"/>
              <a:gd name="connsiteY2" fmla="*/ 261257 h 2452914"/>
              <a:gd name="connsiteX3" fmla="*/ 870857 w 1146628"/>
              <a:gd name="connsiteY3" fmla="*/ 682171 h 2452914"/>
              <a:gd name="connsiteX4" fmla="*/ 827314 w 1146628"/>
              <a:gd name="connsiteY4" fmla="*/ 1117600 h 2452914"/>
              <a:gd name="connsiteX5" fmla="*/ 943428 w 1146628"/>
              <a:gd name="connsiteY5" fmla="*/ 1901371 h 2452914"/>
              <a:gd name="connsiteX6" fmla="*/ 1146628 w 1146628"/>
              <a:gd name="connsiteY6" fmla="*/ 2438400 h 2452914"/>
              <a:gd name="connsiteX7" fmla="*/ 0 w 1146628"/>
              <a:gd name="connsiteY7" fmla="*/ 2452914 h 245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628" h="2452914">
                <a:moveTo>
                  <a:pt x="72571" y="0"/>
                </a:moveTo>
                <a:lnTo>
                  <a:pt x="783771" y="14514"/>
                </a:lnTo>
                <a:lnTo>
                  <a:pt x="696686" y="261257"/>
                </a:lnTo>
                <a:lnTo>
                  <a:pt x="870857" y="682171"/>
                </a:lnTo>
                <a:lnTo>
                  <a:pt x="827314" y="1117600"/>
                </a:lnTo>
                <a:lnTo>
                  <a:pt x="943428" y="1901371"/>
                </a:lnTo>
                <a:lnTo>
                  <a:pt x="1146628" y="2438400"/>
                </a:lnTo>
                <a:lnTo>
                  <a:pt x="0" y="2452914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Freeform 8"/>
          <p:cNvSpPr/>
          <p:nvPr/>
        </p:nvSpPr>
        <p:spPr>
          <a:xfrm>
            <a:off x="3120571" y="3120571"/>
            <a:ext cx="1175658" cy="2322286"/>
          </a:xfrm>
          <a:custGeom>
            <a:avLst/>
            <a:gdLst>
              <a:gd name="connsiteX0" fmla="*/ 1045029 w 1175658"/>
              <a:gd name="connsiteY0" fmla="*/ 0 h 2322286"/>
              <a:gd name="connsiteX1" fmla="*/ 246743 w 1175658"/>
              <a:gd name="connsiteY1" fmla="*/ 14515 h 2322286"/>
              <a:gd name="connsiteX2" fmla="*/ 290286 w 1175658"/>
              <a:gd name="connsiteY2" fmla="*/ 333829 h 2322286"/>
              <a:gd name="connsiteX3" fmla="*/ 87086 w 1175658"/>
              <a:gd name="connsiteY3" fmla="*/ 609600 h 2322286"/>
              <a:gd name="connsiteX4" fmla="*/ 29029 w 1175658"/>
              <a:gd name="connsiteY4" fmla="*/ 1654629 h 2322286"/>
              <a:gd name="connsiteX5" fmla="*/ 0 w 1175658"/>
              <a:gd name="connsiteY5" fmla="*/ 2322286 h 2322286"/>
              <a:gd name="connsiteX6" fmla="*/ 1175658 w 1175658"/>
              <a:gd name="connsiteY6" fmla="*/ 2293258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58" h="2322286">
                <a:moveTo>
                  <a:pt x="1045029" y="0"/>
                </a:moveTo>
                <a:lnTo>
                  <a:pt x="246743" y="14515"/>
                </a:lnTo>
                <a:lnTo>
                  <a:pt x="290286" y="333829"/>
                </a:lnTo>
                <a:lnTo>
                  <a:pt x="87086" y="609600"/>
                </a:lnTo>
                <a:lnTo>
                  <a:pt x="29029" y="1654629"/>
                </a:lnTo>
                <a:lnTo>
                  <a:pt x="0" y="2322286"/>
                </a:lnTo>
                <a:lnTo>
                  <a:pt x="1175658" y="2293258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Selektivitātes filtrs K</a:t>
            </a:r>
            <a:r>
              <a:rPr lang="lv-LV" sz="3600" baseline="30000" dirty="0" smtClean="0"/>
              <a:t>+</a:t>
            </a:r>
            <a:r>
              <a:rPr lang="lv-LV" sz="3600" dirty="0" smtClean="0"/>
              <a:t> kanālā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9144000" cy="2132856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Selektivitātes filtru veido 4 cilpas (parādītas tikai 2) ar uz kanāla iekšpusi eksponētām galvenās </a:t>
            </a:r>
            <a:r>
              <a:rPr lang="lv-LV" sz="2400" dirty="0"/>
              <a:t>ķ</a:t>
            </a:r>
            <a:r>
              <a:rPr lang="lv-LV" sz="2400" dirty="0" smtClean="0"/>
              <a:t>ēdes </a:t>
            </a:r>
            <a:r>
              <a:rPr lang="lv-LV" sz="2400" dirty="0" err="1" smtClean="0"/>
              <a:t>karbonilgrupām</a:t>
            </a:r>
            <a:endParaRPr lang="lv-LV" sz="2400" dirty="0" smtClean="0"/>
          </a:p>
          <a:p>
            <a:r>
              <a:rPr lang="lv-LV" sz="2400" dirty="0" smtClean="0"/>
              <a:t>Kanāla diametrs precīzi atbilst </a:t>
            </a:r>
            <a:r>
              <a:rPr lang="lv-LV" sz="2400" dirty="0" err="1" smtClean="0"/>
              <a:t>hidratētam</a:t>
            </a:r>
            <a:r>
              <a:rPr lang="lv-LV" sz="2400" dirty="0" smtClean="0"/>
              <a:t> K+ jonam</a:t>
            </a:r>
          </a:p>
          <a:p>
            <a:r>
              <a:rPr lang="lv-LV" sz="2400" dirty="0"/>
              <a:t>K</a:t>
            </a:r>
            <a:r>
              <a:rPr lang="lv-LV" sz="2400" dirty="0" smtClean="0"/>
              <a:t>anāls transportē 10</a:t>
            </a:r>
            <a:r>
              <a:rPr lang="lv-LV" sz="2400" baseline="30000" dirty="0" smtClean="0"/>
              <a:t>8</a:t>
            </a:r>
            <a:r>
              <a:rPr lang="lv-LV" sz="2400" dirty="0" smtClean="0"/>
              <a:t> jonus sekundē</a:t>
            </a:r>
          </a:p>
          <a:p>
            <a:r>
              <a:rPr lang="lv-LV" sz="2400" dirty="0" err="1" smtClean="0"/>
              <a:t>Na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/K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selektivitāte ir 1 : 10000</a:t>
            </a:r>
            <a:endParaRPr lang="lv-LV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4824536" cy="350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27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lv-LV" dirty="0" smtClean="0"/>
              <a:t>Kanālu vārti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296144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Can 4"/>
          <p:cNvSpPr/>
          <p:nvPr/>
        </p:nvSpPr>
        <p:spPr>
          <a:xfrm>
            <a:off x="2088232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Can 5"/>
          <p:cNvSpPr/>
          <p:nvPr/>
        </p:nvSpPr>
        <p:spPr>
          <a:xfrm>
            <a:off x="2736304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3168352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5112568" y="1340768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Can 8"/>
          <p:cNvSpPr/>
          <p:nvPr/>
        </p:nvSpPr>
        <p:spPr>
          <a:xfrm rot="450234">
            <a:off x="5904656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Can 9"/>
          <p:cNvSpPr/>
          <p:nvPr/>
        </p:nvSpPr>
        <p:spPr>
          <a:xfrm rot="21085161">
            <a:off x="6552728" y="119675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/>
        </p:nvSpPr>
        <p:spPr>
          <a:xfrm>
            <a:off x="6408712" y="1124744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Ligandu</a:t>
            </a:r>
            <a:r>
              <a:rPr lang="lv-LV" sz="2400" dirty="0" smtClean="0"/>
              <a:t> regulētie vārti</a:t>
            </a:r>
            <a:endParaRPr lang="lv-LV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48472" y="1772816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50883" y="1516629"/>
            <a:ext cx="144016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355112" y="36450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Atvērti</a:t>
            </a:r>
            <a:endParaRPr lang="lv-LV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67480" y="35730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Aizvērti</a:t>
            </a:r>
            <a:endParaRPr lang="lv-LV" sz="2400" dirty="0"/>
          </a:p>
        </p:txBody>
      </p:sp>
      <p:sp>
        <p:nvSpPr>
          <p:cNvPr id="21" name="Rectangle 20"/>
          <p:cNvSpPr/>
          <p:nvPr/>
        </p:nvSpPr>
        <p:spPr>
          <a:xfrm>
            <a:off x="1491016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Can 21"/>
          <p:cNvSpPr/>
          <p:nvPr/>
        </p:nvSpPr>
        <p:spPr>
          <a:xfrm>
            <a:off x="2283104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Can 22"/>
          <p:cNvSpPr/>
          <p:nvPr/>
        </p:nvSpPr>
        <p:spPr>
          <a:xfrm>
            <a:off x="2931176" y="4293096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3363224" y="4437112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43344" y="486916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08273" y="4408083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Can 31"/>
          <p:cNvSpPr/>
          <p:nvPr/>
        </p:nvSpPr>
        <p:spPr>
          <a:xfrm>
            <a:off x="6129390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Can 32"/>
          <p:cNvSpPr/>
          <p:nvPr/>
        </p:nvSpPr>
        <p:spPr>
          <a:xfrm>
            <a:off x="6603584" y="4278582"/>
            <a:ext cx="432048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Rectangle 33"/>
          <p:cNvSpPr/>
          <p:nvPr/>
        </p:nvSpPr>
        <p:spPr>
          <a:xfrm>
            <a:off x="7035632" y="4365104"/>
            <a:ext cx="864096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Oval 34"/>
          <p:cNvSpPr/>
          <p:nvPr/>
        </p:nvSpPr>
        <p:spPr>
          <a:xfrm>
            <a:off x="7683704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7" name="Oval 36"/>
          <p:cNvSpPr/>
          <p:nvPr/>
        </p:nvSpPr>
        <p:spPr>
          <a:xfrm>
            <a:off x="5274309" y="415133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8" name="Oval 37"/>
          <p:cNvSpPr/>
          <p:nvPr/>
        </p:nvSpPr>
        <p:spPr>
          <a:xfrm>
            <a:off x="5550080" y="416584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39" name="Oval 38"/>
          <p:cNvSpPr/>
          <p:nvPr/>
        </p:nvSpPr>
        <p:spPr>
          <a:xfrm>
            <a:off x="7467680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3" name="Oval 42"/>
          <p:cNvSpPr/>
          <p:nvPr/>
        </p:nvSpPr>
        <p:spPr>
          <a:xfrm>
            <a:off x="7179648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4" name="Oval 43"/>
          <p:cNvSpPr/>
          <p:nvPr/>
        </p:nvSpPr>
        <p:spPr>
          <a:xfrm>
            <a:off x="5811496" y="41490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5" name="Oval 44"/>
          <p:cNvSpPr/>
          <p:nvPr/>
        </p:nvSpPr>
        <p:spPr>
          <a:xfrm>
            <a:off x="12486365" y="409609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46" name="Oval 45"/>
          <p:cNvSpPr/>
          <p:nvPr/>
        </p:nvSpPr>
        <p:spPr>
          <a:xfrm>
            <a:off x="5300726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7" name="Oval 46"/>
          <p:cNvSpPr/>
          <p:nvPr/>
        </p:nvSpPr>
        <p:spPr>
          <a:xfrm>
            <a:off x="5525578" y="5357123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8" name="Oval 47"/>
          <p:cNvSpPr/>
          <p:nvPr/>
        </p:nvSpPr>
        <p:spPr>
          <a:xfrm>
            <a:off x="5739488" y="5373216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49" name="Oval 48"/>
          <p:cNvSpPr/>
          <p:nvPr/>
        </p:nvSpPr>
        <p:spPr>
          <a:xfrm>
            <a:off x="7099546" y="529716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0" name="Oval 49"/>
          <p:cNvSpPr/>
          <p:nvPr/>
        </p:nvSpPr>
        <p:spPr>
          <a:xfrm>
            <a:off x="7414339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1" name="Oval 50"/>
          <p:cNvSpPr/>
          <p:nvPr/>
        </p:nvSpPr>
        <p:spPr>
          <a:xfrm>
            <a:off x="7669172" y="5312152"/>
            <a:ext cx="216024" cy="2160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4309372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Sprieguma regulētie vārti</a:t>
            </a:r>
            <a:endParaRPr lang="lv-LV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2564904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Liganda</a:t>
            </a:r>
            <a:r>
              <a:rPr lang="lv-LV" sz="2000" dirty="0" smtClean="0"/>
              <a:t> piesaistīšanās izraisa spirāļu pārbīdīšanos vai “vāka” atvēršanos/aizvēršanos</a:t>
            </a:r>
            <a:endParaRPr lang="lv-LV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8772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Potenciālu starpības izmaiņas izraisa </a:t>
            </a:r>
            <a:r>
              <a:rPr lang="lv-LV" sz="2000" dirty="0" err="1" smtClean="0"/>
              <a:t>konformacionālas</a:t>
            </a:r>
            <a:r>
              <a:rPr lang="lv-LV" sz="2000" dirty="0" smtClean="0"/>
              <a:t> pārmaiņas proteīna daļā (“sprieguma sensorā”), kas </a:t>
            </a:r>
            <a:r>
              <a:rPr lang="lv-LV" sz="2000" dirty="0" err="1" smtClean="0"/>
              <a:t>israisa</a:t>
            </a:r>
            <a:r>
              <a:rPr lang="lv-LV" sz="2000" dirty="0" smtClean="0"/>
              <a:t> spirāļu pārbīdīšanos vai “vāka” atvēršanos/ aizvēršanos</a:t>
            </a:r>
            <a:endParaRPr lang="lv-LV" sz="2000" dirty="0"/>
          </a:p>
        </p:txBody>
      </p:sp>
      <p:sp>
        <p:nvSpPr>
          <p:cNvPr id="55" name="Rounded Rectangle 54"/>
          <p:cNvSpPr/>
          <p:nvPr/>
        </p:nvSpPr>
        <p:spPr>
          <a:xfrm>
            <a:off x="2483768" y="4149080"/>
            <a:ext cx="216024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Rounded Rectangle 55"/>
          <p:cNvSpPr/>
          <p:nvPr/>
        </p:nvSpPr>
        <p:spPr>
          <a:xfrm>
            <a:off x="2915816" y="4149080"/>
            <a:ext cx="216024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7" name="Rounded Rectangle 56"/>
          <p:cNvSpPr/>
          <p:nvPr/>
        </p:nvSpPr>
        <p:spPr>
          <a:xfrm>
            <a:off x="6598615" y="4005064"/>
            <a:ext cx="133625" cy="264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Rounded Rectangle 57"/>
          <p:cNvSpPr/>
          <p:nvPr/>
        </p:nvSpPr>
        <p:spPr>
          <a:xfrm>
            <a:off x="6471152" y="4008259"/>
            <a:ext cx="133625" cy="264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0" name="Straight Arrow Connector 59"/>
          <p:cNvCxnSpPr>
            <a:endCxn id="55" idx="1"/>
          </p:cNvCxnSpPr>
          <p:nvPr/>
        </p:nvCxnSpPr>
        <p:spPr>
          <a:xfrm>
            <a:off x="1691680" y="3645024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3528" y="3356992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Sprieguma sensors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smtClean="0"/>
              <a:t>Šūnu membrānas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168949"/>
            <a:ext cx="9073008" cy="168905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Šūnu membrānu sastāvā ir </a:t>
            </a:r>
            <a:r>
              <a:rPr lang="lv-LV" sz="2400" dirty="0" err="1" smtClean="0"/>
              <a:t>deterģentiem</a:t>
            </a:r>
            <a:r>
              <a:rPr lang="lv-LV" sz="2400" dirty="0" smtClean="0"/>
              <a:t> līdzīgi savienojumi – fosfolipīdi vai tiem līdzīgi savienojumi ar </a:t>
            </a:r>
            <a:r>
              <a:rPr lang="lv-LV" sz="2400" dirty="0" err="1" smtClean="0"/>
              <a:t>hidrofilu</a:t>
            </a:r>
            <a:r>
              <a:rPr lang="lv-LV" sz="2400" dirty="0" smtClean="0"/>
              <a:t> un hidrofobu daļu</a:t>
            </a:r>
          </a:p>
          <a:p>
            <a:r>
              <a:rPr lang="lv-LV" sz="2400" dirty="0" smtClean="0"/>
              <a:t>Hidrofobo spēku ietekmē ūdens vidē fosfolipīdi veido </a:t>
            </a:r>
            <a:r>
              <a:rPr lang="lv-LV" sz="2400" dirty="0" err="1" smtClean="0"/>
              <a:t>micellas</a:t>
            </a:r>
            <a:r>
              <a:rPr lang="lv-LV" sz="2400" dirty="0" smtClean="0"/>
              <a:t>, </a:t>
            </a:r>
            <a:r>
              <a:rPr lang="lv-LV" sz="2400" dirty="0" err="1" smtClean="0"/>
              <a:t>liposomas</a:t>
            </a:r>
            <a:r>
              <a:rPr lang="lv-LV" sz="2400" dirty="0" smtClean="0"/>
              <a:t> un </a:t>
            </a:r>
            <a:r>
              <a:rPr lang="lv-LV" sz="2400" dirty="0" err="1" smtClean="0"/>
              <a:t>bislāņus</a:t>
            </a:r>
            <a:endParaRPr lang="lv-LV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791794" cy="35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208566" y="2165620"/>
            <a:ext cx="51066" cy="831332"/>
          </a:xfrm>
          <a:custGeom>
            <a:avLst/>
            <a:gdLst>
              <a:gd name="connsiteX0" fmla="*/ 32569 w 32569"/>
              <a:gd name="connsiteY0" fmla="*/ 0 h 638628"/>
              <a:gd name="connsiteX1" fmla="*/ 18054 w 32569"/>
              <a:gd name="connsiteY1" fmla="*/ 420914 h 638628"/>
              <a:gd name="connsiteX2" fmla="*/ 3540 w 32569"/>
              <a:gd name="connsiteY2" fmla="*/ 478971 h 638628"/>
              <a:gd name="connsiteX3" fmla="*/ 3540 w 32569"/>
              <a:gd name="connsiteY3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9" h="638628">
                <a:moveTo>
                  <a:pt x="32569" y="0"/>
                </a:moveTo>
                <a:cubicBezTo>
                  <a:pt x="27731" y="140305"/>
                  <a:pt x="26547" y="280783"/>
                  <a:pt x="18054" y="420914"/>
                </a:cubicBezTo>
                <a:cubicBezTo>
                  <a:pt x="16847" y="440825"/>
                  <a:pt x="4867" y="459067"/>
                  <a:pt x="3540" y="478971"/>
                </a:cubicBezTo>
                <a:cubicBezTo>
                  <a:pt x="0" y="532072"/>
                  <a:pt x="3540" y="585409"/>
                  <a:pt x="3540" y="63862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Freeform 8"/>
          <p:cNvSpPr/>
          <p:nvPr/>
        </p:nvSpPr>
        <p:spPr>
          <a:xfrm>
            <a:off x="1340912" y="2160630"/>
            <a:ext cx="134743" cy="836322"/>
          </a:xfrm>
          <a:custGeom>
            <a:avLst/>
            <a:gdLst>
              <a:gd name="connsiteX0" fmla="*/ 0 w 114674"/>
              <a:gd name="connsiteY0" fmla="*/ 0 h 653143"/>
              <a:gd name="connsiteX1" fmla="*/ 72571 w 114674"/>
              <a:gd name="connsiteY1" fmla="*/ 58058 h 653143"/>
              <a:gd name="connsiteX2" fmla="*/ 43543 w 114674"/>
              <a:gd name="connsiteY2" fmla="*/ 275772 h 653143"/>
              <a:gd name="connsiteX3" fmla="*/ 58057 w 114674"/>
              <a:gd name="connsiteY3" fmla="*/ 362858 h 653143"/>
              <a:gd name="connsiteX4" fmla="*/ 43543 w 114674"/>
              <a:gd name="connsiteY4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4" h="653143">
                <a:moveTo>
                  <a:pt x="0" y="0"/>
                </a:moveTo>
                <a:cubicBezTo>
                  <a:pt x="24190" y="19353"/>
                  <a:pt x="55387" y="32282"/>
                  <a:pt x="72571" y="58058"/>
                </a:cubicBezTo>
                <a:cubicBezTo>
                  <a:pt x="114674" y="121214"/>
                  <a:pt x="57966" y="227693"/>
                  <a:pt x="43543" y="275772"/>
                </a:cubicBezTo>
                <a:cubicBezTo>
                  <a:pt x="48381" y="304801"/>
                  <a:pt x="58057" y="333429"/>
                  <a:pt x="58057" y="362858"/>
                </a:cubicBezTo>
                <a:cubicBezTo>
                  <a:pt x="58057" y="459741"/>
                  <a:pt x="43543" y="653143"/>
                  <a:pt x="43543" y="65314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1115616" y="1844824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475656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Hidrofoba  “aste”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4847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Polāra “galva”</a:t>
            </a:r>
            <a:endParaRPr lang="lv-LV" dirty="0"/>
          </a:p>
        </p:txBody>
      </p:sp>
      <p:sp>
        <p:nvSpPr>
          <p:cNvPr id="12" name="Right Arrow 11"/>
          <p:cNvSpPr/>
          <p:nvPr/>
        </p:nvSpPr>
        <p:spPr>
          <a:xfrm>
            <a:off x="2555776" y="2348880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4499992" y="2348880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Micella</a:t>
            </a:r>
            <a:endParaRPr lang="lv-LV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2636912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Liposoma</a:t>
            </a:r>
            <a:endParaRPr lang="lv-LV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4293096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Bislānis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Lipīdu veidi membrānu sastāvā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5154"/>
            <a:ext cx="9144001" cy="54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Glicerofosfolipīda</a:t>
            </a:r>
            <a:r>
              <a:rPr lang="lv-LV" dirty="0" smtClean="0"/>
              <a:t> piemērs</a:t>
            </a:r>
            <a:endParaRPr lang="lv-LV" dirty="0"/>
          </a:p>
        </p:txBody>
      </p:sp>
      <p:pic>
        <p:nvPicPr>
          <p:cNvPr id="16390" name="Picture 6" descr="http://avonapbio.pbworks.com/f/phospholipid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23765"/>
            <a:ext cx="8316416" cy="50342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196752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Fosfatidilholīns</a:t>
            </a:r>
            <a:r>
              <a:rPr lang="lv-LV" sz="2000" dirty="0" smtClean="0"/>
              <a:t> ar vienu piesātinātu un vienu nepiesātinātu taukskābes atlikumu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lv-LV" dirty="0" err="1" smtClean="0"/>
              <a:t>Steroli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3096344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Visu </a:t>
            </a:r>
            <a:r>
              <a:rPr lang="lv-LV" dirty="0" err="1" smtClean="0"/>
              <a:t>sterolu</a:t>
            </a:r>
            <a:r>
              <a:rPr lang="lv-LV" dirty="0" smtClean="0"/>
              <a:t> sastāvā ir četri aromātiskie cikli</a:t>
            </a:r>
          </a:p>
          <a:p>
            <a:r>
              <a:rPr lang="lv-LV" dirty="0" smtClean="0"/>
              <a:t>Dzīvnieku šūnu </a:t>
            </a:r>
            <a:r>
              <a:rPr lang="lv-LV" dirty="0" err="1" smtClean="0"/>
              <a:t>mebrānu</a:t>
            </a:r>
            <a:r>
              <a:rPr lang="lv-LV" dirty="0" smtClean="0"/>
              <a:t> sastāvā var būt līdz pat 30% </a:t>
            </a:r>
            <a:r>
              <a:rPr lang="lv-LV" dirty="0" err="1" smtClean="0"/>
              <a:t>sterolu</a:t>
            </a:r>
            <a:endParaRPr lang="lv-LV" dirty="0" smtClean="0"/>
          </a:p>
          <a:p>
            <a:r>
              <a:rPr lang="lv-LV" dirty="0" smtClean="0"/>
              <a:t>Citu </a:t>
            </a:r>
            <a:r>
              <a:rPr lang="lv-LV" dirty="0" err="1" smtClean="0"/>
              <a:t>eikariotu</a:t>
            </a:r>
            <a:r>
              <a:rPr lang="lv-LV" dirty="0" smtClean="0"/>
              <a:t> (augu, raugu) membrānās ir 4-7 % </a:t>
            </a:r>
            <a:r>
              <a:rPr lang="lv-LV" dirty="0" err="1" smtClean="0"/>
              <a:t>sterolu</a:t>
            </a:r>
            <a:endParaRPr lang="lv-LV" dirty="0"/>
          </a:p>
          <a:p>
            <a:r>
              <a:rPr lang="lv-LV" dirty="0" smtClean="0"/>
              <a:t>Izplatītākais </a:t>
            </a:r>
            <a:r>
              <a:rPr lang="lv-LV" dirty="0" err="1" smtClean="0"/>
              <a:t>sterola</a:t>
            </a:r>
            <a:r>
              <a:rPr lang="lv-LV" dirty="0" smtClean="0"/>
              <a:t> veids dzīvniekos ir </a:t>
            </a:r>
            <a:r>
              <a:rPr lang="lv-LV" dirty="0" err="1" smtClean="0"/>
              <a:t>holesterols</a:t>
            </a:r>
            <a:endParaRPr lang="lv-LV" dirty="0" smtClean="0"/>
          </a:p>
          <a:p>
            <a:r>
              <a:rPr lang="lv-LV" dirty="0"/>
              <a:t>H</a:t>
            </a:r>
            <a:r>
              <a:rPr lang="lv-LV" dirty="0" smtClean="0"/>
              <a:t>idroksilgrupa veido polāro “galvu”, viss pārējais ir hidrofobā daļa</a:t>
            </a:r>
          </a:p>
          <a:p>
            <a:r>
              <a:rPr lang="lv-LV" dirty="0" err="1"/>
              <a:t>S</a:t>
            </a:r>
            <a:r>
              <a:rPr lang="lv-LV" dirty="0" err="1" smtClean="0"/>
              <a:t>teroli</a:t>
            </a:r>
            <a:r>
              <a:rPr lang="lv-LV" dirty="0" smtClean="0"/>
              <a:t> ir ne tikai membrānu sastāvdaļa, tie ir </a:t>
            </a:r>
            <a:r>
              <a:rPr lang="lv-LV" dirty="0" err="1" smtClean="0"/>
              <a:t>iesasistīti</a:t>
            </a:r>
            <a:r>
              <a:rPr lang="lv-LV" dirty="0" smtClean="0"/>
              <a:t> arī </a:t>
            </a:r>
            <a:r>
              <a:rPr lang="lv-LV" dirty="0" err="1" smtClean="0"/>
              <a:t>steroīdo</a:t>
            </a:r>
            <a:r>
              <a:rPr lang="lv-LV" dirty="0" smtClean="0"/>
              <a:t> hormonu metabolismā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24578" name="Picture 2" descr="http://www.paleovillage.com/wp-content/uploads/2011/07/440px-Cholesterol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lv-LV" sz="3100" dirty="0" smtClean="0"/>
              <a:t>Šūnu membrānas var veidot “gēla fāzi” vai “šķidro fāzi”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1833067"/>
          </a:xfrm>
        </p:spPr>
        <p:txBody>
          <a:bodyPr>
            <a:noAutofit/>
          </a:bodyPr>
          <a:lstStyle/>
          <a:p>
            <a:r>
              <a:rPr lang="lv-LV" sz="2400" dirty="0" smtClean="0"/>
              <a:t>Fizioloģiskajos apstākļos membrānas parasti ir “šķidrajā” fāzē</a:t>
            </a:r>
          </a:p>
          <a:p>
            <a:r>
              <a:rPr lang="lv-LV" sz="2400" dirty="0" smtClean="0"/>
              <a:t>Tas nozīmē, ka lipīdu </a:t>
            </a:r>
            <a:r>
              <a:rPr lang="lv-LV" sz="2400" dirty="0" err="1" smtClean="0"/>
              <a:t>bislānī</a:t>
            </a:r>
            <a:r>
              <a:rPr lang="lv-LV" sz="2400" dirty="0" smtClean="0"/>
              <a:t> ievietotie proteīni var pa to brīvi “peldēt”</a:t>
            </a:r>
          </a:p>
          <a:p>
            <a:r>
              <a:rPr lang="lv-LV" sz="2400" dirty="0" smtClean="0"/>
              <a:t>Pārejas temperatūra ir atkarīga no membrānas ķīmiskā sastāva</a:t>
            </a:r>
          </a:p>
          <a:p>
            <a:r>
              <a:rPr lang="lv-LV" sz="2400" dirty="0" smtClean="0"/>
              <a:t>Daži organismi spēj mainīt membrānas sastāvu atkarībā no apkārtējās vides temperatūras</a:t>
            </a:r>
            <a:endParaRPr lang="lv-LV" sz="2400" dirty="0"/>
          </a:p>
        </p:txBody>
      </p:sp>
      <p:pic>
        <p:nvPicPr>
          <p:cNvPr id="4098" name="Picture 2" descr="File:Lipid bilayer sec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857500" cy="185737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3067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 Arrow 5"/>
          <p:cNvSpPr/>
          <p:nvPr/>
        </p:nvSpPr>
        <p:spPr>
          <a:xfrm>
            <a:off x="4067944" y="1628800"/>
            <a:ext cx="79208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827584" y="27809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Zema t</a:t>
            </a:r>
            <a:r>
              <a:rPr lang="lv-LV" sz="2400" baseline="30000" dirty="0" smtClean="0"/>
              <a:t>o</a:t>
            </a:r>
            <a:endParaRPr lang="lv-LV" sz="2400" dirty="0" smtClean="0"/>
          </a:p>
          <a:p>
            <a:r>
              <a:rPr lang="lv-LV" sz="2400" dirty="0" smtClean="0"/>
              <a:t>Zems nepiesātināto taukskābju saturs</a:t>
            </a:r>
          </a:p>
          <a:p>
            <a:r>
              <a:rPr lang="lv-LV" sz="2400" dirty="0" smtClean="0"/>
              <a:t>Augsts </a:t>
            </a:r>
            <a:r>
              <a:rPr lang="lv-LV" sz="2400" dirty="0" err="1" smtClean="0"/>
              <a:t>holesterola</a:t>
            </a:r>
            <a:r>
              <a:rPr lang="lv-LV" sz="2400" dirty="0" smtClean="0"/>
              <a:t> saturs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27576" y="2780928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Augsta t</a:t>
            </a:r>
            <a:r>
              <a:rPr lang="lv-LV" sz="2400" baseline="30000" dirty="0" smtClean="0"/>
              <a:t>o</a:t>
            </a:r>
          </a:p>
          <a:p>
            <a:r>
              <a:rPr lang="lv-LV" sz="2400" dirty="0" smtClean="0"/>
              <a:t>Augsts nepiesātināto taukskābju saturs</a:t>
            </a:r>
          </a:p>
          <a:p>
            <a:r>
              <a:rPr lang="lv-LV" sz="2400" dirty="0" smtClean="0"/>
              <a:t>Zems </a:t>
            </a:r>
            <a:r>
              <a:rPr lang="lv-LV" sz="2400" dirty="0" err="1" smtClean="0"/>
              <a:t>holesterola</a:t>
            </a:r>
            <a:r>
              <a:rPr lang="lv-LV" sz="2400" dirty="0" smtClean="0"/>
              <a:t> saturs</a:t>
            </a:r>
          </a:p>
          <a:p>
            <a:endParaRPr lang="lv-LV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lv-LV" dirty="0" smtClean="0"/>
              <a:t>Proteīni šūnu membrānās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1689051"/>
          </a:xfrm>
        </p:spPr>
        <p:txBody>
          <a:bodyPr>
            <a:noAutofit/>
          </a:bodyPr>
          <a:lstStyle/>
          <a:p>
            <a:r>
              <a:rPr lang="lv-LV" sz="2300" dirty="0" err="1" smtClean="0"/>
              <a:t>Transmembrānu</a:t>
            </a:r>
            <a:r>
              <a:rPr lang="lv-LV" sz="2300" dirty="0" smtClean="0"/>
              <a:t> proteīni šķērso visu membrānu</a:t>
            </a:r>
          </a:p>
          <a:p>
            <a:r>
              <a:rPr lang="lv-LV" sz="2300" dirty="0" smtClean="0"/>
              <a:t> Noenkurotie proteīni membrānā  iekļaujas ar </a:t>
            </a:r>
            <a:r>
              <a:rPr lang="lv-LV" sz="2300" dirty="0" err="1" smtClean="0"/>
              <a:t>kovalenti</a:t>
            </a:r>
            <a:r>
              <a:rPr lang="lv-LV" sz="2300" dirty="0" smtClean="0"/>
              <a:t> piesaistītu lipīdu </a:t>
            </a:r>
          </a:p>
          <a:p>
            <a:r>
              <a:rPr lang="lv-LV" sz="2300" dirty="0" err="1" smtClean="0"/>
              <a:t>Periferālie</a:t>
            </a:r>
            <a:r>
              <a:rPr lang="lv-LV" sz="2300" dirty="0" smtClean="0"/>
              <a:t> proteīni var mijiedarboties ar  lipīdu </a:t>
            </a:r>
            <a:r>
              <a:rPr lang="lv-LV" sz="2300" dirty="0" err="1" smtClean="0"/>
              <a:t>bislāņa</a:t>
            </a:r>
            <a:r>
              <a:rPr lang="lv-LV" sz="2300" dirty="0" smtClean="0"/>
              <a:t> vienu pusi (saukti arī par </a:t>
            </a:r>
            <a:r>
              <a:rPr lang="lv-LV" sz="2300" dirty="0" err="1" smtClean="0"/>
              <a:t>monotopiskajiem</a:t>
            </a:r>
            <a:r>
              <a:rPr lang="lv-LV" sz="2300" dirty="0" smtClean="0"/>
              <a:t> proteīniem) vai </a:t>
            </a:r>
            <a:r>
              <a:rPr lang="lv-LV" sz="2300" dirty="0" err="1" smtClean="0"/>
              <a:t>transmembrānu</a:t>
            </a:r>
            <a:r>
              <a:rPr lang="lv-LV" sz="2300" dirty="0" smtClean="0"/>
              <a:t> proteīniem </a:t>
            </a:r>
          </a:p>
          <a:p>
            <a:r>
              <a:rPr lang="lv-LV" sz="2300" dirty="0" smtClean="0"/>
              <a:t>Noenkurotie un </a:t>
            </a:r>
            <a:r>
              <a:rPr lang="lv-LV" sz="2300" dirty="0" err="1" smtClean="0"/>
              <a:t>periferālie</a:t>
            </a:r>
            <a:r>
              <a:rPr lang="lv-LV" sz="2300" dirty="0" smtClean="0"/>
              <a:t> proteīni pēc strukturālajām īpašībām īpaši neatšķiras no citiem ūdenī šķīstošajiem </a:t>
            </a:r>
            <a:r>
              <a:rPr lang="lv-LV" sz="2300" dirty="0" err="1" smtClean="0"/>
              <a:t>globulārajiem</a:t>
            </a:r>
            <a:r>
              <a:rPr lang="lv-LV" sz="2300" dirty="0" smtClean="0"/>
              <a:t> proteīniem</a:t>
            </a:r>
            <a:endParaRPr lang="lv-LV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38164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Transmembrānu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proteīni</a:t>
            </a:r>
            <a:endParaRPr lang="lv-LV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85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908720"/>
            <a:ext cx="4176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Periferālie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proteīni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9807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Noenkurots proteīns</a:t>
            </a:r>
            <a:endParaRPr lang="lv-LV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051720" y="1484784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971600" y="1700808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807804" y="1376772"/>
            <a:ext cx="7920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55976" y="2060848"/>
            <a:ext cx="7920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544108" y="1736812"/>
            <a:ext cx="136815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839458" y="2384884"/>
            <a:ext cx="12249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lv-LV" sz="3600" dirty="0" err="1" smtClean="0"/>
              <a:t>Transmembrānu</a:t>
            </a:r>
            <a:r>
              <a:rPr lang="lv-LV" sz="3600" dirty="0" smtClean="0"/>
              <a:t> proteīnu struktūru iedalījums</a:t>
            </a:r>
            <a:endParaRPr lang="lv-LV" sz="3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1334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12687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Transmembrānu</a:t>
            </a:r>
            <a:r>
              <a:rPr lang="lv-LV" sz="2400" dirty="0" smtClean="0"/>
              <a:t> spirāles saturošie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9168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/>
              <a:t>-mucu saturošie</a:t>
            </a:r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65313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Vienas pārejas</a:t>
            </a:r>
          </a:p>
          <a:p>
            <a:r>
              <a:rPr lang="lv-LV" sz="2400" dirty="0" smtClean="0"/>
              <a:t>(</a:t>
            </a:r>
            <a:r>
              <a:rPr lang="lv-LV" sz="2400" dirty="0" err="1" smtClean="0"/>
              <a:t>single</a:t>
            </a:r>
            <a:r>
              <a:rPr lang="lv-LV" sz="2400" dirty="0" smtClean="0"/>
              <a:t> </a:t>
            </a:r>
            <a:r>
              <a:rPr lang="lv-LV" sz="2400" dirty="0" err="1" smtClean="0"/>
              <a:t>pass</a:t>
            </a:r>
            <a:r>
              <a:rPr lang="lv-LV" sz="2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65313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Daudzpāreju</a:t>
            </a:r>
            <a:endParaRPr lang="lv-LV" sz="2400" dirty="0" smtClean="0"/>
          </a:p>
          <a:p>
            <a:r>
              <a:rPr lang="lv-LV" sz="2400" dirty="0" smtClean="0"/>
              <a:t>(</a:t>
            </a:r>
            <a:r>
              <a:rPr lang="lv-LV" sz="2400" dirty="0" err="1" smtClean="0"/>
              <a:t>multiple</a:t>
            </a:r>
            <a:r>
              <a:rPr lang="lv-LV" sz="2400" dirty="0" smtClean="0"/>
              <a:t> </a:t>
            </a:r>
            <a:r>
              <a:rPr lang="lv-LV" sz="2400" dirty="0" err="1" smtClean="0"/>
              <a:t>pass</a:t>
            </a:r>
            <a:r>
              <a:rPr lang="lv-LV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3568" y="980728"/>
            <a:ext cx="6768752" cy="2952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611560" y="2420888"/>
            <a:ext cx="691276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1847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857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4293096"/>
            <a:ext cx="8229600" cy="2160240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Membrānas vidusdaļa ir ļoti hidrofoba</a:t>
            </a:r>
          </a:p>
          <a:p>
            <a:r>
              <a:rPr lang="lv-LV" sz="2400" dirty="0" smtClean="0"/>
              <a:t>Polāru grupu eksponēšana hidrofobā vidē ir enerģētiski neizdevīga, ja vien polārās grupas nav kompensētas</a:t>
            </a:r>
          </a:p>
          <a:p>
            <a:r>
              <a:rPr lang="lv-LV" sz="2400" dirty="0" smtClean="0"/>
              <a:t>Visi galvenās ķēdes polārie atomi ir kompensēti tikai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-spirāļu un</a:t>
            </a:r>
            <a:r>
              <a:rPr lang="lv-LV" sz="2400" dirty="0" smtClean="0">
                <a:latin typeface="Symbol" pitchFamily="18" charset="2"/>
              </a:rPr>
              <a:t> b</a:t>
            </a:r>
            <a:r>
              <a:rPr lang="lv-LV" sz="2400" dirty="0" smtClean="0"/>
              <a:t>-mucu vidusdaļā</a:t>
            </a:r>
          </a:p>
          <a:p>
            <a:r>
              <a:rPr lang="lv-LV" sz="2400" dirty="0" smtClean="0"/>
              <a:t>Tāpēc membrānās nav atvērto</a:t>
            </a:r>
            <a:r>
              <a:rPr lang="lv-LV" sz="2400" dirty="0" smtClean="0">
                <a:latin typeface="Symbol" pitchFamily="18" charset="2"/>
              </a:rPr>
              <a:t> b</a:t>
            </a:r>
            <a:r>
              <a:rPr lang="lv-LV" sz="2400" dirty="0" smtClean="0"/>
              <a:t>-plākšņu, cilpu, vai īsu 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/>
              <a:t>-spirāļu</a:t>
            </a:r>
          </a:p>
          <a:p>
            <a:endParaRPr lang="lv-LV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lv-LV" dirty="0" smtClean="0"/>
              <a:t>Kāpēc tikai </a:t>
            </a:r>
            <a:r>
              <a:rPr lang="lv-LV" dirty="0" smtClean="0">
                <a:latin typeface="Symbol" pitchFamily="18" charset="2"/>
              </a:rPr>
              <a:t>a</a:t>
            </a:r>
            <a:r>
              <a:rPr lang="lv-LV" dirty="0" smtClean="0"/>
              <a:t>-spirāles un </a:t>
            </a:r>
            <a:r>
              <a:rPr lang="lv-LV" dirty="0" smtClean="0">
                <a:latin typeface="Symbol" pitchFamily="18" charset="2"/>
              </a:rPr>
              <a:t>b</a:t>
            </a:r>
            <a:r>
              <a:rPr lang="lv-LV" dirty="0" smtClean="0"/>
              <a:t>-mucas ?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702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Membrānu un to proteīnu struktūra</vt:lpstr>
      <vt:lpstr>Šūnu membrānas</vt:lpstr>
      <vt:lpstr>Lipīdu veidi membrānu sastāvā</vt:lpstr>
      <vt:lpstr>Glicerofosfolipīda piemērs</vt:lpstr>
      <vt:lpstr>Steroli</vt:lpstr>
      <vt:lpstr>Šūnu membrānas var veidot “gēla fāzi” vai “šķidro fāzi”</vt:lpstr>
      <vt:lpstr>Proteīni šūnu membrānās</vt:lpstr>
      <vt:lpstr>Transmembrānu proteīnu struktūru iedalījums</vt:lpstr>
      <vt:lpstr>Kāpēc tikai a-spirāles un b-mucas ?</vt:lpstr>
      <vt:lpstr>Aminoskābju sekvences īpatnības transmembrānu a-spirālēs</vt:lpstr>
      <vt:lpstr>TMHMM servera ģenerēts varbūtības plots karnitīna transportproteīnam</vt:lpstr>
      <vt:lpstr>Intergrālo a-spirāļu saturošo membrānu proteīnu iedalījums tipos</vt:lpstr>
      <vt:lpstr>Slide 13</vt:lpstr>
      <vt:lpstr>Membrānu proteīnu funkcijas</vt:lpstr>
      <vt:lpstr>Piemērs: Bakteriālais K+ kanāls</vt:lpstr>
      <vt:lpstr>Selektivitātes filtrs K+ kanālā</vt:lpstr>
      <vt:lpstr>Kanālu vārti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Membrānu proteīnu struktūra</dc:title>
  <dc:creator>kaspars</dc:creator>
  <cp:lastModifiedBy>kaspars</cp:lastModifiedBy>
  <cp:revision>6</cp:revision>
  <dcterms:created xsi:type="dcterms:W3CDTF">2011-09-10T13:00:09Z</dcterms:created>
  <dcterms:modified xsi:type="dcterms:W3CDTF">2011-09-11T19:31:28Z</dcterms:modified>
</cp:coreProperties>
</file>