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60"/>
  </p:notesMasterIdLst>
  <p:sldIdLst>
    <p:sldId id="256" r:id="rId2"/>
    <p:sldId id="258" r:id="rId3"/>
    <p:sldId id="260" r:id="rId4"/>
    <p:sldId id="298" r:id="rId5"/>
    <p:sldId id="261" r:id="rId6"/>
    <p:sldId id="262" r:id="rId7"/>
    <p:sldId id="263" r:id="rId8"/>
    <p:sldId id="264" r:id="rId9"/>
    <p:sldId id="265" r:id="rId10"/>
    <p:sldId id="266" r:id="rId11"/>
    <p:sldId id="270" r:id="rId12"/>
    <p:sldId id="267" r:id="rId13"/>
    <p:sldId id="268" r:id="rId14"/>
    <p:sldId id="269" r:id="rId15"/>
    <p:sldId id="271" r:id="rId16"/>
    <p:sldId id="300" r:id="rId17"/>
    <p:sldId id="272" r:id="rId18"/>
    <p:sldId id="275" r:id="rId19"/>
    <p:sldId id="274" r:id="rId20"/>
    <p:sldId id="273" r:id="rId21"/>
    <p:sldId id="278" r:id="rId22"/>
    <p:sldId id="276" r:id="rId23"/>
    <p:sldId id="281" r:id="rId24"/>
    <p:sldId id="279" r:id="rId25"/>
    <p:sldId id="280" r:id="rId26"/>
    <p:sldId id="283" r:id="rId27"/>
    <p:sldId id="284" r:id="rId28"/>
    <p:sldId id="285" r:id="rId29"/>
    <p:sldId id="282" r:id="rId30"/>
    <p:sldId id="286" r:id="rId31"/>
    <p:sldId id="287" r:id="rId32"/>
    <p:sldId id="288" r:id="rId33"/>
    <p:sldId id="289" r:id="rId34"/>
    <p:sldId id="291" r:id="rId35"/>
    <p:sldId id="292" r:id="rId36"/>
    <p:sldId id="293" r:id="rId37"/>
    <p:sldId id="295" r:id="rId38"/>
    <p:sldId id="294" r:id="rId39"/>
    <p:sldId id="297" r:id="rId40"/>
    <p:sldId id="296" r:id="rId41"/>
    <p:sldId id="309" r:id="rId42"/>
    <p:sldId id="305" r:id="rId43"/>
    <p:sldId id="299" r:id="rId44"/>
    <p:sldId id="301" r:id="rId45"/>
    <p:sldId id="308" r:id="rId46"/>
    <p:sldId id="312" r:id="rId47"/>
    <p:sldId id="313" r:id="rId48"/>
    <p:sldId id="315" r:id="rId49"/>
    <p:sldId id="314" r:id="rId50"/>
    <p:sldId id="316" r:id="rId51"/>
    <p:sldId id="317" r:id="rId52"/>
    <p:sldId id="318" r:id="rId53"/>
    <p:sldId id="320" r:id="rId54"/>
    <p:sldId id="319" r:id="rId55"/>
    <p:sldId id="304" r:id="rId56"/>
    <p:sldId id="307" r:id="rId57"/>
    <p:sldId id="310" r:id="rId58"/>
    <p:sldId id="311" r:id="rId59"/>
  </p:sldIdLst>
  <p:sldSz cx="9144000" cy="6858000" type="screen4x3"/>
  <p:notesSz cx="6858000" cy="9144000"/>
  <p:defaultTextStyle>
    <a:defPPr>
      <a:defRPr lang="lv-LV"/>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C50"/>
    <a:srgbClr val="F77D65"/>
    <a:srgbClr val="F29B74"/>
    <a:srgbClr val="FFCC99"/>
    <a:srgbClr val="FF5050"/>
    <a:srgbClr val="B191A4"/>
    <a:srgbClr val="CF83AE"/>
    <a:srgbClr val="F27A85"/>
  </p:clrMru>
</p:presentationPr>
</file>

<file path=ppt/tableStyles.xml><?xml version="1.0" encoding="utf-8"?>
<a:tblStyleLst xmlns:a="http://schemas.openxmlformats.org/drawingml/2006/main" def="{90651C3A-4460-11DB-9652-00E08161165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83804" autoAdjust="0"/>
  </p:normalViewPr>
  <p:slideViewPr>
    <p:cSldViewPr>
      <p:cViewPr>
        <p:scale>
          <a:sx n="50" d="100"/>
          <a:sy n="50" d="100"/>
        </p:scale>
        <p:origin x="-1692"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vl1pPr>
          </a:lstStyle>
          <a:p>
            <a:pPr>
              <a:defRPr/>
            </a:pPr>
            <a:endParaRPr lang="lv-LV"/>
          </a:p>
        </p:txBody>
      </p:sp>
      <p:sp>
        <p:nvSpPr>
          <p:cNvPr id="13315" name="Shape 3"/>
          <p:cNvSpPr txBox="1">
            <a:spLocks noGrp="1"/>
          </p:cNvSpPr>
          <p:nvPr>
            <p:ph type="dt" idx="10"/>
          </p:nvPr>
        </p:nvSpPr>
        <p:spPr bwMode="auto">
          <a:xfrm>
            <a:off x="3884613"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r">
              <a:defRPr sz="1200"/>
            </a:lvl1pPr>
          </a:lstStyle>
          <a:p>
            <a:pPr>
              <a:defRPr/>
            </a:pPr>
            <a:endParaRPr lang="lv-LV"/>
          </a:p>
        </p:txBody>
      </p:sp>
      <p:sp>
        <p:nvSpPr>
          <p:cNvPr id="17412"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ctr" anchorCtr="0" compatLnSpc="1">
            <a:prstTxWarp prst="textNoShape">
              <a:avLst/>
            </a:prstTxWarp>
          </a:bodyPr>
          <a:lstStyle/>
          <a:p>
            <a:pPr lvl="0"/>
            <a:endParaRPr lang="lv-LV" smtClean="0"/>
          </a:p>
        </p:txBody>
      </p:sp>
      <p:sp>
        <p:nvSpPr>
          <p:cNvPr id="13318" name="Shape 6"/>
          <p:cNvSpPr txBox="1">
            <a:spLocks noGrp="1"/>
          </p:cNvSpPr>
          <p:nvPr>
            <p:ph type="ftr" idx="11"/>
          </p:nvPr>
        </p:nvSpPr>
        <p:spPr bwMode="auto">
          <a:xfrm>
            <a:off x="0" y="8685213"/>
            <a:ext cx="2971800" cy="4572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defRPr sz="1200"/>
            </a:lvl1pPr>
          </a:lstStyle>
          <a:p>
            <a:pPr>
              <a:defRPr/>
            </a:pPr>
            <a:endParaRPr lang="lv-LV"/>
          </a:p>
        </p:txBody>
      </p:sp>
      <p:sp>
        <p:nvSpPr>
          <p:cNvPr id="13319" name="Shape 7"/>
          <p:cNvSpPr txBox="1">
            <a:spLocks noGrp="1"/>
          </p:cNvSpPr>
          <p:nvPr>
            <p:ph type="sldNum" idx="12"/>
          </p:nvPr>
        </p:nvSpPr>
        <p:spPr bwMode="auto">
          <a:xfrm>
            <a:off x="3884613" y="8685213"/>
            <a:ext cx="2971800" cy="4572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lgn="r">
              <a:defRPr sz="1200"/>
            </a:lvl1pPr>
          </a:lstStyle>
          <a:p>
            <a:pPr>
              <a:defRPr/>
            </a:pPr>
            <a:endParaRPr lang="lv-LV"/>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90"/>
          <p:cNvSpPr txBox="1">
            <a:spLocks noGrp="1"/>
          </p:cNvSpPr>
          <p:nvPr>
            <p:ph type="body" idx="1"/>
          </p:nvPr>
        </p:nvSpPr>
        <p:spPr bwMode="auto">
          <a:noFill/>
        </p:spPr>
        <p:txBody>
          <a:bodyPr/>
          <a:lstStyle/>
          <a:p>
            <a:pPr>
              <a:spcBef>
                <a:spcPct val="0"/>
              </a:spcBef>
            </a:pPr>
            <a:endParaRPr lang="lv-LV" smtClean="0"/>
          </a:p>
        </p:txBody>
      </p:sp>
      <p:sp>
        <p:nvSpPr>
          <p:cNvPr id="19458" name="Shape 91"/>
          <p:cNvSpPr>
            <a:spLocks noGrp="1" noRot="1" noChangeAspect="1"/>
          </p:cNvSpPr>
          <p:nvPr>
            <p:ph type="sldImg" idx="2"/>
          </p:nvPr>
        </p:nvSpPr>
        <p:spPr>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a:ln>
            <a:headEnd/>
            <a:tailEnd/>
          </a:ln>
        </p:spPr>
      </p:sp>
      <p:sp>
        <p:nvSpPr>
          <p:cNvPr id="55298" name="Text Box 3"/>
          <p:cNvSpPr txBox="1">
            <a:spLocks noGrp="1"/>
          </p:cNvSpPr>
          <p:nvPr>
            <p:ph type="body" idx="1"/>
          </p:nvPr>
        </p:nvSpPr>
        <p:spPr bwMode="auto">
          <a:noFill/>
        </p:spPr>
        <p:txBody>
          <a:bodyPr/>
          <a:lstStyle/>
          <a:p>
            <a:r>
              <a:rPr lang="lv-LV" smtClean="0"/>
              <a:t>Komplektā ir arī praimeri, kas veidoti, lai piesaistītos gan zondes vienā pusē gan otrā.</a:t>
            </a:r>
          </a:p>
          <a:p>
            <a:endParaRPr lang="lv-LV" smtClean="0"/>
          </a:p>
          <a:p>
            <a:endParaRPr 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a:ln>
            <a:headEnd/>
            <a:tailEnd/>
          </a:ln>
        </p:spPr>
      </p:sp>
      <p:sp>
        <p:nvSpPr>
          <p:cNvPr id="57346" name="Rectangle 3"/>
          <p:cNvSpPr txBox="1">
            <a:spLocks noGrp="1"/>
          </p:cNvSpPr>
          <p:nvPr>
            <p:ph type="body" idx="1"/>
          </p:nvPr>
        </p:nvSpPr>
        <p:spPr bwMode="auto">
          <a:noFill/>
        </p:spPr>
        <p:txBody>
          <a:bodyPr/>
          <a:lstStyle/>
          <a:p>
            <a:endParaRPr lang="lv-LV"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a:ln>
            <a:headEnd/>
            <a:tailEnd/>
          </a:ln>
        </p:spPr>
      </p:sp>
      <p:sp>
        <p:nvSpPr>
          <p:cNvPr id="60418" name="Text Box 3"/>
          <p:cNvSpPr txBox="1">
            <a:spLocks noGrp="1"/>
          </p:cNvSpPr>
          <p:nvPr>
            <p:ph type="body" idx="1"/>
          </p:nvPr>
        </p:nvSpPr>
        <p:spPr bwMode="auto">
          <a:noFill/>
        </p:spPr>
        <p:txBody>
          <a:bodyPr/>
          <a:lstStyle/>
          <a:p>
            <a:r>
              <a:rPr lang="lv-LV" smtClean="0"/>
              <a:t>Polimerāzei, kas sintezē DNS real time PCR ir eksonukleāzes aktivitāte (spēj noārdīt DNS kas maisās pa kājām).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a:ln>
            <a:headEnd/>
            <a:tailEnd/>
          </a:ln>
        </p:spPr>
      </p:sp>
      <p:sp>
        <p:nvSpPr>
          <p:cNvPr id="62466" name="Text Box 3"/>
          <p:cNvSpPr txBox="1">
            <a:spLocks noGrp="1"/>
          </p:cNvSpPr>
          <p:nvPr>
            <p:ph type="body" idx="1"/>
          </p:nvPr>
        </p:nvSpPr>
        <p:spPr bwMode="auto">
          <a:noFill/>
        </p:spPr>
        <p:txBody>
          <a:bodyPr/>
          <a:lstStyle/>
          <a:p>
            <a:r>
              <a:rPr lang="lv-LV" smtClean="0"/>
              <a:t>Polimerāze sāk sintēzi no praimera 3’ gala – kad nonāk pie zondes tā tiek noārdīta un reportieris un dzēsējs tiek atbrīvoti – attālinās reakcijas maisījumā viens no otra  un FRET efekts pazūd. </a:t>
            </a:r>
          </a:p>
          <a:p>
            <a:endParaRPr lang="lv-LV"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a:ln>
            <a:headEnd/>
            <a:tailEnd/>
          </a:ln>
        </p:spPr>
      </p:sp>
      <p:sp>
        <p:nvSpPr>
          <p:cNvPr id="64514" name="Text Box 3"/>
          <p:cNvSpPr txBox="1">
            <a:spLocks noGrp="1"/>
          </p:cNvSpPr>
          <p:nvPr>
            <p:ph type="body" idx="1"/>
          </p:nvPr>
        </p:nvSpPr>
        <p:spPr bwMode="auto">
          <a:noFill/>
        </p:spPr>
        <p:txBody>
          <a:bodyPr/>
          <a:lstStyle/>
          <a:p>
            <a:r>
              <a:rPr lang="lv-LV" smtClean="0"/>
              <a:t>Parādās fluorescence, kuras intensitāte ir tieši proporcionāla sašķelto zondu daudzumam, kas norāda interesējošā fragmenta skaitu reakcijā.</a:t>
            </a:r>
          </a:p>
          <a:p>
            <a:endParaRPr lang="lv-LV" smtClean="0"/>
          </a:p>
          <a:p>
            <a:endParaRPr lang="lv-LV"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a:ln>
            <a:headEnd/>
            <a:tailEnd/>
          </a:ln>
        </p:spPr>
      </p:sp>
      <p:sp>
        <p:nvSpPr>
          <p:cNvPr id="69634" name="Text Box 3"/>
          <p:cNvSpPr txBox="1">
            <a:spLocks noGrp="1"/>
          </p:cNvSpPr>
          <p:nvPr>
            <p:ph type="body" idx="1"/>
          </p:nvPr>
        </p:nvSpPr>
        <p:spPr bwMode="auto">
          <a:noFill/>
        </p:spPr>
        <p:txBody>
          <a:bodyPr/>
          <a:lstStyle/>
          <a:p>
            <a:r>
              <a:rPr lang="lv-LV" smtClean="0"/>
              <a:t>Atplešas karstumā, sintēzes periodā fluorescē ja ir komplementāra DNS kur piesaistīties.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a:ln>
            <a:headEnd/>
            <a:tailEnd/>
          </a:ln>
        </p:spPr>
      </p:sp>
      <p:sp>
        <p:nvSpPr>
          <p:cNvPr id="71682" name="Text Box 3"/>
          <p:cNvSpPr txBox="1">
            <a:spLocks noGrp="1"/>
          </p:cNvSpPr>
          <p:nvPr>
            <p:ph type="body" idx="1"/>
          </p:nvPr>
        </p:nvSpPr>
        <p:spPr bwMode="auto">
          <a:noFill/>
        </p:spPr>
        <p:txBody>
          <a:bodyPr/>
          <a:lstStyle/>
          <a:p>
            <a:endParaRPr lang="lv-LV"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p:spPr>
        <p:txBody>
          <a:bodyPr/>
          <a:lstStyle/>
          <a:p>
            <a:r>
              <a:rPr lang="lv-LV" smtClean="0">
                <a:ea typeface="ＭＳ Ｐゴシック"/>
                <a:cs typeface="ＭＳ Ｐゴシック"/>
              </a:rPr>
              <a:t>Tomēr metodes pamatā ir mēķamolekulu pavairošana – tikai galadatus var iedalīt kvalitatīvos un kvantitatīvos</a:t>
            </a:r>
          </a:p>
          <a:p>
            <a:endParaRPr lang="lv-LV" smtClean="0"/>
          </a:p>
        </p:txBody>
      </p:sp>
      <p:sp>
        <p:nvSpPr>
          <p:cNvPr id="76803"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a:headEnd/>
            <a:tailEnd/>
          </a:ln>
        </p:spPr>
      </p:sp>
      <p:sp>
        <p:nvSpPr>
          <p:cNvPr id="79874" name="Notes Placeholder 2"/>
          <p:cNvSpPr txBox="1">
            <a:spLocks noGrp="1"/>
          </p:cNvSpPr>
          <p:nvPr>
            <p:ph type="body" idx="1"/>
          </p:nvPr>
        </p:nvSpPr>
        <p:spPr bwMode="auto">
          <a:noFill/>
        </p:spPr>
        <p:txBody>
          <a:bodyPr/>
          <a:lstStyle/>
          <a:p>
            <a:r>
              <a:rPr lang="lv-LV" smtClean="0">
                <a:ea typeface="ＭＳ Ｐゴシック"/>
                <a:cs typeface="ＭＳ Ｐゴシック"/>
              </a:rPr>
              <a:t>Raksturo nukleīnskābes balstoties uz to kušanas parametriem.</a:t>
            </a:r>
          </a:p>
          <a:p>
            <a:endParaRPr lang="lv-LV" smtClean="0">
              <a:ea typeface="ＭＳ Ｐゴシック"/>
              <a:cs typeface="ＭＳ Ｐゴシック"/>
            </a:endParaRPr>
          </a:p>
          <a:p>
            <a:r>
              <a:rPr lang="lv-LV" smtClean="0">
                <a:ea typeface="ＭＳ Ｐゴシック"/>
                <a:cs typeface="ＭＳ Ｐゴシック"/>
              </a:rPr>
              <a:t>Gēnu skanēšana – meklē zināmas un nezināmas izmaiņas pcr produktos</a:t>
            </a:r>
          </a:p>
          <a:p>
            <a:endParaRPr lang="lv-LV" smtClean="0">
              <a:ea typeface="ＭＳ Ｐゴシック"/>
              <a:cs typeface="ＭＳ Ｐゴシック"/>
            </a:endParaRPr>
          </a:p>
          <a:p>
            <a:r>
              <a:rPr lang="lv-LV" smtClean="0">
                <a:ea typeface="ＭＳ Ｐゴシック"/>
                <a:cs typeface="ＭＳ Ｐゴシック"/>
              </a:rPr>
              <a:t>DNS fingerprintings – kuram cilvēkam (organismam) pieder DNS, kriminālistikā</a:t>
            </a:r>
            <a:endParaRPr lang="en-US" smtClean="0">
              <a:ea typeface="ＭＳ Ｐゴシック"/>
              <a:cs typeface="ＭＳ Ｐゴシック"/>
            </a:endParaRPr>
          </a:p>
          <a:p>
            <a:endParaRPr lang="lv-LV" smtClean="0"/>
          </a:p>
        </p:txBody>
      </p:sp>
      <p:sp>
        <p:nvSpPr>
          <p:cNvPr id="79875"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a:headEnd/>
            <a:tailEnd/>
          </a:ln>
        </p:spPr>
      </p:sp>
      <p:sp>
        <p:nvSpPr>
          <p:cNvPr id="81922" name="Notes Placeholder 2"/>
          <p:cNvSpPr txBox="1">
            <a:spLocks noGrp="1"/>
          </p:cNvSpPr>
          <p:nvPr>
            <p:ph type="body" idx="1"/>
          </p:nvPr>
        </p:nvSpPr>
        <p:spPr bwMode="auto">
          <a:noFill/>
        </p:spPr>
        <p:txBody>
          <a:bodyPr/>
          <a:lstStyle/>
          <a:p>
            <a:r>
              <a:rPr lang="lv-LV" smtClean="0">
                <a:ea typeface="ＭＳ Ｐゴシック"/>
                <a:cs typeface="ＭＳ Ｐゴシック"/>
              </a:rPr>
              <a:t>Krāsas fluorescē kad saistītas ar dsDNS, bet no ssDNS disociē</a:t>
            </a:r>
            <a:endParaRPr lang="lv-LV" smtClean="0"/>
          </a:p>
        </p:txBody>
      </p:sp>
      <p:sp>
        <p:nvSpPr>
          <p:cNvPr id="81923"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a:headEnd/>
            <a:tailEnd/>
          </a:ln>
        </p:spPr>
      </p:sp>
      <p:sp>
        <p:nvSpPr>
          <p:cNvPr id="34818" name="Text Box 3"/>
          <p:cNvSpPr txBox="1">
            <a:spLocks noGrp="1"/>
          </p:cNvSpPr>
          <p:nvPr>
            <p:ph type="body" idx="1"/>
          </p:nvPr>
        </p:nvSpPr>
        <p:spPr bwMode="auto">
          <a:noFill/>
        </p:spPr>
        <p:txBody>
          <a:bodyPr/>
          <a:lstStyle/>
          <a:p>
            <a:r>
              <a:rPr lang="lv-LV" smtClean="0"/>
              <a:t>Real time sistēmā izmanto 3 tipu fluorescējošās iezīmes.</a:t>
            </a:r>
          </a:p>
          <a:p>
            <a:r>
              <a:rPr lang="lv-LV" smtClean="0"/>
              <a:t>Fluorescējošās krāsvielas spēcīgi saistās ar DNS (parasti divpavediena) un fluorescei ierosināms ir krāsvielas-DNS komplekss</a:t>
            </a:r>
          </a:p>
          <a:p>
            <a:r>
              <a:rPr lang="lv-LV" smtClean="0"/>
              <a:t>Hdrolīzes un hibridizācijas zondu pielietojuma pamatā ir FRET princips (dažādos variantos)  par kuru pastāstīšu pēc brīža. </a:t>
            </a:r>
            <a:endParaRPr lang="en-US" smtClean="0"/>
          </a:p>
          <a:p>
            <a:endParaRPr lang="lv-LV"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a:headEnd/>
            <a:tailEnd/>
          </a:ln>
        </p:spPr>
      </p:sp>
      <p:sp>
        <p:nvSpPr>
          <p:cNvPr id="83970" name="Notes Placeholder 2"/>
          <p:cNvSpPr txBox="1">
            <a:spLocks noGrp="1"/>
          </p:cNvSpPr>
          <p:nvPr>
            <p:ph type="body" idx="1"/>
          </p:nvPr>
        </p:nvSpPr>
        <p:spPr bwMode="auto">
          <a:noFill/>
        </p:spPr>
        <p:txBody>
          <a:bodyPr/>
          <a:lstStyle/>
          <a:p>
            <a:r>
              <a:rPr lang="lv-LV" b="1" i="1" smtClean="0"/>
              <a:t>iena gēna dažādas formas, kas atšķirīgi ietekmē kādu organisma pazīmi.</a:t>
            </a:r>
            <a:r>
              <a:rPr lang="lv-LV" smtClean="0"/>
              <a:t> </a:t>
            </a:r>
            <a:endParaRPr lang="lv-LV" smtClean="0">
              <a:ea typeface="ＭＳ Ｐゴシック"/>
              <a:cs typeface="ＭＳ Ｐゴシック"/>
            </a:endParaRPr>
          </a:p>
          <a:p>
            <a:endParaRPr lang="lv-LV" smtClean="0">
              <a:ea typeface="ＭＳ Ｐゴシック"/>
              <a:cs typeface="ＭＳ Ｐゴシック"/>
            </a:endParaRPr>
          </a:p>
          <a:p>
            <a:r>
              <a:rPr lang="lv-LV" smtClean="0">
                <a:ea typeface="ＭＳ Ｐゴシック"/>
                <a:cs typeface="ＭＳ Ｐゴシック"/>
              </a:rPr>
              <a:t>Attiecīgi arī 2 praimeru pāri</a:t>
            </a:r>
          </a:p>
          <a:p>
            <a:endParaRPr lang="lv-LV" smtClean="0">
              <a:ea typeface="ＭＳ Ｐゴシック"/>
              <a:cs typeface="ＭＳ Ｐゴシック"/>
            </a:endParaRPr>
          </a:p>
          <a:p>
            <a:r>
              <a:rPr lang="lv-LV" smtClean="0">
                <a:ea typeface="ＭＳ Ｐゴシック"/>
                <a:cs typeface="ＭＳ Ｐゴシック"/>
              </a:rPr>
              <a:t>Zils norāda, ka  labāk saistījusies un fluorescenci devusi G alēli detektējošā zonde, sarkans ka C alēli detektējošā.</a:t>
            </a:r>
          </a:p>
          <a:p>
            <a:endParaRPr lang="lv-LV" smtClean="0">
              <a:ea typeface="ＭＳ Ｐゴシック"/>
              <a:cs typeface="ＭＳ Ｐゴシック"/>
            </a:endParaRPr>
          </a:p>
          <a:p>
            <a:r>
              <a:rPr lang="lv-LV" smtClean="0">
                <a:ea typeface="ＭＳ Ｐゴシック"/>
                <a:cs typeface="ＭＳ Ｐゴシック"/>
              </a:rPr>
              <a:t>Ko jūsuprāt apzīmē zaļš?</a:t>
            </a:r>
            <a:endParaRPr lang="en-US" smtClean="0">
              <a:ea typeface="ＭＳ Ｐゴシック"/>
              <a:cs typeface="ＭＳ Ｐゴシック"/>
            </a:endParaRPr>
          </a:p>
          <a:p>
            <a:endParaRPr lang="lv-LV" smtClean="0"/>
          </a:p>
        </p:txBody>
      </p:sp>
      <p:sp>
        <p:nvSpPr>
          <p:cNvPr id="83971"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a:ln>
            <a:headEnd/>
            <a:tailEnd/>
          </a:ln>
        </p:spPr>
      </p:sp>
      <p:sp>
        <p:nvSpPr>
          <p:cNvPr id="87042" name="Text Box 3"/>
          <p:cNvSpPr txBox="1">
            <a:spLocks noGrp="1"/>
          </p:cNvSpPr>
          <p:nvPr>
            <p:ph type="body" idx="1"/>
          </p:nvPr>
        </p:nvSpPr>
        <p:spPr bwMode="auto">
          <a:noFill/>
        </p:spPr>
        <p:txBody>
          <a:bodyPr/>
          <a:lstStyle/>
          <a:p>
            <a:pPr>
              <a:spcBef>
                <a:spcPct val="0"/>
              </a:spcBef>
              <a:buFont typeface="Wingdings" pitchFamily="2" charset="2"/>
              <a:buNone/>
            </a:pPr>
            <a:r>
              <a:rPr lang="lv-LV" smtClean="0">
                <a:solidFill>
                  <a:srgbClr val="000000"/>
                </a:solidFill>
                <a:sym typeface="Calibri" pitchFamily="34" charset="0"/>
              </a:rPr>
              <a:t>Jo </a:t>
            </a:r>
            <a:r>
              <a:rPr lang="lv-LV" smtClean="0">
                <a:solidFill>
                  <a:srgbClr val="FF0000"/>
                </a:solidFill>
                <a:sym typeface="Calibri" pitchFamily="34" charset="0"/>
              </a:rPr>
              <a:t>zemāka CT vērtība </a:t>
            </a:r>
            <a:r>
              <a:rPr lang="lv-LV" smtClean="0">
                <a:solidFill>
                  <a:srgbClr val="000000"/>
                </a:solidFill>
                <a:sym typeface="Calibri" pitchFamily="34" charset="0"/>
              </a:rPr>
              <a:t>(jo ātrāk pārkāpts detekcijas slieksnis) , jo </a:t>
            </a:r>
            <a:r>
              <a:rPr lang="lv-LV" smtClean="0">
                <a:solidFill>
                  <a:srgbClr val="FF0000"/>
                </a:solidFill>
                <a:sym typeface="Calibri" pitchFamily="34" charset="0"/>
              </a:rPr>
              <a:t>lielāks sākotnējais </a:t>
            </a:r>
            <a:r>
              <a:rPr lang="lv-LV" smtClean="0">
                <a:solidFill>
                  <a:srgbClr val="000000"/>
                </a:solidFill>
                <a:sym typeface="Calibri" pitchFamily="34" charset="0"/>
              </a:rPr>
              <a:t>mērķmolekulas daudzums analizējamajā paraugā.</a:t>
            </a:r>
          </a:p>
          <a:p>
            <a:r>
              <a:rPr lang="lv-LV" smtClean="0"/>
              <a:t>Reakcijas efektivitātes noteikšana.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a:ln>
            <a:headEnd/>
            <a:tailEnd/>
          </a:ln>
        </p:spPr>
      </p:sp>
      <p:sp>
        <p:nvSpPr>
          <p:cNvPr id="89090" name="Rectangle 3"/>
          <p:cNvSpPr txBox="1">
            <a:spLocks noGrp="1"/>
          </p:cNvSpPr>
          <p:nvPr>
            <p:ph type="body" idx="1"/>
          </p:nvPr>
        </p:nvSpPr>
        <p:spPr bwMode="auto">
          <a:noFill/>
        </p:spPr>
        <p:txBody>
          <a:bodyPr/>
          <a:lstStyle/>
          <a:p>
            <a:pPr>
              <a:spcBef>
                <a:spcPct val="0"/>
              </a:spcBef>
              <a:buFont typeface="Wingdings" pitchFamily="2" charset="2"/>
              <a:buNone/>
            </a:pPr>
            <a:endParaRPr lang="lv-LV"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a:ln>
            <a:headEnd/>
            <a:tailEnd/>
          </a:ln>
        </p:spPr>
      </p:sp>
      <p:sp>
        <p:nvSpPr>
          <p:cNvPr id="96258" name="Text Box 3"/>
          <p:cNvSpPr txBox="1">
            <a:spLocks noGrp="1"/>
          </p:cNvSpPr>
          <p:nvPr>
            <p:ph type="body" idx="1"/>
          </p:nvPr>
        </p:nvSpPr>
        <p:spPr bwMode="auto">
          <a:noFill/>
        </p:spPr>
        <p:txBody>
          <a:bodyPr/>
          <a:lstStyle/>
          <a:p>
            <a:r>
              <a:rPr lang="lv-LV" smtClean="0"/>
              <a:t>Redzams, ka četros paraugos (kas atbilst standartu atšķaidījumiem 1:1000 un 1:10000) ir divi pīķi. Pie 75°C disociē īsākie fragmenti, kas radušies praimeru dimēru veidošanās dēļ. Līdz ar to sekojošie specifiskā fragmenta pīķi ir zemāki (jo fluorescences intensitāte sadalās uz diviem amplifikācijas produktiem), kas padara šos rezultātus neprecīzus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a:headEnd/>
            <a:tailEnd/>
          </a:ln>
        </p:spPr>
      </p:sp>
      <p:sp>
        <p:nvSpPr>
          <p:cNvPr id="99330" name="Notes Placeholder 2"/>
          <p:cNvSpPr txBox="1">
            <a:spLocks noGrp="1"/>
          </p:cNvSpPr>
          <p:nvPr>
            <p:ph type="body" idx="1"/>
          </p:nvPr>
        </p:nvSpPr>
        <p:spPr bwMode="auto">
          <a:noFill/>
        </p:spPr>
        <p:txBody>
          <a:bodyPr/>
          <a:lstStyle/>
          <a:p>
            <a:r>
              <a:rPr lang="lv-LV" smtClean="0">
                <a:ea typeface="ＭＳ Ｐゴシック"/>
                <a:cs typeface="ＭＳ Ｐゴシック"/>
              </a:rPr>
              <a:t>qPCR datus nepieciešams normalizēt!!!</a:t>
            </a:r>
          </a:p>
          <a:p>
            <a:endParaRPr lang="lv-LV" smtClean="0">
              <a:ea typeface="ＭＳ Ｐゴシック"/>
              <a:cs typeface="ＭＳ Ｐゴシック"/>
            </a:endParaRPr>
          </a:p>
          <a:p>
            <a:endParaRPr lang="lv-LV" smtClean="0">
              <a:ea typeface="ＭＳ Ｐゴシック"/>
              <a:cs typeface="ＭＳ Ｐゴシック"/>
            </a:endParaRPr>
          </a:p>
          <a:p>
            <a:r>
              <a:rPr lang="lv-LV" smtClean="0">
                <a:ea typeface="ＭＳ Ｐゴシック"/>
                <a:cs typeface="ＭＳ Ｐゴシック"/>
              </a:rPr>
              <a:t>Piemērs 	Ct –cikls;</a:t>
            </a:r>
          </a:p>
          <a:p>
            <a:r>
              <a:rPr lang="lv-LV" smtClean="0">
                <a:ea typeface="ＭＳ Ｐゴシック"/>
                <a:cs typeface="ＭＳ Ｐゴシック"/>
              </a:rPr>
              <a:t>	MG – mērķa gēns</a:t>
            </a:r>
          </a:p>
          <a:p>
            <a:endParaRPr lang="lv-LV" smtClean="0">
              <a:ea typeface="ＭＳ Ｐゴシック"/>
              <a:cs typeface="ＭＳ Ｐゴシック"/>
            </a:endParaRPr>
          </a:p>
          <a:p>
            <a:r>
              <a:rPr lang="lv-LV" smtClean="0">
                <a:ea typeface="ＭＳ Ｐゴシック"/>
                <a:cs typeface="ＭＳ Ｐゴシック"/>
              </a:rPr>
              <a:t>1 Nosaka ciklu skaita atšķirību, kurā reakcija pāriet eksponenciālajā fāzē – delta Ct</a:t>
            </a:r>
          </a:p>
          <a:p>
            <a:r>
              <a:rPr lang="lv-LV" smtClean="0">
                <a:ea typeface="ＭＳ Ｐゴシック"/>
                <a:cs typeface="ＭＳ Ｐゴシック"/>
              </a:rPr>
              <a:t>2 Aprēķina gēna ekspresijas atšķirības  kur bāze ir 2 (jo katrā ciklā produkta daudzums palielinās ~2x) un kāpinātājs ir aprēķinātā ciklu skaita atšķirība delta Ct</a:t>
            </a:r>
          </a:p>
          <a:p>
            <a:endParaRPr lang="lv-LV" smtClean="0">
              <a:ea typeface="ＭＳ Ｐゴシック"/>
              <a:cs typeface="ＭＳ Ｐゴシック"/>
            </a:endParaRPr>
          </a:p>
          <a:p>
            <a:endParaRPr lang="lv-LV" smtClean="0"/>
          </a:p>
        </p:txBody>
      </p:sp>
      <p:sp>
        <p:nvSpPr>
          <p:cNvPr id="99331" name="Slide Number Placeholder 3"/>
          <p:cNvSpPr>
            <a:spLocks noGrp="1"/>
          </p:cNvSpPr>
          <p:nvPr>
            <p:ph type="sldNum" sz="quarter" idx="12"/>
          </p:nvPr>
        </p:nvSpPr>
        <p:spPr>
          <a:noFill/>
        </p:spPr>
        <p:txBody>
          <a:bodyPr/>
          <a:lstStyle/>
          <a:p>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a:ln>
            <a:headEnd/>
            <a:tailEnd/>
          </a:ln>
        </p:spPr>
      </p:sp>
      <p:sp>
        <p:nvSpPr>
          <p:cNvPr id="36866" name="Text Box 3"/>
          <p:cNvSpPr txBox="1">
            <a:spLocks noGrp="1"/>
          </p:cNvSpPr>
          <p:nvPr>
            <p:ph type="body" idx="1"/>
          </p:nvPr>
        </p:nvSpPr>
        <p:spPr bwMode="auto">
          <a:noFill/>
        </p:spPr>
        <p:txBody>
          <a:bodyPr/>
          <a:lstStyle/>
          <a:p>
            <a:endParaRPr 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a:ln>
            <a:headEnd/>
            <a:tailEnd/>
          </a:ln>
        </p:spPr>
      </p:sp>
      <p:sp>
        <p:nvSpPr>
          <p:cNvPr id="38914" name="Text Box 3"/>
          <p:cNvSpPr txBox="1">
            <a:spLocks noGrp="1"/>
          </p:cNvSpPr>
          <p:nvPr>
            <p:ph type="body" idx="1"/>
          </p:nvPr>
        </p:nvSpPr>
        <p:spPr bwMode="auto">
          <a:noFill/>
        </p:spPr>
        <p:txBody>
          <a:bodyPr/>
          <a:lstStyle/>
          <a:p>
            <a:r>
              <a:rPr lang="lv-LV" smtClean="0"/>
              <a:t>DNS sintēzes laikā, SYBR krāsviela piesaistās pie divpavedienu DNS un šis komplekss, zilās gaismas ierosināts, fluorescē zaļā krāsā.</a:t>
            </a:r>
          </a:p>
          <a:p>
            <a:r>
              <a:rPr lang="lv-LV" smtClean="0"/>
              <a:t>Nākamā cikla sākumā, kas dubulpavediens tiek izkausēts SYBR molekulas atdalās no DNS un fluorescence nav iespējama</a:t>
            </a:r>
          </a:p>
          <a:p>
            <a:endParaRPr lang="lv-LV" smtClean="0"/>
          </a:p>
          <a:p>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a:ln>
            <a:headEnd/>
            <a:tailEnd/>
          </a:ln>
        </p:spPr>
      </p:sp>
      <p:sp>
        <p:nvSpPr>
          <p:cNvPr id="40962" name="Text Box 3"/>
          <p:cNvSpPr txBox="1">
            <a:spLocks noGrp="1"/>
          </p:cNvSpPr>
          <p:nvPr>
            <p:ph type="body" idx="1"/>
          </p:nvPr>
        </p:nvSpPr>
        <p:spPr bwMode="auto">
          <a:noFill/>
        </p:spPr>
        <p:txBody>
          <a:bodyPr/>
          <a:lstStyle/>
          <a:p>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ln>
            <a:headEnd/>
            <a:tailEnd/>
          </a:ln>
        </p:spPr>
      </p:sp>
      <p:sp>
        <p:nvSpPr>
          <p:cNvPr id="44034" name="Text Box 3"/>
          <p:cNvSpPr txBox="1">
            <a:spLocks noGrp="1"/>
          </p:cNvSpPr>
          <p:nvPr>
            <p:ph type="body" idx="1"/>
          </p:nvPr>
        </p:nvSpPr>
        <p:spPr bwMode="auto">
          <a:noFill/>
        </p:spPr>
        <p:txBody>
          <a:bodyPr/>
          <a:lstStyle/>
          <a:p>
            <a:r>
              <a:rPr lang="lv-LV" smtClean="0"/>
              <a:t>Kamēr abas molekulas brīvi peld reakcijas maisījumā – maza varbūtība, ka tās nonāks FRETam nepieciešamajā attālumā.</a:t>
            </a:r>
            <a:endParaRPr lang="en-US" smtClean="0"/>
          </a:p>
          <a:p>
            <a:endParaRPr 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a:ln>
            <a:headEnd/>
            <a:tailEnd/>
          </a:ln>
        </p:spPr>
      </p:sp>
      <p:sp>
        <p:nvSpPr>
          <p:cNvPr id="46082" name="Text Box 3"/>
          <p:cNvSpPr txBox="1">
            <a:spLocks noGrp="1"/>
          </p:cNvSpPr>
          <p:nvPr>
            <p:ph type="body" idx="1"/>
          </p:nvPr>
        </p:nvSpPr>
        <p:spPr bwMode="auto">
          <a:noFill/>
        </p:spPr>
        <p:txBody>
          <a:bodyPr/>
          <a:lstStyle/>
          <a:p>
            <a:endParaRPr lang="lv-LV"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a:ln>
            <a:headEnd/>
            <a:tailEnd/>
          </a:ln>
        </p:spPr>
      </p:sp>
      <p:sp>
        <p:nvSpPr>
          <p:cNvPr id="48130" name="Text Box 3"/>
          <p:cNvSpPr txBox="1">
            <a:spLocks noGrp="1"/>
          </p:cNvSpPr>
          <p:nvPr>
            <p:ph type="body" idx="1"/>
          </p:nvPr>
        </p:nvSpPr>
        <p:spPr bwMode="auto">
          <a:noFill/>
        </p:spPr>
        <p:txBody>
          <a:bodyPr/>
          <a:lstStyle/>
          <a:p>
            <a:r>
              <a:rPr lang="lv-LV" smtClean="0"/>
              <a:t>Zonde piesaistās pie komplementāras DNS sekvences.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a:ln>
            <a:headEnd/>
            <a:tailEnd/>
          </a:ln>
        </p:spPr>
      </p:sp>
      <p:sp>
        <p:nvSpPr>
          <p:cNvPr id="53250" name="Text Box 3"/>
          <p:cNvSpPr txBox="1">
            <a:spLocks noGrp="1"/>
          </p:cNvSpPr>
          <p:nvPr>
            <p:ph type="body" idx="1"/>
          </p:nvPr>
        </p:nvSpPr>
        <p:spPr bwMode="auto">
          <a:noFill/>
        </p:spPr>
        <p:txBody>
          <a:bodyPr/>
          <a:lstStyle/>
          <a:p>
            <a:r>
              <a:rPr lang="lv-LV" smtClean="0"/>
              <a:t>FRET dēļ fluorescenci nevar detektēt, jo visu enerģiju savāc dzēsējs Q</a:t>
            </a:r>
          </a:p>
          <a:p>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lv-LV"/>
          </a:p>
        </p:txBody>
      </p:sp>
      <p:sp>
        <p:nvSpPr>
          <p:cNvPr id="5" name="Shape 12"/>
          <p:cNvSpPr txBox="1">
            <a:spLocks noGrp="1"/>
          </p:cNvSpPr>
          <p:nvPr>
            <p:ph type="ftr" idx="12"/>
          </p:nvPr>
        </p:nvSpPr>
        <p:spPr>
          <a:ln/>
        </p:spPr>
        <p:txBody>
          <a:bodyPr/>
          <a:lstStyle>
            <a:lvl1pPr>
              <a:defRPr/>
            </a:lvl1pPr>
          </a:lstStyle>
          <a:p>
            <a:pPr>
              <a:defRPr/>
            </a:pPr>
            <a:endParaRPr lang="lv-LV"/>
          </a:p>
        </p:txBody>
      </p:sp>
      <p:sp>
        <p:nvSpPr>
          <p:cNvPr id="6"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lv-LV"/>
          </a:p>
        </p:txBody>
      </p:sp>
      <p:sp>
        <p:nvSpPr>
          <p:cNvPr id="5" name="Shape 12"/>
          <p:cNvSpPr txBox="1">
            <a:spLocks noGrp="1"/>
          </p:cNvSpPr>
          <p:nvPr>
            <p:ph type="ftr" idx="12"/>
          </p:nvPr>
        </p:nvSpPr>
        <p:spPr>
          <a:ln/>
        </p:spPr>
        <p:txBody>
          <a:bodyPr/>
          <a:lstStyle>
            <a:lvl1pPr>
              <a:defRPr/>
            </a:lvl1pPr>
          </a:lstStyle>
          <a:p>
            <a:pPr>
              <a:defRPr/>
            </a:pPr>
            <a:endParaRPr lang="lv-LV"/>
          </a:p>
        </p:txBody>
      </p:sp>
      <p:sp>
        <p:nvSpPr>
          <p:cNvPr id="6"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lv-LV"/>
          </a:p>
        </p:txBody>
      </p:sp>
      <p:sp>
        <p:nvSpPr>
          <p:cNvPr id="5" name="Shape 12"/>
          <p:cNvSpPr txBox="1">
            <a:spLocks noGrp="1"/>
          </p:cNvSpPr>
          <p:nvPr>
            <p:ph type="ftr" idx="12"/>
          </p:nvPr>
        </p:nvSpPr>
        <p:spPr>
          <a:ln/>
        </p:spPr>
        <p:txBody>
          <a:bodyPr/>
          <a:lstStyle>
            <a:lvl1pPr>
              <a:defRPr/>
            </a:lvl1pPr>
          </a:lstStyle>
          <a:p>
            <a:pPr>
              <a:defRPr/>
            </a:pPr>
            <a:endParaRPr lang="lv-LV"/>
          </a:p>
        </p:txBody>
      </p:sp>
      <p:sp>
        <p:nvSpPr>
          <p:cNvPr id="6"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Shape 11"/>
          <p:cNvSpPr txBox="1">
            <a:spLocks noGrp="1"/>
          </p:cNvSpPr>
          <p:nvPr>
            <p:ph type="dt" idx="11"/>
          </p:nvPr>
        </p:nvSpPr>
        <p:spPr>
          <a:ln/>
        </p:spPr>
        <p:txBody>
          <a:bodyPr/>
          <a:lstStyle>
            <a:lvl1pPr>
              <a:defRPr/>
            </a:lvl1pPr>
          </a:lstStyle>
          <a:p>
            <a:pPr>
              <a:defRPr/>
            </a:pPr>
            <a:endParaRPr lang="lv-LV"/>
          </a:p>
        </p:txBody>
      </p:sp>
      <p:sp>
        <p:nvSpPr>
          <p:cNvPr id="7" name="Shape 12"/>
          <p:cNvSpPr txBox="1">
            <a:spLocks noGrp="1"/>
          </p:cNvSpPr>
          <p:nvPr>
            <p:ph type="ftr" idx="12"/>
          </p:nvPr>
        </p:nvSpPr>
        <p:spPr>
          <a:ln/>
        </p:spPr>
        <p:txBody>
          <a:bodyPr/>
          <a:lstStyle>
            <a:lvl1pPr>
              <a:defRPr/>
            </a:lvl1pPr>
          </a:lstStyle>
          <a:p>
            <a:pPr>
              <a:defRPr/>
            </a:pPr>
            <a:endParaRPr lang="lv-LV"/>
          </a:p>
        </p:txBody>
      </p:sp>
      <p:sp>
        <p:nvSpPr>
          <p:cNvPr id="8"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3" name="Shape 11"/>
          <p:cNvSpPr txBox="1">
            <a:spLocks noGrp="1"/>
          </p:cNvSpPr>
          <p:nvPr>
            <p:ph type="dt" idx="11"/>
          </p:nvPr>
        </p:nvSpPr>
        <p:spPr>
          <a:ln/>
        </p:spPr>
        <p:txBody>
          <a:bodyPr/>
          <a:lstStyle>
            <a:lvl1pPr>
              <a:defRPr/>
            </a:lvl1pPr>
          </a:lstStyle>
          <a:p>
            <a:pPr>
              <a:defRPr/>
            </a:pPr>
            <a:endParaRPr lang="lv-LV"/>
          </a:p>
        </p:txBody>
      </p:sp>
      <p:sp>
        <p:nvSpPr>
          <p:cNvPr id="4" name="Shape 12"/>
          <p:cNvSpPr txBox="1">
            <a:spLocks noGrp="1"/>
          </p:cNvSpPr>
          <p:nvPr>
            <p:ph type="ftr" idx="12"/>
          </p:nvPr>
        </p:nvSpPr>
        <p:spPr>
          <a:ln/>
        </p:spPr>
        <p:txBody>
          <a:bodyPr/>
          <a:lstStyle>
            <a:lvl1pPr>
              <a:defRPr/>
            </a:lvl1pPr>
          </a:lstStyle>
          <a:p>
            <a:pPr>
              <a:defRPr/>
            </a:pPr>
            <a:endParaRPr lang="lv-LV"/>
          </a:p>
        </p:txBody>
      </p:sp>
      <p:sp>
        <p:nvSpPr>
          <p:cNvPr id="5"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lv-LV"/>
          </a:p>
        </p:txBody>
      </p:sp>
      <p:sp>
        <p:nvSpPr>
          <p:cNvPr id="5" name="Shape 12"/>
          <p:cNvSpPr txBox="1">
            <a:spLocks noGrp="1"/>
          </p:cNvSpPr>
          <p:nvPr>
            <p:ph type="ftr" idx="12"/>
          </p:nvPr>
        </p:nvSpPr>
        <p:spPr>
          <a:ln/>
        </p:spPr>
        <p:txBody>
          <a:bodyPr/>
          <a:lstStyle>
            <a:lvl1pPr>
              <a:defRPr/>
            </a:lvl1pPr>
          </a:lstStyle>
          <a:p>
            <a:pPr>
              <a:defRPr/>
            </a:pPr>
            <a:endParaRPr lang="lv-LV"/>
          </a:p>
        </p:txBody>
      </p:sp>
      <p:sp>
        <p:nvSpPr>
          <p:cNvPr id="6"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anchor="b"/>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lv-LV"/>
          </a:p>
        </p:txBody>
      </p:sp>
      <p:sp>
        <p:nvSpPr>
          <p:cNvPr id="5" name="Shape 12"/>
          <p:cNvSpPr txBox="1">
            <a:spLocks noGrp="1"/>
          </p:cNvSpPr>
          <p:nvPr>
            <p:ph type="ftr" idx="12"/>
          </p:nvPr>
        </p:nvSpPr>
        <p:spPr>
          <a:ln/>
        </p:spPr>
        <p:txBody>
          <a:bodyPr/>
          <a:lstStyle>
            <a:lvl1pPr>
              <a:defRPr/>
            </a:lvl1pPr>
          </a:lstStyle>
          <a:p>
            <a:pPr>
              <a:defRPr/>
            </a:pPr>
            <a:endParaRPr lang="lv-LV"/>
          </a:p>
        </p:txBody>
      </p:sp>
      <p:sp>
        <p:nvSpPr>
          <p:cNvPr id="6"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7" name="Shape 11"/>
          <p:cNvSpPr txBox="1">
            <a:spLocks noGrp="1"/>
          </p:cNvSpPr>
          <p:nvPr>
            <p:ph type="dt" idx="11"/>
          </p:nvPr>
        </p:nvSpPr>
        <p:spPr>
          <a:ln/>
        </p:spPr>
        <p:txBody>
          <a:bodyPr/>
          <a:lstStyle>
            <a:lvl1pPr>
              <a:defRPr/>
            </a:lvl1pPr>
          </a:lstStyle>
          <a:p>
            <a:pPr>
              <a:defRPr/>
            </a:pPr>
            <a:endParaRPr lang="lv-LV"/>
          </a:p>
        </p:txBody>
      </p:sp>
      <p:sp>
        <p:nvSpPr>
          <p:cNvPr id="8" name="Shape 12"/>
          <p:cNvSpPr txBox="1">
            <a:spLocks noGrp="1"/>
          </p:cNvSpPr>
          <p:nvPr>
            <p:ph type="ftr" idx="12"/>
          </p:nvPr>
        </p:nvSpPr>
        <p:spPr>
          <a:ln/>
        </p:spPr>
        <p:txBody>
          <a:bodyPr/>
          <a:lstStyle>
            <a:lvl1pPr>
              <a:defRPr/>
            </a:lvl1pPr>
          </a:lstStyle>
          <a:p>
            <a:pPr>
              <a:defRPr/>
            </a:pPr>
            <a:endParaRPr lang="lv-LV"/>
          </a:p>
        </p:txBody>
      </p:sp>
      <p:sp>
        <p:nvSpPr>
          <p:cNvPr id="9"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 name="Shape 11"/>
          <p:cNvSpPr txBox="1">
            <a:spLocks noGrp="1"/>
          </p:cNvSpPr>
          <p:nvPr>
            <p:ph type="dt" idx="11"/>
          </p:nvPr>
        </p:nvSpPr>
        <p:spPr>
          <a:ln/>
        </p:spPr>
        <p:txBody>
          <a:bodyPr/>
          <a:lstStyle>
            <a:lvl1pPr>
              <a:defRPr/>
            </a:lvl1pPr>
          </a:lstStyle>
          <a:p>
            <a:pPr>
              <a:defRPr/>
            </a:pPr>
            <a:endParaRPr lang="lv-LV"/>
          </a:p>
        </p:txBody>
      </p:sp>
      <p:sp>
        <p:nvSpPr>
          <p:cNvPr id="4" name="Shape 12"/>
          <p:cNvSpPr txBox="1">
            <a:spLocks noGrp="1"/>
          </p:cNvSpPr>
          <p:nvPr>
            <p:ph type="ftr" idx="12"/>
          </p:nvPr>
        </p:nvSpPr>
        <p:spPr>
          <a:ln/>
        </p:spPr>
        <p:txBody>
          <a:bodyPr/>
          <a:lstStyle>
            <a:lvl1pPr>
              <a:defRPr/>
            </a:lvl1pPr>
          </a:lstStyle>
          <a:p>
            <a:pPr>
              <a:defRPr/>
            </a:pPr>
            <a:endParaRPr lang="lv-LV"/>
          </a:p>
        </p:txBody>
      </p:sp>
      <p:sp>
        <p:nvSpPr>
          <p:cNvPr id="5"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Shape 11"/>
          <p:cNvSpPr txBox="1">
            <a:spLocks noGrp="1"/>
          </p:cNvSpPr>
          <p:nvPr>
            <p:ph type="dt" idx="11"/>
          </p:nvPr>
        </p:nvSpPr>
        <p:spPr>
          <a:ln/>
        </p:spPr>
        <p:txBody>
          <a:bodyPr/>
          <a:lstStyle>
            <a:lvl1pPr>
              <a:defRPr/>
            </a:lvl1pPr>
          </a:lstStyle>
          <a:p>
            <a:pPr>
              <a:defRPr/>
            </a:pPr>
            <a:endParaRPr lang="lv-LV"/>
          </a:p>
        </p:txBody>
      </p:sp>
      <p:sp>
        <p:nvSpPr>
          <p:cNvPr id="3" name="Shape 12"/>
          <p:cNvSpPr txBox="1">
            <a:spLocks noGrp="1"/>
          </p:cNvSpPr>
          <p:nvPr>
            <p:ph type="ftr" idx="12"/>
          </p:nvPr>
        </p:nvSpPr>
        <p:spPr>
          <a:ln/>
        </p:spPr>
        <p:txBody>
          <a:bodyPr/>
          <a:lstStyle>
            <a:lvl1pPr>
              <a:defRPr/>
            </a:lvl1pPr>
          </a:lstStyle>
          <a:p>
            <a:pPr>
              <a:defRPr/>
            </a:pPr>
            <a:endParaRPr lang="lv-LV"/>
          </a:p>
        </p:txBody>
      </p:sp>
      <p:sp>
        <p:nvSpPr>
          <p:cNvPr id="4"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anchor="b"/>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anchor="b"/>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anchor="ctr"/>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5" name="Shape 11"/>
          <p:cNvSpPr txBox="1">
            <a:spLocks noGrp="1"/>
          </p:cNvSpPr>
          <p:nvPr>
            <p:ph type="dt" idx="11"/>
          </p:nvPr>
        </p:nvSpPr>
        <p:spPr>
          <a:ln/>
        </p:spPr>
        <p:txBody>
          <a:bodyPr/>
          <a:lstStyle>
            <a:lvl1pPr>
              <a:defRPr/>
            </a:lvl1pPr>
          </a:lstStyle>
          <a:p>
            <a:pPr>
              <a:defRPr/>
            </a:pPr>
            <a:endParaRPr lang="lv-LV"/>
          </a:p>
        </p:txBody>
      </p:sp>
      <p:sp>
        <p:nvSpPr>
          <p:cNvPr id="6" name="Shape 12"/>
          <p:cNvSpPr txBox="1">
            <a:spLocks noGrp="1"/>
          </p:cNvSpPr>
          <p:nvPr>
            <p:ph type="ftr" idx="12"/>
          </p:nvPr>
        </p:nvSpPr>
        <p:spPr>
          <a:ln/>
        </p:spPr>
        <p:txBody>
          <a:bodyPr/>
          <a:lstStyle>
            <a:lvl1pPr>
              <a:defRPr/>
            </a:lvl1pPr>
          </a:lstStyle>
          <a:p>
            <a:pPr>
              <a:defRPr/>
            </a:pPr>
            <a:endParaRPr lang="lv-LV"/>
          </a:p>
        </p:txBody>
      </p:sp>
      <p:sp>
        <p:nvSpPr>
          <p:cNvPr id="7" name="Shape 13"/>
          <p:cNvSpPr txBox="1">
            <a:spLocks noGrp="1"/>
          </p:cNvSpPr>
          <p:nvPr>
            <p:ph type="sldNum" idx="13"/>
          </p:nvPr>
        </p:nvSpPr>
        <p:spPr>
          <a:ln/>
        </p:spPr>
        <p:txBody>
          <a:bodyPr/>
          <a:lstStyle>
            <a:lvl1pPr>
              <a:defRPr/>
            </a:lvl1pPr>
          </a:lstStyle>
          <a:p>
            <a:pPr>
              <a:defRPr/>
            </a:pPr>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lv-LV" smtClean="0">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lv-LV" smtClean="0">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itchFamily="34" charset="0"/>
                <a:sym typeface="Calibri" pitchFamily="34" charset="0"/>
              </a:defRPr>
            </a:lvl1pPr>
          </a:lstStyle>
          <a:p>
            <a:pPr>
              <a:defRPr/>
            </a:pPr>
            <a:endParaRPr lang="lv-LV"/>
          </a:p>
        </p:txBody>
      </p:sp>
      <p:sp>
        <p:nvSpPr>
          <p:cNvPr id="1029" name="Shape 12"/>
          <p:cNvSpPr txBox="1">
            <a:spLocks noGrp="1"/>
          </p:cNvSpPr>
          <p:nvPr>
            <p:ph type="ftr" idx="11"/>
          </p:nvPr>
        </p:nvSpPr>
        <p:spPr bwMode="auto">
          <a:xfrm>
            <a:off x="3124200" y="6356350"/>
            <a:ext cx="2895600" cy="36512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itchFamily="34" charset="0"/>
                <a:sym typeface="Calibri" pitchFamily="34" charset="0"/>
              </a:defRPr>
            </a:lvl1pPr>
          </a:lstStyle>
          <a:p>
            <a:pPr>
              <a:defRPr/>
            </a:pPr>
            <a:endParaRPr lang="lv-LV"/>
          </a:p>
        </p:txBody>
      </p:sp>
      <p:sp>
        <p:nvSpPr>
          <p:cNvPr id="1030" name="Shape 13"/>
          <p:cNvSpPr txBox="1">
            <a:spLocks noGrp="1"/>
          </p:cNvSpPr>
          <p:nvPr>
            <p:ph type="sldNum" idx="12"/>
          </p:nvPr>
        </p:nvSpPr>
        <p:spPr bwMode="auto">
          <a:xfrm>
            <a:off x="6553200" y="6356350"/>
            <a:ext cx="2133600" cy="36512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r">
              <a:defRPr sz="1200">
                <a:solidFill>
                  <a:srgbClr val="888888"/>
                </a:solidFill>
                <a:latin typeface="Calibri" pitchFamily="34" charset="0"/>
                <a:sym typeface="Calibri" pitchFamily="34" charset="0"/>
              </a:defRPr>
            </a:lvl1pPr>
          </a:lstStyle>
          <a:p>
            <a:pPr>
              <a:defRPr/>
            </a:pPr>
            <a:endParaRPr lang="lv-LV"/>
          </a:p>
        </p:txBody>
      </p:sp>
    </p:spTree>
  </p:cSld>
  <p:clrMap bg1="lt1" tx1="dk1" bg2="dk2" tx2="lt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 id="2147483661" r:id="rId14"/>
    <p:sldLayoutId id="2147483660" r:id="rId15"/>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86"/>
          <p:cNvSpPr>
            <a:spLocks noChangeArrowheads="1"/>
          </p:cNvSpPr>
          <p:nvPr/>
        </p:nvSpPr>
        <p:spPr bwMode="auto">
          <a:xfrm>
            <a:off x="0" y="0"/>
            <a:ext cx="1236663" cy="6858000"/>
          </a:xfrm>
          <a:prstGeom prst="rect">
            <a:avLst/>
          </a:prstGeom>
          <a:blipFill dpi="0" rotWithShape="1">
            <a:blip r:embed="rId3"/>
            <a:srcRect/>
            <a:stretch>
              <a:fillRect/>
            </a:stretch>
          </a:blipFill>
          <a:ln w="9525">
            <a:noFill/>
            <a:miter lim="800000"/>
            <a:headEnd/>
            <a:tailEnd/>
          </a:ln>
        </p:spPr>
        <p:txBody>
          <a:bodyPr/>
          <a:lstStyle/>
          <a:p>
            <a:endParaRPr lang="lv-LV"/>
          </a:p>
        </p:txBody>
      </p:sp>
      <p:sp>
        <p:nvSpPr>
          <p:cNvPr id="18434" name="Shape 84"/>
          <p:cNvSpPr txBox="1">
            <a:spLocks noGrp="1"/>
          </p:cNvSpPr>
          <p:nvPr>
            <p:ph type="ctrTitle"/>
          </p:nvPr>
        </p:nvSpPr>
        <p:spPr>
          <a:xfrm>
            <a:off x="1236663" y="2316163"/>
            <a:ext cx="7907337" cy="1470025"/>
          </a:xfrm>
        </p:spPr>
        <p:txBody>
          <a:bodyPr tIns="45700" bIns="45700"/>
          <a:lstStyle/>
          <a:p>
            <a:pPr eaLnBrk="1" hangingPunct="1">
              <a:spcBef>
                <a:spcPct val="0"/>
              </a:spcBef>
              <a:buClr>
                <a:srgbClr val="000000"/>
              </a:buClr>
              <a:buFont typeface="Calibri" pitchFamily="34" charset="0"/>
              <a:buNone/>
            </a:pPr>
            <a:r>
              <a:rPr lang="lv-LV" smtClean="0">
                <a:solidFill>
                  <a:srgbClr val="000000"/>
                </a:solidFill>
                <a:latin typeface="Arial" charset="0"/>
                <a:cs typeface="Arial" charset="0"/>
                <a:sym typeface="Calibri" pitchFamily="34" charset="0"/>
              </a:rPr>
              <a:t>Reālā laika PCR</a:t>
            </a:r>
          </a:p>
        </p:txBody>
      </p:sp>
      <p:sp>
        <p:nvSpPr>
          <p:cNvPr id="18435" name="Shape 85"/>
          <p:cNvSpPr txBox="1">
            <a:spLocks noGrp="1"/>
          </p:cNvSpPr>
          <p:nvPr>
            <p:ph type="subTitle" idx="1"/>
          </p:nvPr>
        </p:nvSpPr>
        <p:spPr>
          <a:xfrm>
            <a:off x="1258888" y="4581525"/>
            <a:ext cx="7885112" cy="1655763"/>
          </a:xfrm>
        </p:spPr>
        <p:txBody>
          <a:bodyPr tIns="45700" bIns="45700"/>
          <a:lstStyle/>
          <a:p>
            <a:pPr eaLnBrk="1" hangingPunct="1">
              <a:spcBef>
                <a:spcPts val="638"/>
              </a:spcBef>
              <a:buFont typeface="Calibri" pitchFamily="34" charset="0"/>
              <a:buNone/>
            </a:pPr>
            <a:endParaRPr lang="lv-LV" sz="2800" smtClean="0">
              <a:latin typeface="Arial" charset="0"/>
              <a:cs typeface="Arial" charset="0"/>
              <a:sym typeface="Calibri" pitchFamily="34" charset="0"/>
            </a:endParaRPr>
          </a:p>
          <a:p>
            <a:pPr eaLnBrk="1" hangingPunct="1">
              <a:spcBef>
                <a:spcPts val="638"/>
              </a:spcBef>
              <a:buFont typeface="Calibri" pitchFamily="34" charset="0"/>
              <a:buNone/>
            </a:pPr>
            <a:r>
              <a:rPr lang="lv-LV" sz="2800" smtClean="0">
                <a:latin typeface="Arial" charset="0"/>
                <a:cs typeface="Arial" charset="0"/>
                <a:sym typeface="Calibri" pitchFamily="34" charset="0"/>
              </a:rPr>
              <a:t>Kaspars Megnis</a:t>
            </a:r>
          </a:p>
          <a:p>
            <a:pPr eaLnBrk="1" hangingPunct="1">
              <a:spcBef>
                <a:spcPts val="638"/>
              </a:spcBef>
              <a:buFont typeface="Calibri" pitchFamily="34" charset="0"/>
              <a:buNone/>
            </a:pPr>
            <a:r>
              <a:rPr lang="lv-LV" sz="2800" smtClean="0">
                <a:latin typeface="Arial" charset="0"/>
                <a:cs typeface="Arial" charset="0"/>
                <a:sym typeface="Calibri" pitchFamily="34" charset="0"/>
              </a:rPr>
              <a:t>2013</a:t>
            </a:r>
          </a:p>
        </p:txBody>
      </p:sp>
      <p:sp>
        <p:nvSpPr>
          <p:cNvPr id="18436" name="Shape 87"/>
          <p:cNvSpPr>
            <a:spLocks noChangeArrowheads="1"/>
          </p:cNvSpPr>
          <p:nvPr/>
        </p:nvSpPr>
        <p:spPr bwMode="auto">
          <a:xfrm>
            <a:off x="1258888" y="260350"/>
            <a:ext cx="4962525" cy="1158875"/>
          </a:xfrm>
          <a:prstGeom prst="rect">
            <a:avLst/>
          </a:prstGeom>
          <a:blipFill dpi="0" rotWithShape="1">
            <a:blip r:embed="rId4"/>
            <a:srcRect/>
            <a:stretch>
              <a:fillRect/>
            </a:stretch>
          </a:blipFill>
          <a:ln w="9525">
            <a:noFill/>
            <a:miter lim="800000"/>
            <a:headEnd/>
            <a:tailEnd/>
          </a:ln>
        </p:spPr>
        <p:txBody>
          <a:bodyPr/>
          <a:lstStyle/>
          <a:p>
            <a:endParaRPr lang="lv-LV"/>
          </a:p>
        </p:txBody>
      </p:sp>
      <p:pic>
        <p:nvPicPr>
          <p:cNvPr id="18437" name="Picture 5" descr="biol.fak.logo.gif"/>
          <p:cNvPicPr>
            <a:picLocks noChangeAspect="1"/>
          </p:cNvPicPr>
          <p:nvPr/>
        </p:nvPicPr>
        <p:blipFill>
          <a:blip r:embed="rId5"/>
          <a:srcRect/>
          <a:stretch>
            <a:fillRect/>
          </a:stretch>
        </p:blipFill>
        <p:spPr bwMode="auto">
          <a:xfrm>
            <a:off x="6804025" y="260350"/>
            <a:ext cx="1800225" cy="11588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7"/>
          <p:cNvGrpSpPr>
            <a:grpSpLocks/>
          </p:cNvGrpSpPr>
          <p:nvPr/>
        </p:nvGrpSpPr>
        <p:grpSpPr bwMode="auto">
          <a:xfrm>
            <a:off x="971550" y="1196975"/>
            <a:ext cx="7848600" cy="4968875"/>
            <a:chOff x="975" y="1525"/>
            <a:chExt cx="4082" cy="2041"/>
          </a:xfrm>
        </p:grpSpPr>
        <p:pic>
          <p:nvPicPr>
            <p:cNvPr id="28675" name="Picture 6"/>
            <p:cNvPicPr>
              <a:picLocks noChangeAspect="1" noChangeArrowheads="1"/>
            </p:cNvPicPr>
            <p:nvPr/>
          </p:nvPicPr>
          <p:blipFill>
            <a:blip r:embed="rId2"/>
            <a:srcRect l="9836" t="4074" r="13246" b="6580"/>
            <a:stretch>
              <a:fillRect/>
            </a:stretch>
          </p:blipFill>
          <p:spPr bwMode="auto">
            <a:xfrm>
              <a:off x="975" y="1525"/>
              <a:ext cx="4082" cy="1996"/>
            </a:xfrm>
            <a:prstGeom prst="rect">
              <a:avLst/>
            </a:prstGeom>
            <a:noFill/>
            <a:ln w="12700" cap="sq">
              <a:noFill/>
              <a:miter lim="800000"/>
              <a:headEnd type="none" w="sm" len="sm"/>
              <a:tailEnd type="none" w="sm" len="sm"/>
            </a:ln>
          </p:spPr>
        </p:pic>
        <p:pic>
          <p:nvPicPr>
            <p:cNvPr id="28676" name="Picture 5" descr="Clipboard011"/>
            <p:cNvPicPr>
              <a:picLocks noChangeAspect="1" noChangeArrowheads="1"/>
            </p:cNvPicPr>
            <p:nvPr/>
          </p:nvPicPr>
          <p:blipFill>
            <a:blip r:embed="rId3"/>
            <a:srcRect/>
            <a:stretch>
              <a:fillRect/>
            </a:stretch>
          </p:blipFill>
          <p:spPr bwMode="auto">
            <a:xfrm rot="-5400000">
              <a:off x="789" y="2240"/>
              <a:ext cx="583" cy="181"/>
            </a:xfrm>
            <a:prstGeom prst="rect">
              <a:avLst/>
            </a:prstGeom>
            <a:noFill/>
            <a:ln w="9525">
              <a:noFill/>
              <a:miter lim="800000"/>
              <a:headEnd/>
              <a:tailEnd/>
            </a:ln>
          </p:spPr>
        </p:pic>
        <p:pic>
          <p:nvPicPr>
            <p:cNvPr id="28677" name="Picture 6" descr="Clipboard01111"/>
            <p:cNvPicPr>
              <a:picLocks noChangeAspect="1" noChangeArrowheads="1"/>
            </p:cNvPicPr>
            <p:nvPr/>
          </p:nvPicPr>
          <p:blipFill>
            <a:blip r:embed="rId4"/>
            <a:srcRect/>
            <a:stretch>
              <a:fillRect/>
            </a:stretch>
          </p:blipFill>
          <p:spPr bwMode="auto">
            <a:xfrm>
              <a:off x="2699" y="3385"/>
              <a:ext cx="465" cy="181"/>
            </a:xfrm>
            <a:prstGeom prst="rect">
              <a:avLst/>
            </a:prstGeom>
            <a:noFill/>
            <a:ln w="9525">
              <a:noFill/>
              <a:miter lim="800000"/>
              <a:headEnd/>
              <a:tailEnd/>
            </a:ln>
          </p:spPr>
        </p:pic>
      </p:grpSp>
      <p:sp>
        <p:nvSpPr>
          <p:cNvPr id="28674" name="Text Box 5"/>
          <p:cNvSpPr txBox="1">
            <a:spLocks/>
          </p:cNvSpPr>
          <p:nvPr/>
        </p:nvSpPr>
        <p:spPr bwMode="auto">
          <a:xfrm>
            <a:off x="684213" y="0"/>
            <a:ext cx="8229600" cy="1143000"/>
          </a:xfrm>
          <a:prstGeom prst="rect">
            <a:avLst/>
          </a:prstGeom>
          <a:noFill/>
          <a:ln w="9525">
            <a:noFill/>
            <a:miter lim="800000"/>
            <a:headEnd/>
            <a:tailEnd/>
          </a:ln>
        </p:spPr>
        <p:txBody>
          <a:bodyPr lIns="91425" tIns="91425" rIns="91425" bIns="91425" anchor="ctr"/>
          <a:lstStyle/>
          <a:p>
            <a:pPr algn="ctr" eaLnBrk="0" hangingPunct="0"/>
            <a:r>
              <a:rPr lang="lv-LV" sz="3200"/>
              <a:t>PCR produkta vizualizēšana / kvantificēšana agarozes gēlā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Grp="1"/>
          </p:cNvSpPr>
          <p:nvPr>
            <p:ph type="title"/>
          </p:nvPr>
        </p:nvSpPr>
        <p:spPr>
          <a:xfrm>
            <a:off x="468313" y="0"/>
            <a:ext cx="8229600" cy="1143000"/>
          </a:xfrm>
        </p:spPr>
        <p:txBody>
          <a:bodyPr/>
          <a:lstStyle/>
          <a:p>
            <a:pPr>
              <a:spcBef>
                <a:spcPct val="0"/>
              </a:spcBef>
              <a:buClrTx/>
              <a:buFontTx/>
              <a:buNone/>
            </a:pPr>
            <a:r>
              <a:rPr lang="lv-LV" sz="3600" b="1" smtClean="0">
                <a:solidFill>
                  <a:srgbClr val="000000"/>
                </a:solidFill>
                <a:latin typeface="Arial" charset="0"/>
                <a:cs typeface="Arial" charset="0"/>
                <a:sym typeface="Arial" charset="0"/>
              </a:rPr>
              <a:t>Reālā laika PCR (qPCR)</a:t>
            </a:r>
          </a:p>
        </p:txBody>
      </p:sp>
      <p:pic>
        <p:nvPicPr>
          <p:cNvPr id="29698" name="Picture 4" descr="96-SEPT"/>
          <p:cNvPicPr>
            <a:picLocks noChangeAspect="1" noChangeArrowheads="1"/>
          </p:cNvPicPr>
          <p:nvPr/>
        </p:nvPicPr>
        <p:blipFill>
          <a:blip r:embed="rId2"/>
          <a:srcRect l="14972" t="2507" r="5138" b="7495"/>
          <a:stretch>
            <a:fillRect/>
          </a:stretch>
        </p:blipFill>
        <p:spPr bwMode="auto">
          <a:xfrm>
            <a:off x="1704975" y="1052513"/>
            <a:ext cx="1919288" cy="2879725"/>
          </a:xfrm>
          <a:prstGeom prst="rect">
            <a:avLst/>
          </a:prstGeom>
          <a:noFill/>
          <a:ln w="9525">
            <a:noFill/>
            <a:miter lim="800000"/>
            <a:headEnd/>
            <a:tailEnd/>
          </a:ln>
        </p:spPr>
      </p:pic>
      <p:pic>
        <p:nvPicPr>
          <p:cNvPr id="29699" name="Picture 5" descr="images"/>
          <p:cNvPicPr>
            <a:picLocks noChangeAspect="1" noChangeArrowheads="1"/>
          </p:cNvPicPr>
          <p:nvPr/>
        </p:nvPicPr>
        <p:blipFill>
          <a:blip r:embed="rId3"/>
          <a:srcRect r="4021" b="3049"/>
          <a:stretch>
            <a:fillRect/>
          </a:stretch>
        </p:blipFill>
        <p:spPr bwMode="auto">
          <a:xfrm>
            <a:off x="1331913" y="3978275"/>
            <a:ext cx="2667000" cy="2879725"/>
          </a:xfrm>
          <a:prstGeom prst="rect">
            <a:avLst/>
          </a:prstGeom>
          <a:noFill/>
          <a:ln w="9525">
            <a:noFill/>
            <a:miter lim="800000"/>
            <a:headEnd/>
            <a:tailEnd/>
          </a:ln>
        </p:spPr>
      </p:pic>
      <p:pic>
        <p:nvPicPr>
          <p:cNvPr id="29700" name="Picture 6" descr="PCR2"/>
          <p:cNvPicPr>
            <a:picLocks noChangeAspect="1" noChangeArrowheads="1"/>
          </p:cNvPicPr>
          <p:nvPr/>
        </p:nvPicPr>
        <p:blipFill>
          <a:blip r:embed="rId4"/>
          <a:srcRect l="10837" t="4053" r="9642"/>
          <a:stretch>
            <a:fillRect/>
          </a:stretch>
        </p:blipFill>
        <p:spPr bwMode="auto">
          <a:xfrm>
            <a:off x="5365750" y="1052513"/>
            <a:ext cx="2582863" cy="2879725"/>
          </a:xfrm>
          <a:prstGeom prst="rect">
            <a:avLst/>
          </a:prstGeom>
          <a:noFill/>
          <a:ln w="9525">
            <a:noFill/>
            <a:miter lim="800000"/>
            <a:headEnd/>
            <a:tailEnd/>
          </a:ln>
        </p:spPr>
      </p:pic>
      <p:pic>
        <p:nvPicPr>
          <p:cNvPr id="29701" name="Picture 7" descr="11605-9098"/>
          <p:cNvPicPr>
            <a:picLocks noChangeAspect="1" noChangeArrowheads="1"/>
          </p:cNvPicPr>
          <p:nvPr/>
        </p:nvPicPr>
        <p:blipFill>
          <a:blip r:embed="rId5"/>
          <a:srcRect/>
          <a:stretch>
            <a:fillRect/>
          </a:stretch>
        </p:blipFill>
        <p:spPr bwMode="auto">
          <a:xfrm>
            <a:off x="5148263" y="3978275"/>
            <a:ext cx="3017837"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Grp="1"/>
          </p:cNvSpPr>
          <p:nvPr>
            <p:ph type="title"/>
          </p:nvPr>
        </p:nvSpPr>
        <p:spPr>
          <a:xfrm>
            <a:off x="457200" y="274638"/>
            <a:ext cx="8229600" cy="1143000"/>
          </a:xfrm>
        </p:spPr>
        <p:txBody>
          <a:bodyPr/>
          <a:lstStyle/>
          <a:p>
            <a:pPr>
              <a:spcBef>
                <a:spcPct val="0"/>
              </a:spcBef>
              <a:buClrTx/>
              <a:buFontTx/>
              <a:buNone/>
            </a:pPr>
            <a:r>
              <a:rPr lang="lv-LV" sz="3600" smtClean="0">
                <a:solidFill>
                  <a:srgbClr val="000000"/>
                </a:solidFill>
                <a:latin typeface="Arial" charset="0"/>
                <a:cs typeface="Arial" charset="0"/>
                <a:sym typeface="Arial" charset="0"/>
              </a:rPr>
              <a:t>Reālā laika PCR (qPCR) – kādēļ?</a:t>
            </a:r>
          </a:p>
        </p:txBody>
      </p:sp>
      <p:sp>
        <p:nvSpPr>
          <p:cNvPr id="30722" name="Text Box 3"/>
          <p:cNvSpPr txBox="1">
            <a:spLocks noGrp="1"/>
          </p:cNvSpPr>
          <p:nvPr>
            <p:ph type="body" idx="1"/>
          </p:nvPr>
        </p:nvSpPr>
        <p:spPr>
          <a:xfrm>
            <a:off x="457200" y="1600200"/>
            <a:ext cx="8229600" cy="1181100"/>
          </a:xfrm>
        </p:spPr>
        <p:txBody>
          <a:bodyPr/>
          <a:lstStyle/>
          <a:p>
            <a:pPr marL="0" indent="0">
              <a:spcBef>
                <a:spcPct val="0"/>
              </a:spcBef>
              <a:buClrTx/>
              <a:buFontTx/>
              <a:buNone/>
            </a:pPr>
            <a:r>
              <a:rPr lang="lv-LV" sz="2400" smtClean="0">
                <a:solidFill>
                  <a:srgbClr val="000000"/>
                </a:solidFill>
                <a:latin typeface="Arial" charset="0"/>
                <a:cs typeface="Arial" charset="0"/>
                <a:sym typeface="Arial" charset="0"/>
              </a:rPr>
              <a:t>Nepieciešamība </a:t>
            </a:r>
            <a:r>
              <a:rPr lang="lv-LV" sz="2400" u="sng" smtClean="0">
                <a:solidFill>
                  <a:srgbClr val="000000"/>
                </a:solidFill>
                <a:latin typeface="Arial" charset="0"/>
                <a:cs typeface="Arial" charset="0"/>
                <a:sym typeface="Arial" charset="0"/>
              </a:rPr>
              <a:t>kvantitatīvi</a:t>
            </a:r>
            <a:r>
              <a:rPr lang="lv-LV" sz="2400" smtClean="0">
                <a:solidFill>
                  <a:srgbClr val="000000"/>
                </a:solidFill>
                <a:latin typeface="Arial" charset="0"/>
                <a:cs typeface="Arial" charset="0"/>
                <a:sym typeface="Arial" charset="0"/>
              </a:rPr>
              <a:t> raksturot konkrētas mRNS (kDNS) vai gDNS daudzumu paraugos.</a:t>
            </a:r>
          </a:p>
          <a:p>
            <a:pPr marL="0" indent="0">
              <a:spcBef>
                <a:spcPct val="0"/>
              </a:spcBef>
              <a:buClrTx/>
              <a:buFontTx/>
              <a:buNone/>
            </a:pPr>
            <a:endParaRPr lang="lv-LV" sz="2400" smtClean="0">
              <a:solidFill>
                <a:srgbClr val="000000"/>
              </a:solidFill>
              <a:latin typeface="Arial" charset="0"/>
              <a:cs typeface="Arial" charset="0"/>
              <a:sym typeface="Arial" charset="0"/>
            </a:endParaRPr>
          </a:p>
          <a:p>
            <a:pPr marL="0" indent="0">
              <a:spcBef>
                <a:spcPct val="0"/>
              </a:spcBef>
              <a:buClrTx/>
              <a:buFontTx/>
              <a:buNone/>
            </a:pPr>
            <a:endParaRPr lang="lv-LV" sz="2400" smtClean="0">
              <a:solidFill>
                <a:srgbClr val="000000"/>
              </a:solidFill>
              <a:latin typeface="Arial" charset="0"/>
              <a:cs typeface="Arial" charset="0"/>
              <a:sym typeface="Arial" charset="0"/>
            </a:endParaRPr>
          </a:p>
        </p:txBody>
      </p:sp>
      <p:sp>
        <p:nvSpPr>
          <p:cNvPr id="30723" name="Text Box 4"/>
          <p:cNvSpPr txBox="1">
            <a:spLocks noChangeArrowheads="1"/>
          </p:cNvSpPr>
          <p:nvPr/>
        </p:nvSpPr>
        <p:spPr bwMode="auto">
          <a:xfrm>
            <a:off x="395288" y="2708275"/>
            <a:ext cx="8135937" cy="2530475"/>
          </a:xfrm>
          <a:prstGeom prst="rect">
            <a:avLst/>
          </a:prstGeom>
          <a:noFill/>
          <a:ln w="9525">
            <a:noFill/>
            <a:miter lim="800000"/>
            <a:headEnd/>
            <a:tailEnd/>
          </a:ln>
        </p:spPr>
        <p:txBody>
          <a:bodyPr>
            <a:spAutoFit/>
          </a:bodyPr>
          <a:lstStyle/>
          <a:p>
            <a:pPr marL="630238" indent="-630238">
              <a:buFont typeface="Wingdings" pitchFamily="2" charset="2"/>
              <a:buChar char="ü"/>
            </a:pPr>
            <a:r>
              <a:rPr lang="lv-LV" sz="2000"/>
              <a:t>Teorētiski eksistē tieša sakarība starp PCR amplifikācijas ciklu skaitu, pie kura tiek sasniegta amplifikācijas eksponenciālā fāze un sākotnējo mērķa molekulu koncentrāciju paraugā.</a:t>
            </a:r>
          </a:p>
          <a:p>
            <a:pPr marL="630238" indent="-630238">
              <a:buFont typeface="Wingdings" pitchFamily="2" charset="2"/>
              <a:buChar char="ü"/>
            </a:pPr>
            <a:endParaRPr lang="lv-LV" sz="2000"/>
          </a:p>
          <a:p>
            <a:pPr marL="630238" indent="-630238">
              <a:buFont typeface="Wingdings" pitchFamily="2" charset="2"/>
              <a:buChar char="ü"/>
            </a:pPr>
            <a:r>
              <a:rPr lang="lv-LV" sz="2000"/>
              <a:t>Praktiski attiecība </a:t>
            </a:r>
            <a:r>
              <a:rPr lang="lv-LV" sz="2000">
                <a:solidFill>
                  <a:srgbClr val="262626"/>
                </a:solidFill>
              </a:rPr>
              <a:t>nav gluži lineāra, jo reakcijas efektivitāti ietekmē reakcijas procesa īpatnības, reaģentu daudzums, parauga īpatnības, praimeru struktūras...</a:t>
            </a:r>
            <a:endParaRPr lang="ru-RU" sz="2000">
              <a:solidFill>
                <a:srgbClr val="262626"/>
              </a:solidFill>
            </a:endParaRPr>
          </a:p>
          <a:p>
            <a:pPr marL="630238" indent="-630238"/>
            <a:endParaRPr lang="lv-LV" sz="2000"/>
          </a:p>
        </p:txBody>
      </p:sp>
      <p:grpSp>
        <p:nvGrpSpPr>
          <p:cNvPr id="30724" name="Group 7"/>
          <p:cNvGrpSpPr>
            <a:grpSpLocks/>
          </p:cNvGrpSpPr>
          <p:nvPr/>
        </p:nvGrpSpPr>
        <p:grpSpPr bwMode="auto">
          <a:xfrm>
            <a:off x="4932363" y="4868863"/>
            <a:ext cx="4211637" cy="1989137"/>
            <a:chOff x="975" y="1525"/>
            <a:chExt cx="4082" cy="2041"/>
          </a:xfrm>
        </p:grpSpPr>
        <p:pic>
          <p:nvPicPr>
            <p:cNvPr id="30725" name="Picture 6"/>
            <p:cNvPicPr>
              <a:picLocks noChangeAspect="1" noChangeArrowheads="1"/>
            </p:cNvPicPr>
            <p:nvPr/>
          </p:nvPicPr>
          <p:blipFill>
            <a:blip r:embed="rId2"/>
            <a:srcRect l="9836" t="4074" r="13246" b="6580"/>
            <a:stretch>
              <a:fillRect/>
            </a:stretch>
          </p:blipFill>
          <p:spPr bwMode="auto">
            <a:xfrm>
              <a:off x="975" y="1525"/>
              <a:ext cx="4082" cy="1996"/>
            </a:xfrm>
            <a:prstGeom prst="rect">
              <a:avLst/>
            </a:prstGeom>
            <a:noFill/>
            <a:ln w="12700" cap="sq">
              <a:noFill/>
              <a:miter lim="800000"/>
              <a:headEnd type="none" w="sm" len="sm"/>
              <a:tailEnd type="none" w="sm" len="sm"/>
            </a:ln>
          </p:spPr>
        </p:pic>
        <p:pic>
          <p:nvPicPr>
            <p:cNvPr id="30726" name="Picture 5" descr="Clipboard011"/>
            <p:cNvPicPr>
              <a:picLocks noChangeAspect="1" noChangeArrowheads="1"/>
            </p:cNvPicPr>
            <p:nvPr/>
          </p:nvPicPr>
          <p:blipFill>
            <a:blip r:embed="rId3"/>
            <a:srcRect/>
            <a:stretch>
              <a:fillRect/>
            </a:stretch>
          </p:blipFill>
          <p:spPr bwMode="auto">
            <a:xfrm rot="-5400000">
              <a:off x="789" y="2240"/>
              <a:ext cx="583" cy="181"/>
            </a:xfrm>
            <a:prstGeom prst="rect">
              <a:avLst/>
            </a:prstGeom>
            <a:noFill/>
            <a:ln w="9525">
              <a:noFill/>
              <a:miter lim="800000"/>
              <a:headEnd/>
              <a:tailEnd/>
            </a:ln>
          </p:spPr>
        </p:pic>
        <p:pic>
          <p:nvPicPr>
            <p:cNvPr id="30727" name="Picture 6" descr="Clipboard01111"/>
            <p:cNvPicPr>
              <a:picLocks noChangeAspect="1" noChangeArrowheads="1"/>
            </p:cNvPicPr>
            <p:nvPr/>
          </p:nvPicPr>
          <p:blipFill>
            <a:blip r:embed="rId4"/>
            <a:srcRect/>
            <a:stretch>
              <a:fillRect/>
            </a:stretch>
          </p:blipFill>
          <p:spPr bwMode="auto">
            <a:xfrm>
              <a:off x="2699" y="3385"/>
              <a:ext cx="465" cy="1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Grp="1"/>
          </p:cNvSpPr>
          <p:nvPr>
            <p:ph type="title"/>
          </p:nvPr>
        </p:nvSpPr>
        <p:spPr>
          <a:xfrm>
            <a:off x="468313" y="0"/>
            <a:ext cx="8229600" cy="765175"/>
          </a:xfrm>
        </p:spPr>
        <p:txBody>
          <a:bodyPr/>
          <a:lstStyle/>
          <a:p>
            <a:pPr>
              <a:spcBef>
                <a:spcPct val="0"/>
              </a:spcBef>
              <a:buClrTx/>
              <a:buFontTx/>
              <a:buNone/>
            </a:pPr>
            <a:r>
              <a:rPr lang="lv-LV" sz="3600" smtClean="0">
                <a:solidFill>
                  <a:srgbClr val="000000"/>
                </a:solidFill>
                <a:latin typeface="Arial" charset="0"/>
                <a:cs typeface="Arial" charset="0"/>
                <a:sym typeface="Arial" charset="0"/>
              </a:rPr>
              <a:t>Reālā laika PCR</a:t>
            </a:r>
          </a:p>
        </p:txBody>
      </p:sp>
      <p:sp>
        <p:nvSpPr>
          <p:cNvPr id="31746" name="Text Box 3"/>
          <p:cNvSpPr txBox="1">
            <a:spLocks noGrp="1"/>
          </p:cNvSpPr>
          <p:nvPr>
            <p:ph type="body" idx="1"/>
          </p:nvPr>
        </p:nvSpPr>
        <p:spPr>
          <a:xfrm>
            <a:off x="457200" y="1196975"/>
            <a:ext cx="8362950" cy="4929188"/>
          </a:xfrm>
        </p:spPr>
        <p:txBody>
          <a:bodyPr/>
          <a:lstStyle/>
          <a:p>
            <a:pPr marL="361950" indent="-188913" eaLnBrk="1" hangingPunct="1">
              <a:spcBef>
                <a:spcPct val="0"/>
              </a:spcBef>
              <a:buClrTx/>
              <a:buFontTx/>
              <a:buChar char="•"/>
            </a:pPr>
            <a:r>
              <a:rPr lang="lv-LV" sz="2400" smtClean="0">
                <a:solidFill>
                  <a:srgbClr val="262626"/>
                </a:solidFill>
                <a:latin typeface="Arial" charset="0"/>
                <a:cs typeface="Arial" charset="0"/>
                <a:sym typeface="Arial" charset="0"/>
              </a:rPr>
              <a:t>Mērķa gēnu paraugu daudzuma pieaugums tiek vērots reakcijas laikā – katrā PCR ciklā.</a:t>
            </a:r>
          </a:p>
          <a:p>
            <a:pPr marL="361950" indent="-188913" eaLnBrk="1" hangingPunct="1">
              <a:spcBef>
                <a:spcPct val="0"/>
              </a:spcBef>
              <a:buClrTx/>
              <a:buFontTx/>
              <a:buChar char="•"/>
            </a:pPr>
            <a:endParaRPr lang="lv-LV" sz="2400" smtClean="0">
              <a:solidFill>
                <a:srgbClr val="262626"/>
              </a:solidFill>
              <a:latin typeface="Arial" charset="0"/>
              <a:cs typeface="Arial" charset="0"/>
              <a:sym typeface="Arial" charset="0"/>
            </a:endParaRPr>
          </a:p>
          <a:p>
            <a:pPr marL="361950" indent="-188913" eaLnBrk="1" hangingPunct="1">
              <a:spcBef>
                <a:spcPct val="0"/>
              </a:spcBef>
              <a:buClrTx/>
              <a:buFontTx/>
              <a:buChar char="•"/>
            </a:pPr>
            <a:r>
              <a:rPr lang="lv-LV" sz="2400" smtClean="0">
                <a:solidFill>
                  <a:srgbClr val="262626"/>
                </a:solidFill>
                <a:latin typeface="Arial" charset="0"/>
                <a:cs typeface="Arial" charset="0"/>
                <a:sym typeface="Arial" charset="0"/>
              </a:rPr>
              <a:t>Tiek izmantotas fluorescentas </a:t>
            </a:r>
            <a:r>
              <a:rPr lang="lv-LV" sz="2000" smtClean="0">
                <a:solidFill>
                  <a:srgbClr val="262626"/>
                </a:solidFill>
                <a:latin typeface="Arial" charset="0"/>
                <a:cs typeface="Arial" charset="0"/>
                <a:sym typeface="Arial" charset="0"/>
              </a:rPr>
              <a:t>(</a:t>
            </a:r>
            <a:r>
              <a:rPr lang="lv-LV" sz="2000" smtClean="0">
                <a:solidFill>
                  <a:srgbClr val="000000"/>
                </a:solidFill>
                <a:latin typeface="Arial" charset="0"/>
                <a:cs typeface="Arial" charset="0"/>
                <a:sym typeface="Arial" charset="0"/>
              </a:rPr>
              <a:t>molekulas spēja emitēt gaismu pēc tam, kad tā ir absorbējusi cita viļņu garuma elektromagnētisko starojumu)</a:t>
            </a:r>
            <a:r>
              <a:rPr lang="lv-LV" sz="2400" smtClean="0">
                <a:solidFill>
                  <a:srgbClr val="000000"/>
                </a:solidFill>
                <a:latin typeface="Arial" charset="0"/>
                <a:cs typeface="Arial" charset="0"/>
                <a:sym typeface="Arial" charset="0"/>
              </a:rPr>
              <a:t> DNS krāsvielas/iezīmes kas spīd, ja ir saistījušās pie DNS fragmenta un ir notikusi amplifikācija.</a:t>
            </a:r>
          </a:p>
          <a:p>
            <a:pPr marL="361950" indent="-188913" eaLnBrk="1" hangingPunct="1">
              <a:spcBef>
                <a:spcPct val="0"/>
              </a:spcBef>
              <a:buClrTx/>
              <a:buFontTx/>
              <a:buChar char="•"/>
            </a:pPr>
            <a:endParaRPr lang="lv-LV" sz="2400" smtClean="0">
              <a:solidFill>
                <a:srgbClr val="000000"/>
              </a:solidFill>
              <a:latin typeface="Arial" charset="0"/>
              <a:cs typeface="Arial" charset="0"/>
              <a:sym typeface="Arial" charset="0"/>
            </a:endParaRPr>
          </a:p>
          <a:p>
            <a:pPr marL="361950" indent="-188913" eaLnBrk="1" hangingPunct="1">
              <a:spcBef>
                <a:spcPct val="0"/>
              </a:spcBef>
              <a:buClrTx/>
              <a:buFontTx/>
              <a:buChar char="•"/>
            </a:pPr>
            <a:r>
              <a:rPr lang="lv-LV" sz="2400" smtClean="0">
                <a:solidFill>
                  <a:srgbClr val="262626"/>
                </a:solidFill>
                <a:latin typeface="Arial" charset="0"/>
                <a:cs typeface="Arial" charset="0"/>
                <a:sym typeface="Arial" charset="0"/>
              </a:rPr>
              <a:t>A</a:t>
            </a:r>
            <a:r>
              <a:rPr lang="lv-LV" sz="2400" smtClean="0">
                <a:solidFill>
                  <a:srgbClr val="262626"/>
                </a:solidFill>
                <a:latin typeface="Arial" charset="0"/>
                <a:ea typeface="ＭＳ Ｐゴシック"/>
                <a:cs typeface="ＭＳ Ｐゴシック"/>
                <a:sym typeface="Arial" charset="0"/>
              </a:rPr>
              <a:t>mplifikācija un detektēšana</a:t>
            </a:r>
            <a:endParaRPr lang="lv-LV" sz="2400" smtClean="0">
              <a:solidFill>
                <a:srgbClr val="262626"/>
              </a:solidFill>
              <a:latin typeface="Arial" charset="0"/>
              <a:cs typeface="Arial" charset="0"/>
              <a:sym typeface="Arial" charset="0"/>
            </a:endParaRPr>
          </a:p>
          <a:p>
            <a:pPr marL="361950" indent="-188913" eaLnBrk="1" hangingPunct="1">
              <a:spcBef>
                <a:spcPct val="0"/>
              </a:spcBef>
              <a:buClrTx/>
              <a:buFontTx/>
              <a:buNone/>
            </a:pPr>
            <a:r>
              <a:rPr lang="lv-LV" sz="2400" smtClean="0">
                <a:solidFill>
                  <a:srgbClr val="262626"/>
                </a:solidFill>
                <a:latin typeface="Arial" charset="0"/>
                <a:cs typeface="Arial" charset="0"/>
                <a:sym typeface="Arial" charset="0"/>
              </a:rPr>
              <a:t> </a:t>
            </a:r>
            <a:r>
              <a:rPr lang="lv-LV" sz="2400" smtClean="0">
                <a:solidFill>
                  <a:srgbClr val="262626"/>
                </a:solidFill>
                <a:latin typeface="Arial" charset="0"/>
                <a:ea typeface="ＭＳ Ｐゴシック"/>
                <a:cs typeface="ＭＳ Ｐゴシック"/>
                <a:sym typeface="Arial" charset="0"/>
              </a:rPr>
              <a:t> notiek vienlaicīgi.</a:t>
            </a:r>
            <a:endParaRPr lang="ru-RU" sz="2400" smtClean="0">
              <a:solidFill>
                <a:srgbClr val="262626"/>
              </a:solidFill>
              <a:latin typeface="Arial" charset="0"/>
              <a:ea typeface="ＭＳ Ｐゴシック"/>
              <a:cs typeface="ＭＳ Ｐゴシック"/>
              <a:sym typeface="Arial" charset="0"/>
            </a:endParaRPr>
          </a:p>
          <a:p>
            <a:pPr marL="361950" indent="-188913">
              <a:spcBef>
                <a:spcPct val="0"/>
              </a:spcBef>
              <a:buClrTx/>
              <a:buFontTx/>
              <a:buChar char="•"/>
            </a:pPr>
            <a:endParaRPr lang="lv-LV" sz="2400" smtClean="0">
              <a:solidFill>
                <a:srgbClr val="000000"/>
              </a:solidFill>
              <a:latin typeface="Arial" charset="0"/>
              <a:cs typeface="Arial" charset="0"/>
              <a:sym typeface="Arial" charset="0"/>
            </a:endParaRPr>
          </a:p>
        </p:txBody>
      </p:sp>
      <p:grpSp>
        <p:nvGrpSpPr>
          <p:cNvPr id="31747" name="Group 172"/>
          <p:cNvGrpSpPr>
            <a:grpSpLocks/>
          </p:cNvGrpSpPr>
          <p:nvPr/>
        </p:nvGrpSpPr>
        <p:grpSpPr bwMode="auto">
          <a:xfrm>
            <a:off x="4716463" y="4365625"/>
            <a:ext cx="4211637" cy="2235200"/>
            <a:chOff x="703" y="436"/>
            <a:chExt cx="4558" cy="3404"/>
          </a:xfrm>
        </p:grpSpPr>
        <p:sp>
          <p:nvSpPr>
            <p:cNvPr id="31748" name="Line 38"/>
            <p:cNvSpPr>
              <a:spLocks noChangeShapeType="1"/>
            </p:cNvSpPr>
            <p:nvPr/>
          </p:nvSpPr>
          <p:spPr bwMode="auto">
            <a:xfrm flipH="1">
              <a:off x="703" y="2069"/>
              <a:ext cx="317" cy="0"/>
            </a:xfrm>
            <a:prstGeom prst="line">
              <a:avLst/>
            </a:prstGeom>
            <a:noFill/>
            <a:ln w="9525">
              <a:solidFill>
                <a:schemeClr val="tx1"/>
              </a:solidFill>
              <a:round/>
              <a:headEnd/>
              <a:tailEnd/>
            </a:ln>
          </p:spPr>
          <p:txBody>
            <a:bodyPr/>
            <a:lstStyle/>
            <a:p>
              <a:endParaRPr lang="lv-LV"/>
            </a:p>
          </p:txBody>
        </p:sp>
        <p:sp>
          <p:nvSpPr>
            <p:cNvPr id="31749" name="Line 39"/>
            <p:cNvSpPr>
              <a:spLocks noChangeShapeType="1"/>
            </p:cNvSpPr>
            <p:nvPr/>
          </p:nvSpPr>
          <p:spPr bwMode="auto">
            <a:xfrm flipH="1">
              <a:off x="703" y="2114"/>
              <a:ext cx="317" cy="0"/>
            </a:xfrm>
            <a:prstGeom prst="line">
              <a:avLst/>
            </a:prstGeom>
            <a:noFill/>
            <a:ln w="9525">
              <a:solidFill>
                <a:schemeClr val="tx1"/>
              </a:solidFill>
              <a:round/>
              <a:headEnd/>
              <a:tailEnd/>
            </a:ln>
          </p:spPr>
          <p:txBody>
            <a:bodyPr/>
            <a:lstStyle/>
            <a:p>
              <a:endParaRPr lang="lv-LV"/>
            </a:p>
          </p:txBody>
        </p:sp>
        <p:sp>
          <p:nvSpPr>
            <p:cNvPr id="31750" name="Line 40"/>
            <p:cNvSpPr>
              <a:spLocks noChangeShapeType="1"/>
            </p:cNvSpPr>
            <p:nvPr/>
          </p:nvSpPr>
          <p:spPr bwMode="auto">
            <a:xfrm>
              <a:off x="1383" y="2069"/>
              <a:ext cx="181" cy="0"/>
            </a:xfrm>
            <a:prstGeom prst="line">
              <a:avLst/>
            </a:prstGeom>
            <a:noFill/>
            <a:ln w="9525">
              <a:solidFill>
                <a:schemeClr val="tx1"/>
              </a:solidFill>
              <a:round/>
              <a:headEnd/>
              <a:tailEnd/>
            </a:ln>
          </p:spPr>
          <p:txBody>
            <a:bodyPr/>
            <a:lstStyle/>
            <a:p>
              <a:endParaRPr lang="lv-LV"/>
            </a:p>
          </p:txBody>
        </p:sp>
        <p:sp>
          <p:nvSpPr>
            <p:cNvPr id="31751" name="Line 41"/>
            <p:cNvSpPr>
              <a:spLocks noChangeShapeType="1"/>
            </p:cNvSpPr>
            <p:nvPr/>
          </p:nvSpPr>
          <p:spPr bwMode="auto">
            <a:xfrm>
              <a:off x="1474" y="2114"/>
              <a:ext cx="90" cy="0"/>
            </a:xfrm>
            <a:prstGeom prst="line">
              <a:avLst/>
            </a:prstGeom>
            <a:noFill/>
            <a:ln w="9525">
              <a:solidFill>
                <a:schemeClr val="tx1"/>
              </a:solidFill>
              <a:round/>
              <a:headEnd/>
              <a:tailEnd/>
            </a:ln>
          </p:spPr>
          <p:txBody>
            <a:bodyPr/>
            <a:lstStyle/>
            <a:p>
              <a:endParaRPr lang="lv-LV"/>
            </a:p>
          </p:txBody>
        </p:sp>
        <p:grpSp>
          <p:nvGrpSpPr>
            <p:cNvPr id="31752" name="Group 35"/>
            <p:cNvGrpSpPr>
              <a:grpSpLocks/>
            </p:cNvGrpSpPr>
            <p:nvPr/>
          </p:nvGrpSpPr>
          <p:grpSpPr bwMode="auto">
            <a:xfrm>
              <a:off x="1020" y="2069"/>
              <a:ext cx="454" cy="46"/>
              <a:chOff x="2154" y="436"/>
              <a:chExt cx="408" cy="46"/>
            </a:xfrm>
          </p:grpSpPr>
          <p:sp>
            <p:nvSpPr>
              <p:cNvPr id="31871" name="Line 3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72" name="Line 3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sp>
          <p:nvSpPr>
            <p:cNvPr id="31753" name="Line 32"/>
            <p:cNvSpPr>
              <a:spLocks noChangeShapeType="1"/>
            </p:cNvSpPr>
            <p:nvPr/>
          </p:nvSpPr>
          <p:spPr bwMode="auto">
            <a:xfrm>
              <a:off x="2131" y="1162"/>
              <a:ext cx="408" cy="0"/>
            </a:xfrm>
            <a:prstGeom prst="line">
              <a:avLst/>
            </a:prstGeom>
            <a:noFill/>
            <a:ln w="38100">
              <a:solidFill>
                <a:srgbClr val="FF0000"/>
              </a:solidFill>
              <a:round/>
              <a:headEnd/>
              <a:tailEnd/>
            </a:ln>
          </p:spPr>
          <p:txBody>
            <a:bodyPr/>
            <a:lstStyle/>
            <a:p>
              <a:endParaRPr lang="lv-LV"/>
            </a:p>
          </p:txBody>
        </p:sp>
        <p:sp>
          <p:nvSpPr>
            <p:cNvPr id="31754" name="Line 33"/>
            <p:cNvSpPr>
              <a:spLocks noChangeShapeType="1"/>
            </p:cNvSpPr>
            <p:nvPr/>
          </p:nvSpPr>
          <p:spPr bwMode="auto">
            <a:xfrm>
              <a:off x="2131" y="1208"/>
              <a:ext cx="408" cy="0"/>
            </a:xfrm>
            <a:prstGeom prst="line">
              <a:avLst/>
            </a:prstGeom>
            <a:noFill/>
            <a:ln w="38100">
              <a:solidFill>
                <a:srgbClr val="FF0000"/>
              </a:solidFill>
              <a:round/>
              <a:headEnd/>
              <a:tailEnd/>
            </a:ln>
          </p:spPr>
          <p:txBody>
            <a:bodyPr/>
            <a:lstStyle/>
            <a:p>
              <a:endParaRPr lang="lv-LV"/>
            </a:p>
          </p:txBody>
        </p:sp>
        <p:sp>
          <p:nvSpPr>
            <p:cNvPr id="31755" name="Line 43"/>
            <p:cNvSpPr>
              <a:spLocks noChangeShapeType="1"/>
            </p:cNvSpPr>
            <p:nvPr/>
          </p:nvSpPr>
          <p:spPr bwMode="auto">
            <a:xfrm>
              <a:off x="2131" y="2976"/>
              <a:ext cx="408" cy="0"/>
            </a:xfrm>
            <a:prstGeom prst="line">
              <a:avLst/>
            </a:prstGeom>
            <a:noFill/>
            <a:ln w="38100">
              <a:solidFill>
                <a:srgbClr val="FF0000"/>
              </a:solidFill>
              <a:round/>
              <a:headEnd/>
              <a:tailEnd/>
            </a:ln>
          </p:spPr>
          <p:txBody>
            <a:bodyPr/>
            <a:lstStyle/>
            <a:p>
              <a:endParaRPr lang="lv-LV"/>
            </a:p>
          </p:txBody>
        </p:sp>
        <p:sp>
          <p:nvSpPr>
            <p:cNvPr id="31756" name="Line 44"/>
            <p:cNvSpPr>
              <a:spLocks noChangeShapeType="1"/>
            </p:cNvSpPr>
            <p:nvPr/>
          </p:nvSpPr>
          <p:spPr bwMode="auto">
            <a:xfrm>
              <a:off x="2131" y="3022"/>
              <a:ext cx="408" cy="0"/>
            </a:xfrm>
            <a:prstGeom prst="line">
              <a:avLst/>
            </a:prstGeom>
            <a:noFill/>
            <a:ln w="38100">
              <a:solidFill>
                <a:srgbClr val="FF0000"/>
              </a:solidFill>
              <a:round/>
              <a:headEnd/>
              <a:tailEnd/>
            </a:ln>
          </p:spPr>
          <p:txBody>
            <a:bodyPr/>
            <a:lstStyle/>
            <a:p>
              <a:endParaRPr lang="lv-LV"/>
            </a:p>
          </p:txBody>
        </p:sp>
        <p:grpSp>
          <p:nvGrpSpPr>
            <p:cNvPr id="31757" name="Group 50"/>
            <p:cNvGrpSpPr>
              <a:grpSpLocks/>
            </p:cNvGrpSpPr>
            <p:nvPr/>
          </p:nvGrpSpPr>
          <p:grpSpPr bwMode="auto">
            <a:xfrm>
              <a:off x="3946" y="527"/>
              <a:ext cx="408" cy="46"/>
              <a:chOff x="2154" y="436"/>
              <a:chExt cx="408" cy="46"/>
            </a:xfrm>
          </p:grpSpPr>
          <p:sp>
            <p:nvSpPr>
              <p:cNvPr id="31869" name="Line 5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70" name="Line 5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58" name="Group 65"/>
            <p:cNvGrpSpPr>
              <a:grpSpLocks/>
            </p:cNvGrpSpPr>
            <p:nvPr/>
          </p:nvGrpSpPr>
          <p:grpSpPr bwMode="auto">
            <a:xfrm>
              <a:off x="3946" y="981"/>
              <a:ext cx="408" cy="46"/>
              <a:chOff x="2154" y="436"/>
              <a:chExt cx="408" cy="46"/>
            </a:xfrm>
          </p:grpSpPr>
          <p:sp>
            <p:nvSpPr>
              <p:cNvPr id="31867" name="Line 6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68" name="Line 6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59" name="Group 68"/>
            <p:cNvGrpSpPr>
              <a:grpSpLocks/>
            </p:cNvGrpSpPr>
            <p:nvPr/>
          </p:nvGrpSpPr>
          <p:grpSpPr bwMode="auto">
            <a:xfrm>
              <a:off x="4853" y="618"/>
              <a:ext cx="408" cy="46"/>
              <a:chOff x="2154" y="436"/>
              <a:chExt cx="408" cy="46"/>
            </a:xfrm>
          </p:grpSpPr>
          <p:sp>
            <p:nvSpPr>
              <p:cNvPr id="31865" name="Line 6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66" name="Line 7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0" name="Group 71"/>
            <p:cNvGrpSpPr>
              <a:grpSpLocks/>
            </p:cNvGrpSpPr>
            <p:nvPr/>
          </p:nvGrpSpPr>
          <p:grpSpPr bwMode="auto">
            <a:xfrm>
              <a:off x="4853" y="436"/>
              <a:ext cx="408" cy="46"/>
              <a:chOff x="2154" y="436"/>
              <a:chExt cx="408" cy="46"/>
            </a:xfrm>
          </p:grpSpPr>
          <p:sp>
            <p:nvSpPr>
              <p:cNvPr id="31863" name="Line 7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64" name="Line 7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1" name="Group 88"/>
            <p:cNvGrpSpPr>
              <a:grpSpLocks/>
            </p:cNvGrpSpPr>
            <p:nvPr/>
          </p:nvGrpSpPr>
          <p:grpSpPr bwMode="auto">
            <a:xfrm>
              <a:off x="4853" y="1072"/>
              <a:ext cx="408" cy="46"/>
              <a:chOff x="2154" y="436"/>
              <a:chExt cx="408" cy="46"/>
            </a:xfrm>
          </p:grpSpPr>
          <p:sp>
            <p:nvSpPr>
              <p:cNvPr id="31861" name="Line 8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62" name="Line 9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2" name="Group 91"/>
            <p:cNvGrpSpPr>
              <a:grpSpLocks/>
            </p:cNvGrpSpPr>
            <p:nvPr/>
          </p:nvGrpSpPr>
          <p:grpSpPr bwMode="auto">
            <a:xfrm>
              <a:off x="4853" y="890"/>
              <a:ext cx="408" cy="46"/>
              <a:chOff x="2154" y="436"/>
              <a:chExt cx="408" cy="46"/>
            </a:xfrm>
          </p:grpSpPr>
          <p:sp>
            <p:nvSpPr>
              <p:cNvPr id="31859" name="Line 9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60" name="Line 9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3" name="Group 95"/>
            <p:cNvGrpSpPr>
              <a:grpSpLocks/>
            </p:cNvGrpSpPr>
            <p:nvPr/>
          </p:nvGrpSpPr>
          <p:grpSpPr bwMode="auto">
            <a:xfrm>
              <a:off x="4853" y="1526"/>
              <a:ext cx="408" cy="46"/>
              <a:chOff x="2154" y="436"/>
              <a:chExt cx="408" cy="46"/>
            </a:xfrm>
          </p:grpSpPr>
          <p:sp>
            <p:nvSpPr>
              <p:cNvPr id="31857" name="Line 9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58" name="Line 9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4" name="Group 98"/>
            <p:cNvGrpSpPr>
              <a:grpSpLocks/>
            </p:cNvGrpSpPr>
            <p:nvPr/>
          </p:nvGrpSpPr>
          <p:grpSpPr bwMode="auto">
            <a:xfrm>
              <a:off x="4853" y="1344"/>
              <a:ext cx="408" cy="46"/>
              <a:chOff x="2154" y="436"/>
              <a:chExt cx="408" cy="46"/>
            </a:xfrm>
          </p:grpSpPr>
          <p:sp>
            <p:nvSpPr>
              <p:cNvPr id="31855" name="Line 9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56" name="Line 10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5" name="Group 102"/>
            <p:cNvGrpSpPr>
              <a:grpSpLocks/>
            </p:cNvGrpSpPr>
            <p:nvPr/>
          </p:nvGrpSpPr>
          <p:grpSpPr bwMode="auto">
            <a:xfrm>
              <a:off x="4853" y="1979"/>
              <a:ext cx="408" cy="46"/>
              <a:chOff x="2154" y="436"/>
              <a:chExt cx="408" cy="46"/>
            </a:xfrm>
          </p:grpSpPr>
          <p:sp>
            <p:nvSpPr>
              <p:cNvPr id="31853" name="Line 10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54" name="Line 10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6" name="Group 105"/>
            <p:cNvGrpSpPr>
              <a:grpSpLocks/>
            </p:cNvGrpSpPr>
            <p:nvPr/>
          </p:nvGrpSpPr>
          <p:grpSpPr bwMode="auto">
            <a:xfrm>
              <a:off x="4853" y="1797"/>
              <a:ext cx="408" cy="46"/>
              <a:chOff x="2154" y="436"/>
              <a:chExt cx="408" cy="46"/>
            </a:xfrm>
          </p:grpSpPr>
          <p:sp>
            <p:nvSpPr>
              <p:cNvPr id="31851" name="Line 10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52" name="Line 10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7" name="Group 109"/>
            <p:cNvGrpSpPr>
              <a:grpSpLocks/>
            </p:cNvGrpSpPr>
            <p:nvPr/>
          </p:nvGrpSpPr>
          <p:grpSpPr bwMode="auto">
            <a:xfrm>
              <a:off x="4853" y="2433"/>
              <a:ext cx="408" cy="46"/>
              <a:chOff x="2154" y="436"/>
              <a:chExt cx="408" cy="46"/>
            </a:xfrm>
          </p:grpSpPr>
          <p:sp>
            <p:nvSpPr>
              <p:cNvPr id="31849" name="Line 110"/>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50" name="Line 111"/>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8" name="Group 112"/>
            <p:cNvGrpSpPr>
              <a:grpSpLocks/>
            </p:cNvGrpSpPr>
            <p:nvPr/>
          </p:nvGrpSpPr>
          <p:grpSpPr bwMode="auto">
            <a:xfrm>
              <a:off x="4853" y="2251"/>
              <a:ext cx="408" cy="46"/>
              <a:chOff x="2154" y="436"/>
              <a:chExt cx="408" cy="46"/>
            </a:xfrm>
          </p:grpSpPr>
          <p:sp>
            <p:nvSpPr>
              <p:cNvPr id="31847" name="Line 11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48" name="Line 11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69" name="Group 116"/>
            <p:cNvGrpSpPr>
              <a:grpSpLocks/>
            </p:cNvGrpSpPr>
            <p:nvPr/>
          </p:nvGrpSpPr>
          <p:grpSpPr bwMode="auto">
            <a:xfrm>
              <a:off x="4853" y="2886"/>
              <a:ext cx="408" cy="46"/>
              <a:chOff x="2154" y="436"/>
              <a:chExt cx="408" cy="46"/>
            </a:xfrm>
          </p:grpSpPr>
          <p:sp>
            <p:nvSpPr>
              <p:cNvPr id="31845" name="Line 11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46" name="Line 11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0" name="Group 119"/>
            <p:cNvGrpSpPr>
              <a:grpSpLocks/>
            </p:cNvGrpSpPr>
            <p:nvPr/>
          </p:nvGrpSpPr>
          <p:grpSpPr bwMode="auto">
            <a:xfrm>
              <a:off x="4853" y="2704"/>
              <a:ext cx="408" cy="46"/>
              <a:chOff x="2154" y="436"/>
              <a:chExt cx="408" cy="46"/>
            </a:xfrm>
          </p:grpSpPr>
          <p:sp>
            <p:nvSpPr>
              <p:cNvPr id="31843" name="Line 120"/>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44" name="Line 121"/>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1" name="Group 123"/>
            <p:cNvGrpSpPr>
              <a:grpSpLocks/>
            </p:cNvGrpSpPr>
            <p:nvPr/>
          </p:nvGrpSpPr>
          <p:grpSpPr bwMode="auto">
            <a:xfrm>
              <a:off x="4853" y="3340"/>
              <a:ext cx="408" cy="46"/>
              <a:chOff x="2154" y="436"/>
              <a:chExt cx="408" cy="46"/>
            </a:xfrm>
          </p:grpSpPr>
          <p:sp>
            <p:nvSpPr>
              <p:cNvPr id="31841" name="Line 12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42" name="Line 12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2" name="Group 126"/>
            <p:cNvGrpSpPr>
              <a:grpSpLocks/>
            </p:cNvGrpSpPr>
            <p:nvPr/>
          </p:nvGrpSpPr>
          <p:grpSpPr bwMode="auto">
            <a:xfrm>
              <a:off x="4853" y="3158"/>
              <a:ext cx="408" cy="46"/>
              <a:chOff x="2154" y="436"/>
              <a:chExt cx="408" cy="46"/>
            </a:xfrm>
          </p:grpSpPr>
          <p:sp>
            <p:nvSpPr>
              <p:cNvPr id="31839" name="Line 12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40" name="Line 12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3" name="Group 130"/>
            <p:cNvGrpSpPr>
              <a:grpSpLocks/>
            </p:cNvGrpSpPr>
            <p:nvPr/>
          </p:nvGrpSpPr>
          <p:grpSpPr bwMode="auto">
            <a:xfrm>
              <a:off x="4853" y="3794"/>
              <a:ext cx="408" cy="46"/>
              <a:chOff x="2154" y="436"/>
              <a:chExt cx="408" cy="46"/>
            </a:xfrm>
          </p:grpSpPr>
          <p:sp>
            <p:nvSpPr>
              <p:cNvPr id="31837" name="Line 13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38" name="Line 13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4" name="Group 133"/>
            <p:cNvGrpSpPr>
              <a:grpSpLocks/>
            </p:cNvGrpSpPr>
            <p:nvPr/>
          </p:nvGrpSpPr>
          <p:grpSpPr bwMode="auto">
            <a:xfrm>
              <a:off x="4853" y="3612"/>
              <a:ext cx="408" cy="46"/>
              <a:chOff x="2154" y="436"/>
              <a:chExt cx="408" cy="46"/>
            </a:xfrm>
          </p:grpSpPr>
          <p:sp>
            <p:nvSpPr>
              <p:cNvPr id="31835" name="Line 13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36" name="Line 13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sp>
          <p:nvSpPr>
            <p:cNvPr id="31775" name="Line 136"/>
            <p:cNvSpPr>
              <a:spLocks noChangeShapeType="1"/>
            </p:cNvSpPr>
            <p:nvPr/>
          </p:nvSpPr>
          <p:spPr bwMode="auto">
            <a:xfrm flipV="1">
              <a:off x="4399" y="436"/>
              <a:ext cx="408" cy="91"/>
            </a:xfrm>
            <a:prstGeom prst="line">
              <a:avLst/>
            </a:prstGeom>
            <a:noFill/>
            <a:ln w="9525">
              <a:solidFill>
                <a:schemeClr val="tx1"/>
              </a:solidFill>
              <a:round/>
              <a:headEnd/>
              <a:tailEnd type="triangle" w="med" len="med"/>
            </a:ln>
          </p:spPr>
          <p:txBody>
            <a:bodyPr/>
            <a:lstStyle/>
            <a:p>
              <a:endParaRPr lang="lv-LV"/>
            </a:p>
          </p:txBody>
        </p:sp>
        <p:sp>
          <p:nvSpPr>
            <p:cNvPr id="31776" name="Line 137"/>
            <p:cNvSpPr>
              <a:spLocks noChangeShapeType="1"/>
            </p:cNvSpPr>
            <p:nvPr/>
          </p:nvSpPr>
          <p:spPr bwMode="auto">
            <a:xfrm>
              <a:off x="4399" y="527"/>
              <a:ext cx="408" cy="91"/>
            </a:xfrm>
            <a:prstGeom prst="line">
              <a:avLst/>
            </a:prstGeom>
            <a:noFill/>
            <a:ln w="9525">
              <a:solidFill>
                <a:schemeClr val="tx1"/>
              </a:solidFill>
              <a:round/>
              <a:headEnd/>
              <a:tailEnd type="triangle" w="med" len="med"/>
            </a:ln>
          </p:spPr>
          <p:txBody>
            <a:bodyPr/>
            <a:lstStyle/>
            <a:p>
              <a:endParaRPr lang="lv-LV"/>
            </a:p>
          </p:txBody>
        </p:sp>
        <p:grpSp>
          <p:nvGrpSpPr>
            <p:cNvPr id="31777" name="Group 141"/>
            <p:cNvGrpSpPr>
              <a:grpSpLocks/>
            </p:cNvGrpSpPr>
            <p:nvPr/>
          </p:nvGrpSpPr>
          <p:grpSpPr bwMode="auto">
            <a:xfrm>
              <a:off x="3946" y="1434"/>
              <a:ext cx="408" cy="46"/>
              <a:chOff x="2154" y="436"/>
              <a:chExt cx="408" cy="46"/>
            </a:xfrm>
          </p:grpSpPr>
          <p:sp>
            <p:nvSpPr>
              <p:cNvPr id="31833" name="Line 14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34" name="Line 14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8" name="Group 144"/>
            <p:cNvGrpSpPr>
              <a:grpSpLocks/>
            </p:cNvGrpSpPr>
            <p:nvPr/>
          </p:nvGrpSpPr>
          <p:grpSpPr bwMode="auto">
            <a:xfrm>
              <a:off x="3946" y="1888"/>
              <a:ext cx="408" cy="46"/>
              <a:chOff x="2154" y="436"/>
              <a:chExt cx="408" cy="46"/>
            </a:xfrm>
          </p:grpSpPr>
          <p:sp>
            <p:nvSpPr>
              <p:cNvPr id="31831" name="Line 145"/>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32" name="Line 146"/>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79" name="Group 148"/>
            <p:cNvGrpSpPr>
              <a:grpSpLocks/>
            </p:cNvGrpSpPr>
            <p:nvPr/>
          </p:nvGrpSpPr>
          <p:grpSpPr bwMode="auto">
            <a:xfrm>
              <a:off x="3946" y="2341"/>
              <a:ext cx="408" cy="46"/>
              <a:chOff x="2154" y="436"/>
              <a:chExt cx="408" cy="46"/>
            </a:xfrm>
          </p:grpSpPr>
          <p:sp>
            <p:nvSpPr>
              <p:cNvPr id="31829" name="Line 14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30" name="Line 15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80" name="Group 151"/>
            <p:cNvGrpSpPr>
              <a:grpSpLocks/>
            </p:cNvGrpSpPr>
            <p:nvPr/>
          </p:nvGrpSpPr>
          <p:grpSpPr bwMode="auto">
            <a:xfrm>
              <a:off x="3946" y="2795"/>
              <a:ext cx="408" cy="46"/>
              <a:chOff x="2154" y="436"/>
              <a:chExt cx="408" cy="46"/>
            </a:xfrm>
          </p:grpSpPr>
          <p:sp>
            <p:nvSpPr>
              <p:cNvPr id="31827" name="Line 15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28" name="Line 15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81" name="Group 155"/>
            <p:cNvGrpSpPr>
              <a:grpSpLocks/>
            </p:cNvGrpSpPr>
            <p:nvPr/>
          </p:nvGrpSpPr>
          <p:grpSpPr bwMode="auto">
            <a:xfrm>
              <a:off x="3946" y="3249"/>
              <a:ext cx="408" cy="46"/>
              <a:chOff x="2154" y="436"/>
              <a:chExt cx="408" cy="46"/>
            </a:xfrm>
          </p:grpSpPr>
          <p:sp>
            <p:nvSpPr>
              <p:cNvPr id="31825" name="Line 15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26" name="Line 15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82" name="Group 158"/>
            <p:cNvGrpSpPr>
              <a:grpSpLocks/>
            </p:cNvGrpSpPr>
            <p:nvPr/>
          </p:nvGrpSpPr>
          <p:grpSpPr bwMode="auto">
            <a:xfrm>
              <a:off x="3946" y="3703"/>
              <a:ext cx="408" cy="46"/>
              <a:chOff x="2154" y="436"/>
              <a:chExt cx="408" cy="46"/>
            </a:xfrm>
          </p:grpSpPr>
          <p:sp>
            <p:nvSpPr>
              <p:cNvPr id="31823" name="Line 15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24" name="Line 16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sp>
          <p:nvSpPr>
            <p:cNvPr id="31783" name="Line 162"/>
            <p:cNvSpPr>
              <a:spLocks noChangeShapeType="1"/>
            </p:cNvSpPr>
            <p:nvPr/>
          </p:nvSpPr>
          <p:spPr bwMode="auto">
            <a:xfrm flipV="1">
              <a:off x="4399" y="890"/>
              <a:ext cx="408" cy="91"/>
            </a:xfrm>
            <a:prstGeom prst="line">
              <a:avLst/>
            </a:prstGeom>
            <a:noFill/>
            <a:ln w="9525">
              <a:solidFill>
                <a:schemeClr val="tx1"/>
              </a:solidFill>
              <a:round/>
              <a:headEnd/>
              <a:tailEnd type="triangle" w="med" len="med"/>
            </a:ln>
          </p:spPr>
          <p:txBody>
            <a:bodyPr/>
            <a:lstStyle/>
            <a:p>
              <a:endParaRPr lang="lv-LV"/>
            </a:p>
          </p:txBody>
        </p:sp>
        <p:sp>
          <p:nvSpPr>
            <p:cNvPr id="31784" name="Line 163"/>
            <p:cNvSpPr>
              <a:spLocks noChangeShapeType="1"/>
            </p:cNvSpPr>
            <p:nvPr/>
          </p:nvSpPr>
          <p:spPr bwMode="auto">
            <a:xfrm>
              <a:off x="4399" y="981"/>
              <a:ext cx="408" cy="91"/>
            </a:xfrm>
            <a:prstGeom prst="line">
              <a:avLst/>
            </a:prstGeom>
            <a:noFill/>
            <a:ln w="9525">
              <a:solidFill>
                <a:schemeClr val="tx1"/>
              </a:solidFill>
              <a:round/>
              <a:headEnd/>
              <a:tailEnd type="triangle" w="med" len="med"/>
            </a:ln>
          </p:spPr>
          <p:txBody>
            <a:bodyPr/>
            <a:lstStyle/>
            <a:p>
              <a:endParaRPr lang="lv-LV"/>
            </a:p>
          </p:txBody>
        </p:sp>
        <p:sp>
          <p:nvSpPr>
            <p:cNvPr id="31785" name="Line 165"/>
            <p:cNvSpPr>
              <a:spLocks noChangeShapeType="1"/>
            </p:cNvSpPr>
            <p:nvPr/>
          </p:nvSpPr>
          <p:spPr bwMode="auto">
            <a:xfrm flipV="1">
              <a:off x="4399" y="1344"/>
              <a:ext cx="408" cy="91"/>
            </a:xfrm>
            <a:prstGeom prst="line">
              <a:avLst/>
            </a:prstGeom>
            <a:noFill/>
            <a:ln w="9525">
              <a:solidFill>
                <a:schemeClr val="tx1"/>
              </a:solidFill>
              <a:round/>
              <a:headEnd/>
              <a:tailEnd type="triangle" w="med" len="med"/>
            </a:ln>
          </p:spPr>
          <p:txBody>
            <a:bodyPr/>
            <a:lstStyle/>
            <a:p>
              <a:endParaRPr lang="lv-LV"/>
            </a:p>
          </p:txBody>
        </p:sp>
        <p:sp>
          <p:nvSpPr>
            <p:cNvPr id="31786" name="Line 166"/>
            <p:cNvSpPr>
              <a:spLocks noChangeShapeType="1"/>
            </p:cNvSpPr>
            <p:nvPr/>
          </p:nvSpPr>
          <p:spPr bwMode="auto">
            <a:xfrm>
              <a:off x="4399" y="1435"/>
              <a:ext cx="408" cy="91"/>
            </a:xfrm>
            <a:prstGeom prst="line">
              <a:avLst/>
            </a:prstGeom>
            <a:noFill/>
            <a:ln w="9525">
              <a:solidFill>
                <a:schemeClr val="tx1"/>
              </a:solidFill>
              <a:round/>
              <a:headEnd/>
              <a:tailEnd type="triangle" w="med" len="med"/>
            </a:ln>
          </p:spPr>
          <p:txBody>
            <a:bodyPr/>
            <a:lstStyle/>
            <a:p>
              <a:endParaRPr lang="lv-LV"/>
            </a:p>
          </p:txBody>
        </p:sp>
        <p:sp>
          <p:nvSpPr>
            <p:cNvPr id="31787" name="Line 168"/>
            <p:cNvSpPr>
              <a:spLocks noChangeShapeType="1"/>
            </p:cNvSpPr>
            <p:nvPr/>
          </p:nvSpPr>
          <p:spPr bwMode="auto">
            <a:xfrm flipV="1">
              <a:off x="4399" y="1797"/>
              <a:ext cx="408" cy="91"/>
            </a:xfrm>
            <a:prstGeom prst="line">
              <a:avLst/>
            </a:prstGeom>
            <a:noFill/>
            <a:ln w="9525">
              <a:solidFill>
                <a:schemeClr val="tx1"/>
              </a:solidFill>
              <a:round/>
              <a:headEnd/>
              <a:tailEnd type="triangle" w="med" len="med"/>
            </a:ln>
          </p:spPr>
          <p:txBody>
            <a:bodyPr/>
            <a:lstStyle/>
            <a:p>
              <a:endParaRPr lang="lv-LV"/>
            </a:p>
          </p:txBody>
        </p:sp>
        <p:sp>
          <p:nvSpPr>
            <p:cNvPr id="31788" name="Line 169"/>
            <p:cNvSpPr>
              <a:spLocks noChangeShapeType="1"/>
            </p:cNvSpPr>
            <p:nvPr/>
          </p:nvSpPr>
          <p:spPr bwMode="auto">
            <a:xfrm>
              <a:off x="4399" y="1888"/>
              <a:ext cx="408" cy="91"/>
            </a:xfrm>
            <a:prstGeom prst="line">
              <a:avLst/>
            </a:prstGeom>
            <a:noFill/>
            <a:ln w="9525">
              <a:solidFill>
                <a:schemeClr val="tx1"/>
              </a:solidFill>
              <a:round/>
              <a:headEnd/>
              <a:tailEnd type="triangle" w="med" len="med"/>
            </a:ln>
          </p:spPr>
          <p:txBody>
            <a:bodyPr/>
            <a:lstStyle/>
            <a:p>
              <a:endParaRPr lang="lv-LV"/>
            </a:p>
          </p:txBody>
        </p:sp>
        <p:sp>
          <p:nvSpPr>
            <p:cNvPr id="31789" name="Line 171"/>
            <p:cNvSpPr>
              <a:spLocks noChangeShapeType="1"/>
            </p:cNvSpPr>
            <p:nvPr/>
          </p:nvSpPr>
          <p:spPr bwMode="auto">
            <a:xfrm flipV="1">
              <a:off x="4399" y="2251"/>
              <a:ext cx="408" cy="91"/>
            </a:xfrm>
            <a:prstGeom prst="line">
              <a:avLst/>
            </a:prstGeom>
            <a:noFill/>
            <a:ln w="9525">
              <a:solidFill>
                <a:schemeClr val="tx1"/>
              </a:solidFill>
              <a:round/>
              <a:headEnd/>
              <a:tailEnd type="triangle" w="med" len="med"/>
            </a:ln>
          </p:spPr>
          <p:txBody>
            <a:bodyPr/>
            <a:lstStyle/>
            <a:p>
              <a:endParaRPr lang="lv-LV"/>
            </a:p>
          </p:txBody>
        </p:sp>
        <p:sp>
          <p:nvSpPr>
            <p:cNvPr id="31790" name="Line 172"/>
            <p:cNvSpPr>
              <a:spLocks noChangeShapeType="1"/>
            </p:cNvSpPr>
            <p:nvPr/>
          </p:nvSpPr>
          <p:spPr bwMode="auto">
            <a:xfrm>
              <a:off x="4399" y="2342"/>
              <a:ext cx="408" cy="91"/>
            </a:xfrm>
            <a:prstGeom prst="line">
              <a:avLst/>
            </a:prstGeom>
            <a:noFill/>
            <a:ln w="9525">
              <a:solidFill>
                <a:schemeClr val="tx1"/>
              </a:solidFill>
              <a:round/>
              <a:headEnd/>
              <a:tailEnd type="triangle" w="med" len="med"/>
            </a:ln>
          </p:spPr>
          <p:txBody>
            <a:bodyPr/>
            <a:lstStyle/>
            <a:p>
              <a:endParaRPr lang="lv-LV"/>
            </a:p>
          </p:txBody>
        </p:sp>
        <p:sp>
          <p:nvSpPr>
            <p:cNvPr id="31791" name="Line 174"/>
            <p:cNvSpPr>
              <a:spLocks noChangeShapeType="1"/>
            </p:cNvSpPr>
            <p:nvPr/>
          </p:nvSpPr>
          <p:spPr bwMode="auto">
            <a:xfrm flipV="1">
              <a:off x="4399" y="2704"/>
              <a:ext cx="408" cy="91"/>
            </a:xfrm>
            <a:prstGeom prst="line">
              <a:avLst/>
            </a:prstGeom>
            <a:noFill/>
            <a:ln w="9525">
              <a:solidFill>
                <a:schemeClr val="tx1"/>
              </a:solidFill>
              <a:round/>
              <a:headEnd/>
              <a:tailEnd type="triangle" w="med" len="med"/>
            </a:ln>
          </p:spPr>
          <p:txBody>
            <a:bodyPr/>
            <a:lstStyle/>
            <a:p>
              <a:endParaRPr lang="lv-LV"/>
            </a:p>
          </p:txBody>
        </p:sp>
        <p:sp>
          <p:nvSpPr>
            <p:cNvPr id="31792" name="Line 175"/>
            <p:cNvSpPr>
              <a:spLocks noChangeShapeType="1"/>
            </p:cNvSpPr>
            <p:nvPr/>
          </p:nvSpPr>
          <p:spPr bwMode="auto">
            <a:xfrm>
              <a:off x="4399" y="2795"/>
              <a:ext cx="408" cy="91"/>
            </a:xfrm>
            <a:prstGeom prst="line">
              <a:avLst/>
            </a:prstGeom>
            <a:noFill/>
            <a:ln w="9525">
              <a:solidFill>
                <a:schemeClr val="tx1"/>
              </a:solidFill>
              <a:round/>
              <a:headEnd/>
              <a:tailEnd type="triangle" w="med" len="med"/>
            </a:ln>
          </p:spPr>
          <p:txBody>
            <a:bodyPr/>
            <a:lstStyle/>
            <a:p>
              <a:endParaRPr lang="lv-LV"/>
            </a:p>
          </p:txBody>
        </p:sp>
        <p:sp>
          <p:nvSpPr>
            <p:cNvPr id="31793" name="Line 177"/>
            <p:cNvSpPr>
              <a:spLocks noChangeShapeType="1"/>
            </p:cNvSpPr>
            <p:nvPr/>
          </p:nvSpPr>
          <p:spPr bwMode="auto">
            <a:xfrm flipV="1">
              <a:off x="4399" y="3158"/>
              <a:ext cx="408" cy="91"/>
            </a:xfrm>
            <a:prstGeom prst="line">
              <a:avLst/>
            </a:prstGeom>
            <a:noFill/>
            <a:ln w="9525">
              <a:solidFill>
                <a:schemeClr val="tx1"/>
              </a:solidFill>
              <a:round/>
              <a:headEnd/>
              <a:tailEnd type="triangle" w="med" len="med"/>
            </a:ln>
          </p:spPr>
          <p:txBody>
            <a:bodyPr/>
            <a:lstStyle/>
            <a:p>
              <a:endParaRPr lang="lv-LV"/>
            </a:p>
          </p:txBody>
        </p:sp>
        <p:sp>
          <p:nvSpPr>
            <p:cNvPr id="31794" name="Line 178"/>
            <p:cNvSpPr>
              <a:spLocks noChangeShapeType="1"/>
            </p:cNvSpPr>
            <p:nvPr/>
          </p:nvSpPr>
          <p:spPr bwMode="auto">
            <a:xfrm>
              <a:off x="4399" y="3249"/>
              <a:ext cx="408" cy="91"/>
            </a:xfrm>
            <a:prstGeom prst="line">
              <a:avLst/>
            </a:prstGeom>
            <a:noFill/>
            <a:ln w="9525">
              <a:solidFill>
                <a:schemeClr val="tx1"/>
              </a:solidFill>
              <a:round/>
              <a:headEnd/>
              <a:tailEnd type="triangle" w="med" len="med"/>
            </a:ln>
          </p:spPr>
          <p:txBody>
            <a:bodyPr/>
            <a:lstStyle/>
            <a:p>
              <a:endParaRPr lang="lv-LV"/>
            </a:p>
          </p:txBody>
        </p:sp>
        <p:sp>
          <p:nvSpPr>
            <p:cNvPr id="31795" name="Line 180"/>
            <p:cNvSpPr>
              <a:spLocks noChangeShapeType="1"/>
            </p:cNvSpPr>
            <p:nvPr/>
          </p:nvSpPr>
          <p:spPr bwMode="auto">
            <a:xfrm flipV="1">
              <a:off x="4399" y="3612"/>
              <a:ext cx="408" cy="91"/>
            </a:xfrm>
            <a:prstGeom prst="line">
              <a:avLst/>
            </a:prstGeom>
            <a:noFill/>
            <a:ln w="9525">
              <a:solidFill>
                <a:schemeClr val="tx1"/>
              </a:solidFill>
              <a:round/>
              <a:headEnd/>
              <a:tailEnd type="triangle" w="med" len="med"/>
            </a:ln>
          </p:spPr>
          <p:txBody>
            <a:bodyPr/>
            <a:lstStyle/>
            <a:p>
              <a:endParaRPr lang="lv-LV"/>
            </a:p>
          </p:txBody>
        </p:sp>
        <p:sp>
          <p:nvSpPr>
            <p:cNvPr id="31796" name="Line 181"/>
            <p:cNvSpPr>
              <a:spLocks noChangeShapeType="1"/>
            </p:cNvSpPr>
            <p:nvPr/>
          </p:nvSpPr>
          <p:spPr bwMode="auto">
            <a:xfrm>
              <a:off x="4399" y="3703"/>
              <a:ext cx="408" cy="91"/>
            </a:xfrm>
            <a:prstGeom prst="line">
              <a:avLst/>
            </a:prstGeom>
            <a:noFill/>
            <a:ln w="9525">
              <a:solidFill>
                <a:schemeClr val="tx1"/>
              </a:solidFill>
              <a:round/>
              <a:headEnd/>
              <a:tailEnd type="triangle" w="med" len="med"/>
            </a:ln>
          </p:spPr>
          <p:txBody>
            <a:bodyPr/>
            <a:lstStyle/>
            <a:p>
              <a:endParaRPr lang="lv-LV"/>
            </a:p>
          </p:txBody>
        </p:sp>
        <p:grpSp>
          <p:nvGrpSpPr>
            <p:cNvPr id="31797" name="Group 47"/>
            <p:cNvGrpSpPr>
              <a:grpSpLocks/>
            </p:cNvGrpSpPr>
            <p:nvPr/>
          </p:nvGrpSpPr>
          <p:grpSpPr bwMode="auto">
            <a:xfrm>
              <a:off x="3038" y="754"/>
              <a:ext cx="408" cy="46"/>
              <a:chOff x="2154" y="436"/>
              <a:chExt cx="408" cy="46"/>
            </a:xfrm>
          </p:grpSpPr>
          <p:sp>
            <p:nvSpPr>
              <p:cNvPr id="31821" name="Line 48"/>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22" name="Line 49"/>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98" name="Group 56"/>
            <p:cNvGrpSpPr>
              <a:grpSpLocks/>
            </p:cNvGrpSpPr>
            <p:nvPr/>
          </p:nvGrpSpPr>
          <p:grpSpPr bwMode="auto">
            <a:xfrm>
              <a:off x="3038" y="1661"/>
              <a:ext cx="408" cy="46"/>
              <a:chOff x="2154" y="436"/>
              <a:chExt cx="408" cy="46"/>
            </a:xfrm>
          </p:grpSpPr>
          <p:sp>
            <p:nvSpPr>
              <p:cNvPr id="31819" name="Line 5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31820" name="Line 5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31799" name="Group 184"/>
            <p:cNvGrpSpPr>
              <a:grpSpLocks/>
            </p:cNvGrpSpPr>
            <p:nvPr/>
          </p:nvGrpSpPr>
          <p:grpSpPr bwMode="auto">
            <a:xfrm>
              <a:off x="3492" y="572"/>
              <a:ext cx="408" cy="409"/>
              <a:chOff x="2880" y="572"/>
              <a:chExt cx="408" cy="409"/>
            </a:xfrm>
          </p:grpSpPr>
          <p:sp>
            <p:nvSpPr>
              <p:cNvPr id="31817" name="Line 182"/>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31818" name="Line 183"/>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nvGrpSpPr>
            <p:cNvPr id="31800" name="Group 185"/>
            <p:cNvGrpSpPr>
              <a:grpSpLocks/>
            </p:cNvGrpSpPr>
            <p:nvPr/>
          </p:nvGrpSpPr>
          <p:grpSpPr bwMode="auto">
            <a:xfrm>
              <a:off x="3492" y="1480"/>
              <a:ext cx="408" cy="409"/>
              <a:chOff x="2880" y="572"/>
              <a:chExt cx="408" cy="409"/>
            </a:xfrm>
          </p:grpSpPr>
          <p:sp>
            <p:nvSpPr>
              <p:cNvPr id="31815" name="Line 186"/>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31816" name="Line 187"/>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sp>
          <p:nvSpPr>
            <p:cNvPr id="31801" name="Line 191"/>
            <p:cNvSpPr>
              <a:spLocks noChangeShapeType="1"/>
            </p:cNvSpPr>
            <p:nvPr/>
          </p:nvSpPr>
          <p:spPr bwMode="auto">
            <a:xfrm>
              <a:off x="3038" y="2569"/>
              <a:ext cx="408" cy="0"/>
            </a:xfrm>
            <a:prstGeom prst="line">
              <a:avLst/>
            </a:prstGeom>
            <a:noFill/>
            <a:ln w="38100">
              <a:solidFill>
                <a:srgbClr val="FF0000"/>
              </a:solidFill>
              <a:round/>
              <a:headEnd/>
              <a:tailEnd/>
            </a:ln>
          </p:spPr>
          <p:txBody>
            <a:bodyPr/>
            <a:lstStyle/>
            <a:p>
              <a:endParaRPr lang="lv-LV"/>
            </a:p>
          </p:txBody>
        </p:sp>
        <p:sp>
          <p:nvSpPr>
            <p:cNvPr id="31802" name="Line 192"/>
            <p:cNvSpPr>
              <a:spLocks noChangeShapeType="1"/>
            </p:cNvSpPr>
            <p:nvPr/>
          </p:nvSpPr>
          <p:spPr bwMode="auto">
            <a:xfrm>
              <a:off x="3038" y="2615"/>
              <a:ext cx="408" cy="0"/>
            </a:xfrm>
            <a:prstGeom prst="line">
              <a:avLst/>
            </a:prstGeom>
            <a:noFill/>
            <a:ln w="38100">
              <a:solidFill>
                <a:srgbClr val="FF0000"/>
              </a:solidFill>
              <a:round/>
              <a:headEnd/>
              <a:tailEnd/>
            </a:ln>
          </p:spPr>
          <p:txBody>
            <a:bodyPr/>
            <a:lstStyle/>
            <a:p>
              <a:endParaRPr lang="lv-LV"/>
            </a:p>
          </p:txBody>
        </p:sp>
        <p:sp>
          <p:nvSpPr>
            <p:cNvPr id="31803" name="Line 194"/>
            <p:cNvSpPr>
              <a:spLocks noChangeShapeType="1"/>
            </p:cNvSpPr>
            <p:nvPr/>
          </p:nvSpPr>
          <p:spPr bwMode="auto">
            <a:xfrm>
              <a:off x="3038" y="3476"/>
              <a:ext cx="408" cy="0"/>
            </a:xfrm>
            <a:prstGeom prst="line">
              <a:avLst/>
            </a:prstGeom>
            <a:noFill/>
            <a:ln w="38100">
              <a:solidFill>
                <a:srgbClr val="FF0000"/>
              </a:solidFill>
              <a:round/>
              <a:headEnd/>
              <a:tailEnd/>
            </a:ln>
          </p:spPr>
          <p:txBody>
            <a:bodyPr/>
            <a:lstStyle/>
            <a:p>
              <a:endParaRPr lang="lv-LV"/>
            </a:p>
          </p:txBody>
        </p:sp>
        <p:sp>
          <p:nvSpPr>
            <p:cNvPr id="31804" name="Line 195"/>
            <p:cNvSpPr>
              <a:spLocks noChangeShapeType="1"/>
            </p:cNvSpPr>
            <p:nvPr/>
          </p:nvSpPr>
          <p:spPr bwMode="auto">
            <a:xfrm>
              <a:off x="3038" y="3522"/>
              <a:ext cx="408" cy="0"/>
            </a:xfrm>
            <a:prstGeom prst="line">
              <a:avLst/>
            </a:prstGeom>
            <a:noFill/>
            <a:ln w="38100">
              <a:solidFill>
                <a:srgbClr val="FF0000"/>
              </a:solidFill>
              <a:round/>
              <a:headEnd/>
              <a:tailEnd/>
            </a:ln>
          </p:spPr>
          <p:txBody>
            <a:bodyPr/>
            <a:lstStyle/>
            <a:p>
              <a:endParaRPr lang="lv-LV"/>
            </a:p>
          </p:txBody>
        </p:sp>
        <p:sp>
          <p:nvSpPr>
            <p:cNvPr id="31805" name="Line 197"/>
            <p:cNvSpPr>
              <a:spLocks noChangeShapeType="1"/>
            </p:cNvSpPr>
            <p:nvPr/>
          </p:nvSpPr>
          <p:spPr bwMode="auto">
            <a:xfrm flipV="1">
              <a:off x="3492" y="2387"/>
              <a:ext cx="408" cy="182"/>
            </a:xfrm>
            <a:prstGeom prst="line">
              <a:avLst/>
            </a:prstGeom>
            <a:noFill/>
            <a:ln w="9525">
              <a:solidFill>
                <a:schemeClr val="tx1"/>
              </a:solidFill>
              <a:round/>
              <a:headEnd/>
              <a:tailEnd type="triangle" w="med" len="med"/>
            </a:ln>
          </p:spPr>
          <p:txBody>
            <a:bodyPr/>
            <a:lstStyle/>
            <a:p>
              <a:endParaRPr lang="lv-LV"/>
            </a:p>
          </p:txBody>
        </p:sp>
        <p:sp>
          <p:nvSpPr>
            <p:cNvPr id="31806" name="Line 198"/>
            <p:cNvSpPr>
              <a:spLocks noChangeShapeType="1"/>
            </p:cNvSpPr>
            <p:nvPr/>
          </p:nvSpPr>
          <p:spPr bwMode="auto">
            <a:xfrm>
              <a:off x="3492" y="2569"/>
              <a:ext cx="408" cy="227"/>
            </a:xfrm>
            <a:prstGeom prst="line">
              <a:avLst/>
            </a:prstGeom>
            <a:noFill/>
            <a:ln w="9525">
              <a:solidFill>
                <a:schemeClr val="tx1"/>
              </a:solidFill>
              <a:round/>
              <a:headEnd/>
              <a:tailEnd type="triangle" w="med" len="med"/>
            </a:ln>
          </p:spPr>
          <p:txBody>
            <a:bodyPr/>
            <a:lstStyle/>
            <a:p>
              <a:endParaRPr lang="lv-LV"/>
            </a:p>
          </p:txBody>
        </p:sp>
        <p:sp>
          <p:nvSpPr>
            <p:cNvPr id="31807" name="Line 200"/>
            <p:cNvSpPr>
              <a:spLocks noChangeShapeType="1"/>
            </p:cNvSpPr>
            <p:nvPr/>
          </p:nvSpPr>
          <p:spPr bwMode="auto">
            <a:xfrm flipV="1">
              <a:off x="3492" y="3295"/>
              <a:ext cx="408" cy="182"/>
            </a:xfrm>
            <a:prstGeom prst="line">
              <a:avLst/>
            </a:prstGeom>
            <a:noFill/>
            <a:ln w="9525">
              <a:solidFill>
                <a:schemeClr val="tx1"/>
              </a:solidFill>
              <a:round/>
              <a:headEnd/>
              <a:tailEnd type="triangle" w="med" len="med"/>
            </a:ln>
          </p:spPr>
          <p:txBody>
            <a:bodyPr/>
            <a:lstStyle/>
            <a:p>
              <a:endParaRPr lang="lv-LV"/>
            </a:p>
          </p:txBody>
        </p:sp>
        <p:sp>
          <p:nvSpPr>
            <p:cNvPr id="31808" name="Line 201"/>
            <p:cNvSpPr>
              <a:spLocks noChangeShapeType="1"/>
            </p:cNvSpPr>
            <p:nvPr/>
          </p:nvSpPr>
          <p:spPr bwMode="auto">
            <a:xfrm>
              <a:off x="3492" y="3477"/>
              <a:ext cx="408" cy="227"/>
            </a:xfrm>
            <a:prstGeom prst="line">
              <a:avLst/>
            </a:prstGeom>
            <a:noFill/>
            <a:ln w="9525">
              <a:solidFill>
                <a:schemeClr val="tx1"/>
              </a:solidFill>
              <a:round/>
              <a:headEnd/>
              <a:tailEnd type="triangle" w="med" len="med"/>
            </a:ln>
          </p:spPr>
          <p:txBody>
            <a:bodyPr/>
            <a:lstStyle/>
            <a:p>
              <a:endParaRPr lang="lv-LV"/>
            </a:p>
          </p:txBody>
        </p:sp>
        <p:sp>
          <p:nvSpPr>
            <p:cNvPr id="31809" name="Line 203"/>
            <p:cNvSpPr>
              <a:spLocks noChangeShapeType="1"/>
            </p:cNvSpPr>
            <p:nvPr/>
          </p:nvSpPr>
          <p:spPr bwMode="auto">
            <a:xfrm flipV="1">
              <a:off x="2585" y="799"/>
              <a:ext cx="363" cy="363"/>
            </a:xfrm>
            <a:prstGeom prst="line">
              <a:avLst/>
            </a:prstGeom>
            <a:noFill/>
            <a:ln w="9525">
              <a:solidFill>
                <a:schemeClr val="tx1"/>
              </a:solidFill>
              <a:round/>
              <a:headEnd/>
              <a:tailEnd type="triangle" w="med" len="med"/>
            </a:ln>
          </p:spPr>
          <p:txBody>
            <a:bodyPr/>
            <a:lstStyle/>
            <a:p>
              <a:endParaRPr lang="lv-LV"/>
            </a:p>
          </p:txBody>
        </p:sp>
        <p:sp>
          <p:nvSpPr>
            <p:cNvPr id="31810" name="Line 204"/>
            <p:cNvSpPr>
              <a:spLocks noChangeShapeType="1"/>
            </p:cNvSpPr>
            <p:nvPr/>
          </p:nvSpPr>
          <p:spPr bwMode="auto">
            <a:xfrm>
              <a:off x="2585" y="1162"/>
              <a:ext cx="363" cy="499"/>
            </a:xfrm>
            <a:prstGeom prst="line">
              <a:avLst/>
            </a:prstGeom>
            <a:noFill/>
            <a:ln w="9525">
              <a:solidFill>
                <a:schemeClr val="tx1"/>
              </a:solidFill>
              <a:round/>
              <a:headEnd/>
              <a:tailEnd type="triangle" w="med" len="med"/>
            </a:ln>
          </p:spPr>
          <p:txBody>
            <a:bodyPr/>
            <a:lstStyle/>
            <a:p>
              <a:endParaRPr lang="lv-LV"/>
            </a:p>
          </p:txBody>
        </p:sp>
        <p:sp>
          <p:nvSpPr>
            <p:cNvPr id="31811" name="Line 205"/>
            <p:cNvSpPr>
              <a:spLocks noChangeShapeType="1"/>
            </p:cNvSpPr>
            <p:nvPr/>
          </p:nvSpPr>
          <p:spPr bwMode="auto">
            <a:xfrm flipV="1">
              <a:off x="2585" y="2568"/>
              <a:ext cx="363" cy="408"/>
            </a:xfrm>
            <a:prstGeom prst="line">
              <a:avLst/>
            </a:prstGeom>
            <a:noFill/>
            <a:ln w="9525">
              <a:solidFill>
                <a:schemeClr val="tx1"/>
              </a:solidFill>
              <a:round/>
              <a:headEnd/>
              <a:tailEnd type="triangle" w="med" len="med"/>
            </a:ln>
          </p:spPr>
          <p:txBody>
            <a:bodyPr/>
            <a:lstStyle/>
            <a:p>
              <a:endParaRPr lang="lv-LV"/>
            </a:p>
          </p:txBody>
        </p:sp>
        <p:sp>
          <p:nvSpPr>
            <p:cNvPr id="31812" name="Line 206"/>
            <p:cNvSpPr>
              <a:spLocks noChangeShapeType="1"/>
            </p:cNvSpPr>
            <p:nvPr/>
          </p:nvSpPr>
          <p:spPr bwMode="auto">
            <a:xfrm>
              <a:off x="2585" y="2976"/>
              <a:ext cx="363" cy="499"/>
            </a:xfrm>
            <a:prstGeom prst="line">
              <a:avLst/>
            </a:prstGeom>
            <a:noFill/>
            <a:ln w="9525">
              <a:solidFill>
                <a:schemeClr val="tx1"/>
              </a:solidFill>
              <a:round/>
              <a:headEnd/>
              <a:tailEnd type="triangle" w="med" len="med"/>
            </a:ln>
          </p:spPr>
          <p:txBody>
            <a:bodyPr/>
            <a:lstStyle/>
            <a:p>
              <a:endParaRPr lang="lv-LV"/>
            </a:p>
          </p:txBody>
        </p:sp>
        <p:sp>
          <p:nvSpPr>
            <p:cNvPr id="31813" name="Line 209"/>
            <p:cNvSpPr>
              <a:spLocks noChangeShapeType="1"/>
            </p:cNvSpPr>
            <p:nvPr/>
          </p:nvSpPr>
          <p:spPr bwMode="auto">
            <a:xfrm flipV="1">
              <a:off x="1632" y="1207"/>
              <a:ext cx="409" cy="862"/>
            </a:xfrm>
            <a:prstGeom prst="line">
              <a:avLst/>
            </a:prstGeom>
            <a:noFill/>
            <a:ln w="9525">
              <a:solidFill>
                <a:schemeClr val="tx1"/>
              </a:solidFill>
              <a:round/>
              <a:headEnd/>
              <a:tailEnd type="triangle" w="med" len="med"/>
            </a:ln>
          </p:spPr>
          <p:txBody>
            <a:bodyPr/>
            <a:lstStyle/>
            <a:p>
              <a:endParaRPr lang="lv-LV"/>
            </a:p>
          </p:txBody>
        </p:sp>
        <p:sp>
          <p:nvSpPr>
            <p:cNvPr id="31814" name="Line 210"/>
            <p:cNvSpPr>
              <a:spLocks noChangeShapeType="1"/>
            </p:cNvSpPr>
            <p:nvPr/>
          </p:nvSpPr>
          <p:spPr bwMode="auto">
            <a:xfrm>
              <a:off x="1632" y="2069"/>
              <a:ext cx="409" cy="907"/>
            </a:xfrm>
            <a:prstGeom prst="line">
              <a:avLst/>
            </a:prstGeom>
            <a:noFill/>
            <a:ln w="9525">
              <a:solidFill>
                <a:schemeClr val="tx1"/>
              </a:solidFill>
              <a:round/>
              <a:headEnd/>
              <a:tailEnd type="triangle" w="med" len="med"/>
            </a:ln>
          </p:spPr>
          <p:txBody>
            <a:bodyPr/>
            <a:lstStyle/>
            <a:p>
              <a:endParaRPr lang="lv-LV"/>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2"/>
          <p:cNvGrpSpPr>
            <a:grpSpLocks/>
          </p:cNvGrpSpPr>
          <p:nvPr/>
        </p:nvGrpSpPr>
        <p:grpSpPr bwMode="auto">
          <a:xfrm>
            <a:off x="1317625" y="836613"/>
            <a:ext cx="7580313" cy="4992687"/>
            <a:chOff x="421" y="482"/>
            <a:chExt cx="4775" cy="3145"/>
          </a:xfrm>
        </p:grpSpPr>
        <p:sp>
          <p:nvSpPr>
            <p:cNvPr id="32770" name="Text Box 4"/>
            <p:cNvSpPr txBox="1">
              <a:spLocks noChangeArrowheads="1"/>
            </p:cNvSpPr>
            <p:nvPr/>
          </p:nvSpPr>
          <p:spPr bwMode="auto">
            <a:xfrm>
              <a:off x="2512" y="482"/>
              <a:ext cx="590" cy="288"/>
            </a:xfrm>
            <a:prstGeom prst="rect">
              <a:avLst/>
            </a:prstGeom>
            <a:noFill/>
            <a:ln w="9525">
              <a:noFill/>
              <a:miter lim="800000"/>
              <a:headEnd/>
              <a:tailEnd/>
            </a:ln>
          </p:spPr>
          <p:txBody>
            <a:bodyPr>
              <a:spAutoFit/>
            </a:bodyPr>
            <a:lstStyle/>
            <a:p>
              <a:pPr algn="ctr">
                <a:spcBef>
                  <a:spcPct val="50000"/>
                </a:spcBef>
              </a:pPr>
              <a:r>
                <a:rPr lang="lv-LV" sz="2400" b="1"/>
                <a:t>DNS</a:t>
              </a:r>
            </a:p>
          </p:txBody>
        </p:sp>
        <p:sp>
          <p:nvSpPr>
            <p:cNvPr id="32771" name="Text Box 5"/>
            <p:cNvSpPr txBox="1">
              <a:spLocks noChangeArrowheads="1"/>
            </p:cNvSpPr>
            <p:nvPr/>
          </p:nvSpPr>
          <p:spPr bwMode="auto">
            <a:xfrm>
              <a:off x="2693" y="709"/>
              <a:ext cx="228" cy="288"/>
            </a:xfrm>
            <a:prstGeom prst="rect">
              <a:avLst/>
            </a:prstGeom>
            <a:noFill/>
            <a:ln w="9525">
              <a:noFill/>
              <a:miter lim="800000"/>
              <a:headEnd/>
              <a:tailEnd/>
            </a:ln>
          </p:spPr>
          <p:txBody>
            <a:bodyPr wrap="none">
              <a:spAutoFit/>
            </a:bodyPr>
            <a:lstStyle/>
            <a:p>
              <a:pPr algn="ctr"/>
              <a:r>
                <a:rPr lang="lv-LV" sz="2400" b="1"/>
                <a:t>+</a:t>
              </a:r>
            </a:p>
          </p:txBody>
        </p:sp>
        <p:sp>
          <p:nvSpPr>
            <p:cNvPr id="32772" name="Text Box 6"/>
            <p:cNvSpPr txBox="1">
              <a:spLocks noChangeArrowheads="1"/>
            </p:cNvSpPr>
            <p:nvPr/>
          </p:nvSpPr>
          <p:spPr bwMode="auto">
            <a:xfrm>
              <a:off x="2366" y="1706"/>
              <a:ext cx="882" cy="291"/>
            </a:xfrm>
            <a:prstGeom prst="rect">
              <a:avLst/>
            </a:prstGeom>
            <a:noFill/>
            <a:ln w="9525">
              <a:noFill/>
              <a:miter lim="800000"/>
              <a:headEnd/>
              <a:tailEnd/>
            </a:ln>
          </p:spPr>
          <p:txBody>
            <a:bodyPr wrap="none">
              <a:spAutoFit/>
            </a:bodyPr>
            <a:lstStyle/>
            <a:p>
              <a:pPr algn="ctr"/>
              <a:r>
                <a:rPr lang="lv-LV" sz="2400" b="1"/>
                <a:t>praimeri</a:t>
              </a:r>
            </a:p>
          </p:txBody>
        </p:sp>
        <p:sp>
          <p:nvSpPr>
            <p:cNvPr id="32773" name="Text Box 7"/>
            <p:cNvSpPr txBox="1">
              <a:spLocks noChangeArrowheads="1"/>
            </p:cNvSpPr>
            <p:nvPr/>
          </p:nvSpPr>
          <p:spPr bwMode="auto">
            <a:xfrm>
              <a:off x="2693" y="1480"/>
              <a:ext cx="228" cy="288"/>
            </a:xfrm>
            <a:prstGeom prst="rect">
              <a:avLst/>
            </a:prstGeom>
            <a:noFill/>
            <a:ln w="9525">
              <a:noFill/>
              <a:miter lim="800000"/>
              <a:headEnd/>
              <a:tailEnd/>
            </a:ln>
          </p:spPr>
          <p:txBody>
            <a:bodyPr wrap="none">
              <a:spAutoFit/>
            </a:bodyPr>
            <a:lstStyle/>
            <a:p>
              <a:pPr algn="ctr"/>
              <a:r>
                <a:rPr lang="lv-LV" sz="2400" b="1"/>
                <a:t>+</a:t>
              </a:r>
            </a:p>
          </p:txBody>
        </p:sp>
        <p:sp>
          <p:nvSpPr>
            <p:cNvPr id="32774" name="Text Box 8"/>
            <p:cNvSpPr txBox="1">
              <a:spLocks noChangeArrowheads="1"/>
            </p:cNvSpPr>
            <p:nvPr/>
          </p:nvSpPr>
          <p:spPr bwMode="auto">
            <a:xfrm>
              <a:off x="421" y="981"/>
              <a:ext cx="4775" cy="518"/>
            </a:xfrm>
            <a:prstGeom prst="rect">
              <a:avLst/>
            </a:prstGeom>
            <a:noFill/>
            <a:ln w="9525">
              <a:noFill/>
              <a:miter lim="800000"/>
              <a:headEnd/>
              <a:tailEnd/>
            </a:ln>
          </p:spPr>
          <p:txBody>
            <a:bodyPr wrap="none">
              <a:spAutoFit/>
            </a:bodyPr>
            <a:lstStyle/>
            <a:p>
              <a:pPr algn="ctr"/>
              <a:r>
                <a:rPr lang="lv-LV" sz="2400" b="1"/>
                <a:t>MasterMix</a:t>
              </a:r>
            </a:p>
            <a:p>
              <a:pPr algn="ctr"/>
              <a:r>
                <a:rPr lang="lv-LV" sz="2400" b="1"/>
                <a:t>(sāļi, nukleotīdi, polimerāze, </a:t>
              </a:r>
              <a:r>
                <a:rPr lang="lv-LV" sz="2400" b="1" u="sng"/>
                <a:t>fluorescējošās iezīme</a:t>
              </a:r>
              <a:r>
                <a:rPr lang="lv-LV" sz="2400" b="1"/>
                <a:t>)</a:t>
              </a:r>
            </a:p>
          </p:txBody>
        </p:sp>
        <p:sp>
          <p:nvSpPr>
            <p:cNvPr id="32775" name="Line 7"/>
            <p:cNvSpPr>
              <a:spLocks noChangeShapeType="1"/>
            </p:cNvSpPr>
            <p:nvPr/>
          </p:nvSpPr>
          <p:spPr bwMode="auto">
            <a:xfrm>
              <a:off x="2807" y="2024"/>
              <a:ext cx="0" cy="272"/>
            </a:xfrm>
            <a:prstGeom prst="line">
              <a:avLst/>
            </a:prstGeom>
            <a:noFill/>
            <a:ln w="76200">
              <a:solidFill>
                <a:schemeClr val="tx1"/>
              </a:solidFill>
              <a:round/>
              <a:headEnd/>
              <a:tailEnd type="triangle" w="med" len="med"/>
            </a:ln>
          </p:spPr>
          <p:txBody>
            <a:bodyPr/>
            <a:lstStyle/>
            <a:p>
              <a:endParaRPr lang="lv-LV"/>
            </a:p>
          </p:txBody>
        </p:sp>
        <p:sp>
          <p:nvSpPr>
            <p:cNvPr id="32776" name="Text Box 8"/>
            <p:cNvSpPr txBox="1">
              <a:spLocks noChangeArrowheads="1"/>
            </p:cNvSpPr>
            <p:nvPr/>
          </p:nvSpPr>
          <p:spPr bwMode="auto">
            <a:xfrm>
              <a:off x="1602" y="2387"/>
              <a:ext cx="2411" cy="518"/>
            </a:xfrm>
            <a:prstGeom prst="rect">
              <a:avLst/>
            </a:prstGeom>
            <a:noFill/>
            <a:ln w="9525">
              <a:noFill/>
              <a:miter lim="800000"/>
              <a:headEnd/>
              <a:tailEnd/>
            </a:ln>
          </p:spPr>
          <p:txBody>
            <a:bodyPr wrap="none">
              <a:spAutoFit/>
            </a:bodyPr>
            <a:lstStyle/>
            <a:p>
              <a:pPr algn="ctr"/>
              <a:r>
                <a:rPr lang="lv-LV" sz="2400" b="1" u="sng"/>
                <a:t>qPCR reakcija</a:t>
              </a:r>
            </a:p>
            <a:p>
              <a:pPr algn="ctr"/>
              <a:r>
                <a:rPr lang="lv-LV" sz="2400" b="1" u="sng"/>
                <a:t>(fluorescences detekcija)</a:t>
              </a:r>
            </a:p>
          </p:txBody>
        </p:sp>
        <p:sp>
          <p:nvSpPr>
            <p:cNvPr id="32777" name="Line 9"/>
            <p:cNvSpPr>
              <a:spLocks noChangeShapeType="1"/>
            </p:cNvSpPr>
            <p:nvPr/>
          </p:nvSpPr>
          <p:spPr bwMode="auto">
            <a:xfrm>
              <a:off x="2807" y="2976"/>
              <a:ext cx="0" cy="272"/>
            </a:xfrm>
            <a:prstGeom prst="line">
              <a:avLst/>
            </a:prstGeom>
            <a:noFill/>
            <a:ln w="76200">
              <a:solidFill>
                <a:schemeClr val="tx1"/>
              </a:solidFill>
              <a:round/>
              <a:headEnd/>
              <a:tailEnd type="triangle" w="med" len="med"/>
            </a:ln>
          </p:spPr>
          <p:txBody>
            <a:bodyPr/>
            <a:lstStyle/>
            <a:p>
              <a:endParaRPr lang="lv-LV"/>
            </a:p>
          </p:txBody>
        </p:sp>
        <p:sp>
          <p:nvSpPr>
            <p:cNvPr id="32778" name="Text Box 10"/>
            <p:cNvSpPr txBox="1">
              <a:spLocks noChangeArrowheads="1"/>
            </p:cNvSpPr>
            <p:nvPr/>
          </p:nvSpPr>
          <p:spPr bwMode="auto">
            <a:xfrm>
              <a:off x="2200" y="3339"/>
              <a:ext cx="1214" cy="288"/>
            </a:xfrm>
            <a:prstGeom prst="rect">
              <a:avLst/>
            </a:prstGeom>
            <a:noFill/>
            <a:ln w="9525">
              <a:noFill/>
              <a:miter lim="800000"/>
              <a:headEnd/>
              <a:tailEnd/>
            </a:ln>
          </p:spPr>
          <p:txBody>
            <a:bodyPr wrap="none">
              <a:spAutoFit/>
            </a:bodyPr>
            <a:lstStyle/>
            <a:p>
              <a:pPr algn="ctr"/>
              <a:r>
                <a:rPr lang="lv-LV" sz="2400" b="1" u="sng"/>
                <a:t>datu analīze</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Rectangle 5"/>
          <p:cNvSpPr>
            <a:spLocks noChangeArrowheads="1"/>
          </p:cNvSpPr>
          <p:nvPr/>
        </p:nvSpPr>
        <p:spPr bwMode="auto">
          <a:xfrm>
            <a:off x="2233613" y="0"/>
            <a:ext cx="5472112" cy="1143000"/>
          </a:xfrm>
          <a:prstGeom prst="rect">
            <a:avLst/>
          </a:prstGeom>
          <a:noFill/>
          <a:ln w="9525">
            <a:noFill/>
            <a:miter lim="800000"/>
            <a:headEnd/>
            <a:tailEnd/>
          </a:ln>
        </p:spPr>
        <p:txBody>
          <a:bodyPr anchor="ctr"/>
          <a:lstStyle/>
          <a:p>
            <a:pPr algn="ctr"/>
            <a:r>
              <a:rPr lang="lv-LV" sz="3600" b="1">
                <a:ea typeface="ＭＳ Ｐゴシック"/>
                <a:cs typeface="ＭＳ Ｐゴシック"/>
              </a:rPr>
              <a:t>Fluorescējošās iezīmes</a:t>
            </a:r>
            <a:endParaRPr lang="ru-RU" sz="3600" b="1">
              <a:ea typeface="ＭＳ Ｐゴシック"/>
              <a:cs typeface="ＭＳ Ｐゴシック"/>
            </a:endParaRPr>
          </a:p>
        </p:txBody>
      </p:sp>
      <p:cxnSp>
        <p:nvCxnSpPr>
          <p:cNvPr id="6" name="Straight Arrow Connector 5"/>
          <p:cNvCxnSpPr/>
          <p:nvPr/>
        </p:nvCxnSpPr>
        <p:spPr>
          <a:xfrm rot="5400000">
            <a:off x="2520157" y="907256"/>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602038" y="1125538"/>
            <a:ext cx="1152525"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33807" name="Group 19"/>
          <p:cNvGrpSpPr>
            <a:grpSpLocks/>
          </p:cNvGrpSpPr>
          <p:nvPr/>
        </p:nvGrpSpPr>
        <p:grpSpPr bwMode="auto">
          <a:xfrm>
            <a:off x="4826000" y="4652963"/>
            <a:ext cx="3382963" cy="1619250"/>
            <a:chOff x="2971" y="2931"/>
            <a:chExt cx="2131" cy="1020"/>
          </a:xfrm>
        </p:grpSpPr>
        <p:sp>
          <p:nvSpPr>
            <p:cNvPr id="33815" name="TextBox 16"/>
            <p:cNvSpPr txBox="1">
              <a:spLocks noChangeArrowheads="1"/>
            </p:cNvSpPr>
            <p:nvPr/>
          </p:nvSpPr>
          <p:spPr bwMode="auto">
            <a:xfrm>
              <a:off x="3129" y="2931"/>
              <a:ext cx="1814" cy="288"/>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Hidrolīzes zondes</a:t>
              </a:r>
            </a:p>
          </p:txBody>
        </p:sp>
        <p:sp>
          <p:nvSpPr>
            <p:cNvPr id="33816" name="TextBox 19"/>
            <p:cNvSpPr txBox="1">
              <a:spLocks noChangeArrowheads="1"/>
            </p:cNvSpPr>
            <p:nvPr/>
          </p:nvSpPr>
          <p:spPr bwMode="auto">
            <a:xfrm>
              <a:off x="2971" y="3203"/>
              <a:ext cx="2131" cy="748"/>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TaqMan</a:t>
              </a:r>
            </a:p>
            <a:p>
              <a:pPr algn="ctr">
                <a:buFont typeface="Arial" charset="0"/>
                <a:buChar char="•"/>
              </a:pPr>
              <a:r>
                <a:rPr lang="lv-LV" sz="2400">
                  <a:solidFill>
                    <a:schemeClr val="tx1"/>
                  </a:solidFill>
                  <a:ea typeface="ＭＳ Ｐゴシック"/>
                  <a:cs typeface="ＭＳ Ｐゴシック"/>
                </a:rPr>
                <a:t>Molekulārās bākas</a:t>
              </a:r>
            </a:p>
            <a:p>
              <a:pPr algn="ctr">
                <a:buFont typeface="Arial" charset="0"/>
                <a:buChar char="•"/>
              </a:pPr>
              <a:r>
                <a:rPr lang="lv-LV" sz="2400">
                  <a:solidFill>
                    <a:schemeClr val="tx1"/>
                  </a:solidFill>
                  <a:ea typeface="ＭＳ Ｐゴシック"/>
                  <a:cs typeface="ＭＳ Ｐゴシック"/>
                </a:rPr>
                <a:t>Molekulārie skorpioni</a:t>
              </a:r>
            </a:p>
          </p:txBody>
        </p:sp>
      </p:grpSp>
      <p:grpSp>
        <p:nvGrpSpPr>
          <p:cNvPr id="33808" name="Group 18"/>
          <p:cNvGrpSpPr>
            <a:grpSpLocks/>
          </p:cNvGrpSpPr>
          <p:nvPr/>
        </p:nvGrpSpPr>
        <p:grpSpPr bwMode="auto">
          <a:xfrm>
            <a:off x="2378075" y="4652963"/>
            <a:ext cx="2374900" cy="1249362"/>
            <a:chOff x="1429" y="2931"/>
            <a:chExt cx="1496" cy="787"/>
          </a:xfrm>
        </p:grpSpPr>
        <p:sp>
          <p:nvSpPr>
            <p:cNvPr id="33813" name="TextBox 17"/>
            <p:cNvSpPr txBox="1">
              <a:spLocks noChangeArrowheads="1"/>
            </p:cNvSpPr>
            <p:nvPr/>
          </p:nvSpPr>
          <p:spPr bwMode="auto">
            <a:xfrm>
              <a:off x="1429" y="2931"/>
              <a:ext cx="1496" cy="518"/>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Hibridizācijas zondes</a:t>
              </a:r>
            </a:p>
          </p:txBody>
        </p:sp>
        <p:sp>
          <p:nvSpPr>
            <p:cNvPr id="33814" name="TextBox 21"/>
            <p:cNvSpPr txBox="1">
              <a:spLocks noChangeArrowheads="1"/>
            </p:cNvSpPr>
            <p:nvPr/>
          </p:nvSpPr>
          <p:spPr bwMode="auto">
            <a:xfrm>
              <a:off x="1565" y="3430"/>
              <a:ext cx="1224" cy="288"/>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Light Cycler</a:t>
              </a:r>
            </a:p>
          </p:txBody>
        </p:sp>
      </p:grpSp>
      <p:cxnSp>
        <p:nvCxnSpPr>
          <p:cNvPr id="14" name="Straight Arrow Connector 13"/>
          <p:cNvCxnSpPr/>
          <p:nvPr/>
        </p:nvCxnSpPr>
        <p:spPr>
          <a:xfrm>
            <a:off x="5041900" y="1125538"/>
            <a:ext cx="1008063"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33794" name="Group 38"/>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33798"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33799"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33800"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33801"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33802" name="Line 33"/>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33795" name="TextBox 15"/>
          <p:cNvSpPr txBox="1">
            <a:spLocks noChangeArrowheads="1"/>
          </p:cNvSpPr>
          <p:nvPr/>
        </p:nvSpPr>
        <p:spPr bwMode="auto">
          <a:xfrm>
            <a:off x="1187450" y="2060575"/>
            <a:ext cx="2447925" cy="822325"/>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Fluorescējošās krāsvielas</a:t>
            </a:r>
          </a:p>
        </p:txBody>
      </p:sp>
      <p:sp>
        <p:nvSpPr>
          <p:cNvPr id="33796" name="TextBox 18"/>
          <p:cNvSpPr txBox="1">
            <a:spLocks noChangeArrowheads="1"/>
          </p:cNvSpPr>
          <p:nvPr/>
        </p:nvSpPr>
        <p:spPr bwMode="auto">
          <a:xfrm>
            <a:off x="1187450" y="2852738"/>
            <a:ext cx="2447925" cy="1187450"/>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Oxazole Yellow</a:t>
            </a:r>
          </a:p>
          <a:p>
            <a:pPr algn="ctr">
              <a:buFont typeface="Arial" charset="0"/>
              <a:buChar char="•"/>
            </a:pPr>
            <a:r>
              <a:rPr lang="lv-LV" sz="2400">
                <a:solidFill>
                  <a:schemeClr val="tx1"/>
                </a:solidFill>
                <a:ea typeface="ＭＳ Ｐゴシック"/>
                <a:cs typeface="ＭＳ Ｐゴシック"/>
              </a:rPr>
              <a:t>SYBR green</a:t>
            </a:r>
          </a:p>
          <a:p>
            <a:pPr algn="ctr">
              <a:buFont typeface="Arial" charset="0"/>
              <a:buChar char="•"/>
            </a:pPr>
            <a:r>
              <a:rPr lang="lv-LV" sz="2400">
                <a:solidFill>
                  <a:schemeClr val="tx1"/>
                </a:solidFill>
                <a:ea typeface="ＭＳ Ｐゴシック"/>
                <a:cs typeface="ＭＳ Ｐゴシック"/>
              </a:rPr>
              <a:t>PicoGreen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ChangeArrowheads="1"/>
          </p:cNvSpPr>
          <p:nvPr/>
        </p:nvSpPr>
        <p:spPr bwMode="auto">
          <a:xfrm>
            <a:off x="2339975" y="0"/>
            <a:ext cx="5472113" cy="1143000"/>
          </a:xfrm>
          <a:prstGeom prst="rect">
            <a:avLst/>
          </a:prstGeom>
          <a:noFill/>
          <a:ln w="9525">
            <a:noFill/>
            <a:miter lim="800000"/>
            <a:headEnd/>
            <a:tailEnd/>
          </a:ln>
        </p:spPr>
        <p:txBody>
          <a:bodyPr anchor="ctr"/>
          <a:lstStyle/>
          <a:p>
            <a:pPr algn="ctr"/>
            <a:r>
              <a:rPr lang="lv-LV" sz="3600" b="1">
                <a:ea typeface="ＭＳ Ｐゴシック"/>
                <a:cs typeface="ＭＳ Ｐゴシック"/>
              </a:rPr>
              <a:t>Fluorescējošās iezīmes</a:t>
            </a:r>
            <a:endParaRPr lang="ru-RU" sz="3600" b="1">
              <a:ea typeface="ＭＳ Ｐゴシック"/>
              <a:cs typeface="ＭＳ Ｐゴシック"/>
            </a:endParaRPr>
          </a:p>
        </p:txBody>
      </p:sp>
      <p:cxnSp>
        <p:nvCxnSpPr>
          <p:cNvPr id="6" name="Straight Arrow Connector 5"/>
          <p:cNvCxnSpPr/>
          <p:nvPr/>
        </p:nvCxnSpPr>
        <p:spPr bwMode="auto">
          <a:xfrm rot="5400000">
            <a:off x="2628107" y="907256"/>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bwMode="auto">
          <a:xfrm flipH="1">
            <a:off x="3708400" y="1125538"/>
            <a:ext cx="1152525"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35845" name="Group 29"/>
          <p:cNvGrpSpPr>
            <a:grpSpLocks/>
          </p:cNvGrpSpPr>
          <p:nvPr/>
        </p:nvGrpSpPr>
        <p:grpSpPr bwMode="auto">
          <a:xfrm>
            <a:off x="1187450" y="2060575"/>
            <a:ext cx="2447925" cy="2016125"/>
            <a:chOff x="9540552" y="2996952"/>
            <a:chExt cx="2447925" cy="2016224"/>
          </a:xfrm>
        </p:grpSpPr>
        <p:sp>
          <p:nvSpPr>
            <p:cNvPr id="28" name="Rectangle 27"/>
            <p:cNvSpPr/>
            <p:nvPr/>
          </p:nvSpPr>
          <p:spPr>
            <a:xfrm>
              <a:off x="9540552" y="2996952"/>
              <a:ext cx="2376488" cy="201622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a:p>
          </p:txBody>
        </p:sp>
        <p:sp>
          <p:nvSpPr>
            <p:cNvPr id="35860" name="TextBox 15"/>
            <p:cNvSpPr txBox="1">
              <a:spLocks noChangeArrowheads="1"/>
            </p:cNvSpPr>
            <p:nvPr/>
          </p:nvSpPr>
          <p:spPr bwMode="auto">
            <a:xfrm>
              <a:off x="9540552" y="2996952"/>
              <a:ext cx="2447925" cy="822325"/>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Fluorescējošās krāsvielas</a:t>
              </a:r>
            </a:p>
          </p:txBody>
        </p:sp>
        <p:sp>
          <p:nvSpPr>
            <p:cNvPr id="35861" name="TextBox 18"/>
            <p:cNvSpPr txBox="1">
              <a:spLocks noChangeArrowheads="1"/>
            </p:cNvSpPr>
            <p:nvPr/>
          </p:nvSpPr>
          <p:spPr bwMode="auto">
            <a:xfrm>
              <a:off x="9540552" y="3789040"/>
              <a:ext cx="2447925" cy="1187450"/>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Oxazole Yellow</a:t>
              </a:r>
            </a:p>
            <a:p>
              <a:pPr algn="ctr">
                <a:buFont typeface="Arial" charset="0"/>
                <a:buChar char="•"/>
              </a:pPr>
              <a:r>
                <a:rPr lang="lv-LV" sz="2400" u="sng">
                  <a:solidFill>
                    <a:schemeClr val="tx1"/>
                  </a:solidFill>
                  <a:ea typeface="ＭＳ Ｐゴシック"/>
                  <a:cs typeface="ＭＳ Ｐゴシック"/>
                </a:rPr>
                <a:t>SYBR green</a:t>
              </a:r>
            </a:p>
            <a:p>
              <a:pPr algn="ctr">
                <a:buFont typeface="Arial" charset="0"/>
                <a:buChar char="•"/>
              </a:pPr>
              <a:r>
                <a:rPr lang="lv-LV" sz="2400">
                  <a:solidFill>
                    <a:schemeClr val="tx1"/>
                  </a:solidFill>
                  <a:ea typeface="ＭＳ Ｐゴシック"/>
                  <a:cs typeface="ＭＳ Ｐゴシック"/>
                </a:rPr>
                <a:t>PicoGreen</a:t>
              </a:r>
            </a:p>
          </p:txBody>
        </p:sp>
      </p:grpSp>
      <p:sp>
        <p:nvSpPr>
          <p:cNvPr id="35846" name="TextBox 16"/>
          <p:cNvSpPr txBox="1">
            <a:spLocks noChangeArrowheads="1"/>
          </p:cNvSpPr>
          <p:nvPr/>
        </p:nvSpPr>
        <p:spPr bwMode="auto">
          <a:xfrm>
            <a:off x="5183188" y="4652963"/>
            <a:ext cx="2879725" cy="457200"/>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Hidrolīzes zondes</a:t>
            </a:r>
          </a:p>
        </p:txBody>
      </p:sp>
      <p:sp>
        <p:nvSpPr>
          <p:cNvPr id="35847" name="TextBox 19"/>
          <p:cNvSpPr txBox="1">
            <a:spLocks noChangeArrowheads="1"/>
          </p:cNvSpPr>
          <p:nvPr/>
        </p:nvSpPr>
        <p:spPr bwMode="auto">
          <a:xfrm>
            <a:off x="4932363" y="5084763"/>
            <a:ext cx="3382962" cy="1187450"/>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TaqMan</a:t>
            </a:r>
          </a:p>
          <a:p>
            <a:pPr algn="ctr">
              <a:buFont typeface="Arial" charset="0"/>
              <a:buChar char="•"/>
            </a:pPr>
            <a:r>
              <a:rPr lang="lv-LV" sz="2400">
                <a:solidFill>
                  <a:schemeClr val="tx1"/>
                </a:solidFill>
                <a:ea typeface="ＭＳ Ｐゴシック"/>
                <a:cs typeface="ＭＳ Ｐゴシック"/>
              </a:rPr>
              <a:t>Molekulārās bākas</a:t>
            </a:r>
          </a:p>
          <a:p>
            <a:pPr algn="ctr">
              <a:buFont typeface="Arial" charset="0"/>
              <a:buChar char="•"/>
            </a:pPr>
            <a:r>
              <a:rPr lang="lv-LV" sz="2400">
                <a:solidFill>
                  <a:schemeClr val="tx1"/>
                </a:solidFill>
                <a:ea typeface="ＭＳ Ｐゴシック"/>
                <a:cs typeface="ＭＳ Ｐゴシック"/>
              </a:rPr>
              <a:t>Molekulārie skorpioni</a:t>
            </a:r>
          </a:p>
        </p:txBody>
      </p:sp>
      <p:sp>
        <p:nvSpPr>
          <p:cNvPr id="35848" name="TextBox 17"/>
          <p:cNvSpPr txBox="1">
            <a:spLocks noChangeArrowheads="1"/>
          </p:cNvSpPr>
          <p:nvPr/>
        </p:nvSpPr>
        <p:spPr bwMode="auto">
          <a:xfrm>
            <a:off x="2484438" y="4652963"/>
            <a:ext cx="2374900" cy="822325"/>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Hibridizācijas zondes</a:t>
            </a:r>
          </a:p>
        </p:txBody>
      </p:sp>
      <p:sp>
        <p:nvSpPr>
          <p:cNvPr id="35849" name="TextBox 21"/>
          <p:cNvSpPr txBox="1">
            <a:spLocks noChangeArrowheads="1"/>
          </p:cNvSpPr>
          <p:nvPr/>
        </p:nvSpPr>
        <p:spPr bwMode="auto">
          <a:xfrm>
            <a:off x="2700338" y="5445125"/>
            <a:ext cx="1943100" cy="457200"/>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Light Cycler</a:t>
            </a:r>
          </a:p>
        </p:txBody>
      </p:sp>
      <p:cxnSp>
        <p:nvCxnSpPr>
          <p:cNvPr id="14" name="Straight Arrow Connector 13"/>
          <p:cNvCxnSpPr/>
          <p:nvPr/>
        </p:nvCxnSpPr>
        <p:spPr bwMode="auto">
          <a:xfrm>
            <a:off x="5148263" y="1125538"/>
            <a:ext cx="1008062"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7" name="Text Box 21"/>
          <p:cNvSpPr txBox="1">
            <a:spLocks noChangeArrowheads="1"/>
          </p:cNvSpPr>
          <p:nvPr/>
        </p:nvSpPr>
        <p:spPr bwMode="auto">
          <a:xfrm rot="5400000">
            <a:off x="-972344" y="1151731"/>
            <a:ext cx="2673351" cy="366713"/>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35854" name="Text Box 24"/>
          <p:cNvSpPr txBox="1">
            <a:spLocks noChangeArrowheads="1"/>
          </p:cNvSpPr>
          <p:nvPr/>
        </p:nvSpPr>
        <p:spPr bwMode="auto">
          <a:xfrm rot="5400000">
            <a:off x="-496093" y="3888581"/>
            <a:ext cx="1720850" cy="366713"/>
          </a:xfrm>
          <a:prstGeom prst="rect">
            <a:avLst/>
          </a:prstGeom>
          <a:noFill/>
          <a:ln w="9525">
            <a:noFill/>
            <a:miter lim="800000"/>
            <a:headEnd/>
            <a:tailEnd/>
          </a:ln>
        </p:spPr>
        <p:txBody>
          <a:bodyPr wrap="none">
            <a:spAutoFit/>
          </a:bodyPr>
          <a:lstStyle/>
          <a:p>
            <a:r>
              <a:rPr lang="lv-LV" sz="1800" b="1"/>
              <a:t>qPCR reakcija</a:t>
            </a:r>
          </a:p>
        </p:txBody>
      </p:sp>
      <p:sp>
        <p:nvSpPr>
          <p:cNvPr id="35855" name="Text Box 25"/>
          <p:cNvSpPr txBox="1">
            <a:spLocks noChangeArrowheads="1"/>
          </p:cNvSpPr>
          <p:nvPr/>
        </p:nvSpPr>
        <p:spPr bwMode="auto">
          <a:xfrm rot="5400000">
            <a:off x="-381793" y="5926931"/>
            <a:ext cx="1492250" cy="366713"/>
          </a:xfrm>
          <a:prstGeom prst="rect">
            <a:avLst/>
          </a:prstGeom>
          <a:noFill/>
          <a:ln w="9525">
            <a:noFill/>
            <a:miter lim="800000"/>
            <a:headEnd/>
            <a:tailEnd/>
          </a:ln>
        </p:spPr>
        <p:txBody>
          <a:bodyPr wrap="none">
            <a:spAutoFit/>
          </a:bodyPr>
          <a:lstStyle/>
          <a:p>
            <a:r>
              <a:rPr lang="lv-LV" sz="1800" b="1"/>
              <a:t>datu analīze</a:t>
            </a:r>
          </a:p>
        </p:txBody>
      </p:sp>
      <p:sp>
        <p:nvSpPr>
          <p:cNvPr id="35856" name="Line 27"/>
          <p:cNvSpPr>
            <a:spLocks noChangeShapeType="1"/>
          </p:cNvSpPr>
          <p:nvPr/>
        </p:nvSpPr>
        <p:spPr bwMode="auto">
          <a:xfrm>
            <a:off x="323850" y="2708275"/>
            <a:ext cx="0" cy="431800"/>
          </a:xfrm>
          <a:prstGeom prst="line">
            <a:avLst/>
          </a:prstGeom>
          <a:noFill/>
          <a:ln w="76200">
            <a:solidFill>
              <a:schemeClr val="tx1"/>
            </a:solidFill>
            <a:round/>
            <a:headEnd/>
            <a:tailEnd type="triangle" w="med" len="med"/>
          </a:ln>
        </p:spPr>
        <p:txBody>
          <a:bodyPr/>
          <a:lstStyle/>
          <a:p>
            <a:endParaRPr lang="lv-LV"/>
          </a:p>
        </p:txBody>
      </p:sp>
      <p:sp>
        <p:nvSpPr>
          <p:cNvPr id="35857" name="Line 28"/>
          <p:cNvSpPr>
            <a:spLocks noChangeShapeType="1"/>
          </p:cNvSpPr>
          <p:nvPr/>
        </p:nvSpPr>
        <p:spPr bwMode="auto">
          <a:xfrm>
            <a:off x="323850" y="4941888"/>
            <a:ext cx="0" cy="431800"/>
          </a:xfrm>
          <a:prstGeom prst="line">
            <a:avLst/>
          </a:prstGeom>
          <a:noFill/>
          <a:ln w="76200">
            <a:solidFill>
              <a:schemeClr val="tx1"/>
            </a:solidFill>
            <a:round/>
            <a:headEnd/>
            <a:tailEnd type="triangle" w="med" len="med"/>
          </a:ln>
        </p:spPr>
        <p:txBody>
          <a:bodyPr/>
          <a:lstStyle/>
          <a:p>
            <a:endParaRPr lang="lv-LV"/>
          </a:p>
        </p:txBody>
      </p:sp>
      <p:sp>
        <p:nvSpPr>
          <p:cNvPr id="35858" name="Line 33"/>
          <p:cNvSpPr>
            <a:spLocks noChangeShapeType="1"/>
          </p:cNvSpPr>
          <p:nvPr/>
        </p:nvSpPr>
        <p:spPr bwMode="auto">
          <a:xfrm>
            <a:off x="755650" y="0"/>
            <a:ext cx="0" cy="6858000"/>
          </a:xfrm>
          <a:prstGeom prst="line">
            <a:avLst/>
          </a:prstGeom>
          <a:noFill/>
          <a:ln w="38100">
            <a:solidFill>
              <a:srgbClr val="B191A4"/>
            </a:solidFill>
            <a:round/>
            <a:headEnd/>
            <a:tailEnd/>
          </a:ln>
        </p:spPr>
        <p:txBody>
          <a:bodyPr/>
          <a:lstStyle/>
          <a:p>
            <a:endParaRPr lang="lv-LV"/>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Grp="1"/>
          </p:cNvSpPr>
          <p:nvPr>
            <p:ph type="title"/>
          </p:nvPr>
        </p:nvSpPr>
        <p:spPr>
          <a:xfrm>
            <a:off x="1619250" y="0"/>
            <a:ext cx="6696075" cy="792163"/>
          </a:xfrm>
        </p:spPr>
        <p:txBody>
          <a:bodyPr/>
          <a:lstStyle/>
          <a:p>
            <a:pPr algn="l">
              <a:spcBef>
                <a:spcPct val="0"/>
              </a:spcBef>
              <a:buClrTx/>
              <a:buFontTx/>
              <a:buNone/>
            </a:pPr>
            <a:r>
              <a:rPr lang="lv-LV" sz="3600" smtClean="0">
                <a:solidFill>
                  <a:srgbClr val="000000"/>
                </a:solidFill>
                <a:latin typeface="Arial" charset="0"/>
                <a:cs typeface="Arial" charset="0"/>
                <a:sym typeface="Arial" charset="0"/>
              </a:rPr>
              <a:t>SYBR GREEN</a:t>
            </a:r>
            <a:r>
              <a:rPr lang="lv-LV" sz="1400" smtClean="0">
                <a:solidFill>
                  <a:srgbClr val="000000"/>
                </a:solidFill>
                <a:latin typeface="Arial" charset="0"/>
                <a:cs typeface="Arial" charset="0"/>
                <a:sym typeface="Arial" charset="0"/>
              </a:rPr>
              <a:t> </a:t>
            </a:r>
            <a:r>
              <a:rPr lang="lv-LV" sz="2400" smtClean="0">
                <a:solidFill>
                  <a:srgbClr val="000000"/>
                </a:solidFill>
                <a:latin typeface="Arial" charset="0"/>
                <a:cs typeface="Arial" charset="0"/>
                <a:sym typeface="Arial" charset="0"/>
              </a:rPr>
              <a:t>(fluorescējoša krāsviela)</a:t>
            </a:r>
          </a:p>
        </p:txBody>
      </p:sp>
      <p:sp>
        <p:nvSpPr>
          <p:cNvPr id="37890" name="Text Box 3"/>
          <p:cNvSpPr txBox="1">
            <a:spLocks noGrp="1"/>
          </p:cNvSpPr>
          <p:nvPr>
            <p:ph type="body" idx="1"/>
          </p:nvPr>
        </p:nvSpPr>
        <p:spPr>
          <a:xfrm>
            <a:off x="1116013" y="836613"/>
            <a:ext cx="4897437" cy="5329237"/>
          </a:xfrm>
        </p:spPr>
        <p:txBody>
          <a:bodyPr/>
          <a:lstStyle/>
          <a:p>
            <a:pPr marL="268288" indent="-268288" eaLnBrk="1" hangingPunct="1">
              <a:lnSpc>
                <a:spcPct val="90000"/>
              </a:lnSpc>
              <a:spcBef>
                <a:spcPct val="0"/>
              </a:spcBef>
              <a:buClrTx/>
              <a:buFontTx/>
              <a:buChar char="•"/>
              <a:tabLst>
                <a:tab pos="268288" algn="l"/>
              </a:tabLst>
            </a:pPr>
            <a:r>
              <a:rPr lang="lv-LV" sz="2400" smtClean="0">
                <a:solidFill>
                  <a:schemeClr val="tx1"/>
                </a:solidFill>
                <a:latin typeface="Arial" charset="0"/>
                <a:ea typeface="ＭＳ Ｐゴシック"/>
                <a:cs typeface="ＭＳ Ｐゴシック"/>
                <a:sym typeface="Arial" charset="0"/>
              </a:rPr>
              <a:t>dsDNS</a:t>
            </a:r>
            <a:r>
              <a:rPr lang="en-GB" sz="2400" smtClean="0">
                <a:solidFill>
                  <a:schemeClr val="tx1"/>
                </a:solidFill>
                <a:latin typeface="Arial" charset="0"/>
                <a:ea typeface="ＭＳ Ｐゴシック"/>
                <a:cs typeface="ＭＳ Ｐゴシック"/>
                <a:sym typeface="Arial" charset="0"/>
              </a:rPr>
              <a:t> </a:t>
            </a:r>
            <a:r>
              <a:rPr lang="lv-LV" sz="2400" smtClean="0">
                <a:solidFill>
                  <a:schemeClr val="tx1"/>
                </a:solidFill>
                <a:latin typeface="Arial" charset="0"/>
                <a:ea typeface="ＭＳ Ｐゴシック"/>
                <a:cs typeface="ＭＳ Ｐゴシック"/>
                <a:sym typeface="Arial" charset="0"/>
              </a:rPr>
              <a:t>saistoša krāsviela.</a:t>
            </a:r>
            <a:endParaRPr lang="en-GB" sz="2400" smtClean="0">
              <a:solidFill>
                <a:schemeClr val="tx1"/>
              </a:solidFill>
              <a:latin typeface="Arial" charset="0"/>
              <a:ea typeface="ＭＳ Ｐゴシック"/>
              <a:cs typeface="ＭＳ Ｐゴシック"/>
              <a:sym typeface="Arial" charset="0"/>
            </a:endParaRPr>
          </a:p>
          <a:p>
            <a:pPr marL="268288" indent="-268288" eaLnBrk="1" hangingPunct="1">
              <a:lnSpc>
                <a:spcPct val="90000"/>
              </a:lnSpc>
              <a:spcBef>
                <a:spcPct val="0"/>
              </a:spcBef>
              <a:buClrTx/>
              <a:buFontTx/>
              <a:buChar char="•"/>
              <a:tabLst>
                <a:tab pos="268288" algn="l"/>
              </a:tabLst>
            </a:pPr>
            <a:endParaRPr lang="en-GB" sz="2400" smtClean="0">
              <a:solidFill>
                <a:schemeClr val="tx1"/>
              </a:solidFill>
              <a:latin typeface="Arial" charset="0"/>
              <a:ea typeface="ＭＳ Ｐゴシック"/>
              <a:cs typeface="ＭＳ Ｐゴシック"/>
              <a:sym typeface="Arial" charset="0"/>
            </a:endParaRPr>
          </a:p>
          <a:p>
            <a:pPr marL="268288" indent="-268288" eaLnBrk="1" hangingPunct="1">
              <a:lnSpc>
                <a:spcPct val="90000"/>
              </a:lnSpc>
              <a:spcBef>
                <a:spcPct val="0"/>
              </a:spcBef>
              <a:buClrTx/>
              <a:buFontTx/>
              <a:buChar char="•"/>
              <a:tabLst>
                <a:tab pos="268288" algn="l"/>
              </a:tabLst>
            </a:pPr>
            <a:r>
              <a:rPr lang="lv-LV" sz="2400" smtClean="0">
                <a:solidFill>
                  <a:schemeClr val="tx1"/>
                </a:solidFill>
                <a:latin typeface="Arial" charset="0"/>
                <a:ea typeface="ＭＳ Ｐゴシック"/>
                <a:cs typeface="ＭＳ Ｐゴシック"/>
                <a:sym typeface="Arial" charset="0"/>
              </a:rPr>
              <a:t>Emitē spēcīgu fluorescējošu signālu, kad saistījusies ar dsDNS.</a:t>
            </a:r>
          </a:p>
          <a:p>
            <a:pPr marL="268288" indent="-268288" eaLnBrk="1" hangingPunct="1">
              <a:lnSpc>
                <a:spcPct val="90000"/>
              </a:lnSpc>
              <a:spcBef>
                <a:spcPct val="0"/>
              </a:spcBef>
              <a:buClrTx/>
              <a:buFontTx/>
              <a:buChar char="•"/>
              <a:tabLst>
                <a:tab pos="268288" algn="l"/>
              </a:tabLst>
            </a:pPr>
            <a:endParaRPr lang="lv-LV" sz="2400" smtClean="0">
              <a:solidFill>
                <a:schemeClr val="tx1"/>
              </a:solidFill>
              <a:latin typeface="Arial" charset="0"/>
              <a:ea typeface="ＭＳ Ｐゴシック"/>
              <a:cs typeface="ＭＳ Ｐゴシック"/>
              <a:sym typeface="Arial" charset="0"/>
            </a:endParaRPr>
          </a:p>
          <a:p>
            <a:pPr marL="268288" indent="-268288" eaLnBrk="1" hangingPunct="1">
              <a:lnSpc>
                <a:spcPct val="90000"/>
              </a:lnSpc>
              <a:spcBef>
                <a:spcPct val="0"/>
              </a:spcBef>
              <a:buClrTx/>
              <a:buFontTx/>
              <a:buChar char="•"/>
              <a:tabLst>
                <a:tab pos="268288" algn="l"/>
              </a:tabLst>
            </a:pPr>
            <a:r>
              <a:rPr lang="lv-LV" sz="2400" smtClean="0">
                <a:solidFill>
                  <a:schemeClr val="tx1"/>
                </a:solidFill>
                <a:latin typeface="Arial" charset="0"/>
                <a:cs typeface="Arial" charset="0"/>
                <a:sym typeface="Arial" charset="0"/>
              </a:rPr>
              <a:t>Detektē sākot no 1000 molekulām.</a:t>
            </a:r>
          </a:p>
          <a:p>
            <a:pPr marL="268288" indent="-268288" eaLnBrk="1" hangingPunct="1">
              <a:lnSpc>
                <a:spcPct val="90000"/>
              </a:lnSpc>
              <a:spcBef>
                <a:spcPct val="0"/>
              </a:spcBef>
              <a:buClrTx/>
              <a:buFontTx/>
              <a:buChar char="•"/>
              <a:tabLst>
                <a:tab pos="268288" algn="l"/>
              </a:tabLst>
            </a:pPr>
            <a:endParaRPr lang="lv-LV" sz="2400" smtClean="0">
              <a:solidFill>
                <a:schemeClr val="tx1"/>
              </a:solidFill>
              <a:latin typeface="Arial" charset="0"/>
              <a:cs typeface="Arial" charset="0"/>
              <a:sym typeface="Arial" charset="0"/>
            </a:endParaRPr>
          </a:p>
          <a:p>
            <a:pPr marL="268288" indent="-268288" eaLnBrk="1" hangingPunct="1">
              <a:lnSpc>
                <a:spcPct val="90000"/>
              </a:lnSpc>
              <a:spcBef>
                <a:spcPct val="0"/>
              </a:spcBef>
              <a:buClrTx/>
              <a:buFontTx/>
              <a:buNone/>
              <a:tabLst>
                <a:tab pos="268288" algn="l"/>
              </a:tabLst>
            </a:pPr>
            <a:r>
              <a:rPr lang="lv-LV" sz="2400" b="1" u="sng" smtClean="0">
                <a:solidFill>
                  <a:schemeClr val="tx1"/>
                </a:solidFill>
                <a:latin typeface="Arial" charset="0"/>
                <a:cs typeface="Arial" charset="0"/>
                <a:sym typeface="Arial" charset="0"/>
              </a:rPr>
              <a:t>Izmanto:</a:t>
            </a:r>
          </a:p>
          <a:p>
            <a:pPr marL="268288" indent="-268288" eaLnBrk="1" hangingPunct="1">
              <a:lnSpc>
                <a:spcPct val="90000"/>
              </a:lnSpc>
              <a:spcBef>
                <a:spcPct val="0"/>
              </a:spcBef>
              <a:buClrTx/>
              <a:buFontTx/>
              <a:buNone/>
              <a:tabLst>
                <a:tab pos="268288" algn="l"/>
              </a:tabLst>
            </a:pPr>
            <a:endParaRPr lang="lv-LV" sz="2400" smtClean="0">
              <a:solidFill>
                <a:schemeClr val="tx1"/>
              </a:solidFill>
              <a:latin typeface="Arial" charset="0"/>
              <a:cs typeface="Arial" charset="0"/>
              <a:sym typeface="Arial" charset="0"/>
            </a:endParaRPr>
          </a:p>
          <a:p>
            <a:pPr marL="268288" indent="-268288" eaLnBrk="1" hangingPunct="1">
              <a:lnSpc>
                <a:spcPct val="90000"/>
              </a:lnSpc>
              <a:spcBef>
                <a:spcPct val="0"/>
              </a:spcBef>
              <a:buClrTx/>
              <a:buFontTx/>
              <a:buChar char="•"/>
              <a:tabLst>
                <a:tab pos="268288" algn="l"/>
              </a:tabLst>
            </a:pPr>
            <a:r>
              <a:rPr lang="lv-LV" sz="2400" smtClean="0">
                <a:solidFill>
                  <a:schemeClr val="tx1"/>
                </a:solidFill>
                <a:latin typeface="Arial" charset="0"/>
                <a:cs typeface="Arial" charset="0"/>
                <a:sym typeface="Arial" charset="0"/>
              </a:rPr>
              <a:t>Analīzēs, kur nav vajadzīgs tik liels specifiskums, kā zondu analīzēs.</a:t>
            </a:r>
          </a:p>
          <a:p>
            <a:pPr marL="268288" indent="-268288" eaLnBrk="1" hangingPunct="1">
              <a:lnSpc>
                <a:spcPct val="90000"/>
              </a:lnSpc>
              <a:spcBef>
                <a:spcPct val="0"/>
              </a:spcBef>
              <a:buClrTx/>
              <a:buFontTx/>
              <a:buChar char="•"/>
              <a:tabLst>
                <a:tab pos="268288" algn="l"/>
              </a:tabLst>
            </a:pPr>
            <a:endParaRPr lang="lv-LV" sz="2400" smtClean="0">
              <a:solidFill>
                <a:schemeClr val="tx1"/>
              </a:solidFill>
              <a:latin typeface="Arial" charset="0"/>
              <a:cs typeface="Arial" charset="0"/>
              <a:sym typeface="Arial" charset="0"/>
            </a:endParaRPr>
          </a:p>
          <a:p>
            <a:pPr marL="268288" indent="-268288" eaLnBrk="1" hangingPunct="1">
              <a:lnSpc>
                <a:spcPct val="90000"/>
              </a:lnSpc>
              <a:spcBef>
                <a:spcPct val="0"/>
              </a:spcBef>
              <a:buClrTx/>
              <a:buFontTx/>
              <a:buChar char="•"/>
              <a:tabLst>
                <a:tab pos="268288" algn="l"/>
              </a:tabLst>
            </a:pPr>
            <a:r>
              <a:rPr lang="lv-LV" sz="2400" smtClean="0">
                <a:solidFill>
                  <a:schemeClr val="tx1"/>
                </a:solidFill>
                <a:latin typeface="Arial" charset="0"/>
                <a:cs typeface="Arial" charset="0"/>
                <a:sym typeface="Arial" charset="0"/>
              </a:rPr>
              <a:t>Vispārējai reakcijas efektivitātes pārbaudei pirms zondu analīzes.</a:t>
            </a:r>
          </a:p>
          <a:p>
            <a:pPr marL="268288" indent="-268288" eaLnBrk="1" hangingPunct="1">
              <a:lnSpc>
                <a:spcPct val="90000"/>
              </a:lnSpc>
              <a:spcBef>
                <a:spcPct val="0"/>
              </a:spcBef>
              <a:buClrTx/>
              <a:buFontTx/>
              <a:buChar char="•"/>
              <a:tabLst>
                <a:tab pos="268288" algn="l"/>
              </a:tabLst>
            </a:pPr>
            <a:endParaRPr lang="lv-LV" sz="2400" smtClean="0">
              <a:solidFill>
                <a:schemeClr val="tx1"/>
              </a:solidFill>
              <a:latin typeface="Arial" charset="0"/>
              <a:ea typeface="ＭＳ Ｐゴシック"/>
              <a:cs typeface="ＭＳ Ｐゴシック"/>
              <a:sym typeface="Arial" charset="0"/>
            </a:endParaRPr>
          </a:p>
          <a:p>
            <a:pPr marL="268288" indent="-268288" eaLnBrk="1" hangingPunct="1">
              <a:lnSpc>
                <a:spcPct val="90000"/>
              </a:lnSpc>
              <a:spcBef>
                <a:spcPct val="0"/>
              </a:spcBef>
              <a:buClrTx/>
              <a:buFontTx/>
              <a:buNone/>
              <a:tabLst>
                <a:tab pos="268288" algn="l"/>
              </a:tabLst>
            </a:pPr>
            <a:endParaRPr lang="en-GB" sz="2400" smtClean="0">
              <a:solidFill>
                <a:schemeClr val="tx1"/>
              </a:solidFill>
              <a:latin typeface="Arial" charset="0"/>
              <a:ea typeface="ＭＳ Ｐゴシック"/>
              <a:cs typeface="ＭＳ Ｐゴシック"/>
              <a:sym typeface="Arial" charset="0"/>
            </a:endParaRPr>
          </a:p>
        </p:txBody>
      </p:sp>
      <p:pic>
        <p:nvPicPr>
          <p:cNvPr id="37891" name="Picture 23" descr="sybr green"/>
          <p:cNvPicPr>
            <a:picLocks noChangeAspect="1" noChangeArrowheads="1"/>
          </p:cNvPicPr>
          <p:nvPr/>
        </p:nvPicPr>
        <p:blipFill>
          <a:blip r:embed="rId3"/>
          <a:srcRect l="19571" t="4176" r="44901" b="3899"/>
          <a:stretch>
            <a:fillRect/>
          </a:stretch>
        </p:blipFill>
        <p:spPr bwMode="auto">
          <a:xfrm>
            <a:off x="6227763" y="1052513"/>
            <a:ext cx="2708275" cy="5256212"/>
          </a:xfrm>
          <a:prstGeom prst="rect">
            <a:avLst/>
          </a:prstGeom>
          <a:noFill/>
          <a:ln w="9525">
            <a:noFill/>
            <a:miter lim="800000"/>
            <a:headEnd/>
            <a:tailEnd/>
          </a:ln>
        </p:spPr>
      </p:pic>
      <p:grpSp>
        <p:nvGrpSpPr>
          <p:cNvPr id="37892" name="Group 42"/>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37894"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37895"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37896"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37897"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37898" name="Line 48"/>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Grp="1"/>
          </p:cNvSpPr>
          <p:nvPr>
            <p:ph type="title" idx="4294967295"/>
          </p:nvPr>
        </p:nvSpPr>
        <p:spPr>
          <a:xfrm>
            <a:off x="1619250" y="0"/>
            <a:ext cx="6696075" cy="792163"/>
          </a:xfrm>
        </p:spPr>
        <p:txBody>
          <a:bodyPr/>
          <a:lstStyle/>
          <a:p>
            <a:r>
              <a:rPr lang="lv-LV" sz="3600" smtClean="0">
                <a:latin typeface="Arial" charset="0"/>
                <a:cs typeface="Arial" charset="0"/>
              </a:rPr>
              <a:t>SYBR GREEN</a:t>
            </a:r>
            <a:r>
              <a:rPr lang="lv-LV" smtClean="0">
                <a:latin typeface="Arial" charset="0"/>
                <a:cs typeface="Arial" charset="0"/>
              </a:rPr>
              <a:t> </a:t>
            </a:r>
            <a:r>
              <a:rPr lang="lv-LV" sz="2400" smtClean="0">
                <a:latin typeface="Arial" charset="0"/>
                <a:cs typeface="Arial" charset="0"/>
              </a:rPr>
              <a:t>(fluorescējoša krāsviela)</a:t>
            </a:r>
          </a:p>
        </p:txBody>
      </p:sp>
      <p:sp>
        <p:nvSpPr>
          <p:cNvPr id="39938" name="Text Box 3"/>
          <p:cNvSpPr txBox="1">
            <a:spLocks noGrp="1"/>
          </p:cNvSpPr>
          <p:nvPr>
            <p:ph type="body" idx="4294967295"/>
          </p:nvPr>
        </p:nvSpPr>
        <p:spPr>
          <a:xfrm>
            <a:off x="1116013" y="836613"/>
            <a:ext cx="4897437" cy="5329237"/>
          </a:xfrm>
        </p:spPr>
        <p:txBody>
          <a:bodyPr/>
          <a:lstStyle/>
          <a:p>
            <a:pPr marL="268288" indent="-268288" eaLnBrk="1" hangingPunct="1">
              <a:lnSpc>
                <a:spcPct val="90000"/>
              </a:lnSpc>
              <a:tabLst>
                <a:tab pos="268288" algn="l"/>
              </a:tabLst>
            </a:pPr>
            <a:endParaRPr lang="en-GB" sz="2400" smtClean="0">
              <a:solidFill>
                <a:schemeClr val="tx1"/>
              </a:solidFill>
              <a:latin typeface="Arial" charset="0"/>
              <a:ea typeface="ＭＳ Ｐゴシック"/>
              <a:cs typeface="ＭＳ Ｐゴシック"/>
            </a:endParaRPr>
          </a:p>
          <a:p>
            <a:pPr marL="268288" indent="-268288" eaLnBrk="1" hangingPunct="1">
              <a:lnSpc>
                <a:spcPct val="90000"/>
              </a:lnSpc>
              <a:buFontTx/>
              <a:buChar char="•"/>
              <a:tabLst>
                <a:tab pos="268288" algn="l"/>
              </a:tabLst>
            </a:pPr>
            <a:r>
              <a:rPr lang="lv-LV" sz="2400" smtClean="0">
                <a:solidFill>
                  <a:schemeClr val="tx1"/>
                </a:solidFill>
                <a:latin typeface="Arial" charset="0"/>
                <a:ea typeface="ＭＳ Ｐゴシック"/>
                <a:cs typeface="ＭＳ Ｐゴシック"/>
              </a:rPr>
              <a:t>Nespecifiska saistīšanās - var saistīties pie jebkura dsDNS </a:t>
            </a:r>
            <a:r>
              <a:rPr lang="lv-LV" sz="2000" smtClean="0">
                <a:solidFill>
                  <a:schemeClr val="tx1"/>
                </a:solidFill>
                <a:latin typeface="Arial" charset="0"/>
                <a:ea typeface="ＭＳ Ｐゴシック"/>
                <a:cs typeface="ＭＳ Ｐゴシック"/>
              </a:rPr>
              <a:t>(praimeru dimēri, nespecifiski amplificētas dsDNS)</a:t>
            </a:r>
            <a:r>
              <a:rPr lang="lv-LV" sz="2400" smtClean="0">
                <a:solidFill>
                  <a:schemeClr val="tx1"/>
                </a:solidFill>
                <a:latin typeface="Arial" charset="0"/>
                <a:ea typeface="ＭＳ Ｐゴシック"/>
                <a:cs typeface="ＭＳ Ｐゴシック"/>
              </a:rPr>
              <a:t>.</a:t>
            </a:r>
          </a:p>
          <a:p>
            <a:pPr marL="268288" indent="-268288" eaLnBrk="1" hangingPunct="1">
              <a:lnSpc>
                <a:spcPct val="90000"/>
              </a:lnSpc>
              <a:buFontTx/>
              <a:buChar char="•"/>
              <a:tabLst>
                <a:tab pos="268288" algn="l"/>
              </a:tabLst>
            </a:pPr>
            <a:endParaRPr lang="en-GB" sz="2400" smtClean="0">
              <a:solidFill>
                <a:schemeClr val="tx1"/>
              </a:solidFill>
              <a:latin typeface="Arial" charset="0"/>
              <a:ea typeface="ＭＳ Ｐゴシック"/>
              <a:cs typeface="ＭＳ Ｐゴシック"/>
            </a:endParaRPr>
          </a:p>
          <a:p>
            <a:pPr marL="268288" indent="-268288" eaLnBrk="1" hangingPunct="1">
              <a:lnSpc>
                <a:spcPct val="90000"/>
              </a:lnSpc>
              <a:buFontTx/>
              <a:buChar char="•"/>
              <a:tabLst>
                <a:tab pos="268288" algn="l"/>
              </a:tabLst>
            </a:pPr>
            <a:r>
              <a:rPr lang="lv-LV" sz="2400" smtClean="0">
                <a:solidFill>
                  <a:schemeClr val="tx1"/>
                </a:solidFill>
                <a:latin typeface="Arial" charset="0"/>
                <a:ea typeface="ＭＳ Ｐゴシック"/>
                <a:cs typeface="ＭＳ Ｐゴシック"/>
              </a:rPr>
              <a:t>Reakcijas beigās nepieciešama disociācijas līknes analīze </a:t>
            </a:r>
            <a:r>
              <a:rPr lang="lv-LV" sz="2000" smtClean="0">
                <a:solidFill>
                  <a:schemeClr val="tx1"/>
                </a:solidFill>
                <a:latin typeface="Arial" charset="0"/>
                <a:ea typeface="ＭＳ Ｐゴシック"/>
                <a:cs typeface="ＭＳ Ｐゴシック"/>
              </a:rPr>
              <a:t>(lai konstatētu iespējamu nespecifisku saistīšanos)</a:t>
            </a:r>
            <a:r>
              <a:rPr lang="lv-LV" sz="2400" smtClean="0">
                <a:solidFill>
                  <a:schemeClr val="tx1"/>
                </a:solidFill>
                <a:latin typeface="Arial" charset="0"/>
                <a:ea typeface="ＭＳ Ｐゴシック"/>
                <a:cs typeface="ＭＳ Ｐゴシック"/>
              </a:rPr>
              <a:t>.</a:t>
            </a:r>
          </a:p>
          <a:p>
            <a:pPr marL="268288" indent="-268288" eaLnBrk="1" hangingPunct="1">
              <a:lnSpc>
                <a:spcPct val="90000"/>
              </a:lnSpc>
              <a:tabLst>
                <a:tab pos="268288" algn="l"/>
              </a:tabLst>
            </a:pPr>
            <a:endParaRPr lang="en-GB" sz="2400" smtClean="0">
              <a:solidFill>
                <a:schemeClr val="tx1"/>
              </a:solidFill>
              <a:latin typeface="Arial" charset="0"/>
              <a:ea typeface="ＭＳ Ｐゴシック"/>
              <a:cs typeface="ＭＳ Ｐゴシック"/>
            </a:endParaRPr>
          </a:p>
          <a:p>
            <a:pPr marL="268288" indent="-268288" eaLnBrk="1" hangingPunct="1">
              <a:lnSpc>
                <a:spcPct val="90000"/>
              </a:lnSpc>
              <a:buFontTx/>
              <a:buChar char="•"/>
              <a:tabLst>
                <a:tab pos="268288" algn="l"/>
              </a:tabLst>
            </a:pPr>
            <a:r>
              <a:rPr lang="lv-LV" sz="2400" smtClean="0">
                <a:solidFill>
                  <a:schemeClr val="tx1"/>
                </a:solidFill>
                <a:latin typeface="Arial" charset="0"/>
                <a:ea typeface="ＭＳ Ｐゴシック"/>
                <a:cs typeface="ＭＳ Ｐゴシック"/>
              </a:rPr>
              <a:t>Garāks fragments rada spēcīgāku signālu.</a:t>
            </a:r>
          </a:p>
          <a:p>
            <a:pPr marL="268288" indent="-268288" eaLnBrk="1" hangingPunct="1">
              <a:lnSpc>
                <a:spcPct val="90000"/>
              </a:lnSpc>
              <a:buFontTx/>
              <a:buChar char="•"/>
              <a:tabLst>
                <a:tab pos="268288" algn="l"/>
              </a:tabLst>
            </a:pPr>
            <a:endParaRPr lang="lv-LV" sz="2400" smtClean="0">
              <a:solidFill>
                <a:schemeClr val="tx1"/>
              </a:solidFill>
              <a:latin typeface="Arial" charset="0"/>
              <a:ea typeface="ＭＳ Ｐゴシック"/>
              <a:cs typeface="ＭＳ Ｐゴシック"/>
            </a:endParaRPr>
          </a:p>
          <a:p>
            <a:pPr marL="268288" indent="-268288" eaLnBrk="1" hangingPunct="1">
              <a:lnSpc>
                <a:spcPct val="90000"/>
              </a:lnSpc>
              <a:tabLst>
                <a:tab pos="268288" algn="l"/>
              </a:tabLst>
            </a:pPr>
            <a:endParaRPr lang="en-GB" sz="2400" smtClean="0">
              <a:solidFill>
                <a:schemeClr val="tx1"/>
              </a:solidFill>
              <a:latin typeface="Arial" charset="0"/>
              <a:ea typeface="ＭＳ Ｐゴシック"/>
              <a:cs typeface="ＭＳ Ｐゴシック"/>
            </a:endParaRPr>
          </a:p>
        </p:txBody>
      </p:sp>
      <p:pic>
        <p:nvPicPr>
          <p:cNvPr id="39939" name="Picture 23" descr="sybr green"/>
          <p:cNvPicPr>
            <a:picLocks noChangeAspect="1" noChangeArrowheads="1"/>
          </p:cNvPicPr>
          <p:nvPr/>
        </p:nvPicPr>
        <p:blipFill>
          <a:blip r:embed="rId3"/>
          <a:srcRect l="19571" t="4176" r="44901" b="3899"/>
          <a:stretch>
            <a:fillRect/>
          </a:stretch>
        </p:blipFill>
        <p:spPr bwMode="auto">
          <a:xfrm>
            <a:off x="6227763" y="1052513"/>
            <a:ext cx="2708275" cy="5256212"/>
          </a:xfrm>
          <a:prstGeom prst="rect">
            <a:avLst/>
          </a:prstGeom>
          <a:noFill/>
          <a:ln w="9525">
            <a:noFill/>
            <a:miter lim="800000"/>
            <a:headEnd/>
            <a:tailEnd/>
          </a:ln>
        </p:spPr>
      </p:pic>
      <p:grpSp>
        <p:nvGrpSpPr>
          <p:cNvPr id="39940"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39942"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39943"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39944"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39945"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39946"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916238" y="4724400"/>
            <a:ext cx="5184775" cy="151288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a:p>
        </p:txBody>
      </p:sp>
      <p:sp>
        <p:nvSpPr>
          <p:cNvPr id="41986" name="Rectangle 3"/>
          <p:cNvSpPr>
            <a:spLocks noChangeArrowheads="1"/>
          </p:cNvSpPr>
          <p:nvPr/>
        </p:nvSpPr>
        <p:spPr bwMode="auto">
          <a:xfrm>
            <a:off x="684213" y="836613"/>
            <a:ext cx="7451725" cy="5688012"/>
          </a:xfrm>
          <a:prstGeom prst="rect">
            <a:avLst/>
          </a:prstGeom>
          <a:noFill/>
          <a:ln w="9525">
            <a:noFill/>
            <a:miter lim="800000"/>
            <a:headEnd/>
            <a:tailEnd/>
          </a:ln>
        </p:spPr>
        <p:txBody>
          <a:bodyPr/>
          <a:lstStyle/>
          <a:p>
            <a:pPr marL="274638" lvl="1" indent="-274638">
              <a:lnSpc>
                <a:spcPct val="90000"/>
              </a:lnSpc>
            </a:pPr>
            <a:endParaRPr lang="lv-LV" sz="2000">
              <a:solidFill>
                <a:schemeClr val="tx1"/>
              </a:solidFill>
            </a:endParaRPr>
          </a:p>
          <a:p>
            <a:pPr marL="274638" lvl="1" indent="-274638">
              <a:lnSpc>
                <a:spcPct val="90000"/>
              </a:lnSpc>
            </a:pPr>
            <a:endParaRPr lang="lv-LV" sz="2000">
              <a:solidFill>
                <a:schemeClr val="tx1"/>
              </a:solidFill>
            </a:endParaRPr>
          </a:p>
        </p:txBody>
      </p:sp>
      <p:sp>
        <p:nvSpPr>
          <p:cNvPr id="41987" name="Rectangle 5"/>
          <p:cNvSpPr>
            <a:spLocks noChangeArrowheads="1"/>
          </p:cNvSpPr>
          <p:nvPr/>
        </p:nvSpPr>
        <p:spPr bwMode="auto">
          <a:xfrm>
            <a:off x="2595563" y="765175"/>
            <a:ext cx="5157787" cy="981075"/>
          </a:xfrm>
          <a:prstGeom prst="rect">
            <a:avLst/>
          </a:prstGeom>
          <a:noFill/>
          <a:ln w="9525">
            <a:noFill/>
            <a:miter lim="800000"/>
            <a:headEnd/>
            <a:tailEnd/>
          </a:ln>
        </p:spPr>
        <p:txBody>
          <a:bodyPr anchor="ctr"/>
          <a:lstStyle/>
          <a:p>
            <a:pPr algn="ctr"/>
            <a:r>
              <a:rPr lang="lv-LV" sz="2000" b="1">
                <a:ea typeface="ＭＳ Ｐゴシック"/>
                <a:cs typeface="ＭＳ Ｐゴシック"/>
              </a:rPr>
              <a:t>Fluorescējošās iezīmes</a:t>
            </a:r>
            <a:endParaRPr lang="ru-RU" sz="2000" b="1">
              <a:ea typeface="ＭＳ Ｐゴシック"/>
              <a:cs typeface="ＭＳ Ｐゴシック"/>
            </a:endParaRPr>
          </a:p>
        </p:txBody>
      </p:sp>
      <p:cxnSp>
        <p:nvCxnSpPr>
          <p:cNvPr id="6" name="Straight Arrow Connector 5"/>
          <p:cNvCxnSpPr/>
          <p:nvPr/>
        </p:nvCxnSpPr>
        <p:spPr>
          <a:xfrm rot="5400000">
            <a:off x="2913063" y="1498600"/>
            <a:ext cx="927100" cy="101917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886200" y="1731963"/>
            <a:ext cx="1085850" cy="303053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41991" name="Group 17"/>
          <p:cNvGrpSpPr>
            <a:grpSpLocks/>
          </p:cNvGrpSpPr>
          <p:nvPr/>
        </p:nvGrpSpPr>
        <p:grpSpPr bwMode="auto">
          <a:xfrm>
            <a:off x="1547813" y="2492375"/>
            <a:ext cx="2308225" cy="1624013"/>
            <a:chOff x="997" y="1253"/>
            <a:chExt cx="1543" cy="1190"/>
          </a:xfrm>
        </p:grpSpPr>
        <p:sp>
          <p:nvSpPr>
            <p:cNvPr id="42010" name="TextBox 15"/>
            <p:cNvSpPr txBox="1">
              <a:spLocks noChangeArrowheads="1"/>
            </p:cNvSpPr>
            <p:nvPr/>
          </p:nvSpPr>
          <p:spPr bwMode="auto">
            <a:xfrm>
              <a:off x="997" y="1253"/>
              <a:ext cx="1542" cy="514"/>
            </a:xfrm>
            <a:prstGeom prst="rect">
              <a:avLst/>
            </a:prstGeom>
            <a:noFill/>
            <a:ln w="9525">
              <a:noFill/>
              <a:miter lim="800000"/>
              <a:headEnd/>
              <a:tailEnd/>
            </a:ln>
          </p:spPr>
          <p:txBody>
            <a:bodyPr>
              <a:spAutoFit/>
            </a:bodyPr>
            <a:lstStyle/>
            <a:p>
              <a:pPr algn="ctr"/>
              <a:r>
                <a:rPr lang="lv-LV" sz="2000" b="1">
                  <a:solidFill>
                    <a:schemeClr val="tx1"/>
                  </a:solidFill>
                  <a:ea typeface="ＭＳ Ｐゴシック"/>
                  <a:cs typeface="ＭＳ Ｐゴシック"/>
                </a:rPr>
                <a:t>Fluorescējošās krāsvielas</a:t>
              </a:r>
            </a:p>
          </p:txBody>
        </p:sp>
        <p:sp>
          <p:nvSpPr>
            <p:cNvPr id="42011" name="TextBox 18"/>
            <p:cNvSpPr txBox="1">
              <a:spLocks noChangeArrowheads="1"/>
            </p:cNvSpPr>
            <p:nvPr/>
          </p:nvSpPr>
          <p:spPr bwMode="auto">
            <a:xfrm>
              <a:off x="998" y="1706"/>
              <a:ext cx="1542" cy="737"/>
            </a:xfrm>
            <a:prstGeom prst="rect">
              <a:avLst/>
            </a:prstGeom>
            <a:noFill/>
            <a:ln w="9525">
              <a:noFill/>
              <a:miter lim="800000"/>
              <a:headEnd/>
              <a:tailEnd/>
            </a:ln>
          </p:spPr>
          <p:txBody>
            <a:bodyPr>
              <a:spAutoFit/>
            </a:bodyPr>
            <a:lstStyle/>
            <a:p>
              <a:pPr algn="ctr">
                <a:buFont typeface="Arial" charset="0"/>
                <a:buChar char="•"/>
              </a:pPr>
              <a:r>
                <a:rPr lang="lv-LV" sz="2000">
                  <a:solidFill>
                    <a:schemeClr val="tx1"/>
                  </a:solidFill>
                  <a:ea typeface="ＭＳ Ｐゴシック"/>
                  <a:cs typeface="ＭＳ Ｐゴシック"/>
                </a:rPr>
                <a:t>Oxazole Yellow</a:t>
              </a:r>
            </a:p>
            <a:p>
              <a:pPr algn="ctr">
                <a:buFont typeface="Arial" charset="0"/>
                <a:buChar char="•"/>
              </a:pPr>
              <a:r>
                <a:rPr lang="lv-LV" sz="2000">
                  <a:solidFill>
                    <a:schemeClr val="tx1"/>
                  </a:solidFill>
                  <a:ea typeface="ＭＳ Ｐゴシック"/>
                  <a:cs typeface="ＭＳ Ｐゴシック"/>
                </a:rPr>
                <a:t>SYBR green</a:t>
              </a:r>
            </a:p>
            <a:p>
              <a:pPr algn="ctr">
                <a:buFont typeface="Arial" charset="0"/>
                <a:buChar char="•"/>
              </a:pPr>
              <a:r>
                <a:rPr lang="lv-LV" sz="2000">
                  <a:solidFill>
                    <a:schemeClr val="tx1"/>
                  </a:solidFill>
                  <a:ea typeface="ＭＳ Ｐゴシック"/>
                  <a:cs typeface="ＭＳ Ｐゴシック"/>
                </a:rPr>
                <a:t>PicoGreen</a:t>
              </a:r>
            </a:p>
          </p:txBody>
        </p:sp>
      </p:grpSp>
      <p:grpSp>
        <p:nvGrpSpPr>
          <p:cNvPr id="41992" name="Group 19"/>
          <p:cNvGrpSpPr>
            <a:grpSpLocks/>
          </p:cNvGrpSpPr>
          <p:nvPr/>
        </p:nvGrpSpPr>
        <p:grpSpPr bwMode="auto">
          <a:xfrm>
            <a:off x="5040313" y="4762500"/>
            <a:ext cx="3187700" cy="1376363"/>
            <a:chOff x="2971" y="2931"/>
            <a:chExt cx="2131" cy="1009"/>
          </a:xfrm>
        </p:grpSpPr>
        <p:sp>
          <p:nvSpPr>
            <p:cNvPr id="42008" name="TextBox 16"/>
            <p:cNvSpPr txBox="1">
              <a:spLocks noChangeArrowheads="1"/>
            </p:cNvSpPr>
            <p:nvPr/>
          </p:nvSpPr>
          <p:spPr bwMode="auto">
            <a:xfrm>
              <a:off x="3129" y="2931"/>
              <a:ext cx="1813" cy="291"/>
            </a:xfrm>
            <a:prstGeom prst="rect">
              <a:avLst/>
            </a:prstGeom>
            <a:noFill/>
            <a:ln w="9525">
              <a:noFill/>
              <a:miter lim="800000"/>
              <a:headEnd/>
              <a:tailEnd/>
            </a:ln>
          </p:spPr>
          <p:txBody>
            <a:bodyPr>
              <a:spAutoFit/>
            </a:bodyPr>
            <a:lstStyle/>
            <a:p>
              <a:pPr algn="ctr"/>
              <a:r>
                <a:rPr lang="lv-LV" sz="2000" b="1">
                  <a:solidFill>
                    <a:schemeClr val="tx1"/>
                  </a:solidFill>
                  <a:ea typeface="ＭＳ Ｐゴシック"/>
                  <a:cs typeface="ＭＳ Ｐゴシック"/>
                </a:rPr>
                <a:t>Hidrolīzes zondes</a:t>
              </a:r>
            </a:p>
          </p:txBody>
        </p:sp>
        <p:sp>
          <p:nvSpPr>
            <p:cNvPr id="42009" name="TextBox 19"/>
            <p:cNvSpPr txBox="1">
              <a:spLocks noChangeArrowheads="1"/>
            </p:cNvSpPr>
            <p:nvPr/>
          </p:nvSpPr>
          <p:spPr bwMode="auto">
            <a:xfrm>
              <a:off x="2971" y="3202"/>
              <a:ext cx="2131" cy="738"/>
            </a:xfrm>
            <a:prstGeom prst="rect">
              <a:avLst/>
            </a:prstGeom>
            <a:noFill/>
            <a:ln w="9525">
              <a:noFill/>
              <a:miter lim="800000"/>
              <a:headEnd/>
              <a:tailEnd/>
            </a:ln>
          </p:spPr>
          <p:txBody>
            <a:bodyPr>
              <a:spAutoFit/>
            </a:bodyPr>
            <a:lstStyle/>
            <a:p>
              <a:pPr algn="ctr">
                <a:buFont typeface="Arial" charset="0"/>
                <a:buChar char="•"/>
              </a:pPr>
              <a:r>
                <a:rPr lang="lv-LV" sz="2000">
                  <a:solidFill>
                    <a:schemeClr val="tx1"/>
                  </a:solidFill>
                  <a:ea typeface="ＭＳ Ｐゴシック"/>
                  <a:cs typeface="ＭＳ Ｐゴシック"/>
                </a:rPr>
                <a:t>TaqMan</a:t>
              </a:r>
            </a:p>
            <a:p>
              <a:pPr algn="ctr">
                <a:buFont typeface="Arial" charset="0"/>
                <a:buChar char="•"/>
              </a:pPr>
              <a:r>
                <a:rPr lang="lv-LV" sz="2000">
                  <a:solidFill>
                    <a:schemeClr val="tx1"/>
                  </a:solidFill>
                  <a:ea typeface="ＭＳ Ｐゴシック"/>
                  <a:cs typeface="ＭＳ Ｐゴシック"/>
                </a:rPr>
                <a:t>Molekulārās bākas</a:t>
              </a:r>
            </a:p>
            <a:p>
              <a:pPr algn="ctr">
                <a:buFont typeface="Arial" charset="0"/>
                <a:buChar char="•"/>
              </a:pPr>
              <a:r>
                <a:rPr lang="lv-LV" sz="2000">
                  <a:solidFill>
                    <a:schemeClr val="tx1"/>
                  </a:solidFill>
                  <a:ea typeface="ＭＳ Ｐゴシック"/>
                  <a:cs typeface="ＭＳ Ｐゴシック"/>
                </a:rPr>
                <a:t>Molekulārie skorpioni</a:t>
              </a:r>
            </a:p>
          </p:txBody>
        </p:sp>
      </p:grpSp>
      <p:grpSp>
        <p:nvGrpSpPr>
          <p:cNvPr id="41993" name="Group 18"/>
          <p:cNvGrpSpPr>
            <a:grpSpLocks/>
          </p:cNvGrpSpPr>
          <p:nvPr/>
        </p:nvGrpSpPr>
        <p:grpSpPr bwMode="auto">
          <a:xfrm>
            <a:off x="2733675" y="4762500"/>
            <a:ext cx="2236788" cy="1076325"/>
            <a:chOff x="1429" y="2931"/>
            <a:chExt cx="1496" cy="789"/>
          </a:xfrm>
        </p:grpSpPr>
        <p:sp>
          <p:nvSpPr>
            <p:cNvPr id="42006" name="TextBox 17"/>
            <p:cNvSpPr txBox="1">
              <a:spLocks noChangeArrowheads="1"/>
            </p:cNvSpPr>
            <p:nvPr/>
          </p:nvSpPr>
          <p:spPr bwMode="auto">
            <a:xfrm>
              <a:off x="1429" y="2931"/>
              <a:ext cx="1496" cy="514"/>
            </a:xfrm>
            <a:prstGeom prst="rect">
              <a:avLst/>
            </a:prstGeom>
            <a:noFill/>
            <a:ln w="9525">
              <a:noFill/>
              <a:miter lim="800000"/>
              <a:headEnd/>
              <a:tailEnd/>
            </a:ln>
          </p:spPr>
          <p:txBody>
            <a:bodyPr>
              <a:spAutoFit/>
            </a:bodyPr>
            <a:lstStyle/>
            <a:p>
              <a:pPr algn="ctr"/>
              <a:r>
                <a:rPr lang="lv-LV" sz="2000" b="1">
                  <a:solidFill>
                    <a:schemeClr val="tx1"/>
                  </a:solidFill>
                  <a:ea typeface="ＭＳ Ｐゴシック"/>
                  <a:cs typeface="ＭＳ Ｐゴシック"/>
                </a:rPr>
                <a:t>Hibridizācijas zondes</a:t>
              </a:r>
            </a:p>
          </p:txBody>
        </p:sp>
        <p:sp>
          <p:nvSpPr>
            <p:cNvPr id="42007" name="TextBox 21"/>
            <p:cNvSpPr txBox="1">
              <a:spLocks noChangeArrowheads="1"/>
            </p:cNvSpPr>
            <p:nvPr/>
          </p:nvSpPr>
          <p:spPr bwMode="auto">
            <a:xfrm>
              <a:off x="1565" y="3429"/>
              <a:ext cx="1224" cy="291"/>
            </a:xfrm>
            <a:prstGeom prst="rect">
              <a:avLst/>
            </a:prstGeom>
            <a:noFill/>
            <a:ln w="9525">
              <a:noFill/>
              <a:miter lim="800000"/>
              <a:headEnd/>
              <a:tailEnd/>
            </a:ln>
          </p:spPr>
          <p:txBody>
            <a:bodyPr>
              <a:spAutoFit/>
            </a:bodyPr>
            <a:lstStyle/>
            <a:p>
              <a:pPr algn="ctr">
                <a:buFont typeface="Arial" charset="0"/>
                <a:buChar char="•"/>
              </a:pPr>
              <a:r>
                <a:rPr lang="lv-LV" sz="2000">
                  <a:solidFill>
                    <a:schemeClr val="tx1"/>
                  </a:solidFill>
                  <a:ea typeface="ＭＳ Ｐゴシック"/>
                  <a:cs typeface="ＭＳ Ｐゴシック"/>
                </a:rPr>
                <a:t>Light Cycler</a:t>
              </a:r>
            </a:p>
          </p:txBody>
        </p:sp>
      </p:grpSp>
      <p:cxnSp>
        <p:nvCxnSpPr>
          <p:cNvPr id="14" name="Straight Arrow Connector 13"/>
          <p:cNvCxnSpPr/>
          <p:nvPr/>
        </p:nvCxnSpPr>
        <p:spPr>
          <a:xfrm>
            <a:off x="5243513" y="1731963"/>
            <a:ext cx="949325" cy="303053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41996" name="Rectangle 65"/>
          <p:cNvSpPr>
            <a:spLocks noChangeArrowheads="1"/>
          </p:cNvSpPr>
          <p:nvPr/>
        </p:nvSpPr>
        <p:spPr bwMode="auto">
          <a:xfrm>
            <a:off x="3779838" y="0"/>
            <a:ext cx="3079750" cy="641350"/>
          </a:xfrm>
          <a:prstGeom prst="rect">
            <a:avLst/>
          </a:prstGeom>
          <a:noFill/>
          <a:ln w="9525">
            <a:noFill/>
            <a:miter lim="800000"/>
            <a:headEnd/>
            <a:tailEnd/>
          </a:ln>
        </p:spPr>
        <p:txBody>
          <a:bodyPr wrap="none">
            <a:spAutoFit/>
          </a:bodyPr>
          <a:lstStyle/>
          <a:p>
            <a:r>
              <a:rPr lang="lv-LV" sz="3600">
                <a:solidFill>
                  <a:schemeClr val="tx1"/>
                </a:solidFill>
              </a:rPr>
              <a:t>FRET princips</a:t>
            </a:r>
          </a:p>
        </p:txBody>
      </p:sp>
      <p:grpSp>
        <p:nvGrpSpPr>
          <p:cNvPr id="41997" name="Group 87"/>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41999"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42000"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42001"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42002"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42003" name="Line 93"/>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7"/>
          <p:cNvSpPr txBox="1">
            <a:spLocks noGrp="1"/>
          </p:cNvSpPr>
          <p:nvPr>
            <p:ph type="body" sz="half" idx="3"/>
          </p:nvPr>
        </p:nvSpPr>
        <p:spPr>
          <a:xfrm>
            <a:off x="914400" y="4652963"/>
            <a:ext cx="8229600" cy="1435100"/>
          </a:xfrm>
        </p:spPr>
        <p:txBody>
          <a:bodyPr/>
          <a:lstStyle/>
          <a:p>
            <a:pPr marL="361950" indent="-266700">
              <a:lnSpc>
                <a:spcPct val="90000"/>
              </a:lnSpc>
              <a:buFontTx/>
              <a:buChar char="•"/>
            </a:pPr>
            <a:r>
              <a:rPr lang="lv-LV" sz="2400" smtClean="0">
                <a:latin typeface="Arial" charset="0"/>
                <a:cs typeface="Arial" charset="0"/>
              </a:rPr>
              <a:t>Interesējošā DNS tiek savairota tik lielā daudzumā, ka piemaisījumi netraucē izpēti.</a:t>
            </a:r>
          </a:p>
          <a:p>
            <a:pPr marL="361950" indent="-266700">
              <a:lnSpc>
                <a:spcPct val="90000"/>
              </a:lnSpc>
              <a:buFontTx/>
              <a:buChar char="•"/>
            </a:pPr>
            <a:endParaRPr lang="lv-LV" sz="2400" smtClean="0">
              <a:latin typeface="Arial" charset="0"/>
              <a:cs typeface="Arial" charset="0"/>
            </a:endParaRPr>
          </a:p>
          <a:p>
            <a:pPr marL="361950" indent="-266700">
              <a:lnSpc>
                <a:spcPct val="90000"/>
              </a:lnSpc>
              <a:buFontTx/>
              <a:buChar char="•"/>
            </a:pPr>
            <a:r>
              <a:rPr lang="lv-LV" sz="2400" smtClean="0">
                <a:latin typeface="Arial" charset="0"/>
                <a:cs typeface="Arial" charset="0"/>
              </a:rPr>
              <a:t>Var pavairot DNS fragmentu no dažiem bp līdz veseliem genomiem un vēl vairāk.</a:t>
            </a:r>
          </a:p>
        </p:txBody>
      </p:sp>
      <p:sp>
        <p:nvSpPr>
          <p:cNvPr id="20482" name="Shape 93"/>
          <p:cNvSpPr txBox="1">
            <a:spLocks/>
          </p:cNvSpPr>
          <p:nvPr/>
        </p:nvSpPr>
        <p:spPr bwMode="auto">
          <a:xfrm>
            <a:off x="684213" y="0"/>
            <a:ext cx="8229600" cy="765175"/>
          </a:xfrm>
          <a:prstGeom prst="rect">
            <a:avLst/>
          </a:prstGeom>
          <a:noFill/>
          <a:ln w="9525">
            <a:noFill/>
            <a:miter lim="800000"/>
            <a:headEnd/>
            <a:tailEnd/>
          </a:ln>
        </p:spPr>
        <p:txBody>
          <a:bodyPr lIns="91425" tIns="45700" rIns="91425" bIns="45700" anchor="ctr"/>
          <a:lstStyle/>
          <a:p>
            <a:pPr algn="ctr">
              <a:buClr>
                <a:srgbClr val="000000"/>
              </a:buClr>
              <a:buFont typeface="Calibri" pitchFamily="34" charset="0"/>
              <a:buNone/>
            </a:pPr>
            <a:r>
              <a:rPr lang="lv-LV" sz="3600" b="1">
                <a:sym typeface="Calibri" pitchFamily="34" charset="0"/>
              </a:rPr>
              <a:t>PCR</a:t>
            </a:r>
          </a:p>
        </p:txBody>
      </p:sp>
      <p:pic>
        <p:nvPicPr>
          <p:cNvPr id="20483" name="Content Placeholder 3" descr="1348220_42a619e59d_o.jpg"/>
          <p:cNvPicPr>
            <a:picLocks noGrp="1" noChangeAspect="1"/>
          </p:cNvPicPr>
          <p:nvPr>
            <p:ph idx="1"/>
          </p:nvPr>
        </p:nvPicPr>
        <p:blipFill>
          <a:blip r:embed="rId2"/>
          <a:srcRect/>
          <a:stretch>
            <a:fillRect/>
          </a:stretch>
        </p:blipFill>
        <p:spPr>
          <a:xfrm>
            <a:off x="1692275" y="765175"/>
            <a:ext cx="3379788" cy="3597275"/>
          </a:xfrm>
        </p:spPr>
      </p:pic>
      <p:pic>
        <p:nvPicPr>
          <p:cNvPr id="20484" name="Content Placeholder 3" descr="1348220_42a619e59d_o-neg.png"/>
          <p:cNvPicPr>
            <a:picLocks noGrp="1" noChangeAspect="1"/>
          </p:cNvPicPr>
          <p:nvPr>
            <p:ph idx="1"/>
          </p:nvPr>
        </p:nvPicPr>
        <p:blipFill>
          <a:blip r:embed="rId3"/>
          <a:srcRect/>
          <a:stretch>
            <a:fillRect/>
          </a:stretch>
        </p:blipFill>
        <p:spPr>
          <a:xfrm>
            <a:off x="5292725" y="765175"/>
            <a:ext cx="3381375" cy="36004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txBox="1">
            <a:spLocks noGrp="1"/>
          </p:cNvSpPr>
          <p:nvPr>
            <p:ph type="title"/>
          </p:nvPr>
        </p:nvSpPr>
        <p:spPr>
          <a:xfrm>
            <a:off x="827088" y="0"/>
            <a:ext cx="8316912" cy="1143000"/>
          </a:xfrm>
        </p:spPr>
        <p:txBody>
          <a:bodyPr/>
          <a:lstStyle/>
          <a:p>
            <a:pPr>
              <a:spcBef>
                <a:spcPct val="0"/>
              </a:spcBef>
              <a:buClrTx/>
              <a:buFontTx/>
              <a:buNone/>
            </a:pPr>
            <a:r>
              <a:rPr lang="lv-LV" sz="3600" smtClean="0">
                <a:solidFill>
                  <a:schemeClr val="tx1"/>
                </a:solidFill>
                <a:latin typeface="Arial" charset="0"/>
                <a:cs typeface="Arial" charset="0"/>
                <a:sym typeface="Calibri" pitchFamily="34" charset="0"/>
              </a:rPr>
              <a:t>FRET princips</a:t>
            </a:r>
            <a:br>
              <a:rPr lang="lv-LV" sz="3600" smtClean="0">
                <a:solidFill>
                  <a:schemeClr val="tx1"/>
                </a:solidFill>
                <a:latin typeface="Arial" charset="0"/>
                <a:cs typeface="Arial" charset="0"/>
                <a:sym typeface="Calibri" pitchFamily="34" charset="0"/>
              </a:rPr>
            </a:br>
            <a:r>
              <a:rPr lang="lv-LV" sz="3600" smtClean="0">
                <a:solidFill>
                  <a:schemeClr val="tx1"/>
                </a:solidFill>
                <a:latin typeface="Arial" charset="0"/>
                <a:cs typeface="Arial" charset="0"/>
                <a:sym typeface="Calibri" pitchFamily="34" charset="0"/>
              </a:rPr>
              <a:t> </a:t>
            </a:r>
            <a:r>
              <a:rPr lang="lv-LV" sz="2800" smtClean="0">
                <a:solidFill>
                  <a:srgbClr val="000000"/>
                </a:solidFill>
                <a:latin typeface="Arial" charset="0"/>
                <a:ea typeface="ＭＳ Ｐゴシック"/>
                <a:cs typeface="ＭＳ Ｐゴシック"/>
                <a:sym typeface="Arial" charset="0"/>
              </a:rPr>
              <a:t>(fluorescences rezonanses enerģijas pārnese)</a:t>
            </a:r>
            <a:r>
              <a:rPr lang="lv-LV" sz="3600" smtClean="0">
                <a:solidFill>
                  <a:schemeClr val="tx1"/>
                </a:solidFill>
                <a:latin typeface="Arial" charset="0"/>
                <a:cs typeface="Arial" charset="0"/>
                <a:sym typeface="Calibri" pitchFamily="34" charset="0"/>
              </a:rPr>
              <a:t> </a:t>
            </a:r>
          </a:p>
        </p:txBody>
      </p:sp>
      <p:sp>
        <p:nvSpPr>
          <p:cNvPr id="43010" name="Text Box 3"/>
          <p:cNvSpPr txBox="1">
            <a:spLocks noGrp="1"/>
          </p:cNvSpPr>
          <p:nvPr>
            <p:ph type="body" idx="1"/>
          </p:nvPr>
        </p:nvSpPr>
        <p:spPr>
          <a:xfrm>
            <a:off x="900113" y="2205038"/>
            <a:ext cx="4679950" cy="3878262"/>
          </a:xfrm>
        </p:spPr>
        <p:txBody>
          <a:bodyPr/>
          <a:lstStyle/>
          <a:p>
            <a:pPr marL="268288" indent="-268288" eaLnBrk="1" hangingPunct="1">
              <a:lnSpc>
                <a:spcPct val="90000"/>
              </a:lnSpc>
              <a:spcBef>
                <a:spcPct val="0"/>
              </a:spcBef>
              <a:buClrTx/>
              <a:buFontTx/>
              <a:buChar char="•"/>
            </a:pPr>
            <a:r>
              <a:rPr lang="lv-LV" sz="2400" u="sng" smtClean="0">
                <a:solidFill>
                  <a:srgbClr val="000000"/>
                </a:solidFill>
                <a:latin typeface="Arial" charset="0"/>
                <a:ea typeface="ＭＳ Ｐゴシック"/>
                <a:cs typeface="ＭＳ Ｐゴシック"/>
                <a:sym typeface="Arial" charset="0"/>
              </a:rPr>
              <a:t>FRET</a:t>
            </a:r>
            <a:r>
              <a:rPr lang="lv-LV" sz="2400" smtClean="0">
                <a:solidFill>
                  <a:srgbClr val="000000"/>
                </a:solidFill>
                <a:latin typeface="Arial" charset="0"/>
                <a:ea typeface="ＭＳ Ｐゴシック"/>
                <a:cs typeface="ＭＳ Ｐゴシック"/>
                <a:sym typeface="Arial" charset="0"/>
              </a:rPr>
              <a:t>– pēc apstarošanas ierosinātā molekula lielāko daļu enerģijas atdot blakus esošajai molekulai, kuras ierosināšanas enerģija ir ļoti līdzīga pirmās molekulas izdalītajai.</a:t>
            </a:r>
          </a:p>
          <a:p>
            <a:pPr marL="268288" indent="-268288" eaLnBrk="1" hangingPunct="1">
              <a:lnSpc>
                <a:spcPct val="90000"/>
              </a:lnSpc>
              <a:spcBef>
                <a:spcPct val="0"/>
              </a:spcBef>
              <a:buClrTx/>
              <a:buFontTx/>
              <a:buChar char="•"/>
            </a:pPr>
            <a:endParaRPr lang="lv-LV" sz="2400" smtClean="0">
              <a:solidFill>
                <a:srgbClr val="000000"/>
              </a:solidFill>
              <a:latin typeface="Arial" charset="0"/>
              <a:ea typeface="ＭＳ Ｐゴシック"/>
              <a:cs typeface="ＭＳ Ｐゴシック"/>
              <a:sym typeface="Arial" charset="0"/>
            </a:endParaRPr>
          </a:p>
          <a:p>
            <a:pPr marL="268288" indent="-268288" eaLnBrk="1" hangingPunct="1">
              <a:lnSpc>
                <a:spcPct val="90000"/>
              </a:lnSpc>
              <a:spcBef>
                <a:spcPct val="0"/>
              </a:spcBef>
              <a:buClrTx/>
              <a:buFontTx/>
              <a:buChar char="•"/>
            </a:pPr>
            <a:r>
              <a:rPr lang="lv-LV" sz="2400" smtClean="0">
                <a:solidFill>
                  <a:srgbClr val="000000"/>
                </a:solidFill>
                <a:latin typeface="Arial" charset="0"/>
                <a:cs typeface="Arial" charset="0"/>
                <a:sym typeface="Arial" charset="0"/>
              </a:rPr>
              <a:t>Nepieciešami nelieli attālumi (pm – nm) starp donoru un akceptoru.</a:t>
            </a:r>
            <a:endParaRPr lang="en-US" sz="2400" smtClean="0">
              <a:solidFill>
                <a:srgbClr val="000000"/>
              </a:solidFill>
              <a:latin typeface="Arial" charset="0"/>
              <a:cs typeface="Arial" charset="0"/>
              <a:sym typeface="Arial" charset="0"/>
            </a:endParaRPr>
          </a:p>
          <a:p>
            <a:pPr marL="268288" indent="-268288" eaLnBrk="1" hangingPunct="1">
              <a:lnSpc>
                <a:spcPct val="90000"/>
              </a:lnSpc>
              <a:spcBef>
                <a:spcPct val="0"/>
              </a:spcBef>
              <a:buClrTx/>
              <a:buFontTx/>
              <a:buNone/>
            </a:pPr>
            <a:endParaRPr lang="lv-LV" sz="2400" smtClean="0">
              <a:solidFill>
                <a:schemeClr val="tx1"/>
              </a:solidFill>
              <a:latin typeface="Arial" charset="0"/>
              <a:cs typeface="Arial" charset="0"/>
              <a:sym typeface="Arial" charset="0"/>
            </a:endParaRPr>
          </a:p>
          <a:p>
            <a:pPr marL="268288" indent="-268288" eaLnBrk="1" hangingPunct="1">
              <a:lnSpc>
                <a:spcPct val="90000"/>
              </a:lnSpc>
              <a:spcBef>
                <a:spcPct val="0"/>
              </a:spcBef>
              <a:buClrTx/>
              <a:buFontTx/>
              <a:buNone/>
            </a:pPr>
            <a:endParaRPr lang="en-GB" sz="2400" smtClean="0">
              <a:solidFill>
                <a:schemeClr val="tx1"/>
              </a:solidFill>
              <a:latin typeface="Arial" charset="0"/>
              <a:ea typeface="ＭＳ Ｐゴシック"/>
              <a:cs typeface="ＭＳ Ｐゴシック"/>
              <a:sym typeface="Arial" charset="0"/>
            </a:endParaRPr>
          </a:p>
          <a:p>
            <a:pPr marL="268288" indent="-268288">
              <a:lnSpc>
                <a:spcPct val="90000"/>
              </a:lnSpc>
              <a:spcBef>
                <a:spcPct val="0"/>
              </a:spcBef>
              <a:buClrTx/>
              <a:buFontTx/>
              <a:buNone/>
            </a:pPr>
            <a:endParaRPr lang="lv-LV" sz="2400" smtClean="0">
              <a:solidFill>
                <a:srgbClr val="000000"/>
              </a:solidFill>
              <a:latin typeface="Arial" charset="0"/>
              <a:cs typeface="Arial" charset="0"/>
              <a:sym typeface="Arial" charset="0"/>
            </a:endParaRPr>
          </a:p>
        </p:txBody>
      </p:sp>
      <p:pic>
        <p:nvPicPr>
          <p:cNvPr id="43011" name="Picture 3" descr="FRET.PNG"/>
          <p:cNvPicPr>
            <a:picLocks noChangeAspect="1"/>
          </p:cNvPicPr>
          <p:nvPr/>
        </p:nvPicPr>
        <p:blipFill>
          <a:blip r:embed="rId3"/>
          <a:srcRect/>
          <a:stretch>
            <a:fillRect/>
          </a:stretch>
        </p:blipFill>
        <p:spPr bwMode="auto">
          <a:xfrm>
            <a:off x="5667375" y="1266825"/>
            <a:ext cx="3476625" cy="5591175"/>
          </a:xfrm>
          <a:prstGeom prst="rect">
            <a:avLst/>
          </a:prstGeom>
          <a:noFill/>
          <a:ln w="9525">
            <a:noFill/>
            <a:miter lim="800000"/>
            <a:headEnd/>
            <a:tailEnd/>
          </a:ln>
        </p:spPr>
      </p:pic>
      <p:grpSp>
        <p:nvGrpSpPr>
          <p:cNvPr id="43012"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43014"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43015"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43016"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43017"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43018"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932363" y="4652963"/>
            <a:ext cx="3311525" cy="18002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a:p>
        </p:txBody>
      </p:sp>
      <p:sp>
        <p:nvSpPr>
          <p:cNvPr id="45068" name="Rectangle 5"/>
          <p:cNvSpPr>
            <a:spLocks noChangeArrowheads="1"/>
          </p:cNvSpPr>
          <p:nvPr/>
        </p:nvSpPr>
        <p:spPr bwMode="auto">
          <a:xfrm>
            <a:off x="2233613" y="0"/>
            <a:ext cx="5472112" cy="1143000"/>
          </a:xfrm>
          <a:prstGeom prst="rect">
            <a:avLst/>
          </a:prstGeom>
          <a:noFill/>
          <a:ln w="9525">
            <a:noFill/>
            <a:miter lim="800000"/>
            <a:headEnd/>
            <a:tailEnd/>
          </a:ln>
        </p:spPr>
        <p:txBody>
          <a:bodyPr anchor="ctr"/>
          <a:lstStyle/>
          <a:p>
            <a:pPr algn="ctr"/>
            <a:r>
              <a:rPr lang="lv-LV" sz="3600" b="1">
                <a:ea typeface="ＭＳ Ｐゴシック"/>
                <a:cs typeface="ＭＳ Ｐゴシック"/>
              </a:rPr>
              <a:t>Fluorescējošās iezīmes</a:t>
            </a:r>
            <a:endParaRPr lang="ru-RU" sz="3600" b="1">
              <a:ea typeface="ＭＳ Ｐゴシック"/>
              <a:cs typeface="ＭＳ Ｐゴシック"/>
            </a:endParaRPr>
          </a:p>
        </p:txBody>
      </p:sp>
      <p:cxnSp>
        <p:nvCxnSpPr>
          <p:cNvPr id="6" name="Straight Arrow Connector 5"/>
          <p:cNvCxnSpPr/>
          <p:nvPr/>
        </p:nvCxnSpPr>
        <p:spPr>
          <a:xfrm rot="5400000">
            <a:off x="2520157" y="907256"/>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602038" y="1125538"/>
            <a:ext cx="1152525"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45072" name="Group 19"/>
          <p:cNvGrpSpPr>
            <a:grpSpLocks/>
          </p:cNvGrpSpPr>
          <p:nvPr/>
        </p:nvGrpSpPr>
        <p:grpSpPr bwMode="auto">
          <a:xfrm>
            <a:off x="4826000" y="4652963"/>
            <a:ext cx="3382963" cy="1619250"/>
            <a:chOff x="2971" y="2931"/>
            <a:chExt cx="2131" cy="1020"/>
          </a:xfrm>
        </p:grpSpPr>
        <p:sp>
          <p:nvSpPr>
            <p:cNvPr id="45080" name="TextBox 16"/>
            <p:cNvSpPr txBox="1">
              <a:spLocks noChangeArrowheads="1"/>
            </p:cNvSpPr>
            <p:nvPr/>
          </p:nvSpPr>
          <p:spPr bwMode="auto">
            <a:xfrm>
              <a:off x="3129" y="2931"/>
              <a:ext cx="1814" cy="288"/>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Hidrolīzes zondes</a:t>
              </a:r>
            </a:p>
          </p:txBody>
        </p:sp>
        <p:sp>
          <p:nvSpPr>
            <p:cNvPr id="45081" name="TextBox 19"/>
            <p:cNvSpPr txBox="1">
              <a:spLocks noChangeArrowheads="1"/>
            </p:cNvSpPr>
            <p:nvPr/>
          </p:nvSpPr>
          <p:spPr bwMode="auto">
            <a:xfrm>
              <a:off x="2971" y="3203"/>
              <a:ext cx="2131" cy="748"/>
            </a:xfrm>
            <a:prstGeom prst="rect">
              <a:avLst/>
            </a:prstGeom>
            <a:noFill/>
            <a:ln w="9525">
              <a:noFill/>
              <a:miter lim="800000"/>
              <a:headEnd/>
              <a:tailEnd/>
            </a:ln>
          </p:spPr>
          <p:txBody>
            <a:bodyPr>
              <a:spAutoFit/>
            </a:bodyPr>
            <a:lstStyle/>
            <a:p>
              <a:pPr algn="ctr">
                <a:buFont typeface="Arial" charset="0"/>
                <a:buChar char="•"/>
              </a:pPr>
              <a:r>
                <a:rPr lang="lv-LV" sz="2400" u="sng">
                  <a:solidFill>
                    <a:schemeClr val="tx1"/>
                  </a:solidFill>
                  <a:ea typeface="ＭＳ Ｐゴシック"/>
                  <a:cs typeface="ＭＳ Ｐゴシック"/>
                </a:rPr>
                <a:t>TaqMan</a:t>
              </a:r>
            </a:p>
            <a:p>
              <a:pPr algn="ctr">
                <a:buFont typeface="Arial" charset="0"/>
                <a:buChar char="•"/>
              </a:pPr>
              <a:r>
                <a:rPr lang="lv-LV" sz="2400" u="sng">
                  <a:solidFill>
                    <a:schemeClr val="tx1"/>
                  </a:solidFill>
                  <a:ea typeface="ＭＳ Ｐゴシック"/>
                  <a:cs typeface="ＭＳ Ｐゴシック"/>
                </a:rPr>
                <a:t>Molekulārās bākas</a:t>
              </a:r>
            </a:p>
            <a:p>
              <a:pPr algn="ctr">
                <a:buFont typeface="Arial" charset="0"/>
                <a:buChar char="•"/>
              </a:pPr>
              <a:r>
                <a:rPr lang="lv-LV" sz="2400">
                  <a:solidFill>
                    <a:schemeClr val="tx1"/>
                  </a:solidFill>
                  <a:ea typeface="ＭＳ Ｐゴシック"/>
                  <a:cs typeface="ＭＳ Ｐゴシック"/>
                </a:rPr>
                <a:t>Molekulārie skorpioni</a:t>
              </a:r>
            </a:p>
          </p:txBody>
        </p:sp>
      </p:grpSp>
      <p:grpSp>
        <p:nvGrpSpPr>
          <p:cNvPr id="45073" name="Group 18"/>
          <p:cNvGrpSpPr>
            <a:grpSpLocks/>
          </p:cNvGrpSpPr>
          <p:nvPr/>
        </p:nvGrpSpPr>
        <p:grpSpPr bwMode="auto">
          <a:xfrm>
            <a:off x="2378075" y="4652963"/>
            <a:ext cx="2374900" cy="1249362"/>
            <a:chOff x="1429" y="2931"/>
            <a:chExt cx="1496" cy="787"/>
          </a:xfrm>
        </p:grpSpPr>
        <p:sp>
          <p:nvSpPr>
            <p:cNvPr id="45078" name="TextBox 17"/>
            <p:cNvSpPr txBox="1">
              <a:spLocks noChangeArrowheads="1"/>
            </p:cNvSpPr>
            <p:nvPr/>
          </p:nvSpPr>
          <p:spPr bwMode="auto">
            <a:xfrm>
              <a:off x="1429" y="2931"/>
              <a:ext cx="1496" cy="518"/>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Hibridizācijas zondes</a:t>
              </a:r>
            </a:p>
          </p:txBody>
        </p:sp>
        <p:sp>
          <p:nvSpPr>
            <p:cNvPr id="45079" name="TextBox 21"/>
            <p:cNvSpPr txBox="1">
              <a:spLocks noChangeArrowheads="1"/>
            </p:cNvSpPr>
            <p:nvPr/>
          </p:nvSpPr>
          <p:spPr bwMode="auto">
            <a:xfrm>
              <a:off x="1565" y="3430"/>
              <a:ext cx="1224" cy="288"/>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Light Cycler</a:t>
              </a:r>
            </a:p>
          </p:txBody>
        </p:sp>
      </p:grpSp>
      <p:cxnSp>
        <p:nvCxnSpPr>
          <p:cNvPr id="14" name="Straight Arrow Connector 13"/>
          <p:cNvCxnSpPr/>
          <p:nvPr/>
        </p:nvCxnSpPr>
        <p:spPr>
          <a:xfrm>
            <a:off x="5041900" y="1125538"/>
            <a:ext cx="1008063"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45059" name="Group 31"/>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45063"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45064"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45065"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45066"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45067" name="Line 37"/>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45060" name="TextBox 15"/>
          <p:cNvSpPr txBox="1">
            <a:spLocks noChangeArrowheads="1"/>
          </p:cNvSpPr>
          <p:nvPr/>
        </p:nvSpPr>
        <p:spPr bwMode="auto">
          <a:xfrm>
            <a:off x="1187450" y="2060575"/>
            <a:ext cx="2447925" cy="822325"/>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Fluorescējošās krāsvielas</a:t>
            </a:r>
          </a:p>
        </p:txBody>
      </p:sp>
      <p:sp>
        <p:nvSpPr>
          <p:cNvPr id="45061" name="TextBox 18"/>
          <p:cNvSpPr txBox="1">
            <a:spLocks noChangeArrowheads="1"/>
          </p:cNvSpPr>
          <p:nvPr/>
        </p:nvSpPr>
        <p:spPr bwMode="auto">
          <a:xfrm>
            <a:off x="1187450" y="2852738"/>
            <a:ext cx="2447925" cy="1187450"/>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Oxazole Yellow</a:t>
            </a:r>
          </a:p>
          <a:p>
            <a:pPr algn="ctr">
              <a:buFont typeface="Arial" charset="0"/>
              <a:buChar char="•"/>
            </a:pPr>
            <a:r>
              <a:rPr lang="lv-LV" sz="2400">
                <a:solidFill>
                  <a:schemeClr val="tx1"/>
                </a:solidFill>
                <a:ea typeface="ＭＳ Ｐゴシック"/>
                <a:cs typeface="ＭＳ Ｐゴシック"/>
              </a:rPr>
              <a:t>SYBR green</a:t>
            </a:r>
          </a:p>
          <a:p>
            <a:pPr algn="ctr">
              <a:buFont typeface="Arial" charset="0"/>
              <a:buChar char="•"/>
            </a:pPr>
            <a:r>
              <a:rPr lang="lv-LV" sz="2400">
                <a:solidFill>
                  <a:schemeClr val="tx1"/>
                </a:solidFill>
                <a:ea typeface="ＭＳ Ｐゴシック"/>
                <a:cs typeface="ＭＳ Ｐゴシック"/>
              </a:rPr>
              <a:t>PicoGreen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Grp="1"/>
          </p:cNvSpPr>
          <p:nvPr>
            <p:ph type="title"/>
          </p:nvPr>
        </p:nvSpPr>
        <p:spPr>
          <a:xfrm>
            <a:off x="900113" y="0"/>
            <a:ext cx="8243887" cy="1143000"/>
          </a:xfrm>
        </p:spPr>
        <p:txBody>
          <a:bodyPr/>
          <a:lstStyle/>
          <a:p>
            <a:pPr>
              <a:spcBef>
                <a:spcPct val="0"/>
              </a:spcBef>
              <a:buClrTx/>
              <a:buFontTx/>
              <a:buNone/>
            </a:pPr>
            <a:r>
              <a:rPr lang="lv-LV" sz="3600" smtClean="0">
                <a:solidFill>
                  <a:srgbClr val="000000"/>
                </a:solidFill>
                <a:latin typeface="Arial" charset="0"/>
                <a:cs typeface="Arial" charset="0"/>
                <a:sym typeface="Arial" charset="0"/>
              </a:rPr>
              <a:t>TaqMan </a:t>
            </a:r>
            <a:r>
              <a:rPr lang="lv-LV" sz="2400" smtClean="0">
                <a:solidFill>
                  <a:srgbClr val="000000"/>
                </a:solidFill>
                <a:latin typeface="Arial" charset="0"/>
                <a:cs typeface="Arial" charset="0"/>
                <a:sym typeface="Arial" charset="0"/>
              </a:rPr>
              <a:t>(hidrolīzes zondes)</a:t>
            </a:r>
          </a:p>
        </p:txBody>
      </p:sp>
      <p:sp>
        <p:nvSpPr>
          <p:cNvPr id="47106" name="Text Box 3"/>
          <p:cNvSpPr txBox="1">
            <a:spLocks noGrp="1"/>
          </p:cNvSpPr>
          <p:nvPr>
            <p:ph type="body" idx="1"/>
          </p:nvPr>
        </p:nvSpPr>
        <p:spPr>
          <a:xfrm>
            <a:off x="1116013" y="1600200"/>
            <a:ext cx="7570787" cy="4525963"/>
          </a:xfrm>
        </p:spPr>
        <p:txBody>
          <a:bodyPr/>
          <a:lstStyle/>
          <a:p>
            <a:pPr marL="0" indent="0" eaLnBrk="1" hangingPunct="1">
              <a:lnSpc>
                <a:spcPct val="80000"/>
              </a:lnSpc>
              <a:spcBef>
                <a:spcPct val="0"/>
              </a:spcBef>
              <a:buClrTx/>
              <a:buFontTx/>
              <a:buNone/>
            </a:pPr>
            <a:r>
              <a:rPr lang="lv-LV" sz="2400" b="1" smtClean="0">
                <a:solidFill>
                  <a:srgbClr val="000000"/>
                </a:solidFill>
                <a:latin typeface="Arial" charset="0"/>
                <a:ea typeface="ＭＳ Ｐゴシック"/>
                <a:cs typeface="ＭＳ Ｐゴシック"/>
                <a:sym typeface="Arial" charset="0"/>
              </a:rPr>
              <a:t>20-30bp gari oligonukleotīdi (ssDNS).</a:t>
            </a:r>
          </a:p>
          <a:p>
            <a:pPr marL="0" indent="0" eaLnBrk="1" hangingPunct="1">
              <a:lnSpc>
                <a:spcPct val="80000"/>
              </a:lnSpc>
              <a:spcBef>
                <a:spcPct val="0"/>
              </a:spcBef>
              <a:buClrTx/>
              <a:buFontTx/>
              <a:buNone/>
            </a:pPr>
            <a:endParaRPr lang="lv-LV" sz="2400" b="1" smtClean="0">
              <a:solidFill>
                <a:srgbClr val="000000"/>
              </a:solidFill>
              <a:latin typeface="Arial" charset="0"/>
              <a:ea typeface="ＭＳ Ｐゴシック"/>
              <a:cs typeface="ＭＳ Ｐゴシック"/>
              <a:sym typeface="Arial" charset="0"/>
            </a:endParaRPr>
          </a:p>
          <a:p>
            <a:pPr marL="0" indent="0" eaLnBrk="1" hangingPunct="1">
              <a:lnSpc>
                <a:spcPct val="80000"/>
              </a:lnSpc>
              <a:spcBef>
                <a:spcPct val="0"/>
              </a:spcBef>
              <a:buClrTx/>
              <a:buFontTx/>
              <a:buNone/>
            </a:pPr>
            <a:r>
              <a:rPr lang="lv-LV" sz="2400" b="1" smtClean="0">
                <a:solidFill>
                  <a:srgbClr val="000000"/>
                </a:solidFill>
                <a:latin typeface="Arial" charset="0"/>
                <a:ea typeface="ＭＳ Ｐゴシック"/>
                <a:cs typeface="ＭＳ Ｐゴシック"/>
                <a:sym typeface="Arial" charset="0"/>
              </a:rPr>
              <a:t>5’ galā ir fluorescenta iezīme – reportieris (R).</a:t>
            </a:r>
          </a:p>
          <a:p>
            <a:pPr marL="0" indent="0" eaLnBrk="1" hangingPunct="1">
              <a:lnSpc>
                <a:spcPct val="80000"/>
              </a:lnSpc>
              <a:spcBef>
                <a:spcPct val="0"/>
              </a:spcBef>
              <a:buClrTx/>
              <a:buFontTx/>
              <a:buNone/>
            </a:pPr>
            <a:endParaRPr lang="lv-LV" sz="2400" b="1" smtClean="0">
              <a:solidFill>
                <a:srgbClr val="000000"/>
              </a:solidFill>
              <a:latin typeface="Arial" charset="0"/>
              <a:ea typeface="ＭＳ Ｐゴシック"/>
              <a:cs typeface="ＭＳ Ｐゴシック"/>
              <a:sym typeface="Arial" charset="0"/>
            </a:endParaRPr>
          </a:p>
          <a:p>
            <a:pPr marL="0" indent="0" eaLnBrk="1" hangingPunct="1">
              <a:lnSpc>
                <a:spcPct val="80000"/>
              </a:lnSpc>
              <a:spcBef>
                <a:spcPct val="0"/>
              </a:spcBef>
              <a:buClrTx/>
              <a:buFontTx/>
              <a:buNone/>
            </a:pPr>
            <a:r>
              <a:rPr lang="lv-LV" sz="2400" b="1" smtClean="0">
                <a:solidFill>
                  <a:srgbClr val="000000"/>
                </a:solidFill>
                <a:latin typeface="Arial" charset="0"/>
                <a:ea typeface="ＭＳ Ｐゴシック"/>
                <a:cs typeface="ＭＳ Ｐゴシック"/>
                <a:sym typeface="Arial" charset="0"/>
              </a:rPr>
              <a:t>3’ galā ir fluorescences dzēsējs (Q).</a:t>
            </a:r>
          </a:p>
          <a:p>
            <a:pPr marL="0" indent="0" eaLnBrk="1" hangingPunct="1">
              <a:lnSpc>
                <a:spcPct val="80000"/>
              </a:lnSpc>
              <a:spcBef>
                <a:spcPct val="0"/>
              </a:spcBef>
              <a:buClrTx/>
              <a:buFontTx/>
              <a:buNone/>
            </a:pPr>
            <a:endParaRPr lang="lv-LV" sz="2400" b="1" smtClean="0">
              <a:solidFill>
                <a:srgbClr val="000000"/>
              </a:solidFill>
              <a:latin typeface="Arial" charset="0"/>
              <a:ea typeface="ＭＳ Ｐゴシック"/>
              <a:cs typeface="ＭＳ Ｐゴシック"/>
              <a:sym typeface="Arial" charset="0"/>
            </a:endParaRPr>
          </a:p>
          <a:p>
            <a:pPr marL="0" indent="0" eaLnBrk="1" hangingPunct="1">
              <a:lnSpc>
                <a:spcPct val="80000"/>
              </a:lnSpc>
              <a:spcBef>
                <a:spcPct val="0"/>
              </a:spcBef>
              <a:buClrTx/>
              <a:buFontTx/>
              <a:buNone/>
            </a:pPr>
            <a:endParaRPr lang="lv-LV" sz="2400" b="1" smtClean="0">
              <a:solidFill>
                <a:srgbClr val="000000"/>
              </a:solidFill>
              <a:latin typeface="Arial" charset="0"/>
              <a:ea typeface="ＭＳ Ｐゴシック"/>
              <a:cs typeface="ＭＳ Ｐゴシック"/>
              <a:sym typeface="Arial" charset="0"/>
            </a:endParaRPr>
          </a:p>
        </p:txBody>
      </p:sp>
      <p:grpSp>
        <p:nvGrpSpPr>
          <p:cNvPr id="47107" name="Group 14"/>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47109"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47110"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47111"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47112"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47113" name="Line 2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49154" name="Content Placeholder 3"/>
          <p:cNvPicPr>
            <a:picLocks noChangeAspect="1" noChangeArrowheads="1"/>
          </p:cNvPicPr>
          <p:nvPr/>
        </p:nvPicPr>
        <p:blipFill>
          <a:blip r:embed="rId2"/>
          <a:srcRect l="35143" t="56700" r="24179" b="33124"/>
          <a:stretch>
            <a:fillRect/>
          </a:stretch>
        </p:blipFill>
        <p:spPr bwMode="auto">
          <a:xfrm>
            <a:off x="1476375" y="4221163"/>
            <a:ext cx="7197725" cy="1347787"/>
          </a:xfrm>
          <a:prstGeom prst="rect">
            <a:avLst/>
          </a:prstGeom>
          <a:noFill/>
          <a:ln w="9525">
            <a:noFill/>
            <a:miter lim="800000"/>
            <a:headEnd/>
            <a:tailEnd/>
          </a:ln>
        </p:spPr>
      </p:pic>
      <p:sp>
        <p:nvSpPr>
          <p:cNvPr id="49155" name="Rectangle 19"/>
          <p:cNvSpPr>
            <a:spLocks noChangeArrowheads="1"/>
          </p:cNvSpPr>
          <p:nvPr/>
        </p:nvSpPr>
        <p:spPr bwMode="auto">
          <a:xfrm>
            <a:off x="6948488" y="6237288"/>
            <a:ext cx="1909762" cy="396875"/>
          </a:xfrm>
          <a:prstGeom prst="rect">
            <a:avLst/>
          </a:prstGeom>
          <a:noFill/>
          <a:ln w="9525">
            <a:noFill/>
            <a:miter lim="800000"/>
            <a:headEnd/>
            <a:tailEnd/>
          </a:ln>
        </p:spPr>
        <p:txBody>
          <a:bodyPr wrap="none">
            <a:spAutoFit/>
          </a:bodyPr>
          <a:lstStyle/>
          <a:p>
            <a:pPr algn="r"/>
            <a:r>
              <a:rPr lang="lv-LV" sz="2000" b="1">
                <a:solidFill>
                  <a:schemeClr val="tx1"/>
                </a:solidFill>
              </a:rPr>
              <a:t>Kušana (95°C)</a:t>
            </a:r>
          </a:p>
        </p:txBody>
      </p:sp>
      <p:grpSp>
        <p:nvGrpSpPr>
          <p:cNvPr id="49156" name="Group 20"/>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49158"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49159"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49160"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49161"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49162" name="Line 26"/>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0178" name="Picture 3"/>
          <p:cNvPicPr>
            <a:picLocks noChangeAspect="1" noChangeArrowheads="1"/>
          </p:cNvPicPr>
          <p:nvPr/>
        </p:nvPicPr>
        <p:blipFill>
          <a:blip r:embed="rId2"/>
          <a:srcRect l="35106" t="51877" r="25693" b="28448"/>
          <a:stretch>
            <a:fillRect/>
          </a:stretch>
        </p:blipFill>
        <p:spPr bwMode="auto">
          <a:xfrm>
            <a:off x="1619250" y="2997200"/>
            <a:ext cx="7197725" cy="2959100"/>
          </a:xfrm>
          <a:prstGeom prst="rect">
            <a:avLst/>
          </a:prstGeom>
          <a:noFill/>
          <a:ln w="9525">
            <a:noFill/>
            <a:miter lim="800000"/>
            <a:headEnd/>
            <a:tailEnd/>
          </a:ln>
        </p:spPr>
      </p:pic>
      <p:sp>
        <p:nvSpPr>
          <p:cNvPr id="50179" name="Rectangle 21"/>
          <p:cNvSpPr>
            <a:spLocks noChangeArrowheads="1"/>
          </p:cNvSpPr>
          <p:nvPr/>
        </p:nvSpPr>
        <p:spPr bwMode="auto">
          <a:xfrm>
            <a:off x="6948488" y="6237288"/>
            <a:ext cx="1909762" cy="396875"/>
          </a:xfrm>
          <a:prstGeom prst="rect">
            <a:avLst/>
          </a:prstGeom>
          <a:noFill/>
          <a:ln w="9525">
            <a:noFill/>
            <a:miter lim="800000"/>
            <a:headEnd/>
            <a:tailEnd/>
          </a:ln>
        </p:spPr>
        <p:txBody>
          <a:bodyPr wrap="none">
            <a:spAutoFit/>
          </a:bodyPr>
          <a:lstStyle/>
          <a:p>
            <a:pPr algn="r"/>
            <a:r>
              <a:rPr lang="lv-LV" sz="2000" b="1">
                <a:solidFill>
                  <a:schemeClr val="tx1"/>
                </a:solidFill>
              </a:rPr>
              <a:t>Kušana (95°C)</a:t>
            </a:r>
          </a:p>
        </p:txBody>
      </p:sp>
      <p:grpSp>
        <p:nvGrpSpPr>
          <p:cNvPr id="50180" name="Group 22"/>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0182"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0183"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0184"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0185"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0186" name="Line 28"/>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1202" name="Picture 3"/>
          <p:cNvPicPr>
            <a:picLocks noChangeAspect="1" noChangeArrowheads="1"/>
          </p:cNvPicPr>
          <p:nvPr/>
        </p:nvPicPr>
        <p:blipFill>
          <a:blip r:embed="rId2"/>
          <a:srcRect l="35031" t="51039" r="25139" b="27365"/>
          <a:stretch>
            <a:fillRect/>
          </a:stretch>
        </p:blipFill>
        <p:spPr bwMode="auto">
          <a:xfrm>
            <a:off x="1258888" y="2852738"/>
            <a:ext cx="7197725" cy="3198812"/>
          </a:xfrm>
          <a:prstGeom prst="rect">
            <a:avLst/>
          </a:prstGeom>
          <a:noFill/>
          <a:ln w="9525">
            <a:noFill/>
            <a:miter lim="800000"/>
            <a:headEnd/>
            <a:tailEnd/>
          </a:ln>
        </p:spPr>
      </p:pic>
      <p:sp>
        <p:nvSpPr>
          <p:cNvPr id="51203" name="Rectangle 22"/>
          <p:cNvSpPr>
            <a:spLocks noChangeArrowheads="1"/>
          </p:cNvSpPr>
          <p:nvPr/>
        </p:nvSpPr>
        <p:spPr bwMode="auto">
          <a:xfrm>
            <a:off x="6948488" y="6237288"/>
            <a:ext cx="1909762" cy="396875"/>
          </a:xfrm>
          <a:prstGeom prst="rect">
            <a:avLst/>
          </a:prstGeom>
          <a:noFill/>
          <a:ln w="9525">
            <a:noFill/>
            <a:miter lim="800000"/>
            <a:headEnd/>
            <a:tailEnd/>
          </a:ln>
        </p:spPr>
        <p:txBody>
          <a:bodyPr wrap="none">
            <a:spAutoFit/>
          </a:bodyPr>
          <a:lstStyle/>
          <a:p>
            <a:pPr algn="r"/>
            <a:r>
              <a:rPr lang="lv-LV" sz="2000" b="1">
                <a:solidFill>
                  <a:schemeClr val="tx1"/>
                </a:solidFill>
              </a:rPr>
              <a:t>Kušana (95°C)</a:t>
            </a:r>
          </a:p>
        </p:txBody>
      </p:sp>
      <p:grpSp>
        <p:nvGrpSpPr>
          <p:cNvPr id="51204" name="Group 23"/>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1206"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1207"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1208"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1209"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1210" name="Line 29"/>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5"/>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2226" name="Picture 3"/>
          <p:cNvPicPr>
            <a:picLocks noChangeAspect="1" noChangeArrowheads="1"/>
          </p:cNvPicPr>
          <p:nvPr/>
        </p:nvPicPr>
        <p:blipFill>
          <a:blip r:embed="rId3"/>
          <a:srcRect l="34958" t="43903" r="25175" b="27365"/>
          <a:stretch>
            <a:fillRect/>
          </a:stretch>
        </p:blipFill>
        <p:spPr bwMode="auto">
          <a:xfrm>
            <a:off x="1258888" y="1844675"/>
            <a:ext cx="7197725" cy="4251325"/>
          </a:xfrm>
          <a:prstGeom prst="rect">
            <a:avLst/>
          </a:prstGeom>
          <a:noFill/>
          <a:ln w="9525">
            <a:noFill/>
            <a:miter lim="800000"/>
            <a:headEnd/>
            <a:tailEnd/>
          </a:ln>
        </p:spPr>
      </p:pic>
      <p:sp>
        <p:nvSpPr>
          <p:cNvPr id="52227" name="Text Box 18"/>
          <p:cNvSpPr txBox="1">
            <a:spLocks noChangeArrowheads="1"/>
          </p:cNvSpPr>
          <p:nvPr/>
        </p:nvSpPr>
        <p:spPr bwMode="auto">
          <a:xfrm>
            <a:off x="5148263" y="6237288"/>
            <a:ext cx="3700462" cy="396875"/>
          </a:xfrm>
          <a:prstGeom prst="rect">
            <a:avLst/>
          </a:prstGeom>
          <a:noFill/>
          <a:ln w="9525">
            <a:noFill/>
            <a:miter lim="800000"/>
            <a:headEnd/>
            <a:tailEnd/>
          </a:ln>
        </p:spPr>
        <p:txBody>
          <a:bodyPr wrap="none">
            <a:spAutoFit/>
          </a:bodyPr>
          <a:lstStyle/>
          <a:p>
            <a:pPr algn="r"/>
            <a:r>
              <a:rPr lang="lv-LV" sz="2000" b="1"/>
              <a:t>Zondes piesaistīšanās (60</a:t>
            </a:r>
            <a:r>
              <a:rPr lang="lv-LV" sz="2000" b="1">
                <a:solidFill>
                  <a:schemeClr val="tx1"/>
                </a:solidFill>
              </a:rPr>
              <a:t>°C)</a:t>
            </a:r>
          </a:p>
        </p:txBody>
      </p:sp>
      <p:grpSp>
        <p:nvGrpSpPr>
          <p:cNvPr id="52228" name="Group 20"/>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2230"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2231"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2232"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2233"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2234" name="Line 26"/>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4274" name="Picture 3"/>
          <p:cNvPicPr>
            <a:picLocks noChangeAspect="1" noChangeArrowheads="1"/>
          </p:cNvPicPr>
          <p:nvPr/>
        </p:nvPicPr>
        <p:blipFill>
          <a:blip r:embed="rId3"/>
          <a:srcRect l="34958" t="47989" r="25139" b="27365"/>
          <a:stretch>
            <a:fillRect/>
          </a:stretch>
        </p:blipFill>
        <p:spPr bwMode="auto">
          <a:xfrm>
            <a:off x="1258888" y="2420938"/>
            <a:ext cx="7197725" cy="3641725"/>
          </a:xfrm>
          <a:prstGeom prst="rect">
            <a:avLst/>
          </a:prstGeom>
          <a:noFill/>
          <a:ln w="9525">
            <a:noFill/>
            <a:miter lim="800000"/>
            <a:headEnd/>
            <a:tailEnd/>
          </a:ln>
        </p:spPr>
      </p:pic>
      <p:sp>
        <p:nvSpPr>
          <p:cNvPr id="54275" name="Text Box 14"/>
          <p:cNvSpPr txBox="1">
            <a:spLocks noChangeArrowheads="1"/>
          </p:cNvSpPr>
          <p:nvPr/>
        </p:nvSpPr>
        <p:spPr bwMode="auto">
          <a:xfrm>
            <a:off x="5148263" y="6237288"/>
            <a:ext cx="3700462" cy="396875"/>
          </a:xfrm>
          <a:prstGeom prst="rect">
            <a:avLst/>
          </a:prstGeom>
          <a:noFill/>
          <a:ln w="9525">
            <a:noFill/>
            <a:miter lim="800000"/>
            <a:headEnd/>
            <a:tailEnd/>
          </a:ln>
        </p:spPr>
        <p:txBody>
          <a:bodyPr wrap="none">
            <a:spAutoFit/>
          </a:bodyPr>
          <a:lstStyle/>
          <a:p>
            <a:pPr algn="r"/>
            <a:r>
              <a:rPr lang="lv-LV" sz="2000" b="1"/>
              <a:t>Zondes piesaistīšanās (60</a:t>
            </a:r>
            <a:r>
              <a:rPr lang="lv-LV" sz="2000" b="1">
                <a:solidFill>
                  <a:schemeClr val="tx1"/>
                </a:solidFill>
              </a:rPr>
              <a:t>°C)</a:t>
            </a:r>
          </a:p>
        </p:txBody>
      </p:sp>
      <p:grpSp>
        <p:nvGrpSpPr>
          <p:cNvPr id="54276"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4278"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4279"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4280"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4281"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4282"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6322" name="Picture 3"/>
          <p:cNvPicPr>
            <a:picLocks noChangeAspect="1" noChangeArrowheads="1"/>
          </p:cNvPicPr>
          <p:nvPr/>
        </p:nvPicPr>
        <p:blipFill>
          <a:blip r:embed="rId3"/>
          <a:srcRect l="34515" t="47693" r="25139" b="27415"/>
          <a:stretch>
            <a:fillRect/>
          </a:stretch>
        </p:blipFill>
        <p:spPr bwMode="auto">
          <a:xfrm>
            <a:off x="1258888" y="2420938"/>
            <a:ext cx="7197725" cy="3638550"/>
          </a:xfrm>
          <a:prstGeom prst="rect">
            <a:avLst/>
          </a:prstGeom>
          <a:noFill/>
          <a:ln w="9525">
            <a:noFill/>
            <a:miter lim="800000"/>
            <a:headEnd/>
            <a:tailEnd/>
          </a:ln>
        </p:spPr>
      </p:pic>
      <p:sp>
        <p:nvSpPr>
          <p:cNvPr id="56323" name="Text Box 14"/>
          <p:cNvSpPr txBox="1">
            <a:spLocks noChangeArrowheads="1"/>
          </p:cNvSpPr>
          <p:nvPr/>
        </p:nvSpPr>
        <p:spPr bwMode="auto">
          <a:xfrm>
            <a:off x="5003800" y="6237288"/>
            <a:ext cx="3895725" cy="396875"/>
          </a:xfrm>
          <a:prstGeom prst="rect">
            <a:avLst/>
          </a:prstGeom>
          <a:noFill/>
          <a:ln w="9525">
            <a:noFill/>
            <a:miter lim="800000"/>
            <a:headEnd/>
            <a:tailEnd/>
          </a:ln>
        </p:spPr>
        <p:txBody>
          <a:bodyPr wrap="none">
            <a:spAutoFit/>
          </a:bodyPr>
          <a:lstStyle/>
          <a:p>
            <a:pPr algn="r"/>
            <a:r>
              <a:rPr lang="lv-LV" sz="2000" b="1"/>
              <a:t>Praimeru piesaistīšanās (60</a:t>
            </a:r>
            <a:r>
              <a:rPr lang="lv-LV" sz="2000" b="1">
                <a:solidFill>
                  <a:schemeClr val="tx1"/>
                </a:solidFill>
              </a:rPr>
              <a:t>°C)</a:t>
            </a:r>
          </a:p>
        </p:txBody>
      </p:sp>
      <p:grpSp>
        <p:nvGrpSpPr>
          <p:cNvPr id="56324"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6326"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6327"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6328"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6329"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6330"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8370" name="Picture 3"/>
          <p:cNvPicPr>
            <a:picLocks noChangeAspect="1" noChangeArrowheads="1"/>
          </p:cNvPicPr>
          <p:nvPr/>
        </p:nvPicPr>
        <p:blipFill>
          <a:blip r:embed="rId2"/>
          <a:srcRect l="35390" t="41983" r="25139" b="27710"/>
          <a:stretch>
            <a:fillRect/>
          </a:stretch>
        </p:blipFill>
        <p:spPr bwMode="auto">
          <a:xfrm>
            <a:off x="1403350" y="1557338"/>
            <a:ext cx="7126288" cy="4483100"/>
          </a:xfrm>
          <a:prstGeom prst="rect">
            <a:avLst/>
          </a:prstGeom>
          <a:noFill/>
          <a:ln w="9525">
            <a:noFill/>
            <a:miter lim="800000"/>
            <a:headEnd/>
            <a:tailEnd/>
          </a:ln>
        </p:spPr>
      </p:pic>
      <p:sp>
        <p:nvSpPr>
          <p:cNvPr id="58371" name="Text Box 18"/>
          <p:cNvSpPr txBox="1">
            <a:spLocks noChangeArrowheads="1"/>
          </p:cNvSpPr>
          <p:nvPr/>
        </p:nvSpPr>
        <p:spPr bwMode="auto">
          <a:xfrm>
            <a:off x="3995738" y="6237288"/>
            <a:ext cx="4929187" cy="396875"/>
          </a:xfrm>
          <a:prstGeom prst="rect">
            <a:avLst/>
          </a:prstGeom>
          <a:noFill/>
          <a:ln w="9525">
            <a:noFill/>
            <a:miter lim="800000"/>
            <a:headEnd/>
            <a:tailEnd/>
          </a:ln>
        </p:spPr>
        <p:txBody>
          <a:bodyPr wrap="none">
            <a:spAutoFit/>
          </a:bodyPr>
          <a:lstStyle/>
          <a:p>
            <a:pPr algn="r"/>
            <a:r>
              <a:rPr lang="lv-LV" sz="2000" b="1"/>
              <a:t>DNS sintēze un zondes šķelšana (60</a:t>
            </a:r>
            <a:r>
              <a:rPr lang="lv-LV" sz="2000" b="1">
                <a:solidFill>
                  <a:schemeClr val="tx1"/>
                </a:solidFill>
              </a:rPr>
              <a:t>°C)</a:t>
            </a:r>
          </a:p>
        </p:txBody>
      </p:sp>
      <p:grpSp>
        <p:nvGrpSpPr>
          <p:cNvPr id="58372" name="Group 19"/>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8374"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8375"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8376"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8377"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8378" name="Line 25"/>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7"/>
          <p:cNvSpPr txBox="1">
            <a:spLocks noGrp="1"/>
          </p:cNvSpPr>
          <p:nvPr>
            <p:ph type="title"/>
          </p:nvPr>
        </p:nvSpPr>
        <p:spPr>
          <a:xfrm>
            <a:off x="468313" y="0"/>
            <a:ext cx="8229600" cy="765175"/>
          </a:xfrm>
        </p:spPr>
        <p:txBody>
          <a:bodyPr/>
          <a:lstStyle/>
          <a:p>
            <a:pPr>
              <a:spcBef>
                <a:spcPct val="0"/>
              </a:spcBef>
              <a:buClrTx/>
              <a:buFontTx/>
              <a:buNone/>
            </a:pPr>
            <a:r>
              <a:rPr lang="lv-LV" sz="3600" b="1" smtClean="0">
                <a:solidFill>
                  <a:srgbClr val="000000"/>
                </a:solidFill>
                <a:latin typeface="Arial" charset="0"/>
                <a:cs typeface="Arial" charset="0"/>
                <a:sym typeface="Arial" charset="0"/>
              </a:rPr>
              <a:t>PCR reakcijas sastāvs</a:t>
            </a:r>
          </a:p>
        </p:txBody>
      </p:sp>
      <p:sp>
        <p:nvSpPr>
          <p:cNvPr id="21506" name="Text Box 8"/>
          <p:cNvSpPr txBox="1">
            <a:spLocks noGrp="1"/>
          </p:cNvSpPr>
          <p:nvPr>
            <p:ph type="body" idx="1"/>
          </p:nvPr>
        </p:nvSpPr>
        <p:spPr/>
        <p:txBody>
          <a:bodyPr/>
          <a:lstStyle/>
          <a:p>
            <a:pPr marL="361950" indent="-266700">
              <a:spcBef>
                <a:spcPct val="0"/>
              </a:spcBef>
              <a:buClrTx/>
              <a:buFontTx/>
              <a:buChar char="•"/>
              <a:tabLst>
                <a:tab pos="1071563" algn="l"/>
              </a:tabLst>
            </a:pPr>
            <a:r>
              <a:rPr lang="lv-LV" sz="2400" smtClean="0">
                <a:solidFill>
                  <a:srgbClr val="000000"/>
                </a:solidFill>
                <a:latin typeface="Arial" charset="0"/>
                <a:cs typeface="Arial" charset="0"/>
                <a:sym typeface="Arial" charset="0"/>
              </a:rPr>
              <a:t>Paraugs </a:t>
            </a:r>
            <a:r>
              <a:rPr lang="lv-LV" sz="2000" smtClean="0">
                <a:solidFill>
                  <a:srgbClr val="000000"/>
                </a:solidFill>
                <a:latin typeface="Arial" charset="0"/>
                <a:cs typeface="Arial" charset="0"/>
                <a:sym typeface="Arial" charset="0"/>
              </a:rPr>
              <a:t>(pavairojamais DNS).</a:t>
            </a:r>
          </a:p>
          <a:p>
            <a:pPr marL="361950" indent="-266700">
              <a:spcBef>
                <a:spcPct val="0"/>
              </a:spcBef>
              <a:buClrTx/>
              <a:buFontTx/>
              <a:buNone/>
              <a:tabLst>
                <a:tab pos="1071563" algn="l"/>
              </a:tabLst>
            </a:pPr>
            <a:endParaRPr lang="lv-LV" sz="2400" smtClean="0">
              <a:solidFill>
                <a:srgbClr val="000000"/>
              </a:solidFill>
              <a:latin typeface="Arial" charset="0"/>
              <a:cs typeface="Arial" charset="0"/>
              <a:sym typeface="Arial" charset="0"/>
            </a:endParaRPr>
          </a:p>
          <a:p>
            <a:pPr marL="361950" indent="-266700">
              <a:spcBef>
                <a:spcPct val="0"/>
              </a:spcBef>
              <a:buClrTx/>
              <a:buFontTx/>
              <a:buChar char="•"/>
              <a:tabLst>
                <a:tab pos="1071563" algn="l"/>
              </a:tabLst>
            </a:pPr>
            <a:r>
              <a:rPr lang="lv-LV" sz="2400" smtClean="0">
                <a:solidFill>
                  <a:srgbClr val="000000"/>
                </a:solidFill>
                <a:latin typeface="Arial" charset="0"/>
                <a:cs typeface="Arial" charset="0"/>
                <a:sym typeface="Arial" charset="0"/>
              </a:rPr>
              <a:t>Sāļi </a:t>
            </a:r>
            <a:r>
              <a:rPr lang="lv-LV" sz="2000" smtClean="0">
                <a:solidFill>
                  <a:srgbClr val="000000"/>
                </a:solidFill>
                <a:latin typeface="Arial" charset="0"/>
                <a:cs typeface="Arial" charset="0"/>
                <a:sym typeface="Arial" charset="0"/>
              </a:rPr>
              <a:t>(darbojas kā reakcijas katalizatori).</a:t>
            </a:r>
          </a:p>
          <a:p>
            <a:pPr marL="361950" indent="-266700">
              <a:spcBef>
                <a:spcPct val="0"/>
              </a:spcBef>
              <a:buClrTx/>
              <a:buFontTx/>
              <a:buNone/>
              <a:tabLst>
                <a:tab pos="1071563" algn="l"/>
              </a:tabLst>
            </a:pPr>
            <a:endParaRPr lang="lv-LV" sz="2000" smtClean="0">
              <a:solidFill>
                <a:srgbClr val="000000"/>
              </a:solidFill>
              <a:latin typeface="Arial" charset="0"/>
              <a:cs typeface="Arial" charset="0"/>
              <a:sym typeface="Arial" charset="0"/>
            </a:endParaRPr>
          </a:p>
          <a:p>
            <a:pPr marL="361950" indent="-266700">
              <a:spcBef>
                <a:spcPct val="0"/>
              </a:spcBef>
              <a:buClrTx/>
              <a:buFontTx/>
              <a:buChar char="•"/>
              <a:tabLst>
                <a:tab pos="1071563" algn="l"/>
              </a:tabLst>
            </a:pPr>
            <a:r>
              <a:rPr lang="lv-LV" sz="2400" smtClean="0">
                <a:solidFill>
                  <a:srgbClr val="000000"/>
                </a:solidFill>
                <a:latin typeface="Arial" charset="0"/>
                <a:cs typeface="Arial" charset="0"/>
                <a:sym typeface="Arial" charset="0"/>
              </a:rPr>
              <a:t>Nukleotīdi </a:t>
            </a:r>
            <a:r>
              <a:rPr lang="lv-LV" sz="2000" smtClean="0">
                <a:solidFill>
                  <a:srgbClr val="000000"/>
                </a:solidFill>
                <a:latin typeface="Arial" charset="0"/>
                <a:cs typeface="Arial" charset="0"/>
                <a:sym typeface="Arial" charset="0"/>
              </a:rPr>
              <a:t>(nukleīnskābju sastāvdaļas- </a:t>
            </a:r>
            <a:r>
              <a:rPr lang="lv-LV" sz="2000" smtClean="0">
                <a:solidFill>
                  <a:srgbClr val="000000"/>
                </a:solidFill>
                <a:latin typeface="Arial" charset="0"/>
                <a:ea typeface="Calibri" pitchFamily="34" charset="0"/>
                <a:cs typeface="Times New Roman" pitchFamily="18" charset="0"/>
                <a:sym typeface="Arial" charset="0"/>
              </a:rPr>
              <a:t>timīns [T], citozīns [C], guanīns [G] un adenizīns [A]).</a:t>
            </a:r>
            <a:endParaRPr lang="lv-LV" sz="2000" smtClean="0">
              <a:solidFill>
                <a:srgbClr val="000000"/>
              </a:solidFill>
              <a:latin typeface="Arial" charset="0"/>
              <a:cs typeface="Arial" charset="0"/>
              <a:sym typeface="Arial" charset="0"/>
            </a:endParaRPr>
          </a:p>
          <a:p>
            <a:pPr marL="361950" indent="-266700">
              <a:spcBef>
                <a:spcPct val="0"/>
              </a:spcBef>
              <a:buClrTx/>
              <a:buFontTx/>
              <a:buNone/>
              <a:tabLst>
                <a:tab pos="1071563" algn="l"/>
              </a:tabLst>
            </a:pPr>
            <a:endParaRPr lang="lv-LV" sz="2400" smtClean="0">
              <a:solidFill>
                <a:srgbClr val="000000"/>
              </a:solidFill>
              <a:latin typeface="Arial" charset="0"/>
              <a:cs typeface="Arial" charset="0"/>
              <a:sym typeface="Arial" charset="0"/>
            </a:endParaRPr>
          </a:p>
          <a:p>
            <a:pPr marL="361950" indent="-266700">
              <a:spcBef>
                <a:spcPct val="0"/>
              </a:spcBef>
              <a:buClrTx/>
              <a:buFontTx/>
              <a:buChar char="•"/>
              <a:tabLst>
                <a:tab pos="1071563" algn="l"/>
              </a:tabLst>
            </a:pPr>
            <a:r>
              <a:rPr lang="lv-LV" sz="2400" smtClean="0">
                <a:solidFill>
                  <a:srgbClr val="000000"/>
                </a:solidFill>
                <a:latin typeface="Arial" charset="0"/>
                <a:cs typeface="Arial" charset="0"/>
                <a:sym typeface="Arial" charset="0"/>
              </a:rPr>
              <a:t>Praimeri </a:t>
            </a:r>
            <a:r>
              <a:rPr lang="lv-LV" sz="2000" smtClean="0">
                <a:solidFill>
                  <a:srgbClr val="000000"/>
                </a:solidFill>
                <a:latin typeface="Arial" charset="0"/>
                <a:cs typeface="Arial" charset="0"/>
                <a:sym typeface="Arial" charset="0"/>
              </a:rPr>
              <a:t>(īsi DNS/RNS fragmenti, kas palīdz polimerāzei sākt DNS/RNS sintēzi).</a:t>
            </a:r>
          </a:p>
          <a:p>
            <a:pPr marL="361950" indent="-266700">
              <a:spcBef>
                <a:spcPct val="0"/>
              </a:spcBef>
              <a:buClrTx/>
              <a:buFontTx/>
              <a:buNone/>
              <a:tabLst>
                <a:tab pos="1071563" algn="l"/>
              </a:tabLst>
            </a:pPr>
            <a:endParaRPr lang="lv-LV" sz="2000" smtClean="0">
              <a:solidFill>
                <a:srgbClr val="000000"/>
              </a:solidFill>
              <a:latin typeface="Arial" charset="0"/>
              <a:cs typeface="Arial" charset="0"/>
              <a:sym typeface="Arial" charset="0"/>
            </a:endParaRPr>
          </a:p>
          <a:p>
            <a:pPr marL="361950" indent="-266700">
              <a:spcBef>
                <a:spcPct val="0"/>
              </a:spcBef>
              <a:buClrTx/>
              <a:buFontTx/>
              <a:buChar char="•"/>
              <a:tabLst>
                <a:tab pos="1071563" algn="l"/>
              </a:tabLst>
            </a:pPr>
            <a:r>
              <a:rPr lang="lv-LV" sz="2400" smtClean="0">
                <a:solidFill>
                  <a:srgbClr val="000000"/>
                </a:solidFill>
                <a:latin typeface="Arial" charset="0"/>
                <a:cs typeface="Arial" charset="0"/>
                <a:sym typeface="Arial" charset="0"/>
              </a:rPr>
              <a:t>Polimerāze </a:t>
            </a:r>
            <a:r>
              <a:rPr lang="lv-LV" sz="2000" smtClean="0">
                <a:solidFill>
                  <a:srgbClr val="000000"/>
                </a:solidFill>
                <a:latin typeface="Arial" charset="0"/>
                <a:cs typeface="Arial" charset="0"/>
                <a:sym typeface="Arial" charset="0"/>
              </a:rPr>
              <a:t>(enzīms, kas replicē DNS/RNS).</a:t>
            </a:r>
          </a:p>
          <a:p>
            <a:pPr marL="361950" indent="-266700" eaLnBrk="1" hangingPunct="1">
              <a:spcBef>
                <a:spcPts val="638"/>
              </a:spcBef>
              <a:buClr>
                <a:srgbClr val="000000"/>
              </a:buClr>
              <a:buFontTx/>
              <a:buNone/>
              <a:tabLst>
                <a:tab pos="1071563" algn="l"/>
              </a:tabLst>
            </a:pPr>
            <a:endParaRPr lang="lv-LV" sz="2000" smtClean="0">
              <a:solidFill>
                <a:srgbClr val="000000"/>
              </a:solidFill>
              <a:latin typeface="Arial" charset="0"/>
              <a:cs typeface="Arial" charset="0"/>
              <a:sym typeface="Arial" charset="0"/>
            </a:endParaRPr>
          </a:p>
          <a:p>
            <a:pPr marL="361950" indent="-266700">
              <a:spcBef>
                <a:spcPct val="0"/>
              </a:spcBef>
              <a:buClrTx/>
              <a:buFontTx/>
              <a:buNone/>
              <a:tabLst>
                <a:tab pos="1071563" algn="l"/>
              </a:tabLst>
            </a:pPr>
            <a:endParaRPr lang="lv-LV" sz="2000" smtClean="0">
              <a:solidFill>
                <a:srgbClr val="000000"/>
              </a:solidFill>
              <a:latin typeface="Arial" charset="0"/>
              <a:cs typeface="Arial" charset="0"/>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59394" name="Picture 2"/>
          <p:cNvPicPr>
            <a:picLocks noChangeAspect="1" noChangeArrowheads="1"/>
          </p:cNvPicPr>
          <p:nvPr/>
        </p:nvPicPr>
        <p:blipFill>
          <a:blip r:embed="rId3"/>
          <a:srcRect l="35437" t="47890" r="24954" b="27365"/>
          <a:stretch>
            <a:fillRect/>
          </a:stretch>
        </p:blipFill>
        <p:spPr bwMode="auto">
          <a:xfrm>
            <a:off x="1403350" y="2420938"/>
            <a:ext cx="7197725" cy="3684587"/>
          </a:xfrm>
          <a:prstGeom prst="rect">
            <a:avLst/>
          </a:prstGeom>
          <a:solidFill>
            <a:schemeClr val="bg1"/>
          </a:solidFill>
          <a:ln w="6350">
            <a:noFill/>
            <a:miter lim="800000"/>
            <a:headEnd/>
            <a:tailEnd/>
          </a:ln>
        </p:spPr>
      </p:pic>
      <p:sp>
        <p:nvSpPr>
          <p:cNvPr id="59395" name="Text Box 14"/>
          <p:cNvSpPr txBox="1">
            <a:spLocks noChangeArrowheads="1"/>
          </p:cNvSpPr>
          <p:nvPr/>
        </p:nvSpPr>
        <p:spPr bwMode="auto">
          <a:xfrm>
            <a:off x="3924300" y="6237288"/>
            <a:ext cx="4929188" cy="396875"/>
          </a:xfrm>
          <a:prstGeom prst="rect">
            <a:avLst/>
          </a:prstGeom>
          <a:noFill/>
          <a:ln w="9525">
            <a:noFill/>
            <a:miter lim="800000"/>
            <a:headEnd/>
            <a:tailEnd/>
          </a:ln>
        </p:spPr>
        <p:txBody>
          <a:bodyPr wrap="none">
            <a:spAutoFit/>
          </a:bodyPr>
          <a:lstStyle/>
          <a:p>
            <a:pPr algn="r"/>
            <a:r>
              <a:rPr lang="lv-LV" sz="2000" b="1"/>
              <a:t>DNS sintēze un zondes šķelšana (60</a:t>
            </a:r>
            <a:r>
              <a:rPr lang="lv-LV" sz="2000" b="1">
                <a:solidFill>
                  <a:schemeClr val="tx1"/>
                </a:solidFill>
              </a:rPr>
              <a:t>°C)</a:t>
            </a:r>
          </a:p>
        </p:txBody>
      </p:sp>
      <p:grpSp>
        <p:nvGrpSpPr>
          <p:cNvPr id="59396"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59398"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59399"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59400"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59401"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59402"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61442" name="Picture 3"/>
          <p:cNvPicPr>
            <a:picLocks noChangeAspect="1" noChangeArrowheads="1"/>
          </p:cNvPicPr>
          <p:nvPr/>
        </p:nvPicPr>
        <p:blipFill>
          <a:blip r:embed="rId3"/>
          <a:srcRect l="35512" t="41689" r="25139" b="27415"/>
          <a:stretch>
            <a:fillRect/>
          </a:stretch>
        </p:blipFill>
        <p:spPr bwMode="auto">
          <a:xfrm>
            <a:off x="1331913" y="1484313"/>
            <a:ext cx="7197725" cy="4675187"/>
          </a:xfrm>
          <a:prstGeom prst="rect">
            <a:avLst/>
          </a:prstGeom>
          <a:noFill/>
          <a:ln w="9525">
            <a:noFill/>
            <a:miter lim="800000"/>
            <a:headEnd/>
            <a:tailEnd/>
          </a:ln>
        </p:spPr>
      </p:pic>
      <p:sp>
        <p:nvSpPr>
          <p:cNvPr id="61443" name="Text Box 14"/>
          <p:cNvSpPr txBox="1">
            <a:spLocks noChangeArrowheads="1"/>
          </p:cNvSpPr>
          <p:nvPr/>
        </p:nvSpPr>
        <p:spPr bwMode="auto">
          <a:xfrm>
            <a:off x="3995738" y="6237288"/>
            <a:ext cx="4929187" cy="396875"/>
          </a:xfrm>
          <a:prstGeom prst="rect">
            <a:avLst/>
          </a:prstGeom>
          <a:noFill/>
          <a:ln w="9525">
            <a:noFill/>
            <a:miter lim="800000"/>
            <a:headEnd/>
            <a:tailEnd/>
          </a:ln>
        </p:spPr>
        <p:txBody>
          <a:bodyPr wrap="none">
            <a:spAutoFit/>
          </a:bodyPr>
          <a:lstStyle/>
          <a:p>
            <a:pPr algn="r"/>
            <a:r>
              <a:rPr lang="lv-LV" sz="2000" b="1"/>
              <a:t>DNS sintēze un zondes šķelšana (60</a:t>
            </a:r>
            <a:r>
              <a:rPr lang="lv-LV" sz="2000" b="1">
                <a:solidFill>
                  <a:schemeClr val="tx1"/>
                </a:solidFill>
              </a:rPr>
              <a:t>°C)</a:t>
            </a:r>
          </a:p>
        </p:txBody>
      </p:sp>
      <p:grpSp>
        <p:nvGrpSpPr>
          <p:cNvPr id="61444"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61446"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61447"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61448"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61449"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61450"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63490" name="Picture 3"/>
          <p:cNvPicPr>
            <a:picLocks noChangeAspect="1" noChangeArrowheads="1"/>
          </p:cNvPicPr>
          <p:nvPr/>
        </p:nvPicPr>
        <p:blipFill>
          <a:blip r:embed="rId3"/>
          <a:srcRect l="35437" t="40260" r="25360" b="27956"/>
          <a:stretch>
            <a:fillRect/>
          </a:stretch>
        </p:blipFill>
        <p:spPr bwMode="auto">
          <a:xfrm>
            <a:off x="1258888" y="1268413"/>
            <a:ext cx="7197725" cy="4794250"/>
          </a:xfrm>
          <a:prstGeom prst="rect">
            <a:avLst/>
          </a:prstGeom>
          <a:noFill/>
          <a:ln w="9525">
            <a:noFill/>
            <a:miter lim="800000"/>
            <a:headEnd/>
            <a:tailEnd/>
          </a:ln>
        </p:spPr>
      </p:pic>
      <p:sp>
        <p:nvSpPr>
          <p:cNvPr id="63491" name="Text Box 14"/>
          <p:cNvSpPr txBox="1">
            <a:spLocks noChangeArrowheads="1"/>
          </p:cNvSpPr>
          <p:nvPr/>
        </p:nvSpPr>
        <p:spPr bwMode="auto">
          <a:xfrm>
            <a:off x="3995738" y="6237288"/>
            <a:ext cx="4929187" cy="396875"/>
          </a:xfrm>
          <a:prstGeom prst="rect">
            <a:avLst/>
          </a:prstGeom>
          <a:noFill/>
          <a:ln w="9525">
            <a:noFill/>
            <a:miter lim="800000"/>
            <a:headEnd/>
            <a:tailEnd/>
          </a:ln>
        </p:spPr>
        <p:txBody>
          <a:bodyPr wrap="none">
            <a:spAutoFit/>
          </a:bodyPr>
          <a:lstStyle/>
          <a:p>
            <a:pPr algn="r"/>
            <a:r>
              <a:rPr lang="lv-LV" sz="2000" b="1"/>
              <a:t>DNS sintēze un zondes šķelšana (60</a:t>
            </a:r>
            <a:r>
              <a:rPr lang="lv-LV" sz="2000" b="1">
                <a:solidFill>
                  <a:schemeClr val="tx1"/>
                </a:solidFill>
              </a:rPr>
              <a:t>°C)</a:t>
            </a:r>
          </a:p>
        </p:txBody>
      </p:sp>
      <p:sp>
        <p:nvSpPr>
          <p:cNvPr id="14" name="Explosion 1 13"/>
          <p:cNvSpPr/>
          <p:nvPr/>
        </p:nvSpPr>
        <p:spPr>
          <a:xfrm>
            <a:off x="3132138" y="981075"/>
            <a:ext cx="1511300" cy="1225550"/>
          </a:xfrm>
          <a:prstGeom prst="irregularSeal1">
            <a:avLst/>
          </a:prstGeom>
          <a:solidFill>
            <a:srgbClr val="FF0000">
              <a:alpha val="23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63493" name="Group 16"/>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63495"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63496"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63497"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63498"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63499" name="Line 22"/>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pic>
        <p:nvPicPr>
          <p:cNvPr id="65538" name="Picture 3"/>
          <p:cNvPicPr>
            <a:picLocks noChangeAspect="1" noChangeArrowheads="1"/>
          </p:cNvPicPr>
          <p:nvPr/>
        </p:nvPicPr>
        <p:blipFill>
          <a:blip r:embed="rId2"/>
          <a:srcRect l="35437" t="40950" r="25139" b="27365"/>
          <a:stretch>
            <a:fillRect/>
          </a:stretch>
        </p:blipFill>
        <p:spPr bwMode="auto">
          <a:xfrm>
            <a:off x="1258888" y="1412875"/>
            <a:ext cx="7197725" cy="4741863"/>
          </a:xfrm>
          <a:prstGeom prst="rect">
            <a:avLst/>
          </a:prstGeom>
          <a:noFill/>
          <a:ln w="9525">
            <a:noFill/>
            <a:miter lim="800000"/>
            <a:headEnd/>
            <a:tailEnd/>
          </a:ln>
        </p:spPr>
      </p:pic>
      <p:sp>
        <p:nvSpPr>
          <p:cNvPr id="65539" name="Text Box 17"/>
          <p:cNvSpPr txBox="1">
            <a:spLocks noChangeArrowheads="1"/>
          </p:cNvSpPr>
          <p:nvPr/>
        </p:nvSpPr>
        <p:spPr bwMode="auto">
          <a:xfrm>
            <a:off x="3995738" y="6237288"/>
            <a:ext cx="4929187" cy="396875"/>
          </a:xfrm>
          <a:prstGeom prst="rect">
            <a:avLst/>
          </a:prstGeom>
          <a:noFill/>
          <a:ln w="9525">
            <a:noFill/>
            <a:miter lim="800000"/>
            <a:headEnd/>
            <a:tailEnd/>
          </a:ln>
        </p:spPr>
        <p:txBody>
          <a:bodyPr wrap="none">
            <a:spAutoFit/>
          </a:bodyPr>
          <a:lstStyle/>
          <a:p>
            <a:pPr algn="r"/>
            <a:r>
              <a:rPr lang="lv-LV" sz="2000" b="1"/>
              <a:t>DNS sintēze un zondes šķelšana (60</a:t>
            </a:r>
            <a:r>
              <a:rPr lang="lv-LV" sz="2000" b="1">
                <a:solidFill>
                  <a:schemeClr val="tx1"/>
                </a:solidFill>
              </a:rPr>
              <a:t>°C)</a:t>
            </a:r>
          </a:p>
        </p:txBody>
      </p:sp>
      <p:sp>
        <p:nvSpPr>
          <p:cNvPr id="14" name="Explosion 1 13"/>
          <p:cNvSpPr/>
          <p:nvPr/>
        </p:nvSpPr>
        <p:spPr>
          <a:xfrm>
            <a:off x="3132138" y="981075"/>
            <a:ext cx="1511300" cy="1225550"/>
          </a:xfrm>
          <a:prstGeom prst="irregularSeal1">
            <a:avLst/>
          </a:prstGeom>
          <a:solidFill>
            <a:srgbClr val="FF0000">
              <a:alpha val="23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65541" name="Group 19"/>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65543"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65544"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65545"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65546"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65547" name="Line 25"/>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TaqMan </a:t>
            </a:r>
            <a:r>
              <a:rPr lang="lv-LV" sz="2400"/>
              <a:t>(hidrolīzes zondes)</a:t>
            </a:r>
          </a:p>
        </p:txBody>
      </p:sp>
      <p:sp>
        <p:nvSpPr>
          <p:cNvPr id="66562" name="Text Box 14"/>
          <p:cNvSpPr txBox="1">
            <a:spLocks noChangeArrowheads="1"/>
          </p:cNvSpPr>
          <p:nvPr/>
        </p:nvSpPr>
        <p:spPr bwMode="auto">
          <a:xfrm>
            <a:off x="3995738" y="6237288"/>
            <a:ext cx="4929187" cy="396875"/>
          </a:xfrm>
          <a:prstGeom prst="rect">
            <a:avLst/>
          </a:prstGeom>
          <a:noFill/>
          <a:ln w="9525">
            <a:noFill/>
            <a:miter lim="800000"/>
            <a:headEnd/>
            <a:tailEnd/>
          </a:ln>
        </p:spPr>
        <p:txBody>
          <a:bodyPr wrap="none">
            <a:spAutoFit/>
          </a:bodyPr>
          <a:lstStyle/>
          <a:p>
            <a:pPr algn="r"/>
            <a:r>
              <a:rPr lang="lv-LV" sz="2000" b="1"/>
              <a:t>DNS sintēze un zondes šķelšana (60</a:t>
            </a:r>
            <a:r>
              <a:rPr lang="lv-LV" sz="2000" b="1">
                <a:solidFill>
                  <a:schemeClr val="tx1"/>
                </a:solidFill>
              </a:rPr>
              <a:t>°C)</a:t>
            </a:r>
          </a:p>
        </p:txBody>
      </p:sp>
      <p:pic>
        <p:nvPicPr>
          <p:cNvPr id="66563" name="Picture 3"/>
          <p:cNvPicPr>
            <a:picLocks noChangeAspect="1" noChangeArrowheads="1"/>
          </p:cNvPicPr>
          <p:nvPr/>
        </p:nvPicPr>
        <p:blipFill>
          <a:blip r:embed="rId2"/>
          <a:srcRect l="35437" t="39621" r="25212" b="27562"/>
          <a:stretch>
            <a:fillRect/>
          </a:stretch>
        </p:blipFill>
        <p:spPr bwMode="auto">
          <a:xfrm>
            <a:off x="1258888" y="1196975"/>
            <a:ext cx="7197725" cy="4918075"/>
          </a:xfrm>
          <a:prstGeom prst="rect">
            <a:avLst/>
          </a:prstGeom>
          <a:noFill/>
          <a:ln w="9525">
            <a:noFill/>
            <a:miter lim="800000"/>
            <a:headEnd/>
            <a:tailEnd/>
          </a:ln>
        </p:spPr>
      </p:pic>
      <p:sp>
        <p:nvSpPr>
          <p:cNvPr id="14" name="Explosion 1 13"/>
          <p:cNvSpPr/>
          <p:nvPr/>
        </p:nvSpPr>
        <p:spPr>
          <a:xfrm>
            <a:off x="3132138" y="981075"/>
            <a:ext cx="1511300" cy="1225550"/>
          </a:xfrm>
          <a:prstGeom prst="irregularSeal1">
            <a:avLst/>
          </a:prstGeom>
          <a:solidFill>
            <a:srgbClr val="FF0000">
              <a:alpha val="23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66565" name="Group 17"/>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66567"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66568"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66569"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66570"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66571" name="Line 23"/>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971550" y="1268413"/>
            <a:ext cx="7921625" cy="4473575"/>
          </a:xfrm>
          <a:prstGeom prst="rect">
            <a:avLst/>
          </a:prstGeom>
          <a:noFill/>
          <a:ln w="9525">
            <a:noFill/>
            <a:miter lim="800000"/>
            <a:headEnd/>
            <a:tailEnd/>
          </a:ln>
        </p:spPr>
        <p:txBody>
          <a:bodyPr>
            <a:spAutoFit/>
          </a:bodyPr>
          <a:lstStyle/>
          <a:p>
            <a:r>
              <a:rPr lang="lv-LV" sz="2400">
                <a:solidFill>
                  <a:schemeClr val="tx1"/>
                </a:solidFill>
              </a:rPr>
              <a:t>5’galā ir fluorescenta iezīme – reportieris (</a:t>
            </a:r>
            <a:r>
              <a:rPr lang="lv-LV" sz="2400" i="1">
                <a:solidFill>
                  <a:schemeClr val="tx1"/>
                </a:solidFill>
              </a:rPr>
              <a:t>R</a:t>
            </a:r>
            <a:r>
              <a:rPr lang="lv-LV" sz="2400">
                <a:solidFill>
                  <a:schemeClr val="tx1"/>
                </a:solidFill>
              </a:rPr>
              <a:t>).</a:t>
            </a:r>
          </a:p>
          <a:p>
            <a:endParaRPr lang="lv-LV" sz="2400">
              <a:solidFill>
                <a:schemeClr val="tx1"/>
              </a:solidFill>
            </a:endParaRPr>
          </a:p>
          <a:p>
            <a:r>
              <a:rPr lang="lv-LV" sz="2400">
                <a:solidFill>
                  <a:schemeClr val="tx1"/>
                </a:solidFill>
              </a:rPr>
              <a:t>3’ galā fluorescences dzēsējs (</a:t>
            </a:r>
            <a:r>
              <a:rPr lang="lv-LV" sz="2400" i="1">
                <a:solidFill>
                  <a:schemeClr val="tx1"/>
                </a:solidFill>
              </a:rPr>
              <a:t>Q</a:t>
            </a:r>
            <a:r>
              <a:rPr lang="lv-LV" sz="2400">
                <a:solidFill>
                  <a:schemeClr val="tx1"/>
                </a:solidFill>
              </a:rPr>
              <a:t>).</a:t>
            </a:r>
          </a:p>
          <a:p>
            <a:endParaRPr lang="lv-LV" sz="2400">
              <a:solidFill>
                <a:schemeClr val="tx1"/>
              </a:solidFill>
            </a:endParaRPr>
          </a:p>
          <a:p>
            <a:r>
              <a:rPr lang="lv-LV" sz="2400">
                <a:solidFill>
                  <a:schemeClr val="tx1"/>
                </a:solidFill>
              </a:rPr>
              <a:t>Dzēsējs tuvāk reportierim.</a:t>
            </a:r>
          </a:p>
          <a:p>
            <a:endParaRPr lang="lv-LV" sz="2400">
              <a:solidFill>
                <a:schemeClr val="tx1"/>
              </a:solidFill>
            </a:endParaRPr>
          </a:p>
          <a:p>
            <a:r>
              <a:rPr lang="lv-LV" sz="2400">
                <a:solidFill>
                  <a:schemeClr val="tx1"/>
                </a:solidFill>
              </a:rPr>
              <a:t>Mērķa sekvencei komplementāra tikai zondes vidusdaļa.</a:t>
            </a:r>
          </a:p>
          <a:p>
            <a:endParaRPr lang="lv-LV" sz="2400">
              <a:solidFill>
                <a:schemeClr val="tx1"/>
              </a:solidFill>
            </a:endParaRPr>
          </a:p>
          <a:p>
            <a:r>
              <a:rPr lang="lv-LV" sz="2400">
                <a:solidFill>
                  <a:schemeClr val="tx1"/>
                </a:solidFill>
              </a:rPr>
              <a:t>Terminālie 10 – 15 nukleotīdi ir savstarpēji komplementāri.</a:t>
            </a:r>
          </a:p>
          <a:p>
            <a:endParaRPr lang="lv-LV" sz="2400">
              <a:solidFill>
                <a:schemeClr val="tx1"/>
              </a:solidFill>
            </a:endParaRPr>
          </a:p>
          <a:p>
            <a:r>
              <a:rPr lang="lv-LV" sz="2400">
                <a:solidFill>
                  <a:schemeClr val="tx1"/>
                </a:solidFill>
              </a:rPr>
              <a:t>Zondei kniepadatas struktūra.</a:t>
            </a:r>
            <a:r>
              <a:rPr lang="lv-LV" sz="2400"/>
              <a:t> </a:t>
            </a:r>
          </a:p>
        </p:txBody>
      </p:sp>
      <p:sp>
        <p:nvSpPr>
          <p:cNvPr id="67586" name="Text Box 5"/>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Molekulārās bākas </a:t>
            </a:r>
            <a:r>
              <a:rPr lang="lv-LV" sz="2400"/>
              <a:t>(hidrolīzes zondes)</a:t>
            </a:r>
          </a:p>
        </p:txBody>
      </p:sp>
      <p:grpSp>
        <p:nvGrpSpPr>
          <p:cNvPr id="67587" name="Group 16"/>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67589"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67590"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67591"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67592"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67593" name="Line 22"/>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3"/>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Molekulārās bākas </a:t>
            </a:r>
            <a:r>
              <a:rPr lang="lv-LV" sz="2400"/>
              <a:t>(hidrolīzes zondes)</a:t>
            </a:r>
          </a:p>
        </p:txBody>
      </p:sp>
      <p:pic>
        <p:nvPicPr>
          <p:cNvPr id="68610" name="Picture 4" descr="beacon1"/>
          <p:cNvPicPr>
            <a:picLocks noChangeAspect="1" noChangeArrowheads="1"/>
          </p:cNvPicPr>
          <p:nvPr/>
        </p:nvPicPr>
        <p:blipFill>
          <a:blip r:embed="rId3"/>
          <a:srcRect/>
          <a:stretch>
            <a:fillRect/>
          </a:stretch>
        </p:blipFill>
        <p:spPr bwMode="auto">
          <a:xfrm>
            <a:off x="3276600" y="1557338"/>
            <a:ext cx="3452813" cy="2438400"/>
          </a:xfrm>
          <a:prstGeom prst="rect">
            <a:avLst/>
          </a:prstGeom>
          <a:noFill/>
          <a:ln w="9525">
            <a:noFill/>
            <a:miter lim="800000"/>
            <a:headEnd/>
            <a:tailEnd/>
          </a:ln>
        </p:spPr>
      </p:pic>
      <p:pic>
        <p:nvPicPr>
          <p:cNvPr id="68611" name="Picture 5" descr="beacon3"/>
          <p:cNvPicPr>
            <a:picLocks noChangeAspect="1" noChangeArrowheads="1"/>
          </p:cNvPicPr>
          <p:nvPr/>
        </p:nvPicPr>
        <p:blipFill>
          <a:blip r:embed="rId4"/>
          <a:srcRect/>
          <a:stretch>
            <a:fillRect/>
          </a:stretch>
        </p:blipFill>
        <p:spPr bwMode="auto">
          <a:xfrm>
            <a:off x="1476375" y="3860800"/>
            <a:ext cx="6983413" cy="2881313"/>
          </a:xfrm>
          <a:prstGeom prst="rect">
            <a:avLst/>
          </a:prstGeom>
          <a:noFill/>
          <a:ln w="9525">
            <a:noFill/>
            <a:miter lim="800000"/>
            <a:headEnd/>
            <a:tailEnd/>
          </a:ln>
        </p:spPr>
      </p:pic>
      <p:grpSp>
        <p:nvGrpSpPr>
          <p:cNvPr id="68612" name="Group 16"/>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68614"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68615"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68616"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68617"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68618" name="Line 22"/>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411413" y="4581525"/>
            <a:ext cx="2376487" cy="1511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lv-LV"/>
          </a:p>
        </p:txBody>
      </p:sp>
      <p:sp>
        <p:nvSpPr>
          <p:cNvPr id="70668" name="Rectangle 5"/>
          <p:cNvSpPr>
            <a:spLocks noChangeArrowheads="1"/>
          </p:cNvSpPr>
          <p:nvPr/>
        </p:nvSpPr>
        <p:spPr bwMode="auto">
          <a:xfrm>
            <a:off x="2233613" y="0"/>
            <a:ext cx="5472112" cy="1143000"/>
          </a:xfrm>
          <a:prstGeom prst="rect">
            <a:avLst/>
          </a:prstGeom>
          <a:noFill/>
          <a:ln w="9525">
            <a:noFill/>
            <a:miter lim="800000"/>
            <a:headEnd/>
            <a:tailEnd/>
          </a:ln>
        </p:spPr>
        <p:txBody>
          <a:bodyPr anchor="ctr"/>
          <a:lstStyle/>
          <a:p>
            <a:pPr algn="ctr"/>
            <a:r>
              <a:rPr lang="lv-LV" sz="3600" b="1">
                <a:ea typeface="ＭＳ Ｐゴシック"/>
                <a:cs typeface="ＭＳ Ｐゴシック"/>
              </a:rPr>
              <a:t>Fluorescējošās iezīmes</a:t>
            </a:r>
            <a:endParaRPr lang="ru-RU" sz="3600" b="1">
              <a:ea typeface="ＭＳ Ｐゴシック"/>
              <a:cs typeface="ＭＳ Ｐゴシック"/>
            </a:endParaRPr>
          </a:p>
        </p:txBody>
      </p:sp>
      <p:cxnSp>
        <p:nvCxnSpPr>
          <p:cNvPr id="6" name="Straight Arrow Connector 5"/>
          <p:cNvCxnSpPr/>
          <p:nvPr/>
        </p:nvCxnSpPr>
        <p:spPr>
          <a:xfrm rot="5400000">
            <a:off x="2520157" y="907256"/>
            <a:ext cx="1079500" cy="10810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602038" y="1125538"/>
            <a:ext cx="1152525"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70672" name="Group 19"/>
          <p:cNvGrpSpPr>
            <a:grpSpLocks/>
          </p:cNvGrpSpPr>
          <p:nvPr/>
        </p:nvGrpSpPr>
        <p:grpSpPr bwMode="auto">
          <a:xfrm>
            <a:off x="4826000" y="4652963"/>
            <a:ext cx="3382963" cy="1619250"/>
            <a:chOff x="2971" y="2931"/>
            <a:chExt cx="2131" cy="1020"/>
          </a:xfrm>
        </p:grpSpPr>
        <p:sp>
          <p:nvSpPr>
            <p:cNvPr id="70680" name="TextBox 16"/>
            <p:cNvSpPr txBox="1">
              <a:spLocks noChangeArrowheads="1"/>
            </p:cNvSpPr>
            <p:nvPr/>
          </p:nvSpPr>
          <p:spPr bwMode="auto">
            <a:xfrm>
              <a:off x="3129" y="2931"/>
              <a:ext cx="1814" cy="288"/>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Hidrolīzes zondes</a:t>
              </a:r>
            </a:p>
          </p:txBody>
        </p:sp>
        <p:sp>
          <p:nvSpPr>
            <p:cNvPr id="70681" name="TextBox 19"/>
            <p:cNvSpPr txBox="1">
              <a:spLocks noChangeArrowheads="1"/>
            </p:cNvSpPr>
            <p:nvPr/>
          </p:nvSpPr>
          <p:spPr bwMode="auto">
            <a:xfrm>
              <a:off x="2971" y="3203"/>
              <a:ext cx="2131" cy="748"/>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TaqMan</a:t>
              </a:r>
            </a:p>
            <a:p>
              <a:pPr algn="ctr">
                <a:buFont typeface="Arial" charset="0"/>
                <a:buChar char="•"/>
              </a:pPr>
              <a:r>
                <a:rPr lang="lv-LV" sz="2400">
                  <a:solidFill>
                    <a:schemeClr val="tx1"/>
                  </a:solidFill>
                  <a:ea typeface="ＭＳ Ｐゴシック"/>
                  <a:cs typeface="ＭＳ Ｐゴシック"/>
                </a:rPr>
                <a:t>Molekulārās bākas</a:t>
              </a:r>
            </a:p>
            <a:p>
              <a:pPr algn="ctr">
                <a:buFont typeface="Arial" charset="0"/>
                <a:buChar char="•"/>
              </a:pPr>
              <a:r>
                <a:rPr lang="lv-LV" sz="2400">
                  <a:solidFill>
                    <a:schemeClr val="tx1"/>
                  </a:solidFill>
                  <a:ea typeface="ＭＳ Ｐゴシック"/>
                  <a:cs typeface="ＭＳ Ｐゴシック"/>
                </a:rPr>
                <a:t>Molekulārie skorpioni</a:t>
              </a:r>
            </a:p>
          </p:txBody>
        </p:sp>
      </p:grpSp>
      <p:grpSp>
        <p:nvGrpSpPr>
          <p:cNvPr id="70673" name="Group 18"/>
          <p:cNvGrpSpPr>
            <a:grpSpLocks/>
          </p:cNvGrpSpPr>
          <p:nvPr/>
        </p:nvGrpSpPr>
        <p:grpSpPr bwMode="auto">
          <a:xfrm>
            <a:off x="2378075" y="4652963"/>
            <a:ext cx="2374900" cy="1249362"/>
            <a:chOff x="1429" y="2931"/>
            <a:chExt cx="1496" cy="787"/>
          </a:xfrm>
        </p:grpSpPr>
        <p:sp>
          <p:nvSpPr>
            <p:cNvPr id="70678" name="TextBox 17"/>
            <p:cNvSpPr txBox="1">
              <a:spLocks noChangeArrowheads="1"/>
            </p:cNvSpPr>
            <p:nvPr/>
          </p:nvSpPr>
          <p:spPr bwMode="auto">
            <a:xfrm>
              <a:off x="1429" y="2931"/>
              <a:ext cx="1496" cy="518"/>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Hibridizācijas zondes</a:t>
              </a:r>
            </a:p>
          </p:txBody>
        </p:sp>
        <p:sp>
          <p:nvSpPr>
            <p:cNvPr id="70679" name="TextBox 21"/>
            <p:cNvSpPr txBox="1">
              <a:spLocks noChangeArrowheads="1"/>
            </p:cNvSpPr>
            <p:nvPr/>
          </p:nvSpPr>
          <p:spPr bwMode="auto">
            <a:xfrm>
              <a:off x="1565" y="3430"/>
              <a:ext cx="1224" cy="288"/>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Light Cycler</a:t>
              </a:r>
            </a:p>
          </p:txBody>
        </p:sp>
      </p:grpSp>
      <p:cxnSp>
        <p:nvCxnSpPr>
          <p:cNvPr id="14" name="Straight Arrow Connector 13"/>
          <p:cNvCxnSpPr/>
          <p:nvPr/>
        </p:nvCxnSpPr>
        <p:spPr>
          <a:xfrm>
            <a:off x="5041900" y="1125538"/>
            <a:ext cx="1008063" cy="35274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70659" name="Group 31"/>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70663"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70664"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0665"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0666"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0667" name="Line 37"/>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70660" name="TextBox 15"/>
          <p:cNvSpPr txBox="1">
            <a:spLocks noChangeArrowheads="1"/>
          </p:cNvSpPr>
          <p:nvPr/>
        </p:nvSpPr>
        <p:spPr bwMode="auto">
          <a:xfrm>
            <a:off x="1187450" y="2060575"/>
            <a:ext cx="2447925" cy="822325"/>
          </a:xfrm>
          <a:prstGeom prst="rect">
            <a:avLst/>
          </a:prstGeom>
          <a:noFill/>
          <a:ln w="9525">
            <a:noFill/>
            <a:miter lim="800000"/>
            <a:headEnd/>
            <a:tailEnd/>
          </a:ln>
        </p:spPr>
        <p:txBody>
          <a:bodyPr>
            <a:spAutoFit/>
          </a:bodyPr>
          <a:lstStyle/>
          <a:p>
            <a:pPr algn="ctr"/>
            <a:r>
              <a:rPr lang="lv-LV" sz="2400" b="1">
                <a:solidFill>
                  <a:schemeClr val="tx1"/>
                </a:solidFill>
                <a:ea typeface="ＭＳ Ｐゴシック"/>
                <a:cs typeface="ＭＳ Ｐゴシック"/>
              </a:rPr>
              <a:t>Fluorescējošās krāsvielas</a:t>
            </a:r>
          </a:p>
        </p:txBody>
      </p:sp>
      <p:sp>
        <p:nvSpPr>
          <p:cNvPr id="70661" name="TextBox 18"/>
          <p:cNvSpPr txBox="1">
            <a:spLocks noChangeArrowheads="1"/>
          </p:cNvSpPr>
          <p:nvPr/>
        </p:nvSpPr>
        <p:spPr bwMode="auto">
          <a:xfrm>
            <a:off x="1187450" y="2852738"/>
            <a:ext cx="2447925" cy="1187450"/>
          </a:xfrm>
          <a:prstGeom prst="rect">
            <a:avLst/>
          </a:prstGeom>
          <a:noFill/>
          <a:ln w="9525">
            <a:noFill/>
            <a:miter lim="800000"/>
            <a:headEnd/>
            <a:tailEnd/>
          </a:ln>
        </p:spPr>
        <p:txBody>
          <a:bodyPr>
            <a:spAutoFit/>
          </a:bodyPr>
          <a:lstStyle/>
          <a:p>
            <a:pPr algn="ctr">
              <a:buFont typeface="Arial" charset="0"/>
              <a:buChar char="•"/>
            </a:pPr>
            <a:r>
              <a:rPr lang="lv-LV" sz="2400">
                <a:solidFill>
                  <a:schemeClr val="tx1"/>
                </a:solidFill>
                <a:ea typeface="ＭＳ Ｐゴシック"/>
                <a:cs typeface="ＭＳ Ｐゴシック"/>
              </a:rPr>
              <a:t>Oxazole Yellow</a:t>
            </a:r>
          </a:p>
          <a:p>
            <a:pPr algn="ctr">
              <a:buFont typeface="Arial" charset="0"/>
              <a:buChar char="•"/>
            </a:pPr>
            <a:r>
              <a:rPr lang="lv-LV" sz="2400">
                <a:solidFill>
                  <a:schemeClr val="tx1"/>
                </a:solidFill>
                <a:ea typeface="ＭＳ Ｐゴシック"/>
                <a:cs typeface="ＭＳ Ｐゴシック"/>
              </a:rPr>
              <a:t>SYBR green</a:t>
            </a:r>
          </a:p>
          <a:p>
            <a:pPr algn="ctr">
              <a:buFont typeface="Arial" charset="0"/>
              <a:buChar char="•"/>
            </a:pPr>
            <a:r>
              <a:rPr lang="lv-LV" sz="2400">
                <a:solidFill>
                  <a:schemeClr val="tx1"/>
                </a:solidFill>
                <a:ea typeface="ＭＳ Ｐゴシック"/>
                <a:cs typeface="ＭＳ Ｐゴシック"/>
              </a:rPr>
              <a:t>PicoGreen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971550" y="1052513"/>
            <a:ext cx="8172450" cy="2952750"/>
          </a:xfrm>
          <a:prstGeom prst="rect">
            <a:avLst/>
          </a:prstGeom>
          <a:noFill/>
          <a:ln w="9525">
            <a:noFill/>
            <a:miter lim="800000"/>
            <a:headEnd/>
            <a:tailEnd/>
          </a:ln>
        </p:spPr>
        <p:txBody>
          <a:bodyPr/>
          <a:lstStyle/>
          <a:p>
            <a:pPr marL="361950" indent="-361950">
              <a:lnSpc>
                <a:spcPct val="80000"/>
              </a:lnSpc>
              <a:buFontTx/>
              <a:buChar char="•"/>
            </a:pPr>
            <a:r>
              <a:rPr lang="lv-LV" sz="2400">
                <a:ea typeface="ＭＳ Ｐゴシック"/>
                <a:cs typeface="ＭＳ Ｐゴシック"/>
              </a:rPr>
              <a:t>Tās ir vienīgās zondes, kuras lietojot, tieši mēra FRET.</a:t>
            </a:r>
          </a:p>
          <a:p>
            <a:pPr marL="361950" indent="-361950">
              <a:lnSpc>
                <a:spcPct val="80000"/>
              </a:lnSpc>
              <a:buFontTx/>
              <a:buChar char="•"/>
            </a:pPr>
            <a:endParaRPr lang="lv-LV" sz="2400">
              <a:ea typeface="ＭＳ Ｐゴシック"/>
              <a:cs typeface="ＭＳ Ｐゴシック"/>
            </a:endParaRPr>
          </a:p>
          <a:p>
            <a:pPr marL="361950" indent="-361950">
              <a:lnSpc>
                <a:spcPct val="80000"/>
              </a:lnSpc>
              <a:buFontTx/>
              <a:buChar char="•"/>
            </a:pPr>
            <a:r>
              <a:rPr lang="lv-LV" sz="2400" u="sng">
                <a:ea typeface="ＭＳ Ｐゴシック"/>
                <a:cs typeface="ＭＳ Ｐゴシック"/>
              </a:rPr>
              <a:t>Reakcijas maisījumā ir 2 veidu zondes:</a:t>
            </a:r>
            <a:r>
              <a:rPr lang="lv-LV" sz="2400">
                <a:ea typeface="ＭＳ Ｐゴシック"/>
                <a:cs typeface="ＭＳ Ｐゴシック"/>
              </a:rPr>
              <a:t> </a:t>
            </a:r>
          </a:p>
          <a:p>
            <a:pPr marL="361950" indent="-361950">
              <a:lnSpc>
                <a:spcPct val="80000"/>
              </a:lnSpc>
              <a:buFont typeface="Wingdings" pitchFamily="2" charset="2"/>
              <a:buChar char="ü"/>
            </a:pPr>
            <a:endParaRPr lang="lv-LV" sz="2000">
              <a:ea typeface="ＭＳ Ｐゴシック"/>
              <a:cs typeface="ＭＳ Ｐゴシック"/>
            </a:endParaRPr>
          </a:p>
          <a:p>
            <a:pPr marL="361950" indent="-361950">
              <a:lnSpc>
                <a:spcPct val="80000"/>
              </a:lnSpc>
              <a:buFont typeface="Wingdings" pitchFamily="2" charset="2"/>
              <a:buChar char="ü"/>
            </a:pPr>
            <a:r>
              <a:rPr lang="lv-LV" sz="2000">
                <a:ea typeface="ＭＳ Ｐゴシック"/>
                <a:cs typeface="ＭＳ Ｐゴシック"/>
              </a:rPr>
              <a:t>donori, kam 3’ gals ir iezīmēts ar reportieri (FAM) –  molekulas ir ierosinātas,</a:t>
            </a:r>
          </a:p>
          <a:p>
            <a:pPr marL="361950" indent="-361950">
              <a:lnSpc>
                <a:spcPct val="80000"/>
              </a:lnSpc>
              <a:buFont typeface="Wingdings" pitchFamily="2" charset="2"/>
              <a:buChar char="ü"/>
            </a:pPr>
            <a:r>
              <a:rPr lang="lv-LV" sz="2000">
                <a:ea typeface="ＭＳ Ｐゴシック"/>
                <a:cs typeface="ＭＳ Ｐゴシック"/>
              </a:rPr>
              <a:t>akceptori , 5’ gals ir iezīmēts ar akceptora molekulu (TAMRA, ROX).</a:t>
            </a:r>
          </a:p>
          <a:p>
            <a:pPr marL="361950" indent="-361950">
              <a:lnSpc>
                <a:spcPct val="80000"/>
              </a:lnSpc>
            </a:pPr>
            <a:r>
              <a:rPr lang="lv-LV" sz="2400">
                <a:ea typeface="ＭＳ Ｐゴシック"/>
                <a:cs typeface="ＭＳ Ｐゴシック"/>
              </a:rPr>
              <a:t> </a:t>
            </a:r>
          </a:p>
        </p:txBody>
      </p:sp>
      <p:grpSp>
        <p:nvGrpSpPr>
          <p:cNvPr id="72706" name="Group 15"/>
          <p:cNvGrpSpPr>
            <a:grpSpLocks/>
          </p:cNvGrpSpPr>
          <p:nvPr/>
        </p:nvGrpSpPr>
        <p:grpSpPr bwMode="auto">
          <a:xfrm>
            <a:off x="179388" y="0"/>
            <a:ext cx="576262" cy="6858000"/>
            <a:chOff x="113" y="0"/>
            <a:chExt cx="363" cy="4320"/>
          </a:xfrm>
        </p:grpSpPr>
        <p:sp>
          <p:nvSpPr>
            <p:cNvPr id="34837" name="Text Box 21"/>
            <p:cNvSpPr txBox="1">
              <a:spLocks noChangeArrowheads="1"/>
            </p:cNvSpPr>
            <p:nvPr/>
          </p:nvSpPr>
          <p:spPr bwMode="auto">
            <a:xfrm rot="5400000">
              <a:off x="-614" y="727"/>
              <a:ext cx="16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fluorescējošās iezīmes</a:t>
              </a:r>
            </a:p>
          </p:txBody>
        </p:sp>
        <p:sp>
          <p:nvSpPr>
            <p:cNvPr id="72710" name="Text Box 24"/>
            <p:cNvSpPr txBox="1">
              <a:spLocks noChangeArrowheads="1"/>
            </p:cNvSpPr>
            <p:nvPr/>
          </p:nvSpPr>
          <p:spPr bwMode="auto">
            <a:xfrm rot="5400000">
              <a:off x="-313" y="2450"/>
              <a:ext cx="1084" cy="231"/>
            </a:xfrm>
            <a:prstGeom prst="rect">
              <a:avLst/>
            </a:prstGeom>
            <a:noFill/>
            <a:ln w="9525">
              <a:noFill/>
              <a:miter lim="800000"/>
              <a:headEnd/>
              <a:tailEnd/>
            </a:ln>
          </p:spPr>
          <p:txBody>
            <a:bodyPr wrap="none">
              <a:spAutoFit/>
            </a:bodyPr>
            <a:lstStyle/>
            <a:p>
              <a:r>
                <a:rPr lang="lv-LV" sz="1800" b="1"/>
                <a:t>qPCR reakcija</a:t>
              </a:r>
            </a:p>
          </p:txBody>
        </p:sp>
        <p:sp>
          <p:nvSpPr>
            <p:cNvPr id="72711"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2712"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2713"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2714" name="Line 21"/>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72707" name="Text Box 22"/>
          <p:cNvSpPr txBox="1">
            <a:spLocks/>
          </p:cNvSpPr>
          <p:nvPr/>
        </p:nvSpPr>
        <p:spPr bwMode="auto">
          <a:xfrm>
            <a:off x="900113" y="0"/>
            <a:ext cx="8243887" cy="1143000"/>
          </a:xfrm>
          <a:prstGeom prst="rect">
            <a:avLst/>
          </a:prstGeom>
          <a:noFill/>
          <a:ln w="9525">
            <a:noFill/>
            <a:miter lim="800000"/>
            <a:headEnd/>
            <a:tailEnd/>
          </a:ln>
        </p:spPr>
        <p:txBody>
          <a:bodyPr lIns="91425" tIns="91425" rIns="91425" bIns="91425" anchor="ctr"/>
          <a:lstStyle/>
          <a:p>
            <a:pPr algn="ctr" eaLnBrk="0" hangingPunct="0"/>
            <a:r>
              <a:rPr lang="lv-LV" sz="3600"/>
              <a:t>Hibridizācijas zondes</a:t>
            </a:r>
            <a:endParaRPr lang="lv-LV" sz="2400"/>
          </a:p>
        </p:txBody>
      </p:sp>
      <p:pic>
        <p:nvPicPr>
          <p:cNvPr id="72708" name="Picture 27" descr="principle_fret_lcprobes"/>
          <p:cNvPicPr>
            <a:picLocks noChangeAspect="1" noChangeArrowheads="1"/>
          </p:cNvPicPr>
          <p:nvPr/>
        </p:nvPicPr>
        <p:blipFill>
          <a:blip r:embed="rId2"/>
          <a:srcRect/>
          <a:stretch>
            <a:fillRect/>
          </a:stretch>
        </p:blipFill>
        <p:spPr bwMode="auto">
          <a:xfrm>
            <a:off x="1692275" y="3190875"/>
            <a:ext cx="7451725"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4"/>
          <p:cNvSpPr txBox="1">
            <a:spLocks/>
          </p:cNvSpPr>
          <p:nvPr/>
        </p:nvSpPr>
        <p:spPr bwMode="auto">
          <a:xfrm>
            <a:off x="611188" y="0"/>
            <a:ext cx="8229600" cy="765175"/>
          </a:xfrm>
          <a:prstGeom prst="rect">
            <a:avLst/>
          </a:prstGeom>
          <a:noFill/>
          <a:ln w="9525">
            <a:noFill/>
            <a:miter lim="800000"/>
            <a:headEnd/>
            <a:tailEnd/>
          </a:ln>
        </p:spPr>
        <p:txBody>
          <a:bodyPr lIns="91425" tIns="91425" rIns="91425" bIns="91425" anchor="ctr"/>
          <a:lstStyle/>
          <a:p>
            <a:pPr algn="ctr" eaLnBrk="0" hangingPunct="0"/>
            <a:r>
              <a:rPr lang="lv-LV" sz="3600" b="1"/>
              <a:t>qPCR reakcijas norise</a:t>
            </a:r>
          </a:p>
        </p:txBody>
      </p:sp>
      <p:pic>
        <p:nvPicPr>
          <p:cNvPr id="73730" name="Picture 7" descr="pccr"/>
          <p:cNvPicPr>
            <a:picLocks noChangeAspect="1" noChangeArrowheads="1"/>
          </p:cNvPicPr>
          <p:nvPr/>
        </p:nvPicPr>
        <p:blipFill>
          <a:blip r:embed="rId2"/>
          <a:srcRect/>
          <a:stretch>
            <a:fillRect/>
          </a:stretch>
        </p:blipFill>
        <p:spPr bwMode="auto">
          <a:xfrm>
            <a:off x="1042988" y="765175"/>
            <a:ext cx="3463925" cy="6092825"/>
          </a:xfrm>
          <a:prstGeom prst="rect">
            <a:avLst/>
          </a:prstGeom>
          <a:noFill/>
          <a:ln w="9525">
            <a:noFill/>
            <a:miter lim="800000"/>
            <a:headEnd/>
            <a:tailEnd/>
          </a:ln>
        </p:spPr>
      </p:pic>
      <p:sp>
        <p:nvSpPr>
          <p:cNvPr id="73731" name="AutoShape 8"/>
          <p:cNvSpPr>
            <a:spLocks/>
          </p:cNvSpPr>
          <p:nvPr/>
        </p:nvSpPr>
        <p:spPr bwMode="auto">
          <a:xfrm>
            <a:off x="4572000" y="908050"/>
            <a:ext cx="574675" cy="2160588"/>
          </a:xfrm>
          <a:prstGeom prst="rightBrace">
            <a:avLst>
              <a:gd name="adj1" fmla="val 31331"/>
              <a:gd name="adj2" fmla="val 50000"/>
            </a:avLst>
          </a:prstGeom>
          <a:noFill/>
          <a:ln w="9525">
            <a:solidFill>
              <a:schemeClr val="tx1"/>
            </a:solidFill>
            <a:round/>
            <a:headEnd/>
            <a:tailEnd/>
          </a:ln>
        </p:spPr>
        <p:txBody>
          <a:bodyPr wrap="none" anchor="ctr"/>
          <a:lstStyle/>
          <a:p>
            <a:endParaRPr lang="lv-LV"/>
          </a:p>
        </p:txBody>
      </p:sp>
      <p:sp>
        <p:nvSpPr>
          <p:cNvPr id="73732" name="Text Box 9"/>
          <p:cNvSpPr txBox="1">
            <a:spLocks noChangeArrowheads="1"/>
          </p:cNvSpPr>
          <p:nvPr/>
        </p:nvSpPr>
        <p:spPr bwMode="auto">
          <a:xfrm>
            <a:off x="5219700" y="1628775"/>
            <a:ext cx="3924300" cy="1066800"/>
          </a:xfrm>
          <a:prstGeom prst="rect">
            <a:avLst/>
          </a:prstGeom>
          <a:noFill/>
          <a:ln w="9525">
            <a:noFill/>
            <a:miter lim="800000"/>
            <a:headEnd/>
            <a:tailEnd/>
          </a:ln>
        </p:spPr>
        <p:txBody>
          <a:bodyPr>
            <a:spAutoFit/>
          </a:bodyPr>
          <a:lstStyle/>
          <a:p>
            <a:r>
              <a:rPr lang="lv-LV" sz="2400" u="sng"/>
              <a:t>Denaturācija (kausēšana).</a:t>
            </a:r>
          </a:p>
          <a:p>
            <a:r>
              <a:rPr lang="lv-LV" sz="2000"/>
              <a:t>Paaugstinātā t</a:t>
            </a:r>
            <a:r>
              <a:rPr lang="lv-LV" sz="2000" baseline="30000"/>
              <a:t>o</a:t>
            </a:r>
            <a:r>
              <a:rPr lang="lv-LV" sz="2000"/>
              <a:t> atdalās DNS dubultspirāles  pavedieni.</a:t>
            </a:r>
          </a:p>
        </p:txBody>
      </p:sp>
      <p:sp>
        <p:nvSpPr>
          <p:cNvPr id="73733" name="AutoShape 11"/>
          <p:cNvSpPr>
            <a:spLocks/>
          </p:cNvSpPr>
          <p:nvPr/>
        </p:nvSpPr>
        <p:spPr bwMode="auto">
          <a:xfrm>
            <a:off x="4572000" y="3644900"/>
            <a:ext cx="574675" cy="1152525"/>
          </a:xfrm>
          <a:prstGeom prst="rightBrace">
            <a:avLst>
              <a:gd name="adj1" fmla="val 16713"/>
              <a:gd name="adj2" fmla="val 50000"/>
            </a:avLst>
          </a:prstGeom>
          <a:noFill/>
          <a:ln w="9525">
            <a:solidFill>
              <a:schemeClr val="tx1"/>
            </a:solidFill>
            <a:round/>
            <a:headEnd/>
            <a:tailEnd/>
          </a:ln>
        </p:spPr>
        <p:txBody>
          <a:bodyPr wrap="none" anchor="ctr"/>
          <a:lstStyle/>
          <a:p>
            <a:endParaRPr lang="lv-LV"/>
          </a:p>
        </p:txBody>
      </p:sp>
      <p:sp>
        <p:nvSpPr>
          <p:cNvPr id="73734" name="Text Box 12"/>
          <p:cNvSpPr txBox="1">
            <a:spLocks noChangeArrowheads="1"/>
          </p:cNvSpPr>
          <p:nvPr/>
        </p:nvSpPr>
        <p:spPr bwMode="auto">
          <a:xfrm>
            <a:off x="5219700" y="3860800"/>
            <a:ext cx="3924300" cy="762000"/>
          </a:xfrm>
          <a:prstGeom prst="rect">
            <a:avLst/>
          </a:prstGeom>
          <a:noFill/>
          <a:ln w="9525">
            <a:noFill/>
            <a:miter lim="800000"/>
            <a:headEnd/>
            <a:tailEnd/>
          </a:ln>
        </p:spPr>
        <p:txBody>
          <a:bodyPr>
            <a:spAutoFit/>
          </a:bodyPr>
          <a:lstStyle/>
          <a:p>
            <a:r>
              <a:rPr lang="lv-LV" sz="2400" u="sng"/>
              <a:t>Praimeru piesaistīšanās.</a:t>
            </a:r>
          </a:p>
          <a:p>
            <a:endParaRPr lang="lv-LV" sz="2000"/>
          </a:p>
        </p:txBody>
      </p:sp>
      <p:sp>
        <p:nvSpPr>
          <p:cNvPr id="73735" name="AutoShape 13"/>
          <p:cNvSpPr>
            <a:spLocks/>
          </p:cNvSpPr>
          <p:nvPr/>
        </p:nvSpPr>
        <p:spPr bwMode="auto">
          <a:xfrm>
            <a:off x="4572000" y="5373688"/>
            <a:ext cx="574675" cy="1295400"/>
          </a:xfrm>
          <a:prstGeom prst="rightBrace">
            <a:avLst>
              <a:gd name="adj1" fmla="val 18785"/>
              <a:gd name="adj2" fmla="val 50000"/>
            </a:avLst>
          </a:prstGeom>
          <a:noFill/>
          <a:ln w="9525">
            <a:solidFill>
              <a:schemeClr val="tx1"/>
            </a:solidFill>
            <a:round/>
            <a:headEnd/>
            <a:tailEnd/>
          </a:ln>
        </p:spPr>
        <p:txBody>
          <a:bodyPr wrap="none" anchor="ctr"/>
          <a:lstStyle/>
          <a:p>
            <a:endParaRPr lang="lv-LV"/>
          </a:p>
        </p:txBody>
      </p:sp>
      <p:sp>
        <p:nvSpPr>
          <p:cNvPr id="73736" name="Text Box 14"/>
          <p:cNvSpPr txBox="1">
            <a:spLocks noChangeArrowheads="1"/>
          </p:cNvSpPr>
          <p:nvPr/>
        </p:nvSpPr>
        <p:spPr bwMode="auto">
          <a:xfrm>
            <a:off x="5148263" y="5661025"/>
            <a:ext cx="3995737" cy="1127125"/>
          </a:xfrm>
          <a:prstGeom prst="rect">
            <a:avLst/>
          </a:prstGeom>
          <a:noFill/>
          <a:ln w="9525">
            <a:noFill/>
            <a:miter lim="800000"/>
            <a:headEnd/>
            <a:tailEnd/>
          </a:ln>
        </p:spPr>
        <p:txBody>
          <a:bodyPr>
            <a:spAutoFit/>
          </a:bodyPr>
          <a:lstStyle/>
          <a:p>
            <a:r>
              <a:rPr lang="lv-LV" sz="2400" u="sng"/>
              <a:t>Polimerāzes piesaistīšanās un jaunā pavediena sintēze.</a:t>
            </a:r>
          </a:p>
          <a:p>
            <a:endParaRPr lang="lv-LV" sz="2000"/>
          </a:p>
        </p:txBody>
      </p:sp>
      <p:grpSp>
        <p:nvGrpSpPr>
          <p:cNvPr id="73737" name="Group 17"/>
          <p:cNvGrpSpPr>
            <a:grpSpLocks/>
          </p:cNvGrpSpPr>
          <p:nvPr/>
        </p:nvGrpSpPr>
        <p:grpSpPr bwMode="auto">
          <a:xfrm>
            <a:off x="179388" y="0"/>
            <a:ext cx="576262" cy="6858000"/>
            <a:chOff x="113" y="0"/>
            <a:chExt cx="363" cy="4320"/>
          </a:xfrm>
        </p:grpSpPr>
        <p:sp>
          <p:nvSpPr>
            <p:cNvPr id="73738"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8627"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73740"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3741"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3742"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3743" name="Line 23"/>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defRPr/>
            </a:pPr>
            <a:r>
              <a:rPr lang="lv-LV" sz="3600" b="1" dirty="0" smtClean="0">
                <a:latin typeface="+mj-lt"/>
              </a:rPr>
              <a:t>PCR</a:t>
            </a:r>
            <a:endParaRPr lang="lv-LV" sz="3600" b="1" dirty="0">
              <a:latin typeface="+mj-lt"/>
            </a:endParaRPr>
          </a:p>
        </p:txBody>
      </p:sp>
      <p:grpSp>
        <p:nvGrpSpPr>
          <p:cNvPr id="22530" name="Group 25"/>
          <p:cNvGrpSpPr>
            <a:grpSpLocks/>
          </p:cNvGrpSpPr>
          <p:nvPr/>
        </p:nvGrpSpPr>
        <p:grpSpPr bwMode="auto">
          <a:xfrm>
            <a:off x="755650" y="2492375"/>
            <a:ext cx="8101013" cy="3600450"/>
            <a:chOff x="657" y="708"/>
            <a:chExt cx="5103" cy="2268"/>
          </a:xfrm>
        </p:grpSpPr>
        <p:pic>
          <p:nvPicPr>
            <p:cNvPr id="22531" name="Picture 23" descr="PCR1_650x600"/>
            <p:cNvPicPr>
              <a:picLocks noChangeAspect="1" noChangeArrowheads="1"/>
            </p:cNvPicPr>
            <p:nvPr/>
          </p:nvPicPr>
          <p:blipFill>
            <a:blip r:embed="rId2"/>
            <a:srcRect/>
            <a:stretch>
              <a:fillRect/>
            </a:stretch>
          </p:blipFill>
          <p:spPr bwMode="auto">
            <a:xfrm>
              <a:off x="657" y="709"/>
              <a:ext cx="2456" cy="2267"/>
            </a:xfrm>
            <a:prstGeom prst="rect">
              <a:avLst/>
            </a:prstGeom>
            <a:noFill/>
            <a:ln w="9525">
              <a:noFill/>
              <a:miter lim="800000"/>
              <a:headEnd/>
              <a:tailEnd/>
            </a:ln>
          </p:spPr>
        </p:pic>
        <p:pic>
          <p:nvPicPr>
            <p:cNvPr id="22532" name="Picture 24" descr="pcr3"/>
            <p:cNvPicPr>
              <a:picLocks noChangeAspect="1" noChangeArrowheads="1"/>
            </p:cNvPicPr>
            <p:nvPr/>
          </p:nvPicPr>
          <p:blipFill>
            <a:blip r:embed="rId3"/>
            <a:srcRect/>
            <a:stretch>
              <a:fillRect/>
            </a:stretch>
          </p:blipFill>
          <p:spPr bwMode="auto">
            <a:xfrm>
              <a:off x="3303" y="708"/>
              <a:ext cx="2457" cy="2268"/>
            </a:xfrm>
            <a:prstGeom prst="rect">
              <a:avLst/>
            </a:prstGeom>
            <a:noFill/>
            <a:ln w="9525">
              <a:noFill/>
              <a:miter lim="800000"/>
              <a:headEnd/>
              <a:tailEnd/>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4"/>
          <p:cNvGrpSpPr>
            <a:grpSpLocks/>
          </p:cNvGrpSpPr>
          <p:nvPr/>
        </p:nvGrpSpPr>
        <p:grpSpPr bwMode="auto">
          <a:xfrm>
            <a:off x="179388" y="0"/>
            <a:ext cx="576262" cy="6858000"/>
            <a:chOff x="113" y="0"/>
            <a:chExt cx="363" cy="4320"/>
          </a:xfrm>
        </p:grpSpPr>
        <p:sp>
          <p:nvSpPr>
            <p:cNvPr id="74756"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7590"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74758"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4759"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4760"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4761"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74754" name="Title 1"/>
          <p:cNvSpPr>
            <a:spLocks/>
          </p:cNvSpPr>
          <p:nvPr/>
        </p:nvSpPr>
        <p:spPr bwMode="auto">
          <a:xfrm>
            <a:off x="914400" y="0"/>
            <a:ext cx="8229600" cy="1143000"/>
          </a:xfrm>
          <a:prstGeom prst="rect">
            <a:avLst/>
          </a:prstGeom>
          <a:noFill/>
          <a:ln w="9525">
            <a:noFill/>
            <a:miter lim="800000"/>
            <a:headEnd/>
            <a:tailEnd/>
          </a:ln>
        </p:spPr>
        <p:txBody>
          <a:bodyPr anchor="ctr"/>
          <a:lstStyle/>
          <a:p>
            <a:pPr algn="ctr" eaLnBrk="0" hangingPunct="0"/>
            <a:r>
              <a:rPr lang="lv-LV" sz="3600"/>
              <a:t>Optiskā sistēma</a:t>
            </a:r>
            <a:endParaRPr lang="en-US" sz="3600"/>
          </a:p>
        </p:txBody>
      </p:sp>
      <p:pic>
        <p:nvPicPr>
          <p:cNvPr id="74755" name="Picture 5"/>
          <p:cNvPicPr>
            <a:picLocks noChangeAspect="1" noChangeArrowheads="1"/>
          </p:cNvPicPr>
          <p:nvPr/>
        </p:nvPicPr>
        <p:blipFill>
          <a:blip r:embed="rId2"/>
          <a:srcRect/>
          <a:stretch>
            <a:fillRect/>
          </a:stretch>
        </p:blipFill>
        <p:spPr bwMode="auto">
          <a:xfrm>
            <a:off x="1042988" y="1557338"/>
            <a:ext cx="7581900" cy="4525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txBox="1">
            <a:spLocks/>
          </p:cNvSpPr>
          <p:nvPr/>
        </p:nvSpPr>
        <p:spPr bwMode="auto">
          <a:xfrm>
            <a:off x="900113" y="274638"/>
            <a:ext cx="8243887" cy="1143000"/>
          </a:xfrm>
          <a:prstGeom prst="rect">
            <a:avLst/>
          </a:prstGeom>
          <a:noFill/>
          <a:ln w="9525">
            <a:noFill/>
            <a:miter lim="800000"/>
            <a:headEnd/>
            <a:tailEnd/>
          </a:ln>
        </p:spPr>
        <p:txBody>
          <a:bodyPr/>
          <a:lstStyle/>
          <a:p>
            <a:r>
              <a:rPr lang="lv-LV" sz="3600"/>
              <a:t>Uz Real Time PCR balstītas metodes</a:t>
            </a:r>
          </a:p>
        </p:txBody>
      </p:sp>
      <p:sp>
        <p:nvSpPr>
          <p:cNvPr id="75778" name="Content Placeholder 2"/>
          <p:cNvSpPr txBox="1">
            <a:spLocks/>
          </p:cNvSpPr>
          <p:nvPr/>
        </p:nvSpPr>
        <p:spPr bwMode="auto">
          <a:xfrm>
            <a:off x="1763713" y="1268413"/>
            <a:ext cx="6707187" cy="4065587"/>
          </a:xfrm>
          <a:prstGeom prst="rect">
            <a:avLst/>
          </a:prstGeom>
          <a:noFill/>
          <a:ln w="9525">
            <a:noFill/>
            <a:miter lim="800000"/>
            <a:headEnd/>
            <a:tailEnd/>
          </a:ln>
        </p:spPr>
        <p:txBody>
          <a:bodyPr/>
          <a:lstStyle/>
          <a:p>
            <a:pPr>
              <a:buFont typeface="Arial" charset="0"/>
              <a:buChar char="•"/>
            </a:pPr>
            <a:r>
              <a:rPr lang="lv-LV" sz="2400">
                <a:solidFill>
                  <a:srgbClr val="262626"/>
                </a:solidFill>
              </a:rPr>
              <a:t>Absolūtā kvantificēšana</a:t>
            </a:r>
          </a:p>
          <a:p>
            <a:pPr>
              <a:buFont typeface="Arial" charset="0"/>
              <a:buChar char="•"/>
            </a:pPr>
            <a:endParaRPr lang="lv-LV" sz="2400">
              <a:solidFill>
                <a:srgbClr val="262626"/>
              </a:solidFill>
            </a:endParaRPr>
          </a:p>
          <a:p>
            <a:pPr>
              <a:buFont typeface="Arial" charset="0"/>
              <a:buChar char="•"/>
            </a:pPr>
            <a:r>
              <a:rPr lang="lv-LV" sz="2400">
                <a:solidFill>
                  <a:srgbClr val="262626"/>
                </a:solidFill>
              </a:rPr>
              <a:t>Relatīvā kvantificešana</a:t>
            </a:r>
          </a:p>
          <a:p>
            <a:pPr>
              <a:buFont typeface="Arial" charset="0"/>
              <a:buChar char="•"/>
            </a:pPr>
            <a:endParaRPr lang="lv-LV" sz="2400">
              <a:solidFill>
                <a:srgbClr val="262626"/>
              </a:solidFill>
            </a:endParaRPr>
          </a:p>
          <a:p>
            <a:pPr>
              <a:buFont typeface="Arial" charset="0"/>
              <a:buChar char="•"/>
            </a:pPr>
            <a:r>
              <a:rPr lang="lv-LV" sz="2400">
                <a:solidFill>
                  <a:srgbClr val="262626"/>
                </a:solidFill>
              </a:rPr>
              <a:t>Genotipēšana (kvalitatīvi dati)</a:t>
            </a:r>
          </a:p>
          <a:p>
            <a:pPr>
              <a:buFont typeface="Arial" charset="0"/>
              <a:buChar char="•"/>
            </a:pPr>
            <a:endParaRPr lang="lv-LV" sz="2400">
              <a:solidFill>
                <a:srgbClr val="262626"/>
              </a:solidFill>
            </a:endParaRPr>
          </a:p>
          <a:p>
            <a:pPr>
              <a:buFont typeface="Arial" charset="0"/>
              <a:buChar char="•"/>
            </a:pPr>
            <a:r>
              <a:rPr lang="lv-LV" sz="2400">
                <a:solidFill>
                  <a:srgbClr val="262626"/>
                </a:solidFill>
              </a:rPr>
              <a:t>CNV detekcija (kvantitatīvi dati)</a:t>
            </a:r>
          </a:p>
          <a:p>
            <a:pPr>
              <a:buFont typeface="Arial" charset="0"/>
              <a:buChar char="•"/>
            </a:pPr>
            <a:endParaRPr lang="lv-LV" sz="2400">
              <a:solidFill>
                <a:srgbClr val="262626"/>
              </a:solidFill>
            </a:endParaRPr>
          </a:p>
          <a:p>
            <a:pPr>
              <a:buFont typeface="Arial" charset="0"/>
              <a:buChar char="•"/>
            </a:pPr>
            <a:r>
              <a:rPr lang="lv-LV" sz="2400">
                <a:solidFill>
                  <a:srgbClr val="262626"/>
                </a:solidFill>
              </a:rPr>
              <a:t>Plus/mīnus detekcija (kvalitatīvi dati)</a:t>
            </a:r>
          </a:p>
          <a:p>
            <a:pPr>
              <a:buFont typeface="Arial" charset="0"/>
              <a:buChar char="•"/>
            </a:pPr>
            <a:endParaRPr lang="lv-LV" sz="2400">
              <a:solidFill>
                <a:srgbClr val="262626"/>
              </a:solidFill>
            </a:endParaRPr>
          </a:p>
          <a:p>
            <a:pPr>
              <a:buFont typeface="Arial" charset="0"/>
              <a:buChar char="•"/>
            </a:pPr>
            <a:r>
              <a:rPr lang="lv-LV" sz="2400">
                <a:solidFill>
                  <a:srgbClr val="262626"/>
                </a:solidFill>
              </a:rPr>
              <a:t>Reversā transkripcija (kvantitatīvi dati)</a:t>
            </a:r>
          </a:p>
          <a:p>
            <a:pPr>
              <a:buFont typeface="Arial" charset="0"/>
              <a:buChar char="•"/>
            </a:pPr>
            <a:endParaRPr lang="lv-LV" sz="2400">
              <a:solidFill>
                <a:srgbClr val="262626"/>
              </a:solidFill>
            </a:endParaRPr>
          </a:p>
          <a:p>
            <a:pPr>
              <a:buFont typeface="Arial" charset="0"/>
              <a:buNone/>
            </a:pPr>
            <a:r>
              <a:rPr lang="lv-LV" sz="2400">
                <a:solidFill>
                  <a:srgbClr val="262626"/>
                </a:solidFill>
              </a:rPr>
              <a:t>	u. c.</a:t>
            </a:r>
          </a:p>
        </p:txBody>
      </p:sp>
      <p:grpSp>
        <p:nvGrpSpPr>
          <p:cNvPr id="75779" name="Group 4"/>
          <p:cNvGrpSpPr>
            <a:grpSpLocks/>
          </p:cNvGrpSpPr>
          <p:nvPr/>
        </p:nvGrpSpPr>
        <p:grpSpPr bwMode="auto">
          <a:xfrm>
            <a:off x="179388" y="0"/>
            <a:ext cx="576262" cy="6858000"/>
            <a:chOff x="113" y="0"/>
            <a:chExt cx="363" cy="4320"/>
          </a:xfrm>
        </p:grpSpPr>
        <p:sp>
          <p:nvSpPr>
            <p:cNvPr id="75780"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7590"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75782"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5783"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5784"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5785"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8" descr="gela-miinnusi"/>
          <p:cNvPicPr>
            <a:picLocks noChangeAspect="1" noChangeArrowheads="1"/>
          </p:cNvPicPr>
          <p:nvPr/>
        </p:nvPicPr>
        <p:blipFill>
          <a:blip r:embed="rId2"/>
          <a:srcRect r="5975"/>
          <a:stretch>
            <a:fillRect/>
          </a:stretch>
        </p:blipFill>
        <p:spPr bwMode="auto">
          <a:xfrm>
            <a:off x="2124075" y="1557338"/>
            <a:ext cx="4535488" cy="1584325"/>
          </a:xfrm>
          <a:prstGeom prst="rect">
            <a:avLst/>
          </a:prstGeom>
          <a:noFill/>
          <a:ln w="9525">
            <a:noFill/>
            <a:miter lim="800000"/>
            <a:headEnd/>
            <a:tailEnd/>
          </a:ln>
        </p:spPr>
      </p:pic>
      <p:sp>
        <p:nvSpPr>
          <p:cNvPr id="6" name="Line 19"/>
          <p:cNvSpPr>
            <a:spLocks noChangeShapeType="1"/>
          </p:cNvSpPr>
          <p:nvPr/>
        </p:nvSpPr>
        <p:spPr bwMode="auto">
          <a:xfrm>
            <a:off x="3563938" y="1557338"/>
            <a:ext cx="0" cy="151130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lv-LV"/>
          </a:p>
        </p:txBody>
      </p:sp>
      <p:sp>
        <p:nvSpPr>
          <p:cNvPr id="7" name="Line 20"/>
          <p:cNvSpPr>
            <a:spLocks noChangeShapeType="1"/>
          </p:cNvSpPr>
          <p:nvPr/>
        </p:nvSpPr>
        <p:spPr bwMode="auto">
          <a:xfrm>
            <a:off x="5148263" y="1557338"/>
            <a:ext cx="0" cy="1511300"/>
          </a:xfrm>
          <a:prstGeom prst="line">
            <a:avLst/>
          </a:prstGeom>
          <a:ln>
            <a:headEnd type="none" w="sm" len="sm"/>
            <a:tailEnd type="none" w="sm" len="sm"/>
          </a:ln>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lv-LV"/>
          </a:p>
        </p:txBody>
      </p:sp>
      <p:sp>
        <p:nvSpPr>
          <p:cNvPr id="8" name="Rectangle 21"/>
          <p:cNvSpPr>
            <a:spLocks noGrp="1" noChangeArrowheads="1"/>
          </p:cNvSpPr>
          <p:nvPr>
            <p:ph type="title"/>
          </p:nvPr>
        </p:nvSpPr>
        <p:spPr>
          <a:xfrm>
            <a:off x="1258888" y="0"/>
            <a:ext cx="7439025" cy="1143000"/>
          </a:xfrm>
        </p:spPr>
        <p:txBody>
          <a:bodyPr/>
          <a:lstStyle/>
          <a:p>
            <a:pPr eaLnBrk="1" hangingPunct="1">
              <a:defRPr/>
            </a:pPr>
            <a:r>
              <a:rPr lang="lv-LV" sz="3600" dirty="0" smtClean="0">
                <a:solidFill>
                  <a:schemeClr val="tx1">
                    <a:lumMod val="85000"/>
                    <a:lumOff val="15000"/>
                  </a:schemeClr>
                </a:solidFill>
                <a:latin typeface="+mn-lt"/>
                <a:ea typeface="ＭＳ Ｐゴシック" charset="-128"/>
              </a:rPr>
              <a:t>Real Time PCR vs PCR</a:t>
            </a:r>
            <a:endParaRPr lang="ru-RU" sz="3600" dirty="0" smtClean="0">
              <a:solidFill>
                <a:schemeClr val="tx1">
                  <a:lumMod val="85000"/>
                  <a:lumOff val="15000"/>
                </a:schemeClr>
              </a:solidFill>
              <a:latin typeface="+mn-lt"/>
              <a:ea typeface="ＭＳ Ｐゴシック" charset="-128"/>
            </a:endParaRPr>
          </a:p>
        </p:txBody>
      </p:sp>
      <p:pic>
        <p:nvPicPr>
          <p:cNvPr id="77829" name="Picture 5"/>
          <p:cNvPicPr>
            <a:picLocks noChangeAspect="1" noChangeArrowheads="1"/>
          </p:cNvPicPr>
          <p:nvPr/>
        </p:nvPicPr>
        <p:blipFill>
          <a:blip r:embed="rId3"/>
          <a:srcRect/>
          <a:stretch>
            <a:fillRect/>
          </a:stretch>
        </p:blipFill>
        <p:spPr bwMode="auto">
          <a:xfrm>
            <a:off x="2051050" y="3352800"/>
            <a:ext cx="6477000" cy="3505200"/>
          </a:xfrm>
          <a:prstGeom prst="rect">
            <a:avLst/>
          </a:prstGeom>
          <a:noFill/>
          <a:ln w="12700" cap="sq">
            <a:noFill/>
            <a:miter lim="800000"/>
            <a:headEnd type="none" w="sm" len="sm"/>
            <a:tailEnd type="none" w="sm" len="sm"/>
          </a:ln>
        </p:spPr>
      </p:pic>
      <p:grpSp>
        <p:nvGrpSpPr>
          <p:cNvPr id="77830" name="Group 4"/>
          <p:cNvGrpSpPr>
            <a:grpSpLocks/>
          </p:cNvGrpSpPr>
          <p:nvPr/>
        </p:nvGrpSpPr>
        <p:grpSpPr bwMode="auto">
          <a:xfrm>
            <a:off x="179388" y="0"/>
            <a:ext cx="576262" cy="6858000"/>
            <a:chOff x="113" y="0"/>
            <a:chExt cx="363" cy="4320"/>
          </a:xfrm>
        </p:grpSpPr>
        <p:sp>
          <p:nvSpPr>
            <p:cNvPr id="77831"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7590"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77833"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7834"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7835"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7836"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defRPr/>
            </a:pPr>
            <a:r>
              <a:rPr lang="lv-LV" sz="3600" dirty="0" smtClean="0">
                <a:latin typeface="+mn-lt"/>
              </a:rPr>
              <a:t>HRM</a:t>
            </a:r>
            <a:r>
              <a:rPr lang="lv-LV" dirty="0" smtClean="0">
                <a:latin typeface="+mn-lt"/>
              </a:rPr>
              <a:t> </a:t>
            </a:r>
            <a:br>
              <a:rPr lang="lv-LV" dirty="0" smtClean="0">
                <a:latin typeface="+mn-lt"/>
              </a:rPr>
            </a:br>
            <a:r>
              <a:rPr lang="lv-LV" sz="2800" dirty="0" smtClean="0">
                <a:latin typeface="+mn-lt"/>
              </a:rPr>
              <a:t>(</a:t>
            </a:r>
            <a:r>
              <a:rPr lang="lv-LV" sz="2800" dirty="0" err="1" smtClean="0">
                <a:latin typeface="+mn-lt"/>
              </a:rPr>
              <a:t>high</a:t>
            </a:r>
            <a:r>
              <a:rPr lang="lv-LV" sz="2800" dirty="0" smtClean="0">
                <a:latin typeface="+mn-lt"/>
              </a:rPr>
              <a:t> </a:t>
            </a:r>
            <a:r>
              <a:rPr lang="lv-LV" sz="2800" dirty="0" err="1" smtClean="0">
                <a:latin typeface="+mn-lt"/>
              </a:rPr>
              <a:t>resolution</a:t>
            </a:r>
            <a:r>
              <a:rPr lang="lv-LV" sz="2800" dirty="0" smtClean="0">
                <a:latin typeface="+mn-lt"/>
              </a:rPr>
              <a:t> </a:t>
            </a:r>
            <a:r>
              <a:rPr lang="lv-LV" sz="2800" dirty="0" err="1" smtClean="0">
                <a:latin typeface="+mn-lt"/>
              </a:rPr>
              <a:t>meltcurve</a:t>
            </a:r>
            <a:r>
              <a:rPr lang="lv-LV" sz="2800" dirty="0" smtClean="0">
                <a:latin typeface="+mn-lt"/>
              </a:rPr>
              <a:t>)</a:t>
            </a:r>
            <a:r>
              <a:rPr lang="lv-LV" b="1" dirty="0" smtClean="0"/>
              <a:t/>
            </a:r>
            <a:br>
              <a:rPr lang="lv-LV" b="1" dirty="0" smtClean="0"/>
            </a:br>
            <a:endParaRPr lang="en-US" dirty="0" smtClean="0">
              <a:latin typeface="+mn-lt"/>
            </a:endParaRPr>
          </a:p>
        </p:txBody>
      </p:sp>
      <p:sp>
        <p:nvSpPr>
          <p:cNvPr id="78850" name="Content Placeholder 2"/>
          <p:cNvSpPr txBox="1">
            <a:spLocks/>
          </p:cNvSpPr>
          <p:nvPr/>
        </p:nvSpPr>
        <p:spPr bwMode="auto">
          <a:xfrm>
            <a:off x="755650" y="1773238"/>
            <a:ext cx="7931150" cy="4751387"/>
          </a:xfrm>
          <a:prstGeom prst="rect">
            <a:avLst/>
          </a:prstGeom>
          <a:noFill/>
          <a:ln w="9525">
            <a:noFill/>
            <a:miter lim="800000"/>
            <a:headEnd/>
            <a:tailEnd/>
          </a:ln>
        </p:spPr>
        <p:txBody>
          <a:bodyPr lIns="91425" tIns="91425" rIns="91425" bIns="91425"/>
          <a:lstStyle/>
          <a:p>
            <a:pPr marL="342900" indent="-222250" eaLnBrk="0" hangingPunct="0">
              <a:spcBef>
                <a:spcPts val="638"/>
              </a:spcBef>
              <a:buClr>
                <a:srgbClr val="000000"/>
              </a:buClr>
              <a:buFont typeface="Arial" charset="0"/>
              <a:buChar char="•"/>
            </a:pPr>
            <a:r>
              <a:rPr lang="lv-LV" sz="2400">
                <a:sym typeface="Calibri" pitchFamily="34" charset="0"/>
              </a:rPr>
              <a:t>Kombinē fluorescentu krāsu, kušanas līknes un statistiskās analīzes principus</a:t>
            </a:r>
          </a:p>
          <a:p>
            <a:pPr marL="342900" indent="-222250" eaLnBrk="0" hangingPunct="0">
              <a:spcBef>
                <a:spcPts val="638"/>
              </a:spcBef>
              <a:buClr>
                <a:srgbClr val="000000"/>
              </a:buClr>
              <a:buFont typeface="Arial" charset="0"/>
              <a:buChar char="•"/>
            </a:pPr>
            <a:endParaRPr lang="lv-LV" sz="2400">
              <a:sym typeface="Calibri" pitchFamily="34" charset="0"/>
            </a:endParaRPr>
          </a:p>
          <a:p>
            <a:pPr marL="342900" indent="-222250" eaLnBrk="0" hangingPunct="0">
              <a:spcBef>
                <a:spcPts val="638"/>
              </a:spcBef>
              <a:buClr>
                <a:srgbClr val="000000"/>
              </a:buClr>
              <a:buFont typeface="Arial" charset="0"/>
              <a:buChar char="•"/>
            </a:pPr>
            <a:r>
              <a:rPr lang="lv-LV" sz="2400">
                <a:sym typeface="Calibri" pitchFamily="34" charset="0"/>
              </a:rPr>
              <a:t>dsDNS kušana atkarīga no GC satura, fragmenta garuma un sekvences</a:t>
            </a:r>
          </a:p>
          <a:p>
            <a:pPr marL="342900" indent="-222250" eaLnBrk="0" hangingPunct="0">
              <a:spcBef>
                <a:spcPts val="638"/>
              </a:spcBef>
              <a:buClr>
                <a:srgbClr val="000000"/>
              </a:buClr>
              <a:buFont typeface="Arial" charset="0"/>
              <a:buChar char="•"/>
            </a:pPr>
            <a:endParaRPr lang="lv-LV" sz="2400">
              <a:sym typeface="Calibri" pitchFamily="34" charset="0"/>
            </a:endParaRPr>
          </a:p>
          <a:p>
            <a:pPr marL="342900" indent="-222250" eaLnBrk="0" hangingPunct="0">
              <a:spcBef>
                <a:spcPts val="638"/>
              </a:spcBef>
              <a:buClr>
                <a:srgbClr val="000000"/>
              </a:buClr>
              <a:buFont typeface="Arial" charset="0"/>
              <a:buChar char="•"/>
            </a:pPr>
            <a:r>
              <a:rPr lang="lv-LV" sz="2400">
                <a:sym typeface="Calibri" pitchFamily="34" charset="0"/>
              </a:rPr>
              <a:t>Vienas bāzes izmaiņa ir detektējama</a:t>
            </a:r>
          </a:p>
          <a:p>
            <a:pPr marL="342900" indent="-222250" eaLnBrk="0" hangingPunct="0">
              <a:spcBef>
                <a:spcPts val="638"/>
              </a:spcBef>
              <a:buClr>
                <a:srgbClr val="000000"/>
              </a:buClr>
              <a:buFont typeface="Arial" charset="0"/>
              <a:buChar char="•"/>
            </a:pPr>
            <a:endParaRPr lang="lv-LV" sz="2400">
              <a:sym typeface="Calibri" pitchFamily="34" charset="0"/>
            </a:endParaRPr>
          </a:p>
          <a:p>
            <a:pPr marL="342900" indent="-222250" eaLnBrk="0" hangingPunct="0">
              <a:spcBef>
                <a:spcPts val="638"/>
              </a:spcBef>
              <a:buClr>
                <a:srgbClr val="000000"/>
              </a:buClr>
              <a:buFont typeface="Arial" charset="0"/>
              <a:buChar char="•"/>
            </a:pPr>
            <a:r>
              <a:rPr lang="lv-LV" sz="2400">
                <a:sym typeface="Calibri" pitchFamily="34" charset="0"/>
              </a:rPr>
              <a:t>Pielieto: gēnu skanēšana, genotipēšana, DNS metilācijas analīze, DNS fingerprintings</a:t>
            </a:r>
            <a:endParaRPr lang="en-US" sz="2400">
              <a:sym typeface="Calibri" pitchFamily="34" charset="0"/>
            </a:endParaRPr>
          </a:p>
        </p:txBody>
      </p:sp>
      <p:grpSp>
        <p:nvGrpSpPr>
          <p:cNvPr id="78851" name="Group 4"/>
          <p:cNvGrpSpPr>
            <a:grpSpLocks/>
          </p:cNvGrpSpPr>
          <p:nvPr/>
        </p:nvGrpSpPr>
        <p:grpSpPr bwMode="auto">
          <a:xfrm>
            <a:off x="179388" y="0"/>
            <a:ext cx="576262" cy="6858000"/>
            <a:chOff x="113" y="0"/>
            <a:chExt cx="363" cy="4320"/>
          </a:xfrm>
        </p:grpSpPr>
        <p:sp>
          <p:nvSpPr>
            <p:cNvPr id="78852"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7590"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78854"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78855"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78856"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78857"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txBox="1">
            <a:spLocks noGrp="1"/>
          </p:cNvSpPr>
          <p:nvPr>
            <p:ph type="title"/>
          </p:nvPr>
        </p:nvSpPr>
        <p:spPr>
          <a:xfrm>
            <a:off x="457200" y="274638"/>
            <a:ext cx="8229600" cy="1143000"/>
          </a:xfrm>
        </p:spPr>
        <p:txBody>
          <a:bodyPr/>
          <a:lstStyle/>
          <a:p>
            <a:pPr>
              <a:spcBef>
                <a:spcPct val="0"/>
              </a:spcBef>
              <a:buClr>
                <a:srgbClr val="000000"/>
              </a:buClr>
              <a:buFont typeface="Calibri" pitchFamily="34" charset="0"/>
              <a:buNone/>
            </a:pPr>
            <a:r>
              <a:rPr lang="lv-LV" smtClean="0">
                <a:solidFill>
                  <a:srgbClr val="000000"/>
                </a:solidFill>
                <a:latin typeface="Calibri" pitchFamily="34" charset="0"/>
                <a:cs typeface="Arial" charset="0"/>
                <a:sym typeface="Calibri" pitchFamily="34" charset="0"/>
              </a:rPr>
              <a:t>HRM uzdevums</a:t>
            </a:r>
            <a:endParaRPr lang="en-US" smtClean="0">
              <a:solidFill>
                <a:srgbClr val="000000"/>
              </a:solidFill>
              <a:latin typeface="Calibri" pitchFamily="34" charset="0"/>
              <a:cs typeface="Arial" charset="0"/>
              <a:sym typeface="Calibri" pitchFamily="34" charset="0"/>
            </a:endParaRPr>
          </a:p>
        </p:txBody>
      </p:sp>
      <p:sp>
        <p:nvSpPr>
          <p:cNvPr id="80898" name="TextBox 4"/>
          <p:cNvSpPr txBox="1">
            <a:spLocks noChangeArrowheads="1"/>
          </p:cNvSpPr>
          <p:nvPr/>
        </p:nvSpPr>
        <p:spPr bwMode="auto">
          <a:xfrm>
            <a:off x="1331913" y="5300663"/>
            <a:ext cx="6553200" cy="1187450"/>
          </a:xfrm>
          <a:prstGeom prst="rect">
            <a:avLst/>
          </a:prstGeom>
          <a:noFill/>
          <a:ln w="9525">
            <a:noFill/>
            <a:miter lim="800000"/>
            <a:headEnd/>
            <a:tailEnd/>
          </a:ln>
        </p:spPr>
        <p:txBody>
          <a:bodyPr>
            <a:spAutoFit/>
          </a:bodyPr>
          <a:lstStyle/>
          <a:p>
            <a:r>
              <a:rPr lang="lv-LV" sz="2400">
                <a:ea typeface="ＭＳ Ｐゴシック"/>
                <a:cs typeface="ＭＳ Ｐゴシック"/>
              </a:rPr>
              <a:t>Sekvence, kura satur mutantu nukleotīdu (G) kūst augstākā temperatūrā, nekā normālā sekvence.</a:t>
            </a:r>
          </a:p>
        </p:txBody>
      </p:sp>
      <p:pic>
        <p:nvPicPr>
          <p:cNvPr id="80899" name="Picture 8" descr="HRM_DNA_melting_scematic_curve_2.jpg"/>
          <p:cNvPicPr>
            <a:picLocks noChangeAspect="1"/>
          </p:cNvPicPr>
          <p:nvPr/>
        </p:nvPicPr>
        <p:blipFill>
          <a:blip r:embed="rId3"/>
          <a:srcRect/>
          <a:stretch>
            <a:fillRect/>
          </a:stretch>
        </p:blipFill>
        <p:spPr bwMode="auto">
          <a:xfrm>
            <a:off x="900113" y="1773238"/>
            <a:ext cx="8243887" cy="3122612"/>
          </a:xfrm>
          <a:prstGeom prst="rect">
            <a:avLst/>
          </a:prstGeom>
          <a:noFill/>
          <a:ln w="9525">
            <a:noFill/>
            <a:miter lim="800000"/>
            <a:headEnd/>
            <a:tailEnd/>
          </a:ln>
        </p:spPr>
      </p:pic>
      <p:grpSp>
        <p:nvGrpSpPr>
          <p:cNvPr id="80900" name="Group 4"/>
          <p:cNvGrpSpPr>
            <a:grpSpLocks/>
          </p:cNvGrpSpPr>
          <p:nvPr/>
        </p:nvGrpSpPr>
        <p:grpSpPr bwMode="auto">
          <a:xfrm>
            <a:off x="179388" y="0"/>
            <a:ext cx="576262" cy="6858000"/>
            <a:chOff x="113" y="0"/>
            <a:chExt cx="363" cy="4320"/>
          </a:xfrm>
        </p:grpSpPr>
        <p:sp>
          <p:nvSpPr>
            <p:cNvPr id="80901"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7590"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80903" name="Text Box 25"/>
            <p:cNvSpPr txBox="1">
              <a:spLocks noChangeArrowheads="1"/>
            </p:cNvSpPr>
            <p:nvPr/>
          </p:nvSpPr>
          <p:spPr bwMode="auto">
            <a:xfrm rot="5400000">
              <a:off x="-241" y="3734"/>
              <a:ext cx="940" cy="231"/>
            </a:xfrm>
            <a:prstGeom prst="rect">
              <a:avLst/>
            </a:prstGeom>
            <a:noFill/>
            <a:ln w="9525">
              <a:noFill/>
              <a:miter lim="800000"/>
              <a:headEnd/>
              <a:tailEnd/>
            </a:ln>
          </p:spPr>
          <p:txBody>
            <a:bodyPr wrap="none">
              <a:spAutoFit/>
            </a:bodyPr>
            <a:lstStyle/>
            <a:p>
              <a:r>
                <a:rPr lang="lv-LV" sz="1800" b="1"/>
                <a:t>datu analīze</a:t>
              </a:r>
            </a:p>
          </p:txBody>
        </p:sp>
        <p:sp>
          <p:nvSpPr>
            <p:cNvPr id="80904"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80905"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80906"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txBox="1">
            <a:spLocks noGrp="1"/>
          </p:cNvSpPr>
          <p:nvPr>
            <p:ph type="title"/>
          </p:nvPr>
        </p:nvSpPr>
        <p:spPr>
          <a:xfrm>
            <a:off x="1476375" y="0"/>
            <a:ext cx="7667625" cy="908050"/>
          </a:xfrm>
        </p:spPr>
        <p:txBody>
          <a:bodyPr/>
          <a:lstStyle/>
          <a:p>
            <a:pPr eaLnBrk="1" hangingPunct="1">
              <a:spcBef>
                <a:spcPct val="0"/>
              </a:spcBef>
              <a:buClr>
                <a:srgbClr val="000000"/>
              </a:buClr>
              <a:buFont typeface="Calibri" pitchFamily="34" charset="0"/>
              <a:buNone/>
            </a:pPr>
            <a:r>
              <a:rPr lang="lv-LV" b="1" smtClean="0">
                <a:solidFill>
                  <a:srgbClr val="000000"/>
                </a:solidFill>
                <a:latin typeface="Calibri" pitchFamily="34" charset="0"/>
                <a:ea typeface="ＭＳ Ｐゴシック"/>
                <a:cs typeface="Calibri" pitchFamily="34" charset="0"/>
                <a:sym typeface="Calibri" pitchFamily="34" charset="0"/>
              </a:rPr>
              <a:t>PCR SNP genotipēšanas dati</a:t>
            </a:r>
            <a:endParaRPr lang="lv-LV" smtClean="0">
              <a:solidFill>
                <a:srgbClr val="000000"/>
              </a:solidFill>
              <a:latin typeface="Calibri" pitchFamily="34" charset="0"/>
              <a:ea typeface="ＭＳ Ｐゴシック"/>
              <a:cs typeface="Calibri" pitchFamily="34" charset="0"/>
              <a:sym typeface="Calibri" pitchFamily="34" charset="0"/>
            </a:endParaRPr>
          </a:p>
        </p:txBody>
      </p:sp>
      <p:pic>
        <p:nvPicPr>
          <p:cNvPr id="82946" name="Content Placeholder 3" descr="genotipesana.jpg"/>
          <p:cNvPicPr>
            <a:picLocks noChangeAspect="1"/>
          </p:cNvPicPr>
          <p:nvPr/>
        </p:nvPicPr>
        <p:blipFill>
          <a:blip r:embed="rId3"/>
          <a:srcRect/>
          <a:stretch>
            <a:fillRect/>
          </a:stretch>
        </p:blipFill>
        <p:spPr bwMode="auto">
          <a:xfrm>
            <a:off x="755650" y="1174750"/>
            <a:ext cx="4551363" cy="5207000"/>
          </a:xfrm>
          <a:prstGeom prst="rect">
            <a:avLst/>
          </a:prstGeom>
          <a:noFill/>
          <a:ln w="9525">
            <a:noFill/>
            <a:miter lim="800000"/>
            <a:headEnd/>
            <a:tailEnd/>
          </a:ln>
        </p:spPr>
      </p:pic>
      <p:sp>
        <p:nvSpPr>
          <p:cNvPr id="82947" name="TextBox 3"/>
          <p:cNvSpPr txBox="1">
            <a:spLocks noChangeArrowheads="1"/>
          </p:cNvSpPr>
          <p:nvPr/>
        </p:nvSpPr>
        <p:spPr bwMode="auto">
          <a:xfrm>
            <a:off x="5292725" y="1268413"/>
            <a:ext cx="3600450" cy="5203825"/>
          </a:xfrm>
          <a:prstGeom prst="rect">
            <a:avLst/>
          </a:prstGeom>
          <a:noFill/>
          <a:ln w="9525">
            <a:noFill/>
            <a:miter lim="800000"/>
            <a:headEnd/>
            <a:tailEnd/>
          </a:ln>
        </p:spPr>
        <p:txBody>
          <a:bodyPr>
            <a:spAutoFit/>
          </a:bodyPr>
          <a:lstStyle/>
          <a:p>
            <a:pPr>
              <a:buFont typeface="Arial" charset="0"/>
              <a:buChar char="•"/>
            </a:pPr>
            <a:r>
              <a:rPr lang="lv-LV" sz="2400"/>
              <a:t>Tiek izmantotas 2 TaqMan zondes iezīmētas ar dažādām fluorescentajām krāsvielām.</a:t>
            </a:r>
          </a:p>
          <a:p>
            <a:pPr>
              <a:buFont typeface="Arial" charset="0"/>
              <a:buNone/>
            </a:pPr>
            <a:endParaRPr lang="lv-LV" sz="2400"/>
          </a:p>
          <a:p>
            <a:pPr>
              <a:buFont typeface="Arial" charset="0"/>
              <a:buChar char="•"/>
            </a:pPr>
            <a:r>
              <a:rPr lang="lv-LV" sz="2400"/>
              <a:t> Atkarībā no SNP alēles viena zonde pie DNS saistās labāk nekā otra.</a:t>
            </a:r>
          </a:p>
          <a:p>
            <a:pPr>
              <a:buFont typeface="Arial" charset="0"/>
              <a:buChar char="•"/>
            </a:pPr>
            <a:endParaRPr lang="lv-LV" sz="2400"/>
          </a:p>
          <a:p>
            <a:pPr>
              <a:buFont typeface="Arial" charset="0"/>
              <a:buChar char="•"/>
            </a:pPr>
            <a:r>
              <a:rPr lang="lv-LV" sz="2400"/>
              <a:t> Fluorescences intensitātes attiecība ļauj automātiski noteikt genotipu</a:t>
            </a:r>
            <a:endParaRPr lang="en-US" sz="2400"/>
          </a:p>
        </p:txBody>
      </p:sp>
      <p:grpSp>
        <p:nvGrpSpPr>
          <p:cNvPr id="82948" name="Group 4"/>
          <p:cNvGrpSpPr>
            <a:grpSpLocks/>
          </p:cNvGrpSpPr>
          <p:nvPr/>
        </p:nvGrpSpPr>
        <p:grpSpPr bwMode="auto">
          <a:xfrm>
            <a:off x="179388" y="0"/>
            <a:ext cx="576262" cy="6858000"/>
            <a:chOff x="113" y="0"/>
            <a:chExt cx="363" cy="4320"/>
          </a:xfrm>
        </p:grpSpPr>
        <p:sp>
          <p:nvSpPr>
            <p:cNvPr id="82949"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67590"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qPCR reakcija</a:t>
              </a:r>
            </a:p>
          </p:txBody>
        </p:sp>
        <p:sp>
          <p:nvSpPr>
            <p:cNvPr id="77832"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82952"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82953"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82954"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4" descr="2TACC1-CCDstandarts copy"/>
          <p:cNvPicPr>
            <a:picLocks noChangeAspect="1" noChangeArrowheads="1"/>
          </p:cNvPicPr>
          <p:nvPr/>
        </p:nvPicPr>
        <p:blipFill>
          <a:blip r:embed="rId2"/>
          <a:srcRect/>
          <a:stretch>
            <a:fillRect/>
          </a:stretch>
        </p:blipFill>
        <p:spPr bwMode="auto">
          <a:xfrm>
            <a:off x="971550" y="692150"/>
            <a:ext cx="8172450" cy="3957638"/>
          </a:xfrm>
          <a:prstGeom prst="rect">
            <a:avLst/>
          </a:prstGeom>
          <a:noFill/>
          <a:ln w="9525">
            <a:noFill/>
            <a:miter lim="800000"/>
            <a:headEnd/>
            <a:tailEnd/>
          </a:ln>
        </p:spPr>
      </p:pic>
      <p:sp>
        <p:nvSpPr>
          <p:cNvPr id="84994" name="Text Box 23"/>
          <p:cNvSpPr txBox="1">
            <a:spLocks noChangeArrowheads="1"/>
          </p:cNvSpPr>
          <p:nvPr/>
        </p:nvSpPr>
        <p:spPr bwMode="auto">
          <a:xfrm>
            <a:off x="3851275" y="0"/>
            <a:ext cx="2266950" cy="641350"/>
          </a:xfrm>
          <a:prstGeom prst="rect">
            <a:avLst/>
          </a:prstGeom>
          <a:noFill/>
          <a:ln w="9525">
            <a:noFill/>
            <a:miter lim="800000"/>
            <a:headEnd/>
            <a:tailEnd/>
          </a:ln>
        </p:spPr>
        <p:txBody>
          <a:bodyPr wrap="none">
            <a:spAutoFit/>
          </a:bodyPr>
          <a:lstStyle/>
          <a:p>
            <a:r>
              <a:rPr lang="lv-LV" sz="3600"/>
              <a:t>qPCR dati</a:t>
            </a:r>
          </a:p>
        </p:txBody>
      </p:sp>
      <p:sp>
        <p:nvSpPr>
          <p:cNvPr id="84995" name="Rectangle 25"/>
          <p:cNvSpPr>
            <a:spLocks noChangeArrowheads="1"/>
          </p:cNvSpPr>
          <p:nvPr/>
        </p:nvSpPr>
        <p:spPr bwMode="auto">
          <a:xfrm>
            <a:off x="971550" y="5300663"/>
            <a:ext cx="7972425" cy="822325"/>
          </a:xfrm>
          <a:prstGeom prst="rect">
            <a:avLst/>
          </a:prstGeom>
          <a:noFill/>
          <a:ln w="9525">
            <a:noFill/>
            <a:miter lim="800000"/>
            <a:headEnd/>
            <a:tailEnd/>
          </a:ln>
        </p:spPr>
        <p:txBody>
          <a:bodyPr>
            <a:spAutoFit/>
          </a:bodyPr>
          <a:lstStyle/>
          <a:p>
            <a:pPr marL="361950" indent="-266700">
              <a:spcBef>
                <a:spcPct val="50000"/>
              </a:spcBef>
              <a:buFont typeface="Wingdings" pitchFamily="2" charset="2"/>
              <a:buChar char="ü"/>
            </a:pPr>
            <a:r>
              <a:rPr lang="lv-LV" sz="2400"/>
              <a:t>Slieksnis </a:t>
            </a:r>
            <a:r>
              <a:rPr lang="lv-LV" sz="2000"/>
              <a:t>(</a:t>
            </a:r>
            <a:r>
              <a:rPr lang="lv-LV" sz="2000" i="1"/>
              <a:t>treshold</a:t>
            </a:r>
            <a:r>
              <a:rPr lang="lv-LV" sz="2000"/>
              <a:t>)</a:t>
            </a:r>
            <a:r>
              <a:rPr lang="lv-LV" sz="2400"/>
              <a:t> -  fluorescences intensitātes robeža, pēc kuras reakcija pāriet exponenciālajā fāzē</a:t>
            </a:r>
          </a:p>
        </p:txBody>
      </p:sp>
      <p:grpSp>
        <p:nvGrpSpPr>
          <p:cNvPr id="84996" name="Group 4"/>
          <p:cNvGrpSpPr>
            <a:grpSpLocks/>
          </p:cNvGrpSpPr>
          <p:nvPr/>
        </p:nvGrpSpPr>
        <p:grpSpPr bwMode="auto">
          <a:xfrm>
            <a:off x="179388" y="0"/>
            <a:ext cx="576262" cy="6858000"/>
            <a:chOff x="113" y="0"/>
            <a:chExt cx="363" cy="4320"/>
          </a:xfrm>
        </p:grpSpPr>
        <p:sp>
          <p:nvSpPr>
            <p:cNvPr id="84997"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84998"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95261"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85000"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85001"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85002"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2"/>
          <p:cNvGrpSpPr>
            <a:grpSpLocks/>
          </p:cNvGrpSpPr>
          <p:nvPr/>
        </p:nvGrpSpPr>
        <p:grpSpPr bwMode="auto">
          <a:xfrm>
            <a:off x="971550" y="692150"/>
            <a:ext cx="8172450" cy="4010025"/>
            <a:chOff x="295" y="391"/>
            <a:chExt cx="5174" cy="2843"/>
          </a:xfrm>
        </p:grpSpPr>
        <p:pic>
          <p:nvPicPr>
            <p:cNvPr id="86027" name="Picture 3" descr="2TACC1-CCDstandarts copy"/>
            <p:cNvPicPr>
              <a:picLocks noChangeAspect="1" noChangeArrowheads="1"/>
            </p:cNvPicPr>
            <p:nvPr/>
          </p:nvPicPr>
          <p:blipFill>
            <a:blip r:embed="rId3"/>
            <a:srcRect/>
            <a:stretch>
              <a:fillRect/>
            </a:stretch>
          </p:blipFill>
          <p:spPr bwMode="auto">
            <a:xfrm>
              <a:off x="295" y="391"/>
              <a:ext cx="5174" cy="2806"/>
            </a:xfrm>
            <a:prstGeom prst="rect">
              <a:avLst/>
            </a:prstGeom>
            <a:noFill/>
            <a:ln w="9525">
              <a:noFill/>
              <a:miter lim="800000"/>
              <a:headEnd/>
              <a:tailEnd/>
            </a:ln>
          </p:spPr>
        </p:pic>
        <p:sp>
          <p:nvSpPr>
            <p:cNvPr id="86028" name="Oval 4"/>
            <p:cNvSpPr>
              <a:spLocks noChangeArrowheads="1"/>
            </p:cNvSpPr>
            <p:nvPr/>
          </p:nvSpPr>
          <p:spPr bwMode="auto">
            <a:xfrm>
              <a:off x="3515"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6029" name="Oval 5"/>
            <p:cNvSpPr>
              <a:spLocks noChangeArrowheads="1"/>
            </p:cNvSpPr>
            <p:nvPr/>
          </p:nvSpPr>
          <p:spPr bwMode="auto">
            <a:xfrm>
              <a:off x="306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6030" name="Line 6"/>
            <p:cNvSpPr>
              <a:spLocks noChangeShapeType="1"/>
            </p:cNvSpPr>
            <p:nvPr/>
          </p:nvSpPr>
          <p:spPr bwMode="auto">
            <a:xfrm>
              <a:off x="4377" y="1298"/>
              <a:ext cx="2" cy="1677"/>
            </a:xfrm>
            <a:prstGeom prst="line">
              <a:avLst/>
            </a:prstGeom>
            <a:noFill/>
            <a:ln w="9525">
              <a:solidFill>
                <a:srgbClr val="000000"/>
              </a:solidFill>
              <a:round/>
              <a:headEnd/>
              <a:tailEnd/>
            </a:ln>
          </p:spPr>
          <p:txBody>
            <a:bodyPr/>
            <a:lstStyle/>
            <a:p>
              <a:endParaRPr lang="lv-LV"/>
            </a:p>
          </p:txBody>
        </p:sp>
        <p:sp>
          <p:nvSpPr>
            <p:cNvPr id="86031" name="Line 7"/>
            <p:cNvSpPr>
              <a:spLocks noChangeShapeType="1"/>
            </p:cNvSpPr>
            <p:nvPr/>
          </p:nvSpPr>
          <p:spPr bwMode="auto">
            <a:xfrm>
              <a:off x="4059" y="1253"/>
              <a:ext cx="0" cy="1723"/>
            </a:xfrm>
            <a:prstGeom prst="line">
              <a:avLst/>
            </a:prstGeom>
            <a:noFill/>
            <a:ln w="9525">
              <a:solidFill>
                <a:srgbClr val="000000"/>
              </a:solidFill>
              <a:round/>
              <a:headEnd/>
              <a:tailEnd/>
            </a:ln>
          </p:spPr>
          <p:txBody>
            <a:bodyPr/>
            <a:lstStyle/>
            <a:p>
              <a:endParaRPr lang="lv-LV"/>
            </a:p>
          </p:txBody>
        </p:sp>
        <p:sp>
          <p:nvSpPr>
            <p:cNvPr id="86032" name="Line 8"/>
            <p:cNvSpPr>
              <a:spLocks noChangeShapeType="1"/>
            </p:cNvSpPr>
            <p:nvPr/>
          </p:nvSpPr>
          <p:spPr bwMode="auto">
            <a:xfrm>
              <a:off x="3651" y="1253"/>
              <a:ext cx="0" cy="1723"/>
            </a:xfrm>
            <a:prstGeom prst="line">
              <a:avLst/>
            </a:prstGeom>
            <a:noFill/>
            <a:ln w="9525">
              <a:solidFill>
                <a:srgbClr val="000000"/>
              </a:solidFill>
              <a:round/>
              <a:headEnd/>
              <a:tailEnd/>
            </a:ln>
          </p:spPr>
          <p:txBody>
            <a:bodyPr/>
            <a:lstStyle/>
            <a:p>
              <a:endParaRPr lang="lv-LV"/>
            </a:p>
          </p:txBody>
        </p:sp>
        <p:sp>
          <p:nvSpPr>
            <p:cNvPr id="86033" name="Line 9"/>
            <p:cNvSpPr>
              <a:spLocks noChangeShapeType="1"/>
            </p:cNvSpPr>
            <p:nvPr/>
          </p:nvSpPr>
          <p:spPr bwMode="auto">
            <a:xfrm>
              <a:off x="3198" y="1253"/>
              <a:ext cx="0" cy="1723"/>
            </a:xfrm>
            <a:prstGeom prst="line">
              <a:avLst/>
            </a:prstGeom>
            <a:noFill/>
            <a:ln w="9525">
              <a:solidFill>
                <a:srgbClr val="000000"/>
              </a:solidFill>
              <a:round/>
              <a:headEnd/>
              <a:tailEnd/>
            </a:ln>
          </p:spPr>
          <p:txBody>
            <a:bodyPr/>
            <a:lstStyle/>
            <a:p>
              <a:endParaRPr lang="lv-LV"/>
            </a:p>
          </p:txBody>
        </p:sp>
        <p:sp>
          <p:nvSpPr>
            <p:cNvPr id="86034" name="Oval 10"/>
            <p:cNvSpPr>
              <a:spLocks noChangeArrowheads="1"/>
            </p:cNvSpPr>
            <p:nvPr/>
          </p:nvSpPr>
          <p:spPr bwMode="auto">
            <a:xfrm>
              <a:off x="424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6035" name="Oval 11"/>
            <p:cNvSpPr>
              <a:spLocks noChangeArrowheads="1"/>
            </p:cNvSpPr>
            <p:nvPr/>
          </p:nvSpPr>
          <p:spPr bwMode="auto">
            <a:xfrm>
              <a:off x="3923"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grpSp>
      <p:sp>
        <p:nvSpPr>
          <p:cNvPr id="86018" name="Rectangle 12"/>
          <p:cNvSpPr>
            <a:spLocks noChangeArrowheads="1"/>
          </p:cNvSpPr>
          <p:nvPr/>
        </p:nvSpPr>
        <p:spPr bwMode="auto">
          <a:xfrm>
            <a:off x="971550" y="4940300"/>
            <a:ext cx="7921625" cy="1552575"/>
          </a:xfrm>
          <a:prstGeom prst="rect">
            <a:avLst/>
          </a:prstGeom>
          <a:noFill/>
          <a:ln w="9525">
            <a:noFill/>
            <a:miter lim="800000"/>
            <a:headEnd/>
            <a:tailEnd/>
          </a:ln>
        </p:spPr>
        <p:txBody>
          <a:bodyPr>
            <a:spAutoFit/>
          </a:bodyPr>
          <a:lstStyle/>
          <a:p>
            <a:pPr marL="361950" indent="-266700">
              <a:buFont typeface="Wingdings" pitchFamily="2" charset="2"/>
              <a:buChar char="ü"/>
            </a:pPr>
            <a:r>
              <a:rPr lang="lv-LV" sz="2400">
                <a:sym typeface="Calibri" pitchFamily="34" charset="0"/>
              </a:rPr>
              <a:t>CT (Cycle threshold) –</a:t>
            </a:r>
            <a:r>
              <a:rPr lang="lv-LV" sz="2400" u="sng">
                <a:sym typeface="Calibri" pitchFamily="34" charset="0"/>
              </a:rPr>
              <a:t>cikls</a:t>
            </a:r>
            <a:r>
              <a:rPr lang="lv-LV" sz="2400">
                <a:sym typeface="Calibri" pitchFamily="34" charset="0"/>
              </a:rPr>
              <a:t>,  pie kura PCR amplifikācija ir sasniegusi eksponenciālo fāzi.</a:t>
            </a:r>
          </a:p>
          <a:p>
            <a:pPr marL="361950" indent="-266700">
              <a:buFont typeface="Wingdings" pitchFamily="2" charset="2"/>
              <a:buChar char="ü"/>
            </a:pPr>
            <a:endParaRPr lang="lv-LV" sz="2400">
              <a:sym typeface="Calibri" pitchFamily="34" charset="0"/>
            </a:endParaRPr>
          </a:p>
          <a:p>
            <a:pPr marL="361950" indent="-266700">
              <a:buFont typeface="Wingdings" pitchFamily="2" charset="2"/>
              <a:buNone/>
            </a:pPr>
            <a:endParaRPr lang="lv-LV" sz="2400">
              <a:sym typeface="Calibri" pitchFamily="34" charset="0"/>
            </a:endParaRPr>
          </a:p>
        </p:txBody>
      </p:sp>
      <p:sp>
        <p:nvSpPr>
          <p:cNvPr id="86019" name="Text Box 13"/>
          <p:cNvSpPr txBox="1">
            <a:spLocks noChangeArrowheads="1"/>
          </p:cNvSpPr>
          <p:nvPr/>
        </p:nvSpPr>
        <p:spPr bwMode="auto">
          <a:xfrm>
            <a:off x="3851275" y="0"/>
            <a:ext cx="2266950" cy="641350"/>
          </a:xfrm>
          <a:prstGeom prst="rect">
            <a:avLst/>
          </a:prstGeom>
          <a:noFill/>
          <a:ln w="9525">
            <a:noFill/>
            <a:miter lim="800000"/>
            <a:headEnd/>
            <a:tailEnd/>
          </a:ln>
        </p:spPr>
        <p:txBody>
          <a:bodyPr wrap="none">
            <a:spAutoFit/>
          </a:bodyPr>
          <a:lstStyle/>
          <a:p>
            <a:r>
              <a:rPr lang="lv-LV" sz="3600"/>
              <a:t>qPCR dati</a:t>
            </a:r>
          </a:p>
        </p:txBody>
      </p:sp>
      <p:grpSp>
        <p:nvGrpSpPr>
          <p:cNvPr id="86020" name="Group 4"/>
          <p:cNvGrpSpPr>
            <a:grpSpLocks/>
          </p:cNvGrpSpPr>
          <p:nvPr/>
        </p:nvGrpSpPr>
        <p:grpSpPr bwMode="auto">
          <a:xfrm>
            <a:off x="179388" y="0"/>
            <a:ext cx="576262" cy="6858000"/>
            <a:chOff x="113" y="0"/>
            <a:chExt cx="363" cy="4320"/>
          </a:xfrm>
        </p:grpSpPr>
        <p:sp>
          <p:nvSpPr>
            <p:cNvPr id="86021"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86022"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96280"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86024"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86025"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86026"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9"/>
          <p:cNvGrpSpPr>
            <a:grpSpLocks/>
          </p:cNvGrpSpPr>
          <p:nvPr/>
        </p:nvGrpSpPr>
        <p:grpSpPr bwMode="auto">
          <a:xfrm>
            <a:off x="755650" y="1916113"/>
            <a:ext cx="8172450" cy="4441825"/>
            <a:chOff x="431" y="1298"/>
            <a:chExt cx="5148" cy="2798"/>
          </a:xfrm>
        </p:grpSpPr>
        <p:grpSp>
          <p:nvGrpSpPr>
            <p:cNvPr id="88074" name="Group 2"/>
            <p:cNvGrpSpPr>
              <a:grpSpLocks/>
            </p:cNvGrpSpPr>
            <p:nvPr/>
          </p:nvGrpSpPr>
          <p:grpSpPr bwMode="auto">
            <a:xfrm>
              <a:off x="431" y="1570"/>
              <a:ext cx="5148" cy="2526"/>
              <a:chOff x="295" y="391"/>
              <a:chExt cx="5174" cy="2843"/>
            </a:xfrm>
          </p:grpSpPr>
          <p:pic>
            <p:nvPicPr>
              <p:cNvPr id="88080" name="Picture 3" descr="2TACC1-CCDstandarts copy"/>
              <p:cNvPicPr>
                <a:picLocks noChangeAspect="1" noChangeArrowheads="1"/>
              </p:cNvPicPr>
              <p:nvPr/>
            </p:nvPicPr>
            <p:blipFill>
              <a:blip r:embed="rId3"/>
              <a:srcRect/>
              <a:stretch>
                <a:fillRect/>
              </a:stretch>
            </p:blipFill>
            <p:spPr bwMode="auto">
              <a:xfrm>
                <a:off x="295" y="391"/>
                <a:ext cx="5174" cy="2806"/>
              </a:xfrm>
              <a:prstGeom prst="rect">
                <a:avLst/>
              </a:prstGeom>
              <a:noFill/>
              <a:ln w="9525">
                <a:noFill/>
                <a:miter lim="800000"/>
                <a:headEnd/>
                <a:tailEnd/>
              </a:ln>
            </p:spPr>
          </p:pic>
          <p:sp>
            <p:nvSpPr>
              <p:cNvPr id="88081" name="Oval 4"/>
              <p:cNvSpPr>
                <a:spLocks noChangeArrowheads="1"/>
              </p:cNvSpPr>
              <p:nvPr/>
            </p:nvSpPr>
            <p:spPr bwMode="auto">
              <a:xfrm>
                <a:off x="3515"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8082" name="Oval 5"/>
              <p:cNvSpPr>
                <a:spLocks noChangeArrowheads="1"/>
              </p:cNvSpPr>
              <p:nvPr/>
            </p:nvSpPr>
            <p:spPr bwMode="auto">
              <a:xfrm>
                <a:off x="306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8083" name="Line 6"/>
              <p:cNvSpPr>
                <a:spLocks noChangeShapeType="1"/>
              </p:cNvSpPr>
              <p:nvPr/>
            </p:nvSpPr>
            <p:spPr bwMode="auto">
              <a:xfrm>
                <a:off x="4377" y="1298"/>
                <a:ext cx="2" cy="1677"/>
              </a:xfrm>
              <a:prstGeom prst="line">
                <a:avLst/>
              </a:prstGeom>
              <a:noFill/>
              <a:ln w="9525">
                <a:solidFill>
                  <a:srgbClr val="000000"/>
                </a:solidFill>
                <a:round/>
                <a:headEnd/>
                <a:tailEnd/>
              </a:ln>
            </p:spPr>
            <p:txBody>
              <a:bodyPr/>
              <a:lstStyle/>
              <a:p>
                <a:endParaRPr lang="lv-LV"/>
              </a:p>
            </p:txBody>
          </p:sp>
          <p:sp>
            <p:nvSpPr>
              <p:cNvPr id="88084" name="Line 7"/>
              <p:cNvSpPr>
                <a:spLocks noChangeShapeType="1"/>
              </p:cNvSpPr>
              <p:nvPr/>
            </p:nvSpPr>
            <p:spPr bwMode="auto">
              <a:xfrm>
                <a:off x="4059" y="1253"/>
                <a:ext cx="0" cy="1723"/>
              </a:xfrm>
              <a:prstGeom prst="line">
                <a:avLst/>
              </a:prstGeom>
              <a:noFill/>
              <a:ln w="9525">
                <a:solidFill>
                  <a:srgbClr val="000000"/>
                </a:solidFill>
                <a:round/>
                <a:headEnd/>
                <a:tailEnd/>
              </a:ln>
            </p:spPr>
            <p:txBody>
              <a:bodyPr/>
              <a:lstStyle/>
              <a:p>
                <a:endParaRPr lang="lv-LV"/>
              </a:p>
            </p:txBody>
          </p:sp>
          <p:sp>
            <p:nvSpPr>
              <p:cNvPr id="88085" name="Line 8"/>
              <p:cNvSpPr>
                <a:spLocks noChangeShapeType="1"/>
              </p:cNvSpPr>
              <p:nvPr/>
            </p:nvSpPr>
            <p:spPr bwMode="auto">
              <a:xfrm>
                <a:off x="3651" y="1253"/>
                <a:ext cx="0" cy="1723"/>
              </a:xfrm>
              <a:prstGeom prst="line">
                <a:avLst/>
              </a:prstGeom>
              <a:noFill/>
              <a:ln w="9525">
                <a:solidFill>
                  <a:srgbClr val="000000"/>
                </a:solidFill>
                <a:round/>
                <a:headEnd/>
                <a:tailEnd/>
              </a:ln>
            </p:spPr>
            <p:txBody>
              <a:bodyPr/>
              <a:lstStyle/>
              <a:p>
                <a:endParaRPr lang="lv-LV"/>
              </a:p>
            </p:txBody>
          </p:sp>
          <p:sp>
            <p:nvSpPr>
              <p:cNvPr id="88086" name="Line 9"/>
              <p:cNvSpPr>
                <a:spLocks noChangeShapeType="1"/>
              </p:cNvSpPr>
              <p:nvPr/>
            </p:nvSpPr>
            <p:spPr bwMode="auto">
              <a:xfrm>
                <a:off x="3198" y="1253"/>
                <a:ext cx="0" cy="1723"/>
              </a:xfrm>
              <a:prstGeom prst="line">
                <a:avLst/>
              </a:prstGeom>
              <a:noFill/>
              <a:ln w="9525">
                <a:solidFill>
                  <a:srgbClr val="000000"/>
                </a:solidFill>
                <a:round/>
                <a:headEnd/>
                <a:tailEnd/>
              </a:ln>
            </p:spPr>
            <p:txBody>
              <a:bodyPr/>
              <a:lstStyle/>
              <a:p>
                <a:endParaRPr lang="lv-LV"/>
              </a:p>
            </p:txBody>
          </p:sp>
          <p:sp>
            <p:nvSpPr>
              <p:cNvPr id="88087" name="Oval 10"/>
              <p:cNvSpPr>
                <a:spLocks noChangeArrowheads="1"/>
              </p:cNvSpPr>
              <p:nvPr/>
            </p:nvSpPr>
            <p:spPr bwMode="auto">
              <a:xfrm>
                <a:off x="4241"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88088" name="Oval 11"/>
              <p:cNvSpPr>
                <a:spLocks noChangeArrowheads="1"/>
              </p:cNvSpPr>
              <p:nvPr/>
            </p:nvSpPr>
            <p:spPr bwMode="auto">
              <a:xfrm>
                <a:off x="3923" y="2976"/>
                <a:ext cx="265" cy="258"/>
              </a:xfrm>
              <a:prstGeom prst="ellipse">
                <a:avLst/>
              </a:prstGeom>
              <a:solidFill>
                <a:srgbClr val="FFFFFF">
                  <a:alpha val="0"/>
                </a:srgbClr>
              </a:solidFill>
              <a:ln w="9525">
                <a:solidFill>
                  <a:srgbClr val="FF0000"/>
                </a:solidFill>
                <a:round/>
                <a:headEnd/>
                <a:tailEnd/>
              </a:ln>
            </p:spPr>
            <p:txBody>
              <a:bodyPr/>
              <a:lstStyle/>
              <a:p>
                <a:endParaRPr lang="lv-LV"/>
              </a:p>
            </p:txBody>
          </p:sp>
        </p:grpSp>
        <p:sp>
          <p:nvSpPr>
            <p:cNvPr id="88075" name="Text Box 14"/>
            <p:cNvSpPr txBox="1">
              <a:spLocks noChangeArrowheads="1"/>
            </p:cNvSpPr>
            <p:nvPr/>
          </p:nvSpPr>
          <p:spPr bwMode="auto">
            <a:xfrm>
              <a:off x="3560" y="1298"/>
              <a:ext cx="1600" cy="288"/>
            </a:xfrm>
            <a:prstGeom prst="rect">
              <a:avLst/>
            </a:prstGeom>
            <a:noFill/>
            <a:ln w="9525">
              <a:noFill/>
              <a:miter lim="800000"/>
              <a:headEnd/>
              <a:tailEnd/>
            </a:ln>
          </p:spPr>
          <p:txBody>
            <a:bodyPr wrap="none">
              <a:spAutoFit/>
            </a:bodyPr>
            <a:lstStyle/>
            <a:p>
              <a:r>
                <a:rPr lang="lv-LV" sz="2400"/>
                <a:t>Atšķaidījumi (1/3)</a:t>
              </a:r>
            </a:p>
          </p:txBody>
        </p:sp>
        <p:sp>
          <p:nvSpPr>
            <p:cNvPr id="88076" name="Line 15"/>
            <p:cNvSpPr>
              <a:spLocks noChangeShapeType="1"/>
            </p:cNvSpPr>
            <p:nvPr/>
          </p:nvSpPr>
          <p:spPr bwMode="auto">
            <a:xfrm flipH="1">
              <a:off x="3379" y="1525"/>
              <a:ext cx="726" cy="726"/>
            </a:xfrm>
            <a:prstGeom prst="line">
              <a:avLst/>
            </a:prstGeom>
            <a:noFill/>
            <a:ln w="9525">
              <a:solidFill>
                <a:schemeClr val="tx1"/>
              </a:solidFill>
              <a:round/>
              <a:headEnd/>
              <a:tailEnd type="triangle" w="med" len="med"/>
            </a:ln>
          </p:spPr>
          <p:txBody>
            <a:bodyPr/>
            <a:lstStyle/>
            <a:p>
              <a:endParaRPr lang="lv-LV"/>
            </a:p>
          </p:txBody>
        </p:sp>
        <p:sp>
          <p:nvSpPr>
            <p:cNvPr id="88077" name="Line 16"/>
            <p:cNvSpPr>
              <a:spLocks noChangeShapeType="1"/>
            </p:cNvSpPr>
            <p:nvPr/>
          </p:nvSpPr>
          <p:spPr bwMode="auto">
            <a:xfrm flipH="1">
              <a:off x="3742" y="1525"/>
              <a:ext cx="363" cy="771"/>
            </a:xfrm>
            <a:prstGeom prst="line">
              <a:avLst/>
            </a:prstGeom>
            <a:noFill/>
            <a:ln w="9525">
              <a:solidFill>
                <a:schemeClr val="tx1"/>
              </a:solidFill>
              <a:round/>
              <a:headEnd/>
              <a:tailEnd type="triangle" w="med" len="med"/>
            </a:ln>
          </p:spPr>
          <p:txBody>
            <a:bodyPr/>
            <a:lstStyle/>
            <a:p>
              <a:endParaRPr lang="lv-LV"/>
            </a:p>
          </p:txBody>
        </p:sp>
        <p:sp>
          <p:nvSpPr>
            <p:cNvPr id="88078" name="Line 17"/>
            <p:cNvSpPr>
              <a:spLocks noChangeShapeType="1"/>
            </p:cNvSpPr>
            <p:nvPr/>
          </p:nvSpPr>
          <p:spPr bwMode="auto">
            <a:xfrm>
              <a:off x="4105" y="1525"/>
              <a:ext cx="90" cy="726"/>
            </a:xfrm>
            <a:prstGeom prst="line">
              <a:avLst/>
            </a:prstGeom>
            <a:noFill/>
            <a:ln w="9525">
              <a:solidFill>
                <a:schemeClr val="tx1"/>
              </a:solidFill>
              <a:round/>
              <a:headEnd/>
              <a:tailEnd type="triangle" w="med" len="med"/>
            </a:ln>
          </p:spPr>
          <p:txBody>
            <a:bodyPr/>
            <a:lstStyle/>
            <a:p>
              <a:endParaRPr lang="lv-LV"/>
            </a:p>
          </p:txBody>
        </p:sp>
        <p:sp>
          <p:nvSpPr>
            <p:cNvPr id="88079" name="Line 18"/>
            <p:cNvSpPr>
              <a:spLocks noChangeShapeType="1"/>
            </p:cNvSpPr>
            <p:nvPr/>
          </p:nvSpPr>
          <p:spPr bwMode="auto">
            <a:xfrm>
              <a:off x="4105" y="1525"/>
              <a:ext cx="408" cy="771"/>
            </a:xfrm>
            <a:prstGeom prst="line">
              <a:avLst/>
            </a:prstGeom>
            <a:noFill/>
            <a:ln w="9525">
              <a:solidFill>
                <a:schemeClr val="tx1"/>
              </a:solidFill>
              <a:round/>
              <a:headEnd/>
              <a:tailEnd type="triangle" w="med" len="med"/>
            </a:ln>
          </p:spPr>
          <p:txBody>
            <a:bodyPr/>
            <a:lstStyle/>
            <a:p>
              <a:endParaRPr lang="lv-LV"/>
            </a:p>
          </p:txBody>
        </p:sp>
      </p:grpSp>
      <p:sp>
        <p:nvSpPr>
          <p:cNvPr id="88066" name="Text Box 27"/>
          <p:cNvSpPr txBox="1">
            <a:spLocks noChangeArrowheads="1"/>
          </p:cNvSpPr>
          <p:nvPr/>
        </p:nvSpPr>
        <p:spPr bwMode="auto">
          <a:xfrm>
            <a:off x="933450" y="333375"/>
            <a:ext cx="8210550" cy="641350"/>
          </a:xfrm>
          <a:prstGeom prst="rect">
            <a:avLst/>
          </a:prstGeom>
          <a:noFill/>
          <a:ln w="9525">
            <a:noFill/>
            <a:miter lim="800000"/>
            <a:headEnd/>
            <a:tailEnd/>
          </a:ln>
        </p:spPr>
        <p:txBody>
          <a:bodyPr>
            <a:spAutoFit/>
          </a:bodyPr>
          <a:lstStyle/>
          <a:p>
            <a:r>
              <a:rPr lang="lv-LV" sz="3600"/>
              <a:t>qPCR reakcijas efektivitātes noteikšana</a:t>
            </a:r>
          </a:p>
        </p:txBody>
      </p:sp>
      <p:grpSp>
        <p:nvGrpSpPr>
          <p:cNvPr id="88067" name="Group 4"/>
          <p:cNvGrpSpPr>
            <a:grpSpLocks/>
          </p:cNvGrpSpPr>
          <p:nvPr/>
        </p:nvGrpSpPr>
        <p:grpSpPr bwMode="auto">
          <a:xfrm>
            <a:off x="179388" y="0"/>
            <a:ext cx="576262" cy="6858000"/>
            <a:chOff x="113" y="0"/>
            <a:chExt cx="363" cy="4320"/>
          </a:xfrm>
        </p:grpSpPr>
        <p:sp>
          <p:nvSpPr>
            <p:cNvPr id="88068"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88069"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99359"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88071"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88072"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88073"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2Standartliknes copy"/>
          <p:cNvPicPr>
            <a:picLocks noChangeAspect="1" noChangeArrowheads="1"/>
          </p:cNvPicPr>
          <p:nvPr/>
        </p:nvPicPr>
        <p:blipFill>
          <a:blip r:embed="rId2"/>
          <a:srcRect/>
          <a:stretch>
            <a:fillRect/>
          </a:stretch>
        </p:blipFill>
        <p:spPr bwMode="auto">
          <a:xfrm>
            <a:off x="1042988" y="1052513"/>
            <a:ext cx="6481762" cy="4332287"/>
          </a:xfrm>
          <a:prstGeom prst="rect">
            <a:avLst/>
          </a:prstGeom>
          <a:noFill/>
          <a:ln w="9525">
            <a:noFill/>
            <a:miter lim="800000"/>
            <a:headEnd/>
            <a:tailEnd/>
          </a:ln>
        </p:spPr>
      </p:pic>
      <p:sp>
        <p:nvSpPr>
          <p:cNvPr id="90114" name="Oval 5"/>
          <p:cNvSpPr>
            <a:spLocks noChangeArrowheads="1"/>
          </p:cNvSpPr>
          <p:nvPr/>
        </p:nvSpPr>
        <p:spPr bwMode="auto">
          <a:xfrm>
            <a:off x="1555750" y="4664075"/>
            <a:ext cx="388938" cy="373063"/>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5" name="Oval 6"/>
          <p:cNvSpPr>
            <a:spLocks noChangeArrowheads="1"/>
          </p:cNvSpPr>
          <p:nvPr/>
        </p:nvSpPr>
        <p:spPr bwMode="auto">
          <a:xfrm>
            <a:off x="1555750" y="3729038"/>
            <a:ext cx="388938" cy="373062"/>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6" name="Oval 7"/>
          <p:cNvSpPr>
            <a:spLocks noChangeArrowheads="1"/>
          </p:cNvSpPr>
          <p:nvPr/>
        </p:nvSpPr>
        <p:spPr bwMode="auto">
          <a:xfrm>
            <a:off x="1555750" y="2794000"/>
            <a:ext cx="388938" cy="373063"/>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7" name="Oval 8"/>
          <p:cNvSpPr>
            <a:spLocks noChangeArrowheads="1"/>
          </p:cNvSpPr>
          <p:nvPr/>
        </p:nvSpPr>
        <p:spPr bwMode="auto">
          <a:xfrm>
            <a:off x="1555750" y="1858963"/>
            <a:ext cx="388938" cy="373062"/>
          </a:xfrm>
          <a:prstGeom prst="ellipse">
            <a:avLst/>
          </a:prstGeom>
          <a:solidFill>
            <a:srgbClr val="FFFFFF">
              <a:alpha val="0"/>
            </a:srgbClr>
          </a:solidFill>
          <a:ln w="9525">
            <a:solidFill>
              <a:srgbClr val="FF0000"/>
            </a:solidFill>
            <a:round/>
            <a:headEnd/>
            <a:tailEnd/>
          </a:ln>
        </p:spPr>
        <p:txBody>
          <a:bodyPr/>
          <a:lstStyle/>
          <a:p>
            <a:endParaRPr lang="lv-LV"/>
          </a:p>
        </p:txBody>
      </p:sp>
      <p:sp>
        <p:nvSpPr>
          <p:cNvPr id="90118" name="Line 9"/>
          <p:cNvSpPr>
            <a:spLocks noChangeShapeType="1"/>
          </p:cNvSpPr>
          <p:nvPr/>
        </p:nvSpPr>
        <p:spPr bwMode="auto">
          <a:xfrm>
            <a:off x="1944688" y="4849813"/>
            <a:ext cx="4670425" cy="0"/>
          </a:xfrm>
          <a:prstGeom prst="line">
            <a:avLst/>
          </a:prstGeom>
          <a:noFill/>
          <a:ln w="9525">
            <a:solidFill>
              <a:srgbClr val="000000"/>
            </a:solidFill>
            <a:round/>
            <a:headEnd type="triangle" w="med" len="med"/>
            <a:tailEnd/>
          </a:ln>
        </p:spPr>
        <p:txBody>
          <a:bodyPr/>
          <a:lstStyle/>
          <a:p>
            <a:endParaRPr lang="lv-LV"/>
          </a:p>
        </p:txBody>
      </p:sp>
      <p:sp>
        <p:nvSpPr>
          <p:cNvPr id="90119" name="Line 10"/>
          <p:cNvSpPr>
            <a:spLocks noChangeShapeType="1"/>
          </p:cNvSpPr>
          <p:nvPr/>
        </p:nvSpPr>
        <p:spPr bwMode="auto">
          <a:xfrm>
            <a:off x="1944688" y="3914775"/>
            <a:ext cx="3113087" cy="0"/>
          </a:xfrm>
          <a:prstGeom prst="line">
            <a:avLst/>
          </a:prstGeom>
          <a:noFill/>
          <a:ln w="9525">
            <a:solidFill>
              <a:srgbClr val="000000"/>
            </a:solidFill>
            <a:round/>
            <a:headEnd type="triangle" w="med" len="med"/>
            <a:tailEnd/>
          </a:ln>
        </p:spPr>
        <p:txBody>
          <a:bodyPr/>
          <a:lstStyle/>
          <a:p>
            <a:endParaRPr lang="lv-LV"/>
          </a:p>
        </p:txBody>
      </p:sp>
      <p:sp>
        <p:nvSpPr>
          <p:cNvPr id="90120" name="Line 11"/>
          <p:cNvSpPr>
            <a:spLocks noChangeShapeType="1"/>
          </p:cNvSpPr>
          <p:nvPr/>
        </p:nvSpPr>
        <p:spPr bwMode="auto">
          <a:xfrm>
            <a:off x="1944688" y="2979738"/>
            <a:ext cx="1362075" cy="0"/>
          </a:xfrm>
          <a:prstGeom prst="line">
            <a:avLst/>
          </a:prstGeom>
          <a:noFill/>
          <a:ln w="9525">
            <a:solidFill>
              <a:srgbClr val="000000"/>
            </a:solidFill>
            <a:round/>
            <a:headEnd type="triangle" w="med" len="med"/>
            <a:tailEnd/>
          </a:ln>
        </p:spPr>
        <p:txBody>
          <a:bodyPr/>
          <a:lstStyle/>
          <a:p>
            <a:endParaRPr lang="lv-LV"/>
          </a:p>
        </p:txBody>
      </p:sp>
      <p:sp>
        <p:nvSpPr>
          <p:cNvPr id="90121" name="Text Box 17"/>
          <p:cNvSpPr txBox="1">
            <a:spLocks noChangeArrowheads="1"/>
          </p:cNvSpPr>
          <p:nvPr/>
        </p:nvSpPr>
        <p:spPr bwMode="auto">
          <a:xfrm>
            <a:off x="971550" y="5445125"/>
            <a:ext cx="7902575" cy="1187450"/>
          </a:xfrm>
          <a:prstGeom prst="rect">
            <a:avLst/>
          </a:prstGeom>
          <a:noFill/>
          <a:ln w="9525">
            <a:noFill/>
            <a:miter lim="800000"/>
            <a:headEnd/>
            <a:tailEnd/>
          </a:ln>
        </p:spPr>
        <p:txBody>
          <a:bodyPr>
            <a:spAutoFit/>
          </a:bodyPr>
          <a:lstStyle/>
          <a:p>
            <a:pPr marL="361950" indent="-266700">
              <a:buFont typeface="Wingdings" pitchFamily="2" charset="2"/>
              <a:buChar char="ü"/>
            </a:pPr>
            <a:r>
              <a:rPr lang="lv-LV" sz="2400"/>
              <a:t>Ja reakcija ir 100% efektīva – jeb, ja katrā ciklā eksponenciālajā fāzē molekulu daudzums divkāršojas, - slīpumam jābūt apm -3,33</a:t>
            </a:r>
          </a:p>
        </p:txBody>
      </p:sp>
      <p:sp>
        <p:nvSpPr>
          <p:cNvPr id="90122" name="Text Box 25"/>
          <p:cNvSpPr txBox="1">
            <a:spLocks noChangeArrowheads="1"/>
          </p:cNvSpPr>
          <p:nvPr/>
        </p:nvSpPr>
        <p:spPr bwMode="auto">
          <a:xfrm>
            <a:off x="933450" y="333375"/>
            <a:ext cx="8210550" cy="641350"/>
          </a:xfrm>
          <a:prstGeom prst="rect">
            <a:avLst/>
          </a:prstGeom>
          <a:noFill/>
          <a:ln w="9525">
            <a:noFill/>
            <a:miter lim="800000"/>
            <a:headEnd/>
            <a:tailEnd/>
          </a:ln>
        </p:spPr>
        <p:txBody>
          <a:bodyPr>
            <a:spAutoFit/>
          </a:bodyPr>
          <a:lstStyle/>
          <a:p>
            <a:r>
              <a:rPr lang="lv-LV" sz="3600"/>
              <a:t>qPCR reakcijas efektivitātes noteikšana</a:t>
            </a:r>
          </a:p>
        </p:txBody>
      </p:sp>
      <p:grpSp>
        <p:nvGrpSpPr>
          <p:cNvPr id="90123" name="Group 4"/>
          <p:cNvGrpSpPr>
            <a:grpSpLocks/>
          </p:cNvGrpSpPr>
          <p:nvPr/>
        </p:nvGrpSpPr>
        <p:grpSpPr bwMode="auto">
          <a:xfrm>
            <a:off x="179388" y="0"/>
            <a:ext cx="576262" cy="6858000"/>
            <a:chOff x="113" y="0"/>
            <a:chExt cx="363" cy="4320"/>
          </a:xfrm>
        </p:grpSpPr>
        <p:sp>
          <p:nvSpPr>
            <p:cNvPr id="90124"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0125"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98333"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0127"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0128"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0129"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p:cNvSpPr>
          <p:nvPr/>
        </p:nvSpPr>
        <p:spPr bwMode="auto">
          <a:xfrm>
            <a:off x="611188" y="0"/>
            <a:ext cx="8229600" cy="765175"/>
          </a:xfrm>
          <a:prstGeom prst="rect">
            <a:avLst/>
          </a:prstGeom>
          <a:noFill/>
          <a:ln w="9525">
            <a:noFill/>
            <a:miter lim="800000"/>
            <a:headEnd/>
            <a:tailEnd/>
          </a:ln>
        </p:spPr>
        <p:txBody>
          <a:bodyPr lIns="91425" tIns="91425" rIns="91425" bIns="91425" anchor="ctr"/>
          <a:lstStyle/>
          <a:p>
            <a:pPr algn="ctr" eaLnBrk="0" hangingPunct="0"/>
            <a:r>
              <a:rPr lang="lv-LV" sz="3600" b="1"/>
              <a:t>PCR reakcijas norise</a:t>
            </a:r>
          </a:p>
        </p:txBody>
      </p:sp>
      <p:pic>
        <p:nvPicPr>
          <p:cNvPr id="23554" name="Picture 7" descr="pccr"/>
          <p:cNvPicPr>
            <a:picLocks noChangeAspect="1" noChangeArrowheads="1"/>
          </p:cNvPicPr>
          <p:nvPr/>
        </p:nvPicPr>
        <p:blipFill>
          <a:blip r:embed="rId2"/>
          <a:srcRect/>
          <a:stretch>
            <a:fillRect/>
          </a:stretch>
        </p:blipFill>
        <p:spPr bwMode="auto">
          <a:xfrm>
            <a:off x="1042988" y="765175"/>
            <a:ext cx="3463925" cy="6092825"/>
          </a:xfrm>
          <a:prstGeom prst="rect">
            <a:avLst/>
          </a:prstGeom>
          <a:noFill/>
          <a:ln w="9525">
            <a:noFill/>
            <a:miter lim="800000"/>
            <a:headEnd/>
            <a:tailEnd/>
          </a:ln>
        </p:spPr>
      </p:pic>
      <p:sp>
        <p:nvSpPr>
          <p:cNvPr id="23555" name="AutoShape 8"/>
          <p:cNvSpPr>
            <a:spLocks/>
          </p:cNvSpPr>
          <p:nvPr/>
        </p:nvSpPr>
        <p:spPr bwMode="auto">
          <a:xfrm>
            <a:off x="4572000" y="908050"/>
            <a:ext cx="574675" cy="2160588"/>
          </a:xfrm>
          <a:prstGeom prst="rightBrace">
            <a:avLst>
              <a:gd name="adj1" fmla="val 31331"/>
              <a:gd name="adj2" fmla="val 50000"/>
            </a:avLst>
          </a:prstGeom>
          <a:noFill/>
          <a:ln w="9525">
            <a:solidFill>
              <a:schemeClr val="tx1"/>
            </a:solidFill>
            <a:round/>
            <a:headEnd/>
            <a:tailEnd/>
          </a:ln>
        </p:spPr>
        <p:txBody>
          <a:bodyPr wrap="none" anchor="ctr"/>
          <a:lstStyle/>
          <a:p>
            <a:endParaRPr lang="lv-LV"/>
          </a:p>
        </p:txBody>
      </p:sp>
      <p:sp>
        <p:nvSpPr>
          <p:cNvPr id="23556" name="Text Box 9"/>
          <p:cNvSpPr txBox="1">
            <a:spLocks noChangeArrowheads="1"/>
          </p:cNvSpPr>
          <p:nvPr/>
        </p:nvSpPr>
        <p:spPr bwMode="auto">
          <a:xfrm>
            <a:off x="5219700" y="1628775"/>
            <a:ext cx="3924300" cy="1066800"/>
          </a:xfrm>
          <a:prstGeom prst="rect">
            <a:avLst/>
          </a:prstGeom>
          <a:noFill/>
          <a:ln w="9525">
            <a:noFill/>
            <a:miter lim="800000"/>
            <a:headEnd/>
            <a:tailEnd/>
          </a:ln>
        </p:spPr>
        <p:txBody>
          <a:bodyPr>
            <a:spAutoFit/>
          </a:bodyPr>
          <a:lstStyle/>
          <a:p>
            <a:r>
              <a:rPr lang="lv-LV" sz="2400" u="sng"/>
              <a:t>Denaturācija (kausēšana).</a:t>
            </a:r>
          </a:p>
          <a:p>
            <a:r>
              <a:rPr lang="lv-LV" sz="2000"/>
              <a:t>Paaugstinātā t</a:t>
            </a:r>
            <a:r>
              <a:rPr lang="lv-LV" sz="2000" baseline="30000"/>
              <a:t>o</a:t>
            </a:r>
            <a:r>
              <a:rPr lang="lv-LV" sz="2000"/>
              <a:t> atdalās DNS dubultspirāles  pavedieni.</a:t>
            </a:r>
          </a:p>
        </p:txBody>
      </p:sp>
      <p:sp>
        <p:nvSpPr>
          <p:cNvPr id="23557" name="AutoShape 11"/>
          <p:cNvSpPr>
            <a:spLocks/>
          </p:cNvSpPr>
          <p:nvPr/>
        </p:nvSpPr>
        <p:spPr bwMode="auto">
          <a:xfrm>
            <a:off x="4572000" y="3644900"/>
            <a:ext cx="574675" cy="1152525"/>
          </a:xfrm>
          <a:prstGeom prst="rightBrace">
            <a:avLst>
              <a:gd name="adj1" fmla="val 16713"/>
              <a:gd name="adj2" fmla="val 50000"/>
            </a:avLst>
          </a:prstGeom>
          <a:noFill/>
          <a:ln w="9525">
            <a:solidFill>
              <a:schemeClr val="tx1"/>
            </a:solidFill>
            <a:round/>
            <a:headEnd/>
            <a:tailEnd/>
          </a:ln>
        </p:spPr>
        <p:txBody>
          <a:bodyPr wrap="none" anchor="ctr"/>
          <a:lstStyle/>
          <a:p>
            <a:endParaRPr lang="lv-LV"/>
          </a:p>
        </p:txBody>
      </p:sp>
      <p:sp>
        <p:nvSpPr>
          <p:cNvPr id="23558" name="Text Box 12"/>
          <p:cNvSpPr txBox="1">
            <a:spLocks noChangeArrowheads="1"/>
          </p:cNvSpPr>
          <p:nvPr/>
        </p:nvSpPr>
        <p:spPr bwMode="auto">
          <a:xfrm>
            <a:off x="5219700" y="3860800"/>
            <a:ext cx="3924300" cy="762000"/>
          </a:xfrm>
          <a:prstGeom prst="rect">
            <a:avLst/>
          </a:prstGeom>
          <a:noFill/>
          <a:ln w="9525">
            <a:noFill/>
            <a:miter lim="800000"/>
            <a:headEnd/>
            <a:tailEnd/>
          </a:ln>
        </p:spPr>
        <p:txBody>
          <a:bodyPr>
            <a:spAutoFit/>
          </a:bodyPr>
          <a:lstStyle/>
          <a:p>
            <a:r>
              <a:rPr lang="lv-LV" sz="2400" u="sng"/>
              <a:t>Praimeru piesaistīšanās.</a:t>
            </a:r>
          </a:p>
          <a:p>
            <a:endParaRPr lang="lv-LV" sz="2000"/>
          </a:p>
        </p:txBody>
      </p:sp>
      <p:sp>
        <p:nvSpPr>
          <p:cNvPr id="23559" name="AutoShape 13"/>
          <p:cNvSpPr>
            <a:spLocks/>
          </p:cNvSpPr>
          <p:nvPr/>
        </p:nvSpPr>
        <p:spPr bwMode="auto">
          <a:xfrm>
            <a:off x="4572000" y="5373688"/>
            <a:ext cx="574675" cy="1295400"/>
          </a:xfrm>
          <a:prstGeom prst="rightBrace">
            <a:avLst>
              <a:gd name="adj1" fmla="val 18785"/>
              <a:gd name="adj2" fmla="val 50000"/>
            </a:avLst>
          </a:prstGeom>
          <a:noFill/>
          <a:ln w="9525">
            <a:solidFill>
              <a:schemeClr val="tx1"/>
            </a:solidFill>
            <a:round/>
            <a:headEnd/>
            <a:tailEnd/>
          </a:ln>
        </p:spPr>
        <p:txBody>
          <a:bodyPr wrap="none" anchor="ctr"/>
          <a:lstStyle/>
          <a:p>
            <a:endParaRPr lang="lv-LV"/>
          </a:p>
        </p:txBody>
      </p:sp>
      <p:sp>
        <p:nvSpPr>
          <p:cNvPr id="23560" name="Text Box 14"/>
          <p:cNvSpPr txBox="1">
            <a:spLocks noChangeArrowheads="1"/>
          </p:cNvSpPr>
          <p:nvPr/>
        </p:nvSpPr>
        <p:spPr bwMode="auto">
          <a:xfrm>
            <a:off x="5148263" y="5661025"/>
            <a:ext cx="3995737" cy="1127125"/>
          </a:xfrm>
          <a:prstGeom prst="rect">
            <a:avLst/>
          </a:prstGeom>
          <a:noFill/>
          <a:ln w="9525">
            <a:noFill/>
            <a:miter lim="800000"/>
            <a:headEnd/>
            <a:tailEnd/>
          </a:ln>
        </p:spPr>
        <p:txBody>
          <a:bodyPr>
            <a:spAutoFit/>
          </a:bodyPr>
          <a:lstStyle/>
          <a:p>
            <a:r>
              <a:rPr lang="lv-LV" sz="2400" u="sng"/>
              <a:t>Polimerāzes piesaistīšanās un jaunā pavediena sintēze.</a:t>
            </a:r>
          </a:p>
          <a:p>
            <a:endParaRPr lang="lv-LV"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2"/>
          <p:cNvSpPr txBox="1">
            <a:spLocks noGrp="1"/>
          </p:cNvSpPr>
          <p:nvPr>
            <p:ph type="title"/>
          </p:nvPr>
        </p:nvSpPr>
        <p:spPr>
          <a:xfrm>
            <a:off x="468313" y="0"/>
            <a:ext cx="8229600" cy="1143000"/>
          </a:xfrm>
        </p:spPr>
        <p:txBody>
          <a:bodyPr/>
          <a:lstStyle/>
          <a:p>
            <a:pPr>
              <a:spcBef>
                <a:spcPct val="0"/>
              </a:spcBef>
              <a:buClrTx/>
              <a:buFontTx/>
              <a:buNone/>
            </a:pPr>
            <a:r>
              <a:rPr lang="lv-LV" sz="3600" smtClean="0">
                <a:solidFill>
                  <a:srgbClr val="000000"/>
                </a:solidFill>
                <a:latin typeface="Arial" charset="0"/>
                <a:cs typeface="Arial" charset="0"/>
                <a:sym typeface="Arial" charset="0"/>
              </a:rPr>
              <a:t>Negatīvā kontrole</a:t>
            </a:r>
          </a:p>
        </p:txBody>
      </p:sp>
      <p:pic>
        <p:nvPicPr>
          <p:cNvPr id="91138" name="Picture 4" descr="2liesa copy"/>
          <p:cNvPicPr>
            <a:picLocks noChangeAspect="1" noChangeArrowheads="1"/>
          </p:cNvPicPr>
          <p:nvPr/>
        </p:nvPicPr>
        <p:blipFill>
          <a:blip r:embed="rId2"/>
          <a:srcRect/>
          <a:stretch>
            <a:fillRect/>
          </a:stretch>
        </p:blipFill>
        <p:spPr bwMode="auto">
          <a:xfrm>
            <a:off x="971550" y="1268413"/>
            <a:ext cx="7921625" cy="3709987"/>
          </a:xfrm>
          <a:prstGeom prst="rect">
            <a:avLst/>
          </a:prstGeom>
          <a:noFill/>
          <a:ln w="9525">
            <a:noFill/>
            <a:miter lim="800000"/>
            <a:headEnd/>
            <a:tailEnd/>
          </a:ln>
        </p:spPr>
      </p:pic>
      <p:sp>
        <p:nvSpPr>
          <p:cNvPr id="91139" name="Rectangle 6"/>
          <p:cNvSpPr>
            <a:spLocks noChangeArrowheads="1"/>
          </p:cNvSpPr>
          <p:nvPr/>
        </p:nvSpPr>
        <p:spPr bwMode="auto">
          <a:xfrm>
            <a:off x="1588" y="2487613"/>
            <a:ext cx="9144000" cy="0"/>
          </a:xfrm>
          <a:prstGeom prst="rect">
            <a:avLst/>
          </a:prstGeom>
          <a:noFill/>
          <a:ln w="9525">
            <a:noFill/>
            <a:miter lim="800000"/>
            <a:headEnd/>
            <a:tailEnd/>
          </a:ln>
        </p:spPr>
        <p:txBody>
          <a:bodyPr wrap="none" anchor="ctr">
            <a:spAutoFit/>
          </a:bodyPr>
          <a:lstStyle/>
          <a:p>
            <a:endParaRPr lang="lv-LV"/>
          </a:p>
        </p:txBody>
      </p:sp>
      <p:sp>
        <p:nvSpPr>
          <p:cNvPr id="91140" name="Rectangle 7"/>
          <p:cNvSpPr>
            <a:spLocks noChangeArrowheads="1"/>
          </p:cNvSpPr>
          <p:nvPr/>
        </p:nvSpPr>
        <p:spPr bwMode="auto">
          <a:xfrm>
            <a:off x="971550" y="5556250"/>
            <a:ext cx="7921625" cy="822325"/>
          </a:xfrm>
          <a:prstGeom prst="rect">
            <a:avLst/>
          </a:prstGeom>
          <a:noFill/>
          <a:ln w="9525">
            <a:noFill/>
            <a:miter lim="800000"/>
            <a:headEnd/>
            <a:tailEnd/>
          </a:ln>
        </p:spPr>
        <p:txBody>
          <a:bodyPr anchor="ctr">
            <a:spAutoFit/>
          </a:bodyPr>
          <a:lstStyle/>
          <a:p>
            <a:pPr marL="361950" indent="-266700">
              <a:buFont typeface="Wingdings" pitchFamily="2" charset="2"/>
              <a:buChar char="ü"/>
            </a:pPr>
            <a:r>
              <a:rPr lang="lv-LV" sz="2400">
                <a:cs typeface="Times New Roman" pitchFamily="18" charset="0"/>
              </a:rPr>
              <a:t>Negatīvās kontroles tika aizmirstas - nevaram novērtēt rezultāta autentiskumu</a:t>
            </a:r>
            <a:r>
              <a:rPr lang="lv-LV" sz="2400"/>
              <a:t>, lai gan d</a:t>
            </a:r>
            <a:r>
              <a:rPr lang="lv-LV" sz="2400">
                <a:cs typeface="Times New Roman" pitchFamily="18" charset="0"/>
                <a:sym typeface="Wingdings" pitchFamily="2" charset="2"/>
              </a:rPr>
              <a:t>uplikāti ir ļoti labi.</a:t>
            </a:r>
          </a:p>
        </p:txBody>
      </p:sp>
      <p:grpSp>
        <p:nvGrpSpPr>
          <p:cNvPr id="91141" name="Group 4"/>
          <p:cNvGrpSpPr>
            <a:grpSpLocks/>
          </p:cNvGrpSpPr>
          <p:nvPr/>
        </p:nvGrpSpPr>
        <p:grpSpPr bwMode="auto">
          <a:xfrm>
            <a:off x="179388" y="0"/>
            <a:ext cx="576262" cy="6858000"/>
            <a:chOff x="113" y="0"/>
            <a:chExt cx="363" cy="4320"/>
          </a:xfrm>
        </p:grpSpPr>
        <p:sp>
          <p:nvSpPr>
            <p:cNvPr id="91142"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1143"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101387"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1145"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1146"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1147"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4"/>
          <p:cNvSpPr txBox="1">
            <a:spLocks noGrp="1"/>
          </p:cNvSpPr>
          <p:nvPr>
            <p:ph type="title"/>
          </p:nvPr>
        </p:nvSpPr>
        <p:spPr>
          <a:xfrm>
            <a:off x="468313" y="0"/>
            <a:ext cx="8229600" cy="1143000"/>
          </a:xfrm>
        </p:spPr>
        <p:txBody>
          <a:bodyPr/>
          <a:lstStyle/>
          <a:p>
            <a:pPr>
              <a:spcBef>
                <a:spcPct val="0"/>
              </a:spcBef>
              <a:buClrTx/>
              <a:buFontTx/>
              <a:buNone/>
            </a:pPr>
            <a:r>
              <a:rPr lang="lv-LV" sz="3600" smtClean="0">
                <a:solidFill>
                  <a:srgbClr val="000000"/>
                </a:solidFill>
                <a:latin typeface="Arial" charset="0"/>
                <a:cs typeface="Arial" charset="0"/>
                <a:sym typeface="Arial" charset="0"/>
              </a:rPr>
              <a:t>Negatīvā kontrole</a:t>
            </a:r>
          </a:p>
        </p:txBody>
      </p:sp>
      <p:grpSp>
        <p:nvGrpSpPr>
          <p:cNvPr id="92162" name="Group 4"/>
          <p:cNvGrpSpPr>
            <a:grpSpLocks/>
          </p:cNvGrpSpPr>
          <p:nvPr/>
        </p:nvGrpSpPr>
        <p:grpSpPr bwMode="auto">
          <a:xfrm>
            <a:off x="179388" y="0"/>
            <a:ext cx="576262" cy="6858000"/>
            <a:chOff x="113" y="0"/>
            <a:chExt cx="363" cy="4320"/>
          </a:xfrm>
        </p:grpSpPr>
        <p:sp>
          <p:nvSpPr>
            <p:cNvPr id="92166"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2167"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102408"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2169"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2170"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2171"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pic>
        <p:nvPicPr>
          <p:cNvPr id="92163" name="Picture 12" descr="2aknas copy"/>
          <p:cNvPicPr>
            <a:picLocks noChangeAspect="1" noChangeArrowheads="1"/>
          </p:cNvPicPr>
          <p:nvPr/>
        </p:nvPicPr>
        <p:blipFill>
          <a:blip r:embed="rId2"/>
          <a:srcRect/>
          <a:stretch>
            <a:fillRect/>
          </a:stretch>
        </p:blipFill>
        <p:spPr bwMode="auto">
          <a:xfrm>
            <a:off x="971550" y="1268413"/>
            <a:ext cx="7921625" cy="3570287"/>
          </a:xfrm>
          <a:prstGeom prst="rect">
            <a:avLst/>
          </a:prstGeom>
          <a:noFill/>
          <a:ln w="9525">
            <a:noFill/>
            <a:miter lim="800000"/>
            <a:headEnd/>
            <a:tailEnd/>
          </a:ln>
        </p:spPr>
      </p:pic>
      <p:sp>
        <p:nvSpPr>
          <p:cNvPr id="92164" name="Rectangle 14"/>
          <p:cNvSpPr>
            <a:spLocks noChangeArrowheads="1"/>
          </p:cNvSpPr>
          <p:nvPr/>
        </p:nvSpPr>
        <p:spPr bwMode="auto">
          <a:xfrm>
            <a:off x="0" y="2525713"/>
            <a:ext cx="9144000" cy="0"/>
          </a:xfrm>
          <a:prstGeom prst="rect">
            <a:avLst/>
          </a:prstGeom>
          <a:noFill/>
          <a:ln w="9525">
            <a:noFill/>
            <a:miter lim="800000"/>
            <a:headEnd/>
            <a:tailEnd/>
          </a:ln>
        </p:spPr>
        <p:txBody>
          <a:bodyPr wrap="none" anchor="ctr">
            <a:spAutoFit/>
          </a:bodyPr>
          <a:lstStyle/>
          <a:p>
            <a:endParaRPr lang="lv-LV"/>
          </a:p>
        </p:txBody>
      </p:sp>
      <p:sp>
        <p:nvSpPr>
          <p:cNvPr id="92165" name="Rectangle 15"/>
          <p:cNvSpPr>
            <a:spLocks noChangeArrowheads="1"/>
          </p:cNvSpPr>
          <p:nvPr/>
        </p:nvSpPr>
        <p:spPr bwMode="auto">
          <a:xfrm>
            <a:off x="971550" y="5084763"/>
            <a:ext cx="7921625" cy="1552575"/>
          </a:xfrm>
          <a:prstGeom prst="rect">
            <a:avLst/>
          </a:prstGeom>
          <a:noFill/>
          <a:ln w="9525">
            <a:noFill/>
            <a:miter lim="800000"/>
            <a:headEnd/>
            <a:tailEnd/>
          </a:ln>
        </p:spPr>
        <p:txBody>
          <a:bodyPr anchor="ctr">
            <a:spAutoFit/>
          </a:bodyPr>
          <a:lstStyle/>
          <a:p>
            <a:pPr marL="361950" indent="-266700">
              <a:buFont typeface="Wingdings" pitchFamily="2" charset="2"/>
              <a:buChar char="ü"/>
            </a:pPr>
            <a:r>
              <a:rPr lang="lv-LV" sz="2400">
                <a:cs typeface="Times New Roman" pitchFamily="18" charset="0"/>
              </a:rPr>
              <a:t>Negatīvās kontroles nav negatīvas - </a:t>
            </a:r>
            <a:r>
              <a:rPr lang="lv-LV" sz="2400"/>
              <a:t>students</a:t>
            </a:r>
            <a:r>
              <a:rPr lang="lv-LV" sz="2400">
                <a:cs typeface="Times New Roman" pitchFamily="18" charset="0"/>
              </a:rPr>
              <a:t> ir sašķaudījis stobriņos – rezultāti nav interpretējami.</a:t>
            </a:r>
            <a:endParaRPr lang="lv-LV" sz="2400"/>
          </a:p>
          <a:p>
            <a:pPr marL="361950" indent="-266700">
              <a:buFont typeface="Wingdings" pitchFamily="2" charset="2"/>
              <a:buNone/>
            </a:pPr>
            <a:endParaRPr lang="lv-LV" sz="2400">
              <a:sym typeface="Wingdings" pitchFamily="2" charset="2"/>
            </a:endParaRPr>
          </a:p>
          <a:p>
            <a:pPr marL="361950" indent="-266700" eaLnBrk="0" hangingPunct="0">
              <a:buFont typeface="Wingdings" pitchFamily="2" charset="2"/>
              <a:buChar char="ü"/>
            </a:pPr>
            <a:r>
              <a:rPr lang="lv-LV" sz="2400">
                <a:cs typeface="Times New Roman" pitchFamily="18" charset="0"/>
                <a:sym typeface="Wingdings" pitchFamily="2" charset="2"/>
              </a:rPr>
              <a:t>Arī </a:t>
            </a:r>
            <a:r>
              <a:rPr lang="lv-LV" sz="2400">
                <a:sym typeface="Wingdings" pitchFamily="2" charset="2"/>
              </a:rPr>
              <a:t>gēna</a:t>
            </a:r>
            <a:r>
              <a:rPr lang="lv-LV" sz="2400">
                <a:cs typeface="Times New Roman" pitchFamily="18" charset="0"/>
                <a:sym typeface="Wingdings" pitchFamily="2" charset="2"/>
              </a:rPr>
              <a:t> duplikāti dod atšķirīgus rezultātus </a:t>
            </a:r>
            <a:r>
              <a:rPr lang="lv-LV" sz="2000">
                <a:cs typeface="Times New Roman" pitchFamily="18" charset="0"/>
                <a:sym typeface="Wingdings" pitchFamily="2" charset="2"/>
              </a:rPr>
              <a:t>(ievieš kļūdu)</a:t>
            </a:r>
            <a:r>
              <a:rPr lang="lv-LV" sz="2400">
                <a:sym typeface="Wingdings" pitchFamily="2" charset="2"/>
              </a:rPr>
              <a:t>.</a:t>
            </a:r>
            <a:endParaRPr lang="lv-LV" sz="2400">
              <a:cs typeface="Times New Roman" pitchFamily="18" charset="0"/>
              <a:sym typeface="Wingdings" pitchFamily="2"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2plaushas copy"/>
          <p:cNvPicPr>
            <a:picLocks noChangeAspect="1" noChangeArrowheads="1"/>
          </p:cNvPicPr>
          <p:nvPr/>
        </p:nvPicPr>
        <p:blipFill>
          <a:blip r:embed="rId2"/>
          <a:srcRect/>
          <a:stretch>
            <a:fillRect/>
          </a:stretch>
        </p:blipFill>
        <p:spPr bwMode="auto">
          <a:xfrm>
            <a:off x="1116013" y="549275"/>
            <a:ext cx="7561262" cy="4095750"/>
          </a:xfrm>
          <a:prstGeom prst="rect">
            <a:avLst/>
          </a:prstGeom>
          <a:noFill/>
          <a:ln w="9525">
            <a:noFill/>
            <a:miter lim="800000"/>
            <a:headEnd/>
            <a:tailEnd/>
          </a:ln>
        </p:spPr>
      </p:pic>
      <p:sp>
        <p:nvSpPr>
          <p:cNvPr id="93186" name="Text Box 5"/>
          <p:cNvSpPr txBox="1">
            <a:spLocks noGrp="1"/>
          </p:cNvSpPr>
          <p:nvPr>
            <p:ph type="title"/>
          </p:nvPr>
        </p:nvSpPr>
        <p:spPr>
          <a:xfrm>
            <a:off x="468313" y="0"/>
            <a:ext cx="8229600" cy="549275"/>
          </a:xfrm>
        </p:spPr>
        <p:txBody>
          <a:bodyPr/>
          <a:lstStyle/>
          <a:p>
            <a:pPr>
              <a:spcBef>
                <a:spcPct val="0"/>
              </a:spcBef>
              <a:buClrTx/>
              <a:buFontTx/>
              <a:buNone/>
            </a:pPr>
            <a:r>
              <a:rPr lang="lv-LV" sz="3200" smtClean="0">
                <a:solidFill>
                  <a:srgbClr val="000000"/>
                </a:solidFill>
                <a:latin typeface="Arial" charset="0"/>
                <a:cs typeface="Arial" charset="0"/>
                <a:sym typeface="Arial" charset="0"/>
              </a:rPr>
              <a:t>Negatīvā kontrole</a:t>
            </a:r>
          </a:p>
        </p:txBody>
      </p:sp>
      <p:grpSp>
        <p:nvGrpSpPr>
          <p:cNvPr id="93187" name="Group 4"/>
          <p:cNvGrpSpPr>
            <a:grpSpLocks/>
          </p:cNvGrpSpPr>
          <p:nvPr/>
        </p:nvGrpSpPr>
        <p:grpSpPr bwMode="auto">
          <a:xfrm>
            <a:off x="179388" y="0"/>
            <a:ext cx="576262" cy="6858000"/>
            <a:chOff x="113" y="0"/>
            <a:chExt cx="363" cy="4320"/>
          </a:xfrm>
        </p:grpSpPr>
        <p:sp>
          <p:nvSpPr>
            <p:cNvPr id="93190"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3191"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103433"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3193"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3194"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3195"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93188" name="Rectangle 14"/>
          <p:cNvSpPr>
            <a:spLocks noChangeArrowheads="1"/>
          </p:cNvSpPr>
          <p:nvPr/>
        </p:nvSpPr>
        <p:spPr bwMode="auto">
          <a:xfrm>
            <a:off x="-3703638" y="2341563"/>
            <a:ext cx="9144001" cy="0"/>
          </a:xfrm>
          <a:prstGeom prst="rect">
            <a:avLst/>
          </a:prstGeom>
          <a:noFill/>
          <a:ln w="9525">
            <a:noFill/>
            <a:miter lim="800000"/>
            <a:headEnd/>
            <a:tailEnd/>
          </a:ln>
        </p:spPr>
        <p:txBody>
          <a:bodyPr wrap="none" anchor="ctr">
            <a:spAutoFit/>
          </a:bodyPr>
          <a:lstStyle/>
          <a:p>
            <a:endParaRPr lang="lv-LV"/>
          </a:p>
        </p:txBody>
      </p:sp>
      <p:sp>
        <p:nvSpPr>
          <p:cNvPr id="93189" name="Rectangle 15"/>
          <p:cNvSpPr>
            <a:spLocks noChangeArrowheads="1"/>
          </p:cNvSpPr>
          <p:nvPr/>
        </p:nvSpPr>
        <p:spPr bwMode="auto">
          <a:xfrm>
            <a:off x="971550" y="4575175"/>
            <a:ext cx="7848600" cy="2282825"/>
          </a:xfrm>
          <a:prstGeom prst="rect">
            <a:avLst/>
          </a:prstGeom>
          <a:noFill/>
          <a:ln w="9525">
            <a:noFill/>
            <a:miter lim="800000"/>
            <a:headEnd/>
            <a:tailEnd/>
          </a:ln>
        </p:spPr>
        <p:txBody>
          <a:bodyPr anchor="ctr">
            <a:spAutoFit/>
          </a:bodyPr>
          <a:lstStyle/>
          <a:p>
            <a:pPr marL="361950" indent="-266700">
              <a:buFont typeface="Wingdings" pitchFamily="2" charset="2"/>
              <a:buChar char="ü"/>
            </a:pPr>
            <a:r>
              <a:rPr lang="lv-LV" sz="2400">
                <a:cs typeface="Times New Roman" pitchFamily="18" charset="0"/>
              </a:rPr>
              <a:t>Negatīvās kontroles nav negatīvas - </a:t>
            </a:r>
            <a:r>
              <a:rPr lang="lv-LV" sz="2400"/>
              <a:t>students</a:t>
            </a:r>
            <a:r>
              <a:rPr lang="lv-LV" sz="2400">
                <a:cs typeface="Times New Roman" pitchFamily="18" charset="0"/>
              </a:rPr>
              <a:t> ir sašķaudījis stobriņos, bet tomēr daudz mazāk, jo to fluorescence sasniedz slieksni daudz vēlāk nekā īstajā paraugā (</a:t>
            </a:r>
            <a:r>
              <a:rPr lang="lv-LV" sz="2000">
                <a:cs typeface="Times New Roman" pitchFamily="18" charset="0"/>
              </a:rPr>
              <a:t>normāli būtu, ja tās būtu detektējamas pie kāda 37 cikla, pie 29. tomēr nav labi)</a:t>
            </a:r>
            <a:r>
              <a:rPr lang="lv-LV" sz="2400"/>
              <a:t>.</a:t>
            </a:r>
            <a:endParaRPr lang="lv-LV" sz="2000">
              <a:latin typeface="Times New Roman" pitchFamily="18" charset="0"/>
              <a:sym typeface="Wingdings" pitchFamily="2" charset="2"/>
            </a:endParaRPr>
          </a:p>
          <a:p>
            <a:pPr marL="361950" indent="-266700" eaLnBrk="0" hangingPunct="0">
              <a:buFont typeface="Wingdings" pitchFamily="2" charset="2"/>
              <a:buChar char="ü"/>
            </a:pPr>
            <a:r>
              <a:rPr lang="lv-LV" sz="2400">
                <a:latin typeface="Times New Roman" pitchFamily="18" charset="0"/>
                <a:cs typeface="Times New Roman" pitchFamily="18" charset="0"/>
                <a:sym typeface="Wingdings" pitchFamily="2" charset="2"/>
              </a:rPr>
              <a:t>Duplikāti ir ļoti labi.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2"/>
          <p:cNvSpPr txBox="1">
            <a:spLocks noGrp="1"/>
          </p:cNvSpPr>
          <p:nvPr>
            <p:ph type="title"/>
          </p:nvPr>
        </p:nvSpPr>
        <p:spPr>
          <a:xfrm>
            <a:off x="539750" y="0"/>
            <a:ext cx="8229600" cy="1143000"/>
          </a:xfrm>
        </p:spPr>
        <p:txBody>
          <a:bodyPr/>
          <a:lstStyle/>
          <a:p>
            <a:pPr>
              <a:spcBef>
                <a:spcPct val="0"/>
              </a:spcBef>
              <a:buClrTx/>
              <a:buFontTx/>
              <a:buNone/>
            </a:pPr>
            <a:r>
              <a:rPr lang="lv-LV" sz="3600" smtClean="0">
                <a:solidFill>
                  <a:srgbClr val="000000"/>
                </a:solidFill>
                <a:latin typeface="Arial" charset="0"/>
                <a:cs typeface="Arial" charset="0"/>
                <a:sym typeface="Arial" charset="0"/>
              </a:rPr>
              <a:t>Disociācija</a:t>
            </a:r>
          </a:p>
        </p:txBody>
      </p:sp>
      <p:sp>
        <p:nvSpPr>
          <p:cNvPr id="94210" name="Text Box 3"/>
          <p:cNvSpPr txBox="1">
            <a:spLocks noGrp="1"/>
          </p:cNvSpPr>
          <p:nvPr>
            <p:ph type="body" idx="1"/>
          </p:nvPr>
        </p:nvSpPr>
        <p:spPr>
          <a:xfrm>
            <a:off x="971550" y="981075"/>
            <a:ext cx="7715250" cy="4497388"/>
          </a:xfrm>
        </p:spPr>
        <p:txBody>
          <a:bodyPr/>
          <a:lstStyle/>
          <a:p>
            <a:pPr marL="0" indent="0">
              <a:spcBef>
                <a:spcPct val="0"/>
              </a:spcBef>
              <a:buClrTx/>
              <a:buFontTx/>
              <a:buNone/>
            </a:pPr>
            <a:r>
              <a:rPr lang="lv-LV" sz="2000" smtClean="0">
                <a:solidFill>
                  <a:srgbClr val="000000"/>
                </a:solidFill>
                <a:latin typeface="Arial" charset="0"/>
                <a:cs typeface="Arial" charset="0"/>
                <a:sym typeface="Arial" charset="0"/>
              </a:rPr>
              <a:t>Katrs paraugs tiek uzkarsēts ik pa 0.1°C un tad mērīta fluorescence.</a:t>
            </a:r>
          </a:p>
          <a:p>
            <a:pPr marL="0" indent="0">
              <a:spcBef>
                <a:spcPct val="0"/>
              </a:spcBef>
              <a:buClrTx/>
              <a:buFontTx/>
              <a:buNone/>
            </a:pPr>
            <a:endParaRPr lang="lv-LV" sz="2000" smtClean="0">
              <a:solidFill>
                <a:srgbClr val="000000"/>
              </a:solidFill>
              <a:latin typeface="Arial" charset="0"/>
              <a:cs typeface="Arial" charset="0"/>
              <a:sym typeface="Arial" charset="0"/>
            </a:endParaRPr>
          </a:p>
          <a:p>
            <a:pPr marL="0" indent="0">
              <a:spcBef>
                <a:spcPct val="0"/>
              </a:spcBef>
              <a:buClrTx/>
              <a:buFontTx/>
              <a:buNone/>
            </a:pPr>
            <a:r>
              <a:rPr lang="lv-LV" sz="2000" smtClean="0">
                <a:solidFill>
                  <a:srgbClr val="000000"/>
                </a:solidFill>
                <a:latin typeface="Arial" charset="0"/>
                <a:cs typeface="Arial" charset="0"/>
                <a:sym typeface="Arial" charset="0"/>
              </a:rPr>
              <a:t>SYBR Green krāsa spīd tikai tad, kad ir saistījusies ar dsDNS, tādēļ pie noteiktas T° fluorescencei pazūd, jo fragments būs sadalījies par ssDNS.</a:t>
            </a:r>
          </a:p>
          <a:p>
            <a:pPr marL="0" indent="0">
              <a:spcBef>
                <a:spcPct val="0"/>
              </a:spcBef>
              <a:buClrTx/>
              <a:buFontTx/>
              <a:buNone/>
            </a:pPr>
            <a:endParaRPr lang="lv-LV" sz="2000" smtClean="0">
              <a:solidFill>
                <a:srgbClr val="000000"/>
              </a:solidFill>
              <a:latin typeface="Arial" charset="0"/>
              <a:cs typeface="Arial" charset="0"/>
              <a:sym typeface="Arial" charset="0"/>
            </a:endParaRPr>
          </a:p>
          <a:p>
            <a:pPr marL="0" indent="0">
              <a:spcBef>
                <a:spcPct val="0"/>
              </a:spcBef>
              <a:buClrTx/>
              <a:buFontTx/>
              <a:buNone/>
            </a:pPr>
            <a:r>
              <a:rPr lang="lv-LV" sz="2000" smtClean="0">
                <a:solidFill>
                  <a:srgbClr val="000000"/>
                </a:solidFill>
                <a:latin typeface="Arial" charset="0"/>
                <a:cs typeface="Arial" charset="0"/>
                <a:sym typeface="Arial" charset="0"/>
              </a:rPr>
              <a:t>Vienāda garuma fragmenti disociēs pie vienas un tās pašas T°, kas būs novērojams kā krass fluorescences kritums. </a:t>
            </a:r>
          </a:p>
          <a:p>
            <a:pPr marL="0" indent="0">
              <a:spcBef>
                <a:spcPct val="0"/>
              </a:spcBef>
              <a:buClrTx/>
              <a:buFontTx/>
              <a:buNone/>
            </a:pPr>
            <a:endParaRPr lang="lv-LV" sz="2000" smtClean="0">
              <a:solidFill>
                <a:srgbClr val="000000"/>
              </a:solidFill>
              <a:latin typeface="Arial" charset="0"/>
              <a:cs typeface="Arial" charset="0"/>
              <a:sym typeface="Arial" charset="0"/>
            </a:endParaRPr>
          </a:p>
          <a:p>
            <a:pPr marL="0" indent="0">
              <a:spcBef>
                <a:spcPct val="0"/>
              </a:spcBef>
              <a:buClrTx/>
              <a:buFontTx/>
              <a:buNone/>
            </a:pPr>
            <a:r>
              <a:rPr lang="lv-LV" sz="2000" smtClean="0">
                <a:solidFill>
                  <a:srgbClr val="000000"/>
                </a:solidFill>
                <a:latin typeface="Arial" charset="0"/>
                <a:cs typeface="Arial" charset="0"/>
                <a:sym typeface="Arial" charset="0"/>
              </a:rPr>
              <a:t>Dažāda garuma fragmenti disociēs pie dažādām T° un būs redzami vairāki fluorescences līmeņa kritumi, kas liecinās par nespecifiska fragmenta veidošanos reakcijā un ka dēļ tā rezultāts nav pilnīgi ticams.</a:t>
            </a:r>
          </a:p>
        </p:txBody>
      </p:sp>
      <p:grpSp>
        <p:nvGrpSpPr>
          <p:cNvPr id="94211" name="Group 4"/>
          <p:cNvGrpSpPr>
            <a:grpSpLocks/>
          </p:cNvGrpSpPr>
          <p:nvPr/>
        </p:nvGrpSpPr>
        <p:grpSpPr bwMode="auto">
          <a:xfrm>
            <a:off x="179388" y="0"/>
            <a:ext cx="576262" cy="6858000"/>
            <a:chOff x="113" y="0"/>
            <a:chExt cx="363" cy="4320"/>
          </a:xfrm>
        </p:grpSpPr>
        <p:sp>
          <p:nvSpPr>
            <p:cNvPr id="94212"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4213"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105479"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4215"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4216"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4217"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descr="2Disociacijaslikne-TACC1 copy"/>
          <p:cNvPicPr>
            <a:picLocks noChangeAspect="1" noChangeArrowheads="1"/>
          </p:cNvPicPr>
          <p:nvPr/>
        </p:nvPicPr>
        <p:blipFill>
          <a:blip r:embed="rId3"/>
          <a:srcRect l="5762"/>
          <a:stretch>
            <a:fillRect/>
          </a:stretch>
        </p:blipFill>
        <p:spPr bwMode="auto">
          <a:xfrm>
            <a:off x="1258888" y="1196975"/>
            <a:ext cx="7632700" cy="4154488"/>
          </a:xfrm>
          <a:prstGeom prst="rect">
            <a:avLst/>
          </a:prstGeom>
          <a:noFill/>
          <a:ln w="9525">
            <a:noFill/>
            <a:miter lim="800000"/>
            <a:headEnd/>
            <a:tailEnd/>
          </a:ln>
        </p:spPr>
      </p:pic>
      <p:grpSp>
        <p:nvGrpSpPr>
          <p:cNvPr id="95234" name="Group 4"/>
          <p:cNvGrpSpPr>
            <a:grpSpLocks/>
          </p:cNvGrpSpPr>
          <p:nvPr/>
        </p:nvGrpSpPr>
        <p:grpSpPr bwMode="auto">
          <a:xfrm>
            <a:off x="179388" y="0"/>
            <a:ext cx="576262" cy="6858000"/>
            <a:chOff x="113" y="0"/>
            <a:chExt cx="363" cy="4320"/>
          </a:xfrm>
        </p:grpSpPr>
        <p:sp>
          <p:nvSpPr>
            <p:cNvPr id="95237"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5238"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104456"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5240"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5241"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5242"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
        <p:nvSpPr>
          <p:cNvPr id="95235" name="Text Box 12"/>
          <p:cNvSpPr txBox="1">
            <a:spLocks noChangeArrowheads="1"/>
          </p:cNvSpPr>
          <p:nvPr/>
        </p:nvSpPr>
        <p:spPr bwMode="auto">
          <a:xfrm rot="-5400000">
            <a:off x="-1477962" y="2965450"/>
            <a:ext cx="5149850" cy="396875"/>
          </a:xfrm>
          <a:prstGeom prst="rect">
            <a:avLst/>
          </a:prstGeom>
          <a:noFill/>
          <a:ln w="9525">
            <a:noFill/>
            <a:miter lim="800000"/>
            <a:headEnd/>
            <a:tailEnd/>
          </a:ln>
        </p:spPr>
        <p:txBody>
          <a:bodyPr wrap="none">
            <a:spAutoFit/>
          </a:bodyPr>
          <a:lstStyle/>
          <a:p>
            <a:r>
              <a:rPr lang="lv-LV" sz="2000"/>
              <a:t>Fluorescences intensitātes apgriezta vērtība</a:t>
            </a:r>
          </a:p>
        </p:txBody>
      </p:sp>
      <p:sp>
        <p:nvSpPr>
          <p:cNvPr id="95236" name="Text Box 13"/>
          <p:cNvSpPr txBox="1">
            <a:spLocks noGrp="1"/>
          </p:cNvSpPr>
          <p:nvPr>
            <p:ph type="title"/>
          </p:nvPr>
        </p:nvSpPr>
        <p:spPr>
          <a:xfrm>
            <a:off x="539750" y="0"/>
            <a:ext cx="8229600" cy="1143000"/>
          </a:xfrm>
        </p:spPr>
        <p:txBody>
          <a:bodyPr/>
          <a:lstStyle/>
          <a:p>
            <a:pPr>
              <a:spcBef>
                <a:spcPct val="0"/>
              </a:spcBef>
              <a:buClrTx/>
              <a:buFontTx/>
              <a:buNone/>
            </a:pPr>
            <a:r>
              <a:rPr lang="lv-LV" sz="3600" smtClean="0">
                <a:solidFill>
                  <a:srgbClr val="000000"/>
                </a:solidFill>
                <a:latin typeface="Arial" charset="0"/>
                <a:cs typeface="Arial" charset="0"/>
                <a:sym typeface="Arial" charset="0"/>
              </a:rPr>
              <a:t>Disociācija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p:cNvSpPr>
            <a:spLocks noChangeArrowheads="1"/>
          </p:cNvSpPr>
          <p:nvPr/>
        </p:nvSpPr>
        <p:spPr bwMode="auto">
          <a:xfrm>
            <a:off x="1187450" y="0"/>
            <a:ext cx="6697663" cy="1143000"/>
          </a:xfrm>
          <a:prstGeom prst="rect">
            <a:avLst/>
          </a:prstGeom>
          <a:noFill/>
          <a:ln w="9525">
            <a:noFill/>
            <a:miter lim="800000"/>
            <a:headEnd/>
            <a:tailEnd/>
          </a:ln>
        </p:spPr>
        <p:txBody>
          <a:bodyPr anchor="ctr"/>
          <a:lstStyle/>
          <a:p>
            <a:pPr algn="ctr"/>
            <a:r>
              <a:rPr lang="lv-LV" sz="5400" b="1"/>
              <a:t>qPCR dati</a:t>
            </a:r>
            <a:endParaRPr lang="ru-RU" sz="5400" b="1"/>
          </a:p>
        </p:txBody>
      </p:sp>
      <p:sp>
        <p:nvSpPr>
          <p:cNvPr id="7" name="Text Box 5"/>
          <p:cNvSpPr txBox="1">
            <a:spLocks noChangeArrowheads="1"/>
          </p:cNvSpPr>
          <p:nvPr/>
        </p:nvSpPr>
        <p:spPr bwMode="auto">
          <a:xfrm>
            <a:off x="468313" y="981075"/>
            <a:ext cx="8229600" cy="1397000"/>
          </a:xfrm>
          <a:prstGeom prst="rect">
            <a:avLst/>
          </a:prstGeom>
          <a:noFill/>
          <a:ln w="9525">
            <a:noFill/>
            <a:miter lim="800000"/>
            <a:headEnd/>
            <a:tailEnd/>
          </a:ln>
        </p:spPr>
        <p:txBody>
          <a:bodyPr lIns="91425" tIns="91425" rIns="91425" bIns="91425"/>
          <a:lstStyle/>
          <a:p>
            <a:pPr marL="342900" indent="-222250" algn="ctr">
              <a:spcBef>
                <a:spcPct val="50000"/>
              </a:spcBef>
              <a:buClr>
                <a:schemeClr val="dk1"/>
              </a:buClr>
              <a:defRPr/>
            </a:pPr>
            <a:r>
              <a:rPr lang="lv-LV" sz="3200" b="1" u="sng" kern="0">
                <a:solidFill>
                  <a:schemeClr val="dk1"/>
                </a:solidFill>
                <a:latin typeface="Calibri"/>
                <a:ea typeface="ＭＳ Ｐゴシック" pitchFamily="34" charset="-128"/>
                <a:cs typeface="Calibri"/>
                <a:sym typeface="Calibri"/>
              </a:rPr>
              <a:t>Kvantificēšanas stratēģijas</a:t>
            </a:r>
          </a:p>
          <a:p>
            <a:pPr marL="342900" indent="-222250" algn="ctr">
              <a:spcBef>
                <a:spcPct val="50000"/>
              </a:spcBef>
              <a:buClr>
                <a:schemeClr val="dk1"/>
              </a:buClr>
              <a:defRPr/>
            </a:pPr>
            <a:r>
              <a:rPr lang="lv-LV" sz="3200" b="1" kern="0">
                <a:solidFill>
                  <a:schemeClr val="dk1"/>
                </a:solidFill>
                <a:latin typeface="Calibri"/>
                <a:ea typeface="ＭＳ Ｐゴシック" pitchFamily="34" charset="-128"/>
                <a:cs typeface="Calibri"/>
                <a:sym typeface="Calibri"/>
              </a:rPr>
              <a:t>Absolūtā                       Relatīvā</a:t>
            </a:r>
            <a:endParaRPr lang="en-GB" sz="3200" b="1" kern="0">
              <a:solidFill>
                <a:schemeClr val="dk1"/>
              </a:solidFill>
              <a:latin typeface="Calibri"/>
              <a:ea typeface="ＭＳ Ｐゴシック" pitchFamily="34" charset="-128"/>
              <a:cs typeface="Calibri"/>
              <a:sym typeface="Calibri"/>
            </a:endParaRPr>
          </a:p>
        </p:txBody>
      </p:sp>
      <p:sp>
        <p:nvSpPr>
          <p:cNvPr id="97283" name="Text Box 6"/>
          <p:cNvSpPr txBox="1">
            <a:spLocks noChangeArrowheads="1"/>
          </p:cNvSpPr>
          <p:nvPr/>
        </p:nvSpPr>
        <p:spPr bwMode="auto">
          <a:xfrm>
            <a:off x="755650" y="2205038"/>
            <a:ext cx="3744913" cy="3597275"/>
          </a:xfrm>
          <a:prstGeom prst="rect">
            <a:avLst/>
          </a:prstGeom>
          <a:noFill/>
          <a:ln w="9525">
            <a:noFill/>
            <a:miter lim="800000"/>
            <a:headEnd/>
            <a:tailEnd/>
          </a:ln>
        </p:spPr>
        <p:txBody>
          <a:bodyPr>
            <a:spAutoFit/>
          </a:bodyPr>
          <a:lstStyle/>
          <a:p>
            <a:pPr>
              <a:spcBef>
                <a:spcPct val="50000"/>
              </a:spcBef>
            </a:pPr>
            <a:r>
              <a:rPr lang="lv-LV" sz="2000" u="sng"/>
              <a:t>Mērķis</a:t>
            </a:r>
            <a:r>
              <a:rPr lang="lv-LV" sz="2000"/>
              <a:t>: noteikt cik molekulu (pg) specifiskās DNS/mRNS ir paraugā</a:t>
            </a:r>
          </a:p>
          <a:p>
            <a:pPr>
              <a:spcBef>
                <a:spcPct val="50000"/>
              </a:spcBef>
            </a:pPr>
            <a:r>
              <a:rPr lang="lv-LV" sz="2000" u="sng"/>
              <a:t>Līdzekļi</a:t>
            </a:r>
            <a:r>
              <a:rPr lang="lv-LV" sz="2000"/>
              <a:t>: standartlīkne, kas iegūta no DNS atšķaidījumiem ar precīzi zināmu koncentrāciju</a:t>
            </a:r>
          </a:p>
          <a:p>
            <a:pPr>
              <a:spcBef>
                <a:spcPct val="50000"/>
              </a:spcBef>
            </a:pPr>
            <a:r>
              <a:rPr lang="lv-LV" sz="2000" u="sng"/>
              <a:t>Rezultāts</a:t>
            </a:r>
            <a:r>
              <a:rPr lang="lv-LV" sz="2000"/>
              <a:t>: mRNS,DNS kopijas/g audu,/ml asiņu u.c.</a:t>
            </a:r>
          </a:p>
          <a:p>
            <a:pPr>
              <a:spcBef>
                <a:spcPct val="50000"/>
              </a:spcBef>
            </a:pPr>
            <a:r>
              <a:rPr lang="lv-LV" sz="2000" u="sng"/>
              <a:t>Pielietojums</a:t>
            </a:r>
            <a:r>
              <a:rPr lang="lv-LV" sz="2000"/>
              <a:t>: GMO, vīrusu titra noteikšana u.c.</a:t>
            </a:r>
            <a:endParaRPr lang="en-GB" sz="2000"/>
          </a:p>
        </p:txBody>
      </p:sp>
      <p:sp>
        <p:nvSpPr>
          <p:cNvPr id="97284" name="Text Box 7"/>
          <p:cNvSpPr txBox="1">
            <a:spLocks noChangeArrowheads="1"/>
          </p:cNvSpPr>
          <p:nvPr/>
        </p:nvSpPr>
        <p:spPr bwMode="auto">
          <a:xfrm>
            <a:off x="4572000" y="2205038"/>
            <a:ext cx="4427538" cy="4206875"/>
          </a:xfrm>
          <a:prstGeom prst="rect">
            <a:avLst/>
          </a:prstGeom>
          <a:noFill/>
          <a:ln w="9525">
            <a:noFill/>
            <a:miter lim="800000"/>
            <a:headEnd/>
            <a:tailEnd/>
          </a:ln>
        </p:spPr>
        <p:txBody>
          <a:bodyPr>
            <a:spAutoFit/>
          </a:bodyPr>
          <a:lstStyle/>
          <a:p>
            <a:pPr>
              <a:spcBef>
                <a:spcPct val="50000"/>
              </a:spcBef>
            </a:pPr>
            <a:r>
              <a:rPr lang="lv-LV" sz="2000" u="sng"/>
              <a:t>Mērķis</a:t>
            </a:r>
            <a:r>
              <a:rPr lang="lv-LV" sz="2000"/>
              <a:t>: salīdzināt gēna ekspresijas līmeni dažādos paraugos vai noteikt cik reižu atšķiras divu gēnu ekspresija paraugos </a:t>
            </a:r>
          </a:p>
          <a:p>
            <a:pPr>
              <a:spcBef>
                <a:spcPct val="50000"/>
              </a:spcBef>
            </a:pPr>
            <a:r>
              <a:rPr lang="lv-LV" sz="2000" u="sng"/>
              <a:t>Līdzekļi</a:t>
            </a:r>
            <a:r>
              <a:rPr lang="lv-LV" sz="2000"/>
              <a:t>: mērķgēna ekspresijas līmeņa normalizēšana pret references gēna/-u ekspresijas līmeni</a:t>
            </a:r>
          </a:p>
          <a:p>
            <a:pPr>
              <a:spcBef>
                <a:spcPct val="50000"/>
              </a:spcBef>
            </a:pPr>
            <a:r>
              <a:rPr lang="lv-LV" sz="2000" u="sng"/>
              <a:t>Rezultāts</a:t>
            </a:r>
            <a:r>
              <a:rPr lang="lv-LV" sz="2000"/>
              <a:t>: X-reižu atšķirīgs ekspresijas līmenis dažādos paraugos </a:t>
            </a:r>
          </a:p>
          <a:p>
            <a:pPr>
              <a:spcBef>
                <a:spcPct val="50000"/>
              </a:spcBef>
            </a:pPr>
            <a:r>
              <a:rPr lang="lv-LV" sz="2000" u="sng"/>
              <a:t>Pielietojums</a:t>
            </a:r>
            <a:r>
              <a:rPr lang="lv-LV" sz="2000"/>
              <a:t>: gēnu ekspresijas pētījumi</a:t>
            </a:r>
            <a:endParaRPr lang="en-GB" sz="2000"/>
          </a:p>
        </p:txBody>
      </p:sp>
      <p:grpSp>
        <p:nvGrpSpPr>
          <p:cNvPr id="97285" name="Group 4"/>
          <p:cNvGrpSpPr>
            <a:grpSpLocks/>
          </p:cNvGrpSpPr>
          <p:nvPr/>
        </p:nvGrpSpPr>
        <p:grpSpPr bwMode="auto">
          <a:xfrm>
            <a:off x="179388" y="0"/>
            <a:ext cx="576262" cy="6858000"/>
            <a:chOff x="113" y="0"/>
            <a:chExt cx="363" cy="4320"/>
          </a:xfrm>
        </p:grpSpPr>
        <p:sp>
          <p:nvSpPr>
            <p:cNvPr id="97286"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7287"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83977"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7289"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7290"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7291"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txBox="1">
            <a:spLocks noGrp="1" noChangeArrowheads="1"/>
          </p:cNvSpPr>
          <p:nvPr>
            <p:ph type="title"/>
          </p:nvPr>
        </p:nvSpPr>
        <p:spPr>
          <a:xfrm>
            <a:off x="468313" y="0"/>
            <a:ext cx="8229600" cy="1143000"/>
          </a:xfrm>
        </p:spPr>
        <p:txBody>
          <a:bodyPr/>
          <a:lstStyle/>
          <a:p>
            <a:pPr eaLnBrk="1" hangingPunct="1">
              <a:spcBef>
                <a:spcPct val="0"/>
              </a:spcBef>
              <a:buClr>
                <a:srgbClr val="000000"/>
              </a:buClr>
              <a:buFont typeface="Calibri" pitchFamily="34" charset="0"/>
              <a:buNone/>
            </a:pPr>
            <a:r>
              <a:rPr lang="lv-LV" sz="5400" b="1" smtClean="0">
                <a:solidFill>
                  <a:srgbClr val="000000"/>
                </a:solidFill>
                <a:latin typeface="Calibri" pitchFamily="34" charset="0"/>
                <a:ea typeface="ＭＳ Ｐゴシック"/>
                <a:cs typeface="Calibri" pitchFamily="34" charset="0"/>
                <a:sym typeface="Calibri" pitchFamily="34" charset="0"/>
              </a:rPr>
              <a:t>qPCR dati</a:t>
            </a:r>
            <a:endParaRPr lang="ru-RU" sz="5400" b="1" smtClean="0">
              <a:solidFill>
                <a:srgbClr val="000000"/>
              </a:solidFill>
              <a:latin typeface="Calibri" pitchFamily="34" charset="0"/>
              <a:ea typeface="ＭＳ Ｐゴシック"/>
              <a:cs typeface="Calibri" pitchFamily="34" charset="0"/>
              <a:sym typeface="Calibri" pitchFamily="34" charset="0"/>
            </a:endParaRPr>
          </a:p>
        </p:txBody>
      </p:sp>
      <p:sp>
        <p:nvSpPr>
          <p:cNvPr id="5" name="Rectangle 3"/>
          <p:cNvSpPr txBox="1">
            <a:spLocks noChangeArrowheads="1"/>
          </p:cNvSpPr>
          <p:nvPr/>
        </p:nvSpPr>
        <p:spPr bwMode="auto">
          <a:xfrm>
            <a:off x="1979613" y="1219200"/>
            <a:ext cx="6783387" cy="5410200"/>
          </a:xfrm>
          <a:prstGeom prst="rect">
            <a:avLst/>
          </a:prstGeom>
          <a:noFill/>
          <a:ln w="9525">
            <a:noFill/>
            <a:miter lim="800000"/>
            <a:headEnd/>
            <a:tailEnd/>
          </a:ln>
        </p:spPr>
        <p:txBody>
          <a:bodyPr lIns="91425" tIns="91425" rIns="91425" bIns="91425"/>
          <a:lstStyle/>
          <a:p>
            <a:pPr marL="609600" indent="-609600" algn="ctr">
              <a:lnSpc>
                <a:spcPct val="90000"/>
              </a:lnSpc>
              <a:spcBef>
                <a:spcPts val="638"/>
              </a:spcBef>
              <a:buClr>
                <a:srgbClr val="000000"/>
              </a:buClr>
              <a:defRPr/>
            </a:pPr>
            <a:r>
              <a:rPr lang="lv-LV" sz="3200" b="1" u="sng">
                <a:latin typeface="Calibri" pitchFamily="34" charset="0"/>
                <a:ea typeface="ＭＳ Ｐゴシック"/>
                <a:cs typeface="Calibri" pitchFamily="34" charset="0"/>
                <a:sym typeface="Calibri" pitchFamily="34" charset="0"/>
              </a:rPr>
              <a:t>Relatīvā kvantificēšana</a:t>
            </a:r>
          </a:p>
          <a:p>
            <a:pPr marL="990600" lvl="1" indent="-533400">
              <a:lnSpc>
                <a:spcPct val="90000"/>
              </a:lnSpc>
              <a:spcBef>
                <a:spcPts val="563"/>
              </a:spcBef>
              <a:buClr>
                <a:srgbClr val="000000"/>
              </a:buClr>
              <a:buFontTx/>
              <a:buAutoNum type="arabicParenR"/>
              <a:defRPr/>
            </a:pPr>
            <a:r>
              <a:rPr lang="lv-LV" sz="2800" b="1">
                <a:latin typeface="Calibri" pitchFamily="34" charset="0"/>
                <a:ea typeface="ＭＳ Ｐゴシック"/>
                <a:cs typeface="Calibri" pitchFamily="34" charset="0"/>
                <a:sym typeface="Calibri" pitchFamily="34" charset="0"/>
              </a:rPr>
              <a:t>Ct MG1 </a:t>
            </a:r>
            <a:r>
              <a:rPr lang="lv-LV" sz="2800" baseline="-32000">
                <a:latin typeface="Calibri" pitchFamily="34" charset="0"/>
                <a:ea typeface="ＭＳ Ｐゴシック"/>
                <a:cs typeface="Calibri" pitchFamily="34" charset="0"/>
                <a:sym typeface="Calibri" pitchFamily="34" charset="0"/>
              </a:rPr>
              <a:t>audi1</a:t>
            </a:r>
            <a:r>
              <a:rPr lang="lv-LV" sz="2800" b="1">
                <a:latin typeface="Calibri" pitchFamily="34" charset="0"/>
                <a:ea typeface="ＭＳ Ｐゴシック"/>
                <a:cs typeface="Calibri" pitchFamily="34" charset="0"/>
                <a:sym typeface="Calibri" pitchFamily="34" charset="0"/>
              </a:rPr>
              <a:t> – Ct MG1 </a:t>
            </a:r>
            <a:r>
              <a:rPr lang="lv-LV" sz="2800" baseline="-32000">
                <a:latin typeface="Calibri" pitchFamily="34" charset="0"/>
                <a:ea typeface="ＭＳ Ｐゴシック"/>
                <a:cs typeface="Calibri" pitchFamily="34" charset="0"/>
                <a:sym typeface="Calibri" pitchFamily="34" charset="0"/>
              </a:rPr>
              <a:t>audi2</a:t>
            </a:r>
            <a:r>
              <a:rPr lang="lv-LV" sz="2800" b="1">
                <a:latin typeface="Calibri" pitchFamily="34" charset="0"/>
                <a:ea typeface="ＭＳ Ｐゴシック"/>
                <a:cs typeface="Calibri" pitchFamily="34" charset="0"/>
                <a:sym typeface="Calibri" pitchFamily="34" charset="0"/>
              </a:rPr>
              <a:t> = </a:t>
            </a:r>
            <a:r>
              <a:rPr lang="lv-LV" sz="2800" b="1">
                <a:latin typeface="Calibri" pitchFamily="34" charset="0"/>
                <a:ea typeface="ＭＳ Ｐゴシック"/>
                <a:cs typeface="Calibri" pitchFamily="34" charset="0"/>
                <a:sym typeface="WP Greek Century"/>
              </a:rPr>
              <a:t>deltaCt</a:t>
            </a:r>
          </a:p>
          <a:p>
            <a:pPr marL="990600" lvl="1" indent="-533400">
              <a:lnSpc>
                <a:spcPct val="90000"/>
              </a:lnSpc>
              <a:spcBef>
                <a:spcPts val="563"/>
              </a:spcBef>
              <a:buClr>
                <a:srgbClr val="000000"/>
              </a:buClr>
              <a:defRPr/>
            </a:pPr>
            <a:r>
              <a:rPr lang="lv-LV" sz="2800" b="1">
                <a:latin typeface="Calibri" pitchFamily="34" charset="0"/>
                <a:ea typeface="ＭＳ Ｐゴシック"/>
                <a:cs typeface="Calibri" pitchFamily="34" charset="0"/>
                <a:sym typeface="WP Greek Century"/>
              </a:rPr>
              <a:t>  </a:t>
            </a:r>
          </a:p>
          <a:p>
            <a:pPr marL="990600" lvl="1" indent="-533400">
              <a:lnSpc>
                <a:spcPct val="90000"/>
              </a:lnSpc>
              <a:spcBef>
                <a:spcPts val="563"/>
              </a:spcBef>
              <a:buClr>
                <a:srgbClr val="000000"/>
              </a:buClr>
              <a:buFontTx/>
              <a:buAutoNum type="arabicParenR" startAt="2"/>
              <a:defRPr/>
            </a:pPr>
            <a:r>
              <a:rPr lang="lv-LV" sz="2800" b="1">
                <a:latin typeface="Calibri" pitchFamily="34" charset="0"/>
                <a:ea typeface="ＭＳ Ｐゴシック"/>
                <a:cs typeface="Calibri" pitchFamily="34" charset="0"/>
                <a:sym typeface="WP Greek Century"/>
              </a:rPr>
              <a:t>Q MG1</a:t>
            </a:r>
            <a:r>
              <a:rPr lang="lv-LV" sz="2800" b="1" baseline="-32000">
                <a:latin typeface="Calibri" pitchFamily="34" charset="0"/>
                <a:ea typeface="ＭＳ Ｐゴシック"/>
                <a:cs typeface="Calibri" pitchFamily="34" charset="0"/>
                <a:sym typeface="WP Greek Century"/>
              </a:rPr>
              <a:t> </a:t>
            </a:r>
            <a:r>
              <a:rPr lang="lv-LV" sz="2800" baseline="-32000">
                <a:latin typeface="Calibri" pitchFamily="34" charset="0"/>
                <a:ea typeface="ＭＳ Ｐゴシック"/>
                <a:cs typeface="Calibri" pitchFamily="34" charset="0"/>
                <a:sym typeface="WP Greek Century"/>
              </a:rPr>
              <a:t>audi1/audi2</a:t>
            </a:r>
            <a:r>
              <a:rPr lang="lv-LV" sz="2800">
                <a:latin typeface="Calibri" pitchFamily="34" charset="0"/>
                <a:ea typeface="ＭＳ Ｐゴシック"/>
                <a:cs typeface="Calibri" pitchFamily="34" charset="0"/>
                <a:sym typeface="WP Greek Century"/>
              </a:rPr>
              <a:t> </a:t>
            </a:r>
            <a:r>
              <a:rPr lang="lv-LV" sz="2800" b="1">
                <a:latin typeface="Calibri" pitchFamily="34" charset="0"/>
                <a:ea typeface="ＭＳ Ｐゴシック"/>
                <a:cs typeface="Calibri" pitchFamily="34" charset="0"/>
                <a:sym typeface="WP Greek Century"/>
              </a:rPr>
              <a:t>= 2 </a:t>
            </a:r>
            <a:r>
              <a:rPr lang="lv-LV" sz="2800" b="1" baseline="30000">
                <a:latin typeface="Calibri" pitchFamily="34" charset="0"/>
                <a:ea typeface="ＭＳ Ｐゴシック"/>
                <a:cs typeface="Calibri" pitchFamily="34" charset="0"/>
                <a:sym typeface="WP Greek Century"/>
              </a:rPr>
              <a:t>deltaCt </a:t>
            </a:r>
          </a:p>
          <a:p>
            <a:pPr marL="609600" indent="-609600">
              <a:lnSpc>
                <a:spcPct val="90000"/>
              </a:lnSpc>
              <a:spcBef>
                <a:spcPts val="638"/>
              </a:spcBef>
              <a:buClr>
                <a:srgbClr val="000000"/>
              </a:buClr>
              <a:defRPr/>
            </a:pPr>
            <a:endParaRPr lang="lv-LV" sz="3200" b="1" baseline="30000">
              <a:latin typeface="Calibri" pitchFamily="34" charset="0"/>
              <a:ea typeface="ＭＳ Ｐゴシック"/>
              <a:cs typeface="Calibri" pitchFamily="34" charset="0"/>
              <a:sym typeface="WP Greek Century"/>
            </a:endParaRPr>
          </a:p>
          <a:p>
            <a:pPr marL="609600" indent="-609600">
              <a:lnSpc>
                <a:spcPct val="90000"/>
              </a:lnSpc>
              <a:spcBef>
                <a:spcPts val="638"/>
              </a:spcBef>
              <a:buClr>
                <a:srgbClr val="000000"/>
              </a:buClr>
              <a:buFont typeface="Arial" charset="0"/>
              <a:buChar char="•"/>
              <a:defRPr/>
            </a:pPr>
            <a:r>
              <a:rPr lang="lv-LV" sz="3200" b="1">
                <a:latin typeface="Calibri" pitchFamily="34" charset="0"/>
                <a:ea typeface="ＭＳ Ｐゴシック"/>
                <a:cs typeface="Calibri" pitchFamily="34" charset="0"/>
                <a:sym typeface="WP Greek Century"/>
              </a:rPr>
              <a:t>Normalizācijas stratēģijas:</a:t>
            </a:r>
          </a:p>
          <a:p>
            <a:pPr marL="990600" lvl="1" indent="-533400">
              <a:lnSpc>
                <a:spcPct val="90000"/>
              </a:lnSpc>
              <a:spcBef>
                <a:spcPts val="563"/>
              </a:spcBef>
              <a:buClr>
                <a:srgbClr val="000000"/>
              </a:buClr>
              <a:buFont typeface="Arial" charset="0"/>
              <a:buChar char="–"/>
              <a:defRPr/>
            </a:pPr>
            <a:r>
              <a:rPr lang="lv-LV" sz="2800" b="1">
                <a:latin typeface="Calibri" pitchFamily="34" charset="0"/>
                <a:sym typeface="WP Greek Century"/>
              </a:rPr>
              <a:t>Pret references gēnu</a:t>
            </a:r>
          </a:p>
          <a:p>
            <a:pPr marL="990600" lvl="1" indent="-533400">
              <a:lnSpc>
                <a:spcPct val="90000"/>
              </a:lnSpc>
              <a:spcBef>
                <a:spcPts val="563"/>
              </a:spcBef>
              <a:buClr>
                <a:srgbClr val="000000"/>
              </a:buClr>
              <a:buFont typeface="Arial" charset="0"/>
              <a:buChar char="–"/>
              <a:defRPr/>
            </a:pPr>
            <a:r>
              <a:rPr lang="lv-LV" sz="2800" b="1">
                <a:latin typeface="Calibri" pitchFamily="34" charset="0"/>
                <a:sym typeface="WP Greek Century"/>
              </a:rPr>
              <a:t>Pret normalizācijas faktoru</a:t>
            </a:r>
          </a:p>
          <a:p>
            <a:pPr marL="990600" lvl="1" indent="-533400">
              <a:lnSpc>
                <a:spcPct val="90000"/>
              </a:lnSpc>
              <a:spcBef>
                <a:spcPts val="563"/>
              </a:spcBef>
              <a:buClr>
                <a:srgbClr val="000000"/>
              </a:buClr>
              <a:defRPr/>
            </a:pPr>
            <a:r>
              <a:rPr lang="lv-LV" sz="2800" b="1">
                <a:latin typeface="Calibri" pitchFamily="34" charset="0"/>
                <a:sym typeface="WP Greek Century"/>
              </a:rPr>
              <a:t>3) Q</a:t>
            </a:r>
            <a:r>
              <a:rPr lang="lv-LV" sz="2800" b="1" baseline="-32000">
                <a:latin typeface="Calibri" pitchFamily="34" charset="0"/>
                <a:sym typeface="WP Greek Century"/>
              </a:rPr>
              <a:t>n</a:t>
            </a:r>
            <a:r>
              <a:rPr lang="lv-LV" sz="2800" b="1">
                <a:latin typeface="Calibri" pitchFamily="34" charset="0"/>
                <a:sym typeface="WP Greek Century"/>
              </a:rPr>
              <a:t> = Q MG1/ Q RefG vai NF</a:t>
            </a:r>
          </a:p>
          <a:p>
            <a:pPr marL="990600" lvl="1" indent="-533400">
              <a:lnSpc>
                <a:spcPct val="90000"/>
              </a:lnSpc>
              <a:spcBef>
                <a:spcPts val="563"/>
              </a:spcBef>
              <a:buClr>
                <a:srgbClr val="000000"/>
              </a:buClr>
              <a:buFontTx/>
              <a:buAutoNum type="arabicParenR"/>
              <a:defRPr/>
            </a:pPr>
            <a:endParaRPr lang="lv-LV" sz="2800" b="1">
              <a:solidFill>
                <a:srgbClr val="FF6600"/>
              </a:solidFill>
              <a:effectLst>
                <a:outerShdw blurRad="38100" dist="38100" dir="2700000" algn="tl">
                  <a:srgbClr val="C0C0C0"/>
                </a:outerShdw>
              </a:effectLst>
              <a:latin typeface="Calibri" pitchFamily="34" charset="0"/>
              <a:sym typeface="WP Greek Century"/>
            </a:endParaRPr>
          </a:p>
        </p:txBody>
      </p:sp>
      <p:grpSp>
        <p:nvGrpSpPr>
          <p:cNvPr id="98307" name="Group 4"/>
          <p:cNvGrpSpPr>
            <a:grpSpLocks/>
          </p:cNvGrpSpPr>
          <p:nvPr/>
        </p:nvGrpSpPr>
        <p:grpSpPr bwMode="auto">
          <a:xfrm>
            <a:off x="179388" y="0"/>
            <a:ext cx="576262" cy="6858000"/>
            <a:chOff x="113" y="0"/>
            <a:chExt cx="363" cy="4320"/>
          </a:xfrm>
        </p:grpSpPr>
        <p:sp>
          <p:nvSpPr>
            <p:cNvPr id="98308" name="Text Box 21"/>
            <p:cNvSpPr txBox="1">
              <a:spLocks noChangeArrowheads="1"/>
            </p:cNvSpPr>
            <p:nvPr/>
          </p:nvSpPr>
          <p:spPr bwMode="auto">
            <a:xfrm rot="5400000">
              <a:off x="-613" y="726"/>
              <a:ext cx="1684" cy="231"/>
            </a:xfrm>
            <a:prstGeom prst="rect">
              <a:avLst/>
            </a:prstGeom>
            <a:noFill/>
            <a:ln w="9525">
              <a:noFill/>
              <a:miter lim="800000"/>
              <a:headEnd/>
              <a:tailEnd/>
            </a:ln>
          </p:spPr>
          <p:txBody>
            <a:bodyPr wrap="none">
              <a:spAutoFit/>
            </a:bodyPr>
            <a:lstStyle/>
            <a:p>
              <a:r>
                <a:rPr lang="lv-LV" sz="1800" b="1"/>
                <a:t>fluorescējošās iezīmes</a:t>
              </a:r>
            </a:p>
          </p:txBody>
        </p:sp>
        <p:sp>
          <p:nvSpPr>
            <p:cNvPr id="98309" name="Text Box 24"/>
            <p:cNvSpPr txBox="1">
              <a:spLocks noChangeArrowheads="1"/>
            </p:cNvSpPr>
            <p:nvPr/>
          </p:nvSpPr>
          <p:spPr bwMode="auto">
            <a:xfrm rot="5400000">
              <a:off x="-314" y="2451"/>
              <a:ext cx="1084" cy="231"/>
            </a:xfrm>
            <a:prstGeom prst="rect">
              <a:avLst/>
            </a:prstGeom>
            <a:noFill/>
            <a:ln w="9525">
              <a:noFill/>
              <a:miter lim="800000"/>
              <a:headEnd/>
              <a:tailEnd/>
            </a:ln>
          </p:spPr>
          <p:txBody>
            <a:bodyPr wrap="none">
              <a:spAutoFit/>
            </a:bodyPr>
            <a:lstStyle/>
            <a:p>
              <a:r>
                <a:rPr lang="lv-LV" sz="1800" b="1"/>
                <a:t>qPCR reakcija</a:t>
              </a:r>
            </a:p>
          </p:txBody>
        </p:sp>
        <p:sp>
          <p:nvSpPr>
            <p:cNvPr id="84999" name="Text Box 25"/>
            <p:cNvSpPr txBox="1">
              <a:spLocks noChangeArrowheads="1"/>
            </p:cNvSpPr>
            <p:nvPr/>
          </p:nvSpPr>
          <p:spPr bwMode="auto">
            <a:xfrm rot="5400000">
              <a:off x="-242" y="3735"/>
              <a:ext cx="940" cy="231"/>
            </a:xfrm>
            <a:prstGeom prst="rect">
              <a:avLst/>
            </a:prstGeom>
            <a:noFill/>
            <a:ln w="9525">
              <a:noFill/>
              <a:miter lim="800000"/>
              <a:headEnd/>
              <a:tailEnd/>
            </a:ln>
          </p:spPr>
          <p:txBody>
            <a:bodyPr wrap="none">
              <a:spAutoFit/>
            </a:bodyPr>
            <a:lstStyle/>
            <a:p>
              <a:pPr>
                <a:defRPr/>
              </a:pPr>
              <a:r>
                <a:rPr lang="lv-LV" sz="1800" b="1" i="1" u="sng">
                  <a:effectLst>
                    <a:outerShdw blurRad="38100" dist="38100" dir="2700000" algn="tl">
                      <a:srgbClr val="C0C0C0"/>
                    </a:outerShdw>
                  </a:effectLst>
                </a:rPr>
                <a:t>datu analīze</a:t>
              </a:r>
            </a:p>
          </p:txBody>
        </p:sp>
        <p:sp>
          <p:nvSpPr>
            <p:cNvPr id="98311" name="Line 27"/>
            <p:cNvSpPr>
              <a:spLocks noChangeShapeType="1"/>
            </p:cNvSpPr>
            <p:nvPr/>
          </p:nvSpPr>
          <p:spPr bwMode="auto">
            <a:xfrm>
              <a:off x="204" y="1706"/>
              <a:ext cx="0" cy="272"/>
            </a:xfrm>
            <a:prstGeom prst="line">
              <a:avLst/>
            </a:prstGeom>
            <a:noFill/>
            <a:ln w="76200">
              <a:solidFill>
                <a:schemeClr val="tx1"/>
              </a:solidFill>
              <a:round/>
              <a:headEnd/>
              <a:tailEnd type="triangle" w="med" len="med"/>
            </a:ln>
          </p:spPr>
          <p:txBody>
            <a:bodyPr/>
            <a:lstStyle/>
            <a:p>
              <a:endParaRPr lang="lv-LV"/>
            </a:p>
          </p:txBody>
        </p:sp>
        <p:sp>
          <p:nvSpPr>
            <p:cNvPr id="98312" name="Line 28"/>
            <p:cNvSpPr>
              <a:spLocks noChangeShapeType="1"/>
            </p:cNvSpPr>
            <p:nvPr/>
          </p:nvSpPr>
          <p:spPr bwMode="auto">
            <a:xfrm>
              <a:off x="204" y="3113"/>
              <a:ext cx="0" cy="272"/>
            </a:xfrm>
            <a:prstGeom prst="line">
              <a:avLst/>
            </a:prstGeom>
            <a:noFill/>
            <a:ln w="76200">
              <a:solidFill>
                <a:schemeClr val="tx1"/>
              </a:solidFill>
              <a:round/>
              <a:headEnd/>
              <a:tailEnd type="triangle" w="med" len="med"/>
            </a:ln>
          </p:spPr>
          <p:txBody>
            <a:bodyPr/>
            <a:lstStyle/>
            <a:p>
              <a:endParaRPr lang="lv-LV"/>
            </a:p>
          </p:txBody>
        </p:sp>
        <p:sp>
          <p:nvSpPr>
            <p:cNvPr id="98313" name="Line 10"/>
            <p:cNvSpPr>
              <a:spLocks noChangeShapeType="1"/>
            </p:cNvSpPr>
            <p:nvPr/>
          </p:nvSpPr>
          <p:spPr bwMode="auto">
            <a:xfrm>
              <a:off x="476" y="0"/>
              <a:ext cx="0" cy="4320"/>
            </a:xfrm>
            <a:prstGeom prst="line">
              <a:avLst/>
            </a:prstGeom>
            <a:noFill/>
            <a:ln w="38100">
              <a:solidFill>
                <a:srgbClr val="B191A4"/>
              </a:solidFill>
              <a:round/>
              <a:headEnd/>
              <a:tailEnd/>
            </a:ln>
          </p:spPr>
          <p:txBody>
            <a:bodyPr/>
            <a:lstStyle/>
            <a:p>
              <a:endParaRPr lang="lv-LV"/>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68313" y="0"/>
            <a:ext cx="8229600" cy="836613"/>
          </a:xfrm>
          <a:prstGeom prst="rect">
            <a:avLst/>
          </a:prstGeom>
        </p:spPr>
        <p:txBody>
          <a:bodyPr/>
          <a:lstStyle/>
          <a:p>
            <a:pPr algn="ctr">
              <a:defRPr/>
            </a:pPr>
            <a:r>
              <a:rPr lang="lv-LV" sz="3600" b="1" kern="0" dirty="0">
                <a:solidFill>
                  <a:schemeClr val="tx1">
                    <a:lumMod val="65000"/>
                    <a:lumOff val="35000"/>
                  </a:schemeClr>
                </a:solidFill>
                <a:latin typeface="Arial"/>
                <a:ea typeface="ＭＳ Ｐゴシック" charset="-128"/>
                <a:cs typeface="Arial"/>
              </a:rPr>
              <a:t> </a:t>
            </a:r>
            <a:r>
              <a:rPr lang="lv-LV" sz="3600" b="1" kern="0" dirty="0" err="1">
                <a:latin typeface="Arial"/>
                <a:ea typeface="ＭＳ Ｐゴシック" charset="-128"/>
                <a:cs typeface="Arial"/>
              </a:rPr>
              <a:t>Real</a:t>
            </a:r>
            <a:r>
              <a:rPr lang="lv-LV" sz="3600" b="1" kern="0" dirty="0">
                <a:latin typeface="Arial"/>
                <a:ea typeface="ＭＳ Ｐゴシック" charset="-128"/>
                <a:cs typeface="Arial"/>
              </a:rPr>
              <a:t> </a:t>
            </a:r>
            <a:r>
              <a:rPr lang="lv-LV" sz="3600" b="1" kern="0" dirty="0" err="1">
                <a:latin typeface="Arial"/>
                <a:ea typeface="ＭＳ Ｐゴシック" charset="-128"/>
                <a:cs typeface="Arial"/>
              </a:rPr>
              <a:t>Time</a:t>
            </a:r>
            <a:r>
              <a:rPr lang="lv-LV" sz="3600" b="1" kern="0" dirty="0">
                <a:latin typeface="Arial"/>
                <a:ea typeface="ＭＳ Ｐゴシック" charset="-128"/>
                <a:cs typeface="Arial"/>
              </a:rPr>
              <a:t> PCR +</a:t>
            </a:r>
            <a:endParaRPr lang="ru-RU" sz="3600" b="1" kern="0" dirty="0">
              <a:latin typeface="Arial"/>
              <a:ea typeface="ＭＳ Ｐゴシック" charset="-128"/>
              <a:cs typeface="Arial"/>
            </a:endParaRPr>
          </a:p>
        </p:txBody>
      </p:sp>
      <p:sp>
        <p:nvSpPr>
          <p:cNvPr id="100354" name="Rectangle 3"/>
          <p:cNvSpPr txBox="1">
            <a:spLocks noChangeArrowheads="1"/>
          </p:cNvSpPr>
          <p:nvPr/>
        </p:nvSpPr>
        <p:spPr bwMode="auto">
          <a:xfrm>
            <a:off x="684213" y="981075"/>
            <a:ext cx="8459787" cy="5256213"/>
          </a:xfrm>
          <a:prstGeom prst="rect">
            <a:avLst/>
          </a:prstGeom>
          <a:noFill/>
          <a:ln w="9525">
            <a:noFill/>
            <a:miter lim="800000"/>
            <a:headEnd/>
            <a:tailEnd/>
          </a:ln>
        </p:spPr>
        <p:txBody>
          <a:bodyPr/>
          <a:lstStyle/>
          <a:p>
            <a:pPr marL="609600" indent="-609600">
              <a:lnSpc>
                <a:spcPct val="90000"/>
              </a:lnSpc>
              <a:buFontTx/>
              <a:buAutoNum type="arabicPeriod"/>
            </a:pPr>
            <a:r>
              <a:rPr lang="lv-LV" sz="2400">
                <a:ea typeface="ＭＳ Ｐゴシック"/>
                <a:cs typeface="ＭＳ Ｐゴシック"/>
              </a:rPr>
              <a:t>Nav nepieciešama fragmentu pēcreakcijas vizualizācija gēlā.</a:t>
            </a:r>
          </a:p>
          <a:p>
            <a:pPr marL="609600" indent="-609600">
              <a:lnSpc>
                <a:spcPct val="90000"/>
              </a:lnSpc>
              <a:buFontTx/>
              <a:buAutoNum type="arabicPeriod"/>
            </a:pPr>
            <a:endParaRPr lang="lv-LV" sz="2400">
              <a:ea typeface="ＭＳ Ｐゴシック"/>
              <a:cs typeface="ＭＳ Ｐゴシック"/>
            </a:endParaRPr>
          </a:p>
          <a:p>
            <a:pPr marL="609600" indent="-609600">
              <a:lnSpc>
                <a:spcPct val="90000"/>
              </a:lnSpc>
              <a:buFontTx/>
              <a:buAutoNum type="arabicPeriod"/>
            </a:pPr>
            <a:r>
              <a:rPr lang="lv-LV" sz="2400">
                <a:ea typeface="ＭＳ Ｐゴシック"/>
                <a:cs typeface="ＭＳ Ｐゴシック"/>
              </a:rPr>
              <a:t>Datorizēta datu analīze .</a:t>
            </a:r>
          </a:p>
          <a:p>
            <a:pPr marL="609600" indent="-609600">
              <a:lnSpc>
                <a:spcPct val="90000"/>
              </a:lnSpc>
              <a:buFontTx/>
              <a:buAutoNum type="arabicPeriod"/>
            </a:pPr>
            <a:endParaRPr lang="lv-LV" sz="2400">
              <a:ea typeface="ＭＳ Ｐゴシック"/>
              <a:cs typeface="ＭＳ Ｐゴシック"/>
            </a:endParaRPr>
          </a:p>
          <a:p>
            <a:pPr marL="609600" indent="-609600">
              <a:lnSpc>
                <a:spcPct val="90000"/>
              </a:lnSpc>
              <a:buFontTx/>
              <a:buAutoNum type="arabicPeriod"/>
            </a:pPr>
            <a:r>
              <a:rPr lang="lv-LV" sz="2400">
                <a:ea typeface="ＭＳ Ｐゴシック"/>
                <a:cs typeface="ＭＳ Ｐゴシック"/>
              </a:rPr>
              <a:t>Īsāks analīzes laiks (2 soļu reakcija).</a:t>
            </a:r>
          </a:p>
          <a:p>
            <a:pPr marL="609600" indent="-609600">
              <a:lnSpc>
                <a:spcPct val="90000"/>
              </a:lnSpc>
              <a:buFontTx/>
              <a:buAutoNum type="arabicPeriod"/>
            </a:pPr>
            <a:endParaRPr lang="lv-LV" sz="2400">
              <a:ea typeface="ＭＳ Ｐゴシック"/>
              <a:cs typeface="ＭＳ Ｐゴシック"/>
            </a:endParaRPr>
          </a:p>
          <a:p>
            <a:pPr marL="609600" indent="-609600">
              <a:lnSpc>
                <a:spcPct val="90000"/>
              </a:lnSpc>
              <a:buFontTx/>
              <a:buAutoNum type="arabicPeriod"/>
            </a:pPr>
            <a:r>
              <a:rPr lang="lv-LV" sz="2400">
                <a:ea typeface="ＭＳ Ｐゴシック"/>
                <a:cs typeface="ＭＳ Ｐゴシック"/>
              </a:rPr>
              <a:t>Pietiek ar 1000X mazāk (k,g)DNS (ļoti jutīga).</a:t>
            </a:r>
          </a:p>
          <a:p>
            <a:pPr marL="609600" indent="-609600">
              <a:buFont typeface="Arial" charset="0"/>
              <a:buAutoNum type="arabicPeriod" startAt="5"/>
            </a:pPr>
            <a:endParaRPr lang="lv-LV" sz="2400">
              <a:ea typeface="ＭＳ Ｐゴシック"/>
              <a:cs typeface="ＭＳ Ｐゴシック"/>
            </a:endParaRPr>
          </a:p>
          <a:p>
            <a:pPr marL="609600" indent="-609600">
              <a:buFont typeface="Arial" charset="0"/>
              <a:buAutoNum type="arabicPeriod" startAt="5"/>
            </a:pPr>
            <a:r>
              <a:rPr lang="lv-LV" sz="2400">
                <a:ea typeface="ＭＳ Ｐゴシック"/>
                <a:cs typeface="ＭＳ Ｐゴシック"/>
              </a:rPr>
              <a:t>Kvantitatīvi ļoti precīza - spēj detektēt 1.1X mērķmolekulu daudzuma atšķirības.</a:t>
            </a:r>
          </a:p>
          <a:p>
            <a:pPr marL="609600" indent="-609600">
              <a:buFont typeface="Arial" charset="0"/>
              <a:buAutoNum type="arabicPeriod" startAt="5"/>
            </a:pPr>
            <a:endParaRPr lang="lv-LV" sz="2400">
              <a:ea typeface="ＭＳ Ｐゴシック"/>
              <a:cs typeface="ＭＳ Ｐゴシック"/>
            </a:endParaRPr>
          </a:p>
          <a:p>
            <a:pPr marL="609600" indent="-609600">
              <a:buFont typeface="Arial" charset="0"/>
              <a:buAutoNum type="arabicPeriod" startAt="5"/>
            </a:pPr>
            <a:r>
              <a:rPr lang="lv-LV" sz="2400">
                <a:ea typeface="ＭＳ Ｐゴシック"/>
                <a:cs typeface="ＭＳ Ｐゴシック"/>
              </a:rPr>
              <a:t>Plašs dinamiskais diapazons – līdz pat 10 log.</a:t>
            </a:r>
          </a:p>
          <a:p>
            <a:pPr marL="609600" indent="-609600">
              <a:buFont typeface="Arial" charset="0"/>
              <a:buAutoNum type="arabicPeriod" startAt="5"/>
            </a:pPr>
            <a:endParaRPr lang="lv-LV" sz="2400">
              <a:ea typeface="ＭＳ Ｐゴシック"/>
              <a:cs typeface="ＭＳ Ｐゴシック"/>
            </a:endParaRPr>
          </a:p>
          <a:p>
            <a:pPr marL="609600" indent="-609600">
              <a:buFont typeface="Arial" charset="0"/>
              <a:buAutoNum type="arabicPeriod" startAt="5"/>
            </a:pPr>
            <a:r>
              <a:rPr lang="lv-LV" sz="2400">
                <a:ea typeface="ＭＳ Ｐゴシック"/>
                <a:cs typeface="ＭＳ Ｐゴシック"/>
              </a:rPr>
              <a:t>Specifiskā produkta amplifikācijas pārbaude ar disociācijas līknes metodi (precīza izšķirtspēja).</a:t>
            </a:r>
            <a:endParaRPr lang="ru-RU" sz="2400">
              <a:ea typeface="ＭＳ Ｐゴシック"/>
              <a:cs typeface="ＭＳ Ｐゴシック"/>
            </a:endParaRPr>
          </a:p>
          <a:p>
            <a:pPr marL="609600" indent="-609600">
              <a:lnSpc>
                <a:spcPct val="90000"/>
              </a:lnSpc>
              <a:buFontTx/>
              <a:buAutoNum type="arabicPeriod"/>
            </a:pPr>
            <a:endParaRPr lang="lv-LV" sz="2400">
              <a:ea typeface="ＭＳ Ｐゴシック"/>
              <a:cs typeface="ＭＳ Ｐゴシック"/>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55650" y="1600200"/>
            <a:ext cx="7931150" cy="4852988"/>
          </a:xfrm>
          <a:prstGeom prst="rect">
            <a:avLst/>
          </a:prstGeom>
        </p:spPr>
        <p:txBody>
          <a:bodyPr/>
          <a:lstStyle/>
          <a:p>
            <a:pPr marL="457200" indent="-457200">
              <a:lnSpc>
                <a:spcPct val="90000"/>
              </a:lnSpc>
              <a:buFont typeface="Arial" charset="0"/>
              <a:buAutoNum type="arabicPeriod"/>
              <a:defRPr/>
            </a:pPr>
            <a:r>
              <a:rPr lang="lv-LV" sz="2400">
                <a:ea typeface="ＭＳ Ｐゴシック"/>
                <a:cs typeface="ＭＳ Ｐゴシック"/>
              </a:rPr>
              <a:t>Dārgāka aparatūra</a:t>
            </a:r>
          </a:p>
          <a:p>
            <a:pPr marL="457200" indent="-457200">
              <a:lnSpc>
                <a:spcPct val="90000"/>
              </a:lnSpc>
              <a:buFont typeface="Arial" charset="0"/>
              <a:buAutoNum type="arabicPeriod"/>
              <a:defRPr/>
            </a:pPr>
            <a:endParaRPr lang="lv-LV" sz="2400">
              <a:ea typeface="ＭＳ Ｐゴシック"/>
              <a:cs typeface="ＭＳ Ｐゴシック"/>
            </a:endParaRPr>
          </a:p>
          <a:p>
            <a:pPr marL="457200" indent="-457200">
              <a:lnSpc>
                <a:spcPct val="90000"/>
              </a:lnSpc>
              <a:buFont typeface="Arial" charset="0"/>
              <a:buAutoNum type="arabicPeriod"/>
              <a:defRPr/>
            </a:pPr>
            <a:r>
              <a:rPr lang="lv-LV" sz="2400">
                <a:ea typeface="ＭＳ Ｐゴシック"/>
                <a:cs typeface="ＭＳ Ｐゴシック"/>
              </a:rPr>
              <a:t>Dārgāki reaģenti</a:t>
            </a:r>
          </a:p>
          <a:p>
            <a:pPr marL="457200" indent="-457200">
              <a:lnSpc>
                <a:spcPct val="90000"/>
              </a:lnSpc>
              <a:buFont typeface="Arial" charset="0"/>
              <a:buAutoNum type="arabicPeriod"/>
              <a:defRPr/>
            </a:pPr>
            <a:endParaRPr lang="lv-LV" sz="2400">
              <a:ea typeface="ＭＳ Ｐゴシック"/>
              <a:cs typeface="ＭＳ Ｐゴシック"/>
            </a:endParaRPr>
          </a:p>
          <a:p>
            <a:pPr marL="457200" indent="-457200">
              <a:lnSpc>
                <a:spcPct val="90000"/>
              </a:lnSpc>
              <a:buFont typeface="Arial" charset="0"/>
              <a:buAutoNum type="arabicPeriod"/>
              <a:defRPr/>
            </a:pPr>
            <a:r>
              <a:rPr lang="lv-LV" sz="2400">
                <a:ea typeface="ＭＳ Ｐゴシック"/>
                <a:cs typeface="ＭＳ Ｐゴシック"/>
              </a:rPr>
              <a:t>Vairāku gēnu amplificēšanai vienlaicīgi nepieciešams rūpīgs plānojums un bieži neveiksmīgs rezultāts</a:t>
            </a:r>
          </a:p>
          <a:p>
            <a:pPr marL="457200" indent="-457200">
              <a:lnSpc>
                <a:spcPct val="90000"/>
              </a:lnSpc>
              <a:buFont typeface="Arial" charset="0"/>
              <a:buAutoNum type="arabicPeriod"/>
              <a:defRPr/>
            </a:pPr>
            <a:endParaRPr lang="lv-LV" sz="2400">
              <a:ea typeface="ＭＳ Ｐゴシック"/>
              <a:cs typeface="ＭＳ Ｐゴシック"/>
            </a:endParaRPr>
          </a:p>
          <a:p>
            <a:pPr marL="457200" indent="-457200">
              <a:lnSpc>
                <a:spcPct val="90000"/>
              </a:lnSpc>
              <a:buFont typeface="Arial" charset="0"/>
              <a:buAutoNum type="arabicPeriod"/>
              <a:defRPr/>
            </a:pPr>
            <a:r>
              <a:rPr lang="lv-LV" sz="2400">
                <a:ea typeface="ＭＳ Ｐゴシック"/>
                <a:cs typeface="ＭＳ Ｐゴシック"/>
              </a:rPr>
              <a:t>Reakcijas sagatavošana prasa lielāku uzmanību un rūpību (īpaši kvantificēšanas eksperimentiem)</a:t>
            </a:r>
          </a:p>
          <a:p>
            <a:pPr marL="457200" indent="-457200">
              <a:lnSpc>
                <a:spcPct val="90000"/>
              </a:lnSpc>
              <a:buFont typeface="Arial" charset="0"/>
              <a:buChar char="•"/>
              <a:defRPr/>
            </a:pPr>
            <a:endParaRPr lang="lv-LV" sz="2400">
              <a:solidFill>
                <a:srgbClr val="FF6600"/>
              </a:solidFill>
              <a:effectLst>
                <a:outerShdw blurRad="38100" dist="38100" dir="2700000" algn="tl">
                  <a:srgbClr val="C0C0C0"/>
                </a:outerShdw>
              </a:effectLst>
              <a:ea typeface="ＭＳ Ｐゴシック"/>
              <a:cs typeface="ＭＳ Ｐゴシック"/>
            </a:endParaRPr>
          </a:p>
          <a:p>
            <a:pPr marL="457200" indent="-457200">
              <a:lnSpc>
                <a:spcPct val="90000"/>
              </a:lnSpc>
              <a:buFont typeface="Arial" charset="0"/>
              <a:buChar char="•"/>
              <a:defRPr/>
            </a:pPr>
            <a:endParaRPr lang="ru-RU" sz="2400">
              <a:solidFill>
                <a:srgbClr val="FF6600"/>
              </a:solidFill>
              <a:effectLst>
                <a:outerShdw blurRad="38100" dist="38100" dir="2700000" algn="tl">
                  <a:srgbClr val="C0C0C0"/>
                </a:outerShdw>
              </a:effectLst>
              <a:ea typeface="ＭＳ Ｐゴシック"/>
              <a:cs typeface="ＭＳ Ｐゴシック"/>
            </a:endParaRPr>
          </a:p>
        </p:txBody>
      </p:sp>
      <p:sp>
        <p:nvSpPr>
          <p:cNvPr id="3" name="Rectangle 5"/>
          <p:cNvSpPr>
            <a:spLocks noChangeArrowheads="1"/>
          </p:cNvSpPr>
          <p:nvPr/>
        </p:nvSpPr>
        <p:spPr bwMode="auto">
          <a:xfrm>
            <a:off x="539750" y="0"/>
            <a:ext cx="8229600" cy="908050"/>
          </a:xfrm>
          <a:prstGeom prst="rect">
            <a:avLst/>
          </a:prstGeom>
          <a:noFill/>
          <a:ln w="9525">
            <a:noFill/>
            <a:miter lim="800000"/>
            <a:headEnd/>
            <a:tailEnd/>
          </a:ln>
        </p:spPr>
        <p:txBody>
          <a:bodyPr anchor="ctr"/>
          <a:lstStyle/>
          <a:p>
            <a:pPr algn="ctr">
              <a:defRPr/>
            </a:pPr>
            <a:r>
              <a:rPr lang="lv-LV" sz="3600" b="1" dirty="0">
                <a:latin typeface="+mj-lt"/>
                <a:ea typeface="ＭＳ Ｐゴシック" charset="-128"/>
              </a:rPr>
              <a:t>Real Time PCR -</a:t>
            </a:r>
            <a:endParaRPr lang="ru-RU" sz="3600" b="1" dirty="0">
              <a:latin typeface="+mj-lt"/>
              <a:ea typeface="ＭＳ Ｐゴシック"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22"/>
          <p:cNvGrpSpPr>
            <a:grpSpLocks/>
          </p:cNvGrpSpPr>
          <p:nvPr/>
        </p:nvGrpSpPr>
        <p:grpSpPr bwMode="auto">
          <a:xfrm>
            <a:off x="971550" y="188913"/>
            <a:ext cx="7605713" cy="6516687"/>
            <a:chOff x="0" y="119"/>
            <a:chExt cx="4791" cy="4105"/>
          </a:xfrm>
        </p:grpSpPr>
        <p:grpSp>
          <p:nvGrpSpPr>
            <p:cNvPr id="24578" name="Group 211"/>
            <p:cNvGrpSpPr>
              <a:grpSpLocks/>
            </p:cNvGrpSpPr>
            <p:nvPr/>
          </p:nvGrpSpPr>
          <p:grpSpPr bwMode="auto">
            <a:xfrm>
              <a:off x="0" y="436"/>
              <a:ext cx="4649" cy="3404"/>
              <a:chOff x="0" y="436"/>
              <a:chExt cx="4649" cy="3404"/>
            </a:xfrm>
          </p:grpSpPr>
          <p:grpSp>
            <p:nvGrpSpPr>
              <p:cNvPr id="24590" name="Group 207"/>
              <p:cNvGrpSpPr>
                <a:grpSpLocks/>
              </p:cNvGrpSpPr>
              <p:nvPr/>
            </p:nvGrpSpPr>
            <p:grpSpPr bwMode="auto">
              <a:xfrm>
                <a:off x="0" y="2069"/>
                <a:ext cx="1043" cy="276"/>
                <a:chOff x="204" y="1616"/>
                <a:chExt cx="1043" cy="276"/>
              </a:xfrm>
            </p:grpSpPr>
            <p:sp>
              <p:nvSpPr>
                <p:cNvPr id="24737" name="Line 38"/>
                <p:cNvSpPr>
                  <a:spLocks noChangeShapeType="1"/>
                </p:cNvSpPr>
                <p:nvPr/>
              </p:nvSpPr>
              <p:spPr bwMode="auto">
                <a:xfrm flipH="1">
                  <a:off x="295" y="1616"/>
                  <a:ext cx="317" cy="0"/>
                </a:xfrm>
                <a:prstGeom prst="line">
                  <a:avLst/>
                </a:prstGeom>
                <a:noFill/>
                <a:ln w="9525">
                  <a:solidFill>
                    <a:schemeClr val="tx1"/>
                  </a:solidFill>
                  <a:round/>
                  <a:headEnd/>
                  <a:tailEnd/>
                </a:ln>
              </p:spPr>
              <p:txBody>
                <a:bodyPr/>
                <a:lstStyle/>
                <a:p>
                  <a:endParaRPr lang="lv-LV"/>
                </a:p>
              </p:txBody>
            </p:sp>
            <p:sp>
              <p:nvSpPr>
                <p:cNvPr id="24738" name="Line 39"/>
                <p:cNvSpPr>
                  <a:spLocks noChangeShapeType="1"/>
                </p:cNvSpPr>
                <p:nvPr/>
              </p:nvSpPr>
              <p:spPr bwMode="auto">
                <a:xfrm flipH="1">
                  <a:off x="295" y="1661"/>
                  <a:ext cx="317" cy="0"/>
                </a:xfrm>
                <a:prstGeom prst="line">
                  <a:avLst/>
                </a:prstGeom>
                <a:noFill/>
                <a:ln w="9525">
                  <a:solidFill>
                    <a:schemeClr val="tx1"/>
                  </a:solidFill>
                  <a:round/>
                  <a:headEnd/>
                  <a:tailEnd/>
                </a:ln>
              </p:spPr>
              <p:txBody>
                <a:bodyPr/>
                <a:lstStyle/>
                <a:p>
                  <a:endParaRPr lang="lv-LV"/>
                </a:p>
              </p:txBody>
            </p:sp>
            <p:sp>
              <p:nvSpPr>
                <p:cNvPr id="24739" name="Line 40"/>
                <p:cNvSpPr>
                  <a:spLocks noChangeShapeType="1"/>
                </p:cNvSpPr>
                <p:nvPr/>
              </p:nvSpPr>
              <p:spPr bwMode="auto">
                <a:xfrm>
                  <a:off x="975" y="1616"/>
                  <a:ext cx="181" cy="0"/>
                </a:xfrm>
                <a:prstGeom prst="line">
                  <a:avLst/>
                </a:prstGeom>
                <a:noFill/>
                <a:ln w="9525">
                  <a:solidFill>
                    <a:schemeClr val="tx1"/>
                  </a:solidFill>
                  <a:round/>
                  <a:headEnd/>
                  <a:tailEnd/>
                </a:ln>
              </p:spPr>
              <p:txBody>
                <a:bodyPr/>
                <a:lstStyle/>
                <a:p>
                  <a:endParaRPr lang="lv-LV"/>
                </a:p>
              </p:txBody>
            </p:sp>
            <p:sp>
              <p:nvSpPr>
                <p:cNvPr id="24740" name="Line 41"/>
                <p:cNvSpPr>
                  <a:spLocks noChangeShapeType="1"/>
                </p:cNvSpPr>
                <p:nvPr/>
              </p:nvSpPr>
              <p:spPr bwMode="auto">
                <a:xfrm>
                  <a:off x="1066" y="1661"/>
                  <a:ext cx="90" cy="0"/>
                </a:xfrm>
                <a:prstGeom prst="line">
                  <a:avLst/>
                </a:prstGeom>
                <a:noFill/>
                <a:ln w="9525">
                  <a:solidFill>
                    <a:schemeClr val="tx1"/>
                  </a:solidFill>
                  <a:round/>
                  <a:headEnd/>
                  <a:tailEnd/>
                </a:ln>
              </p:spPr>
              <p:txBody>
                <a:bodyPr/>
                <a:lstStyle/>
                <a:p>
                  <a:endParaRPr lang="lv-LV"/>
                </a:p>
              </p:txBody>
            </p:sp>
            <p:sp>
              <p:nvSpPr>
                <p:cNvPr id="24741" name="Text Box 22"/>
                <p:cNvSpPr txBox="1">
                  <a:spLocks noChangeArrowheads="1"/>
                </p:cNvSpPr>
                <p:nvPr/>
              </p:nvSpPr>
              <p:spPr bwMode="auto">
                <a:xfrm>
                  <a:off x="204" y="1661"/>
                  <a:ext cx="1043" cy="231"/>
                </a:xfrm>
                <a:prstGeom prst="rect">
                  <a:avLst/>
                </a:prstGeom>
                <a:noFill/>
                <a:ln w="9525">
                  <a:noFill/>
                  <a:miter lim="800000"/>
                  <a:headEnd/>
                  <a:tailEnd/>
                </a:ln>
              </p:spPr>
              <p:txBody>
                <a:bodyPr>
                  <a:spAutoFit/>
                </a:bodyPr>
                <a:lstStyle/>
                <a:p>
                  <a:r>
                    <a:rPr lang="lv-LV" sz="1800" b="1"/>
                    <a:t>DNS paraugs</a:t>
                  </a:r>
                </a:p>
              </p:txBody>
            </p:sp>
            <p:grpSp>
              <p:nvGrpSpPr>
                <p:cNvPr id="24742" name="Group 35"/>
                <p:cNvGrpSpPr>
                  <a:grpSpLocks/>
                </p:cNvGrpSpPr>
                <p:nvPr/>
              </p:nvGrpSpPr>
              <p:grpSpPr bwMode="auto">
                <a:xfrm>
                  <a:off x="612" y="1616"/>
                  <a:ext cx="454" cy="46"/>
                  <a:chOff x="2154" y="436"/>
                  <a:chExt cx="408" cy="46"/>
                </a:xfrm>
              </p:grpSpPr>
              <p:sp>
                <p:nvSpPr>
                  <p:cNvPr id="24743" name="Line 3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44" name="Line 3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1" name="Group 31"/>
              <p:cNvGrpSpPr>
                <a:grpSpLocks/>
              </p:cNvGrpSpPr>
              <p:nvPr/>
            </p:nvGrpSpPr>
            <p:grpSpPr bwMode="auto">
              <a:xfrm>
                <a:off x="1519" y="1162"/>
                <a:ext cx="408" cy="46"/>
                <a:chOff x="2154" y="436"/>
                <a:chExt cx="408" cy="46"/>
              </a:xfrm>
            </p:grpSpPr>
            <p:sp>
              <p:nvSpPr>
                <p:cNvPr id="24735" name="Line 3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6" name="Line 3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592" name="Group 42"/>
              <p:cNvGrpSpPr>
                <a:grpSpLocks/>
              </p:cNvGrpSpPr>
              <p:nvPr/>
            </p:nvGrpSpPr>
            <p:grpSpPr bwMode="auto">
              <a:xfrm>
                <a:off x="1519" y="2976"/>
                <a:ext cx="408" cy="46"/>
                <a:chOff x="2154" y="436"/>
                <a:chExt cx="408" cy="46"/>
              </a:xfrm>
            </p:grpSpPr>
            <p:sp>
              <p:nvSpPr>
                <p:cNvPr id="24733" name="Line 4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4" name="Line 4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593" name="Group 139"/>
              <p:cNvGrpSpPr>
                <a:grpSpLocks/>
              </p:cNvGrpSpPr>
              <p:nvPr/>
            </p:nvGrpSpPr>
            <p:grpSpPr bwMode="auto">
              <a:xfrm>
                <a:off x="3334" y="527"/>
                <a:ext cx="408" cy="500"/>
                <a:chOff x="3334" y="527"/>
                <a:chExt cx="408" cy="500"/>
              </a:xfrm>
            </p:grpSpPr>
            <p:grpSp>
              <p:nvGrpSpPr>
                <p:cNvPr id="24727" name="Group 50"/>
                <p:cNvGrpSpPr>
                  <a:grpSpLocks/>
                </p:cNvGrpSpPr>
                <p:nvPr/>
              </p:nvGrpSpPr>
              <p:grpSpPr bwMode="auto">
                <a:xfrm>
                  <a:off x="3334" y="527"/>
                  <a:ext cx="408" cy="46"/>
                  <a:chOff x="2154" y="436"/>
                  <a:chExt cx="408" cy="46"/>
                </a:xfrm>
              </p:grpSpPr>
              <p:sp>
                <p:nvSpPr>
                  <p:cNvPr id="24731" name="Line 5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2" name="Line 5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28" name="Group 65"/>
                <p:cNvGrpSpPr>
                  <a:grpSpLocks/>
                </p:cNvGrpSpPr>
                <p:nvPr/>
              </p:nvGrpSpPr>
              <p:grpSpPr bwMode="auto">
                <a:xfrm>
                  <a:off x="3334" y="981"/>
                  <a:ext cx="408" cy="46"/>
                  <a:chOff x="2154" y="436"/>
                  <a:chExt cx="408" cy="46"/>
                </a:xfrm>
              </p:grpSpPr>
              <p:sp>
                <p:nvSpPr>
                  <p:cNvPr id="24729" name="Line 6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30" name="Line 6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4" name="Group 86"/>
              <p:cNvGrpSpPr>
                <a:grpSpLocks/>
              </p:cNvGrpSpPr>
              <p:nvPr/>
            </p:nvGrpSpPr>
            <p:grpSpPr bwMode="auto">
              <a:xfrm>
                <a:off x="4241" y="436"/>
                <a:ext cx="408" cy="228"/>
                <a:chOff x="4241" y="436"/>
                <a:chExt cx="408" cy="228"/>
              </a:xfrm>
            </p:grpSpPr>
            <p:grpSp>
              <p:nvGrpSpPr>
                <p:cNvPr id="24721" name="Group 68"/>
                <p:cNvGrpSpPr>
                  <a:grpSpLocks/>
                </p:cNvGrpSpPr>
                <p:nvPr/>
              </p:nvGrpSpPr>
              <p:grpSpPr bwMode="auto">
                <a:xfrm>
                  <a:off x="4241" y="618"/>
                  <a:ext cx="408" cy="46"/>
                  <a:chOff x="2154" y="436"/>
                  <a:chExt cx="408" cy="46"/>
                </a:xfrm>
              </p:grpSpPr>
              <p:sp>
                <p:nvSpPr>
                  <p:cNvPr id="24725" name="Line 6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26" name="Line 7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22" name="Group 71"/>
                <p:cNvGrpSpPr>
                  <a:grpSpLocks/>
                </p:cNvGrpSpPr>
                <p:nvPr/>
              </p:nvGrpSpPr>
              <p:grpSpPr bwMode="auto">
                <a:xfrm>
                  <a:off x="4241" y="436"/>
                  <a:ext cx="408" cy="46"/>
                  <a:chOff x="2154" y="436"/>
                  <a:chExt cx="408" cy="46"/>
                </a:xfrm>
              </p:grpSpPr>
              <p:sp>
                <p:nvSpPr>
                  <p:cNvPr id="24723" name="Line 7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24" name="Line 7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5" name="Group 87"/>
              <p:cNvGrpSpPr>
                <a:grpSpLocks/>
              </p:cNvGrpSpPr>
              <p:nvPr/>
            </p:nvGrpSpPr>
            <p:grpSpPr bwMode="auto">
              <a:xfrm>
                <a:off x="4241" y="890"/>
                <a:ext cx="408" cy="228"/>
                <a:chOff x="4241" y="436"/>
                <a:chExt cx="408" cy="228"/>
              </a:xfrm>
            </p:grpSpPr>
            <p:grpSp>
              <p:nvGrpSpPr>
                <p:cNvPr id="24715" name="Group 88"/>
                <p:cNvGrpSpPr>
                  <a:grpSpLocks/>
                </p:cNvGrpSpPr>
                <p:nvPr/>
              </p:nvGrpSpPr>
              <p:grpSpPr bwMode="auto">
                <a:xfrm>
                  <a:off x="4241" y="618"/>
                  <a:ext cx="408" cy="46"/>
                  <a:chOff x="2154" y="436"/>
                  <a:chExt cx="408" cy="46"/>
                </a:xfrm>
              </p:grpSpPr>
              <p:sp>
                <p:nvSpPr>
                  <p:cNvPr id="24719" name="Line 8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20" name="Line 9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16" name="Group 91"/>
                <p:cNvGrpSpPr>
                  <a:grpSpLocks/>
                </p:cNvGrpSpPr>
                <p:nvPr/>
              </p:nvGrpSpPr>
              <p:grpSpPr bwMode="auto">
                <a:xfrm>
                  <a:off x="4241" y="436"/>
                  <a:ext cx="408" cy="46"/>
                  <a:chOff x="2154" y="436"/>
                  <a:chExt cx="408" cy="46"/>
                </a:xfrm>
              </p:grpSpPr>
              <p:sp>
                <p:nvSpPr>
                  <p:cNvPr id="24717" name="Line 9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18" name="Line 9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6" name="Group 94"/>
              <p:cNvGrpSpPr>
                <a:grpSpLocks/>
              </p:cNvGrpSpPr>
              <p:nvPr/>
            </p:nvGrpSpPr>
            <p:grpSpPr bwMode="auto">
              <a:xfrm>
                <a:off x="4241" y="1344"/>
                <a:ext cx="408" cy="228"/>
                <a:chOff x="4241" y="436"/>
                <a:chExt cx="408" cy="228"/>
              </a:xfrm>
            </p:grpSpPr>
            <p:grpSp>
              <p:nvGrpSpPr>
                <p:cNvPr id="24709" name="Group 95"/>
                <p:cNvGrpSpPr>
                  <a:grpSpLocks/>
                </p:cNvGrpSpPr>
                <p:nvPr/>
              </p:nvGrpSpPr>
              <p:grpSpPr bwMode="auto">
                <a:xfrm>
                  <a:off x="4241" y="618"/>
                  <a:ext cx="408" cy="46"/>
                  <a:chOff x="2154" y="436"/>
                  <a:chExt cx="408" cy="46"/>
                </a:xfrm>
              </p:grpSpPr>
              <p:sp>
                <p:nvSpPr>
                  <p:cNvPr id="24713" name="Line 9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14" name="Line 9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10" name="Group 98"/>
                <p:cNvGrpSpPr>
                  <a:grpSpLocks/>
                </p:cNvGrpSpPr>
                <p:nvPr/>
              </p:nvGrpSpPr>
              <p:grpSpPr bwMode="auto">
                <a:xfrm>
                  <a:off x="4241" y="436"/>
                  <a:ext cx="408" cy="46"/>
                  <a:chOff x="2154" y="436"/>
                  <a:chExt cx="408" cy="46"/>
                </a:xfrm>
              </p:grpSpPr>
              <p:sp>
                <p:nvSpPr>
                  <p:cNvPr id="24711" name="Line 9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12" name="Line 10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7" name="Group 101"/>
              <p:cNvGrpSpPr>
                <a:grpSpLocks/>
              </p:cNvGrpSpPr>
              <p:nvPr/>
            </p:nvGrpSpPr>
            <p:grpSpPr bwMode="auto">
              <a:xfrm>
                <a:off x="4241" y="1797"/>
                <a:ext cx="408" cy="228"/>
                <a:chOff x="4241" y="436"/>
                <a:chExt cx="408" cy="228"/>
              </a:xfrm>
            </p:grpSpPr>
            <p:grpSp>
              <p:nvGrpSpPr>
                <p:cNvPr id="24703" name="Group 102"/>
                <p:cNvGrpSpPr>
                  <a:grpSpLocks/>
                </p:cNvGrpSpPr>
                <p:nvPr/>
              </p:nvGrpSpPr>
              <p:grpSpPr bwMode="auto">
                <a:xfrm>
                  <a:off x="4241" y="618"/>
                  <a:ext cx="408" cy="46"/>
                  <a:chOff x="2154" y="436"/>
                  <a:chExt cx="408" cy="46"/>
                </a:xfrm>
              </p:grpSpPr>
              <p:sp>
                <p:nvSpPr>
                  <p:cNvPr id="24707" name="Line 10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8" name="Line 10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704" name="Group 105"/>
                <p:cNvGrpSpPr>
                  <a:grpSpLocks/>
                </p:cNvGrpSpPr>
                <p:nvPr/>
              </p:nvGrpSpPr>
              <p:grpSpPr bwMode="auto">
                <a:xfrm>
                  <a:off x="4241" y="436"/>
                  <a:ext cx="408" cy="46"/>
                  <a:chOff x="2154" y="436"/>
                  <a:chExt cx="408" cy="46"/>
                </a:xfrm>
              </p:grpSpPr>
              <p:sp>
                <p:nvSpPr>
                  <p:cNvPr id="24705" name="Line 10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6" name="Line 10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8" name="Group 108"/>
              <p:cNvGrpSpPr>
                <a:grpSpLocks/>
              </p:cNvGrpSpPr>
              <p:nvPr/>
            </p:nvGrpSpPr>
            <p:grpSpPr bwMode="auto">
              <a:xfrm>
                <a:off x="4241" y="2251"/>
                <a:ext cx="408" cy="228"/>
                <a:chOff x="4241" y="436"/>
                <a:chExt cx="408" cy="228"/>
              </a:xfrm>
            </p:grpSpPr>
            <p:grpSp>
              <p:nvGrpSpPr>
                <p:cNvPr id="24697" name="Group 109"/>
                <p:cNvGrpSpPr>
                  <a:grpSpLocks/>
                </p:cNvGrpSpPr>
                <p:nvPr/>
              </p:nvGrpSpPr>
              <p:grpSpPr bwMode="auto">
                <a:xfrm>
                  <a:off x="4241" y="618"/>
                  <a:ext cx="408" cy="46"/>
                  <a:chOff x="2154" y="436"/>
                  <a:chExt cx="408" cy="46"/>
                </a:xfrm>
              </p:grpSpPr>
              <p:sp>
                <p:nvSpPr>
                  <p:cNvPr id="24701" name="Line 110"/>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2" name="Line 111"/>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98" name="Group 112"/>
                <p:cNvGrpSpPr>
                  <a:grpSpLocks/>
                </p:cNvGrpSpPr>
                <p:nvPr/>
              </p:nvGrpSpPr>
              <p:grpSpPr bwMode="auto">
                <a:xfrm>
                  <a:off x="4241" y="436"/>
                  <a:ext cx="408" cy="46"/>
                  <a:chOff x="2154" y="436"/>
                  <a:chExt cx="408" cy="46"/>
                </a:xfrm>
              </p:grpSpPr>
              <p:sp>
                <p:nvSpPr>
                  <p:cNvPr id="24699" name="Line 113"/>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700" name="Line 114"/>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599" name="Group 115"/>
              <p:cNvGrpSpPr>
                <a:grpSpLocks/>
              </p:cNvGrpSpPr>
              <p:nvPr/>
            </p:nvGrpSpPr>
            <p:grpSpPr bwMode="auto">
              <a:xfrm>
                <a:off x="4241" y="2704"/>
                <a:ext cx="408" cy="228"/>
                <a:chOff x="4241" y="436"/>
                <a:chExt cx="408" cy="228"/>
              </a:xfrm>
            </p:grpSpPr>
            <p:grpSp>
              <p:nvGrpSpPr>
                <p:cNvPr id="24691" name="Group 116"/>
                <p:cNvGrpSpPr>
                  <a:grpSpLocks/>
                </p:cNvGrpSpPr>
                <p:nvPr/>
              </p:nvGrpSpPr>
              <p:grpSpPr bwMode="auto">
                <a:xfrm>
                  <a:off x="4241" y="618"/>
                  <a:ext cx="408" cy="46"/>
                  <a:chOff x="2154" y="436"/>
                  <a:chExt cx="408" cy="46"/>
                </a:xfrm>
              </p:grpSpPr>
              <p:sp>
                <p:nvSpPr>
                  <p:cNvPr id="24695" name="Line 11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96" name="Line 11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92" name="Group 119"/>
                <p:cNvGrpSpPr>
                  <a:grpSpLocks/>
                </p:cNvGrpSpPr>
                <p:nvPr/>
              </p:nvGrpSpPr>
              <p:grpSpPr bwMode="auto">
                <a:xfrm>
                  <a:off x="4241" y="436"/>
                  <a:ext cx="408" cy="46"/>
                  <a:chOff x="2154" y="436"/>
                  <a:chExt cx="408" cy="46"/>
                </a:xfrm>
              </p:grpSpPr>
              <p:sp>
                <p:nvSpPr>
                  <p:cNvPr id="24693" name="Line 120"/>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94" name="Line 121"/>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0" name="Group 122"/>
              <p:cNvGrpSpPr>
                <a:grpSpLocks/>
              </p:cNvGrpSpPr>
              <p:nvPr/>
            </p:nvGrpSpPr>
            <p:grpSpPr bwMode="auto">
              <a:xfrm>
                <a:off x="4241" y="3158"/>
                <a:ext cx="408" cy="228"/>
                <a:chOff x="4241" y="436"/>
                <a:chExt cx="408" cy="228"/>
              </a:xfrm>
            </p:grpSpPr>
            <p:grpSp>
              <p:nvGrpSpPr>
                <p:cNvPr id="24685" name="Group 123"/>
                <p:cNvGrpSpPr>
                  <a:grpSpLocks/>
                </p:cNvGrpSpPr>
                <p:nvPr/>
              </p:nvGrpSpPr>
              <p:grpSpPr bwMode="auto">
                <a:xfrm>
                  <a:off x="4241" y="618"/>
                  <a:ext cx="408" cy="46"/>
                  <a:chOff x="2154" y="436"/>
                  <a:chExt cx="408" cy="46"/>
                </a:xfrm>
              </p:grpSpPr>
              <p:sp>
                <p:nvSpPr>
                  <p:cNvPr id="24689" name="Line 12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90" name="Line 12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86" name="Group 126"/>
                <p:cNvGrpSpPr>
                  <a:grpSpLocks/>
                </p:cNvGrpSpPr>
                <p:nvPr/>
              </p:nvGrpSpPr>
              <p:grpSpPr bwMode="auto">
                <a:xfrm>
                  <a:off x="4241" y="436"/>
                  <a:ext cx="408" cy="46"/>
                  <a:chOff x="2154" y="436"/>
                  <a:chExt cx="408" cy="46"/>
                </a:xfrm>
              </p:grpSpPr>
              <p:sp>
                <p:nvSpPr>
                  <p:cNvPr id="24687" name="Line 12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88" name="Line 12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1" name="Group 129"/>
              <p:cNvGrpSpPr>
                <a:grpSpLocks/>
              </p:cNvGrpSpPr>
              <p:nvPr/>
            </p:nvGrpSpPr>
            <p:grpSpPr bwMode="auto">
              <a:xfrm>
                <a:off x="4241" y="3612"/>
                <a:ext cx="408" cy="228"/>
                <a:chOff x="4241" y="436"/>
                <a:chExt cx="408" cy="228"/>
              </a:xfrm>
            </p:grpSpPr>
            <p:grpSp>
              <p:nvGrpSpPr>
                <p:cNvPr id="24679" name="Group 130"/>
                <p:cNvGrpSpPr>
                  <a:grpSpLocks/>
                </p:cNvGrpSpPr>
                <p:nvPr/>
              </p:nvGrpSpPr>
              <p:grpSpPr bwMode="auto">
                <a:xfrm>
                  <a:off x="4241" y="618"/>
                  <a:ext cx="408" cy="46"/>
                  <a:chOff x="2154" y="436"/>
                  <a:chExt cx="408" cy="46"/>
                </a:xfrm>
              </p:grpSpPr>
              <p:sp>
                <p:nvSpPr>
                  <p:cNvPr id="24683" name="Line 13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84" name="Line 13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80" name="Group 133"/>
                <p:cNvGrpSpPr>
                  <a:grpSpLocks/>
                </p:cNvGrpSpPr>
                <p:nvPr/>
              </p:nvGrpSpPr>
              <p:grpSpPr bwMode="auto">
                <a:xfrm>
                  <a:off x="4241" y="436"/>
                  <a:ext cx="408" cy="46"/>
                  <a:chOff x="2154" y="436"/>
                  <a:chExt cx="408" cy="46"/>
                </a:xfrm>
              </p:grpSpPr>
              <p:sp>
                <p:nvSpPr>
                  <p:cNvPr id="24681" name="Line 13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82" name="Line 13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2" name="Group 138"/>
              <p:cNvGrpSpPr>
                <a:grpSpLocks/>
              </p:cNvGrpSpPr>
              <p:nvPr/>
            </p:nvGrpSpPr>
            <p:grpSpPr bwMode="auto">
              <a:xfrm>
                <a:off x="3787" y="436"/>
                <a:ext cx="408" cy="182"/>
                <a:chOff x="3787" y="436"/>
                <a:chExt cx="408" cy="182"/>
              </a:xfrm>
            </p:grpSpPr>
            <p:sp>
              <p:nvSpPr>
                <p:cNvPr id="24677" name="Line 136"/>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78" name="Line 137"/>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3" name="Group 140"/>
              <p:cNvGrpSpPr>
                <a:grpSpLocks/>
              </p:cNvGrpSpPr>
              <p:nvPr/>
            </p:nvGrpSpPr>
            <p:grpSpPr bwMode="auto">
              <a:xfrm>
                <a:off x="3334" y="1434"/>
                <a:ext cx="408" cy="500"/>
                <a:chOff x="3334" y="527"/>
                <a:chExt cx="408" cy="500"/>
              </a:xfrm>
            </p:grpSpPr>
            <p:grpSp>
              <p:nvGrpSpPr>
                <p:cNvPr id="24671" name="Group 141"/>
                <p:cNvGrpSpPr>
                  <a:grpSpLocks/>
                </p:cNvGrpSpPr>
                <p:nvPr/>
              </p:nvGrpSpPr>
              <p:grpSpPr bwMode="auto">
                <a:xfrm>
                  <a:off x="3334" y="527"/>
                  <a:ext cx="408" cy="46"/>
                  <a:chOff x="2154" y="436"/>
                  <a:chExt cx="408" cy="46"/>
                </a:xfrm>
              </p:grpSpPr>
              <p:sp>
                <p:nvSpPr>
                  <p:cNvPr id="24675" name="Line 14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76" name="Line 14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72" name="Group 144"/>
                <p:cNvGrpSpPr>
                  <a:grpSpLocks/>
                </p:cNvGrpSpPr>
                <p:nvPr/>
              </p:nvGrpSpPr>
              <p:grpSpPr bwMode="auto">
                <a:xfrm>
                  <a:off x="3334" y="981"/>
                  <a:ext cx="408" cy="46"/>
                  <a:chOff x="2154" y="436"/>
                  <a:chExt cx="408" cy="46"/>
                </a:xfrm>
              </p:grpSpPr>
              <p:sp>
                <p:nvSpPr>
                  <p:cNvPr id="24673" name="Line 145"/>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74" name="Line 146"/>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4" name="Group 147"/>
              <p:cNvGrpSpPr>
                <a:grpSpLocks/>
              </p:cNvGrpSpPr>
              <p:nvPr/>
            </p:nvGrpSpPr>
            <p:grpSpPr bwMode="auto">
              <a:xfrm>
                <a:off x="3334" y="2341"/>
                <a:ext cx="408" cy="500"/>
                <a:chOff x="3334" y="527"/>
                <a:chExt cx="408" cy="500"/>
              </a:xfrm>
            </p:grpSpPr>
            <p:grpSp>
              <p:nvGrpSpPr>
                <p:cNvPr id="24665" name="Group 148"/>
                <p:cNvGrpSpPr>
                  <a:grpSpLocks/>
                </p:cNvGrpSpPr>
                <p:nvPr/>
              </p:nvGrpSpPr>
              <p:grpSpPr bwMode="auto">
                <a:xfrm>
                  <a:off x="3334" y="527"/>
                  <a:ext cx="408" cy="46"/>
                  <a:chOff x="2154" y="436"/>
                  <a:chExt cx="408" cy="46"/>
                </a:xfrm>
              </p:grpSpPr>
              <p:sp>
                <p:nvSpPr>
                  <p:cNvPr id="24669" name="Line 14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70" name="Line 15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66" name="Group 151"/>
                <p:cNvGrpSpPr>
                  <a:grpSpLocks/>
                </p:cNvGrpSpPr>
                <p:nvPr/>
              </p:nvGrpSpPr>
              <p:grpSpPr bwMode="auto">
                <a:xfrm>
                  <a:off x="3334" y="981"/>
                  <a:ext cx="408" cy="46"/>
                  <a:chOff x="2154" y="436"/>
                  <a:chExt cx="408" cy="46"/>
                </a:xfrm>
              </p:grpSpPr>
              <p:sp>
                <p:nvSpPr>
                  <p:cNvPr id="24667" name="Line 152"/>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68" name="Line 153"/>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5" name="Group 154"/>
              <p:cNvGrpSpPr>
                <a:grpSpLocks/>
              </p:cNvGrpSpPr>
              <p:nvPr/>
            </p:nvGrpSpPr>
            <p:grpSpPr bwMode="auto">
              <a:xfrm>
                <a:off x="3334" y="3249"/>
                <a:ext cx="408" cy="500"/>
                <a:chOff x="3334" y="527"/>
                <a:chExt cx="408" cy="500"/>
              </a:xfrm>
            </p:grpSpPr>
            <p:grpSp>
              <p:nvGrpSpPr>
                <p:cNvPr id="24659" name="Group 155"/>
                <p:cNvGrpSpPr>
                  <a:grpSpLocks/>
                </p:cNvGrpSpPr>
                <p:nvPr/>
              </p:nvGrpSpPr>
              <p:grpSpPr bwMode="auto">
                <a:xfrm>
                  <a:off x="3334" y="527"/>
                  <a:ext cx="408" cy="46"/>
                  <a:chOff x="2154" y="436"/>
                  <a:chExt cx="408" cy="46"/>
                </a:xfrm>
              </p:grpSpPr>
              <p:sp>
                <p:nvSpPr>
                  <p:cNvPr id="24663" name="Line 156"/>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64" name="Line 157"/>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60" name="Group 158"/>
                <p:cNvGrpSpPr>
                  <a:grpSpLocks/>
                </p:cNvGrpSpPr>
                <p:nvPr/>
              </p:nvGrpSpPr>
              <p:grpSpPr bwMode="auto">
                <a:xfrm>
                  <a:off x="3334" y="981"/>
                  <a:ext cx="408" cy="46"/>
                  <a:chOff x="2154" y="436"/>
                  <a:chExt cx="408" cy="46"/>
                </a:xfrm>
              </p:grpSpPr>
              <p:sp>
                <p:nvSpPr>
                  <p:cNvPr id="24661" name="Line 159"/>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62" name="Line 160"/>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grpSp>
            <p:nvGrpSpPr>
              <p:cNvPr id="24606" name="Group 161"/>
              <p:cNvGrpSpPr>
                <a:grpSpLocks/>
              </p:cNvGrpSpPr>
              <p:nvPr/>
            </p:nvGrpSpPr>
            <p:grpSpPr bwMode="auto">
              <a:xfrm>
                <a:off x="3787" y="890"/>
                <a:ext cx="408" cy="182"/>
                <a:chOff x="3787" y="436"/>
                <a:chExt cx="408" cy="182"/>
              </a:xfrm>
            </p:grpSpPr>
            <p:sp>
              <p:nvSpPr>
                <p:cNvPr id="24657" name="Line 162"/>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8" name="Line 163"/>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7" name="Group 164"/>
              <p:cNvGrpSpPr>
                <a:grpSpLocks/>
              </p:cNvGrpSpPr>
              <p:nvPr/>
            </p:nvGrpSpPr>
            <p:grpSpPr bwMode="auto">
              <a:xfrm>
                <a:off x="3787" y="1344"/>
                <a:ext cx="408" cy="182"/>
                <a:chOff x="3787" y="436"/>
                <a:chExt cx="408" cy="182"/>
              </a:xfrm>
            </p:grpSpPr>
            <p:sp>
              <p:nvSpPr>
                <p:cNvPr id="24655" name="Line 165"/>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6" name="Line 166"/>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8" name="Group 167"/>
              <p:cNvGrpSpPr>
                <a:grpSpLocks/>
              </p:cNvGrpSpPr>
              <p:nvPr/>
            </p:nvGrpSpPr>
            <p:grpSpPr bwMode="auto">
              <a:xfrm>
                <a:off x="3787" y="1797"/>
                <a:ext cx="408" cy="182"/>
                <a:chOff x="3787" y="436"/>
                <a:chExt cx="408" cy="182"/>
              </a:xfrm>
            </p:grpSpPr>
            <p:sp>
              <p:nvSpPr>
                <p:cNvPr id="24653" name="Line 168"/>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4" name="Line 169"/>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09" name="Group 170"/>
              <p:cNvGrpSpPr>
                <a:grpSpLocks/>
              </p:cNvGrpSpPr>
              <p:nvPr/>
            </p:nvGrpSpPr>
            <p:grpSpPr bwMode="auto">
              <a:xfrm>
                <a:off x="3787" y="2251"/>
                <a:ext cx="408" cy="182"/>
                <a:chOff x="3787" y="436"/>
                <a:chExt cx="408" cy="182"/>
              </a:xfrm>
            </p:grpSpPr>
            <p:sp>
              <p:nvSpPr>
                <p:cNvPr id="24651" name="Line 171"/>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2" name="Line 172"/>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0" name="Group 173"/>
              <p:cNvGrpSpPr>
                <a:grpSpLocks/>
              </p:cNvGrpSpPr>
              <p:nvPr/>
            </p:nvGrpSpPr>
            <p:grpSpPr bwMode="auto">
              <a:xfrm>
                <a:off x="3787" y="2704"/>
                <a:ext cx="408" cy="182"/>
                <a:chOff x="3787" y="436"/>
                <a:chExt cx="408" cy="182"/>
              </a:xfrm>
            </p:grpSpPr>
            <p:sp>
              <p:nvSpPr>
                <p:cNvPr id="24649" name="Line 174"/>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50" name="Line 175"/>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1" name="Group 176"/>
              <p:cNvGrpSpPr>
                <a:grpSpLocks/>
              </p:cNvGrpSpPr>
              <p:nvPr/>
            </p:nvGrpSpPr>
            <p:grpSpPr bwMode="auto">
              <a:xfrm>
                <a:off x="3787" y="3158"/>
                <a:ext cx="408" cy="182"/>
                <a:chOff x="3787" y="436"/>
                <a:chExt cx="408" cy="182"/>
              </a:xfrm>
            </p:grpSpPr>
            <p:sp>
              <p:nvSpPr>
                <p:cNvPr id="24647" name="Line 177"/>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48" name="Line 178"/>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2" name="Group 179"/>
              <p:cNvGrpSpPr>
                <a:grpSpLocks/>
              </p:cNvGrpSpPr>
              <p:nvPr/>
            </p:nvGrpSpPr>
            <p:grpSpPr bwMode="auto">
              <a:xfrm>
                <a:off x="3787" y="3612"/>
                <a:ext cx="408" cy="182"/>
                <a:chOff x="3787" y="436"/>
                <a:chExt cx="408" cy="182"/>
              </a:xfrm>
            </p:grpSpPr>
            <p:sp>
              <p:nvSpPr>
                <p:cNvPr id="24645" name="Line 180"/>
                <p:cNvSpPr>
                  <a:spLocks noChangeShapeType="1"/>
                </p:cNvSpPr>
                <p:nvPr/>
              </p:nvSpPr>
              <p:spPr bwMode="auto">
                <a:xfrm flipV="1">
                  <a:off x="3787" y="436"/>
                  <a:ext cx="408" cy="91"/>
                </a:xfrm>
                <a:prstGeom prst="line">
                  <a:avLst/>
                </a:prstGeom>
                <a:noFill/>
                <a:ln w="9525">
                  <a:solidFill>
                    <a:schemeClr val="tx1"/>
                  </a:solidFill>
                  <a:round/>
                  <a:headEnd/>
                  <a:tailEnd type="triangle" w="med" len="med"/>
                </a:ln>
              </p:spPr>
              <p:txBody>
                <a:bodyPr/>
                <a:lstStyle/>
                <a:p>
                  <a:endParaRPr lang="lv-LV"/>
                </a:p>
              </p:txBody>
            </p:sp>
            <p:sp>
              <p:nvSpPr>
                <p:cNvPr id="24646" name="Line 181"/>
                <p:cNvSpPr>
                  <a:spLocks noChangeShapeType="1"/>
                </p:cNvSpPr>
                <p:nvPr/>
              </p:nvSpPr>
              <p:spPr bwMode="auto">
                <a:xfrm>
                  <a:off x="3787" y="527"/>
                  <a:ext cx="408" cy="91"/>
                </a:xfrm>
                <a:prstGeom prst="line">
                  <a:avLst/>
                </a:prstGeom>
                <a:noFill/>
                <a:ln w="9525">
                  <a:solidFill>
                    <a:schemeClr val="tx1"/>
                  </a:solidFill>
                  <a:round/>
                  <a:headEnd/>
                  <a:tailEnd type="triangle" w="med" len="med"/>
                </a:ln>
              </p:spPr>
              <p:txBody>
                <a:bodyPr/>
                <a:lstStyle/>
                <a:p>
                  <a:endParaRPr lang="lv-LV"/>
                </a:p>
              </p:txBody>
            </p:sp>
          </p:grpSp>
          <p:grpSp>
            <p:nvGrpSpPr>
              <p:cNvPr id="24613" name="Group 188"/>
              <p:cNvGrpSpPr>
                <a:grpSpLocks/>
              </p:cNvGrpSpPr>
              <p:nvPr/>
            </p:nvGrpSpPr>
            <p:grpSpPr bwMode="auto">
              <a:xfrm>
                <a:off x="2426" y="572"/>
                <a:ext cx="862" cy="1317"/>
                <a:chOff x="2426" y="572"/>
                <a:chExt cx="862" cy="1317"/>
              </a:xfrm>
            </p:grpSpPr>
            <p:grpSp>
              <p:nvGrpSpPr>
                <p:cNvPr id="24633" name="Group 47"/>
                <p:cNvGrpSpPr>
                  <a:grpSpLocks/>
                </p:cNvGrpSpPr>
                <p:nvPr/>
              </p:nvGrpSpPr>
              <p:grpSpPr bwMode="auto">
                <a:xfrm>
                  <a:off x="2426" y="754"/>
                  <a:ext cx="408" cy="46"/>
                  <a:chOff x="2154" y="436"/>
                  <a:chExt cx="408" cy="46"/>
                </a:xfrm>
              </p:grpSpPr>
              <p:sp>
                <p:nvSpPr>
                  <p:cNvPr id="24643" name="Line 48"/>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44" name="Line 49"/>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34" name="Group 56"/>
                <p:cNvGrpSpPr>
                  <a:grpSpLocks/>
                </p:cNvGrpSpPr>
                <p:nvPr/>
              </p:nvGrpSpPr>
              <p:grpSpPr bwMode="auto">
                <a:xfrm>
                  <a:off x="2426" y="1661"/>
                  <a:ext cx="408" cy="46"/>
                  <a:chOff x="2154" y="436"/>
                  <a:chExt cx="408" cy="46"/>
                </a:xfrm>
              </p:grpSpPr>
              <p:sp>
                <p:nvSpPr>
                  <p:cNvPr id="24641" name="Line 57"/>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42" name="Line 58"/>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35" name="Group 184"/>
                <p:cNvGrpSpPr>
                  <a:grpSpLocks/>
                </p:cNvGrpSpPr>
                <p:nvPr/>
              </p:nvGrpSpPr>
              <p:grpSpPr bwMode="auto">
                <a:xfrm>
                  <a:off x="2880" y="572"/>
                  <a:ext cx="408" cy="409"/>
                  <a:chOff x="2880" y="572"/>
                  <a:chExt cx="408" cy="409"/>
                </a:xfrm>
              </p:grpSpPr>
              <p:sp>
                <p:nvSpPr>
                  <p:cNvPr id="24639" name="Line 182"/>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40" name="Line 183"/>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nvGrpSpPr>
                <p:cNvPr id="24636" name="Group 185"/>
                <p:cNvGrpSpPr>
                  <a:grpSpLocks/>
                </p:cNvGrpSpPr>
                <p:nvPr/>
              </p:nvGrpSpPr>
              <p:grpSpPr bwMode="auto">
                <a:xfrm>
                  <a:off x="2880" y="1480"/>
                  <a:ext cx="408" cy="409"/>
                  <a:chOff x="2880" y="572"/>
                  <a:chExt cx="408" cy="409"/>
                </a:xfrm>
              </p:grpSpPr>
              <p:sp>
                <p:nvSpPr>
                  <p:cNvPr id="24637" name="Line 186"/>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38" name="Line 187"/>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grpSp>
            <p:nvGrpSpPr>
              <p:cNvPr id="24614" name="Group 189"/>
              <p:cNvGrpSpPr>
                <a:grpSpLocks/>
              </p:cNvGrpSpPr>
              <p:nvPr/>
            </p:nvGrpSpPr>
            <p:grpSpPr bwMode="auto">
              <a:xfrm>
                <a:off x="2426" y="2387"/>
                <a:ext cx="862" cy="1317"/>
                <a:chOff x="2426" y="572"/>
                <a:chExt cx="862" cy="1317"/>
              </a:xfrm>
            </p:grpSpPr>
            <p:grpSp>
              <p:nvGrpSpPr>
                <p:cNvPr id="24621" name="Group 190"/>
                <p:cNvGrpSpPr>
                  <a:grpSpLocks/>
                </p:cNvGrpSpPr>
                <p:nvPr/>
              </p:nvGrpSpPr>
              <p:grpSpPr bwMode="auto">
                <a:xfrm>
                  <a:off x="2426" y="754"/>
                  <a:ext cx="408" cy="46"/>
                  <a:chOff x="2154" y="436"/>
                  <a:chExt cx="408" cy="46"/>
                </a:xfrm>
              </p:grpSpPr>
              <p:sp>
                <p:nvSpPr>
                  <p:cNvPr id="24631" name="Line 191"/>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32" name="Line 192"/>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22" name="Group 193"/>
                <p:cNvGrpSpPr>
                  <a:grpSpLocks/>
                </p:cNvGrpSpPr>
                <p:nvPr/>
              </p:nvGrpSpPr>
              <p:grpSpPr bwMode="auto">
                <a:xfrm>
                  <a:off x="2426" y="1661"/>
                  <a:ext cx="408" cy="46"/>
                  <a:chOff x="2154" y="436"/>
                  <a:chExt cx="408" cy="46"/>
                </a:xfrm>
              </p:grpSpPr>
              <p:sp>
                <p:nvSpPr>
                  <p:cNvPr id="24629" name="Line 194"/>
                  <p:cNvSpPr>
                    <a:spLocks noChangeShapeType="1"/>
                  </p:cNvSpPr>
                  <p:nvPr/>
                </p:nvSpPr>
                <p:spPr bwMode="auto">
                  <a:xfrm>
                    <a:off x="2154" y="436"/>
                    <a:ext cx="408" cy="0"/>
                  </a:xfrm>
                  <a:prstGeom prst="line">
                    <a:avLst/>
                  </a:prstGeom>
                  <a:noFill/>
                  <a:ln w="38100">
                    <a:solidFill>
                      <a:srgbClr val="FF0000"/>
                    </a:solidFill>
                    <a:round/>
                    <a:headEnd/>
                    <a:tailEnd/>
                  </a:ln>
                </p:spPr>
                <p:txBody>
                  <a:bodyPr/>
                  <a:lstStyle/>
                  <a:p>
                    <a:endParaRPr lang="lv-LV"/>
                  </a:p>
                </p:txBody>
              </p:sp>
              <p:sp>
                <p:nvSpPr>
                  <p:cNvPr id="24630" name="Line 195"/>
                  <p:cNvSpPr>
                    <a:spLocks noChangeShapeType="1"/>
                  </p:cNvSpPr>
                  <p:nvPr/>
                </p:nvSpPr>
                <p:spPr bwMode="auto">
                  <a:xfrm>
                    <a:off x="2154" y="482"/>
                    <a:ext cx="408" cy="0"/>
                  </a:xfrm>
                  <a:prstGeom prst="line">
                    <a:avLst/>
                  </a:prstGeom>
                  <a:noFill/>
                  <a:ln w="38100">
                    <a:solidFill>
                      <a:srgbClr val="FF0000"/>
                    </a:solidFill>
                    <a:round/>
                    <a:headEnd/>
                    <a:tailEnd/>
                  </a:ln>
                </p:spPr>
                <p:txBody>
                  <a:bodyPr/>
                  <a:lstStyle/>
                  <a:p>
                    <a:endParaRPr lang="lv-LV"/>
                  </a:p>
                </p:txBody>
              </p:sp>
            </p:grpSp>
            <p:grpSp>
              <p:nvGrpSpPr>
                <p:cNvPr id="24623" name="Group 196"/>
                <p:cNvGrpSpPr>
                  <a:grpSpLocks/>
                </p:cNvGrpSpPr>
                <p:nvPr/>
              </p:nvGrpSpPr>
              <p:grpSpPr bwMode="auto">
                <a:xfrm>
                  <a:off x="2880" y="572"/>
                  <a:ext cx="408" cy="409"/>
                  <a:chOff x="2880" y="572"/>
                  <a:chExt cx="408" cy="409"/>
                </a:xfrm>
              </p:grpSpPr>
              <p:sp>
                <p:nvSpPr>
                  <p:cNvPr id="24627" name="Line 197"/>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28" name="Line 198"/>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nvGrpSpPr>
                <p:cNvPr id="24624" name="Group 199"/>
                <p:cNvGrpSpPr>
                  <a:grpSpLocks/>
                </p:cNvGrpSpPr>
                <p:nvPr/>
              </p:nvGrpSpPr>
              <p:grpSpPr bwMode="auto">
                <a:xfrm>
                  <a:off x="2880" y="1480"/>
                  <a:ext cx="408" cy="409"/>
                  <a:chOff x="2880" y="572"/>
                  <a:chExt cx="408" cy="409"/>
                </a:xfrm>
              </p:grpSpPr>
              <p:sp>
                <p:nvSpPr>
                  <p:cNvPr id="24625" name="Line 200"/>
                  <p:cNvSpPr>
                    <a:spLocks noChangeShapeType="1"/>
                  </p:cNvSpPr>
                  <p:nvPr/>
                </p:nvSpPr>
                <p:spPr bwMode="auto">
                  <a:xfrm flipV="1">
                    <a:off x="2880" y="572"/>
                    <a:ext cx="408" cy="182"/>
                  </a:xfrm>
                  <a:prstGeom prst="line">
                    <a:avLst/>
                  </a:prstGeom>
                  <a:noFill/>
                  <a:ln w="9525">
                    <a:solidFill>
                      <a:schemeClr val="tx1"/>
                    </a:solidFill>
                    <a:round/>
                    <a:headEnd/>
                    <a:tailEnd type="triangle" w="med" len="med"/>
                  </a:ln>
                </p:spPr>
                <p:txBody>
                  <a:bodyPr/>
                  <a:lstStyle/>
                  <a:p>
                    <a:endParaRPr lang="lv-LV"/>
                  </a:p>
                </p:txBody>
              </p:sp>
              <p:sp>
                <p:nvSpPr>
                  <p:cNvPr id="24626" name="Line 201"/>
                  <p:cNvSpPr>
                    <a:spLocks noChangeShapeType="1"/>
                  </p:cNvSpPr>
                  <p:nvPr/>
                </p:nvSpPr>
                <p:spPr bwMode="auto">
                  <a:xfrm>
                    <a:off x="2880" y="754"/>
                    <a:ext cx="408" cy="227"/>
                  </a:xfrm>
                  <a:prstGeom prst="line">
                    <a:avLst/>
                  </a:prstGeom>
                  <a:noFill/>
                  <a:ln w="9525">
                    <a:solidFill>
                      <a:schemeClr val="tx1"/>
                    </a:solidFill>
                    <a:round/>
                    <a:headEnd/>
                    <a:tailEnd type="triangle" w="med" len="med"/>
                  </a:ln>
                </p:spPr>
                <p:txBody>
                  <a:bodyPr/>
                  <a:lstStyle/>
                  <a:p>
                    <a:endParaRPr lang="lv-LV"/>
                  </a:p>
                </p:txBody>
              </p:sp>
            </p:grpSp>
          </p:grpSp>
          <p:sp>
            <p:nvSpPr>
              <p:cNvPr id="24615" name="Line 203"/>
              <p:cNvSpPr>
                <a:spLocks noChangeShapeType="1"/>
              </p:cNvSpPr>
              <p:nvPr/>
            </p:nvSpPr>
            <p:spPr bwMode="auto">
              <a:xfrm flipV="1">
                <a:off x="1973" y="799"/>
                <a:ext cx="363" cy="363"/>
              </a:xfrm>
              <a:prstGeom prst="line">
                <a:avLst/>
              </a:prstGeom>
              <a:noFill/>
              <a:ln w="9525">
                <a:solidFill>
                  <a:schemeClr val="tx1"/>
                </a:solidFill>
                <a:round/>
                <a:headEnd/>
                <a:tailEnd type="triangle" w="med" len="med"/>
              </a:ln>
            </p:spPr>
            <p:txBody>
              <a:bodyPr/>
              <a:lstStyle/>
              <a:p>
                <a:endParaRPr lang="lv-LV"/>
              </a:p>
            </p:txBody>
          </p:sp>
          <p:sp>
            <p:nvSpPr>
              <p:cNvPr id="24616" name="Line 204"/>
              <p:cNvSpPr>
                <a:spLocks noChangeShapeType="1"/>
              </p:cNvSpPr>
              <p:nvPr/>
            </p:nvSpPr>
            <p:spPr bwMode="auto">
              <a:xfrm>
                <a:off x="1973" y="1162"/>
                <a:ext cx="363" cy="499"/>
              </a:xfrm>
              <a:prstGeom prst="line">
                <a:avLst/>
              </a:prstGeom>
              <a:noFill/>
              <a:ln w="9525">
                <a:solidFill>
                  <a:schemeClr val="tx1"/>
                </a:solidFill>
                <a:round/>
                <a:headEnd/>
                <a:tailEnd type="triangle" w="med" len="med"/>
              </a:ln>
            </p:spPr>
            <p:txBody>
              <a:bodyPr/>
              <a:lstStyle/>
              <a:p>
                <a:endParaRPr lang="lv-LV"/>
              </a:p>
            </p:txBody>
          </p:sp>
          <p:sp>
            <p:nvSpPr>
              <p:cNvPr id="24617" name="Line 205"/>
              <p:cNvSpPr>
                <a:spLocks noChangeShapeType="1"/>
              </p:cNvSpPr>
              <p:nvPr/>
            </p:nvSpPr>
            <p:spPr bwMode="auto">
              <a:xfrm flipV="1">
                <a:off x="1973" y="2568"/>
                <a:ext cx="363" cy="408"/>
              </a:xfrm>
              <a:prstGeom prst="line">
                <a:avLst/>
              </a:prstGeom>
              <a:noFill/>
              <a:ln w="9525">
                <a:solidFill>
                  <a:schemeClr val="tx1"/>
                </a:solidFill>
                <a:round/>
                <a:headEnd/>
                <a:tailEnd type="triangle" w="med" len="med"/>
              </a:ln>
            </p:spPr>
            <p:txBody>
              <a:bodyPr/>
              <a:lstStyle/>
              <a:p>
                <a:endParaRPr lang="lv-LV"/>
              </a:p>
            </p:txBody>
          </p:sp>
          <p:sp>
            <p:nvSpPr>
              <p:cNvPr id="24618" name="Line 206"/>
              <p:cNvSpPr>
                <a:spLocks noChangeShapeType="1"/>
              </p:cNvSpPr>
              <p:nvPr/>
            </p:nvSpPr>
            <p:spPr bwMode="auto">
              <a:xfrm>
                <a:off x="1973" y="2976"/>
                <a:ext cx="363" cy="499"/>
              </a:xfrm>
              <a:prstGeom prst="line">
                <a:avLst/>
              </a:prstGeom>
              <a:noFill/>
              <a:ln w="9525">
                <a:solidFill>
                  <a:schemeClr val="tx1"/>
                </a:solidFill>
                <a:round/>
                <a:headEnd/>
                <a:tailEnd type="triangle" w="med" len="med"/>
              </a:ln>
            </p:spPr>
            <p:txBody>
              <a:bodyPr/>
              <a:lstStyle/>
              <a:p>
                <a:endParaRPr lang="lv-LV"/>
              </a:p>
            </p:txBody>
          </p:sp>
          <p:sp>
            <p:nvSpPr>
              <p:cNvPr id="24619" name="Line 209"/>
              <p:cNvSpPr>
                <a:spLocks noChangeShapeType="1"/>
              </p:cNvSpPr>
              <p:nvPr/>
            </p:nvSpPr>
            <p:spPr bwMode="auto">
              <a:xfrm flipV="1">
                <a:off x="1020" y="1207"/>
                <a:ext cx="409" cy="862"/>
              </a:xfrm>
              <a:prstGeom prst="line">
                <a:avLst/>
              </a:prstGeom>
              <a:noFill/>
              <a:ln w="9525">
                <a:solidFill>
                  <a:schemeClr val="tx1"/>
                </a:solidFill>
                <a:round/>
                <a:headEnd/>
                <a:tailEnd type="triangle" w="med" len="med"/>
              </a:ln>
            </p:spPr>
            <p:txBody>
              <a:bodyPr/>
              <a:lstStyle/>
              <a:p>
                <a:endParaRPr lang="lv-LV"/>
              </a:p>
            </p:txBody>
          </p:sp>
          <p:sp>
            <p:nvSpPr>
              <p:cNvPr id="24620" name="Line 210"/>
              <p:cNvSpPr>
                <a:spLocks noChangeShapeType="1"/>
              </p:cNvSpPr>
              <p:nvPr/>
            </p:nvSpPr>
            <p:spPr bwMode="auto">
              <a:xfrm>
                <a:off x="1020" y="2069"/>
                <a:ext cx="409" cy="907"/>
              </a:xfrm>
              <a:prstGeom prst="line">
                <a:avLst/>
              </a:prstGeom>
              <a:noFill/>
              <a:ln w="9525">
                <a:solidFill>
                  <a:schemeClr val="tx1"/>
                </a:solidFill>
                <a:round/>
                <a:headEnd/>
                <a:tailEnd type="triangle" w="med" len="med"/>
              </a:ln>
            </p:spPr>
            <p:txBody>
              <a:bodyPr/>
              <a:lstStyle/>
              <a:p>
                <a:endParaRPr lang="lv-LV"/>
              </a:p>
            </p:txBody>
          </p:sp>
        </p:grpSp>
        <p:sp>
          <p:nvSpPr>
            <p:cNvPr id="24579" name="Text Box 212"/>
            <p:cNvSpPr txBox="1">
              <a:spLocks noChangeArrowheads="1"/>
            </p:cNvSpPr>
            <p:nvPr/>
          </p:nvSpPr>
          <p:spPr bwMode="auto">
            <a:xfrm>
              <a:off x="1474" y="2024"/>
              <a:ext cx="596" cy="231"/>
            </a:xfrm>
            <a:prstGeom prst="rect">
              <a:avLst/>
            </a:prstGeom>
            <a:noFill/>
            <a:ln w="9525">
              <a:noFill/>
              <a:miter lim="800000"/>
              <a:headEnd/>
              <a:tailEnd/>
            </a:ln>
          </p:spPr>
          <p:txBody>
            <a:bodyPr wrap="none">
              <a:spAutoFit/>
            </a:bodyPr>
            <a:lstStyle/>
            <a:p>
              <a:r>
                <a:rPr lang="lv-LV" sz="1800" b="1"/>
                <a:t>1. cikls</a:t>
              </a:r>
            </a:p>
          </p:txBody>
        </p:sp>
        <p:sp>
          <p:nvSpPr>
            <p:cNvPr id="24580" name="Text Box 213"/>
            <p:cNvSpPr txBox="1">
              <a:spLocks noChangeArrowheads="1"/>
            </p:cNvSpPr>
            <p:nvPr/>
          </p:nvSpPr>
          <p:spPr bwMode="auto">
            <a:xfrm>
              <a:off x="2381" y="1117"/>
              <a:ext cx="596" cy="231"/>
            </a:xfrm>
            <a:prstGeom prst="rect">
              <a:avLst/>
            </a:prstGeom>
            <a:noFill/>
            <a:ln w="9525">
              <a:noFill/>
              <a:miter lim="800000"/>
              <a:headEnd/>
              <a:tailEnd/>
            </a:ln>
          </p:spPr>
          <p:txBody>
            <a:bodyPr wrap="none">
              <a:spAutoFit/>
            </a:bodyPr>
            <a:lstStyle/>
            <a:p>
              <a:r>
                <a:rPr lang="lv-LV" sz="1800" b="1"/>
                <a:t>2. cikls</a:t>
              </a:r>
            </a:p>
          </p:txBody>
        </p:sp>
        <p:sp>
          <p:nvSpPr>
            <p:cNvPr id="24581" name="Text Box 214"/>
            <p:cNvSpPr txBox="1">
              <a:spLocks noChangeArrowheads="1"/>
            </p:cNvSpPr>
            <p:nvPr/>
          </p:nvSpPr>
          <p:spPr bwMode="auto">
            <a:xfrm>
              <a:off x="4195" y="119"/>
              <a:ext cx="596" cy="231"/>
            </a:xfrm>
            <a:prstGeom prst="rect">
              <a:avLst/>
            </a:prstGeom>
            <a:noFill/>
            <a:ln w="9525">
              <a:noFill/>
              <a:miter lim="800000"/>
              <a:headEnd/>
              <a:tailEnd/>
            </a:ln>
          </p:spPr>
          <p:txBody>
            <a:bodyPr wrap="none">
              <a:spAutoFit/>
            </a:bodyPr>
            <a:lstStyle/>
            <a:p>
              <a:r>
                <a:rPr lang="lv-LV" sz="1800" b="1"/>
                <a:t>4. cikls</a:t>
              </a:r>
            </a:p>
          </p:txBody>
        </p:sp>
        <p:sp>
          <p:nvSpPr>
            <p:cNvPr id="24582" name="Text Box 215"/>
            <p:cNvSpPr txBox="1">
              <a:spLocks noChangeArrowheads="1"/>
            </p:cNvSpPr>
            <p:nvPr/>
          </p:nvSpPr>
          <p:spPr bwMode="auto">
            <a:xfrm>
              <a:off x="3288" y="663"/>
              <a:ext cx="596" cy="231"/>
            </a:xfrm>
            <a:prstGeom prst="rect">
              <a:avLst/>
            </a:prstGeom>
            <a:noFill/>
            <a:ln w="9525">
              <a:noFill/>
              <a:miter lim="800000"/>
              <a:headEnd/>
              <a:tailEnd/>
            </a:ln>
          </p:spPr>
          <p:txBody>
            <a:bodyPr wrap="none">
              <a:spAutoFit/>
            </a:bodyPr>
            <a:lstStyle/>
            <a:p>
              <a:r>
                <a:rPr lang="lv-LV" sz="1800" b="1"/>
                <a:t>3. cikls</a:t>
              </a:r>
            </a:p>
          </p:txBody>
        </p:sp>
        <p:grpSp>
          <p:nvGrpSpPr>
            <p:cNvPr id="24583" name="Group 217"/>
            <p:cNvGrpSpPr>
              <a:grpSpLocks/>
            </p:cNvGrpSpPr>
            <p:nvPr/>
          </p:nvGrpSpPr>
          <p:grpSpPr bwMode="auto">
            <a:xfrm>
              <a:off x="158" y="346"/>
              <a:ext cx="602" cy="404"/>
              <a:chOff x="158" y="346"/>
              <a:chExt cx="602" cy="404"/>
            </a:xfrm>
          </p:grpSpPr>
          <p:sp>
            <p:nvSpPr>
              <p:cNvPr id="24588" name="Line 20"/>
              <p:cNvSpPr>
                <a:spLocks noChangeShapeType="1"/>
              </p:cNvSpPr>
              <p:nvPr/>
            </p:nvSpPr>
            <p:spPr bwMode="auto">
              <a:xfrm>
                <a:off x="204" y="346"/>
                <a:ext cx="408" cy="0"/>
              </a:xfrm>
              <a:prstGeom prst="line">
                <a:avLst/>
              </a:prstGeom>
              <a:noFill/>
              <a:ln w="38100">
                <a:solidFill>
                  <a:srgbClr val="FF0000"/>
                </a:solidFill>
                <a:round/>
                <a:headEnd/>
                <a:tailEnd/>
              </a:ln>
            </p:spPr>
            <p:txBody>
              <a:bodyPr/>
              <a:lstStyle/>
              <a:p>
                <a:endParaRPr lang="lv-LV"/>
              </a:p>
            </p:txBody>
          </p:sp>
          <p:sp>
            <p:nvSpPr>
              <p:cNvPr id="24589" name="Text Box 216"/>
              <p:cNvSpPr txBox="1">
                <a:spLocks noChangeArrowheads="1"/>
              </p:cNvSpPr>
              <p:nvPr/>
            </p:nvSpPr>
            <p:spPr bwMode="auto">
              <a:xfrm>
                <a:off x="158" y="346"/>
                <a:ext cx="602" cy="404"/>
              </a:xfrm>
              <a:prstGeom prst="rect">
                <a:avLst/>
              </a:prstGeom>
              <a:noFill/>
              <a:ln w="9525">
                <a:noFill/>
                <a:miter lim="800000"/>
                <a:headEnd/>
                <a:tailEnd/>
              </a:ln>
            </p:spPr>
            <p:txBody>
              <a:bodyPr>
                <a:spAutoFit/>
              </a:bodyPr>
              <a:lstStyle/>
              <a:p>
                <a:r>
                  <a:rPr lang="lv-LV" sz="1800" b="1"/>
                  <a:t>mērķa gēns</a:t>
                </a:r>
              </a:p>
            </p:txBody>
          </p:sp>
        </p:grpSp>
        <p:sp>
          <p:nvSpPr>
            <p:cNvPr id="24584" name="Text Box 218"/>
            <p:cNvSpPr txBox="1">
              <a:spLocks noChangeArrowheads="1"/>
            </p:cNvSpPr>
            <p:nvPr/>
          </p:nvSpPr>
          <p:spPr bwMode="auto">
            <a:xfrm>
              <a:off x="1519" y="3974"/>
              <a:ext cx="263" cy="250"/>
            </a:xfrm>
            <a:prstGeom prst="rect">
              <a:avLst/>
            </a:prstGeom>
            <a:noFill/>
            <a:ln w="9525">
              <a:noFill/>
              <a:miter lim="800000"/>
              <a:headEnd/>
              <a:tailEnd/>
            </a:ln>
          </p:spPr>
          <p:txBody>
            <a:bodyPr wrap="none">
              <a:spAutoFit/>
            </a:bodyPr>
            <a:lstStyle/>
            <a:p>
              <a:r>
                <a:rPr lang="lv-LV" sz="2000" b="1"/>
                <a:t>2</a:t>
              </a:r>
              <a:r>
                <a:rPr lang="lv-LV" sz="2000" b="1" baseline="60000"/>
                <a:t>2</a:t>
              </a:r>
            </a:p>
          </p:txBody>
        </p:sp>
        <p:sp>
          <p:nvSpPr>
            <p:cNvPr id="24585" name="Text Box 219"/>
            <p:cNvSpPr txBox="1">
              <a:spLocks noChangeArrowheads="1"/>
            </p:cNvSpPr>
            <p:nvPr/>
          </p:nvSpPr>
          <p:spPr bwMode="auto">
            <a:xfrm>
              <a:off x="2426" y="3974"/>
              <a:ext cx="263" cy="250"/>
            </a:xfrm>
            <a:prstGeom prst="rect">
              <a:avLst/>
            </a:prstGeom>
            <a:noFill/>
            <a:ln w="9525">
              <a:noFill/>
              <a:miter lim="800000"/>
              <a:headEnd/>
              <a:tailEnd/>
            </a:ln>
          </p:spPr>
          <p:txBody>
            <a:bodyPr wrap="none">
              <a:spAutoFit/>
            </a:bodyPr>
            <a:lstStyle/>
            <a:p>
              <a:r>
                <a:rPr lang="lv-LV" sz="2000" b="1"/>
                <a:t>2</a:t>
              </a:r>
              <a:r>
                <a:rPr lang="lv-LV" sz="2000" b="1" baseline="60000"/>
                <a:t>3</a:t>
              </a:r>
            </a:p>
          </p:txBody>
        </p:sp>
        <p:sp>
          <p:nvSpPr>
            <p:cNvPr id="24586" name="Text Box 220"/>
            <p:cNvSpPr txBox="1">
              <a:spLocks noChangeArrowheads="1"/>
            </p:cNvSpPr>
            <p:nvPr/>
          </p:nvSpPr>
          <p:spPr bwMode="auto">
            <a:xfrm>
              <a:off x="3334" y="3974"/>
              <a:ext cx="263" cy="250"/>
            </a:xfrm>
            <a:prstGeom prst="rect">
              <a:avLst/>
            </a:prstGeom>
            <a:noFill/>
            <a:ln w="9525">
              <a:noFill/>
              <a:miter lim="800000"/>
              <a:headEnd/>
              <a:tailEnd/>
            </a:ln>
          </p:spPr>
          <p:txBody>
            <a:bodyPr wrap="none">
              <a:spAutoFit/>
            </a:bodyPr>
            <a:lstStyle/>
            <a:p>
              <a:r>
                <a:rPr lang="lv-LV" sz="2000" b="1"/>
                <a:t>2</a:t>
              </a:r>
              <a:r>
                <a:rPr lang="lv-LV" sz="2000" b="1" baseline="60000"/>
                <a:t>4</a:t>
              </a:r>
            </a:p>
          </p:txBody>
        </p:sp>
        <p:sp>
          <p:nvSpPr>
            <p:cNvPr id="24587" name="Text Box 221"/>
            <p:cNvSpPr txBox="1">
              <a:spLocks noChangeArrowheads="1"/>
            </p:cNvSpPr>
            <p:nvPr/>
          </p:nvSpPr>
          <p:spPr bwMode="auto">
            <a:xfrm>
              <a:off x="4241" y="3974"/>
              <a:ext cx="263" cy="250"/>
            </a:xfrm>
            <a:prstGeom prst="rect">
              <a:avLst/>
            </a:prstGeom>
            <a:noFill/>
            <a:ln w="9525">
              <a:noFill/>
              <a:miter lim="800000"/>
              <a:headEnd/>
              <a:tailEnd/>
            </a:ln>
          </p:spPr>
          <p:txBody>
            <a:bodyPr wrap="none">
              <a:spAutoFit/>
            </a:bodyPr>
            <a:lstStyle/>
            <a:p>
              <a:r>
                <a:rPr lang="lv-LV" sz="2000" b="1"/>
                <a:t>2</a:t>
              </a:r>
              <a:r>
                <a:rPr lang="lv-LV" sz="2000" b="1" baseline="60000"/>
                <a:t>5</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193" name="Group 521"/>
          <p:cNvGraphicFramePr>
            <a:graphicFrameLocks noGrp="1"/>
          </p:cNvGraphicFramePr>
          <p:nvPr>
            <p:ph/>
          </p:nvPr>
        </p:nvGraphicFramePr>
        <p:xfrm>
          <a:off x="323850" y="404813"/>
          <a:ext cx="8640763" cy="5851525"/>
        </p:xfrm>
        <a:graphic>
          <a:graphicData uri="http://schemas.openxmlformats.org/drawingml/2006/table">
            <a:tbl>
              <a:tblPr>
                <a:tableStyleId>{793D81CF-94F2-401A-BA57-92F5A7B2D0C5}</a:tableStyleId>
              </a:tblPr>
              <a:tblGrid>
                <a:gridCol w="755650"/>
                <a:gridCol w="1760538"/>
                <a:gridCol w="403225"/>
                <a:gridCol w="744537"/>
                <a:gridCol w="1733550"/>
                <a:gridCol w="401638"/>
                <a:gridCol w="744537"/>
                <a:gridCol w="2097088"/>
              </a:tblGrid>
              <a:tr h="838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Cikls</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Kopiju skaits</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Cikls</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Kopiju skaits</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Cikls</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Kopiju skaits</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13</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16384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25</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67108864</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32768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134217728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15</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65536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27</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268435456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91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131072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536870912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5</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64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17</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262144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29</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1073741824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128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524288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30</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2147483648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7</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256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19</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1048576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31</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4294967296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512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20</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2097152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8589934592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9</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1024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21</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4194304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33</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17179869184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91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10</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2048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8388608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34359738368</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11</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4096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23</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16777216</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35</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dirty="0" smtClean="0">
                          <a:ln>
                            <a:noFill/>
                          </a:ln>
                          <a:effectLst/>
                          <a:sym typeface="Arial" charset="0"/>
                        </a:rPr>
                        <a:t>68719476736</a:t>
                      </a: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r>
              <a:tr h="417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12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8192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24</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lv-LV" sz="2000" u="none" strike="noStrike" cap="none" normalizeH="0" baseline="0" smtClean="0">
                          <a:ln>
                            <a:noFill/>
                          </a:ln>
                          <a:effectLst/>
                          <a:sym typeface="Arial" charset="0"/>
                        </a:rPr>
                        <a:t>33554432</a:t>
                      </a: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smtClean="0">
                        <a:ln>
                          <a:noFill/>
                        </a:ln>
                        <a:solidFill>
                          <a:srgbClr val="000000"/>
                        </a:solidFill>
                        <a:effectLst/>
                        <a:latin typeface="Arial" charset="0"/>
                        <a:cs typeface="Arial" charset="0"/>
                        <a:sym typeface="Arial" charset="0"/>
                      </a:endParaRPr>
                    </a:p>
                  </a:txBody>
                  <a:tcPr anchor="b"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v-LV" sz="2000" b="0" i="0" u="none" strike="noStrike" cap="none" normalizeH="0" baseline="0" dirty="0" smtClean="0">
                        <a:ln>
                          <a:noFill/>
                        </a:ln>
                        <a:solidFill>
                          <a:srgbClr val="000000"/>
                        </a:solidFill>
                        <a:effectLst/>
                        <a:latin typeface="Arial" charset="0"/>
                        <a:cs typeface="Arial" charset="0"/>
                        <a:sym typeface="Arial" charset="0"/>
                      </a:endParaRPr>
                    </a:p>
                  </a:txBody>
                  <a:tcPr anchor="b" horzOverflow="overflow"/>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Grp="1"/>
          </p:cNvSpPr>
          <p:nvPr>
            <p:ph type="title"/>
          </p:nvPr>
        </p:nvSpPr>
        <p:spPr>
          <a:xfrm>
            <a:off x="468313" y="0"/>
            <a:ext cx="8229600" cy="765175"/>
          </a:xfrm>
        </p:spPr>
        <p:txBody>
          <a:bodyPr/>
          <a:lstStyle/>
          <a:p>
            <a:pPr algn="ctr"/>
            <a:r>
              <a:rPr lang="lv-LV" sz="3600" smtClean="0">
                <a:latin typeface="Arial" charset="0"/>
                <a:cs typeface="Arial" charset="0"/>
              </a:rPr>
              <a:t>PCR pielietojums</a:t>
            </a:r>
          </a:p>
        </p:txBody>
      </p:sp>
      <p:sp>
        <p:nvSpPr>
          <p:cNvPr id="26626" name="Text Box 8"/>
          <p:cNvSpPr txBox="1">
            <a:spLocks noGrp="1"/>
          </p:cNvSpPr>
          <p:nvPr>
            <p:ph type="body" sz="half" idx="2"/>
          </p:nvPr>
        </p:nvSpPr>
        <p:spPr>
          <a:xfrm>
            <a:off x="4648200" y="1600200"/>
            <a:ext cx="4495800" cy="4525963"/>
          </a:xfrm>
        </p:spPr>
        <p:txBody>
          <a:bodyPr/>
          <a:lstStyle/>
          <a:p>
            <a:pPr marL="261938" indent="-261938"/>
            <a:r>
              <a:rPr lang="lv-LV" sz="2800" smtClean="0">
                <a:latin typeface="Arial" charset="0"/>
                <a:cs typeface="Arial" charset="0"/>
              </a:rPr>
              <a:t>Pielietojums:</a:t>
            </a:r>
          </a:p>
          <a:p>
            <a:pPr marL="261938" indent="-261938">
              <a:buFontTx/>
              <a:buChar char="•"/>
            </a:pPr>
            <a:r>
              <a:rPr lang="lv-LV" sz="2400" smtClean="0">
                <a:latin typeface="Arial" charset="0"/>
                <a:cs typeface="Arial" charset="0"/>
              </a:rPr>
              <a:t>kvalitatīva DNS pavairošana;</a:t>
            </a:r>
          </a:p>
          <a:p>
            <a:pPr marL="261938" indent="-261938">
              <a:buFontTx/>
              <a:buChar char="•"/>
            </a:pPr>
            <a:r>
              <a:rPr lang="lv-LV" sz="2400" smtClean="0">
                <a:latin typeface="Arial" charset="0"/>
                <a:cs typeface="Arial" charset="0"/>
              </a:rPr>
              <a:t>infekciju slimību diagnostika;</a:t>
            </a:r>
          </a:p>
          <a:p>
            <a:pPr marL="261938" indent="-261938">
              <a:buFontTx/>
              <a:buChar char="•"/>
            </a:pPr>
            <a:r>
              <a:rPr lang="lv-LV" sz="2400" smtClean="0">
                <a:latin typeface="Arial" charset="0"/>
                <a:cs typeface="Arial" charset="0"/>
              </a:rPr>
              <a:t>tiesu medicīna;</a:t>
            </a:r>
          </a:p>
          <a:p>
            <a:pPr marL="261938" indent="-261938">
              <a:buFontTx/>
              <a:buChar char="•"/>
            </a:pPr>
            <a:r>
              <a:rPr lang="lv-LV" sz="2400" smtClean="0">
                <a:latin typeface="Arial" charset="0"/>
                <a:cs typeface="Arial" charset="0"/>
              </a:rPr>
              <a:t>mutāciju detektēšana;</a:t>
            </a:r>
          </a:p>
          <a:p>
            <a:pPr marL="261938" indent="-261938">
              <a:buFontTx/>
              <a:buChar char="•"/>
            </a:pPr>
            <a:r>
              <a:rPr lang="lv-LV" sz="2400" smtClean="0">
                <a:latin typeface="Arial" charset="0"/>
                <a:cs typeface="Arial" charset="0"/>
              </a:rPr>
              <a:t>ĢMO detektēšana;</a:t>
            </a:r>
          </a:p>
          <a:p>
            <a:pPr marL="261938" indent="-261938">
              <a:buFontTx/>
              <a:buChar char="•"/>
            </a:pPr>
            <a:r>
              <a:rPr lang="lv-LV" sz="2400" smtClean="0">
                <a:latin typeface="Arial" charset="0"/>
                <a:cs typeface="Arial" charset="0"/>
              </a:rPr>
              <a:t>...</a:t>
            </a:r>
          </a:p>
        </p:txBody>
      </p:sp>
      <p:pic>
        <p:nvPicPr>
          <p:cNvPr id="26627" name="Picture 9" descr="agar"/>
          <p:cNvPicPr>
            <a:picLocks noGrp="1" noChangeAspect="1" noChangeArrowheads="1"/>
          </p:cNvPicPr>
          <p:nvPr>
            <p:ph sz="half" idx="1"/>
          </p:nvPr>
        </p:nvPicPr>
        <p:blipFill>
          <a:blip r:embed="rId2"/>
          <a:srcRect/>
          <a:stretch>
            <a:fillRect/>
          </a:stretch>
        </p:blipFill>
        <p:spPr>
          <a:xfrm>
            <a:off x="755650" y="1733550"/>
            <a:ext cx="3816350" cy="34718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p:cNvSpPr>
          <p:nvPr/>
        </p:nvSpPr>
        <p:spPr bwMode="auto">
          <a:xfrm>
            <a:off x="684213" y="0"/>
            <a:ext cx="8229600" cy="1268413"/>
          </a:xfrm>
          <a:prstGeom prst="rect">
            <a:avLst/>
          </a:prstGeom>
          <a:noFill/>
          <a:ln w="9525">
            <a:noFill/>
            <a:miter lim="800000"/>
            <a:headEnd/>
            <a:tailEnd/>
          </a:ln>
        </p:spPr>
        <p:txBody>
          <a:bodyPr lIns="91425" tIns="91425" rIns="91425" bIns="91425" anchor="ctr"/>
          <a:lstStyle/>
          <a:p>
            <a:pPr algn="ctr" eaLnBrk="0" hangingPunct="0"/>
            <a:r>
              <a:rPr lang="lv-LV" sz="3200"/>
              <a:t>PCR produkta vizualizēšana / kvantificēšana agarozes gēlā</a:t>
            </a:r>
          </a:p>
        </p:txBody>
      </p:sp>
      <p:sp>
        <p:nvSpPr>
          <p:cNvPr id="27650" name="Text Box 10"/>
          <p:cNvSpPr txBox="1">
            <a:spLocks noGrp="1"/>
          </p:cNvSpPr>
          <p:nvPr>
            <p:ph type="body" idx="1"/>
          </p:nvPr>
        </p:nvSpPr>
        <p:spPr>
          <a:xfrm>
            <a:off x="468313" y="1268413"/>
            <a:ext cx="8229600" cy="5329237"/>
          </a:xfrm>
        </p:spPr>
        <p:txBody>
          <a:bodyPr/>
          <a:lstStyle/>
          <a:p>
            <a:pPr marL="361950" indent="-266700">
              <a:buFontTx/>
              <a:buChar char="•"/>
            </a:pPr>
            <a:r>
              <a:rPr lang="lv-LV" sz="2400" smtClean="0">
                <a:latin typeface="Arial" charset="0"/>
                <a:cs typeface="Arial" charset="0"/>
              </a:rPr>
              <a:t>Vāja precizitāte</a:t>
            </a:r>
            <a:r>
              <a:rPr lang="lv-LV" sz="2800" smtClean="0">
                <a:latin typeface="Arial" charset="0"/>
                <a:cs typeface="Arial" charset="0"/>
              </a:rPr>
              <a:t> </a:t>
            </a:r>
            <a:r>
              <a:rPr lang="lv-LV" sz="2000" smtClean="0">
                <a:latin typeface="Arial" charset="0"/>
                <a:cs typeface="Arial" charset="0"/>
              </a:rPr>
              <a:t>(etīdija bromīda krāsošana spēj izšķirt tikai lielas daudzuma atšķirības).</a:t>
            </a:r>
          </a:p>
          <a:p>
            <a:pPr marL="361950" indent="-266700"/>
            <a:endParaRPr lang="lv-LV" sz="2000" smtClean="0">
              <a:latin typeface="Arial" charset="0"/>
              <a:cs typeface="Arial" charset="0"/>
            </a:endParaRPr>
          </a:p>
          <a:p>
            <a:pPr marL="361950" indent="-266700">
              <a:buFontTx/>
              <a:buChar char="•"/>
            </a:pPr>
            <a:r>
              <a:rPr lang="lv-LV" sz="2400" smtClean="0">
                <a:latin typeface="Arial" charset="0"/>
                <a:cs typeface="Arial" charset="0"/>
              </a:rPr>
              <a:t>Relatīvi zema jutība </a:t>
            </a:r>
            <a:r>
              <a:rPr lang="lv-LV" sz="2000" smtClean="0">
                <a:latin typeface="Arial" charset="0"/>
                <a:cs typeface="Arial" charset="0"/>
              </a:rPr>
              <a:t>(nepieciešams liels daudzums izejmateriāla).</a:t>
            </a:r>
          </a:p>
          <a:p>
            <a:pPr marL="361950" indent="-266700">
              <a:buFontTx/>
              <a:buChar char="•"/>
            </a:pPr>
            <a:endParaRPr lang="lv-LV" sz="2000" smtClean="0">
              <a:latin typeface="Arial" charset="0"/>
              <a:cs typeface="Arial" charset="0"/>
            </a:endParaRPr>
          </a:p>
          <a:p>
            <a:pPr marL="361950" indent="-266700">
              <a:buFontTx/>
              <a:buChar char="•"/>
            </a:pPr>
            <a:r>
              <a:rPr lang="lv-LV" sz="2400" smtClean="0">
                <a:latin typeface="Arial" charset="0"/>
                <a:cs typeface="Arial" charset="0"/>
              </a:rPr>
              <a:t>Šaurs dinamiskais diapazons</a:t>
            </a:r>
            <a:r>
              <a:rPr lang="lv-LV" sz="2000" smtClean="0">
                <a:latin typeface="Arial" charset="0"/>
                <a:cs typeface="Arial" charset="0"/>
              </a:rPr>
              <a:t> </a:t>
            </a:r>
            <a:r>
              <a:rPr lang="lv-LV" sz="2000" smtClean="0">
                <a:solidFill>
                  <a:srgbClr val="262626"/>
                </a:solidFill>
                <a:latin typeface="Arial" charset="0"/>
                <a:ea typeface="ＭＳ Ｐゴシック"/>
                <a:cs typeface="ＭＳ Ｐゴシック"/>
              </a:rPr>
              <a:t>(mērķ</a:t>
            </a:r>
            <a:r>
              <a:rPr lang="lv-LV" sz="2000" smtClean="0">
                <a:solidFill>
                  <a:srgbClr val="262626"/>
                </a:solidFill>
                <a:latin typeface="Arial" charset="0"/>
                <a:cs typeface="Arial" charset="0"/>
              </a:rPr>
              <a:t>a </a:t>
            </a:r>
            <a:r>
              <a:rPr lang="lv-LV" sz="2000" smtClean="0">
                <a:solidFill>
                  <a:srgbClr val="262626"/>
                </a:solidFill>
                <a:latin typeface="Arial" charset="0"/>
                <a:ea typeface="ＭＳ Ｐゴシック"/>
                <a:cs typeface="ＭＳ Ｐゴシック"/>
              </a:rPr>
              <a:t>molekulu izejas </a:t>
            </a:r>
            <a:r>
              <a:rPr lang="lv-LV" sz="2000" smtClean="0">
                <a:solidFill>
                  <a:srgbClr val="262626"/>
                </a:solidFill>
                <a:latin typeface="Arial" charset="0"/>
                <a:cs typeface="Arial" charset="0"/>
              </a:rPr>
              <a:t>k</a:t>
            </a:r>
            <a:r>
              <a:rPr lang="lv-LV" sz="2000" smtClean="0">
                <a:solidFill>
                  <a:srgbClr val="262626"/>
                </a:solidFill>
                <a:latin typeface="Arial" charset="0"/>
                <a:ea typeface="ＭＳ Ｐゴシック"/>
                <a:cs typeface="ＭＳ Ｐゴシック"/>
              </a:rPr>
              <a:t>oncentrācijas</a:t>
            </a:r>
            <a:r>
              <a:rPr lang="lv-LV" sz="2000" smtClean="0">
                <a:solidFill>
                  <a:srgbClr val="262626"/>
                </a:solidFill>
                <a:latin typeface="Arial" charset="0"/>
                <a:cs typeface="Arial" charset="0"/>
              </a:rPr>
              <a:t> </a:t>
            </a:r>
            <a:r>
              <a:rPr lang="lv-LV" sz="2000" smtClean="0">
                <a:solidFill>
                  <a:srgbClr val="262626"/>
                </a:solidFill>
                <a:latin typeface="Arial" charset="0"/>
                <a:ea typeface="ＭＳ Ｐゴシック"/>
                <a:cs typeface="ＭＳ Ｐゴシック"/>
              </a:rPr>
              <a:t>izmaiņu diapazons, kurā iegūtais rezultāts</a:t>
            </a:r>
            <a:r>
              <a:rPr lang="lv-LV" sz="2000" smtClean="0">
                <a:solidFill>
                  <a:srgbClr val="262626"/>
                </a:solidFill>
                <a:latin typeface="Arial" charset="0"/>
                <a:cs typeface="Arial" charset="0"/>
              </a:rPr>
              <a:t> </a:t>
            </a:r>
            <a:r>
              <a:rPr lang="lv-LV" sz="2000" smtClean="0">
                <a:solidFill>
                  <a:srgbClr val="262626"/>
                </a:solidFill>
                <a:latin typeface="Arial" charset="0"/>
                <a:ea typeface="ＭＳ Ｐゴシック"/>
                <a:cs typeface="ＭＳ Ｐゴシック"/>
              </a:rPr>
              <a:t>ir </a:t>
            </a:r>
            <a:r>
              <a:rPr lang="lv-LV" sz="2000" smtClean="0">
                <a:solidFill>
                  <a:srgbClr val="262626"/>
                </a:solidFill>
                <a:latin typeface="Arial" charset="0"/>
                <a:cs typeface="Arial" charset="0"/>
              </a:rPr>
              <a:t>precīzs / ticams (&lt;2log)</a:t>
            </a:r>
            <a:r>
              <a:rPr lang="lv-LV" sz="2000" smtClean="0">
                <a:solidFill>
                  <a:srgbClr val="262626"/>
                </a:solidFill>
                <a:latin typeface="Arial" charset="0"/>
                <a:ea typeface="ＭＳ Ｐゴシック"/>
                <a:cs typeface="ＭＳ Ｐゴシック"/>
              </a:rPr>
              <a:t>)</a:t>
            </a:r>
            <a:r>
              <a:rPr lang="lv-LV" sz="2000" smtClean="0">
                <a:solidFill>
                  <a:srgbClr val="262626"/>
                </a:solidFill>
                <a:latin typeface="Arial" charset="0"/>
                <a:cs typeface="Arial" charset="0"/>
              </a:rPr>
              <a:t>.</a:t>
            </a:r>
          </a:p>
          <a:p>
            <a:pPr marL="361950" indent="-266700">
              <a:buFontTx/>
              <a:buChar char="•"/>
            </a:pPr>
            <a:endParaRPr lang="lv-LV" sz="2000" smtClean="0">
              <a:latin typeface="Arial" charset="0"/>
              <a:cs typeface="Arial" charset="0"/>
            </a:endParaRPr>
          </a:p>
          <a:p>
            <a:pPr marL="361950" indent="-266700">
              <a:buFontTx/>
              <a:buChar char="•"/>
            </a:pPr>
            <a:r>
              <a:rPr lang="lv-LV" sz="2400" smtClean="0">
                <a:latin typeface="Arial" charset="0"/>
                <a:cs typeface="Arial" charset="0"/>
              </a:rPr>
              <a:t>Iegūtais rezultāts nav kvantitatīvs</a:t>
            </a:r>
            <a:r>
              <a:rPr lang="lv-LV" sz="2000" smtClean="0">
                <a:latin typeface="Arial" charset="0"/>
                <a:cs typeface="Arial" charset="0"/>
              </a:rPr>
              <a:t> (ir datorprogrammas, kas spēj zonu spilgtumu pārvērst skaitļos, bet ar zemu precizitāti).</a:t>
            </a:r>
          </a:p>
        </p:txBody>
      </p:sp>
    </p:spTree>
  </p:cSld>
  <p:clrMapOvr>
    <a:masterClrMapping/>
  </p:clrMapOvr>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1856</TotalTime>
  <Words>1964</Words>
  <Application>Microsoft Office PowerPoint</Application>
  <PresentationFormat>On-screen Show (4:3)</PresentationFormat>
  <Paragraphs>551</Paragraphs>
  <Slides>58</Slides>
  <Notes>24</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58</vt:i4>
      </vt:variant>
    </vt:vector>
  </HeadingPairs>
  <TitlesOfParts>
    <vt:vector size="65" baseType="lpstr">
      <vt:lpstr>Arial</vt:lpstr>
      <vt:lpstr>Calibri</vt:lpstr>
      <vt:lpstr>Times New Roman</vt:lpstr>
      <vt:lpstr>ＭＳ Ｐゴシック</vt:lpstr>
      <vt:lpstr>Wingdings</vt:lpstr>
      <vt:lpstr>WP Greek Century</vt:lpstr>
      <vt:lpstr>Default Design</vt:lpstr>
      <vt:lpstr>Reālā laika PCR</vt:lpstr>
      <vt:lpstr>Slide 2</vt:lpstr>
      <vt:lpstr>PCR reakcijas sastāvs</vt:lpstr>
      <vt:lpstr>PCR</vt:lpstr>
      <vt:lpstr>Slide 5</vt:lpstr>
      <vt:lpstr>Slide 6</vt:lpstr>
      <vt:lpstr>Slide 7</vt:lpstr>
      <vt:lpstr>PCR pielietojums</vt:lpstr>
      <vt:lpstr>Slide 9</vt:lpstr>
      <vt:lpstr>Slide 10</vt:lpstr>
      <vt:lpstr>Reālā laika PCR (qPCR)</vt:lpstr>
      <vt:lpstr>Reālā laika PCR (qPCR) – kādēļ?</vt:lpstr>
      <vt:lpstr>Reālā laika PCR</vt:lpstr>
      <vt:lpstr>Slide 14</vt:lpstr>
      <vt:lpstr>Slide 15</vt:lpstr>
      <vt:lpstr>Slide 16</vt:lpstr>
      <vt:lpstr>SYBR GREEN (fluorescējoša krāsviela)</vt:lpstr>
      <vt:lpstr>SYBR GREEN (fluorescējoša krāsviela)</vt:lpstr>
      <vt:lpstr>Slide 19</vt:lpstr>
      <vt:lpstr>FRET princips  (fluorescences rezonanses enerģijas pārnese) </vt:lpstr>
      <vt:lpstr>Slide 21</vt:lpstr>
      <vt:lpstr>TaqMan (hidrolīzes zondes)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Real Time PCR vs PCR</vt:lpstr>
      <vt:lpstr>HRM  (high resolution meltcurve) </vt:lpstr>
      <vt:lpstr>HRM uzdevums</vt:lpstr>
      <vt:lpstr>PCR SNP genotipēšanas dati</vt:lpstr>
      <vt:lpstr>Slide 46</vt:lpstr>
      <vt:lpstr>Slide 47</vt:lpstr>
      <vt:lpstr>Slide 48</vt:lpstr>
      <vt:lpstr>Slide 49</vt:lpstr>
      <vt:lpstr>Negatīvā kontrole</vt:lpstr>
      <vt:lpstr>Negatīvā kontrole</vt:lpstr>
      <vt:lpstr>Negatīvā kontrole</vt:lpstr>
      <vt:lpstr>Disociācija</vt:lpstr>
      <vt:lpstr>Disociācija</vt:lpstr>
      <vt:lpstr>Slide 55</vt:lpstr>
      <vt:lpstr>qPCR dati</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Adenohipofīzes adenomu funkcionālais profils un to ietekmējošie faktori</dc:title>
  <cp:lastModifiedBy>Kaspars</cp:lastModifiedBy>
  <cp:revision>30</cp:revision>
  <dcterms:modified xsi:type="dcterms:W3CDTF">2013-11-15T12:37:58Z</dcterms:modified>
</cp:coreProperties>
</file>