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7" r:id="rId2"/>
    <p:sldId id="316" r:id="rId3"/>
    <p:sldId id="263" r:id="rId4"/>
    <p:sldId id="264" r:id="rId5"/>
    <p:sldId id="268" r:id="rId6"/>
    <p:sldId id="269" r:id="rId7"/>
    <p:sldId id="270" r:id="rId8"/>
    <p:sldId id="272" r:id="rId9"/>
    <p:sldId id="325" r:id="rId10"/>
    <p:sldId id="296" r:id="rId11"/>
    <p:sldId id="324" r:id="rId12"/>
    <p:sldId id="273" r:id="rId13"/>
    <p:sldId id="274" r:id="rId14"/>
    <p:sldId id="293" r:id="rId15"/>
    <p:sldId id="294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4" r:id="rId24"/>
    <p:sldId id="295" r:id="rId25"/>
    <p:sldId id="337" r:id="rId26"/>
    <p:sldId id="299" r:id="rId27"/>
    <p:sldId id="302" r:id="rId28"/>
    <p:sldId id="338" r:id="rId29"/>
    <p:sldId id="303" r:id="rId30"/>
    <p:sldId id="336" r:id="rId31"/>
    <p:sldId id="335" r:id="rId32"/>
    <p:sldId id="308" r:id="rId33"/>
    <p:sldId id="311" r:id="rId34"/>
    <p:sldId id="312" r:id="rId35"/>
    <p:sldId id="315" r:id="rId36"/>
    <p:sldId id="317" r:id="rId37"/>
    <p:sldId id="339" r:id="rId38"/>
    <p:sldId id="276" r:id="rId39"/>
    <p:sldId id="287" r:id="rId40"/>
    <p:sldId id="288" r:id="rId4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132" autoAdjust="0"/>
  </p:normalViewPr>
  <p:slideViewPr>
    <p:cSldViewPr>
      <p:cViewPr>
        <p:scale>
          <a:sx n="66" d="100"/>
          <a:sy n="66" d="100"/>
        </p:scale>
        <p:origin x="-128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13B757-9539-4364-A75C-B6E47F660B16}" type="doc">
      <dgm:prSet loTypeId="urn:microsoft.com/office/officeart/2005/8/layout/venn1" loCatId="relationship" qsTypeId="urn:microsoft.com/office/officeart/2005/8/quickstyle/simple1" qsCatId="simple" csTypeId="urn:microsoft.com/office/officeart/2005/8/colors/accent1_5" csCatId="accent1" phldr="1"/>
      <dgm:spPr/>
    </dgm:pt>
    <dgm:pt modelId="{7C75A03A-889F-455D-A170-E9B2B4292478}">
      <dgm:prSet phldrT="[Text]"/>
      <dgm:spPr/>
      <dgm:t>
        <a:bodyPr/>
        <a:lstStyle/>
        <a:p>
          <a:r>
            <a:rPr lang="lv-LV" b="1" dirty="0" smtClean="0">
              <a:solidFill>
                <a:srgbClr val="0070C0"/>
              </a:solidFill>
            </a:rPr>
            <a:t>Klīnikā</a:t>
          </a:r>
        </a:p>
        <a:p>
          <a:r>
            <a:rPr lang="lv-LV" b="0" dirty="0" smtClean="0">
              <a:solidFill>
                <a:schemeClr val="tx1"/>
              </a:solidFill>
            </a:rPr>
            <a:t>Rutīnas diagnostika</a:t>
          </a:r>
          <a:endParaRPr lang="lv-LV" b="0" dirty="0">
            <a:solidFill>
              <a:schemeClr val="tx1"/>
            </a:solidFill>
          </a:endParaRPr>
        </a:p>
      </dgm:t>
    </dgm:pt>
    <dgm:pt modelId="{B3B7E41A-F0B1-41AE-88DD-89E3E31FA1B3}" type="parTrans" cxnId="{5DD0AA5D-DB6A-4BD5-8171-C9822E98D172}">
      <dgm:prSet/>
      <dgm:spPr/>
      <dgm:t>
        <a:bodyPr/>
        <a:lstStyle/>
        <a:p>
          <a:endParaRPr lang="lv-LV"/>
        </a:p>
      </dgm:t>
    </dgm:pt>
    <dgm:pt modelId="{CE2C00C2-2CB6-4DA4-9336-1C21D41A4DE8}" type="sibTrans" cxnId="{5DD0AA5D-DB6A-4BD5-8171-C9822E98D172}">
      <dgm:prSet/>
      <dgm:spPr/>
      <dgm:t>
        <a:bodyPr/>
        <a:lstStyle/>
        <a:p>
          <a:endParaRPr lang="lv-LV"/>
        </a:p>
      </dgm:t>
    </dgm:pt>
    <dgm:pt modelId="{905ABEE0-94EB-4DF5-BD95-782C8E17E892}">
      <dgm:prSet phldrT="[Text]"/>
      <dgm:spPr/>
      <dgm:t>
        <a:bodyPr/>
        <a:lstStyle/>
        <a:p>
          <a:r>
            <a:rPr lang="lv-LV" b="1" dirty="0" smtClean="0">
              <a:solidFill>
                <a:srgbClr val="FF0000"/>
              </a:solidFill>
            </a:rPr>
            <a:t>Pētniecībā</a:t>
          </a:r>
          <a:endParaRPr lang="lv-LV" b="1" dirty="0">
            <a:solidFill>
              <a:srgbClr val="FF0000"/>
            </a:solidFill>
          </a:endParaRPr>
        </a:p>
      </dgm:t>
    </dgm:pt>
    <dgm:pt modelId="{14729867-76AE-49D9-8F0A-5662B571B480}" type="parTrans" cxnId="{C3EFECA6-658C-43BC-948C-5766DAF6CBA2}">
      <dgm:prSet/>
      <dgm:spPr/>
      <dgm:t>
        <a:bodyPr/>
        <a:lstStyle/>
        <a:p>
          <a:endParaRPr lang="lv-LV"/>
        </a:p>
      </dgm:t>
    </dgm:pt>
    <dgm:pt modelId="{8EEA006D-0C06-4713-95DD-1A9641F56901}" type="sibTrans" cxnId="{C3EFECA6-658C-43BC-948C-5766DAF6CBA2}">
      <dgm:prSet/>
      <dgm:spPr/>
      <dgm:t>
        <a:bodyPr/>
        <a:lstStyle/>
        <a:p>
          <a:endParaRPr lang="lv-LV"/>
        </a:p>
      </dgm:t>
    </dgm:pt>
    <dgm:pt modelId="{8C7ECCC0-3E8C-4C09-BF15-56705902BFAA}" type="pres">
      <dgm:prSet presAssocID="{B413B757-9539-4364-A75C-B6E47F660B16}" presName="compositeShape" presStyleCnt="0">
        <dgm:presLayoutVars>
          <dgm:chMax val="7"/>
          <dgm:dir/>
          <dgm:resizeHandles val="exact"/>
        </dgm:presLayoutVars>
      </dgm:prSet>
      <dgm:spPr/>
    </dgm:pt>
    <dgm:pt modelId="{64C863F6-B874-4A9A-A900-EF505D35355C}" type="pres">
      <dgm:prSet presAssocID="{7C75A03A-889F-455D-A170-E9B2B4292478}" presName="circ1" presStyleLbl="vennNode1" presStyleIdx="0" presStyleCnt="2"/>
      <dgm:spPr/>
      <dgm:t>
        <a:bodyPr/>
        <a:lstStyle/>
        <a:p>
          <a:endParaRPr lang="lv-LV"/>
        </a:p>
      </dgm:t>
    </dgm:pt>
    <dgm:pt modelId="{76624384-6D74-44D5-A1D1-AAC927453A9D}" type="pres">
      <dgm:prSet presAssocID="{7C75A03A-889F-455D-A170-E9B2B429247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5F287CF5-6E6A-4A74-85CA-54D4B1B69A61}" type="pres">
      <dgm:prSet presAssocID="{905ABEE0-94EB-4DF5-BD95-782C8E17E892}" presName="circ2" presStyleLbl="vennNode1" presStyleIdx="1" presStyleCnt="2" custLinFactNeighborX="450" custLinFactNeighborY="-1051"/>
      <dgm:spPr/>
      <dgm:t>
        <a:bodyPr/>
        <a:lstStyle/>
        <a:p>
          <a:endParaRPr lang="lv-LV"/>
        </a:p>
      </dgm:t>
    </dgm:pt>
    <dgm:pt modelId="{4DAA99DD-A65F-46DA-9553-4F875816BD32}" type="pres">
      <dgm:prSet presAssocID="{905ABEE0-94EB-4DF5-BD95-782C8E17E89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D5CA718E-A951-4890-9426-4A508944A7A1}" type="presOf" srcId="{905ABEE0-94EB-4DF5-BD95-782C8E17E892}" destId="{4DAA99DD-A65F-46DA-9553-4F875816BD32}" srcOrd="1" destOrd="0" presId="urn:microsoft.com/office/officeart/2005/8/layout/venn1"/>
    <dgm:cxn modelId="{5DD0AA5D-DB6A-4BD5-8171-C9822E98D172}" srcId="{B413B757-9539-4364-A75C-B6E47F660B16}" destId="{7C75A03A-889F-455D-A170-E9B2B4292478}" srcOrd="0" destOrd="0" parTransId="{B3B7E41A-F0B1-41AE-88DD-89E3E31FA1B3}" sibTransId="{CE2C00C2-2CB6-4DA4-9336-1C21D41A4DE8}"/>
    <dgm:cxn modelId="{376EC796-48E7-4252-BC86-5ED9FDCD2DD5}" type="presOf" srcId="{B413B757-9539-4364-A75C-B6E47F660B16}" destId="{8C7ECCC0-3E8C-4C09-BF15-56705902BFAA}" srcOrd="0" destOrd="0" presId="urn:microsoft.com/office/officeart/2005/8/layout/venn1"/>
    <dgm:cxn modelId="{C3EFECA6-658C-43BC-948C-5766DAF6CBA2}" srcId="{B413B757-9539-4364-A75C-B6E47F660B16}" destId="{905ABEE0-94EB-4DF5-BD95-782C8E17E892}" srcOrd="1" destOrd="0" parTransId="{14729867-76AE-49D9-8F0A-5662B571B480}" sibTransId="{8EEA006D-0C06-4713-95DD-1A9641F56901}"/>
    <dgm:cxn modelId="{09EC8007-25A7-4E07-ABC8-4C37168AF9C0}" type="presOf" srcId="{7C75A03A-889F-455D-A170-E9B2B4292478}" destId="{64C863F6-B874-4A9A-A900-EF505D35355C}" srcOrd="0" destOrd="0" presId="urn:microsoft.com/office/officeart/2005/8/layout/venn1"/>
    <dgm:cxn modelId="{7F05DD2A-281D-431A-BB8C-2951C61CB554}" type="presOf" srcId="{905ABEE0-94EB-4DF5-BD95-782C8E17E892}" destId="{5F287CF5-6E6A-4A74-85CA-54D4B1B69A61}" srcOrd="0" destOrd="0" presId="urn:microsoft.com/office/officeart/2005/8/layout/venn1"/>
    <dgm:cxn modelId="{1103FF76-BF70-41B8-AE3B-187762359995}" type="presOf" srcId="{7C75A03A-889F-455D-A170-E9B2B4292478}" destId="{76624384-6D74-44D5-A1D1-AAC927453A9D}" srcOrd="1" destOrd="0" presId="urn:microsoft.com/office/officeart/2005/8/layout/venn1"/>
    <dgm:cxn modelId="{62A990D5-7475-4CBB-A8A3-351DCE19234F}" type="presParOf" srcId="{8C7ECCC0-3E8C-4C09-BF15-56705902BFAA}" destId="{64C863F6-B874-4A9A-A900-EF505D35355C}" srcOrd="0" destOrd="0" presId="urn:microsoft.com/office/officeart/2005/8/layout/venn1"/>
    <dgm:cxn modelId="{672D9C11-4799-4008-BAF2-313B0E677DF2}" type="presParOf" srcId="{8C7ECCC0-3E8C-4C09-BF15-56705902BFAA}" destId="{76624384-6D74-44D5-A1D1-AAC927453A9D}" srcOrd="1" destOrd="0" presId="urn:microsoft.com/office/officeart/2005/8/layout/venn1"/>
    <dgm:cxn modelId="{5C9D70C2-0747-4E2C-BF47-568B2E3AF7F9}" type="presParOf" srcId="{8C7ECCC0-3E8C-4C09-BF15-56705902BFAA}" destId="{5F287CF5-6E6A-4A74-85CA-54D4B1B69A61}" srcOrd="2" destOrd="0" presId="urn:microsoft.com/office/officeart/2005/8/layout/venn1"/>
    <dgm:cxn modelId="{02D55377-F897-48C0-9ECD-74C148510806}" type="presParOf" srcId="{8C7ECCC0-3E8C-4C09-BF15-56705902BFAA}" destId="{4DAA99DD-A65F-46DA-9553-4F875816BD32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863F6-B874-4A9A-A900-EF505D35355C}">
      <dsp:nvSpPr>
        <dsp:cNvPr id="0" name=""/>
        <dsp:cNvSpPr/>
      </dsp:nvSpPr>
      <dsp:spPr>
        <a:xfrm>
          <a:off x="137159" y="340360"/>
          <a:ext cx="3383280" cy="3383279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300" b="1" kern="1200" dirty="0" smtClean="0">
              <a:solidFill>
                <a:srgbClr val="0070C0"/>
              </a:solidFill>
            </a:rPr>
            <a:t>Klīnikā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300" b="0" kern="1200" dirty="0" smtClean="0">
              <a:solidFill>
                <a:schemeClr val="tx1"/>
              </a:solidFill>
            </a:rPr>
            <a:t>Rutīnas diagnostika</a:t>
          </a:r>
          <a:endParaRPr lang="lv-LV" sz="3300" b="0" kern="1200" dirty="0">
            <a:solidFill>
              <a:schemeClr val="tx1"/>
            </a:solidFill>
          </a:endParaRPr>
        </a:p>
      </dsp:txBody>
      <dsp:txXfrm>
        <a:off x="609599" y="739321"/>
        <a:ext cx="1950720" cy="2585357"/>
      </dsp:txXfrm>
    </dsp:sp>
    <dsp:sp modelId="{5F287CF5-6E6A-4A74-85CA-54D4B1B69A61}">
      <dsp:nvSpPr>
        <dsp:cNvPr id="0" name=""/>
        <dsp:cNvSpPr/>
      </dsp:nvSpPr>
      <dsp:spPr>
        <a:xfrm>
          <a:off x="2590784" y="304801"/>
          <a:ext cx="3383280" cy="3383279"/>
        </a:xfrm>
        <a:prstGeom prst="ellipse">
          <a:avLst/>
        </a:prstGeom>
        <a:solidFill>
          <a:schemeClr val="accent1">
            <a:shade val="80000"/>
            <a:alpha val="50000"/>
            <a:hueOff val="-39"/>
            <a:satOff val="3165"/>
            <a:lumOff val="5311"/>
            <a:alphaOff val="3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300" b="1" kern="1200" dirty="0" smtClean="0">
              <a:solidFill>
                <a:srgbClr val="FF0000"/>
              </a:solidFill>
            </a:rPr>
            <a:t>Pētniecībā</a:t>
          </a:r>
          <a:endParaRPr lang="lv-LV" sz="3300" b="1" kern="1200" dirty="0">
            <a:solidFill>
              <a:srgbClr val="FF0000"/>
            </a:solidFill>
          </a:endParaRPr>
        </a:p>
      </dsp:txBody>
      <dsp:txXfrm>
        <a:off x="3550904" y="703763"/>
        <a:ext cx="1950720" cy="2585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D8409-97C6-4D91-BF41-0A20C2DB4B1A}" type="datetimeFigureOut">
              <a:rPr lang="lv-LV" smtClean="0"/>
              <a:t>2014.05.12.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D768C-AF8F-43BC-B6DE-EB1CA8A862B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2612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lv-LV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98F2B1F-B3FE-4B3E-B881-7992BB21F25A}" type="slidenum">
              <a:rPr lang="en-GB" altLang="lv-LV" sz="1200" b="0" smtClean="0">
                <a:latin typeface="Tahoma" pitchFamily="34" charset="0"/>
              </a:rPr>
              <a:pPr/>
              <a:t>1</a:t>
            </a:fld>
            <a:endParaRPr lang="en-GB" altLang="lv-LV" sz="1200" b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D768C-AF8F-43BC-B6DE-EB1CA8A862BF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7819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D768C-AF8F-43BC-B6DE-EB1CA8A862BF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7819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D768C-AF8F-43BC-B6DE-EB1CA8A862BF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61484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D768C-AF8F-43BC-B6DE-EB1CA8A862BF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89957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D768C-AF8F-43BC-B6DE-EB1CA8A862BF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33876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D768C-AF8F-43BC-B6DE-EB1CA8A862BF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65092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D768C-AF8F-43BC-B6DE-EB1CA8A862BF}" type="slidenum">
              <a:rPr lang="lv-LV" smtClean="0"/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78437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D768C-AF8F-43BC-B6DE-EB1CA8A862BF}" type="slidenum">
              <a:rPr lang="lv-LV" smtClean="0"/>
              <a:t>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27622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D768C-AF8F-43BC-B6DE-EB1CA8A862BF}" type="slidenum">
              <a:rPr lang="lv-LV" smtClean="0"/>
              <a:t>19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065391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D768C-AF8F-43BC-B6DE-EB1CA8A862BF}" type="slidenum">
              <a:rPr lang="lv-LV" smtClean="0"/>
              <a:t>20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68787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D768C-AF8F-43BC-B6DE-EB1CA8A862BF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439560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D768C-AF8F-43BC-B6DE-EB1CA8A862BF}" type="slidenum">
              <a:rPr lang="lv-LV" smtClean="0"/>
              <a:t>21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460140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D768C-AF8F-43BC-B6DE-EB1CA8A862BF}" type="slidenum">
              <a:rPr lang="lv-LV" smtClean="0"/>
              <a:t>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795269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D768C-AF8F-43BC-B6DE-EB1CA8A862BF}" type="slidenum">
              <a:rPr lang="lv-LV" smtClean="0"/>
              <a:t>24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197138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D768C-AF8F-43BC-B6DE-EB1CA8A862BF}" type="slidenum">
              <a:rPr lang="lv-LV" smtClean="0"/>
              <a:t>26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599155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D768C-AF8F-43BC-B6DE-EB1CA8A862BF}" type="slidenum">
              <a:rPr lang="lv-LV" smtClean="0"/>
              <a:t>27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667482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D768C-AF8F-43BC-B6DE-EB1CA8A862BF}" type="slidenum">
              <a:rPr lang="lv-LV" smtClean="0"/>
              <a:t>28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667482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D768C-AF8F-43BC-B6DE-EB1CA8A862BF}" type="slidenum">
              <a:rPr lang="lv-LV" smtClean="0"/>
              <a:t>29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703131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D768C-AF8F-43BC-B6DE-EB1CA8A862BF}" type="slidenum">
              <a:rPr lang="lv-LV" smtClean="0"/>
              <a:t>30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487427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D768C-AF8F-43BC-B6DE-EB1CA8A862BF}" type="slidenum">
              <a:rPr lang="lv-LV" smtClean="0"/>
              <a:t>31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795783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D768C-AF8F-43BC-B6DE-EB1CA8A862BF}" type="slidenum">
              <a:rPr lang="lv-LV" smtClean="0"/>
              <a:t>32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85062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D768C-AF8F-43BC-B6DE-EB1CA8A862BF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028102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D768C-AF8F-43BC-B6DE-EB1CA8A862BF}" type="slidenum">
              <a:rPr lang="lv-LV" smtClean="0"/>
              <a:t>33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304202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D768C-AF8F-43BC-B6DE-EB1CA8A862BF}" type="slidenum">
              <a:rPr lang="lv-LV" smtClean="0"/>
              <a:t>34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740043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D768C-AF8F-43BC-B6DE-EB1CA8A862BF}" type="slidenum">
              <a:rPr lang="lv-LV" smtClean="0"/>
              <a:t>35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05114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D768C-AF8F-43BC-B6DE-EB1CA8A862BF}" type="slidenum">
              <a:rPr lang="lv-LV" smtClean="0"/>
              <a:t>40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23236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D768C-AF8F-43BC-B6DE-EB1CA8A862BF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69427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D768C-AF8F-43BC-B6DE-EB1CA8A862BF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3773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D768C-AF8F-43BC-B6DE-EB1CA8A862BF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16744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D768C-AF8F-43BC-B6DE-EB1CA8A862BF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90244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D768C-AF8F-43BC-B6DE-EB1CA8A862BF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7819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D768C-AF8F-43BC-B6DE-EB1CA8A862BF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16177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7635875" cy="2241426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fontAlgn="auto" hangingPunct="1">
              <a:spcBef>
                <a:spcPts val="2400"/>
              </a:spcBef>
              <a:spcAft>
                <a:spcPts val="1800"/>
              </a:spcAft>
              <a:defRPr/>
            </a:pPr>
            <a:r>
              <a:rPr lang="lv-LV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alibri" panose="020F0502020204030204" pitchFamily="34" charset="0"/>
              </a:rPr>
              <a:t>Biežāk izmantojamās </a:t>
            </a:r>
            <a:br>
              <a:rPr lang="lv-LV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lv-LV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alibri" panose="020F0502020204030204" pitchFamily="34" charset="0"/>
              </a:rPr>
              <a:t>imunoloģijas metodes</a:t>
            </a:r>
            <a:br>
              <a:rPr lang="lv-LV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lv-LV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lv-LV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lv-LV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</a:rPr>
              <a:t>Principi un piemēri</a:t>
            </a:r>
            <a:r>
              <a:rPr lang="lv-LV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lv-LV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</a:rPr>
              <a:t/>
            </a:r>
            <a:br>
              <a:rPr lang="lv-LV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</a:rPr>
            </a:br>
            <a:endParaRPr lang="en-GB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63713" y="5157788"/>
            <a:ext cx="6400800" cy="4318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lv-LV" sz="2400" dirty="0" smtClean="0">
                <a:latin typeface="Calibri" panose="020F0502020204030204" pitchFamily="34" charset="0"/>
              </a:rPr>
              <a:t>20.05.2014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2411413" y="3860800"/>
            <a:ext cx="57578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lv-LV" altLang="lv-LV" sz="2400" b="0" dirty="0">
                <a:latin typeface="Calibri" panose="020F0502020204030204" pitchFamily="34" charset="0"/>
              </a:rPr>
              <a:t>Dr.biol. Zane Kalniņa</a:t>
            </a:r>
          </a:p>
          <a:p>
            <a:pPr algn="r"/>
            <a:r>
              <a:rPr lang="lv-LV" altLang="lv-LV" sz="2400" dirty="0">
                <a:latin typeface="Calibri" pitchFamily="34" charset="0"/>
              </a:rPr>
              <a:t>LU BF Imunoloģijas kurss maģistrantiem</a:t>
            </a:r>
          </a:p>
        </p:txBody>
      </p:sp>
    </p:spTree>
    <p:extLst>
      <p:ext uri="{BB962C8B-B14F-4D97-AF65-F5344CB8AC3E}">
        <p14:creationId xmlns:p14="http://schemas.microsoft.com/office/powerpoint/2010/main" val="122410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6" y="152400"/>
            <a:ext cx="8229600" cy="990600"/>
          </a:xfrm>
        </p:spPr>
        <p:txBody>
          <a:bodyPr>
            <a:noAutofit/>
          </a:bodyPr>
          <a:lstStyle/>
          <a:p>
            <a:r>
              <a:rPr lang="lv-LV" b="1" dirty="0" err="1" smtClean="0">
                <a:solidFill>
                  <a:srgbClr val="0070C0"/>
                </a:solidFill>
              </a:rPr>
              <a:t>Imūnprecipitācija</a:t>
            </a:r>
            <a:r>
              <a:rPr lang="lv-LV" b="1" dirty="0" smtClean="0">
                <a:solidFill>
                  <a:srgbClr val="0070C0"/>
                </a:solidFill>
              </a:rPr>
              <a:t/>
            </a:r>
            <a:br>
              <a:rPr lang="lv-LV" b="1" dirty="0" smtClean="0">
                <a:solidFill>
                  <a:srgbClr val="0070C0"/>
                </a:solidFill>
              </a:rPr>
            </a:br>
            <a:r>
              <a:rPr lang="en-US" sz="2800" b="1" dirty="0"/>
              <a:t>Ag &amp; </a:t>
            </a:r>
            <a:r>
              <a:rPr lang="en-US" sz="2800" b="1" dirty="0" smtClean="0"/>
              <a:t>A</a:t>
            </a:r>
            <a:r>
              <a:rPr lang="lv-LV" sz="2800" b="1" dirty="0" smtClean="0"/>
              <a:t>v</a:t>
            </a:r>
            <a:r>
              <a:rPr lang="en-US" sz="2800" b="1" dirty="0" smtClean="0"/>
              <a:t> </a:t>
            </a:r>
            <a:r>
              <a:rPr lang="lv-LV" sz="2800" b="1" dirty="0" smtClean="0"/>
              <a:t>veido </a:t>
            </a:r>
            <a:r>
              <a:rPr lang="lv-LV" sz="2800" b="1" dirty="0" err="1" smtClean="0"/>
              <a:t>precipitātu</a:t>
            </a:r>
            <a:r>
              <a:rPr lang="lv-LV" sz="2800" b="1" dirty="0" smtClean="0"/>
              <a:t> ekvivalencē</a:t>
            </a:r>
            <a:endParaRPr lang="lv-LV" sz="28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www.microbiol.unimelb.edu.au/teaching/iLab/antigen_antibody/graphics/pro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1" y="2267857"/>
            <a:ext cx="4938889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565" y="3734090"/>
            <a:ext cx="3788245" cy="2935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9" name="Group 8"/>
          <p:cNvGrpSpPr/>
          <p:nvPr/>
        </p:nvGrpSpPr>
        <p:grpSpPr>
          <a:xfrm>
            <a:off x="6168168" y="1135518"/>
            <a:ext cx="992616" cy="908843"/>
            <a:chOff x="6246384" y="1378855"/>
            <a:chExt cx="1473200" cy="1233717"/>
          </a:xfrm>
        </p:grpSpPr>
        <p:sp>
          <p:nvSpPr>
            <p:cNvPr id="6" name="Oval 5"/>
            <p:cNvSpPr/>
            <p:nvPr/>
          </p:nvSpPr>
          <p:spPr>
            <a:xfrm>
              <a:off x="6277429" y="1447800"/>
              <a:ext cx="1371600" cy="1143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2800" b="1" dirty="0" smtClean="0"/>
                <a:t>Ag</a:t>
              </a:r>
              <a:endParaRPr lang="lv-LV" b="1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7313184" y="1649185"/>
              <a:ext cx="406400" cy="362857"/>
            </a:xfrm>
            <a:custGeom>
              <a:avLst/>
              <a:gdLst>
                <a:gd name="connsiteX0" fmla="*/ 130628 w 406400"/>
                <a:gd name="connsiteY0" fmla="*/ 29029 h 362857"/>
                <a:gd name="connsiteX1" fmla="*/ 406400 w 406400"/>
                <a:gd name="connsiteY1" fmla="*/ 0 h 362857"/>
                <a:gd name="connsiteX2" fmla="*/ 304800 w 406400"/>
                <a:gd name="connsiteY2" fmla="*/ 101600 h 362857"/>
                <a:gd name="connsiteX3" fmla="*/ 290286 w 406400"/>
                <a:gd name="connsiteY3" fmla="*/ 145143 h 362857"/>
                <a:gd name="connsiteX4" fmla="*/ 261257 w 406400"/>
                <a:gd name="connsiteY4" fmla="*/ 217714 h 362857"/>
                <a:gd name="connsiteX5" fmla="*/ 246743 w 406400"/>
                <a:gd name="connsiteY5" fmla="*/ 348343 h 362857"/>
                <a:gd name="connsiteX6" fmla="*/ 0 w 406400"/>
                <a:gd name="connsiteY6" fmla="*/ 362857 h 362857"/>
                <a:gd name="connsiteX7" fmla="*/ 43543 w 406400"/>
                <a:gd name="connsiteY7" fmla="*/ 159657 h 362857"/>
                <a:gd name="connsiteX8" fmla="*/ 188686 w 406400"/>
                <a:gd name="connsiteY8" fmla="*/ 58057 h 362857"/>
                <a:gd name="connsiteX9" fmla="*/ 130628 w 406400"/>
                <a:gd name="connsiteY9" fmla="*/ 29029 h 36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400" h="362857">
                  <a:moveTo>
                    <a:pt x="130628" y="29029"/>
                  </a:moveTo>
                  <a:lnTo>
                    <a:pt x="406400" y="0"/>
                  </a:lnTo>
                  <a:cubicBezTo>
                    <a:pt x="372533" y="33867"/>
                    <a:pt x="334720" y="64200"/>
                    <a:pt x="304800" y="101600"/>
                  </a:cubicBezTo>
                  <a:cubicBezTo>
                    <a:pt x="295243" y="113547"/>
                    <a:pt x="295658" y="130818"/>
                    <a:pt x="290286" y="145143"/>
                  </a:cubicBezTo>
                  <a:cubicBezTo>
                    <a:pt x="281138" y="169538"/>
                    <a:pt x="270933" y="193524"/>
                    <a:pt x="261257" y="217714"/>
                  </a:cubicBezTo>
                  <a:cubicBezTo>
                    <a:pt x="242948" y="309263"/>
                    <a:pt x="246743" y="265616"/>
                    <a:pt x="246743" y="348343"/>
                  </a:cubicBezTo>
                  <a:lnTo>
                    <a:pt x="0" y="362857"/>
                  </a:lnTo>
                  <a:lnTo>
                    <a:pt x="43543" y="159657"/>
                  </a:lnTo>
                  <a:lnTo>
                    <a:pt x="188686" y="58057"/>
                  </a:lnTo>
                  <a:lnTo>
                    <a:pt x="130628" y="29029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3" name="Freeform 12"/>
            <p:cNvSpPr/>
            <p:nvPr/>
          </p:nvSpPr>
          <p:spPr>
            <a:xfrm rot="18524330">
              <a:off x="6224613" y="1400626"/>
              <a:ext cx="406400" cy="362857"/>
            </a:xfrm>
            <a:custGeom>
              <a:avLst/>
              <a:gdLst>
                <a:gd name="connsiteX0" fmla="*/ 130628 w 406400"/>
                <a:gd name="connsiteY0" fmla="*/ 29029 h 362857"/>
                <a:gd name="connsiteX1" fmla="*/ 406400 w 406400"/>
                <a:gd name="connsiteY1" fmla="*/ 0 h 362857"/>
                <a:gd name="connsiteX2" fmla="*/ 304800 w 406400"/>
                <a:gd name="connsiteY2" fmla="*/ 101600 h 362857"/>
                <a:gd name="connsiteX3" fmla="*/ 290286 w 406400"/>
                <a:gd name="connsiteY3" fmla="*/ 145143 h 362857"/>
                <a:gd name="connsiteX4" fmla="*/ 261257 w 406400"/>
                <a:gd name="connsiteY4" fmla="*/ 217714 h 362857"/>
                <a:gd name="connsiteX5" fmla="*/ 246743 w 406400"/>
                <a:gd name="connsiteY5" fmla="*/ 348343 h 362857"/>
                <a:gd name="connsiteX6" fmla="*/ 0 w 406400"/>
                <a:gd name="connsiteY6" fmla="*/ 362857 h 362857"/>
                <a:gd name="connsiteX7" fmla="*/ 43543 w 406400"/>
                <a:gd name="connsiteY7" fmla="*/ 159657 h 362857"/>
                <a:gd name="connsiteX8" fmla="*/ 188686 w 406400"/>
                <a:gd name="connsiteY8" fmla="*/ 58057 h 362857"/>
                <a:gd name="connsiteX9" fmla="*/ 130628 w 406400"/>
                <a:gd name="connsiteY9" fmla="*/ 29029 h 36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400" h="362857">
                  <a:moveTo>
                    <a:pt x="130628" y="29029"/>
                  </a:moveTo>
                  <a:lnTo>
                    <a:pt x="406400" y="0"/>
                  </a:lnTo>
                  <a:cubicBezTo>
                    <a:pt x="372533" y="33867"/>
                    <a:pt x="334720" y="64200"/>
                    <a:pt x="304800" y="101600"/>
                  </a:cubicBezTo>
                  <a:cubicBezTo>
                    <a:pt x="295243" y="113547"/>
                    <a:pt x="295658" y="130818"/>
                    <a:pt x="290286" y="145143"/>
                  </a:cubicBezTo>
                  <a:cubicBezTo>
                    <a:pt x="281138" y="169538"/>
                    <a:pt x="270933" y="193524"/>
                    <a:pt x="261257" y="217714"/>
                  </a:cubicBezTo>
                  <a:cubicBezTo>
                    <a:pt x="242948" y="309263"/>
                    <a:pt x="246743" y="265616"/>
                    <a:pt x="246743" y="348343"/>
                  </a:cubicBezTo>
                  <a:lnTo>
                    <a:pt x="0" y="362857"/>
                  </a:lnTo>
                  <a:lnTo>
                    <a:pt x="43543" y="159657"/>
                  </a:lnTo>
                  <a:lnTo>
                    <a:pt x="188686" y="58057"/>
                  </a:lnTo>
                  <a:lnTo>
                    <a:pt x="130628" y="29029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4" name="Freeform 13"/>
            <p:cNvSpPr/>
            <p:nvPr/>
          </p:nvSpPr>
          <p:spPr>
            <a:xfrm rot="14060328">
              <a:off x="6224613" y="2106270"/>
              <a:ext cx="406400" cy="362857"/>
            </a:xfrm>
            <a:custGeom>
              <a:avLst/>
              <a:gdLst>
                <a:gd name="connsiteX0" fmla="*/ 130628 w 406400"/>
                <a:gd name="connsiteY0" fmla="*/ 29029 h 362857"/>
                <a:gd name="connsiteX1" fmla="*/ 406400 w 406400"/>
                <a:gd name="connsiteY1" fmla="*/ 0 h 362857"/>
                <a:gd name="connsiteX2" fmla="*/ 304800 w 406400"/>
                <a:gd name="connsiteY2" fmla="*/ 101600 h 362857"/>
                <a:gd name="connsiteX3" fmla="*/ 290286 w 406400"/>
                <a:gd name="connsiteY3" fmla="*/ 145143 h 362857"/>
                <a:gd name="connsiteX4" fmla="*/ 261257 w 406400"/>
                <a:gd name="connsiteY4" fmla="*/ 217714 h 362857"/>
                <a:gd name="connsiteX5" fmla="*/ 246743 w 406400"/>
                <a:gd name="connsiteY5" fmla="*/ 348343 h 362857"/>
                <a:gd name="connsiteX6" fmla="*/ 0 w 406400"/>
                <a:gd name="connsiteY6" fmla="*/ 362857 h 362857"/>
                <a:gd name="connsiteX7" fmla="*/ 43543 w 406400"/>
                <a:gd name="connsiteY7" fmla="*/ 159657 h 362857"/>
                <a:gd name="connsiteX8" fmla="*/ 188686 w 406400"/>
                <a:gd name="connsiteY8" fmla="*/ 58057 h 362857"/>
                <a:gd name="connsiteX9" fmla="*/ 130628 w 406400"/>
                <a:gd name="connsiteY9" fmla="*/ 29029 h 36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400" h="362857">
                  <a:moveTo>
                    <a:pt x="130628" y="29029"/>
                  </a:moveTo>
                  <a:lnTo>
                    <a:pt x="406400" y="0"/>
                  </a:lnTo>
                  <a:cubicBezTo>
                    <a:pt x="372533" y="33867"/>
                    <a:pt x="334720" y="64200"/>
                    <a:pt x="304800" y="101600"/>
                  </a:cubicBezTo>
                  <a:cubicBezTo>
                    <a:pt x="295243" y="113547"/>
                    <a:pt x="295658" y="130818"/>
                    <a:pt x="290286" y="145143"/>
                  </a:cubicBezTo>
                  <a:cubicBezTo>
                    <a:pt x="281138" y="169538"/>
                    <a:pt x="270933" y="193524"/>
                    <a:pt x="261257" y="217714"/>
                  </a:cubicBezTo>
                  <a:cubicBezTo>
                    <a:pt x="242948" y="309263"/>
                    <a:pt x="246743" y="265616"/>
                    <a:pt x="246743" y="348343"/>
                  </a:cubicBezTo>
                  <a:lnTo>
                    <a:pt x="0" y="362857"/>
                  </a:lnTo>
                  <a:lnTo>
                    <a:pt x="43543" y="159657"/>
                  </a:lnTo>
                  <a:lnTo>
                    <a:pt x="188686" y="58057"/>
                  </a:lnTo>
                  <a:lnTo>
                    <a:pt x="130628" y="29029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5" name="Freeform 14"/>
            <p:cNvSpPr/>
            <p:nvPr/>
          </p:nvSpPr>
          <p:spPr>
            <a:xfrm rot="6274263">
              <a:off x="7117241" y="2227943"/>
              <a:ext cx="406400" cy="362857"/>
            </a:xfrm>
            <a:custGeom>
              <a:avLst/>
              <a:gdLst>
                <a:gd name="connsiteX0" fmla="*/ 130628 w 406400"/>
                <a:gd name="connsiteY0" fmla="*/ 29029 h 362857"/>
                <a:gd name="connsiteX1" fmla="*/ 406400 w 406400"/>
                <a:gd name="connsiteY1" fmla="*/ 0 h 362857"/>
                <a:gd name="connsiteX2" fmla="*/ 304800 w 406400"/>
                <a:gd name="connsiteY2" fmla="*/ 101600 h 362857"/>
                <a:gd name="connsiteX3" fmla="*/ 290286 w 406400"/>
                <a:gd name="connsiteY3" fmla="*/ 145143 h 362857"/>
                <a:gd name="connsiteX4" fmla="*/ 261257 w 406400"/>
                <a:gd name="connsiteY4" fmla="*/ 217714 h 362857"/>
                <a:gd name="connsiteX5" fmla="*/ 246743 w 406400"/>
                <a:gd name="connsiteY5" fmla="*/ 348343 h 362857"/>
                <a:gd name="connsiteX6" fmla="*/ 0 w 406400"/>
                <a:gd name="connsiteY6" fmla="*/ 362857 h 362857"/>
                <a:gd name="connsiteX7" fmla="*/ 43543 w 406400"/>
                <a:gd name="connsiteY7" fmla="*/ 159657 h 362857"/>
                <a:gd name="connsiteX8" fmla="*/ 188686 w 406400"/>
                <a:gd name="connsiteY8" fmla="*/ 58057 h 362857"/>
                <a:gd name="connsiteX9" fmla="*/ 130628 w 406400"/>
                <a:gd name="connsiteY9" fmla="*/ 29029 h 36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400" h="362857">
                  <a:moveTo>
                    <a:pt x="130628" y="29029"/>
                  </a:moveTo>
                  <a:lnTo>
                    <a:pt x="406400" y="0"/>
                  </a:lnTo>
                  <a:cubicBezTo>
                    <a:pt x="372533" y="33867"/>
                    <a:pt x="334720" y="64200"/>
                    <a:pt x="304800" y="101600"/>
                  </a:cubicBezTo>
                  <a:cubicBezTo>
                    <a:pt x="295243" y="113547"/>
                    <a:pt x="295658" y="130818"/>
                    <a:pt x="290286" y="145143"/>
                  </a:cubicBezTo>
                  <a:cubicBezTo>
                    <a:pt x="281138" y="169538"/>
                    <a:pt x="270933" y="193524"/>
                    <a:pt x="261257" y="217714"/>
                  </a:cubicBezTo>
                  <a:cubicBezTo>
                    <a:pt x="242948" y="309263"/>
                    <a:pt x="246743" y="265616"/>
                    <a:pt x="246743" y="348343"/>
                  </a:cubicBezTo>
                  <a:lnTo>
                    <a:pt x="0" y="362857"/>
                  </a:lnTo>
                  <a:lnTo>
                    <a:pt x="43543" y="159657"/>
                  </a:lnTo>
                  <a:lnTo>
                    <a:pt x="188686" y="58057"/>
                  </a:lnTo>
                  <a:lnTo>
                    <a:pt x="130628" y="29029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541784" y="1805036"/>
            <a:ext cx="992616" cy="908843"/>
            <a:chOff x="6246384" y="1378855"/>
            <a:chExt cx="1473200" cy="1233717"/>
          </a:xfrm>
        </p:grpSpPr>
        <p:sp>
          <p:nvSpPr>
            <p:cNvPr id="18" name="Oval 17"/>
            <p:cNvSpPr/>
            <p:nvPr/>
          </p:nvSpPr>
          <p:spPr>
            <a:xfrm>
              <a:off x="6277429" y="1447800"/>
              <a:ext cx="1371600" cy="1143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2800" b="1" dirty="0" smtClean="0"/>
                <a:t>Ag</a:t>
              </a:r>
              <a:endParaRPr lang="lv-LV" b="1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7313184" y="1649185"/>
              <a:ext cx="406400" cy="362857"/>
            </a:xfrm>
            <a:custGeom>
              <a:avLst/>
              <a:gdLst>
                <a:gd name="connsiteX0" fmla="*/ 130628 w 406400"/>
                <a:gd name="connsiteY0" fmla="*/ 29029 h 362857"/>
                <a:gd name="connsiteX1" fmla="*/ 406400 w 406400"/>
                <a:gd name="connsiteY1" fmla="*/ 0 h 362857"/>
                <a:gd name="connsiteX2" fmla="*/ 304800 w 406400"/>
                <a:gd name="connsiteY2" fmla="*/ 101600 h 362857"/>
                <a:gd name="connsiteX3" fmla="*/ 290286 w 406400"/>
                <a:gd name="connsiteY3" fmla="*/ 145143 h 362857"/>
                <a:gd name="connsiteX4" fmla="*/ 261257 w 406400"/>
                <a:gd name="connsiteY4" fmla="*/ 217714 h 362857"/>
                <a:gd name="connsiteX5" fmla="*/ 246743 w 406400"/>
                <a:gd name="connsiteY5" fmla="*/ 348343 h 362857"/>
                <a:gd name="connsiteX6" fmla="*/ 0 w 406400"/>
                <a:gd name="connsiteY6" fmla="*/ 362857 h 362857"/>
                <a:gd name="connsiteX7" fmla="*/ 43543 w 406400"/>
                <a:gd name="connsiteY7" fmla="*/ 159657 h 362857"/>
                <a:gd name="connsiteX8" fmla="*/ 188686 w 406400"/>
                <a:gd name="connsiteY8" fmla="*/ 58057 h 362857"/>
                <a:gd name="connsiteX9" fmla="*/ 130628 w 406400"/>
                <a:gd name="connsiteY9" fmla="*/ 29029 h 36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400" h="362857">
                  <a:moveTo>
                    <a:pt x="130628" y="29029"/>
                  </a:moveTo>
                  <a:lnTo>
                    <a:pt x="406400" y="0"/>
                  </a:lnTo>
                  <a:cubicBezTo>
                    <a:pt x="372533" y="33867"/>
                    <a:pt x="334720" y="64200"/>
                    <a:pt x="304800" y="101600"/>
                  </a:cubicBezTo>
                  <a:cubicBezTo>
                    <a:pt x="295243" y="113547"/>
                    <a:pt x="295658" y="130818"/>
                    <a:pt x="290286" y="145143"/>
                  </a:cubicBezTo>
                  <a:cubicBezTo>
                    <a:pt x="281138" y="169538"/>
                    <a:pt x="270933" y="193524"/>
                    <a:pt x="261257" y="217714"/>
                  </a:cubicBezTo>
                  <a:cubicBezTo>
                    <a:pt x="242948" y="309263"/>
                    <a:pt x="246743" y="265616"/>
                    <a:pt x="246743" y="348343"/>
                  </a:cubicBezTo>
                  <a:lnTo>
                    <a:pt x="0" y="362857"/>
                  </a:lnTo>
                  <a:lnTo>
                    <a:pt x="43543" y="159657"/>
                  </a:lnTo>
                  <a:lnTo>
                    <a:pt x="188686" y="58057"/>
                  </a:lnTo>
                  <a:lnTo>
                    <a:pt x="130628" y="29029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0" name="Freeform 19"/>
            <p:cNvSpPr/>
            <p:nvPr/>
          </p:nvSpPr>
          <p:spPr>
            <a:xfrm rot="18524330">
              <a:off x="6224613" y="1400626"/>
              <a:ext cx="406400" cy="362857"/>
            </a:xfrm>
            <a:custGeom>
              <a:avLst/>
              <a:gdLst>
                <a:gd name="connsiteX0" fmla="*/ 130628 w 406400"/>
                <a:gd name="connsiteY0" fmla="*/ 29029 h 362857"/>
                <a:gd name="connsiteX1" fmla="*/ 406400 w 406400"/>
                <a:gd name="connsiteY1" fmla="*/ 0 h 362857"/>
                <a:gd name="connsiteX2" fmla="*/ 304800 w 406400"/>
                <a:gd name="connsiteY2" fmla="*/ 101600 h 362857"/>
                <a:gd name="connsiteX3" fmla="*/ 290286 w 406400"/>
                <a:gd name="connsiteY3" fmla="*/ 145143 h 362857"/>
                <a:gd name="connsiteX4" fmla="*/ 261257 w 406400"/>
                <a:gd name="connsiteY4" fmla="*/ 217714 h 362857"/>
                <a:gd name="connsiteX5" fmla="*/ 246743 w 406400"/>
                <a:gd name="connsiteY5" fmla="*/ 348343 h 362857"/>
                <a:gd name="connsiteX6" fmla="*/ 0 w 406400"/>
                <a:gd name="connsiteY6" fmla="*/ 362857 h 362857"/>
                <a:gd name="connsiteX7" fmla="*/ 43543 w 406400"/>
                <a:gd name="connsiteY7" fmla="*/ 159657 h 362857"/>
                <a:gd name="connsiteX8" fmla="*/ 188686 w 406400"/>
                <a:gd name="connsiteY8" fmla="*/ 58057 h 362857"/>
                <a:gd name="connsiteX9" fmla="*/ 130628 w 406400"/>
                <a:gd name="connsiteY9" fmla="*/ 29029 h 36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400" h="362857">
                  <a:moveTo>
                    <a:pt x="130628" y="29029"/>
                  </a:moveTo>
                  <a:lnTo>
                    <a:pt x="406400" y="0"/>
                  </a:lnTo>
                  <a:cubicBezTo>
                    <a:pt x="372533" y="33867"/>
                    <a:pt x="334720" y="64200"/>
                    <a:pt x="304800" y="101600"/>
                  </a:cubicBezTo>
                  <a:cubicBezTo>
                    <a:pt x="295243" y="113547"/>
                    <a:pt x="295658" y="130818"/>
                    <a:pt x="290286" y="145143"/>
                  </a:cubicBezTo>
                  <a:cubicBezTo>
                    <a:pt x="281138" y="169538"/>
                    <a:pt x="270933" y="193524"/>
                    <a:pt x="261257" y="217714"/>
                  </a:cubicBezTo>
                  <a:cubicBezTo>
                    <a:pt x="242948" y="309263"/>
                    <a:pt x="246743" y="265616"/>
                    <a:pt x="246743" y="348343"/>
                  </a:cubicBezTo>
                  <a:lnTo>
                    <a:pt x="0" y="362857"/>
                  </a:lnTo>
                  <a:lnTo>
                    <a:pt x="43543" y="159657"/>
                  </a:lnTo>
                  <a:lnTo>
                    <a:pt x="188686" y="58057"/>
                  </a:lnTo>
                  <a:lnTo>
                    <a:pt x="130628" y="29029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1" name="Freeform 20"/>
            <p:cNvSpPr/>
            <p:nvPr/>
          </p:nvSpPr>
          <p:spPr>
            <a:xfrm rot="14060328">
              <a:off x="6224613" y="2106270"/>
              <a:ext cx="406400" cy="362857"/>
            </a:xfrm>
            <a:custGeom>
              <a:avLst/>
              <a:gdLst>
                <a:gd name="connsiteX0" fmla="*/ 130628 w 406400"/>
                <a:gd name="connsiteY0" fmla="*/ 29029 h 362857"/>
                <a:gd name="connsiteX1" fmla="*/ 406400 w 406400"/>
                <a:gd name="connsiteY1" fmla="*/ 0 h 362857"/>
                <a:gd name="connsiteX2" fmla="*/ 304800 w 406400"/>
                <a:gd name="connsiteY2" fmla="*/ 101600 h 362857"/>
                <a:gd name="connsiteX3" fmla="*/ 290286 w 406400"/>
                <a:gd name="connsiteY3" fmla="*/ 145143 h 362857"/>
                <a:gd name="connsiteX4" fmla="*/ 261257 w 406400"/>
                <a:gd name="connsiteY4" fmla="*/ 217714 h 362857"/>
                <a:gd name="connsiteX5" fmla="*/ 246743 w 406400"/>
                <a:gd name="connsiteY5" fmla="*/ 348343 h 362857"/>
                <a:gd name="connsiteX6" fmla="*/ 0 w 406400"/>
                <a:gd name="connsiteY6" fmla="*/ 362857 h 362857"/>
                <a:gd name="connsiteX7" fmla="*/ 43543 w 406400"/>
                <a:gd name="connsiteY7" fmla="*/ 159657 h 362857"/>
                <a:gd name="connsiteX8" fmla="*/ 188686 w 406400"/>
                <a:gd name="connsiteY8" fmla="*/ 58057 h 362857"/>
                <a:gd name="connsiteX9" fmla="*/ 130628 w 406400"/>
                <a:gd name="connsiteY9" fmla="*/ 29029 h 36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400" h="362857">
                  <a:moveTo>
                    <a:pt x="130628" y="29029"/>
                  </a:moveTo>
                  <a:lnTo>
                    <a:pt x="406400" y="0"/>
                  </a:lnTo>
                  <a:cubicBezTo>
                    <a:pt x="372533" y="33867"/>
                    <a:pt x="334720" y="64200"/>
                    <a:pt x="304800" y="101600"/>
                  </a:cubicBezTo>
                  <a:cubicBezTo>
                    <a:pt x="295243" y="113547"/>
                    <a:pt x="295658" y="130818"/>
                    <a:pt x="290286" y="145143"/>
                  </a:cubicBezTo>
                  <a:cubicBezTo>
                    <a:pt x="281138" y="169538"/>
                    <a:pt x="270933" y="193524"/>
                    <a:pt x="261257" y="217714"/>
                  </a:cubicBezTo>
                  <a:cubicBezTo>
                    <a:pt x="242948" y="309263"/>
                    <a:pt x="246743" y="265616"/>
                    <a:pt x="246743" y="348343"/>
                  </a:cubicBezTo>
                  <a:lnTo>
                    <a:pt x="0" y="362857"/>
                  </a:lnTo>
                  <a:lnTo>
                    <a:pt x="43543" y="159657"/>
                  </a:lnTo>
                  <a:lnTo>
                    <a:pt x="188686" y="58057"/>
                  </a:lnTo>
                  <a:lnTo>
                    <a:pt x="130628" y="29029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2" name="Freeform 21"/>
            <p:cNvSpPr/>
            <p:nvPr/>
          </p:nvSpPr>
          <p:spPr>
            <a:xfrm rot="6274263">
              <a:off x="7117241" y="2227943"/>
              <a:ext cx="406400" cy="362857"/>
            </a:xfrm>
            <a:custGeom>
              <a:avLst/>
              <a:gdLst>
                <a:gd name="connsiteX0" fmla="*/ 130628 w 406400"/>
                <a:gd name="connsiteY0" fmla="*/ 29029 h 362857"/>
                <a:gd name="connsiteX1" fmla="*/ 406400 w 406400"/>
                <a:gd name="connsiteY1" fmla="*/ 0 h 362857"/>
                <a:gd name="connsiteX2" fmla="*/ 304800 w 406400"/>
                <a:gd name="connsiteY2" fmla="*/ 101600 h 362857"/>
                <a:gd name="connsiteX3" fmla="*/ 290286 w 406400"/>
                <a:gd name="connsiteY3" fmla="*/ 145143 h 362857"/>
                <a:gd name="connsiteX4" fmla="*/ 261257 w 406400"/>
                <a:gd name="connsiteY4" fmla="*/ 217714 h 362857"/>
                <a:gd name="connsiteX5" fmla="*/ 246743 w 406400"/>
                <a:gd name="connsiteY5" fmla="*/ 348343 h 362857"/>
                <a:gd name="connsiteX6" fmla="*/ 0 w 406400"/>
                <a:gd name="connsiteY6" fmla="*/ 362857 h 362857"/>
                <a:gd name="connsiteX7" fmla="*/ 43543 w 406400"/>
                <a:gd name="connsiteY7" fmla="*/ 159657 h 362857"/>
                <a:gd name="connsiteX8" fmla="*/ 188686 w 406400"/>
                <a:gd name="connsiteY8" fmla="*/ 58057 h 362857"/>
                <a:gd name="connsiteX9" fmla="*/ 130628 w 406400"/>
                <a:gd name="connsiteY9" fmla="*/ 29029 h 36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400" h="362857">
                  <a:moveTo>
                    <a:pt x="130628" y="29029"/>
                  </a:moveTo>
                  <a:lnTo>
                    <a:pt x="406400" y="0"/>
                  </a:lnTo>
                  <a:cubicBezTo>
                    <a:pt x="372533" y="33867"/>
                    <a:pt x="334720" y="64200"/>
                    <a:pt x="304800" y="101600"/>
                  </a:cubicBezTo>
                  <a:cubicBezTo>
                    <a:pt x="295243" y="113547"/>
                    <a:pt x="295658" y="130818"/>
                    <a:pt x="290286" y="145143"/>
                  </a:cubicBezTo>
                  <a:cubicBezTo>
                    <a:pt x="281138" y="169538"/>
                    <a:pt x="270933" y="193524"/>
                    <a:pt x="261257" y="217714"/>
                  </a:cubicBezTo>
                  <a:cubicBezTo>
                    <a:pt x="242948" y="309263"/>
                    <a:pt x="246743" y="265616"/>
                    <a:pt x="246743" y="348343"/>
                  </a:cubicBezTo>
                  <a:lnTo>
                    <a:pt x="0" y="362857"/>
                  </a:lnTo>
                  <a:lnTo>
                    <a:pt x="43543" y="159657"/>
                  </a:lnTo>
                  <a:lnTo>
                    <a:pt x="188686" y="58057"/>
                  </a:lnTo>
                  <a:lnTo>
                    <a:pt x="130628" y="29029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79856" y="2555970"/>
            <a:ext cx="992616" cy="908843"/>
            <a:chOff x="6246384" y="1378855"/>
            <a:chExt cx="1473200" cy="1233717"/>
          </a:xfrm>
        </p:grpSpPr>
        <p:sp>
          <p:nvSpPr>
            <p:cNvPr id="24" name="Oval 23"/>
            <p:cNvSpPr/>
            <p:nvPr/>
          </p:nvSpPr>
          <p:spPr>
            <a:xfrm>
              <a:off x="6277431" y="1447800"/>
              <a:ext cx="1371601" cy="11429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2800" b="1" dirty="0" smtClean="0"/>
                <a:t>Ag</a:t>
              </a:r>
              <a:endParaRPr lang="lv-LV" b="1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7313184" y="1649185"/>
              <a:ext cx="406400" cy="362857"/>
            </a:xfrm>
            <a:custGeom>
              <a:avLst/>
              <a:gdLst>
                <a:gd name="connsiteX0" fmla="*/ 130628 w 406400"/>
                <a:gd name="connsiteY0" fmla="*/ 29029 h 362857"/>
                <a:gd name="connsiteX1" fmla="*/ 406400 w 406400"/>
                <a:gd name="connsiteY1" fmla="*/ 0 h 362857"/>
                <a:gd name="connsiteX2" fmla="*/ 304800 w 406400"/>
                <a:gd name="connsiteY2" fmla="*/ 101600 h 362857"/>
                <a:gd name="connsiteX3" fmla="*/ 290286 w 406400"/>
                <a:gd name="connsiteY3" fmla="*/ 145143 h 362857"/>
                <a:gd name="connsiteX4" fmla="*/ 261257 w 406400"/>
                <a:gd name="connsiteY4" fmla="*/ 217714 h 362857"/>
                <a:gd name="connsiteX5" fmla="*/ 246743 w 406400"/>
                <a:gd name="connsiteY5" fmla="*/ 348343 h 362857"/>
                <a:gd name="connsiteX6" fmla="*/ 0 w 406400"/>
                <a:gd name="connsiteY6" fmla="*/ 362857 h 362857"/>
                <a:gd name="connsiteX7" fmla="*/ 43543 w 406400"/>
                <a:gd name="connsiteY7" fmla="*/ 159657 h 362857"/>
                <a:gd name="connsiteX8" fmla="*/ 188686 w 406400"/>
                <a:gd name="connsiteY8" fmla="*/ 58057 h 362857"/>
                <a:gd name="connsiteX9" fmla="*/ 130628 w 406400"/>
                <a:gd name="connsiteY9" fmla="*/ 29029 h 36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400" h="362857">
                  <a:moveTo>
                    <a:pt x="130628" y="29029"/>
                  </a:moveTo>
                  <a:lnTo>
                    <a:pt x="406400" y="0"/>
                  </a:lnTo>
                  <a:cubicBezTo>
                    <a:pt x="372533" y="33867"/>
                    <a:pt x="334720" y="64200"/>
                    <a:pt x="304800" y="101600"/>
                  </a:cubicBezTo>
                  <a:cubicBezTo>
                    <a:pt x="295243" y="113547"/>
                    <a:pt x="295658" y="130818"/>
                    <a:pt x="290286" y="145143"/>
                  </a:cubicBezTo>
                  <a:cubicBezTo>
                    <a:pt x="281138" y="169538"/>
                    <a:pt x="270933" y="193524"/>
                    <a:pt x="261257" y="217714"/>
                  </a:cubicBezTo>
                  <a:cubicBezTo>
                    <a:pt x="242948" y="309263"/>
                    <a:pt x="246743" y="265616"/>
                    <a:pt x="246743" y="348343"/>
                  </a:cubicBezTo>
                  <a:lnTo>
                    <a:pt x="0" y="362857"/>
                  </a:lnTo>
                  <a:lnTo>
                    <a:pt x="43543" y="159657"/>
                  </a:lnTo>
                  <a:lnTo>
                    <a:pt x="188686" y="58057"/>
                  </a:lnTo>
                  <a:lnTo>
                    <a:pt x="130628" y="29029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6" name="Freeform 25"/>
            <p:cNvSpPr/>
            <p:nvPr/>
          </p:nvSpPr>
          <p:spPr>
            <a:xfrm rot="18524330">
              <a:off x="6224613" y="1400626"/>
              <a:ext cx="406400" cy="362857"/>
            </a:xfrm>
            <a:custGeom>
              <a:avLst/>
              <a:gdLst>
                <a:gd name="connsiteX0" fmla="*/ 130628 w 406400"/>
                <a:gd name="connsiteY0" fmla="*/ 29029 h 362857"/>
                <a:gd name="connsiteX1" fmla="*/ 406400 w 406400"/>
                <a:gd name="connsiteY1" fmla="*/ 0 h 362857"/>
                <a:gd name="connsiteX2" fmla="*/ 304800 w 406400"/>
                <a:gd name="connsiteY2" fmla="*/ 101600 h 362857"/>
                <a:gd name="connsiteX3" fmla="*/ 290286 w 406400"/>
                <a:gd name="connsiteY3" fmla="*/ 145143 h 362857"/>
                <a:gd name="connsiteX4" fmla="*/ 261257 w 406400"/>
                <a:gd name="connsiteY4" fmla="*/ 217714 h 362857"/>
                <a:gd name="connsiteX5" fmla="*/ 246743 w 406400"/>
                <a:gd name="connsiteY5" fmla="*/ 348343 h 362857"/>
                <a:gd name="connsiteX6" fmla="*/ 0 w 406400"/>
                <a:gd name="connsiteY6" fmla="*/ 362857 h 362857"/>
                <a:gd name="connsiteX7" fmla="*/ 43543 w 406400"/>
                <a:gd name="connsiteY7" fmla="*/ 159657 h 362857"/>
                <a:gd name="connsiteX8" fmla="*/ 188686 w 406400"/>
                <a:gd name="connsiteY8" fmla="*/ 58057 h 362857"/>
                <a:gd name="connsiteX9" fmla="*/ 130628 w 406400"/>
                <a:gd name="connsiteY9" fmla="*/ 29029 h 36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400" h="362857">
                  <a:moveTo>
                    <a:pt x="130628" y="29029"/>
                  </a:moveTo>
                  <a:lnTo>
                    <a:pt x="406400" y="0"/>
                  </a:lnTo>
                  <a:cubicBezTo>
                    <a:pt x="372533" y="33867"/>
                    <a:pt x="334720" y="64200"/>
                    <a:pt x="304800" y="101600"/>
                  </a:cubicBezTo>
                  <a:cubicBezTo>
                    <a:pt x="295243" y="113547"/>
                    <a:pt x="295658" y="130818"/>
                    <a:pt x="290286" y="145143"/>
                  </a:cubicBezTo>
                  <a:cubicBezTo>
                    <a:pt x="281138" y="169538"/>
                    <a:pt x="270933" y="193524"/>
                    <a:pt x="261257" y="217714"/>
                  </a:cubicBezTo>
                  <a:cubicBezTo>
                    <a:pt x="242948" y="309263"/>
                    <a:pt x="246743" y="265616"/>
                    <a:pt x="246743" y="348343"/>
                  </a:cubicBezTo>
                  <a:lnTo>
                    <a:pt x="0" y="362857"/>
                  </a:lnTo>
                  <a:lnTo>
                    <a:pt x="43543" y="159657"/>
                  </a:lnTo>
                  <a:lnTo>
                    <a:pt x="188686" y="58057"/>
                  </a:lnTo>
                  <a:lnTo>
                    <a:pt x="130628" y="29029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7" name="Freeform 26"/>
            <p:cNvSpPr/>
            <p:nvPr/>
          </p:nvSpPr>
          <p:spPr>
            <a:xfrm rot="14060328">
              <a:off x="6224613" y="2106270"/>
              <a:ext cx="406400" cy="362857"/>
            </a:xfrm>
            <a:custGeom>
              <a:avLst/>
              <a:gdLst>
                <a:gd name="connsiteX0" fmla="*/ 130628 w 406400"/>
                <a:gd name="connsiteY0" fmla="*/ 29029 h 362857"/>
                <a:gd name="connsiteX1" fmla="*/ 406400 w 406400"/>
                <a:gd name="connsiteY1" fmla="*/ 0 h 362857"/>
                <a:gd name="connsiteX2" fmla="*/ 304800 w 406400"/>
                <a:gd name="connsiteY2" fmla="*/ 101600 h 362857"/>
                <a:gd name="connsiteX3" fmla="*/ 290286 w 406400"/>
                <a:gd name="connsiteY3" fmla="*/ 145143 h 362857"/>
                <a:gd name="connsiteX4" fmla="*/ 261257 w 406400"/>
                <a:gd name="connsiteY4" fmla="*/ 217714 h 362857"/>
                <a:gd name="connsiteX5" fmla="*/ 246743 w 406400"/>
                <a:gd name="connsiteY5" fmla="*/ 348343 h 362857"/>
                <a:gd name="connsiteX6" fmla="*/ 0 w 406400"/>
                <a:gd name="connsiteY6" fmla="*/ 362857 h 362857"/>
                <a:gd name="connsiteX7" fmla="*/ 43543 w 406400"/>
                <a:gd name="connsiteY7" fmla="*/ 159657 h 362857"/>
                <a:gd name="connsiteX8" fmla="*/ 188686 w 406400"/>
                <a:gd name="connsiteY8" fmla="*/ 58057 h 362857"/>
                <a:gd name="connsiteX9" fmla="*/ 130628 w 406400"/>
                <a:gd name="connsiteY9" fmla="*/ 29029 h 36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400" h="362857">
                  <a:moveTo>
                    <a:pt x="130628" y="29029"/>
                  </a:moveTo>
                  <a:lnTo>
                    <a:pt x="406400" y="0"/>
                  </a:lnTo>
                  <a:cubicBezTo>
                    <a:pt x="372533" y="33867"/>
                    <a:pt x="334720" y="64200"/>
                    <a:pt x="304800" y="101600"/>
                  </a:cubicBezTo>
                  <a:cubicBezTo>
                    <a:pt x="295243" y="113547"/>
                    <a:pt x="295658" y="130818"/>
                    <a:pt x="290286" y="145143"/>
                  </a:cubicBezTo>
                  <a:cubicBezTo>
                    <a:pt x="281138" y="169538"/>
                    <a:pt x="270933" y="193524"/>
                    <a:pt x="261257" y="217714"/>
                  </a:cubicBezTo>
                  <a:cubicBezTo>
                    <a:pt x="242948" y="309263"/>
                    <a:pt x="246743" y="265616"/>
                    <a:pt x="246743" y="348343"/>
                  </a:cubicBezTo>
                  <a:lnTo>
                    <a:pt x="0" y="362857"/>
                  </a:lnTo>
                  <a:lnTo>
                    <a:pt x="43543" y="159657"/>
                  </a:lnTo>
                  <a:lnTo>
                    <a:pt x="188686" y="58057"/>
                  </a:lnTo>
                  <a:lnTo>
                    <a:pt x="130628" y="29029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8" name="Freeform 27"/>
            <p:cNvSpPr/>
            <p:nvPr/>
          </p:nvSpPr>
          <p:spPr>
            <a:xfrm rot="6274263">
              <a:off x="7117241" y="2227943"/>
              <a:ext cx="406400" cy="362857"/>
            </a:xfrm>
            <a:custGeom>
              <a:avLst/>
              <a:gdLst>
                <a:gd name="connsiteX0" fmla="*/ 130628 w 406400"/>
                <a:gd name="connsiteY0" fmla="*/ 29029 h 362857"/>
                <a:gd name="connsiteX1" fmla="*/ 406400 w 406400"/>
                <a:gd name="connsiteY1" fmla="*/ 0 h 362857"/>
                <a:gd name="connsiteX2" fmla="*/ 304800 w 406400"/>
                <a:gd name="connsiteY2" fmla="*/ 101600 h 362857"/>
                <a:gd name="connsiteX3" fmla="*/ 290286 w 406400"/>
                <a:gd name="connsiteY3" fmla="*/ 145143 h 362857"/>
                <a:gd name="connsiteX4" fmla="*/ 261257 w 406400"/>
                <a:gd name="connsiteY4" fmla="*/ 217714 h 362857"/>
                <a:gd name="connsiteX5" fmla="*/ 246743 w 406400"/>
                <a:gd name="connsiteY5" fmla="*/ 348343 h 362857"/>
                <a:gd name="connsiteX6" fmla="*/ 0 w 406400"/>
                <a:gd name="connsiteY6" fmla="*/ 362857 h 362857"/>
                <a:gd name="connsiteX7" fmla="*/ 43543 w 406400"/>
                <a:gd name="connsiteY7" fmla="*/ 159657 h 362857"/>
                <a:gd name="connsiteX8" fmla="*/ 188686 w 406400"/>
                <a:gd name="connsiteY8" fmla="*/ 58057 h 362857"/>
                <a:gd name="connsiteX9" fmla="*/ 130628 w 406400"/>
                <a:gd name="connsiteY9" fmla="*/ 29029 h 36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400" h="362857">
                  <a:moveTo>
                    <a:pt x="130628" y="29029"/>
                  </a:moveTo>
                  <a:lnTo>
                    <a:pt x="406400" y="0"/>
                  </a:lnTo>
                  <a:cubicBezTo>
                    <a:pt x="372533" y="33867"/>
                    <a:pt x="334720" y="64200"/>
                    <a:pt x="304800" y="101600"/>
                  </a:cubicBezTo>
                  <a:cubicBezTo>
                    <a:pt x="295243" y="113547"/>
                    <a:pt x="295658" y="130818"/>
                    <a:pt x="290286" y="145143"/>
                  </a:cubicBezTo>
                  <a:cubicBezTo>
                    <a:pt x="281138" y="169538"/>
                    <a:pt x="270933" y="193524"/>
                    <a:pt x="261257" y="217714"/>
                  </a:cubicBezTo>
                  <a:cubicBezTo>
                    <a:pt x="242948" y="309263"/>
                    <a:pt x="246743" y="265616"/>
                    <a:pt x="246743" y="348343"/>
                  </a:cubicBezTo>
                  <a:lnTo>
                    <a:pt x="0" y="362857"/>
                  </a:lnTo>
                  <a:lnTo>
                    <a:pt x="43543" y="159657"/>
                  </a:lnTo>
                  <a:lnTo>
                    <a:pt x="188686" y="58057"/>
                  </a:lnTo>
                  <a:lnTo>
                    <a:pt x="130628" y="29029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11" name="Freeform 10"/>
          <p:cNvSpPr/>
          <p:nvPr/>
        </p:nvSpPr>
        <p:spPr>
          <a:xfrm rot="19106542">
            <a:off x="7196820" y="2503719"/>
            <a:ext cx="754743" cy="1074057"/>
          </a:xfrm>
          <a:custGeom>
            <a:avLst/>
            <a:gdLst>
              <a:gd name="connsiteX0" fmla="*/ 246743 w 754743"/>
              <a:gd name="connsiteY0" fmla="*/ 508000 h 1074057"/>
              <a:gd name="connsiteX1" fmla="*/ 0 w 754743"/>
              <a:gd name="connsiteY1" fmla="*/ 116114 h 1074057"/>
              <a:gd name="connsiteX2" fmla="*/ 72572 w 754743"/>
              <a:gd name="connsiteY2" fmla="*/ 0 h 1074057"/>
              <a:gd name="connsiteX3" fmla="*/ 348343 w 754743"/>
              <a:gd name="connsiteY3" fmla="*/ 420914 h 1074057"/>
              <a:gd name="connsiteX4" fmla="*/ 682172 w 754743"/>
              <a:gd name="connsiteY4" fmla="*/ 58057 h 1074057"/>
              <a:gd name="connsiteX5" fmla="*/ 754743 w 754743"/>
              <a:gd name="connsiteY5" fmla="*/ 174171 h 1074057"/>
              <a:gd name="connsiteX6" fmla="*/ 435429 w 754743"/>
              <a:gd name="connsiteY6" fmla="*/ 508000 h 1074057"/>
              <a:gd name="connsiteX7" fmla="*/ 391886 w 754743"/>
              <a:gd name="connsiteY7" fmla="*/ 1074057 h 1074057"/>
              <a:gd name="connsiteX8" fmla="*/ 319315 w 754743"/>
              <a:gd name="connsiteY8" fmla="*/ 1074057 h 1074057"/>
              <a:gd name="connsiteX9" fmla="*/ 246743 w 754743"/>
              <a:gd name="connsiteY9" fmla="*/ 508000 h 107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4743" h="1074057">
                <a:moveTo>
                  <a:pt x="246743" y="508000"/>
                </a:moveTo>
                <a:lnTo>
                  <a:pt x="0" y="116114"/>
                </a:lnTo>
                <a:lnTo>
                  <a:pt x="72572" y="0"/>
                </a:lnTo>
                <a:lnTo>
                  <a:pt x="348343" y="420914"/>
                </a:lnTo>
                <a:lnTo>
                  <a:pt x="682172" y="58057"/>
                </a:lnTo>
                <a:lnTo>
                  <a:pt x="754743" y="174171"/>
                </a:lnTo>
                <a:lnTo>
                  <a:pt x="435429" y="508000"/>
                </a:lnTo>
                <a:lnTo>
                  <a:pt x="391886" y="1074057"/>
                </a:lnTo>
                <a:lnTo>
                  <a:pt x="319315" y="1074057"/>
                </a:lnTo>
                <a:lnTo>
                  <a:pt x="246743" y="508000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1" name="Freeform 30"/>
          <p:cNvSpPr/>
          <p:nvPr/>
        </p:nvSpPr>
        <p:spPr>
          <a:xfrm rot="12928824">
            <a:off x="7258564" y="613520"/>
            <a:ext cx="754743" cy="1074057"/>
          </a:xfrm>
          <a:custGeom>
            <a:avLst/>
            <a:gdLst>
              <a:gd name="connsiteX0" fmla="*/ 246743 w 754743"/>
              <a:gd name="connsiteY0" fmla="*/ 508000 h 1074057"/>
              <a:gd name="connsiteX1" fmla="*/ 0 w 754743"/>
              <a:gd name="connsiteY1" fmla="*/ 116114 h 1074057"/>
              <a:gd name="connsiteX2" fmla="*/ 72572 w 754743"/>
              <a:gd name="connsiteY2" fmla="*/ 0 h 1074057"/>
              <a:gd name="connsiteX3" fmla="*/ 348343 w 754743"/>
              <a:gd name="connsiteY3" fmla="*/ 420914 h 1074057"/>
              <a:gd name="connsiteX4" fmla="*/ 682172 w 754743"/>
              <a:gd name="connsiteY4" fmla="*/ 58057 h 1074057"/>
              <a:gd name="connsiteX5" fmla="*/ 754743 w 754743"/>
              <a:gd name="connsiteY5" fmla="*/ 174171 h 1074057"/>
              <a:gd name="connsiteX6" fmla="*/ 435429 w 754743"/>
              <a:gd name="connsiteY6" fmla="*/ 508000 h 1074057"/>
              <a:gd name="connsiteX7" fmla="*/ 391886 w 754743"/>
              <a:gd name="connsiteY7" fmla="*/ 1074057 h 1074057"/>
              <a:gd name="connsiteX8" fmla="*/ 319315 w 754743"/>
              <a:gd name="connsiteY8" fmla="*/ 1074057 h 1074057"/>
              <a:gd name="connsiteX9" fmla="*/ 246743 w 754743"/>
              <a:gd name="connsiteY9" fmla="*/ 508000 h 107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4743" h="1074057">
                <a:moveTo>
                  <a:pt x="246743" y="508000"/>
                </a:moveTo>
                <a:lnTo>
                  <a:pt x="0" y="116114"/>
                </a:lnTo>
                <a:lnTo>
                  <a:pt x="72572" y="0"/>
                </a:lnTo>
                <a:lnTo>
                  <a:pt x="348343" y="420914"/>
                </a:lnTo>
                <a:lnTo>
                  <a:pt x="682172" y="58057"/>
                </a:lnTo>
                <a:lnTo>
                  <a:pt x="754743" y="174171"/>
                </a:lnTo>
                <a:lnTo>
                  <a:pt x="435429" y="508000"/>
                </a:lnTo>
                <a:lnTo>
                  <a:pt x="391886" y="1074057"/>
                </a:lnTo>
                <a:lnTo>
                  <a:pt x="319315" y="1074057"/>
                </a:lnTo>
                <a:lnTo>
                  <a:pt x="246743" y="508000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2" name="Freeform 31"/>
          <p:cNvSpPr/>
          <p:nvPr/>
        </p:nvSpPr>
        <p:spPr>
          <a:xfrm rot="4986491">
            <a:off x="5334608" y="1744637"/>
            <a:ext cx="754743" cy="1074057"/>
          </a:xfrm>
          <a:custGeom>
            <a:avLst/>
            <a:gdLst>
              <a:gd name="connsiteX0" fmla="*/ 246743 w 754743"/>
              <a:gd name="connsiteY0" fmla="*/ 508000 h 1074057"/>
              <a:gd name="connsiteX1" fmla="*/ 0 w 754743"/>
              <a:gd name="connsiteY1" fmla="*/ 116114 h 1074057"/>
              <a:gd name="connsiteX2" fmla="*/ 72572 w 754743"/>
              <a:gd name="connsiteY2" fmla="*/ 0 h 1074057"/>
              <a:gd name="connsiteX3" fmla="*/ 348343 w 754743"/>
              <a:gd name="connsiteY3" fmla="*/ 420914 h 1074057"/>
              <a:gd name="connsiteX4" fmla="*/ 682172 w 754743"/>
              <a:gd name="connsiteY4" fmla="*/ 58057 h 1074057"/>
              <a:gd name="connsiteX5" fmla="*/ 754743 w 754743"/>
              <a:gd name="connsiteY5" fmla="*/ 174171 h 1074057"/>
              <a:gd name="connsiteX6" fmla="*/ 435429 w 754743"/>
              <a:gd name="connsiteY6" fmla="*/ 508000 h 1074057"/>
              <a:gd name="connsiteX7" fmla="*/ 391886 w 754743"/>
              <a:gd name="connsiteY7" fmla="*/ 1074057 h 1074057"/>
              <a:gd name="connsiteX8" fmla="*/ 319315 w 754743"/>
              <a:gd name="connsiteY8" fmla="*/ 1074057 h 1074057"/>
              <a:gd name="connsiteX9" fmla="*/ 246743 w 754743"/>
              <a:gd name="connsiteY9" fmla="*/ 508000 h 107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4743" h="1074057">
                <a:moveTo>
                  <a:pt x="246743" y="508000"/>
                </a:moveTo>
                <a:lnTo>
                  <a:pt x="0" y="116114"/>
                </a:lnTo>
                <a:lnTo>
                  <a:pt x="72572" y="0"/>
                </a:lnTo>
                <a:lnTo>
                  <a:pt x="348343" y="420914"/>
                </a:lnTo>
                <a:lnTo>
                  <a:pt x="682172" y="58057"/>
                </a:lnTo>
                <a:lnTo>
                  <a:pt x="754743" y="174171"/>
                </a:lnTo>
                <a:lnTo>
                  <a:pt x="435429" y="508000"/>
                </a:lnTo>
                <a:lnTo>
                  <a:pt x="391886" y="1074057"/>
                </a:lnTo>
                <a:lnTo>
                  <a:pt x="319315" y="1074057"/>
                </a:lnTo>
                <a:lnTo>
                  <a:pt x="246743" y="508000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3803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90600"/>
          </a:xfrm>
        </p:spPr>
        <p:txBody>
          <a:bodyPr>
            <a:noAutofit/>
          </a:bodyPr>
          <a:lstStyle/>
          <a:p>
            <a:r>
              <a:rPr lang="lv-LV" sz="3600" b="1" dirty="0" err="1" smtClean="0">
                <a:solidFill>
                  <a:srgbClr val="0070C0"/>
                </a:solidFill>
              </a:rPr>
              <a:t>Imūnprecipitācija</a:t>
            </a:r>
            <a:r>
              <a:rPr lang="lv-LV" sz="3600" b="1" dirty="0" smtClean="0">
                <a:solidFill>
                  <a:srgbClr val="0070C0"/>
                </a:solidFill>
              </a:rPr>
              <a:t> gelā</a:t>
            </a:r>
            <a:endParaRPr lang="lv-LV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00600" y="1603829"/>
            <a:ext cx="4038600" cy="5029200"/>
          </a:xfrm>
        </p:spPr>
        <p:txBody>
          <a:bodyPr>
            <a:noAutofit/>
          </a:bodyPr>
          <a:lstStyle/>
          <a:p>
            <a:r>
              <a:rPr lang="lv-LV" sz="2200" dirty="0" smtClean="0"/>
              <a:t>Antigēns bedrītē, antiviela gelā</a:t>
            </a:r>
          </a:p>
          <a:p>
            <a:r>
              <a:rPr lang="lv-LV" sz="2200" dirty="0" smtClean="0"/>
              <a:t>Gredzens veidojas vietā, kur </a:t>
            </a:r>
            <a:r>
              <a:rPr lang="lv-LV" sz="2200" dirty="0" err="1" smtClean="0"/>
              <a:t>Av</a:t>
            </a:r>
            <a:r>
              <a:rPr lang="lv-LV" sz="2200" dirty="0" smtClean="0"/>
              <a:t> &amp; Ag sasniedz ekvivalenci</a:t>
            </a:r>
          </a:p>
          <a:p>
            <a:r>
              <a:rPr lang="lv-LV" sz="2200" dirty="0" err="1" smtClean="0"/>
              <a:t>Precipitācijas</a:t>
            </a:r>
            <a:r>
              <a:rPr lang="lv-LV" sz="2200" dirty="0" smtClean="0"/>
              <a:t> laukums proporcionāls antigēna koncentrācijai</a:t>
            </a:r>
          </a:p>
          <a:p>
            <a:pPr marL="0" indent="0">
              <a:buNone/>
            </a:pPr>
            <a:endParaRPr lang="lv-LV" sz="2200" dirty="0" smtClean="0"/>
          </a:p>
          <a:p>
            <a:r>
              <a:rPr lang="lv-LV" sz="2200" dirty="0" smtClean="0"/>
              <a:t>Ag un </a:t>
            </a:r>
            <a:r>
              <a:rPr lang="lv-LV" sz="2200" dirty="0" err="1" smtClean="0"/>
              <a:t>Av</a:t>
            </a:r>
            <a:r>
              <a:rPr lang="lv-LV" sz="2200" dirty="0" smtClean="0"/>
              <a:t> difundē viens otram pretī</a:t>
            </a:r>
          </a:p>
          <a:p>
            <a:r>
              <a:rPr lang="lv-LV" sz="2200" dirty="0" err="1" smtClean="0"/>
              <a:t>Precipitācijas</a:t>
            </a:r>
            <a:r>
              <a:rPr lang="lv-LV" sz="2200" dirty="0" smtClean="0"/>
              <a:t> līnija </a:t>
            </a:r>
            <a:r>
              <a:rPr lang="lv-LV" sz="2200" dirty="0"/>
              <a:t>vietā, kur </a:t>
            </a:r>
            <a:r>
              <a:rPr lang="lv-LV" sz="2200" dirty="0" err="1"/>
              <a:t>Av</a:t>
            </a:r>
            <a:r>
              <a:rPr lang="lv-LV" sz="2200" dirty="0"/>
              <a:t> &amp; Ag sasniedz ekvivalenci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68" y="1219200"/>
            <a:ext cx="418170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7271" y="1203903"/>
            <a:ext cx="235352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lv-LV" sz="2000" b="1" dirty="0" smtClean="0">
                <a:solidFill>
                  <a:srgbClr val="FF0000"/>
                </a:solidFill>
              </a:rPr>
              <a:t>Radiālā </a:t>
            </a:r>
            <a:r>
              <a:rPr lang="lv-LV" sz="2000" b="1" dirty="0" err="1" smtClean="0">
                <a:solidFill>
                  <a:srgbClr val="FF0000"/>
                </a:solidFill>
              </a:rPr>
              <a:t>imūndifūzija</a:t>
            </a:r>
            <a:endParaRPr lang="lv-LV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114800"/>
            <a:ext cx="241675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lv-LV" sz="2000" b="1" dirty="0" smtClean="0">
                <a:solidFill>
                  <a:srgbClr val="FF0000"/>
                </a:solidFill>
              </a:rPr>
              <a:t>Dubultā </a:t>
            </a:r>
            <a:r>
              <a:rPr lang="lv-LV" sz="2000" b="1" dirty="0" err="1" smtClean="0">
                <a:solidFill>
                  <a:srgbClr val="FF0000"/>
                </a:solidFill>
              </a:rPr>
              <a:t>imūndifūzija</a:t>
            </a:r>
            <a:endParaRPr lang="lv-LV" sz="2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1676" y="6211669"/>
            <a:ext cx="4632324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lv-LV" b="1" dirty="0" err="1" smtClean="0"/>
              <a:t>Detalizēti:</a:t>
            </a:r>
            <a:r>
              <a:rPr lang="lv-LV" dirty="0" err="1" smtClean="0"/>
              <a:t>www.slideshare.net</a:t>
            </a:r>
            <a:r>
              <a:rPr lang="lv-LV" dirty="0" smtClean="0"/>
              <a:t>/</a:t>
            </a:r>
            <a:r>
              <a:rPr lang="lv-LV" dirty="0" err="1" smtClean="0"/>
              <a:t>suniu</a:t>
            </a:r>
            <a:r>
              <a:rPr lang="lv-LV" dirty="0" smtClean="0"/>
              <a:t>/</a:t>
            </a:r>
            <a:r>
              <a:rPr lang="lv-LV" dirty="0" err="1" smtClean="0"/>
              <a:t>immunodiffusion-principles-and</a:t>
            </a:r>
            <a:r>
              <a:rPr lang="lv-LV" dirty="0" smtClean="0"/>
              <a:t>-</a:t>
            </a:r>
            <a:r>
              <a:rPr lang="lv-LV" dirty="0" err="1" smtClean="0"/>
              <a:t>application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583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>
            <a:noAutofit/>
          </a:bodyPr>
          <a:lstStyle/>
          <a:p>
            <a:r>
              <a:rPr lang="lv-LV" b="1" dirty="0"/>
              <a:t>Proteīnu identificēšana un attīrīšana </a:t>
            </a:r>
            <a:r>
              <a:rPr lang="lv-LV" b="1" dirty="0" smtClean="0"/>
              <a:t/>
            </a:r>
            <a:br>
              <a:rPr lang="lv-LV" b="1" dirty="0" smtClean="0"/>
            </a:br>
            <a:r>
              <a:rPr lang="lv-LV" b="1" dirty="0" err="1" smtClean="0">
                <a:solidFill>
                  <a:srgbClr val="0070C0"/>
                </a:solidFill>
              </a:rPr>
              <a:t>Afīnā</a:t>
            </a:r>
            <a:r>
              <a:rPr lang="lv-LV" b="1" dirty="0" smtClean="0">
                <a:solidFill>
                  <a:srgbClr val="0070C0"/>
                </a:solidFill>
              </a:rPr>
              <a:t> hromatogrāfija </a:t>
            </a:r>
            <a:br>
              <a:rPr lang="lv-LV" b="1" dirty="0" smtClean="0">
                <a:solidFill>
                  <a:srgbClr val="0070C0"/>
                </a:solidFill>
              </a:rPr>
            </a:br>
            <a:endParaRPr lang="lv-LV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3451"/>
            <a:ext cx="7690008" cy="479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307068"/>
            <a:ext cx="5811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solidFill>
                  <a:srgbClr val="FF0000"/>
                </a:solidFill>
              </a:rPr>
              <a:t>Antigēna X attīrīšana no proteīnu maisījuma</a:t>
            </a:r>
            <a:endParaRPr lang="lv-LV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-228600"/>
            <a:ext cx="8915400" cy="990600"/>
          </a:xfrm>
        </p:spPr>
        <p:txBody>
          <a:bodyPr/>
          <a:lstStyle/>
          <a:p>
            <a:pPr algn="ctr"/>
            <a:r>
              <a:rPr lang="lv-LV" b="1" dirty="0" err="1" smtClean="0">
                <a:solidFill>
                  <a:schemeClr val="tx1"/>
                </a:solidFill>
              </a:rPr>
              <a:t>Western</a:t>
            </a:r>
            <a:r>
              <a:rPr lang="lv-LV" b="1" dirty="0" smtClean="0">
                <a:solidFill>
                  <a:schemeClr val="tx1"/>
                </a:solidFill>
              </a:rPr>
              <a:t> </a:t>
            </a:r>
            <a:r>
              <a:rPr lang="lv-LV" b="1" dirty="0" err="1" smtClean="0">
                <a:solidFill>
                  <a:schemeClr val="tx1"/>
                </a:solidFill>
              </a:rPr>
              <a:t>blots</a:t>
            </a:r>
            <a:r>
              <a:rPr lang="lv-LV" b="1" dirty="0" smtClean="0">
                <a:solidFill>
                  <a:schemeClr val="tx1"/>
                </a:solidFill>
              </a:rPr>
              <a:t> (1) - </a:t>
            </a:r>
            <a:r>
              <a:rPr lang="lv-LV" b="1" dirty="0" smtClean="0">
                <a:solidFill>
                  <a:srgbClr val="0070C0"/>
                </a:solidFill>
              </a:rPr>
              <a:t>proteīnu elektroforēze</a:t>
            </a:r>
            <a:endParaRPr lang="lv-LV" b="1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300913" cy="5862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241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339499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 err="1" smtClean="0">
                <a:solidFill>
                  <a:schemeClr val="tx1"/>
                </a:solidFill>
              </a:rPr>
              <a:t>Western</a:t>
            </a:r>
            <a:r>
              <a:rPr lang="lv-LV" b="1" dirty="0" smtClean="0">
                <a:solidFill>
                  <a:schemeClr val="tx1"/>
                </a:solidFill>
              </a:rPr>
              <a:t> </a:t>
            </a:r>
            <a:r>
              <a:rPr lang="lv-LV" b="1" dirty="0" err="1" smtClean="0">
                <a:solidFill>
                  <a:schemeClr val="tx1"/>
                </a:solidFill>
              </a:rPr>
              <a:t>blots</a:t>
            </a:r>
            <a:r>
              <a:rPr lang="lv-LV" b="1" dirty="0" smtClean="0">
                <a:solidFill>
                  <a:schemeClr val="tx1"/>
                </a:solidFill>
              </a:rPr>
              <a:t> (2) – </a:t>
            </a:r>
            <a:r>
              <a:rPr lang="lv-LV" b="1" dirty="0" smtClean="0">
                <a:solidFill>
                  <a:srgbClr val="0070C0"/>
                </a:solidFill>
              </a:rPr>
              <a:t>proteīnu pārnese</a:t>
            </a:r>
            <a:endParaRPr lang="lv-LV" b="1" dirty="0">
              <a:solidFill>
                <a:srgbClr val="0070C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686800" y="2178843"/>
            <a:ext cx="0" cy="269795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4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229600" cy="914400"/>
          </a:xfrm>
        </p:spPr>
        <p:txBody>
          <a:bodyPr/>
          <a:lstStyle/>
          <a:p>
            <a:pPr algn="ctr"/>
            <a:r>
              <a:rPr lang="lv-LV" b="1" dirty="0" err="1" smtClean="0">
                <a:solidFill>
                  <a:srgbClr val="0070C0"/>
                </a:solidFill>
              </a:rPr>
              <a:t>Western</a:t>
            </a:r>
            <a:r>
              <a:rPr lang="lv-LV" b="1" dirty="0" smtClean="0">
                <a:solidFill>
                  <a:srgbClr val="0070C0"/>
                </a:solidFill>
              </a:rPr>
              <a:t> </a:t>
            </a:r>
            <a:r>
              <a:rPr lang="lv-LV" b="1" dirty="0" err="1" smtClean="0">
                <a:solidFill>
                  <a:srgbClr val="0070C0"/>
                </a:solidFill>
              </a:rPr>
              <a:t>blots</a:t>
            </a:r>
            <a:r>
              <a:rPr lang="lv-LV" b="1" dirty="0" smtClean="0">
                <a:solidFill>
                  <a:srgbClr val="0070C0"/>
                </a:solidFill>
              </a:rPr>
              <a:t> (3)</a:t>
            </a:r>
            <a:endParaRPr lang="lv-LV" b="1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6341544" cy="65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74944" y="3523005"/>
            <a:ext cx="2040456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b="1" dirty="0" err="1" smtClean="0">
                <a:solidFill>
                  <a:schemeClr val="tx1"/>
                </a:solidFill>
              </a:rPr>
              <a:t>Western</a:t>
            </a:r>
            <a:r>
              <a:rPr lang="lv-LV" b="1" dirty="0" smtClean="0">
                <a:solidFill>
                  <a:schemeClr val="tx1"/>
                </a:solidFill>
              </a:rPr>
              <a:t> </a:t>
            </a:r>
            <a:r>
              <a:rPr lang="lv-LV" b="1" dirty="0" err="1" smtClean="0">
                <a:solidFill>
                  <a:schemeClr val="tx1"/>
                </a:solidFill>
              </a:rPr>
              <a:t>blots</a:t>
            </a:r>
            <a:r>
              <a:rPr lang="lv-LV" b="1" dirty="0" smtClean="0">
                <a:solidFill>
                  <a:schemeClr val="tx1"/>
                </a:solidFill>
              </a:rPr>
              <a:t> (3) </a:t>
            </a:r>
            <a:r>
              <a:rPr lang="lv-LV" b="1" dirty="0" smtClean="0">
                <a:solidFill>
                  <a:srgbClr val="0070C0"/>
                </a:solidFill>
              </a:rPr>
              <a:t>– specifisku proteīnu </a:t>
            </a:r>
            <a:r>
              <a:rPr lang="lv-LV" b="1" dirty="0" err="1" smtClean="0">
                <a:solidFill>
                  <a:srgbClr val="0070C0"/>
                </a:solidFill>
              </a:rPr>
              <a:t>detekcija</a:t>
            </a:r>
            <a:endParaRPr lang="lv-LV" b="1" dirty="0">
              <a:solidFill>
                <a:srgbClr val="0070C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417744" y="533400"/>
            <a:ext cx="0" cy="1524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9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540491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80146"/>
            <a:ext cx="5410200" cy="325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32538" y="838200"/>
            <a:ext cx="2678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 smtClean="0">
                <a:solidFill>
                  <a:srgbClr val="0070C0"/>
                </a:solidFill>
              </a:rPr>
              <a:t>Visu proteīnu sadalījums  SDS-PAGE gelā</a:t>
            </a:r>
            <a:endParaRPr lang="lv-LV" sz="2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339" y="4605388"/>
            <a:ext cx="2678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 smtClean="0">
                <a:solidFill>
                  <a:srgbClr val="0070C0"/>
                </a:solidFill>
              </a:rPr>
              <a:t>WB rezultāts</a:t>
            </a:r>
          </a:p>
          <a:p>
            <a:pPr algn="ctr"/>
            <a:endParaRPr lang="lv-LV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333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err="1" smtClean="0">
                <a:solidFill>
                  <a:srgbClr val="0070C0"/>
                </a:solidFill>
              </a:rPr>
              <a:t>Imūnfluorescence</a:t>
            </a:r>
            <a:r>
              <a:rPr lang="lv-LV" b="1" dirty="0" smtClean="0">
                <a:solidFill>
                  <a:srgbClr val="0070C0"/>
                </a:solidFill>
              </a:rPr>
              <a:t> &amp; </a:t>
            </a:r>
            <a:r>
              <a:rPr lang="lv-LV" b="1" dirty="0" err="1">
                <a:solidFill>
                  <a:srgbClr val="0070C0"/>
                </a:solidFill>
              </a:rPr>
              <a:t>Imūnhistoķīmija</a:t>
            </a:r>
            <a:endParaRPr lang="lv-LV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15440"/>
            <a:ext cx="8229600" cy="4937760"/>
          </a:xfrm>
        </p:spPr>
        <p:txBody>
          <a:bodyPr/>
          <a:lstStyle/>
          <a:p>
            <a:pPr marL="274320" lvl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lv-LV" sz="2600" dirty="0" smtClean="0"/>
              <a:t>Izmanto:</a:t>
            </a:r>
            <a:endParaRPr lang="lv-LV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lv-LV" sz="2400" dirty="0"/>
              <a:t>molekulu </a:t>
            </a:r>
            <a:r>
              <a:rPr lang="lv-LV" sz="2400" dirty="0" err="1"/>
              <a:t>detekcijai</a:t>
            </a:r>
            <a:r>
              <a:rPr lang="lv-LV" sz="2400" dirty="0"/>
              <a:t> </a:t>
            </a:r>
            <a:r>
              <a:rPr lang="lv-LV" sz="2400" dirty="0" smtClean="0"/>
              <a:t>šūnās/audu griezumos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lv-LV" dirty="0" smtClean="0"/>
              <a:t>Molekulu </a:t>
            </a:r>
            <a:r>
              <a:rPr lang="lv-LV" dirty="0" err="1" smtClean="0"/>
              <a:t>iekššūnas</a:t>
            </a:r>
            <a:r>
              <a:rPr lang="lv-LV" dirty="0" smtClean="0"/>
              <a:t> lokalizācijas vizualizēšanai &amp; molekulu ko-lokalizācijas pētīšanai</a:t>
            </a:r>
          </a:p>
          <a:p>
            <a:pPr>
              <a:spcBef>
                <a:spcPts val="0"/>
              </a:spcBef>
            </a:pPr>
            <a:r>
              <a:rPr lang="lv-LV" dirty="0" smtClean="0"/>
              <a:t>Balstās uz mikroskopisku audu griezumu vai šūnu analīzi</a:t>
            </a:r>
          </a:p>
          <a:p>
            <a:pPr lvl="1">
              <a:spcBef>
                <a:spcPts val="0"/>
              </a:spcBef>
            </a:pPr>
            <a:r>
              <a:rPr lang="lv-LV" dirty="0" smtClean="0"/>
              <a:t>gaismas mikroskopija – galvenokārt IHC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lv-LV" dirty="0" smtClean="0"/>
              <a:t>Fluorescences vai </a:t>
            </a:r>
            <a:r>
              <a:rPr lang="lv-LV" dirty="0" err="1" smtClean="0"/>
              <a:t>konfokālā</a:t>
            </a:r>
            <a:r>
              <a:rPr lang="lv-LV" dirty="0" smtClean="0"/>
              <a:t> mikroskopija – IF, arī IHC</a:t>
            </a:r>
          </a:p>
          <a:p>
            <a:pPr>
              <a:spcBef>
                <a:spcPts val="0"/>
              </a:spcBef>
            </a:pPr>
            <a:r>
              <a:rPr lang="lv-LV" dirty="0" smtClean="0"/>
              <a:t>Iezīmētas antivielas (vai antigēni) ar:</a:t>
            </a:r>
          </a:p>
          <a:p>
            <a:pPr lvl="1">
              <a:spcBef>
                <a:spcPts val="0"/>
              </a:spcBef>
            </a:pPr>
            <a:r>
              <a:rPr lang="lv-LV" dirty="0" smtClean="0"/>
              <a:t>Enzīmu (IHC)</a:t>
            </a:r>
          </a:p>
          <a:p>
            <a:pPr lvl="1">
              <a:spcBef>
                <a:spcPts val="0"/>
              </a:spcBef>
            </a:pPr>
            <a:r>
              <a:rPr lang="lv-LV" dirty="0" err="1" smtClean="0"/>
              <a:t>Fluorescentām</a:t>
            </a:r>
            <a:r>
              <a:rPr lang="lv-LV" dirty="0" smtClean="0"/>
              <a:t> krāsām (IF)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968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b="1" dirty="0" smtClean="0">
                <a:solidFill>
                  <a:srgbClr val="0070C0"/>
                </a:solidFill>
              </a:rPr>
              <a:t>Tiešā &amp; netiešā IF</a:t>
            </a:r>
            <a:endParaRPr lang="lv-LV" b="1" dirty="0">
              <a:solidFill>
                <a:srgbClr val="0070C0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92401"/>
            <a:ext cx="8229600" cy="315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4572000"/>
            <a:ext cx="2356561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https://encrypted-tbn3.gstatic.com/images?q=tbn:ANd9GcQgUz6Ocv9NtoIjhWsjAVfEQaVgz9YIhxsNSRQF7j0LW0sx8xkKl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86" y="4572000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https://encrypted-tbn2.gstatic.com/images?q=tbn:ANd9GcSHwuPBYW3l0D_zjpzu_PgPec4i45m9mT2jABjbrbRAKf1FnD0Pg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24098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35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                           </a:t>
            </a:r>
            <a:r>
              <a:rPr lang="lv-LV" b="1" dirty="0" err="1" smtClean="0">
                <a:solidFill>
                  <a:schemeClr val="tx1"/>
                </a:solidFill>
              </a:rPr>
              <a:t>Imūnhistoķīmija</a:t>
            </a:r>
            <a:endParaRPr lang="lv-LV" dirty="0">
              <a:solidFill>
                <a:schemeClr val="tx1"/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919" y="3733800"/>
            <a:ext cx="6153481" cy="2889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068343" cy="2479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3886200" y="1383268"/>
            <a:ext cx="50292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Nosaka molekulas anatomisko izvietojumu audu griezumos – šūnu tipu, kurā tās </a:t>
            </a:r>
            <a:r>
              <a:rPr lang="lv-LV" sz="2000" dirty="0" err="1" smtClean="0"/>
              <a:t>ekspresētas</a:t>
            </a:r>
            <a:r>
              <a:rPr lang="lv-LV" sz="2000" dirty="0" smtClean="0"/>
              <a:t>, </a:t>
            </a:r>
            <a:r>
              <a:rPr lang="lv-LV" sz="2000" dirty="0" err="1" smtClean="0"/>
              <a:t>iekššūnas</a:t>
            </a:r>
            <a:r>
              <a:rPr lang="lv-LV" sz="2000" dirty="0" smtClean="0"/>
              <a:t> lokalizāciju</a:t>
            </a:r>
          </a:p>
          <a:p>
            <a:endParaRPr lang="lv-LV" sz="2000" dirty="0" smtClean="0"/>
          </a:p>
          <a:p>
            <a:r>
              <a:rPr lang="lv-LV" sz="2000" b="1" dirty="0" smtClean="0">
                <a:solidFill>
                  <a:srgbClr val="0070C0"/>
                </a:solidFill>
              </a:rPr>
              <a:t>Noteiktu audu kontekstā </a:t>
            </a:r>
          </a:p>
          <a:p>
            <a:r>
              <a:rPr lang="lv-LV" sz="2000" dirty="0" smtClean="0"/>
              <a:t>(parafīnā ieslēgti vai sasaldēti)</a:t>
            </a:r>
            <a:endParaRPr lang="lv-LV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644445" y="4965913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 dirty="0" smtClean="0"/>
              <a:t>HRP + AP</a:t>
            </a:r>
            <a:endParaRPr lang="lv-LV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8521" y="38100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 dirty="0" smtClean="0"/>
              <a:t>HRP</a:t>
            </a:r>
            <a:endParaRPr lang="lv-LV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29847" y="3276600"/>
            <a:ext cx="1785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 dirty="0" err="1" smtClean="0"/>
              <a:t>Fluorescentā</a:t>
            </a:r>
            <a:r>
              <a:rPr lang="lv-LV" b="1" dirty="0" smtClean="0"/>
              <a:t> IHC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161965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chemeClr val="tx1"/>
                </a:solidFill>
              </a:rPr>
              <a:t>Laboratorijas metodes    </a:t>
            </a:r>
            <a:r>
              <a:rPr lang="lv-LV" b="1" dirty="0" smtClean="0">
                <a:solidFill>
                  <a:srgbClr val="0070C0"/>
                </a:solidFill>
              </a:rPr>
              <a:t>Uz antivielām balstītās</a:t>
            </a:r>
            <a:endParaRPr lang="lv-LV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8077200" cy="54102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lv-LV" b="1" dirty="0" smtClean="0"/>
              <a:t>Antigēnu kvantificēšana</a:t>
            </a:r>
            <a:endParaRPr lang="lv-LV" b="1" dirty="0"/>
          </a:p>
          <a:p>
            <a:pPr lvl="1"/>
            <a:r>
              <a:rPr lang="lv-LV" dirty="0" smtClean="0"/>
              <a:t>RIA (</a:t>
            </a:r>
            <a:r>
              <a:rPr lang="lv-LV" i="1" dirty="0" smtClean="0"/>
              <a:t>radio-</a:t>
            </a:r>
            <a:r>
              <a:rPr lang="lv-LV" i="1" dirty="0" err="1" smtClean="0"/>
              <a:t>immuno</a:t>
            </a:r>
            <a:r>
              <a:rPr lang="lv-LV" i="1" dirty="0" smtClean="0"/>
              <a:t> </a:t>
            </a:r>
            <a:r>
              <a:rPr lang="lv-LV" i="1" dirty="0" err="1" smtClean="0"/>
              <a:t>assay</a:t>
            </a:r>
            <a:r>
              <a:rPr lang="lv-LV" dirty="0" smtClean="0"/>
              <a:t>)</a:t>
            </a:r>
          </a:p>
          <a:p>
            <a:pPr lvl="1">
              <a:spcAft>
                <a:spcPts val="600"/>
              </a:spcAft>
            </a:pPr>
            <a:r>
              <a:rPr lang="lv-LV" dirty="0" smtClean="0"/>
              <a:t>ELISA (</a:t>
            </a:r>
            <a:r>
              <a:rPr lang="lv-LV" i="1" dirty="0" err="1" smtClean="0"/>
              <a:t>enzyme-linked</a:t>
            </a:r>
            <a:r>
              <a:rPr lang="lv-LV" i="1" dirty="0" smtClean="0"/>
              <a:t> </a:t>
            </a:r>
            <a:r>
              <a:rPr lang="lv-LV" i="1" dirty="0" err="1"/>
              <a:t>immunosorbent</a:t>
            </a:r>
            <a:r>
              <a:rPr lang="lv-LV" i="1" dirty="0"/>
              <a:t> </a:t>
            </a:r>
            <a:r>
              <a:rPr lang="lv-LV" i="1" dirty="0" err="1" smtClean="0"/>
              <a:t>assay</a:t>
            </a:r>
            <a:r>
              <a:rPr lang="lv-LV" dirty="0" smtClean="0"/>
              <a:t>)</a:t>
            </a:r>
          </a:p>
          <a:p>
            <a:r>
              <a:rPr lang="lv-LV" b="1" dirty="0" smtClean="0"/>
              <a:t>Proteīnu identificēšana un attīrīšana</a:t>
            </a:r>
            <a:endParaRPr lang="en-US" b="1" dirty="0"/>
          </a:p>
          <a:p>
            <a:pPr lvl="1"/>
            <a:r>
              <a:rPr lang="lv-LV" dirty="0" err="1" smtClean="0"/>
              <a:t>Imunoprecipitācija</a:t>
            </a:r>
            <a:r>
              <a:rPr lang="lv-LV" dirty="0" smtClean="0"/>
              <a:t> (IP)</a:t>
            </a:r>
          </a:p>
          <a:p>
            <a:pPr lvl="1"/>
            <a:r>
              <a:rPr lang="lv-LV" dirty="0" smtClean="0"/>
              <a:t>(</a:t>
            </a:r>
            <a:r>
              <a:rPr lang="lv-LV" dirty="0" err="1" smtClean="0"/>
              <a:t>Imuno)afīnā</a:t>
            </a:r>
            <a:r>
              <a:rPr lang="lv-LV" dirty="0" smtClean="0"/>
              <a:t> hromatogrāfija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lv-LV" i="1" dirty="0" err="1"/>
              <a:t>Western</a:t>
            </a:r>
            <a:r>
              <a:rPr lang="lv-LV" i="1" dirty="0"/>
              <a:t> </a:t>
            </a:r>
            <a:r>
              <a:rPr lang="lv-LV" dirty="0" err="1" smtClean="0"/>
              <a:t>blots</a:t>
            </a:r>
            <a:r>
              <a:rPr lang="lv-LV" dirty="0" smtClean="0"/>
              <a:t> (WB)</a:t>
            </a:r>
            <a:endParaRPr lang="lv-LV" dirty="0"/>
          </a:p>
          <a:p>
            <a:r>
              <a:rPr lang="lv-LV" b="1" dirty="0" smtClean="0"/>
              <a:t>Antigēnu iezīmēšana un </a:t>
            </a:r>
            <a:r>
              <a:rPr lang="lv-LV" b="1" dirty="0" err="1" smtClean="0"/>
              <a:t>detekcija</a:t>
            </a:r>
            <a:r>
              <a:rPr lang="lv-LV" b="1" dirty="0" smtClean="0"/>
              <a:t> šūnās un audos</a:t>
            </a:r>
            <a:endParaRPr lang="en-US" b="1" dirty="0"/>
          </a:p>
          <a:p>
            <a:pPr lvl="1"/>
            <a:r>
              <a:rPr lang="lv-LV" dirty="0" err="1" smtClean="0"/>
              <a:t>Imūnfluorescence</a:t>
            </a:r>
            <a:r>
              <a:rPr lang="lv-LV" dirty="0" smtClean="0"/>
              <a:t> </a:t>
            </a:r>
            <a:r>
              <a:rPr lang="lv-LV" dirty="0"/>
              <a:t>(IF), </a:t>
            </a:r>
            <a:r>
              <a:rPr lang="lv-LV" dirty="0" err="1"/>
              <a:t>imūnhistoķīmija</a:t>
            </a:r>
            <a:r>
              <a:rPr lang="lv-LV" dirty="0"/>
              <a:t> (IHC) un </a:t>
            </a:r>
            <a:r>
              <a:rPr lang="lv-LV" dirty="0" err="1"/>
              <a:t>imūnelektronmikroskopija</a:t>
            </a:r>
            <a:endParaRPr lang="lv-LV" dirty="0"/>
          </a:p>
          <a:p>
            <a:pPr lvl="1"/>
            <a:r>
              <a:rPr lang="lv-LV" dirty="0">
                <a:solidFill>
                  <a:schemeClr val="tx1"/>
                </a:solidFill>
              </a:rPr>
              <a:t>Plūsmas </a:t>
            </a:r>
            <a:r>
              <a:rPr lang="lv-LV" dirty="0" err="1">
                <a:solidFill>
                  <a:schemeClr val="tx1"/>
                </a:solidFill>
              </a:rPr>
              <a:t>citometrija</a:t>
            </a:r>
            <a:r>
              <a:rPr lang="lv-LV" dirty="0">
                <a:solidFill>
                  <a:schemeClr val="tx1"/>
                </a:solidFill>
              </a:rPr>
              <a:t> (FC) un </a:t>
            </a:r>
          </a:p>
          <a:p>
            <a:pPr lvl="1"/>
            <a:r>
              <a:rPr lang="lv-LV" dirty="0" smtClean="0">
                <a:solidFill>
                  <a:schemeClr val="tx1"/>
                </a:solidFill>
              </a:rPr>
              <a:t>Fluorescences aktivēto šūnu šķirošana (FACS)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spcAft>
                <a:spcPts val="600"/>
              </a:spcAft>
            </a:pPr>
            <a:r>
              <a:rPr lang="lv-LV" dirty="0" smtClean="0">
                <a:solidFill>
                  <a:schemeClr val="tx1"/>
                </a:solidFill>
              </a:rPr>
              <a:t>Šūnu izolēšana/attīrīšana</a:t>
            </a:r>
          </a:p>
          <a:p>
            <a:r>
              <a:rPr lang="lv-LV" b="1" dirty="0" smtClean="0"/>
              <a:t>Antigēna-antivielu mijiedarbības mērījumi </a:t>
            </a:r>
            <a:r>
              <a:rPr lang="lv-LV" dirty="0" smtClean="0"/>
              <a:t>(afinitātes un </a:t>
            </a:r>
            <a:r>
              <a:rPr lang="lv-LV" dirty="0" err="1" smtClean="0"/>
              <a:t>aviditātes</a:t>
            </a:r>
            <a:r>
              <a:rPr lang="lv-LV" dirty="0" smtClean="0"/>
              <a:t> testi)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85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56" y="228600"/>
            <a:ext cx="8581644" cy="914400"/>
          </a:xfrm>
        </p:spPr>
        <p:txBody>
          <a:bodyPr>
            <a:normAutofit fontScale="90000"/>
          </a:bodyPr>
          <a:lstStyle/>
          <a:p>
            <a:r>
              <a:rPr lang="lv-LV" b="1" dirty="0" err="1" smtClean="0">
                <a:solidFill>
                  <a:srgbClr val="0070C0"/>
                </a:solidFill>
              </a:rPr>
              <a:t>Imūn-elektronmikroskopija</a:t>
            </a:r>
            <a:r>
              <a:rPr lang="lv-LV" b="1" dirty="0" smtClean="0">
                <a:solidFill>
                  <a:srgbClr val="0070C0"/>
                </a:solidFill>
              </a:rPr>
              <a:t> </a:t>
            </a:r>
            <a:br>
              <a:rPr lang="lv-LV" b="1" dirty="0" smtClean="0">
                <a:solidFill>
                  <a:srgbClr val="0070C0"/>
                </a:solidFill>
              </a:rPr>
            </a:br>
            <a:r>
              <a:rPr lang="en-US" i="1" dirty="0" err="1" smtClean="0"/>
              <a:t>Collidal</a:t>
            </a:r>
            <a:r>
              <a:rPr lang="en-US" i="1" dirty="0" smtClean="0"/>
              <a:t> </a:t>
            </a:r>
            <a:r>
              <a:rPr lang="en-US" i="1" dirty="0" err="1"/>
              <a:t>Immunogold</a:t>
            </a:r>
            <a:r>
              <a:rPr lang="en-US" i="1" dirty="0"/>
              <a:t> staining in electron </a:t>
            </a:r>
            <a:r>
              <a:rPr lang="en-US" i="1" dirty="0" smtClean="0"/>
              <a:t>microscopy</a:t>
            </a:r>
            <a:r>
              <a:rPr lang="lv-LV" dirty="0" smtClean="0">
                <a:solidFill>
                  <a:srgbClr val="0070C0"/>
                </a:solidFill>
              </a:rPr>
              <a:t> </a:t>
            </a:r>
            <a:endParaRPr lang="lv-LV" i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5800" y="1410564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200" b="1" dirty="0">
                <a:solidFill>
                  <a:srgbClr val="0070C0"/>
                </a:solidFill>
              </a:rPr>
              <a:t>Molekulu ekspresijas pētīšana ultrastruktūru </a:t>
            </a:r>
            <a:r>
              <a:rPr lang="lv-LV" sz="2200" b="1" dirty="0" smtClean="0">
                <a:solidFill>
                  <a:srgbClr val="0070C0"/>
                </a:solidFill>
              </a:rPr>
              <a:t>līmenī</a:t>
            </a:r>
            <a:endParaRPr lang="lv-LV" sz="2200" b="1" dirty="0">
              <a:solidFill>
                <a:srgbClr val="0070C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2116" y="1295400"/>
            <a:ext cx="4038600" cy="2617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600" y="3733801"/>
            <a:ext cx="6956782" cy="2934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5181600" y="2625858"/>
            <a:ext cx="31241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000" b="1" dirty="0"/>
              <a:t>Dažāda izmēra zelta daļiņas dažādu molekulu </a:t>
            </a:r>
            <a:r>
              <a:rPr lang="lv-LV" sz="2000" b="1" dirty="0" err="1"/>
              <a:t>kolokalizācijas</a:t>
            </a:r>
            <a:r>
              <a:rPr lang="lv-LV" sz="2000" b="1" dirty="0"/>
              <a:t> pētījumiem</a:t>
            </a:r>
          </a:p>
        </p:txBody>
      </p:sp>
    </p:spTree>
    <p:extLst>
      <p:ext uri="{BB962C8B-B14F-4D97-AF65-F5344CB8AC3E}">
        <p14:creationId xmlns:p14="http://schemas.microsoft.com/office/powerpoint/2010/main" val="17691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rgbClr val="0070C0"/>
                </a:solidFill>
              </a:rPr>
              <a:t>Multipleksas antigēnu </a:t>
            </a:r>
            <a:r>
              <a:rPr lang="lv-LV" b="1" dirty="0" err="1" smtClean="0">
                <a:solidFill>
                  <a:srgbClr val="0070C0"/>
                </a:solidFill>
              </a:rPr>
              <a:t>detekcijas</a:t>
            </a:r>
            <a:r>
              <a:rPr lang="lv-LV" b="1" dirty="0" smtClean="0">
                <a:solidFill>
                  <a:srgbClr val="0070C0"/>
                </a:solidFill>
              </a:rPr>
              <a:t> metodes</a:t>
            </a:r>
            <a:endParaRPr lang="lv-LV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lv-LV" sz="2000" b="1" dirty="0" smtClean="0"/>
              <a:t>Uz lodītēm balstītās </a:t>
            </a:r>
            <a:r>
              <a:rPr lang="lv-LV" sz="2000" dirty="0" smtClean="0"/>
              <a:t>– </a:t>
            </a:r>
            <a:r>
              <a:rPr lang="lv-LV" sz="2000" dirty="0" err="1" smtClean="0"/>
              <a:t>Luminex</a:t>
            </a:r>
            <a:r>
              <a:rPr lang="lv-LV" sz="2000" dirty="0" smtClean="0"/>
              <a:t>  </a:t>
            </a:r>
            <a:r>
              <a:rPr lang="lv-LV" sz="2000" dirty="0" err="1" smtClean="0"/>
              <a:t>xMAP</a:t>
            </a:r>
            <a:r>
              <a:rPr lang="lv-LV" sz="2000" dirty="0" smtClean="0"/>
              <a:t> tehnoloģija</a:t>
            </a:r>
          </a:p>
          <a:p>
            <a:r>
              <a:rPr lang="lv-LV" sz="2000" dirty="0" smtClean="0"/>
              <a:t>Pilnībā automatizēta 96-plašu formāta platforma</a:t>
            </a:r>
          </a:p>
          <a:p>
            <a:r>
              <a:rPr lang="lv-LV" sz="2000" dirty="0" smtClean="0"/>
              <a:t>Iespējams izmērīt līdz pat 100 (500) dažādām molekulām (</a:t>
            </a:r>
            <a:r>
              <a:rPr lang="lv-LV" sz="2000" dirty="0" err="1" smtClean="0"/>
              <a:t>analītiem</a:t>
            </a:r>
            <a:r>
              <a:rPr lang="lv-LV" sz="2000" dirty="0" smtClean="0"/>
              <a:t>) bedrītē (klīnikā – </a:t>
            </a:r>
            <a:r>
              <a:rPr lang="lv-LV" sz="2000" dirty="0" err="1" smtClean="0"/>
              <a:t>citokīnu</a:t>
            </a:r>
            <a:r>
              <a:rPr lang="lv-LV" sz="2000" dirty="0" smtClean="0"/>
              <a:t> mērījumiem pacientu asinīs)</a:t>
            </a:r>
          </a:p>
          <a:p>
            <a:r>
              <a:rPr lang="lv-LV" sz="2000" dirty="0" smtClean="0"/>
              <a:t>Katrai no 5,5 </a:t>
            </a:r>
            <a:r>
              <a:rPr lang="lv-LV" sz="2000" dirty="0" err="1" smtClean="0"/>
              <a:t>mkm</a:t>
            </a:r>
            <a:r>
              <a:rPr lang="lv-LV" sz="2000" dirty="0" smtClean="0"/>
              <a:t> lodītēm unikāla infrasarkanās un sarkanās </a:t>
            </a:r>
            <a:r>
              <a:rPr lang="lv-LV" sz="2000" dirty="0" err="1" smtClean="0"/>
              <a:t>fluorescentās</a:t>
            </a:r>
            <a:r>
              <a:rPr lang="lv-LV" sz="2000" dirty="0" smtClean="0"/>
              <a:t> krāsas kombinācija, ko izmanto tās identifikācijai</a:t>
            </a:r>
          </a:p>
        </p:txBody>
      </p:sp>
      <p:pic>
        <p:nvPicPr>
          <p:cNvPr id="7170" name="Picture 2" descr="http://www.viracoribt.com/Resource_/PageResource/Learning-Lab/Technology-Overviews/Luminex/Lumin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52" y="3412976"/>
            <a:ext cx="4114800" cy="291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0.gstatic.com/images?q=tbn:ANd9GcTC3qQQxQe7JTXxOvqPTNeoaoRLpgw7wSQyW8ikipUTTdiytfkxx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252" y="3352800"/>
            <a:ext cx="3798548" cy="298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6412468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/>
              <a:t>https://www.luminexcorp.com/TechnologiesScience/xMAPTechnology/</a:t>
            </a:r>
          </a:p>
        </p:txBody>
      </p:sp>
    </p:spTree>
    <p:extLst>
      <p:ext uri="{BB962C8B-B14F-4D97-AF65-F5344CB8AC3E}">
        <p14:creationId xmlns:p14="http://schemas.microsoft.com/office/powerpoint/2010/main" val="3519398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rgbClr val="0070C0"/>
                </a:solidFill>
              </a:rPr>
              <a:t>Multipleksas antigēnu </a:t>
            </a:r>
            <a:r>
              <a:rPr lang="lv-LV" b="1" dirty="0" err="1" smtClean="0">
                <a:solidFill>
                  <a:srgbClr val="0070C0"/>
                </a:solidFill>
              </a:rPr>
              <a:t>detekcijas</a:t>
            </a:r>
            <a:r>
              <a:rPr lang="lv-LV" b="1" dirty="0" smtClean="0">
                <a:solidFill>
                  <a:srgbClr val="0070C0"/>
                </a:solidFill>
              </a:rPr>
              <a:t> metodes</a:t>
            </a:r>
            <a:endParaRPr lang="lv-LV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v-LV" dirty="0" err="1" smtClean="0"/>
              <a:t>Mikrorindas</a:t>
            </a:r>
            <a:r>
              <a:rPr lang="lv-LV" dirty="0" smtClean="0"/>
              <a:t>/</a:t>
            </a:r>
            <a:r>
              <a:rPr lang="lv-LV" dirty="0" err="1" smtClean="0"/>
              <a:t>mikročipi</a:t>
            </a:r>
            <a:endParaRPr lang="lv-LV" dirty="0" smtClean="0"/>
          </a:p>
          <a:p>
            <a:pPr lvl="1"/>
            <a:r>
              <a:rPr lang="lv-LV" dirty="0" smtClean="0"/>
              <a:t>Imobilizētas </a:t>
            </a:r>
            <a:r>
              <a:rPr lang="lv-LV" dirty="0" err="1" smtClean="0"/>
              <a:t>mAv</a:t>
            </a:r>
            <a:r>
              <a:rPr lang="lv-LV" dirty="0" smtClean="0"/>
              <a:t> – antigēnu </a:t>
            </a:r>
            <a:r>
              <a:rPr lang="lv-LV" dirty="0" err="1" smtClean="0"/>
              <a:t>detekcijai</a:t>
            </a:r>
            <a:endParaRPr lang="lv-LV" dirty="0" smtClean="0"/>
          </a:p>
          <a:p>
            <a:pPr lvl="1"/>
            <a:r>
              <a:rPr lang="lv-LV" dirty="0" smtClean="0"/>
              <a:t>Imobilizēti Ag – antivielu </a:t>
            </a:r>
            <a:r>
              <a:rPr lang="lv-LV" dirty="0" err="1" smtClean="0"/>
              <a:t>detekcijai</a:t>
            </a:r>
            <a:endParaRPr lang="lv-LV" dirty="0" smtClean="0"/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881" y="3101997"/>
            <a:ext cx="1632519" cy="245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1996069" y="3902708"/>
            <a:ext cx="1284688" cy="21900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80332" y="4017582"/>
            <a:ext cx="1300425" cy="1940981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3146589" y="3750888"/>
            <a:ext cx="2648198" cy="2266163"/>
            <a:chOff x="2697551" y="4211796"/>
            <a:chExt cx="2648198" cy="2266163"/>
          </a:xfrm>
        </p:grpSpPr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1719" y="4582616"/>
              <a:ext cx="2514030" cy="1895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2697551" y="421179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lv-LV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5408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9220" name="Picture 4" descr="http://img.medscape.com/article/738/256/738256-fi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913751" cy="672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246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90600"/>
          </a:xfrm>
        </p:spPr>
        <p:txBody>
          <a:bodyPr>
            <a:noAutofit/>
          </a:bodyPr>
          <a:lstStyle/>
          <a:p>
            <a:r>
              <a:rPr lang="lv-LV" sz="3600" b="1" dirty="0"/>
              <a:t>Antigēnu iezīmēšana un </a:t>
            </a:r>
            <a:r>
              <a:rPr lang="lv-LV" sz="3600" b="1" dirty="0" err="1" smtClean="0"/>
              <a:t>detekcija</a:t>
            </a:r>
            <a:r>
              <a:rPr lang="lv-LV" sz="3600" b="1" dirty="0" smtClean="0"/>
              <a:t> šūnās </a:t>
            </a:r>
            <a:br>
              <a:rPr lang="lv-LV" sz="3600" b="1" dirty="0" smtClean="0"/>
            </a:br>
            <a:r>
              <a:rPr lang="lv-LV" b="1" dirty="0" smtClean="0"/>
              <a:t> </a:t>
            </a:r>
            <a:br>
              <a:rPr lang="lv-LV" b="1" dirty="0" smtClean="0"/>
            </a:br>
            <a:r>
              <a:rPr lang="lv-LV" b="1" dirty="0" smtClean="0">
                <a:solidFill>
                  <a:srgbClr val="0070C0"/>
                </a:solidFill>
              </a:rPr>
              <a:t>Plūsmas </a:t>
            </a:r>
            <a:r>
              <a:rPr lang="lv-LV" b="1" dirty="0" err="1" smtClean="0">
                <a:solidFill>
                  <a:srgbClr val="0070C0"/>
                </a:solidFill>
              </a:rPr>
              <a:t>citometrija</a:t>
            </a:r>
            <a:endParaRPr lang="lv-LV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8305800" cy="44958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lv-LV" sz="2400" dirty="0" smtClean="0"/>
              <a:t>Plūsmas </a:t>
            </a:r>
            <a:r>
              <a:rPr lang="lv-LV" sz="2400" dirty="0" err="1" smtClean="0"/>
              <a:t>citometrija</a:t>
            </a:r>
            <a:r>
              <a:rPr lang="lv-LV" sz="2400" dirty="0" smtClean="0"/>
              <a:t> – </a:t>
            </a:r>
            <a:r>
              <a:rPr lang="lv-LV" sz="2400" b="1" dirty="0" smtClean="0">
                <a:solidFill>
                  <a:srgbClr val="0070C0"/>
                </a:solidFill>
              </a:rPr>
              <a:t>FC, </a:t>
            </a:r>
            <a:r>
              <a:rPr lang="lv-LV" sz="2400" b="1" i="1" dirty="0" err="1" smtClean="0">
                <a:solidFill>
                  <a:srgbClr val="0070C0"/>
                </a:solidFill>
              </a:rPr>
              <a:t>flow</a:t>
            </a:r>
            <a:r>
              <a:rPr lang="lv-LV" sz="2400" b="1" i="1" dirty="0" smtClean="0">
                <a:solidFill>
                  <a:srgbClr val="0070C0"/>
                </a:solidFill>
              </a:rPr>
              <a:t> </a:t>
            </a:r>
            <a:r>
              <a:rPr lang="lv-LV" sz="2400" b="1" i="1" dirty="0" err="1" smtClean="0">
                <a:solidFill>
                  <a:srgbClr val="0070C0"/>
                </a:solidFill>
              </a:rPr>
              <a:t>cytometry</a:t>
            </a:r>
            <a:r>
              <a:rPr lang="lv-LV" sz="2400" b="1" i="1" dirty="0" smtClean="0">
                <a:solidFill>
                  <a:srgbClr val="0070C0"/>
                </a:solidFill>
              </a:rPr>
              <a:t> </a:t>
            </a:r>
            <a:r>
              <a:rPr lang="lv-LV" sz="2400" i="1" dirty="0" smtClean="0"/>
              <a:t>– </a:t>
            </a:r>
            <a:r>
              <a:rPr lang="lv-LV" sz="2400" dirty="0" smtClean="0"/>
              <a:t>metode šūnu skaitīšanai un šūnas virsmas (un </a:t>
            </a:r>
            <a:r>
              <a:rPr lang="lv-LV" sz="2400" dirty="0" err="1" smtClean="0"/>
              <a:t>iekšūnas</a:t>
            </a:r>
            <a:r>
              <a:rPr lang="lv-LV" sz="2400" dirty="0" smtClean="0"/>
              <a:t>) marķieru analīzēm</a:t>
            </a:r>
          </a:p>
          <a:p>
            <a:pPr>
              <a:spcAft>
                <a:spcPts val="1200"/>
              </a:spcAft>
            </a:pPr>
            <a:r>
              <a:rPr lang="lv-LV" sz="2400" dirty="0" smtClean="0"/>
              <a:t>FC var nodrošināt kvantitatīvu informāciju par šūnas virsmas (un </a:t>
            </a:r>
            <a:r>
              <a:rPr lang="lv-LV" sz="2400" dirty="0" err="1" smtClean="0"/>
              <a:t>ieksšūnas</a:t>
            </a:r>
            <a:r>
              <a:rPr lang="lv-LV" sz="2400" dirty="0" smtClean="0"/>
              <a:t>) marķieriem</a:t>
            </a:r>
          </a:p>
          <a:p>
            <a:pPr>
              <a:spcAft>
                <a:spcPts val="1200"/>
              </a:spcAft>
            </a:pPr>
            <a:r>
              <a:rPr lang="lv-LV" sz="2400" dirty="0" smtClean="0"/>
              <a:t>Balstīta uz </a:t>
            </a:r>
            <a:r>
              <a:rPr lang="lv-LV" sz="2400" dirty="0" err="1" smtClean="0"/>
              <a:t>imūnfluorescences</a:t>
            </a:r>
            <a:r>
              <a:rPr lang="lv-LV" sz="2400" dirty="0" smtClean="0"/>
              <a:t> tehniku un </a:t>
            </a:r>
            <a:r>
              <a:rPr lang="lv-LV" sz="2400" dirty="0" err="1" smtClean="0"/>
              <a:t>datroprogrammatūras</a:t>
            </a:r>
            <a:r>
              <a:rPr lang="lv-LV" sz="2400" dirty="0" smtClean="0"/>
              <a:t> veiktu analīzi</a:t>
            </a:r>
          </a:p>
          <a:p>
            <a:pPr>
              <a:spcAft>
                <a:spcPts val="1200"/>
              </a:spcAft>
            </a:pPr>
            <a:r>
              <a:rPr lang="lv-LV" sz="2400" dirty="0" smtClean="0"/>
              <a:t>Pieļauj vienlaicīgi analizēt vairākus parametrus šūnā (multipleksēšana)</a:t>
            </a:r>
          </a:p>
          <a:p>
            <a:pPr>
              <a:spcAft>
                <a:spcPts val="1200"/>
              </a:spcAft>
            </a:pPr>
            <a:r>
              <a:rPr lang="lv-LV" sz="2400" b="1" dirty="0" smtClean="0"/>
              <a:t>Pielietojums: </a:t>
            </a:r>
            <a:r>
              <a:rPr lang="lv-LV" sz="2400" dirty="0" smtClean="0"/>
              <a:t>šūnas cikla analīze, </a:t>
            </a:r>
            <a:r>
              <a:rPr lang="lv-LV" sz="2400" dirty="0" err="1" smtClean="0"/>
              <a:t>apoptotisku</a:t>
            </a:r>
            <a:r>
              <a:rPr lang="lv-LV" sz="2400" dirty="0" smtClean="0"/>
              <a:t> šūnu proporcijas, šūnu diferenciācijas pakāpes un līnijas piederības, šūnas aktivācijas statusa noteikšana u.c.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43623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7800975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2" y="4114800"/>
            <a:ext cx="25622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"/>
            <a:ext cx="3079448" cy="144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930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rgbClr val="0070C0"/>
                </a:solidFill>
              </a:rPr>
              <a:t>Izkliedes struktūra cilvēka leikocītiem</a:t>
            </a:r>
            <a:endParaRPr lang="lv-LV" b="1" dirty="0">
              <a:solidFill>
                <a:srgbClr val="0070C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57400"/>
            <a:ext cx="446082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14550" y="1219200"/>
            <a:ext cx="6629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lv-LV" sz="2000" b="1" dirty="0" smtClean="0"/>
              <a:t>Plūsmas </a:t>
            </a:r>
            <a:r>
              <a:rPr lang="lv-LV" sz="2000" b="1" dirty="0" err="1" smtClean="0"/>
              <a:t>citometrijas</a:t>
            </a:r>
            <a:r>
              <a:rPr lang="lv-LV" sz="2000" b="1" dirty="0" smtClean="0"/>
              <a:t> izkliedes </a:t>
            </a:r>
          </a:p>
          <a:p>
            <a:pPr algn="r"/>
            <a:r>
              <a:rPr lang="lv-LV" sz="2000" b="1" dirty="0" smtClean="0"/>
              <a:t>diagramma asins leikocītiem</a:t>
            </a:r>
            <a:endParaRPr lang="lv-LV" sz="20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586432" y="4257675"/>
            <a:ext cx="3223568" cy="1914525"/>
            <a:chOff x="243532" y="2893164"/>
            <a:chExt cx="3223568" cy="1914525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32" y="2895600"/>
              <a:ext cx="823267" cy="19050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50" y="2893164"/>
              <a:ext cx="2419350" cy="19145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  <p:sp>
        <p:nvSpPr>
          <p:cNvPr id="10" name="Rectangle 9"/>
          <p:cNvSpPr/>
          <p:nvPr/>
        </p:nvSpPr>
        <p:spPr>
          <a:xfrm>
            <a:off x="495300" y="1619310"/>
            <a:ext cx="3695700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lv-LV" sz="2000" b="1" dirty="0">
                <a:solidFill>
                  <a:srgbClr val="0070C0"/>
                </a:solidFill>
              </a:rPr>
              <a:t>G</a:t>
            </a:r>
            <a:r>
              <a:rPr lang="lv-LV" sz="2000" b="1" dirty="0" smtClean="0">
                <a:solidFill>
                  <a:srgbClr val="0070C0"/>
                </a:solidFill>
              </a:rPr>
              <a:t>aismas izkliedi (</a:t>
            </a:r>
            <a:r>
              <a:rPr lang="lv-LV" sz="2000" b="1" i="1" dirty="0" err="1" smtClean="0">
                <a:solidFill>
                  <a:srgbClr val="0070C0"/>
                </a:solidFill>
              </a:rPr>
              <a:t>scatter</a:t>
            </a:r>
            <a:r>
              <a:rPr lang="lv-LV" sz="2000" b="1" dirty="0" smtClean="0">
                <a:solidFill>
                  <a:srgbClr val="0070C0"/>
                </a:solidFill>
              </a:rPr>
              <a:t>)</a:t>
            </a:r>
            <a:r>
              <a:rPr lang="lv-LV" sz="2000" b="1" dirty="0">
                <a:solidFill>
                  <a:srgbClr val="0070C0"/>
                </a:solidFill>
              </a:rPr>
              <a:t> nosaka </a:t>
            </a:r>
            <a:r>
              <a:rPr lang="lv-LV" sz="2000" b="1" dirty="0" smtClean="0">
                <a:solidFill>
                  <a:srgbClr val="0070C0"/>
                </a:solidFill>
              </a:rPr>
              <a:t>daļiņu </a:t>
            </a:r>
            <a:r>
              <a:rPr lang="lv-LV" sz="2000" b="1" dirty="0">
                <a:solidFill>
                  <a:srgbClr val="0070C0"/>
                </a:solidFill>
              </a:rPr>
              <a:t>fizikālās </a:t>
            </a:r>
            <a:r>
              <a:rPr lang="lv-LV" sz="2000" b="1" dirty="0" smtClean="0">
                <a:solidFill>
                  <a:srgbClr val="0070C0"/>
                </a:solidFill>
              </a:rPr>
              <a:t>īpašības </a:t>
            </a:r>
          </a:p>
          <a:p>
            <a:r>
              <a:rPr lang="lv-LV" sz="2000" b="1" dirty="0" smtClean="0"/>
              <a:t>FS: </a:t>
            </a:r>
            <a:r>
              <a:rPr lang="lv-LV" sz="2000" dirty="0" smtClean="0"/>
              <a:t>proporcionāls šūnas virsmas laukumam vai izmēram</a:t>
            </a:r>
          </a:p>
          <a:p>
            <a:r>
              <a:rPr lang="lv-LV" sz="2000" b="1" dirty="0" smtClean="0"/>
              <a:t>SS:</a:t>
            </a:r>
            <a:r>
              <a:rPr lang="en-US" sz="2000" b="1" dirty="0" smtClean="0"/>
              <a:t> </a:t>
            </a:r>
            <a:r>
              <a:rPr lang="lv-LV" sz="2000" dirty="0"/>
              <a:t>proporcionāls šūnas </a:t>
            </a:r>
            <a:r>
              <a:rPr lang="lv-LV" sz="2000" dirty="0" smtClean="0"/>
              <a:t>granularitātei vai </a:t>
            </a:r>
            <a:r>
              <a:rPr lang="lv-LV" sz="2000" dirty="0" err="1" smtClean="0"/>
              <a:t>iekššūnas</a:t>
            </a:r>
            <a:r>
              <a:rPr lang="lv-LV" sz="2000" dirty="0" smtClean="0"/>
              <a:t> morfoloģijai</a:t>
            </a:r>
            <a:endParaRPr lang="lv-LV" sz="2000" dirty="0"/>
          </a:p>
        </p:txBody>
      </p:sp>
      <p:sp>
        <p:nvSpPr>
          <p:cNvPr id="6" name="Rectangle 5"/>
          <p:cNvSpPr/>
          <p:nvPr/>
        </p:nvSpPr>
        <p:spPr>
          <a:xfrm>
            <a:off x="4191000" y="1752600"/>
            <a:ext cx="304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6246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 smtClean="0">
                <a:solidFill>
                  <a:srgbClr val="0070C0"/>
                </a:solidFill>
              </a:rPr>
              <a:t>Plūsmas </a:t>
            </a:r>
            <a:r>
              <a:rPr lang="lv-LV" b="1" dirty="0" err="1" smtClean="0">
                <a:solidFill>
                  <a:srgbClr val="0070C0"/>
                </a:solidFill>
              </a:rPr>
              <a:t>citometrijas</a:t>
            </a:r>
            <a:r>
              <a:rPr lang="lv-LV" b="1" dirty="0" smtClean="0">
                <a:solidFill>
                  <a:srgbClr val="0070C0"/>
                </a:solidFill>
              </a:rPr>
              <a:t> datu vizualizācija</a:t>
            </a:r>
            <a:endParaRPr lang="lv-LV" b="1" dirty="0">
              <a:solidFill>
                <a:srgbClr val="0070C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909763"/>
            <a:ext cx="91344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46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990600"/>
          </a:xfrm>
        </p:spPr>
        <p:txBody>
          <a:bodyPr>
            <a:normAutofit/>
          </a:bodyPr>
          <a:lstStyle/>
          <a:p>
            <a:r>
              <a:rPr lang="lv-LV" b="1" dirty="0" smtClean="0">
                <a:solidFill>
                  <a:srgbClr val="0070C0"/>
                </a:solidFill>
              </a:rPr>
              <a:t>Plūsmas </a:t>
            </a:r>
            <a:r>
              <a:rPr lang="lv-LV" b="1" dirty="0" err="1" smtClean="0">
                <a:solidFill>
                  <a:srgbClr val="0070C0"/>
                </a:solidFill>
              </a:rPr>
              <a:t>citometrijas</a:t>
            </a:r>
            <a:r>
              <a:rPr lang="lv-LV" b="1" dirty="0" smtClean="0">
                <a:solidFill>
                  <a:srgbClr val="0070C0"/>
                </a:solidFill>
              </a:rPr>
              <a:t> datu vizualizācija</a:t>
            </a:r>
            <a:endParaRPr lang="lv-LV" b="1" dirty="0">
              <a:solidFill>
                <a:srgbClr val="0070C0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838200"/>
            <a:ext cx="7239000" cy="616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35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rgbClr val="0070C0"/>
                </a:solidFill>
              </a:rPr>
              <a:t>FACS </a:t>
            </a:r>
            <a:r>
              <a:rPr lang="lv-LV" b="1" dirty="0" smtClean="0">
                <a:solidFill>
                  <a:schemeClr val="tx1"/>
                </a:solidFill>
              </a:rPr>
              <a:t>- fluorescences aktivēto šūnu šķirošana</a:t>
            </a:r>
            <a:endParaRPr lang="lv-LV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229600" cy="425196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lv-LV" dirty="0" smtClean="0"/>
              <a:t>FC adaptācija, kas nodrošina dažādu šūnu populāciju atdalīšanu, balstoties uz to, kādas un cik daudz </a:t>
            </a:r>
            <a:r>
              <a:rPr lang="lv-LV" dirty="0" err="1" smtClean="0"/>
              <a:t>fluorescentas</a:t>
            </a:r>
            <a:r>
              <a:rPr lang="lv-LV" dirty="0" smtClean="0"/>
              <a:t> iezīmes tās saista</a:t>
            </a:r>
          </a:p>
          <a:p>
            <a:pPr>
              <a:spcAft>
                <a:spcPts val="1800"/>
              </a:spcAft>
            </a:pPr>
            <a:r>
              <a:rPr lang="lv-LV" dirty="0" smtClean="0"/>
              <a:t>Individuālas šūnas tiek pozitīvi vai negatīvi lādētas, bastoties uz to </a:t>
            </a:r>
            <a:r>
              <a:rPr lang="lv-LV" dirty="0" err="1" smtClean="0"/>
              <a:t>fluorescento</a:t>
            </a:r>
            <a:r>
              <a:rPr lang="lv-LV" dirty="0" smtClean="0"/>
              <a:t> iezīmi</a:t>
            </a:r>
          </a:p>
          <a:p>
            <a:pPr>
              <a:spcAft>
                <a:spcPts val="1800"/>
              </a:spcAft>
            </a:pPr>
            <a:r>
              <a:rPr lang="lv-LV" dirty="0" smtClean="0"/>
              <a:t>Atšķirīgi lādētās šūnas šķērso elektrisko lauku un ieņem tajā atšķirīgu virzību, tādējādi sadaloties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5586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>
                <a:solidFill>
                  <a:srgbClr val="0070C0"/>
                </a:solidFill>
              </a:rPr>
              <a:t>Antigēns (Ag) : Antiviela (</a:t>
            </a:r>
            <a:r>
              <a:rPr lang="lv-LV" b="1" dirty="0" err="1" smtClean="0">
                <a:solidFill>
                  <a:srgbClr val="0070C0"/>
                </a:solidFill>
              </a:rPr>
              <a:t>Av</a:t>
            </a:r>
            <a:r>
              <a:rPr lang="lv-LV" b="1" dirty="0" smtClean="0">
                <a:solidFill>
                  <a:srgbClr val="0070C0"/>
                </a:solidFill>
              </a:rPr>
              <a:t>) – pamats daudzām imunoloģiskajām metodēm</a:t>
            </a:r>
            <a:endParaRPr lang="lv-LV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00400"/>
            <a:ext cx="7204729" cy="307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2590800"/>
            <a:ext cx="7204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lv-LV" sz="2400" b="1" dirty="0" err="1" smtClean="0">
                <a:solidFill>
                  <a:schemeClr val="accent5">
                    <a:lumMod val="50000"/>
                  </a:schemeClr>
                </a:solidFill>
              </a:rPr>
              <a:t>Poliklonāls</a:t>
            </a:r>
            <a:r>
              <a:rPr lang="lv-LV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lv-LV" sz="2400" b="1" dirty="0" err="1" smtClean="0">
                <a:solidFill>
                  <a:schemeClr val="accent5">
                    <a:lumMod val="50000"/>
                  </a:schemeClr>
                </a:solidFill>
              </a:rPr>
              <a:t>antiserums</a:t>
            </a:r>
            <a:r>
              <a:rPr lang="lv-LV" sz="2400" b="1" dirty="0" smtClean="0">
                <a:solidFill>
                  <a:schemeClr val="accent5">
                    <a:lumMod val="50000"/>
                  </a:schemeClr>
                </a:solidFill>
              </a:rPr>
              <a:t>           </a:t>
            </a:r>
            <a:r>
              <a:rPr lang="lv-LV" sz="2400" b="1" dirty="0" err="1" smtClean="0">
                <a:solidFill>
                  <a:schemeClr val="accent5">
                    <a:lumMod val="50000"/>
                  </a:schemeClr>
                </a:solidFill>
              </a:rPr>
              <a:t>Monoklonālas</a:t>
            </a:r>
            <a:r>
              <a:rPr lang="lv-LV" sz="2400" b="1" dirty="0" smtClean="0">
                <a:solidFill>
                  <a:schemeClr val="accent5">
                    <a:lumMod val="50000"/>
                  </a:schemeClr>
                </a:solidFill>
              </a:rPr>
              <a:t> antivielas</a:t>
            </a:r>
            <a:endParaRPr lang="lv-LV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455003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Lielākajai daļai Ag ir vairāki epitopi, kas izsauc </a:t>
            </a:r>
            <a:r>
              <a:rPr lang="lv-LV" sz="2400" dirty="0" err="1" smtClean="0"/>
              <a:t>poliklonālas</a:t>
            </a:r>
            <a:r>
              <a:rPr lang="lv-LV" sz="2400" dirty="0" smtClean="0"/>
              <a:t> dabas antivielu atbildi</a:t>
            </a:r>
          </a:p>
        </p:txBody>
      </p:sp>
    </p:spTree>
    <p:extLst>
      <p:ext uri="{BB962C8B-B14F-4D97-AF65-F5344CB8AC3E}">
        <p14:creationId xmlns:p14="http://schemas.microsoft.com/office/powerpoint/2010/main" val="53112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4410"/>
            <a:ext cx="6019800" cy="67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08693"/>
            <a:ext cx="2465393" cy="233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50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100" b="1" dirty="0" smtClean="0">
                <a:solidFill>
                  <a:srgbClr val="0070C0"/>
                </a:solidFill>
              </a:rPr>
              <a:t>Metodes T šūnu (atbildes reakciju) raksturošanai</a:t>
            </a:r>
            <a:endParaRPr lang="lv-LV" sz="31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63296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lv-LV" b="1" dirty="0" smtClean="0"/>
              <a:t>T šūnu izolēšana, kultivēšana &amp; raksturošana (</a:t>
            </a:r>
            <a:r>
              <a:rPr lang="lv-LV" b="1" dirty="0" err="1" smtClean="0"/>
              <a:t>fenotipēšana</a:t>
            </a:r>
            <a:r>
              <a:rPr lang="lv-LV" b="1" dirty="0" smtClean="0"/>
              <a:t>)</a:t>
            </a:r>
          </a:p>
          <a:p>
            <a:pPr>
              <a:spcBef>
                <a:spcPts val="2400"/>
              </a:spcBef>
            </a:pPr>
            <a:r>
              <a:rPr lang="lv-LV" b="1" dirty="0" smtClean="0"/>
              <a:t>T šūnu aktivācijas testi</a:t>
            </a:r>
          </a:p>
          <a:p>
            <a:pPr>
              <a:spcBef>
                <a:spcPts val="2400"/>
              </a:spcBef>
            </a:pPr>
            <a:r>
              <a:rPr lang="lv-LV" b="1" dirty="0" smtClean="0"/>
              <a:t>T šūnu </a:t>
            </a:r>
            <a:r>
              <a:rPr lang="lv-LV" b="1" dirty="0" err="1" smtClean="0"/>
              <a:t>proliferācijas</a:t>
            </a:r>
            <a:r>
              <a:rPr lang="lv-LV" b="1" dirty="0" smtClean="0"/>
              <a:t> testi</a:t>
            </a:r>
          </a:p>
          <a:p>
            <a:pPr>
              <a:spcBef>
                <a:spcPts val="2400"/>
              </a:spcBef>
            </a:pPr>
            <a:r>
              <a:rPr lang="lv-LV" b="1" dirty="0" err="1" smtClean="0"/>
              <a:t>Citokīnu</a:t>
            </a:r>
            <a:r>
              <a:rPr lang="lv-LV" b="1" dirty="0" smtClean="0"/>
              <a:t> sekrēcijas testi</a:t>
            </a:r>
          </a:p>
          <a:p>
            <a:pPr>
              <a:spcBef>
                <a:spcPts val="2400"/>
              </a:spcBef>
            </a:pPr>
            <a:r>
              <a:rPr lang="lv-LV" b="1" dirty="0" smtClean="0"/>
              <a:t>Peptīda- MHC </a:t>
            </a:r>
            <a:r>
              <a:rPr lang="lv-LV" b="1" dirty="0" err="1" smtClean="0"/>
              <a:t>tetramēru</a:t>
            </a:r>
            <a:r>
              <a:rPr lang="lv-LV" b="1" dirty="0" smtClean="0"/>
              <a:t> analīze</a:t>
            </a:r>
            <a:endParaRPr lang="en-US" b="1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9146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>
                <a:solidFill>
                  <a:srgbClr val="0070C0"/>
                </a:solidFill>
              </a:rPr>
              <a:t>T šūnu </a:t>
            </a:r>
            <a:r>
              <a:rPr lang="lv-LV" b="1" dirty="0" smtClean="0">
                <a:solidFill>
                  <a:srgbClr val="0070C0"/>
                </a:solidFill>
              </a:rPr>
              <a:t>izolēšana no asinīm</a:t>
            </a:r>
            <a:endParaRPr lang="lv-LV" dirty="0">
              <a:solidFill>
                <a:srgbClr val="0070C0"/>
              </a:solidFill>
            </a:endParaRPr>
          </a:p>
        </p:txBody>
      </p:sp>
      <p:pic>
        <p:nvPicPr>
          <p:cNvPr id="15362" name="Picture 2" descr="http://www.cai.md.chula.ac.th/lesson/lesson4709/images/p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7" y="2057400"/>
            <a:ext cx="8915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46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rgbClr val="0070C0"/>
                </a:solidFill>
              </a:rPr>
              <a:t>Specifisku T </a:t>
            </a:r>
            <a:r>
              <a:rPr lang="lv-LV" b="1" dirty="0">
                <a:solidFill>
                  <a:srgbClr val="0070C0"/>
                </a:solidFill>
              </a:rPr>
              <a:t>šūnu </a:t>
            </a:r>
            <a:r>
              <a:rPr lang="lv-LV" b="1" dirty="0" smtClean="0">
                <a:solidFill>
                  <a:srgbClr val="0070C0"/>
                </a:solidFill>
              </a:rPr>
              <a:t>subpopulāciju selekcija</a:t>
            </a:r>
            <a:endParaRPr lang="lv-LV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85" y="1295400"/>
            <a:ext cx="8935989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0829" y="5528546"/>
            <a:ext cx="78577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/>
              <a:t>Ar specifiskām antivielām klātu magnētisko lodīšu palīdzību </a:t>
            </a:r>
          </a:p>
          <a:p>
            <a:r>
              <a:rPr lang="lv-LV" sz="2400" b="1" dirty="0" smtClean="0"/>
              <a:t>– pozitīva vai negatīva selekcija no limfocītu maisījuma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95397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rgbClr val="0070C0"/>
                </a:solidFill>
              </a:rPr>
              <a:t>ELISPOT </a:t>
            </a:r>
            <a:r>
              <a:rPr lang="lv-LV" b="1" dirty="0" smtClean="0"/>
              <a:t>- </a:t>
            </a:r>
            <a:r>
              <a:rPr lang="lv-LV" b="1" i="1" dirty="0" smtClean="0"/>
              <a:t> </a:t>
            </a:r>
            <a:r>
              <a:rPr lang="lv-LV" b="1" i="1" dirty="0" err="1"/>
              <a:t>E</a:t>
            </a:r>
            <a:r>
              <a:rPr lang="lv-LV" b="1" i="1" dirty="0" err="1" smtClean="0"/>
              <a:t>nzyme</a:t>
            </a:r>
            <a:r>
              <a:rPr lang="lv-LV" b="1" i="1" dirty="0" smtClean="0"/>
              <a:t> </a:t>
            </a:r>
            <a:r>
              <a:rPr lang="lv-LV" b="1" i="1" dirty="0" err="1" smtClean="0"/>
              <a:t>linked</a:t>
            </a:r>
            <a:r>
              <a:rPr lang="lv-LV" b="1" i="1" dirty="0" smtClean="0"/>
              <a:t> </a:t>
            </a:r>
            <a:r>
              <a:rPr lang="lv-LV" b="1" i="1" dirty="0" err="1" smtClean="0"/>
              <a:t>Immunospot</a:t>
            </a:r>
            <a:r>
              <a:rPr lang="lv-LV" b="1" i="1" dirty="0" smtClean="0"/>
              <a:t> </a:t>
            </a:r>
            <a:r>
              <a:rPr lang="lv-LV" b="1" i="1" dirty="0" err="1" smtClean="0"/>
              <a:t>Assay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3276600" cy="493776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lv-LV" sz="2200" dirty="0" smtClean="0"/>
              <a:t>ELISA modifikācija (1983)</a:t>
            </a:r>
          </a:p>
          <a:p>
            <a:pPr>
              <a:spcAft>
                <a:spcPts val="1200"/>
              </a:spcAft>
            </a:pPr>
            <a:r>
              <a:rPr lang="lv-LV" sz="2200" dirty="0" smtClean="0"/>
              <a:t>Kvantificē šūnu skaitu, kas producē noteiktas antivielas vai antigēnu, piem., </a:t>
            </a:r>
            <a:r>
              <a:rPr lang="lv-LV" sz="2200" dirty="0" err="1" smtClean="0"/>
              <a:t>citokīnu</a:t>
            </a:r>
            <a:endParaRPr lang="lv-LV" sz="2200" dirty="0" smtClean="0"/>
          </a:p>
          <a:p>
            <a:pPr>
              <a:spcAft>
                <a:spcPts val="1200"/>
              </a:spcAft>
            </a:pPr>
            <a:r>
              <a:rPr lang="lv-LV" sz="2200" dirty="0" smtClean="0"/>
              <a:t>Rezultātu vizualizē, pateicoties nešķīstošam </a:t>
            </a:r>
            <a:r>
              <a:rPr lang="lv-LV" sz="2200" dirty="0" err="1" smtClean="0"/>
              <a:t>hromogēnam</a:t>
            </a:r>
            <a:r>
              <a:rPr lang="lv-LV" sz="2200" dirty="0" smtClean="0"/>
              <a:t> vai </a:t>
            </a:r>
            <a:r>
              <a:rPr lang="lv-LV" sz="2200" dirty="0" err="1" smtClean="0"/>
              <a:t>hemiluminiscentam</a:t>
            </a:r>
            <a:r>
              <a:rPr lang="lv-LV" sz="2200" dirty="0" smtClean="0"/>
              <a:t> substrātam</a:t>
            </a:r>
          </a:p>
          <a:p>
            <a:pPr>
              <a:spcAft>
                <a:spcPts val="1200"/>
              </a:spcAft>
            </a:pPr>
            <a:r>
              <a:rPr lang="lv-LV" sz="2200" dirty="0" smtClean="0"/>
              <a:t>Reakciju veic </a:t>
            </a:r>
            <a:r>
              <a:rPr lang="en-US" sz="2200" dirty="0" smtClean="0"/>
              <a:t>96-</a:t>
            </a:r>
            <a:r>
              <a:rPr lang="lv-LV" sz="2200" dirty="0" smtClean="0"/>
              <a:t>bedrīšu platē, rezultātu detektē ar automatizētiem </a:t>
            </a:r>
            <a:r>
              <a:rPr lang="en-US" sz="2200" dirty="0" err="1" smtClean="0"/>
              <a:t>ELISpot</a:t>
            </a:r>
            <a:r>
              <a:rPr lang="en-US" sz="2200" dirty="0" smtClean="0"/>
              <a:t> </a:t>
            </a:r>
            <a:r>
              <a:rPr lang="lv-LV" sz="2200" dirty="0" smtClean="0"/>
              <a:t>lasītājiem</a:t>
            </a:r>
          </a:p>
          <a:p>
            <a:pPr>
              <a:spcAft>
                <a:spcPts val="1200"/>
              </a:spcAft>
            </a:pPr>
            <a:endParaRPr lang="lv-LV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76400"/>
            <a:ext cx="535591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01028" y="5852495"/>
            <a:ext cx="1791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 dirty="0"/>
              <a:t>PVDF </a:t>
            </a:r>
            <a:r>
              <a:rPr lang="lv-LV" b="1" dirty="0" err="1"/>
              <a:t>membrane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95397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0"/>
            <a:ext cx="2500086" cy="712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52800" y="60158"/>
            <a:ext cx="5672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3200" b="1" dirty="0" smtClean="0">
                <a:solidFill>
                  <a:srgbClr val="0070C0"/>
                </a:solidFill>
              </a:rPr>
              <a:t>ELISPOT – rezultātu vizualizācija </a:t>
            </a:r>
            <a:endParaRPr lang="lv-LV" sz="3200" dirty="0"/>
          </a:p>
        </p:txBody>
      </p:sp>
      <p:pic>
        <p:nvPicPr>
          <p:cNvPr id="17412" name="Picture 4" descr="https://encrypted-tbn2.gstatic.com/images?q=tbn:ANd9GcSV3gQHAyUrIuuDZRnmmqRJrLovjoGR8qr5G2hZJj31qeDEcB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35" y="533400"/>
            <a:ext cx="4186451" cy="291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059449" y="3612704"/>
            <a:ext cx="4229100" cy="3102988"/>
            <a:chOff x="3511242" y="3645092"/>
            <a:chExt cx="4229100" cy="3102988"/>
          </a:xfrm>
        </p:grpSpPr>
        <p:pic>
          <p:nvPicPr>
            <p:cNvPr id="1741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1242" y="3645092"/>
              <a:ext cx="4229100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5299" y="4572000"/>
              <a:ext cx="1638301" cy="217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4588828"/>
              <a:ext cx="1624680" cy="2159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511242" y="4588828"/>
              <a:ext cx="978153" cy="2126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lv-LV" dirty="0" err="1" smtClean="0"/>
                <a:t>Medium</a:t>
              </a:r>
              <a:endParaRPr lang="lv-LV" dirty="0" smtClean="0"/>
            </a:p>
            <a:p>
              <a:pPr>
                <a:lnSpc>
                  <a:spcPct val="150000"/>
                </a:lnSpc>
              </a:pPr>
              <a:r>
                <a:rPr lang="lv-LV" dirty="0" smtClean="0"/>
                <a:t>Ag1</a:t>
              </a:r>
            </a:p>
            <a:p>
              <a:pPr>
                <a:lnSpc>
                  <a:spcPct val="150000"/>
                </a:lnSpc>
              </a:pPr>
              <a:r>
                <a:rPr lang="lv-LV" dirty="0" smtClean="0"/>
                <a:t>Ag2</a:t>
              </a:r>
            </a:p>
            <a:p>
              <a:pPr>
                <a:lnSpc>
                  <a:spcPct val="150000"/>
                </a:lnSpc>
              </a:pPr>
              <a:r>
                <a:rPr lang="lv-LV" dirty="0" smtClean="0"/>
                <a:t>Ag3</a:t>
              </a:r>
            </a:p>
            <a:p>
              <a:pPr>
                <a:lnSpc>
                  <a:spcPct val="150000"/>
                </a:lnSpc>
              </a:pPr>
              <a:r>
                <a:rPr lang="lv-LV" dirty="0" smtClean="0"/>
                <a:t>Ag4</a:t>
              </a:r>
              <a:endParaRPr lang="lv-LV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489394" y="4245167"/>
              <a:ext cx="32509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dirty="0" smtClean="0"/>
                <a:t>   </a:t>
              </a:r>
              <a:r>
                <a:rPr lang="lv-LV" dirty="0" err="1" smtClean="0"/>
                <a:t>Cycle</a:t>
              </a:r>
              <a:r>
                <a:rPr lang="lv-LV" dirty="0" smtClean="0"/>
                <a:t> 3                     </a:t>
              </a:r>
              <a:r>
                <a:rPr lang="lv-LV" dirty="0" err="1" smtClean="0"/>
                <a:t>cycle</a:t>
              </a:r>
              <a:r>
                <a:rPr lang="lv-LV" dirty="0" smtClean="0"/>
                <a:t> 11</a:t>
              </a:r>
              <a:endParaRPr lang="lv-LV" dirty="0"/>
            </a:p>
          </p:txBody>
        </p:sp>
      </p:grpSp>
    </p:spTree>
    <p:extLst>
      <p:ext uri="{BB962C8B-B14F-4D97-AF65-F5344CB8AC3E}">
        <p14:creationId xmlns:p14="http://schemas.microsoft.com/office/powerpoint/2010/main" val="95397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rgbClr val="0070C0"/>
                </a:solidFill>
              </a:rPr>
              <a:t>MHC: </a:t>
            </a:r>
            <a:r>
              <a:rPr lang="lv-LV" b="1" dirty="0" err="1" smtClean="0">
                <a:solidFill>
                  <a:srgbClr val="0070C0"/>
                </a:solidFill>
              </a:rPr>
              <a:t>tetramēru</a:t>
            </a:r>
            <a:r>
              <a:rPr lang="lv-LV" b="1" dirty="0" smtClean="0">
                <a:solidFill>
                  <a:srgbClr val="0070C0"/>
                </a:solidFill>
              </a:rPr>
              <a:t> analīze</a:t>
            </a:r>
            <a:endParaRPr lang="lv-LV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2954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dirty="0" smtClean="0"/>
              <a:t>Metodi (1996) izmanto lai detektētu un kvantificētu T šūnas, kas ir specifiskas noteiktam antigēnam asins paraugā</a:t>
            </a:r>
            <a:endParaRPr lang="lv-LV" sz="2400" dirty="0"/>
          </a:p>
        </p:txBody>
      </p:sp>
      <p:pic>
        <p:nvPicPr>
          <p:cNvPr id="18441" name="Picture 9" descr="https://encrypted-tbn2.gstatic.com/images?q=tbn:ANd9GcR2joNDRyDvnjHpdO8qUg42qCYC0zViViMF9_Z_SzsU1AJjs7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3352800" cy="342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43400" y="2590800"/>
            <a:ext cx="441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dirty="0" smtClean="0"/>
              <a:t>MHC </a:t>
            </a:r>
            <a:r>
              <a:rPr lang="lv-LV" sz="2000" dirty="0" err="1" smtClean="0"/>
              <a:t>tetramēri</a:t>
            </a:r>
            <a:r>
              <a:rPr lang="lv-LV" sz="2000" dirty="0" smtClean="0"/>
              <a:t> (atšķirībā no monomēriem) novērš disociācijas problēmu un paaugstina piesaistes </a:t>
            </a:r>
            <a:r>
              <a:rPr lang="lv-LV" sz="2000" dirty="0" err="1" smtClean="0"/>
              <a:t>aviditāti</a:t>
            </a:r>
            <a:endParaRPr lang="lv-LV" sz="2000" dirty="0" smtClean="0"/>
          </a:p>
          <a:p>
            <a:pPr algn="ctr"/>
            <a:endParaRPr lang="lv-LV" sz="2000" dirty="0" smtClean="0"/>
          </a:p>
          <a:p>
            <a:pPr algn="ctr"/>
            <a:r>
              <a:rPr lang="lv-LV" sz="2000" dirty="0" smtClean="0"/>
              <a:t>Antigēna peptīdam specifiskās T šūnas tiek detektētas, skaitītas izmantojot FC</a:t>
            </a:r>
            <a:endParaRPr lang="lv-LV" sz="2000" dirty="0"/>
          </a:p>
        </p:txBody>
      </p:sp>
    </p:spTree>
    <p:extLst>
      <p:ext uri="{BB962C8B-B14F-4D97-AF65-F5344CB8AC3E}">
        <p14:creationId xmlns:p14="http://schemas.microsoft.com/office/powerpoint/2010/main" val="65858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journals.cambridge.org/fulltext_content/ERM/ERM1_06/S1462399498000313sup02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448"/>
            <a:ext cx="7391400" cy="667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026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2133600"/>
          </a:xfrm>
        </p:spPr>
        <p:txBody>
          <a:bodyPr>
            <a:normAutofit/>
          </a:bodyPr>
          <a:lstStyle/>
          <a:p>
            <a:r>
              <a:rPr lang="lv-LV" b="1" i="1" dirty="0" err="1" smtClean="0">
                <a:solidFill>
                  <a:schemeClr val="tx1"/>
                </a:solidFill>
              </a:rPr>
              <a:t>Recombinant</a:t>
            </a:r>
            <a:r>
              <a:rPr lang="lv-LV" b="1" i="1" dirty="0" smtClean="0">
                <a:solidFill>
                  <a:schemeClr val="tx1"/>
                </a:solidFill>
              </a:rPr>
              <a:t> </a:t>
            </a:r>
            <a:r>
              <a:rPr lang="lv-LV" b="1" i="1" dirty="0" err="1" smtClean="0">
                <a:solidFill>
                  <a:schemeClr val="tx1"/>
                </a:solidFill>
              </a:rPr>
              <a:t>expression</a:t>
            </a:r>
            <a:r>
              <a:rPr lang="lv-LV" b="1" i="1" dirty="0" smtClean="0">
                <a:solidFill>
                  <a:schemeClr val="tx1"/>
                </a:solidFill>
              </a:rPr>
              <a:t> </a:t>
            </a:r>
            <a:r>
              <a:rPr lang="lv-LV" b="1" i="1" dirty="0" err="1" smtClean="0">
                <a:solidFill>
                  <a:schemeClr val="tx1"/>
                </a:solidFill>
              </a:rPr>
              <a:t>cloning</a:t>
            </a:r>
            <a:r>
              <a:rPr lang="lv-LV" b="1" i="1" dirty="0" smtClean="0">
                <a:solidFill>
                  <a:schemeClr val="tx1"/>
                </a:solidFill>
              </a:rPr>
              <a:t/>
            </a:r>
            <a:br>
              <a:rPr lang="lv-LV" b="1" i="1" dirty="0" smtClean="0">
                <a:solidFill>
                  <a:schemeClr val="tx1"/>
                </a:solidFill>
              </a:rPr>
            </a:br>
            <a:r>
              <a:rPr lang="lv-LV" b="1" i="1" dirty="0">
                <a:solidFill>
                  <a:schemeClr val="tx1"/>
                </a:solidFill>
              </a:rPr>
              <a:t/>
            </a:r>
            <a:br>
              <a:rPr lang="lv-LV" b="1" i="1" dirty="0">
                <a:solidFill>
                  <a:schemeClr val="tx1"/>
                </a:solidFill>
              </a:rPr>
            </a:br>
            <a:r>
              <a:rPr lang="lv-LV" b="1" dirty="0" err="1" smtClean="0">
                <a:solidFill>
                  <a:srgbClr val="0070C0"/>
                </a:solidFill>
              </a:rPr>
              <a:t>Fāgu</a:t>
            </a:r>
            <a:r>
              <a:rPr lang="lv-LV" b="1" dirty="0" smtClean="0">
                <a:solidFill>
                  <a:srgbClr val="0070C0"/>
                </a:solidFill>
              </a:rPr>
              <a:t> displeja bibliotēkas</a:t>
            </a:r>
            <a:br>
              <a:rPr lang="lv-LV" b="1" dirty="0" smtClean="0">
                <a:solidFill>
                  <a:srgbClr val="0070C0"/>
                </a:solidFill>
              </a:rPr>
            </a:br>
            <a:r>
              <a:rPr lang="lv-LV" sz="2400" b="1" dirty="0" err="1" smtClean="0">
                <a:solidFill>
                  <a:schemeClr val="tx1"/>
                </a:solidFill>
              </a:rPr>
              <a:t>Antigēn-specifisko</a:t>
            </a:r>
            <a:r>
              <a:rPr lang="lv-LV" sz="2400" b="1" dirty="0" smtClean="0">
                <a:solidFill>
                  <a:schemeClr val="tx1"/>
                </a:solidFill>
              </a:rPr>
              <a:t> antivielu variablo reģionu selekcija</a:t>
            </a:r>
            <a:r>
              <a:rPr lang="lv-LV" b="1" dirty="0" smtClean="0">
                <a:solidFill>
                  <a:srgbClr val="0070C0"/>
                </a:solidFill>
              </a:rPr>
              <a:t> </a:t>
            </a:r>
            <a:endParaRPr lang="lv-LV" b="1" dirty="0">
              <a:solidFill>
                <a:srgbClr val="0070C0"/>
              </a:solidFill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93" y="3033582"/>
            <a:ext cx="8441807" cy="298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1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alibri" panose="020F0502020204030204" pitchFamily="34" charset="0"/>
              </a:rPr>
              <a:t>Imunoloģijas metodes </a:t>
            </a:r>
            <a:r>
              <a:rPr lang="lv-LV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</a:rPr>
              <a:t>klīnikā </a:t>
            </a:r>
            <a:r>
              <a:rPr lang="lv-LV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</a:rPr>
              <a:t>un pētniecībā</a:t>
            </a:r>
            <a:endParaRPr lang="lv-LV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84285690"/>
              </p:ext>
            </p:extLst>
          </p:nvPr>
        </p:nvGraphicFramePr>
        <p:xfrm>
          <a:off x="1371600" y="1600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427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7924800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3828" y="6019800"/>
            <a:ext cx="402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rgbClr val="0070C0"/>
                </a:solidFill>
              </a:rPr>
              <a:t>Trušu, kazu, aitu, peļu, cāļu, ēzeļu, žurku, jūrascūciņu, zirgu, kāmju, pīļu </a:t>
            </a:r>
            <a:endParaRPr lang="lv-LV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6216134"/>
            <a:ext cx="326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rgbClr val="0070C0"/>
                </a:solidFill>
              </a:rPr>
              <a:t>Peļu, žurku, trušu, kazu, kāmju</a:t>
            </a:r>
            <a:endParaRPr lang="lv-LV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8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lv-LV" b="1" dirty="0" err="1" smtClean="0">
                <a:solidFill>
                  <a:srgbClr val="0070C0"/>
                </a:solidFill>
              </a:rPr>
              <a:t>Imūndiagnostika</a:t>
            </a:r>
            <a:endParaRPr lang="lv-LV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r>
              <a:rPr lang="lv-LV" sz="2000" b="1" dirty="0" smtClean="0"/>
              <a:t>Vispārējs imūnsistēmas parametru raksturojums:</a:t>
            </a:r>
          </a:p>
          <a:p>
            <a:pPr lvl="1"/>
            <a:r>
              <a:rPr lang="lv-LV" sz="2000" b="1" dirty="0" smtClean="0"/>
              <a:t>Šūnu imunitāte </a:t>
            </a:r>
            <a:r>
              <a:rPr lang="lv-LV" sz="2000" dirty="0" smtClean="0"/>
              <a:t>- limfocītu subpopulāciju raksturojums (CD3, 4, 8, 16, 19, 25)</a:t>
            </a:r>
          </a:p>
          <a:p>
            <a:pPr lvl="1"/>
            <a:r>
              <a:rPr lang="lv-LV" sz="2000" b="1" dirty="0" smtClean="0"/>
              <a:t>Humorālā imunitāte</a:t>
            </a:r>
          </a:p>
          <a:p>
            <a:pPr lvl="2"/>
            <a:r>
              <a:rPr lang="lv-LV" dirty="0" smtClean="0"/>
              <a:t>Imūnglobulīnu </a:t>
            </a:r>
            <a:r>
              <a:rPr lang="lv-LV" dirty="0"/>
              <a:t> </a:t>
            </a:r>
            <a:r>
              <a:rPr lang="lv-LV" dirty="0" smtClean="0"/>
              <a:t>klases &amp; apakšklases</a:t>
            </a:r>
          </a:p>
          <a:p>
            <a:pPr lvl="2"/>
            <a:r>
              <a:rPr lang="lv-LV" dirty="0" smtClean="0"/>
              <a:t>Cirkulējošie </a:t>
            </a:r>
            <a:r>
              <a:rPr lang="lv-LV" dirty="0" err="1" smtClean="0"/>
              <a:t>imūnkompleksi</a:t>
            </a:r>
            <a:endParaRPr lang="lv-LV" dirty="0" smtClean="0"/>
          </a:p>
          <a:p>
            <a:pPr lvl="2"/>
            <a:r>
              <a:rPr lang="lv-LV" dirty="0" smtClean="0"/>
              <a:t>C3 un C4 komplementa </a:t>
            </a:r>
            <a:r>
              <a:rPr lang="lv-LV" dirty="0" err="1" smtClean="0"/>
              <a:t>koponentes</a:t>
            </a:r>
            <a:r>
              <a:rPr lang="lv-LV" dirty="0" smtClean="0"/>
              <a:t> u.c.</a:t>
            </a:r>
          </a:p>
          <a:p>
            <a:r>
              <a:rPr lang="lv-LV" sz="2000" b="1" dirty="0" smtClean="0"/>
              <a:t>HIV/AIDS primārā diagnostika</a:t>
            </a:r>
          </a:p>
          <a:p>
            <a:r>
              <a:rPr lang="lv-LV" sz="2000" b="1" dirty="0" smtClean="0"/>
              <a:t>Audzēju marķieru noteikšana</a:t>
            </a:r>
          </a:p>
          <a:p>
            <a:r>
              <a:rPr lang="lv-LV" sz="2000" b="1" dirty="0" smtClean="0"/>
              <a:t>(</a:t>
            </a:r>
            <a:r>
              <a:rPr lang="lv-LV" sz="2000" b="1" dirty="0" err="1" smtClean="0"/>
              <a:t>Auto)antivielu</a:t>
            </a:r>
            <a:r>
              <a:rPr lang="lv-LV" sz="2000" b="1" dirty="0" smtClean="0"/>
              <a:t> noteikšana </a:t>
            </a:r>
          </a:p>
          <a:p>
            <a:pPr lvl="1"/>
            <a:r>
              <a:rPr lang="lv-LV" sz="2000" dirty="0" smtClean="0"/>
              <a:t>Alergēni</a:t>
            </a:r>
            <a:endParaRPr lang="lv-LV" sz="2000" dirty="0"/>
          </a:p>
          <a:p>
            <a:pPr lvl="1"/>
            <a:r>
              <a:rPr lang="lv-LV" sz="2000" dirty="0" err="1" smtClean="0"/>
              <a:t>Autoantigēni</a:t>
            </a:r>
            <a:endParaRPr lang="lv-LV" sz="2000" dirty="0" smtClean="0"/>
          </a:p>
          <a:p>
            <a:pPr lvl="1"/>
            <a:r>
              <a:rPr lang="lv-LV" sz="2000" dirty="0"/>
              <a:t>I</a:t>
            </a:r>
            <a:r>
              <a:rPr lang="lv-LV" sz="2000" dirty="0" smtClean="0"/>
              <a:t>nfekciju izraisītāji</a:t>
            </a:r>
          </a:p>
        </p:txBody>
      </p:sp>
    </p:spTree>
    <p:extLst>
      <p:ext uri="{BB962C8B-B14F-4D97-AF65-F5344CB8AC3E}">
        <p14:creationId xmlns:p14="http://schemas.microsoft.com/office/powerpoint/2010/main" val="343622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90600"/>
          </a:xfrm>
        </p:spPr>
        <p:txBody>
          <a:bodyPr>
            <a:normAutofit/>
          </a:bodyPr>
          <a:lstStyle/>
          <a:p>
            <a:r>
              <a:rPr lang="lv-LV" b="1" dirty="0">
                <a:solidFill>
                  <a:schemeClr val="tx1"/>
                </a:solidFill>
              </a:rPr>
              <a:t>Antigēnu </a:t>
            </a:r>
            <a:r>
              <a:rPr lang="lv-LV" b="1" dirty="0" smtClean="0">
                <a:solidFill>
                  <a:schemeClr val="tx1"/>
                </a:solidFill>
              </a:rPr>
              <a:t>kvantificēšana – </a:t>
            </a:r>
            <a:r>
              <a:rPr lang="lv-LV" b="1" dirty="0" smtClean="0">
                <a:solidFill>
                  <a:srgbClr val="0070C0"/>
                </a:solidFill>
              </a:rPr>
              <a:t>RIA &amp; ELISA</a:t>
            </a:r>
            <a:endParaRPr lang="lv-LV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211" y="1219200"/>
            <a:ext cx="6109577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1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400"/>
            <a:ext cx="63627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virology-online.com/general/ELIS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81400"/>
            <a:ext cx="458059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1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533400"/>
            <a:ext cx="7391400" cy="603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200" y="38100"/>
            <a:ext cx="8991600" cy="990600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b="1" dirty="0" smtClean="0"/>
              <a:t>Biežāk izmantotās ELISA variācijas</a:t>
            </a:r>
            <a:endParaRPr lang="lv-LV" dirty="0"/>
          </a:p>
        </p:txBody>
      </p:sp>
      <p:sp>
        <p:nvSpPr>
          <p:cNvPr id="2" name="Oval 1"/>
          <p:cNvSpPr/>
          <p:nvPr/>
        </p:nvSpPr>
        <p:spPr>
          <a:xfrm>
            <a:off x="533400" y="2365829"/>
            <a:ext cx="2286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Rectangle 2"/>
          <p:cNvSpPr/>
          <p:nvPr/>
        </p:nvSpPr>
        <p:spPr>
          <a:xfrm>
            <a:off x="101600" y="6500337"/>
            <a:ext cx="896620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lv-LV" b="1" dirty="0" smtClean="0"/>
              <a:t>Uzziņai</a:t>
            </a:r>
            <a:r>
              <a:rPr lang="lv-LV" dirty="0" smtClean="0"/>
              <a:t>: http</a:t>
            </a:r>
            <a:r>
              <a:rPr lang="lv-LV" dirty="0"/>
              <a:t>://www.elisa-antibody.com/ELISA-Introduction/ELISA-types</a:t>
            </a:r>
          </a:p>
        </p:txBody>
      </p:sp>
    </p:spTree>
    <p:extLst>
      <p:ext uri="{BB962C8B-B14F-4D97-AF65-F5344CB8AC3E}">
        <p14:creationId xmlns:p14="http://schemas.microsoft.com/office/powerpoint/2010/main" val="23241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>
            <a:noAutofit/>
          </a:bodyPr>
          <a:lstStyle/>
          <a:p>
            <a:r>
              <a:rPr lang="lv-LV" b="1" dirty="0"/>
              <a:t>Proteīnu identificēšana un </a:t>
            </a:r>
            <a:r>
              <a:rPr lang="lv-LV" b="1" dirty="0" smtClean="0"/>
              <a:t>attīrīšana </a:t>
            </a:r>
            <a:r>
              <a:rPr lang="lv-LV" b="1" dirty="0" err="1" smtClean="0">
                <a:solidFill>
                  <a:srgbClr val="0070C0"/>
                </a:solidFill>
              </a:rPr>
              <a:t>Imūnprecipitācija</a:t>
            </a:r>
            <a:endParaRPr lang="lv-LV" b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15" y="2209800"/>
            <a:ext cx="88979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1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900" b="1" dirty="0" err="1" smtClean="0">
                <a:solidFill>
                  <a:schemeClr val="tx1"/>
                </a:solidFill>
              </a:rPr>
              <a:t>Imūnprecipitātu</a:t>
            </a:r>
            <a:r>
              <a:rPr lang="lv-LV" sz="2900" b="1" dirty="0" smtClean="0">
                <a:solidFill>
                  <a:schemeClr val="tx1"/>
                </a:solidFill>
              </a:rPr>
              <a:t> savākšana ar magnētiskām lodītēm</a:t>
            </a:r>
            <a:endParaRPr lang="lv-LV" sz="2900" b="1" dirty="0">
              <a:solidFill>
                <a:schemeClr val="tx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057" y="1447800"/>
            <a:ext cx="6248400" cy="517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4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832</TotalTime>
  <Words>892</Words>
  <Application>Microsoft Office PowerPoint</Application>
  <PresentationFormat>On-screen Show (4:3)</PresentationFormat>
  <Paragraphs>179</Paragraphs>
  <Slides>40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Origin</vt:lpstr>
      <vt:lpstr>Biežāk izmantojamās  imunoloģijas metodes  Principi un piemēri  </vt:lpstr>
      <vt:lpstr>Laboratorijas metodes    Uz antivielām balstītās</vt:lpstr>
      <vt:lpstr>Antigēns (Ag) : Antiviela (Av) – pamats daudzām imunoloģiskajām metodēm</vt:lpstr>
      <vt:lpstr>PowerPoint Presentation</vt:lpstr>
      <vt:lpstr>Antigēnu kvantificēšana – RIA &amp; ELISA</vt:lpstr>
      <vt:lpstr>PowerPoint Presentation</vt:lpstr>
      <vt:lpstr>PowerPoint Presentation</vt:lpstr>
      <vt:lpstr>Proteīnu identificēšana un attīrīšana Imūnprecipitācija</vt:lpstr>
      <vt:lpstr>Imūnprecipitātu savākšana ar magnētiskām lodītēm</vt:lpstr>
      <vt:lpstr>Imūnprecipitācija Ag &amp; Av veido precipitātu ekvivalencē</vt:lpstr>
      <vt:lpstr>Imūnprecipitācija gelā</vt:lpstr>
      <vt:lpstr>Proteīnu identificēšana un attīrīšana  Afīnā hromatogrāfija  </vt:lpstr>
      <vt:lpstr>Western blots (1) - proteīnu elektroforēze</vt:lpstr>
      <vt:lpstr>Western blots (2) – proteīnu pārnese</vt:lpstr>
      <vt:lpstr>Western blots (3)</vt:lpstr>
      <vt:lpstr>PowerPoint Presentation</vt:lpstr>
      <vt:lpstr>Imūnfluorescence &amp; Imūnhistoķīmija</vt:lpstr>
      <vt:lpstr>PowerPoint Presentation</vt:lpstr>
      <vt:lpstr>                           Imūnhistoķīmija</vt:lpstr>
      <vt:lpstr>Imūn-elektronmikroskopija  Collidal Immunogold staining in electron microscopy </vt:lpstr>
      <vt:lpstr>Multipleksas antigēnu detekcijas metodes</vt:lpstr>
      <vt:lpstr>Multipleksas antigēnu detekcijas metodes</vt:lpstr>
      <vt:lpstr>PowerPoint Presentation</vt:lpstr>
      <vt:lpstr>Antigēnu iezīmēšana un detekcija šūnās    Plūsmas citometrija</vt:lpstr>
      <vt:lpstr>PowerPoint Presentation</vt:lpstr>
      <vt:lpstr>Izkliedes struktūra cilvēka leikocītiem</vt:lpstr>
      <vt:lpstr>Plūsmas citometrijas datu vizualizācija</vt:lpstr>
      <vt:lpstr>Plūsmas citometrijas datu vizualizācija</vt:lpstr>
      <vt:lpstr>FACS - fluorescences aktivēto šūnu šķirošana</vt:lpstr>
      <vt:lpstr>PowerPoint Presentation</vt:lpstr>
      <vt:lpstr>Metodes T šūnu (atbildes reakciju) raksturošanai</vt:lpstr>
      <vt:lpstr>T šūnu izolēšana no asinīm</vt:lpstr>
      <vt:lpstr>Specifisku T šūnu subpopulāciju selekcija</vt:lpstr>
      <vt:lpstr>ELISPOT -  Enzyme linked Immunospot Assay</vt:lpstr>
      <vt:lpstr>PowerPoint Presentation</vt:lpstr>
      <vt:lpstr>MHC: tetramēru analīze</vt:lpstr>
      <vt:lpstr>PowerPoint Presentation</vt:lpstr>
      <vt:lpstr>Recombinant expression cloning  Fāgu displeja bibliotēkas Antigēn-specifisko antivielu variablo reģionu selekcija </vt:lpstr>
      <vt:lpstr>Imunoloģijas metodes klīnikā un pētniecībā</vt:lpstr>
      <vt:lpstr>Imūndiagnostika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Imunoloģijas metodes  klīnikā un pētniecībā  </dc:title>
  <dc:creator>Zane</dc:creator>
  <cp:lastModifiedBy>Zane</cp:lastModifiedBy>
  <cp:revision>58</cp:revision>
  <cp:lastPrinted>2014-05-08T17:41:39Z</cp:lastPrinted>
  <dcterms:created xsi:type="dcterms:W3CDTF">2006-08-16T00:00:00Z</dcterms:created>
  <dcterms:modified xsi:type="dcterms:W3CDTF">2014-05-12T11:15:44Z</dcterms:modified>
</cp:coreProperties>
</file>