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56" r:id="rId2"/>
    <p:sldId id="650" r:id="rId3"/>
    <p:sldId id="666" r:id="rId4"/>
    <p:sldId id="667" r:id="rId5"/>
    <p:sldId id="668" r:id="rId6"/>
    <p:sldId id="669" r:id="rId7"/>
    <p:sldId id="580" r:id="rId8"/>
    <p:sldId id="670" r:id="rId9"/>
    <p:sldId id="585" r:id="rId10"/>
    <p:sldId id="722" r:id="rId11"/>
    <p:sldId id="581" r:id="rId12"/>
    <p:sldId id="583" r:id="rId13"/>
    <p:sldId id="584" r:id="rId14"/>
    <p:sldId id="587" r:id="rId15"/>
    <p:sldId id="640" r:id="rId16"/>
    <p:sldId id="735" r:id="rId17"/>
    <p:sldId id="673" r:id="rId18"/>
    <p:sldId id="641" r:id="rId19"/>
    <p:sldId id="672" r:id="rId20"/>
    <p:sldId id="674" r:id="rId21"/>
    <p:sldId id="643" r:id="rId22"/>
    <p:sldId id="741" r:id="rId23"/>
    <p:sldId id="723" r:id="rId24"/>
    <p:sldId id="743" r:id="rId25"/>
    <p:sldId id="736" r:id="rId26"/>
    <p:sldId id="737" r:id="rId27"/>
    <p:sldId id="738" r:id="rId28"/>
    <p:sldId id="742" r:id="rId29"/>
    <p:sldId id="739" r:id="rId30"/>
    <p:sldId id="744" r:id="rId31"/>
    <p:sldId id="740" r:id="rId32"/>
    <p:sldId id="724" r:id="rId33"/>
    <p:sldId id="516" r:id="rId34"/>
    <p:sldId id="517" r:id="rId35"/>
    <p:sldId id="518" r:id="rId36"/>
    <p:sldId id="519" r:id="rId37"/>
    <p:sldId id="725" r:id="rId38"/>
    <p:sldId id="726" r:id="rId39"/>
    <p:sldId id="520" r:id="rId40"/>
    <p:sldId id="683" r:id="rId41"/>
    <p:sldId id="684" r:id="rId42"/>
    <p:sldId id="685" r:id="rId43"/>
    <p:sldId id="686" r:id="rId44"/>
    <p:sldId id="687" r:id="rId45"/>
    <p:sldId id="689" r:id="rId46"/>
    <p:sldId id="693" r:id="rId47"/>
    <p:sldId id="690" r:id="rId48"/>
    <p:sldId id="692" r:id="rId49"/>
    <p:sldId id="694" r:id="rId50"/>
    <p:sldId id="691" r:id="rId51"/>
    <p:sldId id="714" r:id="rId52"/>
    <p:sldId id="717" r:id="rId53"/>
    <p:sldId id="716" r:id="rId54"/>
    <p:sldId id="715" r:id="rId55"/>
    <p:sldId id="718" r:id="rId56"/>
    <p:sldId id="696" r:id="rId57"/>
    <p:sldId id="697" r:id="rId58"/>
    <p:sldId id="698" r:id="rId59"/>
    <p:sldId id="699" r:id="rId60"/>
    <p:sldId id="700" r:id="rId61"/>
    <p:sldId id="702" r:id="rId62"/>
    <p:sldId id="704" r:id="rId63"/>
    <p:sldId id="705" r:id="rId64"/>
    <p:sldId id="728" r:id="rId65"/>
    <p:sldId id="729" r:id="rId66"/>
    <p:sldId id="582" r:id="rId67"/>
    <p:sldId id="727" r:id="rId68"/>
    <p:sldId id="524" r:id="rId69"/>
    <p:sldId id="525" r:id="rId70"/>
    <p:sldId id="527" r:id="rId71"/>
    <p:sldId id="523" r:id="rId72"/>
    <p:sldId id="526" r:id="rId73"/>
    <p:sldId id="528" r:id="rId74"/>
    <p:sldId id="529" r:id="rId75"/>
    <p:sldId id="530" r:id="rId76"/>
    <p:sldId id="536" r:id="rId77"/>
    <p:sldId id="531" r:id="rId78"/>
    <p:sldId id="532" r:id="rId79"/>
    <p:sldId id="533" r:id="rId80"/>
    <p:sldId id="534" r:id="rId81"/>
    <p:sldId id="535" r:id="rId82"/>
    <p:sldId id="537" r:id="rId83"/>
    <p:sldId id="538" r:id="rId84"/>
    <p:sldId id="539" r:id="rId85"/>
    <p:sldId id="540" r:id="rId86"/>
    <p:sldId id="541" r:id="rId87"/>
    <p:sldId id="542" r:id="rId88"/>
    <p:sldId id="730" r:id="rId89"/>
    <p:sldId id="543" r:id="rId90"/>
    <p:sldId id="720" r:id="rId91"/>
    <p:sldId id="721" r:id="rId92"/>
    <p:sldId id="708" r:id="rId93"/>
    <p:sldId id="709" r:id="rId94"/>
    <p:sldId id="710" r:id="rId95"/>
    <p:sldId id="711" r:id="rId96"/>
    <p:sldId id="712" r:id="rId97"/>
    <p:sldId id="713" r:id="rId98"/>
    <p:sldId id="644" r:id="rId99"/>
    <p:sldId id="645" r:id="rId100"/>
    <p:sldId id="646" r:id="rId101"/>
    <p:sldId id="731" r:id="rId102"/>
    <p:sldId id="647" r:id="rId103"/>
    <p:sldId id="648" r:id="rId104"/>
    <p:sldId id="649" r:id="rId105"/>
    <p:sldId id="732" r:id="rId106"/>
    <p:sldId id="733" r:id="rId107"/>
    <p:sldId id="734" r:id="rId108"/>
    <p:sldId id="544" r:id="rId109"/>
    <p:sldId id="545" r:id="rId110"/>
    <p:sldId id="546" r:id="rId111"/>
    <p:sldId id="547" r:id="rId112"/>
    <p:sldId id="548" r:id="rId113"/>
    <p:sldId id="549" r:id="rId114"/>
    <p:sldId id="550" r:id="rId115"/>
  </p:sldIdLst>
  <p:sldSz cx="9144000" cy="6858000" type="screen4x3"/>
  <p:notesSz cx="6662738" cy="9906000"/>
  <p:defaultTextStyle>
    <a:defPPr>
      <a:defRPr lang="en-US"/>
    </a:defPPr>
    <a:lvl1pPr algn="r" rtl="0" fontAlgn="base">
      <a:spcBef>
        <a:spcPct val="0"/>
      </a:spcBef>
      <a:spcAft>
        <a:spcPct val="0"/>
      </a:spcAft>
      <a:defRPr kern="1200">
        <a:solidFill>
          <a:schemeClr val="tx1"/>
        </a:solidFill>
        <a:latin typeface="Arial" pitchFamily="34" charset="0"/>
        <a:ea typeface="+mn-ea"/>
        <a:cs typeface="+mn-cs"/>
      </a:defRPr>
    </a:lvl1pPr>
    <a:lvl2pPr marL="457200" algn="r" rtl="0" fontAlgn="base">
      <a:spcBef>
        <a:spcPct val="0"/>
      </a:spcBef>
      <a:spcAft>
        <a:spcPct val="0"/>
      </a:spcAft>
      <a:defRPr kern="1200">
        <a:solidFill>
          <a:schemeClr val="tx1"/>
        </a:solidFill>
        <a:latin typeface="Arial" pitchFamily="34" charset="0"/>
        <a:ea typeface="+mn-ea"/>
        <a:cs typeface="+mn-cs"/>
      </a:defRPr>
    </a:lvl2pPr>
    <a:lvl3pPr marL="914400" algn="r" rtl="0" fontAlgn="base">
      <a:spcBef>
        <a:spcPct val="0"/>
      </a:spcBef>
      <a:spcAft>
        <a:spcPct val="0"/>
      </a:spcAft>
      <a:defRPr kern="1200">
        <a:solidFill>
          <a:schemeClr val="tx1"/>
        </a:solidFill>
        <a:latin typeface="Arial" pitchFamily="34" charset="0"/>
        <a:ea typeface="+mn-ea"/>
        <a:cs typeface="+mn-cs"/>
      </a:defRPr>
    </a:lvl3pPr>
    <a:lvl4pPr marL="1371600" algn="r" rtl="0" fontAlgn="base">
      <a:spcBef>
        <a:spcPct val="0"/>
      </a:spcBef>
      <a:spcAft>
        <a:spcPct val="0"/>
      </a:spcAft>
      <a:defRPr kern="1200">
        <a:solidFill>
          <a:schemeClr val="tx1"/>
        </a:solidFill>
        <a:latin typeface="Arial" pitchFamily="34" charset="0"/>
        <a:ea typeface="+mn-ea"/>
        <a:cs typeface="+mn-cs"/>
      </a:defRPr>
    </a:lvl4pPr>
    <a:lvl5pPr marL="1828800" algn="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7C80"/>
    <a:srgbClr val="800000"/>
    <a:srgbClr val="EAEAEA"/>
    <a:srgbClr val="000000"/>
    <a:srgbClr val="1B9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10" autoAdjust="0"/>
    <p:restoredTop sz="86613" autoAdjust="0"/>
  </p:normalViewPr>
  <p:slideViewPr>
    <p:cSldViewPr>
      <p:cViewPr>
        <p:scale>
          <a:sx n="70" d="100"/>
          <a:sy n="70" d="100"/>
        </p:scale>
        <p:origin x="-1830" y="-294"/>
      </p:cViewPr>
      <p:guideLst>
        <p:guide orient="horz" pos="2160"/>
        <p:guide pos="2880"/>
      </p:guideLst>
    </p:cSldViewPr>
  </p:slideViewPr>
  <p:outlineViewPr>
    <p:cViewPr>
      <p:scale>
        <a:sx n="33" d="100"/>
        <a:sy n="33" d="100"/>
      </p:scale>
      <p:origin x="0" y="253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53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774010" y="0"/>
            <a:ext cx="2887186" cy="495300"/>
          </a:xfrm>
          <a:prstGeom prst="rect">
            <a:avLst/>
          </a:prstGeom>
        </p:spPr>
        <p:txBody>
          <a:bodyPr vert="horz" lIns="91440" tIns="45720" rIns="91440" bIns="45720" rtlCol="0"/>
          <a:lstStyle>
            <a:lvl1pPr algn="r">
              <a:defRPr sz="1200"/>
            </a:lvl1pPr>
          </a:lstStyle>
          <a:p>
            <a:fld id="{17855D25-BACF-4D7F-A230-C8D698AD31E4}" type="datetimeFigureOut">
              <a:rPr lang="lv-LV" smtClean="0"/>
              <a:pPr/>
              <a:t>29.10.2014.</a:t>
            </a:fld>
            <a:endParaRPr lang="lv-LV"/>
          </a:p>
        </p:txBody>
      </p:sp>
      <p:sp>
        <p:nvSpPr>
          <p:cNvPr id="4" name="Slide Image Placeholder 3"/>
          <p:cNvSpPr>
            <a:spLocks noGrp="1" noRot="1" noChangeAspect="1"/>
          </p:cNvSpPr>
          <p:nvPr>
            <p:ph type="sldImg" idx="2"/>
          </p:nvPr>
        </p:nvSpPr>
        <p:spPr>
          <a:xfrm>
            <a:off x="855663" y="742950"/>
            <a:ext cx="4953000" cy="371475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66274" y="4705350"/>
            <a:ext cx="5330190" cy="44577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9408981"/>
            <a:ext cx="2887186" cy="4953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774010" y="9408981"/>
            <a:ext cx="2887186" cy="495300"/>
          </a:xfrm>
          <a:prstGeom prst="rect">
            <a:avLst/>
          </a:prstGeom>
        </p:spPr>
        <p:txBody>
          <a:bodyPr vert="horz" lIns="91440" tIns="45720" rIns="91440" bIns="45720" rtlCol="0" anchor="b"/>
          <a:lstStyle>
            <a:lvl1pPr algn="r">
              <a:defRPr sz="1200"/>
            </a:lvl1pPr>
          </a:lstStyle>
          <a:p>
            <a:fld id="{0BCBBC22-4F46-4FFA-80DF-EC6385D5B190}" type="slidenum">
              <a:rPr lang="lv-LV" smtClean="0"/>
              <a:pPr/>
              <a:t>‹#›</a:t>
            </a:fld>
            <a:endParaRPr lang="lv-LV"/>
          </a:p>
        </p:txBody>
      </p:sp>
    </p:spTree>
    <p:extLst>
      <p:ext uri="{BB962C8B-B14F-4D97-AF65-F5344CB8AC3E}">
        <p14:creationId xmlns:p14="http://schemas.microsoft.com/office/powerpoint/2010/main" val="4715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lv-LV"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1</a:t>
            </a:fld>
            <a:endParaRPr lang="lv-LV"/>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5</a:t>
            </a:fld>
            <a:endParaRPr lang="lv-LV"/>
          </a:p>
        </p:txBody>
      </p:sp>
    </p:spTree>
    <p:extLst>
      <p:ext uri="{BB962C8B-B14F-4D97-AF65-F5344CB8AC3E}">
        <p14:creationId xmlns:p14="http://schemas.microsoft.com/office/powerpoint/2010/main" val="162204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Figure 2:</a:t>
            </a:r>
            <a:r>
              <a:rPr lang="en-US" sz="1200" b="0" i="0" kern="1200" dirty="0" smtClean="0">
                <a:solidFill>
                  <a:schemeClr val="tx1"/>
                </a:solidFill>
                <a:effectLst/>
                <a:latin typeface="+mn-lt"/>
                <a:ea typeface="+mn-ea"/>
                <a:cs typeface="+mn-cs"/>
              </a:rPr>
              <a:t> An overview of the endogenous Type II bacterial CRISPR/</a:t>
            </a:r>
            <a:r>
              <a:rPr lang="en-US" sz="1200" b="0" i="0" kern="1200" dirty="0" err="1" smtClean="0">
                <a:solidFill>
                  <a:schemeClr val="tx1"/>
                </a:solidFill>
                <a:effectLst/>
                <a:latin typeface="+mn-lt"/>
                <a:ea typeface="+mn-ea"/>
                <a:cs typeface="+mn-cs"/>
              </a:rPr>
              <a:t>Cas</a:t>
            </a:r>
            <a:r>
              <a:rPr lang="en-US" sz="1200" b="0" i="0" kern="1200" dirty="0" smtClean="0">
                <a:solidFill>
                  <a:schemeClr val="tx1"/>
                </a:solidFill>
                <a:effectLst/>
                <a:latin typeface="+mn-lt"/>
                <a:ea typeface="+mn-ea"/>
                <a:cs typeface="+mn-cs"/>
              </a:rPr>
              <a:t> system. Within the bacterial genome, a CRISPR array contains many unique </a:t>
            </a:r>
            <a:r>
              <a:rPr lang="en-US" sz="1200" b="0" i="0" kern="1200" dirty="0" err="1" smtClean="0">
                <a:solidFill>
                  <a:schemeClr val="tx1"/>
                </a:solidFill>
                <a:effectLst/>
                <a:latin typeface="+mn-lt"/>
                <a:ea typeface="+mn-ea"/>
                <a:cs typeface="+mn-cs"/>
              </a:rPr>
              <a:t>protospacer</a:t>
            </a:r>
            <a:r>
              <a:rPr lang="en-US" sz="1200" b="0" i="0" kern="1200" dirty="0" smtClean="0">
                <a:solidFill>
                  <a:schemeClr val="tx1"/>
                </a:solidFill>
                <a:effectLst/>
                <a:latin typeface="+mn-lt"/>
                <a:ea typeface="+mn-ea"/>
                <a:cs typeface="+mn-cs"/>
              </a:rPr>
              <a:t> sequences that have homology to various foreign DNA (e.g. viral genome). </a:t>
            </a:r>
            <a:r>
              <a:rPr lang="en-US" sz="1200" b="0" i="0" kern="1200" dirty="0" err="1" smtClean="0">
                <a:solidFill>
                  <a:schemeClr val="tx1"/>
                </a:solidFill>
                <a:effectLst/>
                <a:latin typeface="+mn-lt"/>
                <a:ea typeface="+mn-ea"/>
                <a:cs typeface="+mn-cs"/>
              </a:rPr>
              <a:t>Protospacers</a:t>
            </a:r>
            <a:r>
              <a:rPr lang="en-US" sz="1200" b="0" i="0" kern="1200" dirty="0" smtClean="0">
                <a:solidFill>
                  <a:schemeClr val="tx1"/>
                </a:solidFill>
                <a:effectLst/>
                <a:latin typeface="+mn-lt"/>
                <a:ea typeface="+mn-ea"/>
                <a:cs typeface="+mn-cs"/>
              </a:rPr>
              <a:t> are separated by a short palindromic repeat sequence.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The CRISPR array is transcribed to make the pre-CRISPR RNA (pre-</a:t>
            </a:r>
            <a:r>
              <a:rPr lang="en-US" sz="1200" b="0" i="0" kern="1200" dirty="0" err="1" smtClean="0">
                <a:solidFill>
                  <a:schemeClr val="tx1"/>
                </a:solidFill>
                <a:effectLst/>
                <a:latin typeface="+mn-lt"/>
                <a:ea typeface="+mn-ea"/>
                <a:cs typeface="+mn-cs"/>
              </a:rPr>
              <a:t>crRNA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The pre-</a:t>
            </a:r>
            <a:r>
              <a:rPr lang="en-US" sz="1200" b="0" i="0" kern="1200" dirty="0" err="1" smtClean="0">
                <a:solidFill>
                  <a:schemeClr val="tx1"/>
                </a:solidFill>
                <a:effectLst/>
                <a:latin typeface="+mn-lt"/>
                <a:ea typeface="+mn-ea"/>
                <a:cs typeface="+mn-cs"/>
              </a:rPr>
              <a:t>crRNA</a:t>
            </a:r>
            <a:r>
              <a:rPr lang="en-US" sz="1200" b="0" i="0" kern="1200" dirty="0" smtClean="0">
                <a:solidFill>
                  <a:schemeClr val="tx1"/>
                </a:solidFill>
                <a:effectLst/>
                <a:latin typeface="+mn-lt"/>
                <a:ea typeface="+mn-ea"/>
                <a:cs typeface="+mn-cs"/>
              </a:rPr>
              <a:t> is processed into individual </a:t>
            </a:r>
            <a:r>
              <a:rPr lang="en-US" sz="1200" b="0" i="0" kern="1200" dirty="0" err="1" smtClean="0">
                <a:solidFill>
                  <a:schemeClr val="tx1"/>
                </a:solidFill>
                <a:effectLst/>
                <a:latin typeface="+mn-lt"/>
                <a:ea typeface="+mn-ea"/>
                <a:cs typeface="+mn-cs"/>
              </a:rPr>
              <a:t>crRNAs</a:t>
            </a:r>
            <a:r>
              <a:rPr lang="en-US" sz="1200" b="0" i="0" kern="1200" dirty="0" smtClean="0">
                <a:solidFill>
                  <a:schemeClr val="tx1"/>
                </a:solidFill>
                <a:effectLst/>
                <a:latin typeface="+mn-lt"/>
                <a:ea typeface="+mn-ea"/>
                <a:cs typeface="+mn-cs"/>
              </a:rPr>
              <a:t> by a special trans-activating </a:t>
            </a:r>
            <a:r>
              <a:rPr lang="en-US" sz="1200" b="0" i="0" kern="1200" dirty="0" err="1" smtClean="0">
                <a:solidFill>
                  <a:schemeClr val="tx1"/>
                </a:solidFill>
                <a:effectLst/>
                <a:latin typeface="+mn-lt"/>
                <a:ea typeface="+mn-ea"/>
                <a:cs typeface="+mn-cs"/>
              </a:rPr>
              <a:t>crRNA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tracrRNA</a:t>
            </a:r>
            <a:r>
              <a:rPr lang="en-US" sz="1200" b="0" i="0" kern="1200" dirty="0" smtClean="0">
                <a:solidFill>
                  <a:schemeClr val="tx1"/>
                </a:solidFill>
                <a:effectLst/>
                <a:latin typeface="+mn-lt"/>
                <a:ea typeface="+mn-ea"/>
                <a:cs typeface="+mn-cs"/>
              </a:rPr>
              <a:t>) with homology to the short palindromic repeat. The </a:t>
            </a:r>
            <a:r>
              <a:rPr lang="en-US" sz="1200" b="0" i="0" kern="1200" dirty="0" err="1" smtClean="0">
                <a:solidFill>
                  <a:schemeClr val="tx1"/>
                </a:solidFill>
                <a:effectLst/>
                <a:latin typeface="+mn-lt"/>
                <a:ea typeface="+mn-ea"/>
                <a:cs typeface="+mn-cs"/>
              </a:rPr>
              <a:t>tracrRNA</a:t>
            </a:r>
            <a:r>
              <a:rPr lang="en-US" sz="1200" b="0" i="0" kern="1200" dirty="0" smtClean="0">
                <a:solidFill>
                  <a:schemeClr val="tx1"/>
                </a:solidFill>
                <a:effectLst/>
                <a:latin typeface="+mn-lt"/>
                <a:ea typeface="+mn-ea"/>
                <a:cs typeface="+mn-cs"/>
              </a:rPr>
              <a:t> helps recruit the </a:t>
            </a:r>
            <a:r>
              <a:rPr lang="en-US" sz="1200" b="0" i="0" kern="1200" dirty="0" err="1" smtClean="0">
                <a:solidFill>
                  <a:schemeClr val="tx1"/>
                </a:solidFill>
                <a:effectLst/>
                <a:latin typeface="+mn-lt"/>
                <a:ea typeface="+mn-ea"/>
                <a:cs typeface="+mn-cs"/>
              </a:rPr>
              <a:t>RNAse</a:t>
            </a:r>
            <a:r>
              <a:rPr lang="en-US" sz="1200" b="0" i="0" kern="1200" dirty="0" smtClean="0">
                <a:solidFill>
                  <a:schemeClr val="tx1"/>
                </a:solidFill>
                <a:effectLst/>
                <a:latin typeface="+mn-lt"/>
                <a:ea typeface="+mn-ea"/>
                <a:cs typeface="+mn-cs"/>
              </a:rPr>
              <a:t> III and Cas9 enzymes, which together separate the individual </a:t>
            </a:r>
            <a:r>
              <a:rPr lang="en-US" sz="1200" b="0" i="0" kern="1200" dirty="0" err="1" smtClean="0">
                <a:solidFill>
                  <a:schemeClr val="tx1"/>
                </a:solidFill>
                <a:effectLst/>
                <a:latin typeface="+mn-lt"/>
                <a:ea typeface="+mn-ea"/>
                <a:cs typeface="+mn-cs"/>
              </a:rPr>
              <a:t>crRNAs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tracrRNA</a:t>
            </a:r>
            <a:r>
              <a:rPr lang="en-US" sz="1200" b="0" i="0" kern="1200" dirty="0" smtClean="0">
                <a:solidFill>
                  <a:schemeClr val="tx1"/>
                </a:solidFill>
                <a:effectLst/>
                <a:latin typeface="+mn-lt"/>
                <a:ea typeface="+mn-ea"/>
                <a:cs typeface="+mn-cs"/>
              </a:rPr>
              <a:t> and Cas9 nuclease form a complex with each individual, unique </a:t>
            </a:r>
            <a:r>
              <a:rPr lang="en-US" sz="1200" b="0" i="0" kern="1200" dirty="0" err="1" smtClean="0">
                <a:solidFill>
                  <a:schemeClr val="tx1"/>
                </a:solidFill>
                <a:effectLst/>
                <a:latin typeface="+mn-lt"/>
                <a:ea typeface="+mn-ea"/>
                <a:cs typeface="+mn-cs"/>
              </a:rPr>
              <a:t>crRNA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Each crRNA:tracrRNA:Cas9 complex seeks out the DNA sequence complimentary to the </a:t>
            </a:r>
            <a:r>
              <a:rPr lang="en-US" sz="1200" b="0" i="0" kern="1200" dirty="0" err="1" smtClean="0">
                <a:solidFill>
                  <a:schemeClr val="tx1"/>
                </a:solidFill>
                <a:effectLst/>
                <a:latin typeface="+mn-lt"/>
                <a:ea typeface="+mn-ea"/>
                <a:cs typeface="+mn-cs"/>
              </a:rPr>
              <a:t>crRNA</a:t>
            </a:r>
            <a:r>
              <a:rPr lang="en-US" sz="1200" b="0" i="0" kern="1200" dirty="0" smtClean="0">
                <a:solidFill>
                  <a:schemeClr val="tx1"/>
                </a:solidFill>
                <a:effectLst/>
                <a:latin typeface="+mn-lt"/>
                <a:ea typeface="+mn-ea"/>
                <a:cs typeface="+mn-cs"/>
              </a:rPr>
              <a:t>. In the Type II CRISPR system a potential target sequence is only valid if it contains a special </a:t>
            </a:r>
            <a:r>
              <a:rPr lang="en-US" sz="1200" b="0" i="0" kern="1200" dirty="0" err="1" smtClean="0">
                <a:solidFill>
                  <a:schemeClr val="tx1"/>
                </a:solidFill>
                <a:effectLst/>
                <a:latin typeface="+mn-lt"/>
                <a:ea typeface="+mn-ea"/>
                <a:cs typeface="+mn-cs"/>
              </a:rPr>
              <a:t>Protospacer</a:t>
            </a:r>
            <a:r>
              <a:rPr lang="en-US" sz="1200" b="0" i="0" kern="1200" dirty="0" smtClean="0">
                <a:solidFill>
                  <a:schemeClr val="tx1"/>
                </a:solidFill>
                <a:effectLst/>
                <a:latin typeface="+mn-lt"/>
                <a:ea typeface="+mn-ea"/>
                <a:cs typeface="+mn-cs"/>
              </a:rPr>
              <a:t> Adjacent Motif (PAM) directly after where the </a:t>
            </a:r>
            <a:r>
              <a:rPr lang="en-US" sz="1200" b="0" i="0" kern="1200" dirty="0" err="1" smtClean="0">
                <a:solidFill>
                  <a:schemeClr val="tx1"/>
                </a:solidFill>
                <a:effectLst/>
                <a:latin typeface="+mn-lt"/>
                <a:ea typeface="+mn-ea"/>
                <a:cs typeface="+mn-cs"/>
              </a:rPr>
              <a:t>crRNA</a:t>
            </a:r>
            <a:r>
              <a:rPr lang="en-US" sz="1200" b="0" i="0" kern="1200" dirty="0" smtClean="0">
                <a:solidFill>
                  <a:schemeClr val="tx1"/>
                </a:solidFill>
                <a:effectLst/>
                <a:latin typeface="+mn-lt"/>
                <a:ea typeface="+mn-ea"/>
                <a:cs typeface="+mn-cs"/>
              </a:rPr>
              <a:t> would bind.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After the complex binds, the Cas9 separates the double stranded DNA target and cleaves both strands after the PAM.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The crRNA:tracrRNA:Cas9 complex unbinds after the double strand break.</a:t>
            </a:r>
            <a:endParaRPr lang="lv-LV"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25</a:t>
            </a:fld>
            <a:endParaRPr lang="lv-LV"/>
          </a:p>
        </p:txBody>
      </p:sp>
    </p:spTree>
    <p:extLst>
      <p:ext uri="{BB962C8B-B14F-4D97-AF65-F5344CB8AC3E}">
        <p14:creationId xmlns:p14="http://schemas.microsoft.com/office/powerpoint/2010/main" val="373757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66275" y="4705350"/>
            <a:ext cx="5330189" cy="4457700"/>
          </a:xfrm>
          <a:prstGeom prst="rect">
            <a:avLst/>
          </a:prstGeom>
        </p:spPr>
        <p:txBody>
          <a:bodyPr lIns="91425" tIns="91425" rIns="91425" bIns="91425" anchor="ctr" anchorCtr="0">
            <a:noAutofit/>
          </a:bodyPr>
          <a:lstStyle/>
          <a:p>
            <a:endParaRPr/>
          </a:p>
        </p:txBody>
      </p:sp>
      <p:sp>
        <p:nvSpPr>
          <p:cNvPr id="97" name="Shape 97"/>
          <p:cNvSpPr>
            <a:spLocks noGrp="1" noRot="1" noChangeAspect="1"/>
          </p:cNvSpPr>
          <p:nvPr>
            <p:ph type="sldImg" idx="2"/>
          </p:nvPr>
        </p:nvSpPr>
        <p:spPr>
          <a:xfrm>
            <a:off x="855663" y="742950"/>
            <a:ext cx="4953000" cy="3714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66275" y="4705350"/>
            <a:ext cx="5330189" cy="4457700"/>
          </a:xfrm>
          <a:prstGeom prst="rect">
            <a:avLst/>
          </a:prstGeom>
        </p:spPr>
        <p:txBody>
          <a:bodyPr lIns="91425" tIns="91425" rIns="91425" bIns="91425" anchor="ctr" anchorCtr="0">
            <a:noAutofit/>
          </a:bodyPr>
          <a:lstStyle/>
          <a:p>
            <a:endParaRPr/>
          </a:p>
        </p:txBody>
      </p:sp>
      <p:sp>
        <p:nvSpPr>
          <p:cNvPr id="97" name="Shape 97"/>
          <p:cNvSpPr>
            <a:spLocks noGrp="1" noRot="1" noChangeAspect="1"/>
          </p:cNvSpPr>
          <p:nvPr>
            <p:ph type="sldImg" idx="2"/>
          </p:nvPr>
        </p:nvSpPr>
        <p:spPr>
          <a:xfrm>
            <a:off x="855663" y="742950"/>
            <a:ext cx="4953000" cy="3714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66275" y="4705350"/>
            <a:ext cx="5330189" cy="4457700"/>
          </a:xfrm>
          <a:prstGeom prst="rect">
            <a:avLst/>
          </a:prstGeom>
        </p:spPr>
        <p:txBody>
          <a:bodyPr lIns="91425" tIns="91425" rIns="91425" bIns="91425" anchor="ctr" anchorCtr="0">
            <a:noAutofit/>
          </a:bodyPr>
          <a:lstStyle/>
          <a:p>
            <a:endParaRPr/>
          </a:p>
        </p:txBody>
      </p:sp>
      <p:sp>
        <p:nvSpPr>
          <p:cNvPr id="97" name="Shape 97"/>
          <p:cNvSpPr>
            <a:spLocks noGrp="1" noRot="1" noChangeAspect="1"/>
          </p:cNvSpPr>
          <p:nvPr>
            <p:ph type="sldImg" idx="2"/>
          </p:nvPr>
        </p:nvSpPr>
        <p:spPr>
          <a:xfrm>
            <a:off x="855663" y="742950"/>
            <a:ext cx="4953000" cy="3714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white">
          <a:xfrm>
            <a:off x="3048000" y="457200"/>
            <a:ext cx="5867400" cy="1752600"/>
          </a:xfrm>
        </p:spPr>
        <p:txBody>
          <a:bodyPr/>
          <a:lstStyle>
            <a:lvl1pPr>
              <a:defRPr sz="4000" b="1"/>
            </a:lvl1pPr>
          </a:lstStyle>
          <a:p>
            <a:r>
              <a:rPr lang="en-US" smtClean="0"/>
              <a:t>Click to edit Master title style</a:t>
            </a:r>
            <a:endParaRPr lang="en-US"/>
          </a:p>
        </p:txBody>
      </p:sp>
      <p:sp>
        <p:nvSpPr>
          <p:cNvPr id="3075" name="Rectangle 3"/>
          <p:cNvSpPr>
            <a:spLocks noGrp="1" noChangeArrowheads="1"/>
          </p:cNvSpPr>
          <p:nvPr>
            <p:ph type="subTitle" idx="1"/>
          </p:nvPr>
        </p:nvSpPr>
        <p:spPr bwMode="white">
          <a:xfrm>
            <a:off x="990600" y="4953000"/>
            <a:ext cx="7315200" cy="381000"/>
          </a:xfrm>
        </p:spPr>
        <p:txBody>
          <a:bodyPr/>
          <a:lstStyle>
            <a:lvl1pPr marL="0" indent="0" algn="ctr">
              <a:buFont typeface="Wingdings" pitchFamily="2" charset="2"/>
              <a:buNone/>
              <a:defRPr sz="1800" b="1"/>
            </a:lvl1pPr>
          </a:lstStyle>
          <a:p>
            <a:r>
              <a:rPr lang="en-US" smtClean="0"/>
              <a:t>Click to edit Master subtitle style</a:t>
            </a:r>
            <a:endParaRPr lang="en-US"/>
          </a:p>
        </p:txBody>
      </p:sp>
      <p:grpSp>
        <p:nvGrpSpPr>
          <p:cNvPr id="5" name="Group 1131"/>
          <p:cNvGrpSpPr>
            <a:grpSpLocks noChangeAspect="1"/>
          </p:cNvGrpSpPr>
          <p:nvPr userDrawn="1"/>
        </p:nvGrpSpPr>
        <p:grpSpPr bwMode="auto">
          <a:xfrm>
            <a:off x="3286116" y="5429264"/>
            <a:ext cx="1976440" cy="1182670"/>
            <a:chOff x="2410" y="4448"/>
            <a:chExt cx="770" cy="532"/>
          </a:xfrm>
        </p:grpSpPr>
        <p:sp>
          <p:nvSpPr>
            <p:cNvPr id="6" name="Freeform 1132"/>
            <p:cNvSpPr>
              <a:spLocks noChangeAspect="1" noEditPoints="1"/>
            </p:cNvSpPr>
            <p:nvPr/>
          </p:nvSpPr>
          <p:spPr bwMode="auto">
            <a:xfrm>
              <a:off x="2410" y="4564"/>
              <a:ext cx="770" cy="416"/>
            </a:xfrm>
            <a:custGeom>
              <a:avLst/>
              <a:gdLst>
                <a:gd name="T0" fmla="*/ 0 w 2309"/>
                <a:gd name="T1" fmla="*/ 0 h 1247"/>
                <a:gd name="T2" fmla="*/ 0 w 2309"/>
                <a:gd name="T3" fmla="*/ 0 h 1247"/>
                <a:gd name="T4" fmla="*/ 0 w 2309"/>
                <a:gd name="T5" fmla="*/ 0 h 1247"/>
                <a:gd name="T6" fmla="*/ 0 w 2309"/>
                <a:gd name="T7" fmla="*/ 0 h 1247"/>
                <a:gd name="T8" fmla="*/ 0 w 2309"/>
                <a:gd name="T9" fmla="*/ 0 h 1247"/>
                <a:gd name="T10" fmla="*/ 0 w 2309"/>
                <a:gd name="T11" fmla="*/ 0 h 1247"/>
                <a:gd name="T12" fmla="*/ 0 w 2309"/>
                <a:gd name="T13" fmla="*/ 0 h 1247"/>
                <a:gd name="T14" fmla="*/ 0 w 2309"/>
                <a:gd name="T15" fmla="*/ 0 h 1247"/>
                <a:gd name="T16" fmla="*/ 0 w 2309"/>
                <a:gd name="T17" fmla="*/ 0 h 1247"/>
                <a:gd name="T18" fmla="*/ 0 w 2309"/>
                <a:gd name="T19" fmla="*/ 0 h 1247"/>
                <a:gd name="T20" fmla="*/ 0 w 2309"/>
                <a:gd name="T21" fmla="*/ 0 h 1247"/>
                <a:gd name="T22" fmla="*/ 0 w 2309"/>
                <a:gd name="T23" fmla="*/ 0 h 1247"/>
                <a:gd name="T24" fmla="*/ 0 w 2309"/>
                <a:gd name="T25" fmla="*/ 0 h 1247"/>
                <a:gd name="T26" fmla="*/ 0 w 2309"/>
                <a:gd name="T27" fmla="*/ 0 h 1247"/>
                <a:gd name="T28" fmla="*/ 0 w 2309"/>
                <a:gd name="T29" fmla="*/ 0 h 1247"/>
                <a:gd name="T30" fmla="*/ 0 w 2309"/>
                <a:gd name="T31" fmla="*/ 0 h 1247"/>
                <a:gd name="T32" fmla="*/ 0 w 2309"/>
                <a:gd name="T33" fmla="*/ 0 h 1247"/>
                <a:gd name="T34" fmla="*/ 0 w 2309"/>
                <a:gd name="T35" fmla="*/ 0 h 1247"/>
                <a:gd name="T36" fmla="*/ 0 w 2309"/>
                <a:gd name="T37" fmla="*/ 0 h 1247"/>
                <a:gd name="T38" fmla="*/ 0 w 2309"/>
                <a:gd name="T39" fmla="*/ 0 h 1247"/>
                <a:gd name="T40" fmla="*/ 0 w 2309"/>
                <a:gd name="T41" fmla="*/ 0 h 1247"/>
                <a:gd name="T42" fmla="*/ 0 w 2309"/>
                <a:gd name="T43" fmla="*/ 0 h 1247"/>
                <a:gd name="T44" fmla="*/ 0 w 2309"/>
                <a:gd name="T45" fmla="*/ 0 h 1247"/>
                <a:gd name="T46" fmla="*/ 0 w 2309"/>
                <a:gd name="T47" fmla="*/ 0 h 1247"/>
                <a:gd name="T48" fmla="*/ 0 w 2309"/>
                <a:gd name="T49" fmla="*/ 0 h 1247"/>
                <a:gd name="T50" fmla="*/ 0 w 2309"/>
                <a:gd name="T51" fmla="*/ 0 h 1247"/>
                <a:gd name="T52" fmla="*/ 0 w 2309"/>
                <a:gd name="T53" fmla="*/ 0 h 1247"/>
                <a:gd name="T54" fmla="*/ 0 w 2309"/>
                <a:gd name="T55" fmla="*/ 0 h 1247"/>
                <a:gd name="T56" fmla="*/ 0 w 2309"/>
                <a:gd name="T57" fmla="*/ 0 h 1247"/>
                <a:gd name="T58" fmla="*/ 0 w 2309"/>
                <a:gd name="T59" fmla="*/ 0 h 1247"/>
                <a:gd name="T60" fmla="*/ 0 w 2309"/>
                <a:gd name="T61" fmla="*/ 0 h 1247"/>
                <a:gd name="T62" fmla="*/ 0 w 2309"/>
                <a:gd name="T63" fmla="*/ 0 h 1247"/>
                <a:gd name="T64" fmla="*/ 0 w 2309"/>
                <a:gd name="T65" fmla="*/ 0 h 1247"/>
                <a:gd name="T66" fmla="*/ 0 w 2309"/>
                <a:gd name="T67" fmla="*/ 0 h 1247"/>
                <a:gd name="T68" fmla="*/ 0 w 2309"/>
                <a:gd name="T69" fmla="*/ 0 h 1247"/>
                <a:gd name="T70" fmla="*/ 0 w 2309"/>
                <a:gd name="T71" fmla="*/ 0 h 1247"/>
                <a:gd name="T72" fmla="*/ 0 w 2309"/>
                <a:gd name="T73" fmla="*/ 0 h 1247"/>
                <a:gd name="T74" fmla="*/ 0 w 2309"/>
                <a:gd name="T75" fmla="*/ 0 h 1247"/>
                <a:gd name="T76" fmla="*/ 0 w 2309"/>
                <a:gd name="T77" fmla="*/ 0 h 1247"/>
                <a:gd name="T78" fmla="*/ 0 w 2309"/>
                <a:gd name="T79" fmla="*/ 0 h 1247"/>
                <a:gd name="T80" fmla="*/ 0 w 2309"/>
                <a:gd name="T81" fmla="*/ 0 h 1247"/>
                <a:gd name="T82" fmla="*/ 0 w 2309"/>
                <a:gd name="T83" fmla="*/ 0 h 1247"/>
                <a:gd name="T84" fmla="*/ 0 w 2309"/>
                <a:gd name="T85" fmla="*/ 0 h 1247"/>
                <a:gd name="T86" fmla="*/ 0 w 2309"/>
                <a:gd name="T87" fmla="*/ 0 h 1247"/>
                <a:gd name="T88" fmla="*/ 0 w 2309"/>
                <a:gd name="T89" fmla="*/ 0 h 1247"/>
                <a:gd name="T90" fmla="*/ 0 w 2309"/>
                <a:gd name="T91" fmla="*/ 0 h 1247"/>
                <a:gd name="T92" fmla="*/ 0 w 2309"/>
                <a:gd name="T93" fmla="*/ 0 h 1247"/>
                <a:gd name="T94" fmla="*/ 0 w 2309"/>
                <a:gd name="T95" fmla="*/ 0 h 1247"/>
                <a:gd name="T96" fmla="*/ 0 w 2309"/>
                <a:gd name="T97" fmla="*/ 0 h 1247"/>
                <a:gd name="T98" fmla="*/ 0 w 2309"/>
                <a:gd name="T99" fmla="*/ 0 h 1247"/>
                <a:gd name="T100" fmla="*/ 0 w 2309"/>
                <a:gd name="T101" fmla="*/ 0 h 1247"/>
                <a:gd name="T102" fmla="*/ 0 w 2309"/>
                <a:gd name="T103" fmla="*/ 0 h 1247"/>
                <a:gd name="T104" fmla="*/ 0 w 2309"/>
                <a:gd name="T105" fmla="*/ 0 h 1247"/>
                <a:gd name="T106" fmla="*/ 0 w 2309"/>
                <a:gd name="T107" fmla="*/ 0 h 1247"/>
                <a:gd name="T108" fmla="*/ 0 w 2309"/>
                <a:gd name="T109" fmla="*/ 0 h 1247"/>
                <a:gd name="T110" fmla="*/ 0 w 2309"/>
                <a:gd name="T111" fmla="*/ 0 h 1247"/>
                <a:gd name="T112" fmla="*/ 0 w 2309"/>
                <a:gd name="T113" fmla="*/ 0 h 1247"/>
                <a:gd name="T114" fmla="*/ 0 w 2309"/>
                <a:gd name="T115" fmla="*/ 0 h 1247"/>
                <a:gd name="T116" fmla="*/ 0 w 2309"/>
                <a:gd name="T117" fmla="*/ 0 h 12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09"/>
                <a:gd name="T178" fmla="*/ 0 h 1247"/>
                <a:gd name="T179" fmla="*/ 2309 w 2309"/>
                <a:gd name="T180" fmla="*/ 1247 h 12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09" h="1247">
                  <a:moveTo>
                    <a:pt x="1155" y="1247"/>
                  </a:moveTo>
                  <a:lnTo>
                    <a:pt x="1214" y="1245"/>
                  </a:lnTo>
                  <a:lnTo>
                    <a:pt x="1273" y="1243"/>
                  </a:lnTo>
                  <a:lnTo>
                    <a:pt x="1330" y="1239"/>
                  </a:lnTo>
                  <a:lnTo>
                    <a:pt x="1387" y="1233"/>
                  </a:lnTo>
                  <a:lnTo>
                    <a:pt x="1442" y="1226"/>
                  </a:lnTo>
                  <a:lnTo>
                    <a:pt x="1497" y="1217"/>
                  </a:lnTo>
                  <a:lnTo>
                    <a:pt x="1551" y="1208"/>
                  </a:lnTo>
                  <a:lnTo>
                    <a:pt x="1603" y="1197"/>
                  </a:lnTo>
                  <a:lnTo>
                    <a:pt x="1654" y="1183"/>
                  </a:lnTo>
                  <a:lnTo>
                    <a:pt x="1704" y="1170"/>
                  </a:lnTo>
                  <a:lnTo>
                    <a:pt x="1753" y="1154"/>
                  </a:lnTo>
                  <a:lnTo>
                    <a:pt x="1799" y="1139"/>
                  </a:lnTo>
                  <a:lnTo>
                    <a:pt x="1844" y="1120"/>
                  </a:lnTo>
                  <a:lnTo>
                    <a:pt x="1888" y="1102"/>
                  </a:lnTo>
                  <a:lnTo>
                    <a:pt x="1930" y="1081"/>
                  </a:lnTo>
                  <a:lnTo>
                    <a:pt x="1970" y="1061"/>
                  </a:lnTo>
                  <a:lnTo>
                    <a:pt x="2009" y="1039"/>
                  </a:lnTo>
                  <a:lnTo>
                    <a:pt x="2044" y="1016"/>
                  </a:lnTo>
                  <a:lnTo>
                    <a:pt x="2079" y="993"/>
                  </a:lnTo>
                  <a:lnTo>
                    <a:pt x="2111" y="967"/>
                  </a:lnTo>
                  <a:lnTo>
                    <a:pt x="2142" y="942"/>
                  </a:lnTo>
                  <a:lnTo>
                    <a:pt x="2170" y="915"/>
                  </a:lnTo>
                  <a:lnTo>
                    <a:pt x="2194" y="888"/>
                  </a:lnTo>
                  <a:lnTo>
                    <a:pt x="2218" y="860"/>
                  </a:lnTo>
                  <a:lnTo>
                    <a:pt x="2239" y="831"/>
                  </a:lnTo>
                  <a:lnTo>
                    <a:pt x="2256" y="802"/>
                  </a:lnTo>
                  <a:lnTo>
                    <a:pt x="2272" y="773"/>
                  </a:lnTo>
                  <a:lnTo>
                    <a:pt x="2285" y="741"/>
                  </a:lnTo>
                  <a:lnTo>
                    <a:pt x="2295" y="711"/>
                  </a:lnTo>
                  <a:lnTo>
                    <a:pt x="2303" y="679"/>
                  </a:lnTo>
                  <a:lnTo>
                    <a:pt x="2307" y="648"/>
                  </a:lnTo>
                  <a:lnTo>
                    <a:pt x="2309" y="615"/>
                  </a:lnTo>
                  <a:lnTo>
                    <a:pt x="2307" y="588"/>
                  </a:lnTo>
                  <a:lnTo>
                    <a:pt x="2305" y="563"/>
                  </a:lnTo>
                  <a:lnTo>
                    <a:pt x="2300" y="537"/>
                  </a:lnTo>
                  <a:lnTo>
                    <a:pt x="2294" y="512"/>
                  </a:lnTo>
                  <a:lnTo>
                    <a:pt x="2285" y="487"/>
                  </a:lnTo>
                  <a:lnTo>
                    <a:pt x="2274" y="463"/>
                  </a:lnTo>
                  <a:lnTo>
                    <a:pt x="2262" y="439"/>
                  </a:lnTo>
                  <a:lnTo>
                    <a:pt x="2249" y="414"/>
                  </a:lnTo>
                  <a:lnTo>
                    <a:pt x="2234" y="391"/>
                  </a:lnTo>
                  <a:lnTo>
                    <a:pt x="2217" y="368"/>
                  </a:lnTo>
                  <a:lnTo>
                    <a:pt x="2199" y="345"/>
                  </a:lnTo>
                  <a:lnTo>
                    <a:pt x="2178" y="323"/>
                  </a:lnTo>
                  <a:lnTo>
                    <a:pt x="2156" y="301"/>
                  </a:lnTo>
                  <a:lnTo>
                    <a:pt x="2134" y="281"/>
                  </a:lnTo>
                  <a:lnTo>
                    <a:pt x="2109" y="260"/>
                  </a:lnTo>
                  <a:lnTo>
                    <a:pt x="2083" y="241"/>
                  </a:lnTo>
                  <a:lnTo>
                    <a:pt x="2056" y="221"/>
                  </a:lnTo>
                  <a:lnTo>
                    <a:pt x="2028" y="202"/>
                  </a:lnTo>
                  <a:lnTo>
                    <a:pt x="1998" y="185"/>
                  </a:lnTo>
                  <a:lnTo>
                    <a:pt x="1967" y="167"/>
                  </a:lnTo>
                  <a:lnTo>
                    <a:pt x="1934" y="149"/>
                  </a:lnTo>
                  <a:lnTo>
                    <a:pt x="1902" y="134"/>
                  </a:lnTo>
                  <a:lnTo>
                    <a:pt x="1866" y="118"/>
                  </a:lnTo>
                  <a:lnTo>
                    <a:pt x="1831" y="103"/>
                  </a:lnTo>
                  <a:lnTo>
                    <a:pt x="1794" y="90"/>
                  </a:lnTo>
                  <a:lnTo>
                    <a:pt x="1757" y="77"/>
                  </a:lnTo>
                  <a:lnTo>
                    <a:pt x="1719" y="63"/>
                  </a:lnTo>
                  <a:lnTo>
                    <a:pt x="1679" y="52"/>
                  </a:lnTo>
                  <a:lnTo>
                    <a:pt x="1638" y="41"/>
                  </a:lnTo>
                  <a:lnTo>
                    <a:pt x="1597" y="32"/>
                  </a:lnTo>
                  <a:lnTo>
                    <a:pt x="1555" y="22"/>
                  </a:lnTo>
                  <a:lnTo>
                    <a:pt x="1512" y="13"/>
                  </a:lnTo>
                  <a:lnTo>
                    <a:pt x="1504" y="39"/>
                  </a:lnTo>
                  <a:lnTo>
                    <a:pt x="1495" y="63"/>
                  </a:lnTo>
                  <a:lnTo>
                    <a:pt x="1484" y="88"/>
                  </a:lnTo>
                  <a:lnTo>
                    <a:pt x="1470" y="109"/>
                  </a:lnTo>
                  <a:lnTo>
                    <a:pt x="1454" y="130"/>
                  </a:lnTo>
                  <a:lnTo>
                    <a:pt x="1437" y="151"/>
                  </a:lnTo>
                  <a:lnTo>
                    <a:pt x="1419" y="169"/>
                  </a:lnTo>
                  <a:lnTo>
                    <a:pt x="1399" y="186"/>
                  </a:lnTo>
                  <a:lnTo>
                    <a:pt x="1379" y="201"/>
                  </a:lnTo>
                  <a:lnTo>
                    <a:pt x="1357" y="214"/>
                  </a:lnTo>
                  <a:lnTo>
                    <a:pt x="1334" y="226"/>
                  </a:lnTo>
                  <a:lnTo>
                    <a:pt x="1309" y="236"/>
                  </a:lnTo>
                  <a:lnTo>
                    <a:pt x="1284" y="243"/>
                  </a:lnTo>
                  <a:lnTo>
                    <a:pt x="1257" y="249"/>
                  </a:lnTo>
                  <a:lnTo>
                    <a:pt x="1230" y="253"/>
                  </a:lnTo>
                  <a:lnTo>
                    <a:pt x="1203" y="254"/>
                  </a:lnTo>
                  <a:lnTo>
                    <a:pt x="1189" y="254"/>
                  </a:lnTo>
                  <a:lnTo>
                    <a:pt x="1174" y="253"/>
                  </a:lnTo>
                  <a:lnTo>
                    <a:pt x="1161" y="252"/>
                  </a:lnTo>
                  <a:lnTo>
                    <a:pt x="1146" y="249"/>
                  </a:lnTo>
                  <a:lnTo>
                    <a:pt x="1119" y="243"/>
                  </a:lnTo>
                  <a:lnTo>
                    <a:pt x="1094" y="235"/>
                  </a:lnTo>
                  <a:lnTo>
                    <a:pt x="1068" y="224"/>
                  </a:lnTo>
                  <a:lnTo>
                    <a:pt x="1044" y="211"/>
                  </a:lnTo>
                  <a:lnTo>
                    <a:pt x="1022" y="197"/>
                  </a:lnTo>
                  <a:lnTo>
                    <a:pt x="1000" y="181"/>
                  </a:lnTo>
                  <a:lnTo>
                    <a:pt x="980" y="163"/>
                  </a:lnTo>
                  <a:lnTo>
                    <a:pt x="962" y="143"/>
                  </a:lnTo>
                  <a:lnTo>
                    <a:pt x="945" y="123"/>
                  </a:lnTo>
                  <a:lnTo>
                    <a:pt x="930" y="101"/>
                  </a:lnTo>
                  <a:lnTo>
                    <a:pt x="917" y="77"/>
                  </a:lnTo>
                  <a:lnTo>
                    <a:pt x="906" y="52"/>
                  </a:lnTo>
                  <a:lnTo>
                    <a:pt x="897" y="27"/>
                  </a:lnTo>
                  <a:lnTo>
                    <a:pt x="890" y="0"/>
                  </a:lnTo>
                  <a:lnTo>
                    <a:pt x="843" y="6"/>
                  </a:lnTo>
                  <a:lnTo>
                    <a:pt x="796" y="15"/>
                  </a:lnTo>
                  <a:lnTo>
                    <a:pt x="751" y="23"/>
                  </a:lnTo>
                  <a:lnTo>
                    <a:pt x="706" y="33"/>
                  </a:lnTo>
                  <a:lnTo>
                    <a:pt x="662" y="44"/>
                  </a:lnTo>
                  <a:lnTo>
                    <a:pt x="620" y="56"/>
                  </a:lnTo>
                  <a:lnTo>
                    <a:pt x="577" y="68"/>
                  </a:lnTo>
                  <a:lnTo>
                    <a:pt x="537" y="81"/>
                  </a:lnTo>
                  <a:lnTo>
                    <a:pt x="496" y="96"/>
                  </a:lnTo>
                  <a:lnTo>
                    <a:pt x="459" y="112"/>
                  </a:lnTo>
                  <a:lnTo>
                    <a:pt x="421" y="128"/>
                  </a:lnTo>
                  <a:lnTo>
                    <a:pt x="386" y="145"/>
                  </a:lnTo>
                  <a:lnTo>
                    <a:pt x="350" y="163"/>
                  </a:lnTo>
                  <a:lnTo>
                    <a:pt x="317" y="181"/>
                  </a:lnTo>
                  <a:lnTo>
                    <a:pt x="286" y="201"/>
                  </a:lnTo>
                  <a:lnTo>
                    <a:pt x="255" y="220"/>
                  </a:lnTo>
                  <a:lnTo>
                    <a:pt x="226" y="241"/>
                  </a:lnTo>
                  <a:lnTo>
                    <a:pt x="198" y="262"/>
                  </a:lnTo>
                  <a:lnTo>
                    <a:pt x="172" y="284"/>
                  </a:lnTo>
                  <a:lnTo>
                    <a:pt x="148" y="306"/>
                  </a:lnTo>
                  <a:lnTo>
                    <a:pt x="126" y="329"/>
                  </a:lnTo>
                  <a:lnTo>
                    <a:pt x="104" y="354"/>
                  </a:lnTo>
                  <a:lnTo>
                    <a:pt x="86" y="378"/>
                  </a:lnTo>
                  <a:lnTo>
                    <a:pt x="69" y="402"/>
                  </a:lnTo>
                  <a:lnTo>
                    <a:pt x="53" y="428"/>
                  </a:lnTo>
                  <a:lnTo>
                    <a:pt x="39" y="453"/>
                  </a:lnTo>
                  <a:lnTo>
                    <a:pt x="27" y="479"/>
                  </a:lnTo>
                  <a:lnTo>
                    <a:pt x="19" y="505"/>
                  </a:lnTo>
                  <a:lnTo>
                    <a:pt x="10" y="532"/>
                  </a:lnTo>
                  <a:lnTo>
                    <a:pt x="5" y="559"/>
                  </a:lnTo>
                  <a:lnTo>
                    <a:pt x="2" y="587"/>
                  </a:lnTo>
                  <a:lnTo>
                    <a:pt x="0" y="615"/>
                  </a:lnTo>
                  <a:lnTo>
                    <a:pt x="2" y="633"/>
                  </a:lnTo>
                  <a:lnTo>
                    <a:pt x="3" y="651"/>
                  </a:lnTo>
                  <a:lnTo>
                    <a:pt x="5" y="670"/>
                  </a:lnTo>
                  <a:lnTo>
                    <a:pt x="9" y="687"/>
                  </a:lnTo>
                  <a:lnTo>
                    <a:pt x="13" y="705"/>
                  </a:lnTo>
                  <a:lnTo>
                    <a:pt x="18" y="723"/>
                  </a:lnTo>
                  <a:lnTo>
                    <a:pt x="24" y="740"/>
                  </a:lnTo>
                  <a:lnTo>
                    <a:pt x="31" y="757"/>
                  </a:lnTo>
                  <a:lnTo>
                    <a:pt x="38" y="774"/>
                  </a:lnTo>
                  <a:lnTo>
                    <a:pt x="47" y="791"/>
                  </a:lnTo>
                  <a:lnTo>
                    <a:pt x="57" y="808"/>
                  </a:lnTo>
                  <a:lnTo>
                    <a:pt x="66" y="825"/>
                  </a:lnTo>
                  <a:lnTo>
                    <a:pt x="77" y="841"/>
                  </a:lnTo>
                  <a:lnTo>
                    <a:pt x="89" y="857"/>
                  </a:lnTo>
                  <a:lnTo>
                    <a:pt x="102" y="872"/>
                  </a:lnTo>
                  <a:lnTo>
                    <a:pt x="115" y="888"/>
                  </a:lnTo>
                  <a:lnTo>
                    <a:pt x="231" y="352"/>
                  </a:lnTo>
                  <a:lnTo>
                    <a:pt x="503" y="352"/>
                  </a:lnTo>
                  <a:lnTo>
                    <a:pt x="527" y="352"/>
                  </a:lnTo>
                  <a:lnTo>
                    <a:pt x="549" y="352"/>
                  </a:lnTo>
                  <a:lnTo>
                    <a:pt x="567" y="355"/>
                  </a:lnTo>
                  <a:lnTo>
                    <a:pt x="585" y="356"/>
                  </a:lnTo>
                  <a:lnTo>
                    <a:pt x="601" y="360"/>
                  </a:lnTo>
                  <a:lnTo>
                    <a:pt x="616" y="365"/>
                  </a:lnTo>
                  <a:lnTo>
                    <a:pt x="632" y="371"/>
                  </a:lnTo>
                  <a:lnTo>
                    <a:pt x="646" y="379"/>
                  </a:lnTo>
                  <a:lnTo>
                    <a:pt x="661" y="389"/>
                  </a:lnTo>
                  <a:lnTo>
                    <a:pt x="673" y="400"/>
                  </a:lnTo>
                  <a:lnTo>
                    <a:pt x="684" y="412"/>
                  </a:lnTo>
                  <a:lnTo>
                    <a:pt x="693" y="425"/>
                  </a:lnTo>
                  <a:lnTo>
                    <a:pt x="700" y="441"/>
                  </a:lnTo>
                  <a:lnTo>
                    <a:pt x="705" y="457"/>
                  </a:lnTo>
                  <a:lnTo>
                    <a:pt x="709" y="473"/>
                  </a:lnTo>
                  <a:lnTo>
                    <a:pt x="710" y="490"/>
                  </a:lnTo>
                  <a:lnTo>
                    <a:pt x="710" y="502"/>
                  </a:lnTo>
                  <a:lnTo>
                    <a:pt x="709" y="513"/>
                  </a:lnTo>
                  <a:lnTo>
                    <a:pt x="706" y="523"/>
                  </a:lnTo>
                  <a:lnTo>
                    <a:pt x="702" y="533"/>
                  </a:lnTo>
                  <a:lnTo>
                    <a:pt x="699" y="544"/>
                  </a:lnTo>
                  <a:lnTo>
                    <a:pt x="695" y="554"/>
                  </a:lnTo>
                  <a:lnTo>
                    <a:pt x="689" y="565"/>
                  </a:lnTo>
                  <a:lnTo>
                    <a:pt x="683" y="575"/>
                  </a:lnTo>
                  <a:lnTo>
                    <a:pt x="676" y="584"/>
                  </a:lnTo>
                  <a:lnTo>
                    <a:pt x="668" y="593"/>
                  </a:lnTo>
                  <a:lnTo>
                    <a:pt x="659" y="601"/>
                  </a:lnTo>
                  <a:lnTo>
                    <a:pt x="649" y="609"/>
                  </a:lnTo>
                  <a:lnTo>
                    <a:pt x="638" y="616"/>
                  </a:lnTo>
                  <a:lnTo>
                    <a:pt x="626" y="622"/>
                  </a:lnTo>
                  <a:lnTo>
                    <a:pt x="613" y="627"/>
                  </a:lnTo>
                  <a:lnTo>
                    <a:pt x="599" y="632"/>
                  </a:lnTo>
                  <a:lnTo>
                    <a:pt x="599" y="633"/>
                  </a:lnTo>
                  <a:lnTo>
                    <a:pt x="611" y="637"/>
                  </a:lnTo>
                  <a:lnTo>
                    <a:pt x="621" y="642"/>
                  </a:lnTo>
                  <a:lnTo>
                    <a:pt x="632" y="646"/>
                  </a:lnTo>
                  <a:lnTo>
                    <a:pt x="640" y="653"/>
                  </a:lnTo>
                  <a:lnTo>
                    <a:pt x="649" y="657"/>
                  </a:lnTo>
                  <a:lnTo>
                    <a:pt x="657" y="665"/>
                  </a:lnTo>
                  <a:lnTo>
                    <a:pt x="663" y="671"/>
                  </a:lnTo>
                  <a:lnTo>
                    <a:pt x="671" y="679"/>
                  </a:lnTo>
                  <a:lnTo>
                    <a:pt x="676" y="687"/>
                  </a:lnTo>
                  <a:lnTo>
                    <a:pt x="680" y="695"/>
                  </a:lnTo>
                  <a:lnTo>
                    <a:pt x="684" y="705"/>
                  </a:lnTo>
                  <a:lnTo>
                    <a:pt x="688" y="714"/>
                  </a:lnTo>
                  <a:lnTo>
                    <a:pt x="690" y="724"/>
                  </a:lnTo>
                  <a:lnTo>
                    <a:pt x="693" y="735"/>
                  </a:lnTo>
                  <a:lnTo>
                    <a:pt x="694" y="746"/>
                  </a:lnTo>
                  <a:lnTo>
                    <a:pt x="694" y="758"/>
                  </a:lnTo>
                  <a:lnTo>
                    <a:pt x="693" y="775"/>
                  </a:lnTo>
                  <a:lnTo>
                    <a:pt x="690" y="792"/>
                  </a:lnTo>
                  <a:lnTo>
                    <a:pt x="685" y="808"/>
                  </a:lnTo>
                  <a:lnTo>
                    <a:pt x="679" y="825"/>
                  </a:lnTo>
                  <a:lnTo>
                    <a:pt x="671" y="840"/>
                  </a:lnTo>
                  <a:lnTo>
                    <a:pt x="661" y="855"/>
                  </a:lnTo>
                  <a:lnTo>
                    <a:pt x="649" y="870"/>
                  </a:lnTo>
                  <a:lnTo>
                    <a:pt x="635" y="885"/>
                  </a:lnTo>
                  <a:lnTo>
                    <a:pt x="620" y="898"/>
                  </a:lnTo>
                  <a:lnTo>
                    <a:pt x="602" y="910"/>
                  </a:lnTo>
                  <a:lnTo>
                    <a:pt x="584" y="920"/>
                  </a:lnTo>
                  <a:lnTo>
                    <a:pt x="565" y="927"/>
                  </a:lnTo>
                  <a:lnTo>
                    <a:pt x="543" y="933"/>
                  </a:lnTo>
                  <a:lnTo>
                    <a:pt x="520" y="938"/>
                  </a:lnTo>
                  <a:lnTo>
                    <a:pt x="495" y="940"/>
                  </a:lnTo>
                  <a:lnTo>
                    <a:pt x="468" y="942"/>
                  </a:lnTo>
                  <a:lnTo>
                    <a:pt x="169" y="942"/>
                  </a:lnTo>
                  <a:lnTo>
                    <a:pt x="188" y="959"/>
                  </a:lnTo>
                  <a:lnTo>
                    <a:pt x="208" y="974"/>
                  </a:lnTo>
                  <a:lnTo>
                    <a:pt x="230" y="991"/>
                  </a:lnTo>
                  <a:lnTo>
                    <a:pt x="252" y="1007"/>
                  </a:lnTo>
                  <a:lnTo>
                    <a:pt x="275" y="1023"/>
                  </a:lnTo>
                  <a:lnTo>
                    <a:pt x="299" y="1038"/>
                  </a:lnTo>
                  <a:lnTo>
                    <a:pt x="323" y="1052"/>
                  </a:lnTo>
                  <a:lnTo>
                    <a:pt x="349" y="1066"/>
                  </a:lnTo>
                  <a:lnTo>
                    <a:pt x="376" y="1080"/>
                  </a:lnTo>
                  <a:lnTo>
                    <a:pt x="403" y="1094"/>
                  </a:lnTo>
                  <a:lnTo>
                    <a:pt x="431" y="1106"/>
                  </a:lnTo>
                  <a:lnTo>
                    <a:pt x="460" y="1118"/>
                  </a:lnTo>
                  <a:lnTo>
                    <a:pt x="489" y="1130"/>
                  </a:lnTo>
                  <a:lnTo>
                    <a:pt x="518" y="1141"/>
                  </a:lnTo>
                  <a:lnTo>
                    <a:pt x="550" y="1152"/>
                  </a:lnTo>
                  <a:lnTo>
                    <a:pt x="581" y="1163"/>
                  </a:lnTo>
                  <a:lnTo>
                    <a:pt x="613" y="1173"/>
                  </a:lnTo>
                  <a:lnTo>
                    <a:pt x="645" y="1181"/>
                  </a:lnTo>
                  <a:lnTo>
                    <a:pt x="679" y="1190"/>
                  </a:lnTo>
                  <a:lnTo>
                    <a:pt x="712" y="1198"/>
                  </a:lnTo>
                  <a:lnTo>
                    <a:pt x="748" y="1205"/>
                  </a:lnTo>
                  <a:lnTo>
                    <a:pt x="782" y="1213"/>
                  </a:lnTo>
                  <a:lnTo>
                    <a:pt x="817" y="1219"/>
                  </a:lnTo>
                  <a:lnTo>
                    <a:pt x="854" y="1225"/>
                  </a:lnTo>
                  <a:lnTo>
                    <a:pt x="889" y="1230"/>
                  </a:lnTo>
                  <a:lnTo>
                    <a:pt x="927" y="1233"/>
                  </a:lnTo>
                  <a:lnTo>
                    <a:pt x="963" y="1238"/>
                  </a:lnTo>
                  <a:lnTo>
                    <a:pt x="1001" y="1241"/>
                  </a:lnTo>
                  <a:lnTo>
                    <a:pt x="1039" y="1243"/>
                  </a:lnTo>
                  <a:lnTo>
                    <a:pt x="1078" y="1245"/>
                  </a:lnTo>
                  <a:lnTo>
                    <a:pt x="1116" y="1245"/>
                  </a:lnTo>
                  <a:lnTo>
                    <a:pt x="1155" y="1247"/>
                  </a:lnTo>
                  <a:close/>
                  <a:moveTo>
                    <a:pt x="365" y="582"/>
                  </a:moveTo>
                  <a:lnTo>
                    <a:pt x="427" y="582"/>
                  </a:lnTo>
                  <a:lnTo>
                    <a:pt x="445" y="582"/>
                  </a:lnTo>
                  <a:lnTo>
                    <a:pt x="462" y="581"/>
                  </a:lnTo>
                  <a:lnTo>
                    <a:pt x="477" y="580"/>
                  </a:lnTo>
                  <a:lnTo>
                    <a:pt x="489" y="577"/>
                  </a:lnTo>
                  <a:lnTo>
                    <a:pt x="499" y="574"/>
                  </a:lnTo>
                  <a:lnTo>
                    <a:pt x="509" y="567"/>
                  </a:lnTo>
                  <a:lnTo>
                    <a:pt x="517" y="561"/>
                  </a:lnTo>
                  <a:lnTo>
                    <a:pt x="524" y="553"/>
                  </a:lnTo>
                  <a:lnTo>
                    <a:pt x="531" y="544"/>
                  </a:lnTo>
                  <a:lnTo>
                    <a:pt x="534" y="535"/>
                  </a:lnTo>
                  <a:lnTo>
                    <a:pt x="537" y="526"/>
                  </a:lnTo>
                  <a:lnTo>
                    <a:pt x="538" y="518"/>
                  </a:lnTo>
                  <a:lnTo>
                    <a:pt x="537" y="507"/>
                  </a:lnTo>
                  <a:lnTo>
                    <a:pt x="534" y="498"/>
                  </a:lnTo>
                  <a:lnTo>
                    <a:pt x="529" y="490"/>
                  </a:lnTo>
                  <a:lnTo>
                    <a:pt x="523" y="484"/>
                  </a:lnTo>
                  <a:lnTo>
                    <a:pt x="518" y="480"/>
                  </a:lnTo>
                  <a:lnTo>
                    <a:pt x="514" y="478"/>
                  </a:lnTo>
                  <a:lnTo>
                    <a:pt x="507" y="476"/>
                  </a:lnTo>
                  <a:lnTo>
                    <a:pt x="501" y="474"/>
                  </a:lnTo>
                  <a:lnTo>
                    <a:pt x="485" y="471"/>
                  </a:lnTo>
                  <a:lnTo>
                    <a:pt x="465" y="471"/>
                  </a:lnTo>
                  <a:lnTo>
                    <a:pt x="387" y="471"/>
                  </a:lnTo>
                  <a:lnTo>
                    <a:pt x="365" y="582"/>
                  </a:lnTo>
                  <a:close/>
                  <a:moveTo>
                    <a:pt x="315" y="815"/>
                  </a:moveTo>
                  <a:lnTo>
                    <a:pt x="412" y="815"/>
                  </a:lnTo>
                  <a:lnTo>
                    <a:pt x="425" y="814"/>
                  </a:lnTo>
                  <a:lnTo>
                    <a:pt x="437" y="814"/>
                  </a:lnTo>
                  <a:lnTo>
                    <a:pt x="448" y="813"/>
                  </a:lnTo>
                  <a:lnTo>
                    <a:pt x="457" y="810"/>
                  </a:lnTo>
                  <a:lnTo>
                    <a:pt x="467" y="808"/>
                  </a:lnTo>
                  <a:lnTo>
                    <a:pt x="476" y="806"/>
                  </a:lnTo>
                  <a:lnTo>
                    <a:pt x="483" y="802"/>
                  </a:lnTo>
                  <a:lnTo>
                    <a:pt x="489" y="798"/>
                  </a:lnTo>
                  <a:lnTo>
                    <a:pt x="495" y="793"/>
                  </a:lnTo>
                  <a:lnTo>
                    <a:pt x="501" y="789"/>
                  </a:lnTo>
                  <a:lnTo>
                    <a:pt x="505" y="783"/>
                  </a:lnTo>
                  <a:lnTo>
                    <a:pt x="509" y="776"/>
                  </a:lnTo>
                  <a:lnTo>
                    <a:pt x="512" y="769"/>
                  </a:lnTo>
                  <a:lnTo>
                    <a:pt x="514" y="763"/>
                  </a:lnTo>
                  <a:lnTo>
                    <a:pt x="515" y="755"/>
                  </a:lnTo>
                  <a:lnTo>
                    <a:pt x="516" y="746"/>
                  </a:lnTo>
                  <a:lnTo>
                    <a:pt x="515" y="735"/>
                  </a:lnTo>
                  <a:lnTo>
                    <a:pt x="512" y="725"/>
                  </a:lnTo>
                  <a:lnTo>
                    <a:pt x="507" y="716"/>
                  </a:lnTo>
                  <a:lnTo>
                    <a:pt x="500" y="708"/>
                  </a:lnTo>
                  <a:lnTo>
                    <a:pt x="496" y="705"/>
                  </a:lnTo>
                  <a:lnTo>
                    <a:pt x="492" y="702"/>
                  </a:lnTo>
                  <a:lnTo>
                    <a:pt x="485" y="700"/>
                  </a:lnTo>
                  <a:lnTo>
                    <a:pt x="478" y="697"/>
                  </a:lnTo>
                  <a:lnTo>
                    <a:pt x="461" y="695"/>
                  </a:lnTo>
                  <a:lnTo>
                    <a:pt x="439" y="695"/>
                  </a:lnTo>
                  <a:lnTo>
                    <a:pt x="340" y="695"/>
                  </a:lnTo>
                  <a:lnTo>
                    <a:pt x="315" y="815"/>
                  </a:lnTo>
                  <a:close/>
                  <a:moveTo>
                    <a:pt x="1534" y="352"/>
                  </a:moveTo>
                  <a:lnTo>
                    <a:pt x="1406" y="942"/>
                  </a:lnTo>
                  <a:lnTo>
                    <a:pt x="1254" y="942"/>
                  </a:lnTo>
                  <a:lnTo>
                    <a:pt x="1363" y="491"/>
                  </a:lnTo>
                  <a:lnTo>
                    <a:pt x="1360" y="491"/>
                  </a:lnTo>
                  <a:lnTo>
                    <a:pt x="1142" y="942"/>
                  </a:lnTo>
                  <a:lnTo>
                    <a:pt x="1007" y="942"/>
                  </a:lnTo>
                  <a:lnTo>
                    <a:pt x="981" y="491"/>
                  </a:lnTo>
                  <a:lnTo>
                    <a:pt x="980" y="491"/>
                  </a:lnTo>
                  <a:lnTo>
                    <a:pt x="895" y="942"/>
                  </a:lnTo>
                  <a:lnTo>
                    <a:pt x="743" y="942"/>
                  </a:lnTo>
                  <a:lnTo>
                    <a:pt x="869" y="352"/>
                  </a:lnTo>
                  <a:lnTo>
                    <a:pt x="1092" y="352"/>
                  </a:lnTo>
                  <a:lnTo>
                    <a:pt x="1114" y="725"/>
                  </a:lnTo>
                  <a:lnTo>
                    <a:pt x="1116" y="725"/>
                  </a:lnTo>
                  <a:lnTo>
                    <a:pt x="1303" y="352"/>
                  </a:lnTo>
                  <a:lnTo>
                    <a:pt x="1534" y="352"/>
                  </a:lnTo>
                  <a:close/>
                  <a:moveTo>
                    <a:pt x="2159" y="546"/>
                  </a:moveTo>
                  <a:lnTo>
                    <a:pt x="1992" y="564"/>
                  </a:lnTo>
                  <a:lnTo>
                    <a:pt x="1992" y="561"/>
                  </a:lnTo>
                  <a:lnTo>
                    <a:pt x="1991" y="550"/>
                  </a:lnTo>
                  <a:lnTo>
                    <a:pt x="1989" y="541"/>
                  </a:lnTo>
                  <a:lnTo>
                    <a:pt x="1988" y="532"/>
                  </a:lnTo>
                  <a:lnTo>
                    <a:pt x="1984" y="524"/>
                  </a:lnTo>
                  <a:lnTo>
                    <a:pt x="1981" y="516"/>
                  </a:lnTo>
                  <a:lnTo>
                    <a:pt x="1977" y="509"/>
                  </a:lnTo>
                  <a:lnTo>
                    <a:pt x="1971" y="503"/>
                  </a:lnTo>
                  <a:lnTo>
                    <a:pt x="1965" y="497"/>
                  </a:lnTo>
                  <a:lnTo>
                    <a:pt x="1959" y="492"/>
                  </a:lnTo>
                  <a:lnTo>
                    <a:pt x="1953" y="488"/>
                  </a:lnTo>
                  <a:lnTo>
                    <a:pt x="1945" y="485"/>
                  </a:lnTo>
                  <a:lnTo>
                    <a:pt x="1938" y="481"/>
                  </a:lnTo>
                  <a:lnTo>
                    <a:pt x="1931" y="479"/>
                  </a:lnTo>
                  <a:lnTo>
                    <a:pt x="1924" y="478"/>
                  </a:lnTo>
                  <a:lnTo>
                    <a:pt x="1916" y="476"/>
                  </a:lnTo>
                  <a:lnTo>
                    <a:pt x="1909" y="476"/>
                  </a:lnTo>
                  <a:lnTo>
                    <a:pt x="1898" y="476"/>
                  </a:lnTo>
                  <a:lnTo>
                    <a:pt x="1888" y="478"/>
                  </a:lnTo>
                  <a:lnTo>
                    <a:pt x="1878" y="480"/>
                  </a:lnTo>
                  <a:lnTo>
                    <a:pt x="1869" y="484"/>
                  </a:lnTo>
                  <a:lnTo>
                    <a:pt x="1859" y="487"/>
                  </a:lnTo>
                  <a:lnTo>
                    <a:pt x="1849" y="493"/>
                  </a:lnTo>
                  <a:lnTo>
                    <a:pt x="1839" y="498"/>
                  </a:lnTo>
                  <a:lnTo>
                    <a:pt x="1830" y="505"/>
                  </a:lnTo>
                  <a:lnTo>
                    <a:pt x="1820" y="514"/>
                  </a:lnTo>
                  <a:lnTo>
                    <a:pt x="1811" y="523"/>
                  </a:lnTo>
                  <a:lnTo>
                    <a:pt x="1803" y="532"/>
                  </a:lnTo>
                  <a:lnTo>
                    <a:pt x="1796" y="543"/>
                  </a:lnTo>
                  <a:lnTo>
                    <a:pt x="1788" y="555"/>
                  </a:lnTo>
                  <a:lnTo>
                    <a:pt x="1781" y="567"/>
                  </a:lnTo>
                  <a:lnTo>
                    <a:pt x="1775" y="581"/>
                  </a:lnTo>
                  <a:lnTo>
                    <a:pt x="1769" y="595"/>
                  </a:lnTo>
                  <a:lnTo>
                    <a:pt x="1763" y="611"/>
                  </a:lnTo>
                  <a:lnTo>
                    <a:pt x="1758" y="626"/>
                  </a:lnTo>
                  <a:lnTo>
                    <a:pt x="1754" y="642"/>
                  </a:lnTo>
                  <a:lnTo>
                    <a:pt x="1750" y="656"/>
                  </a:lnTo>
                  <a:lnTo>
                    <a:pt x="1748" y="671"/>
                  </a:lnTo>
                  <a:lnTo>
                    <a:pt x="1747" y="685"/>
                  </a:lnTo>
                  <a:lnTo>
                    <a:pt x="1746" y="700"/>
                  </a:lnTo>
                  <a:lnTo>
                    <a:pt x="1746" y="714"/>
                  </a:lnTo>
                  <a:lnTo>
                    <a:pt x="1746" y="725"/>
                  </a:lnTo>
                  <a:lnTo>
                    <a:pt x="1747" y="735"/>
                  </a:lnTo>
                  <a:lnTo>
                    <a:pt x="1748" y="745"/>
                  </a:lnTo>
                  <a:lnTo>
                    <a:pt x="1750" y="755"/>
                  </a:lnTo>
                  <a:lnTo>
                    <a:pt x="1754" y="763"/>
                  </a:lnTo>
                  <a:lnTo>
                    <a:pt x="1759" y="772"/>
                  </a:lnTo>
                  <a:lnTo>
                    <a:pt x="1764" y="780"/>
                  </a:lnTo>
                  <a:lnTo>
                    <a:pt x="1769" y="787"/>
                  </a:lnTo>
                  <a:lnTo>
                    <a:pt x="1775" y="795"/>
                  </a:lnTo>
                  <a:lnTo>
                    <a:pt x="1782" y="801"/>
                  </a:lnTo>
                  <a:lnTo>
                    <a:pt x="1789" y="806"/>
                  </a:lnTo>
                  <a:lnTo>
                    <a:pt x="1798" y="810"/>
                  </a:lnTo>
                  <a:lnTo>
                    <a:pt x="1808" y="813"/>
                  </a:lnTo>
                  <a:lnTo>
                    <a:pt x="1816" y="815"/>
                  </a:lnTo>
                  <a:lnTo>
                    <a:pt x="1827" y="817"/>
                  </a:lnTo>
                  <a:lnTo>
                    <a:pt x="1838" y="818"/>
                  </a:lnTo>
                  <a:lnTo>
                    <a:pt x="1849" y="817"/>
                  </a:lnTo>
                  <a:lnTo>
                    <a:pt x="1859" y="815"/>
                  </a:lnTo>
                  <a:lnTo>
                    <a:pt x="1867" y="814"/>
                  </a:lnTo>
                  <a:lnTo>
                    <a:pt x="1877" y="810"/>
                  </a:lnTo>
                  <a:lnTo>
                    <a:pt x="1886" y="807"/>
                  </a:lnTo>
                  <a:lnTo>
                    <a:pt x="1894" y="802"/>
                  </a:lnTo>
                  <a:lnTo>
                    <a:pt x="1902" y="797"/>
                  </a:lnTo>
                  <a:lnTo>
                    <a:pt x="1909" y="791"/>
                  </a:lnTo>
                  <a:lnTo>
                    <a:pt x="1916" y="784"/>
                  </a:lnTo>
                  <a:lnTo>
                    <a:pt x="1924" y="775"/>
                  </a:lnTo>
                  <a:lnTo>
                    <a:pt x="1930" y="767"/>
                  </a:lnTo>
                  <a:lnTo>
                    <a:pt x="1936" y="757"/>
                  </a:lnTo>
                  <a:lnTo>
                    <a:pt x="1948" y="735"/>
                  </a:lnTo>
                  <a:lnTo>
                    <a:pt x="1960" y="710"/>
                  </a:lnTo>
                  <a:lnTo>
                    <a:pt x="2131" y="735"/>
                  </a:lnTo>
                  <a:lnTo>
                    <a:pt x="2123" y="758"/>
                  </a:lnTo>
                  <a:lnTo>
                    <a:pt x="2115" y="779"/>
                  </a:lnTo>
                  <a:lnTo>
                    <a:pt x="2104" y="800"/>
                  </a:lnTo>
                  <a:lnTo>
                    <a:pt x="2092" y="820"/>
                  </a:lnTo>
                  <a:lnTo>
                    <a:pt x="2078" y="838"/>
                  </a:lnTo>
                  <a:lnTo>
                    <a:pt x="2062" y="857"/>
                  </a:lnTo>
                  <a:lnTo>
                    <a:pt x="2047" y="874"/>
                  </a:lnTo>
                  <a:lnTo>
                    <a:pt x="2028" y="889"/>
                  </a:lnTo>
                  <a:lnTo>
                    <a:pt x="2019" y="897"/>
                  </a:lnTo>
                  <a:lnTo>
                    <a:pt x="2008" y="904"/>
                  </a:lnTo>
                  <a:lnTo>
                    <a:pt x="1998" y="910"/>
                  </a:lnTo>
                  <a:lnTo>
                    <a:pt x="1987" y="916"/>
                  </a:lnTo>
                  <a:lnTo>
                    <a:pt x="1964" y="927"/>
                  </a:lnTo>
                  <a:lnTo>
                    <a:pt x="1939" y="936"/>
                  </a:lnTo>
                  <a:lnTo>
                    <a:pt x="1914" y="943"/>
                  </a:lnTo>
                  <a:lnTo>
                    <a:pt x="1887" y="948"/>
                  </a:lnTo>
                  <a:lnTo>
                    <a:pt x="1859" y="950"/>
                  </a:lnTo>
                  <a:lnTo>
                    <a:pt x="1828" y="951"/>
                  </a:lnTo>
                  <a:lnTo>
                    <a:pt x="1798" y="950"/>
                  </a:lnTo>
                  <a:lnTo>
                    <a:pt x="1769" y="948"/>
                  </a:lnTo>
                  <a:lnTo>
                    <a:pt x="1754" y="945"/>
                  </a:lnTo>
                  <a:lnTo>
                    <a:pt x="1741" y="942"/>
                  </a:lnTo>
                  <a:lnTo>
                    <a:pt x="1729" y="938"/>
                  </a:lnTo>
                  <a:lnTo>
                    <a:pt x="1716" y="934"/>
                  </a:lnTo>
                  <a:lnTo>
                    <a:pt x="1704" y="930"/>
                  </a:lnTo>
                  <a:lnTo>
                    <a:pt x="1692" y="925"/>
                  </a:lnTo>
                  <a:lnTo>
                    <a:pt x="1681" y="920"/>
                  </a:lnTo>
                  <a:lnTo>
                    <a:pt x="1671" y="914"/>
                  </a:lnTo>
                  <a:lnTo>
                    <a:pt x="1660" y="906"/>
                  </a:lnTo>
                  <a:lnTo>
                    <a:pt x="1651" y="899"/>
                  </a:lnTo>
                  <a:lnTo>
                    <a:pt x="1642" y="892"/>
                  </a:lnTo>
                  <a:lnTo>
                    <a:pt x="1633" y="883"/>
                  </a:lnTo>
                  <a:lnTo>
                    <a:pt x="1625" y="875"/>
                  </a:lnTo>
                  <a:lnTo>
                    <a:pt x="1618" y="866"/>
                  </a:lnTo>
                  <a:lnTo>
                    <a:pt x="1610" y="857"/>
                  </a:lnTo>
                  <a:lnTo>
                    <a:pt x="1603" y="847"/>
                  </a:lnTo>
                  <a:lnTo>
                    <a:pt x="1597" y="837"/>
                  </a:lnTo>
                  <a:lnTo>
                    <a:pt x="1592" y="826"/>
                  </a:lnTo>
                  <a:lnTo>
                    <a:pt x="1587" y="815"/>
                  </a:lnTo>
                  <a:lnTo>
                    <a:pt x="1582" y="804"/>
                  </a:lnTo>
                  <a:lnTo>
                    <a:pt x="1575" y="781"/>
                  </a:lnTo>
                  <a:lnTo>
                    <a:pt x="1570" y="756"/>
                  </a:lnTo>
                  <a:lnTo>
                    <a:pt x="1566" y="730"/>
                  </a:lnTo>
                  <a:lnTo>
                    <a:pt x="1565" y="702"/>
                  </a:lnTo>
                  <a:lnTo>
                    <a:pt x="1566" y="680"/>
                  </a:lnTo>
                  <a:lnTo>
                    <a:pt x="1568" y="660"/>
                  </a:lnTo>
                  <a:lnTo>
                    <a:pt x="1571" y="638"/>
                  </a:lnTo>
                  <a:lnTo>
                    <a:pt x="1575" y="616"/>
                  </a:lnTo>
                  <a:lnTo>
                    <a:pt x="1581" y="594"/>
                  </a:lnTo>
                  <a:lnTo>
                    <a:pt x="1588" y="572"/>
                  </a:lnTo>
                  <a:lnTo>
                    <a:pt x="1596" y="550"/>
                  </a:lnTo>
                  <a:lnTo>
                    <a:pt x="1605" y="529"/>
                  </a:lnTo>
                  <a:lnTo>
                    <a:pt x="1616" y="508"/>
                  </a:lnTo>
                  <a:lnTo>
                    <a:pt x="1629" y="487"/>
                  </a:lnTo>
                  <a:lnTo>
                    <a:pt x="1641" y="469"/>
                  </a:lnTo>
                  <a:lnTo>
                    <a:pt x="1655" y="451"/>
                  </a:lnTo>
                  <a:lnTo>
                    <a:pt x="1670" y="434"/>
                  </a:lnTo>
                  <a:lnTo>
                    <a:pt x="1687" y="419"/>
                  </a:lnTo>
                  <a:lnTo>
                    <a:pt x="1704" y="405"/>
                  </a:lnTo>
                  <a:lnTo>
                    <a:pt x="1722" y="391"/>
                  </a:lnTo>
                  <a:lnTo>
                    <a:pt x="1743" y="380"/>
                  </a:lnTo>
                  <a:lnTo>
                    <a:pt x="1764" y="369"/>
                  </a:lnTo>
                  <a:lnTo>
                    <a:pt x="1785" y="361"/>
                  </a:lnTo>
                  <a:lnTo>
                    <a:pt x="1808" y="355"/>
                  </a:lnTo>
                  <a:lnTo>
                    <a:pt x="1831" y="349"/>
                  </a:lnTo>
                  <a:lnTo>
                    <a:pt x="1855" y="345"/>
                  </a:lnTo>
                  <a:lnTo>
                    <a:pt x="1881" y="343"/>
                  </a:lnTo>
                  <a:lnTo>
                    <a:pt x="1908" y="341"/>
                  </a:lnTo>
                  <a:lnTo>
                    <a:pt x="1934" y="343"/>
                  </a:lnTo>
                  <a:lnTo>
                    <a:pt x="1960" y="345"/>
                  </a:lnTo>
                  <a:lnTo>
                    <a:pt x="1984" y="350"/>
                  </a:lnTo>
                  <a:lnTo>
                    <a:pt x="2008" y="356"/>
                  </a:lnTo>
                  <a:lnTo>
                    <a:pt x="2030" y="363"/>
                  </a:lnTo>
                  <a:lnTo>
                    <a:pt x="2049" y="373"/>
                  </a:lnTo>
                  <a:lnTo>
                    <a:pt x="2067" y="385"/>
                  </a:lnTo>
                  <a:lnTo>
                    <a:pt x="2084" y="397"/>
                  </a:lnTo>
                  <a:lnTo>
                    <a:pt x="2099" y="412"/>
                  </a:lnTo>
                  <a:lnTo>
                    <a:pt x="2114" y="428"/>
                  </a:lnTo>
                  <a:lnTo>
                    <a:pt x="2125" y="445"/>
                  </a:lnTo>
                  <a:lnTo>
                    <a:pt x="2136" y="463"/>
                  </a:lnTo>
                  <a:lnTo>
                    <a:pt x="2144" y="481"/>
                  </a:lnTo>
                  <a:lnTo>
                    <a:pt x="2150" y="502"/>
                  </a:lnTo>
                  <a:lnTo>
                    <a:pt x="2156" y="523"/>
                  </a:lnTo>
                  <a:lnTo>
                    <a:pt x="2159" y="546"/>
                  </a:lnTo>
                  <a:close/>
                </a:path>
              </a:pathLst>
            </a:custGeom>
            <a:solidFill>
              <a:srgbClr val="990033"/>
            </a:solidFill>
            <a:ln w="9525">
              <a:noFill/>
              <a:round/>
              <a:headEnd/>
              <a:tailEnd/>
            </a:ln>
          </p:spPr>
          <p:txBody>
            <a:bodyPr/>
            <a:lstStyle/>
            <a:p>
              <a:endParaRPr lang="lv-LV"/>
            </a:p>
          </p:txBody>
        </p:sp>
        <p:sp>
          <p:nvSpPr>
            <p:cNvPr id="7" name="Freeform 1133"/>
            <p:cNvSpPr>
              <a:spLocks noChangeAspect="1" noEditPoints="1"/>
            </p:cNvSpPr>
            <p:nvPr/>
          </p:nvSpPr>
          <p:spPr bwMode="auto">
            <a:xfrm>
              <a:off x="2716" y="4448"/>
              <a:ext cx="190" cy="189"/>
            </a:xfrm>
            <a:custGeom>
              <a:avLst/>
              <a:gdLst>
                <a:gd name="T0" fmla="*/ 0 w 569"/>
                <a:gd name="T1" fmla="*/ 0 h 568"/>
                <a:gd name="T2" fmla="*/ 0 w 569"/>
                <a:gd name="T3" fmla="*/ 0 h 568"/>
                <a:gd name="T4" fmla="*/ 0 w 569"/>
                <a:gd name="T5" fmla="*/ 0 h 568"/>
                <a:gd name="T6" fmla="*/ 0 w 569"/>
                <a:gd name="T7" fmla="*/ 0 h 568"/>
                <a:gd name="T8" fmla="*/ 0 w 569"/>
                <a:gd name="T9" fmla="*/ 0 h 568"/>
                <a:gd name="T10" fmla="*/ 0 w 569"/>
                <a:gd name="T11" fmla="*/ 0 h 568"/>
                <a:gd name="T12" fmla="*/ 0 w 569"/>
                <a:gd name="T13" fmla="*/ 0 h 568"/>
                <a:gd name="T14" fmla="*/ 0 w 569"/>
                <a:gd name="T15" fmla="*/ 0 h 568"/>
                <a:gd name="T16" fmla="*/ 0 w 569"/>
                <a:gd name="T17" fmla="*/ 0 h 568"/>
                <a:gd name="T18" fmla="*/ 0 w 569"/>
                <a:gd name="T19" fmla="*/ 0 h 568"/>
                <a:gd name="T20" fmla="*/ 0 w 569"/>
                <a:gd name="T21" fmla="*/ 0 h 568"/>
                <a:gd name="T22" fmla="*/ 0 w 569"/>
                <a:gd name="T23" fmla="*/ 0 h 568"/>
                <a:gd name="T24" fmla="*/ 0 w 569"/>
                <a:gd name="T25" fmla="*/ 0 h 568"/>
                <a:gd name="T26" fmla="*/ 0 w 569"/>
                <a:gd name="T27" fmla="*/ 0 h 568"/>
                <a:gd name="T28" fmla="*/ 0 w 569"/>
                <a:gd name="T29" fmla="*/ 0 h 568"/>
                <a:gd name="T30" fmla="*/ 0 w 569"/>
                <a:gd name="T31" fmla="*/ 0 h 568"/>
                <a:gd name="T32" fmla="*/ 0 w 569"/>
                <a:gd name="T33" fmla="*/ 0 h 568"/>
                <a:gd name="T34" fmla="*/ 0 w 569"/>
                <a:gd name="T35" fmla="*/ 0 h 568"/>
                <a:gd name="T36" fmla="*/ 0 w 569"/>
                <a:gd name="T37" fmla="*/ 0 h 568"/>
                <a:gd name="T38" fmla="*/ 0 w 569"/>
                <a:gd name="T39" fmla="*/ 0 h 568"/>
                <a:gd name="T40" fmla="*/ 0 w 569"/>
                <a:gd name="T41" fmla="*/ 0 h 568"/>
                <a:gd name="T42" fmla="*/ 0 w 569"/>
                <a:gd name="T43" fmla="*/ 0 h 568"/>
                <a:gd name="T44" fmla="*/ 0 w 569"/>
                <a:gd name="T45" fmla="*/ 0 h 568"/>
                <a:gd name="T46" fmla="*/ 0 w 569"/>
                <a:gd name="T47" fmla="*/ 0 h 568"/>
                <a:gd name="T48" fmla="*/ 0 w 569"/>
                <a:gd name="T49" fmla="*/ 0 h 568"/>
                <a:gd name="T50" fmla="*/ 0 w 569"/>
                <a:gd name="T51" fmla="*/ 0 h 568"/>
                <a:gd name="T52" fmla="*/ 0 w 569"/>
                <a:gd name="T53" fmla="*/ 0 h 568"/>
                <a:gd name="T54" fmla="*/ 0 w 569"/>
                <a:gd name="T55" fmla="*/ 0 h 568"/>
                <a:gd name="T56" fmla="*/ 0 w 569"/>
                <a:gd name="T57" fmla="*/ 0 h 568"/>
                <a:gd name="T58" fmla="*/ 0 w 569"/>
                <a:gd name="T59" fmla="*/ 0 h 568"/>
                <a:gd name="T60" fmla="*/ 0 w 569"/>
                <a:gd name="T61" fmla="*/ 0 h 568"/>
                <a:gd name="T62" fmla="*/ 0 w 569"/>
                <a:gd name="T63" fmla="*/ 0 h 568"/>
                <a:gd name="T64" fmla="*/ 0 w 569"/>
                <a:gd name="T65" fmla="*/ 0 h 568"/>
                <a:gd name="T66" fmla="*/ 0 w 569"/>
                <a:gd name="T67" fmla="*/ 0 h 568"/>
                <a:gd name="T68" fmla="*/ 0 w 569"/>
                <a:gd name="T69" fmla="*/ 0 h 568"/>
                <a:gd name="T70" fmla="*/ 0 w 569"/>
                <a:gd name="T71" fmla="*/ 0 h 568"/>
                <a:gd name="T72" fmla="*/ 0 w 569"/>
                <a:gd name="T73" fmla="*/ 0 h 568"/>
                <a:gd name="T74" fmla="*/ 0 w 569"/>
                <a:gd name="T75" fmla="*/ 0 h 568"/>
                <a:gd name="T76" fmla="*/ 0 w 569"/>
                <a:gd name="T77" fmla="*/ 0 h 568"/>
                <a:gd name="T78" fmla="*/ 0 w 569"/>
                <a:gd name="T79" fmla="*/ 0 h 568"/>
                <a:gd name="T80" fmla="*/ 0 w 569"/>
                <a:gd name="T81" fmla="*/ 0 h 568"/>
                <a:gd name="T82" fmla="*/ 0 w 569"/>
                <a:gd name="T83" fmla="*/ 0 h 568"/>
                <a:gd name="T84" fmla="*/ 0 w 569"/>
                <a:gd name="T85" fmla="*/ 0 h 568"/>
                <a:gd name="T86" fmla="*/ 0 w 569"/>
                <a:gd name="T87" fmla="*/ 0 h 568"/>
                <a:gd name="T88" fmla="*/ 0 w 569"/>
                <a:gd name="T89" fmla="*/ 0 h 568"/>
                <a:gd name="T90" fmla="*/ 0 w 569"/>
                <a:gd name="T91" fmla="*/ 0 h 568"/>
                <a:gd name="T92" fmla="*/ 0 w 569"/>
                <a:gd name="T93" fmla="*/ 0 h 568"/>
                <a:gd name="T94" fmla="*/ 0 w 569"/>
                <a:gd name="T95" fmla="*/ 0 h 5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568"/>
                <a:gd name="T146" fmla="*/ 569 w 569"/>
                <a:gd name="T147" fmla="*/ 568 h 5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568">
                  <a:moveTo>
                    <a:pt x="285" y="568"/>
                  </a:moveTo>
                  <a:lnTo>
                    <a:pt x="299" y="568"/>
                  </a:lnTo>
                  <a:lnTo>
                    <a:pt x="313" y="567"/>
                  </a:lnTo>
                  <a:lnTo>
                    <a:pt x="328" y="565"/>
                  </a:lnTo>
                  <a:lnTo>
                    <a:pt x="341" y="563"/>
                  </a:lnTo>
                  <a:lnTo>
                    <a:pt x="356" y="559"/>
                  </a:lnTo>
                  <a:lnTo>
                    <a:pt x="369" y="556"/>
                  </a:lnTo>
                  <a:lnTo>
                    <a:pt x="383" y="551"/>
                  </a:lnTo>
                  <a:lnTo>
                    <a:pt x="395" y="546"/>
                  </a:lnTo>
                  <a:lnTo>
                    <a:pt x="408" y="540"/>
                  </a:lnTo>
                  <a:lnTo>
                    <a:pt x="421" y="534"/>
                  </a:lnTo>
                  <a:lnTo>
                    <a:pt x="432" y="526"/>
                  </a:lnTo>
                  <a:lnTo>
                    <a:pt x="444" y="519"/>
                  </a:lnTo>
                  <a:lnTo>
                    <a:pt x="455" y="512"/>
                  </a:lnTo>
                  <a:lnTo>
                    <a:pt x="466" y="503"/>
                  </a:lnTo>
                  <a:lnTo>
                    <a:pt x="475" y="495"/>
                  </a:lnTo>
                  <a:lnTo>
                    <a:pt x="485" y="485"/>
                  </a:lnTo>
                  <a:lnTo>
                    <a:pt x="495" y="475"/>
                  </a:lnTo>
                  <a:lnTo>
                    <a:pt x="505" y="464"/>
                  </a:lnTo>
                  <a:lnTo>
                    <a:pt x="512" y="454"/>
                  </a:lnTo>
                  <a:lnTo>
                    <a:pt x="520" y="443"/>
                  </a:lnTo>
                  <a:lnTo>
                    <a:pt x="528" y="432"/>
                  </a:lnTo>
                  <a:lnTo>
                    <a:pt x="535" y="420"/>
                  </a:lnTo>
                  <a:lnTo>
                    <a:pt x="541" y="407"/>
                  </a:lnTo>
                  <a:lnTo>
                    <a:pt x="547" y="395"/>
                  </a:lnTo>
                  <a:lnTo>
                    <a:pt x="552" y="382"/>
                  </a:lnTo>
                  <a:lnTo>
                    <a:pt x="556" y="368"/>
                  </a:lnTo>
                  <a:lnTo>
                    <a:pt x="561" y="355"/>
                  </a:lnTo>
                  <a:lnTo>
                    <a:pt x="563" y="342"/>
                  </a:lnTo>
                  <a:lnTo>
                    <a:pt x="566" y="327"/>
                  </a:lnTo>
                  <a:lnTo>
                    <a:pt x="568" y="314"/>
                  </a:lnTo>
                  <a:lnTo>
                    <a:pt x="569" y="299"/>
                  </a:lnTo>
                  <a:lnTo>
                    <a:pt x="569" y="285"/>
                  </a:lnTo>
                  <a:lnTo>
                    <a:pt x="569" y="270"/>
                  </a:lnTo>
                  <a:lnTo>
                    <a:pt x="568" y="255"/>
                  </a:lnTo>
                  <a:lnTo>
                    <a:pt x="566" y="241"/>
                  </a:lnTo>
                  <a:lnTo>
                    <a:pt x="563" y="228"/>
                  </a:lnTo>
                  <a:lnTo>
                    <a:pt x="561" y="214"/>
                  </a:lnTo>
                  <a:lnTo>
                    <a:pt x="556" y="201"/>
                  </a:lnTo>
                  <a:lnTo>
                    <a:pt x="552" y="187"/>
                  </a:lnTo>
                  <a:lnTo>
                    <a:pt x="547" y="174"/>
                  </a:lnTo>
                  <a:lnTo>
                    <a:pt x="541" y="162"/>
                  </a:lnTo>
                  <a:lnTo>
                    <a:pt x="535" y="150"/>
                  </a:lnTo>
                  <a:lnTo>
                    <a:pt x="528" y="138"/>
                  </a:lnTo>
                  <a:lnTo>
                    <a:pt x="520" y="127"/>
                  </a:lnTo>
                  <a:lnTo>
                    <a:pt x="512" y="115"/>
                  </a:lnTo>
                  <a:lnTo>
                    <a:pt x="505" y="105"/>
                  </a:lnTo>
                  <a:lnTo>
                    <a:pt x="495" y="94"/>
                  </a:lnTo>
                  <a:lnTo>
                    <a:pt x="485" y="84"/>
                  </a:lnTo>
                  <a:lnTo>
                    <a:pt x="475" y="74"/>
                  </a:lnTo>
                  <a:lnTo>
                    <a:pt x="466" y="66"/>
                  </a:lnTo>
                  <a:lnTo>
                    <a:pt x="455" y="57"/>
                  </a:lnTo>
                  <a:lnTo>
                    <a:pt x="444" y="49"/>
                  </a:lnTo>
                  <a:lnTo>
                    <a:pt x="432" y="42"/>
                  </a:lnTo>
                  <a:lnTo>
                    <a:pt x="421" y="36"/>
                  </a:lnTo>
                  <a:lnTo>
                    <a:pt x="408" y="30"/>
                  </a:lnTo>
                  <a:lnTo>
                    <a:pt x="395" y="23"/>
                  </a:lnTo>
                  <a:lnTo>
                    <a:pt x="383" y="19"/>
                  </a:lnTo>
                  <a:lnTo>
                    <a:pt x="369" y="14"/>
                  </a:lnTo>
                  <a:lnTo>
                    <a:pt x="356" y="10"/>
                  </a:lnTo>
                  <a:lnTo>
                    <a:pt x="341" y="6"/>
                  </a:lnTo>
                  <a:lnTo>
                    <a:pt x="328" y="4"/>
                  </a:lnTo>
                  <a:lnTo>
                    <a:pt x="313" y="3"/>
                  </a:lnTo>
                  <a:lnTo>
                    <a:pt x="299" y="2"/>
                  </a:lnTo>
                  <a:lnTo>
                    <a:pt x="285" y="0"/>
                  </a:lnTo>
                  <a:lnTo>
                    <a:pt x="271" y="2"/>
                  </a:lnTo>
                  <a:lnTo>
                    <a:pt x="256" y="3"/>
                  </a:lnTo>
                  <a:lnTo>
                    <a:pt x="241" y="4"/>
                  </a:lnTo>
                  <a:lnTo>
                    <a:pt x="228" y="6"/>
                  </a:lnTo>
                  <a:lnTo>
                    <a:pt x="213" y="10"/>
                  </a:lnTo>
                  <a:lnTo>
                    <a:pt x="200" y="14"/>
                  </a:lnTo>
                  <a:lnTo>
                    <a:pt x="187" y="19"/>
                  </a:lnTo>
                  <a:lnTo>
                    <a:pt x="174" y="23"/>
                  </a:lnTo>
                  <a:lnTo>
                    <a:pt x="161" y="30"/>
                  </a:lnTo>
                  <a:lnTo>
                    <a:pt x="149" y="36"/>
                  </a:lnTo>
                  <a:lnTo>
                    <a:pt x="138" y="42"/>
                  </a:lnTo>
                  <a:lnTo>
                    <a:pt x="126" y="49"/>
                  </a:lnTo>
                  <a:lnTo>
                    <a:pt x="115" y="57"/>
                  </a:lnTo>
                  <a:lnTo>
                    <a:pt x="104" y="66"/>
                  </a:lnTo>
                  <a:lnTo>
                    <a:pt x="94" y="74"/>
                  </a:lnTo>
                  <a:lnTo>
                    <a:pt x="84" y="84"/>
                  </a:lnTo>
                  <a:lnTo>
                    <a:pt x="74" y="94"/>
                  </a:lnTo>
                  <a:lnTo>
                    <a:pt x="65" y="105"/>
                  </a:lnTo>
                  <a:lnTo>
                    <a:pt x="57" y="115"/>
                  </a:lnTo>
                  <a:lnTo>
                    <a:pt x="49" y="127"/>
                  </a:lnTo>
                  <a:lnTo>
                    <a:pt x="42" y="138"/>
                  </a:lnTo>
                  <a:lnTo>
                    <a:pt x="34" y="150"/>
                  </a:lnTo>
                  <a:lnTo>
                    <a:pt x="28" y="162"/>
                  </a:lnTo>
                  <a:lnTo>
                    <a:pt x="22" y="174"/>
                  </a:lnTo>
                  <a:lnTo>
                    <a:pt x="17" y="187"/>
                  </a:lnTo>
                  <a:lnTo>
                    <a:pt x="14" y="201"/>
                  </a:lnTo>
                  <a:lnTo>
                    <a:pt x="9" y="214"/>
                  </a:lnTo>
                  <a:lnTo>
                    <a:pt x="6" y="228"/>
                  </a:lnTo>
                  <a:lnTo>
                    <a:pt x="4" y="241"/>
                  </a:lnTo>
                  <a:lnTo>
                    <a:pt x="1" y="255"/>
                  </a:lnTo>
                  <a:lnTo>
                    <a:pt x="0" y="270"/>
                  </a:lnTo>
                  <a:lnTo>
                    <a:pt x="0" y="285"/>
                  </a:lnTo>
                  <a:lnTo>
                    <a:pt x="0" y="299"/>
                  </a:lnTo>
                  <a:lnTo>
                    <a:pt x="1" y="314"/>
                  </a:lnTo>
                  <a:lnTo>
                    <a:pt x="4" y="327"/>
                  </a:lnTo>
                  <a:lnTo>
                    <a:pt x="6" y="342"/>
                  </a:lnTo>
                  <a:lnTo>
                    <a:pt x="9" y="355"/>
                  </a:lnTo>
                  <a:lnTo>
                    <a:pt x="14" y="368"/>
                  </a:lnTo>
                  <a:lnTo>
                    <a:pt x="17" y="382"/>
                  </a:lnTo>
                  <a:lnTo>
                    <a:pt x="22" y="395"/>
                  </a:lnTo>
                  <a:lnTo>
                    <a:pt x="28" y="407"/>
                  </a:lnTo>
                  <a:lnTo>
                    <a:pt x="34" y="420"/>
                  </a:lnTo>
                  <a:lnTo>
                    <a:pt x="42" y="432"/>
                  </a:lnTo>
                  <a:lnTo>
                    <a:pt x="49" y="443"/>
                  </a:lnTo>
                  <a:lnTo>
                    <a:pt x="57" y="454"/>
                  </a:lnTo>
                  <a:lnTo>
                    <a:pt x="65" y="464"/>
                  </a:lnTo>
                  <a:lnTo>
                    <a:pt x="74" y="475"/>
                  </a:lnTo>
                  <a:lnTo>
                    <a:pt x="84" y="485"/>
                  </a:lnTo>
                  <a:lnTo>
                    <a:pt x="94" y="495"/>
                  </a:lnTo>
                  <a:lnTo>
                    <a:pt x="104" y="503"/>
                  </a:lnTo>
                  <a:lnTo>
                    <a:pt x="115" y="512"/>
                  </a:lnTo>
                  <a:lnTo>
                    <a:pt x="126" y="519"/>
                  </a:lnTo>
                  <a:lnTo>
                    <a:pt x="138" y="526"/>
                  </a:lnTo>
                  <a:lnTo>
                    <a:pt x="149" y="534"/>
                  </a:lnTo>
                  <a:lnTo>
                    <a:pt x="161" y="540"/>
                  </a:lnTo>
                  <a:lnTo>
                    <a:pt x="174" y="546"/>
                  </a:lnTo>
                  <a:lnTo>
                    <a:pt x="187" y="551"/>
                  </a:lnTo>
                  <a:lnTo>
                    <a:pt x="200" y="556"/>
                  </a:lnTo>
                  <a:lnTo>
                    <a:pt x="213" y="559"/>
                  </a:lnTo>
                  <a:lnTo>
                    <a:pt x="228" y="563"/>
                  </a:lnTo>
                  <a:lnTo>
                    <a:pt x="241" y="565"/>
                  </a:lnTo>
                  <a:lnTo>
                    <a:pt x="256" y="567"/>
                  </a:lnTo>
                  <a:lnTo>
                    <a:pt x="271" y="568"/>
                  </a:lnTo>
                  <a:lnTo>
                    <a:pt x="285" y="568"/>
                  </a:lnTo>
                  <a:close/>
                  <a:moveTo>
                    <a:pt x="131" y="186"/>
                  </a:moveTo>
                  <a:lnTo>
                    <a:pt x="194" y="186"/>
                  </a:lnTo>
                  <a:lnTo>
                    <a:pt x="161" y="341"/>
                  </a:lnTo>
                  <a:lnTo>
                    <a:pt x="260" y="341"/>
                  </a:lnTo>
                  <a:lnTo>
                    <a:pt x="249" y="390"/>
                  </a:lnTo>
                  <a:lnTo>
                    <a:pt x="87" y="390"/>
                  </a:lnTo>
                  <a:lnTo>
                    <a:pt x="131" y="186"/>
                  </a:lnTo>
                  <a:close/>
                  <a:moveTo>
                    <a:pt x="286" y="186"/>
                  </a:moveTo>
                  <a:lnTo>
                    <a:pt x="354" y="186"/>
                  </a:lnTo>
                  <a:lnTo>
                    <a:pt x="367" y="333"/>
                  </a:lnTo>
                  <a:lnTo>
                    <a:pt x="445" y="186"/>
                  </a:lnTo>
                  <a:lnTo>
                    <a:pt x="508" y="186"/>
                  </a:lnTo>
                  <a:lnTo>
                    <a:pt x="389" y="390"/>
                  </a:lnTo>
                  <a:lnTo>
                    <a:pt x="321" y="390"/>
                  </a:lnTo>
                  <a:lnTo>
                    <a:pt x="286" y="186"/>
                  </a:lnTo>
                  <a:close/>
                </a:path>
              </a:pathLst>
            </a:custGeom>
            <a:solidFill>
              <a:srgbClr val="990033"/>
            </a:solidFill>
            <a:ln w="9525">
              <a:noFill/>
              <a:round/>
              <a:headEnd/>
              <a:tailEnd/>
            </a:ln>
          </p:spPr>
          <p:txBody>
            <a:bodyPr/>
            <a:lstStyle/>
            <a:p>
              <a:endParaRPr lang="lv-LV"/>
            </a:p>
          </p:txBody>
        </p:sp>
        <p:sp>
          <p:nvSpPr>
            <p:cNvPr id="8" name="Freeform 1134"/>
            <p:cNvSpPr>
              <a:spLocks noChangeAspect="1"/>
            </p:cNvSpPr>
            <p:nvPr/>
          </p:nvSpPr>
          <p:spPr bwMode="auto">
            <a:xfrm>
              <a:off x="2716" y="4448"/>
              <a:ext cx="190" cy="189"/>
            </a:xfrm>
            <a:custGeom>
              <a:avLst/>
              <a:gdLst>
                <a:gd name="T0" fmla="*/ 0 w 569"/>
                <a:gd name="T1" fmla="*/ 0 h 568"/>
                <a:gd name="T2" fmla="*/ 0 w 569"/>
                <a:gd name="T3" fmla="*/ 0 h 568"/>
                <a:gd name="T4" fmla="*/ 0 w 569"/>
                <a:gd name="T5" fmla="*/ 0 h 568"/>
                <a:gd name="T6" fmla="*/ 0 w 569"/>
                <a:gd name="T7" fmla="*/ 0 h 568"/>
                <a:gd name="T8" fmla="*/ 0 w 569"/>
                <a:gd name="T9" fmla="*/ 0 h 568"/>
                <a:gd name="T10" fmla="*/ 0 w 569"/>
                <a:gd name="T11" fmla="*/ 0 h 568"/>
                <a:gd name="T12" fmla="*/ 0 w 569"/>
                <a:gd name="T13" fmla="*/ 0 h 568"/>
                <a:gd name="T14" fmla="*/ 0 w 569"/>
                <a:gd name="T15" fmla="*/ 0 h 568"/>
                <a:gd name="T16" fmla="*/ 0 w 569"/>
                <a:gd name="T17" fmla="*/ 0 h 568"/>
                <a:gd name="T18" fmla="*/ 0 w 569"/>
                <a:gd name="T19" fmla="*/ 0 h 568"/>
                <a:gd name="T20" fmla="*/ 0 w 569"/>
                <a:gd name="T21" fmla="*/ 0 h 568"/>
                <a:gd name="T22" fmla="*/ 0 w 569"/>
                <a:gd name="T23" fmla="*/ 0 h 568"/>
                <a:gd name="T24" fmla="*/ 0 w 569"/>
                <a:gd name="T25" fmla="*/ 0 h 568"/>
                <a:gd name="T26" fmla="*/ 0 w 569"/>
                <a:gd name="T27" fmla="*/ 0 h 568"/>
                <a:gd name="T28" fmla="*/ 0 w 569"/>
                <a:gd name="T29" fmla="*/ 0 h 568"/>
                <a:gd name="T30" fmla="*/ 0 w 569"/>
                <a:gd name="T31" fmla="*/ 0 h 568"/>
                <a:gd name="T32" fmla="*/ 0 w 569"/>
                <a:gd name="T33" fmla="*/ 0 h 568"/>
                <a:gd name="T34" fmla="*/ 0 w 569"/>
                <a:gd name="T35" fmla="*/ 0 h 568"/>
                <a:gd name="T36" fmla="*/ 0 w 569"/>
                <a:gd name="T37" fmla="*/ 0 h 568"/>
                <a:gd name="T38" fmla="*/ 0 w 569"/>
                <a:gd name="T39" fmla="*/ 0 h 568"/>
                <a:gd name="T40" fmla="*/ 0 w 569"/>
                <a:gd name="T41" fmla="*/ 0 h 568"/>
                <a:gd name="T42" fmla="*/ 0 w 569"/>
                <a:gd name="T43" fmla="*/ 0 h 568"/>
                <a:gd name="T44" fmla="*/ 0 w 569"/>
                <a:gd name="T45" fmla="*/ 0 h 568"/>
                <a:gd name="T46" fmla="*/ 0 w 569"/>
                <a:gd name="T47" fmla="*/ 0 h 568"/>
                <a:gd name="T48" fmla="*/ 0 w 569"/>
                <a:gd name="T49" fmla="*/ 0 h 568"/>
                <a:gd name="T50" fmla="*/ 0 w 569"/>
                <a:gd name="T51" fmla="*/ 0 h 568"/>
                <a:gd name="T52" fmla="*/ 0 w 569"/>
                <a:gd name="T53" fmla="*/ 0 h 568"/>
                <a:gd name="T54" fmla="*/ 0 w 569"/>
                <a:gd name="T55" fmla="*/ 0 h 568"/>
                <a:gd name="T56" fmla="*/ 0 w 569"/>
                <a:gd name="T57" fmla="*/ 0 h 568"/>
                <a:gd name="T58" fmla="*/ 0 w 569"/>
                <a:gd name="T59" fmla="*/ 0 h 568"/>
                <a:gd name="T60" fmla="*/ 0 w 569"/>
                <a:gd name="T61" fmla="*/ 0 h 568"/>
                <a:gd name="T62" fmla="*/ 0 w 569"/>
                <a:gd name="T63" fmla="*/ 0 h 568"/>
                <a:gd name="T64" fmla="*/ 0 w 569"/>
                <a:gd name="T65" fmla="*/ 0 h 568"/>
                <a:gd name="T66" fmla="*/ 0 w 569"/>
                <a:gd name="T67" fmla="*/ 0 h 568"/>
                <a:gd name="T68" fmla="*/ 0 w 569"/>
                <a:gd name="T69" fmla="*/ 0 h 568"/>
                <a:gd name="T70" fmla="*/ 0 w 569"/>
                <a:gd name="T71" fmla="*/ 0 h 568"/>
                <a:gd name="T72" fmla="*/ 0 w 569"/>
                <a:gd name="T73" fmla="*/ 0 h 568"/>
                <a:gd name="T74" fmla="*/ 0 w 569"/>
                <a:gd name="T75" fmla="*/ 0 h 568"/>
                <a:gd name="T76" fmla="*/ 0 w 569"/>
                <a:gd name="T77" fmla="*/ 0 h 568"/>
                <a:gd name="T78" fmla="*/ 0 w 569"/>
                <a:gd name="T79" fmla="*/ 0 h 568"/>
                <a:gd name="T80" fmla="*/ 0 w 569"/>
                <a:gd name="T81" fmla="*/ 0 h 568"/>
                <a:gd name="T82" fmla="*/ 0 w 569"/>
                <a:gd name="T83" fmla="*/ 0 h 568"/>
                <a:gd name="T84" fmla="*/ 0 w 569"/>
                <a:gd name="T85" fmla="*/ 0 h 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9"/>
                <a:gd name="T130" fmla="*/ 0 h 568"/>
                <a:gd name="T131" fmla="*/ 569 w 569"/>
                <a:gd name="T132" fmla="*/ 568 h 5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9" h="568">
                  <a:moveTo>
                    <a:pt x="285" y="568"/>
                  </a:moveTo>
                  <a:lnTo>
                    <a:pt x="299" y="568"/>
                  </a:lnTo>
                  <a:lnTo>
                    <a:pt x="313" y="567"/>
                  </a:lnTo>
                  <a:lnTo>
                    <a:pt x="328" y="565"/>
                  </a:lnTo>
                  <a:lnTo>
                    <a:pt x="341" y="563"/>
                  </a:lnTo>
                  <a:lnTo>
                    <a:pt x="356" y="559"/>
                  </a:lnTo>
                  <a:lnTo>
                    <a:pt x="369" y="556"/>
                  </a:lnTo>
                  <a:lnTo>
                    <a:pt x="383" y="551"/>
                  </a:lnTo>
                  <a:lnTo>
                    <a:pt x="395" y="546"/>
                  </a:lnTo>
                  <a:lnTo>
                    <a:pt x="408" y="540"/>
                  </a:lnTo>
                  <a:lnTo>
                    <a:pt x="421" y="534"/>
                  </a:lnTo>
                  <a:lnTo>
                    <a:pt x="432" y="526"/>
                  </a:lnTo>
                  <a:lnTo>
                    <a:pt x="444" y="519"/>
                  </a:lnTo>
                  <a:lnTo>
                    <a:pt x="455" y="512"/>
                  </a:lnTo>
                  <a:lnTo>
                    <a:pt x="466" y="503"/>
                  </a:lnTo>
                  <a:lnTo>
                    <a:pt x="475" y="495"/>
                  </a:lnTo>
                  <a:lnTo>
                    <a:pt x="485" y="485"/>
                  </a:lnTo>
                  <a:lnTo>
                    <a:pt x="495" y="475"/>
                  </a:lnTo>
                  <a:lnTo>
                    <a:pt x="505" y="464"/>
                  </a:lnTo>
                  <a:lnTo>
                    <a:pt x="512" y="454"/>
                  </a:lnTo>
                  <a:lnTo>
                    <a:pt x="520" y="443"/>
                  </a:lnTo>
                  <a:lnTo>
                    <a:pt x="528" y="432"/>
                  </a:lnTo>
                  <a:lnTo>
                    <a:pt x="535" y="420"/>
                  </a:lnTo>
                  <a:lnTo>
                    <a:pt x="541" y="407"/>
                  </a:lnTo>
                  <a:lnTo>
                    <a:pt x="547" y="395"/>
                  </a:lnTo>
                  <a:lnTo>
                    <a:pt x="552" y="382"/>
                  </a:lnTo>
                  <a:lnTo>
                    <a:pt x="556" y="368"/>
                  </a:lnTo>
                  <a:lnTo>
                    <a:pt x="561" y="355"/>
                  </a:lnTo>
                  <a:lnTo>
                    <a:pt x="563" y="342"/>
                  </a:lnTo>
                  <a:lnTo>
                    <a:pt x="566" y="327"/>
                  </a:lnTo>
                  <a:lnTo>
                    <a:pt x="568" y="314"/>
                  </a:lnTo>
                  <a:lnTo>
                    <a:pt x="569" y="299"/>
                  </a:lnTo>
                  <a:lnTo>
                    <a:pt x="569" y="285"/>
                  </a:lnTo>
                  <a:lnTo>
                    <a:pt x="569" y="270"/>
                  </a:lnTo>
                  <a:lnTo>
                    <a:pt x="568" y="255"/>
                  </a:lnTo>
                  <a:lnTo>
                    <a:pt x="566" y="241"/>
                  </a:lnTo>
                  <a:lnTo>
                    <a:pt x="563" y="228"/>
                  </a:lnTo>
                  <a:lnTo>
                    <a:pt x="561" y="214"/>
                  </a:lnTo>
                  <a:lnTo>
                    <a:pt x="556" y="201"/>
                  </a:lnTo>
                  <a:lnTo>
                    <a:pt x="552" y="187"/>
                  </a:lnTo>
                  <a:lnTo>
                    <a:pt x="547" y="174"/>
                  </a:lnTo>
                  <a:lnTo>
                    <a:pt x="541" y="162"/>
                  </a:lnTo>
                  <a:lnTo>
                    <a:pt x="535" y="150"/>
                  </a:lnTo>
                  <a:lnTo>
                    <a:pt x="528" y="138"/>
                  </a:lnTo>
                  <a:lnTo>
                    <a:pt x="520" y="127"/>
                  </a:lnTo>
                  <a:lnTo>
                    <a:pt x="512" y="115"/>
                  </a:lnTo>
                  <a:lnTo>
                    <a:pt x="505" y="105"/>
                  </a:lnTo>
                  <a:lnTo>
                    <a:pt x="495" y="94"/>
                  </a:lnTo>
                  <a:lnTo>
                    <a:pt x="485" y="84"/>
                  </a:lnTo>
                  <a:lnTo>
                    <a:pt x="475" y="74"/>
                  </a:lnTo>
                  <a:lnTo>
                    <a:pt x="466" y="66"/>
                  </a:lnTo>
                  <a:lnTo>
                    <a:pt x="455" y="57"/>
                  </a:lnTo>
                  <a:lnTo>
                    <a:pt x="444" y="49"/>
                  </a:lnTo>
                  <a:lnTo>
                    <a:pt x="432" y="42"/>
                  </a:lnTo>
                  <a:lnTo>
                    <a:pt x="421" y="36"/>
                  </a:lnTo>
                  <a:lnTo>
                    <a:pt x="408" y="30"/>
                  </a:lnTo>
                  <a:lnTo>
                    <a:pt x="395" y="23"/>
                  </a:lnTo>
                  <a:lnTo>
                    <a:pt x="383" y="19"/>
                  </a:lnTo>
                  <a:lnTo>
                    <a:pt x="369" y="14"/>
                  </a:lnTo>
                  <a:lnTo>
                    <a:pt x="356" y="10"/>
                  </a:lnTo>
                  <a:lnTo>
                    <a:pt x="341" y="6"/>
                  </a:lnTo>
                  <a:lnTo>
                    <a:pt x="328" y="4"/>
                  </a:lnTo>
                  <a:lnTo>
                    <a:pt x="313" y="3"/>
                  </a:lnTo>
                  <a:lnTo>
                    <a:pt x="299" y="2"/>
                  </a:lnTo>
                  <a:lnTo>
                    <a:pt x="285" y="0"/>
                  </a:lnTo>
                  <a:lnTo>
                    <a:pt x="271" y="2"/>
                  </a:lnTo>
                  <a:lnTo>
                    <a:pt x="256" y="3"/>
                  </a:lnTo>
                  <a:lnTo>
                    <a:pt x="241" y="4"/>
                  </a:lnTo>
                  <a:lnTo>
                    <a:pt x="228" y="6"/>
                  </a:lnTo>
                  <a:lnTo>
                    <a:pt x="213" y="10"/>
                  </a:lnTo>
                  <a:lnTo>
                    <a:pt x="200" y="14"/>
                  </a:lnTo>
                  <a:lnTo>
                    <a:pt x="187" y="19"/>
                  </a:lnTo>
                  <a:lnTo>
                    <a:pt x="174" y="23"/>
                  </a:lnTo>
                  <a:lnTo>
                    <a:pt x="161" y="30"/>
                  </a:lnTo>
                  <a:lnTo>
                    <a:pt x="149" y="36"/>
                  </a:lnTo>
                  <a:lnTo>
                    <a:pt x="138" y="42"/>
                  </a:lnTo>
                  <a:lnTo>
                    <a:pt x="126" y="49"/>
                  </a:lnTo>
                  <a:lnTo>
                    <a:pt x="115" y="57"/>
                  </a:lnTo>
                  <a:lnTo>
                    <a:pt x="104" y="66"/>
                  </a:lnTo>
                  <a:lnTo>
                    <a:pt x="94" y="74"/>
                  </a:lnTo>
                  <a:lnTo>
                    <a:pt x="84" y="84"/>
                  </a:lnTo>
                  <a:lnTo>
                    <a:pt x="74" y="94"/>
                  </a:lnTo>
                  <a:lnTo>
                    <a:pt x="65" y="105"/>
                  </a:lnTo>
                  <a:lnTo>
                    <a:pt x="57" y="115"/>
                  </a:lnTo>
                  <a:lnTo>
                    <a:pt x="49" y="127"/>
                  </a:lnTo>
                  <a:lnTo>
                    <a:pt x="42" y="138"/>
                  </a:lnTo>
                  <a:lnTo>
                    <a:pt x="34" y="150"/>
                  </a:lnTo>
                  <a:lnTo>
                    <a:pt x="28" y="162"/>
                  </a:lnTo>
                  <a:lnTo>
                    <a:pt x="22" y="174"/>
                  </a:lnTo>
                  <a:lnTo>
                    <a:pt x="17" y="187"/>
                  </a:lnTo>
                  <a:lnTo>
                    <a:pt x="14" y="201"/>
                  </a:lnTo>
                  <a:lnTo>
                    <a:pt x="9" y="214"/>
                  </a:lnTo>
                  <a:lnTo>
                    <a:pt x="6" y="228"/>
                  </a:lnTo>
                  <a:lnTo>
                    <a:pt x="4" y="241"/>
                  </a:lnTo>
                  <a:lnTo>
                    <a:pt x="1" y="255"/>
                  </a:lnTo>
                  <a:lnTo>
                    <a:pt x="0" y="270"/>
                  </a:lnTo>
                  <a:lnTo>
                    <a:pt x="0" y="285"/>
                  </a:lnTo>
                  <a:lnTo>
                    <a:pt x="0" y="299"/>
                  </a:lnTo>
                  <a:lnTo>
                    <a:pt x="1" y="314"/>
                  </a:lnTo>
                  <a:lnTo>
                    <a:pt x="4" y="327"/>
                  </a:lnTo>
                  <a:lnTo>
                    <a:pt x="6" y="342"/>
                  </a:lnTo>
                  <a:lnTo>
                    <a:pt x="9" y="355"/>
                  </a:lnTo>
                  <a:lnTo>
                    <a:pt x="14" y="368"/>
                  </a:lnTo>
                  <a:lnTo>
                    <a:pt x="17" y="382"/>
                  </a:lnTo>
                  <a:lnTo>
                    <a:pt x="22" y="395"/>
                  </a:lnTo>
                  <a:lnTo>
                    <a:pt x="28" y="407"/>
                  </a:lnTo>
                  <a:lnTo>
                    <a:pt x="34" y="420"/>
                  </a:lnTo>
                  <a:lnTo>
                    <a:pt x="42" y="432"/>
                  </a:lnTo>
                  <a:lnTo>
                    <a:pt x="49" y="443"/>
                  </a:lnTo>
                  <a:lnTo>
                    <a:pt x="57" y="454"/>
                  </a:lnTo>
                  <a:lnTo>
                    <a:pt x="65" y="464"/>
                  </a:lnTo>
                  <a:lnTo>
                    <a:pt x="74" y="475"/>
                  </a:lnTo>
                  <a:lnTo>
                    <a:pt x="84" y="485"/>
                  </a:lnTo>
                  <a:lnTo>
                    <a:pt x="94" y="495"/>
                  </a:lnTo>
                  <a:lnTo>
                    <a:pt x="104" y="503"/>
                  </a:lnTo>
                  <a:lnTo>
                    <a:pt x="115" y="512"/>
                  </a:lnTo>
                  <a:lnTo>
                    <a:pt x="126" y="519"/>
                  </a:lnTo>
                  <a:lnTo>
                    <a:pt x="138" y="526"/>
                  </a:lnTo>
                  <a:lnTo>
                    <a:pt x="149" y="534"/>
                  </a:lnTo>
                  <a:lnTo>
                    <a:pt x="161" y="540"/>
                  </a:lnTo>
                  <a:lnTo>
                    <a:pt x="174" y="546"/>
                  </a:lnTo>
                  <a:lnTo>
                    <a:pt x="187" y="551"/>
                  </a:lnTo>
                  <a:lnTo>
                    <a:pt x="200" y="556"/>
                  </a:lnTo>
                  <a:lnTo>
                    <a:pt x="213" y="559"/>
                  </a:lnTo>
                  <a:lnTo>
                    <a:pt x="228" y="563"/>
                  </a:lnTo>
                  <a:lnTo>
                    <a:pt x="241" y="565"/>
                  </a:lnTo>
                  <a:lnTo>
                    <a:pt x="256" y="567"/>
                  </a:lnTo>
                  <a:lnTo>
                    <a:pt x="271" y="568"/>
                  </a:lnTo>
                  <a:lnTo>
                    <a:pt x="285" y="568"/>
                  </a:lnTo>
                </a:path>
              </a:pathLst>
            </a:custGeom>
            <a:solidFill>
              <a:srgbClr val="990033"/>
            </a:solidFill>
            <a:ln w="2540">
              <a:solidFill>
                <a:srgbClr val="FFFFFF"/>
              </a:solidFill>
              <a:round/>
              <a:headEnd/>
              <a:tailEnd/>
            </a:ln>
          </p:spPr>
          <p:txBody>
            <a:bodyPr/>
            <a:lstStyle/>
            <a:p>
              <a:endParaRPr lang="lv-LV"/>
            </a:p>
          </p:txBody>
        </p:sp>
        <p:sp>
          <p:nvSpPr>
            <p:cNvPr id="9" name="Freeform 1135"/>
            <p:cNvSpPr>
              <a:spLocks noChangeAspect="1"/>
            </p:cNvSpPr>
            <p:nvPr/>
          </p:nvSpPr>
          <p:spPr bwMode="auto">
            <a:xfrm>
              <a:off x="2745" y="4510"/>
              <a:ext cx="58" cy="68"/>
            </a:xfrm>
            <a:custGeom>
              <a:avLst/>
              <a:gdLst>
                <a:gd name="T0" fmla="*/ 0 w 173"/>
                <a:gd name="T1" fmla="*/ 0 h 204"/>
                <a:gd name="T2" fmla="*/ 0 w 173"/>
                <a:gd name="T3" fmla="*/ 0 h 204"/>
                <a:gd name="T4" fmla="*/ 0 w 173"/>
                <a:gd name="T5" fmla="*/ 0 h 204"/>
                <a:gd name="T6" fmla="*/ 0 w 173"/>
                <a:gd name="T7" fmla="*/ 0 h 204"/>
                <a:gd name="T8" fmla="*/ 0 w 173"/>
                <a:gd name="T9" fmla="*/ 0 h 204"/>
                <a:gd name="T10" fmla="*/ 0 w 173"/>
                <a:gd name="T11" fmla="*/ 0 h 204"/>
                <a:gd name="T12" fmla="*/ 0 w 173"/>
                <a:gd name="T13" fmla="*/ 0 h 204"/>
                <a:gd name="T14" fmla="*/ 0 60000 65536"/>
                <a:gd name="T15" fmla="*/ 0 60000 65536"/>
                <a:gd name="T16" fmla="*/ 0 60000 65536"/>
                <a:gd name="T17" fmla="*/ 0 60000 65536"/>
                <a:gd name="T18" fmla="*/ 0 60000 65536"/>
                <a:gd name="T19" fmla="*/ 0 60000 65536"/>
                <a:gd name="T20" fmla="*/ 0 60000 65536"/>
                <a:gd name="T21" fmla="*/ 0 w 173"/>
                <a:gd name="T22" fmla="*/ 0 h 204"/>
                <a:gd name="T23" fmla="*/ 173 w 173"/>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204">
                  <a:moveTo>
                    <a:pt x="44" y="0"/>
                  </a:moveTo>
                  <a:lnTo>
                    <a:pt x="107" y="0"/>
                  </a:lnTo>
                  <a:lnTo>
                    <a:pt x="74" y="155"/>
                  </a:lnTo>
                  <a:lnTo>
                    <a:pt x="173" y="155"/>
                  </a:lnTo>
                  <a:lnTo>
                    <a:pt x="162" y="204"/>
                  </a:lnTo>
                  <a:lnTo>
                    <a:pt x="0" y="204"/>
                  </a:lnTo>
                  <a:lnTo>
                    <a:pt x="44" y="0"/>
                  </a:lnTo>
                  <a:close/>
                </a:path>
              </a:pathLst>
            </a:custGeom>
            <a:solidFill>
              <a:srgbClr val="990033"/>
            </a:solidFill>
            <a:ln w="2540">
              <a:solidFill>
                <a:srgbClr val="FFFFFF"/>
              </a:solidFill>
              <a:round/>
              <a:headEnd/>
              <a:tailEnd/>
            </a:ln>
          </p:spPr>
          <p:txBody>
            <a:bodyPr/>
            <a:lstStyle/>
            <a:p>
              <a:endParaRPr lang="lv-LV"/>
            </a:p>
          </p:txBody>
        </p:sp>
        <p:sp>
          <p:nvSpPr>
            <p:cNvPr id="10" name="Freeform 1136"/>
            <p:cNvSpPr>
              <a:spLocks noChangeAspect="1"/>
            </p:cNvSpPr>
            <p:nvPr/>
          </p:nvSpPr>
          <p:spPr bwMode="auto">
            <a:xfrm>
              <a:off x="2812" y="4510"/>
              <a:ext cx="74" cy="68"/>
            </a:xfrm>
            <a:custGeom>
              <a:avLst/>
              <a:gdLst>
                <a:gd name="T0" fmla="*/ 0 w 222"/>
                <a:gd name="T1" fmla="*/ 0 h 204"/>
                <a:gd name="T2" fmla="*/ 0 w 222"/>
                <a:gd name="T3" fmla="*/ 0 h 204"/>
                <a:gd name="T4" fmla="*/ 0 w 222"/>
                <a:gd name="T5" fmla="*/ 0 h 204"/>
                <a:gd name="T6" fmla="*/ 0 w 222"/>
                <a:gd name="T7" fmla="*/ 0 h 204"/>
                <a:gd name="T8" fmla="*/ 0 w 222"/>
                <a:gd name="T9" fmla="*/ 0 h 204"/>
                <a:gd name="T10" fmla="*/ 0 w 222"/>
                <a:gd name="T11" fmla="*/ 0 h 204"/>
                <a:gd name="T12" fmla="*/ 0 w 222"/>
                <a:gd name="T13" fmla="*/ 0 h 204"/>
                <a:gd name="T14" fmla="*/ 0 w 222"/>
                <a:gd name="T15" fmla="*/ 0 h 204"/>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204"/>
                <a:gd name="T26" fmla="*/ 222 w 222"/>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204">
                  <a:moveTo>
                    <a:pt x="0" y="0"/>
                  </a:moveTo>
                  <a:lnTo>
                    <a:pt x="68" y="0"/>
                  </a:lnTo>
                  <a:lnTo>
                    <a:pt x="81" y="147"/>
                  </a:lnTo>
                  <a:lnTo>
                    <a:pt x="159" y="0"/>
                  </a:lnTo>
                  <a:lnTo>
                    <a:pt x="222" y="0"/>
                  </a:lnTo>
                  <a:lnTo>
                    <a:pt x="103" y="204"/>
                  </a:lnTo>
                  <a:lnTo>
                    <a:pt x="35" y="204"/>
                  </a:lnTo>
                  <a:lnTo>
                    <a:pt x="0" y="0"/>
                  </a:lnTo>
                  <a:close/>
                </a:path>
              </a:pathLst>
            </a:custGeom>
            <a:solidFill>
              <a:srgbClr val="990033"/>
            </a:solidFill>
            <a:ln w="2540">
              <a:solidFill>
                <a:srgbClr val="FFFFFF"/>
              </a:solidFill>
              <a:round/>
              <a:headEnd/>
              <a:tailEnd/>
            </a:ln>
          </p:spPr>
          <p:txBody>
            <a:bodyPr/>
            <a:lstStyle/>
            <a:p>
              <a:endParaRPr lang="lv-LV"/>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a:xfrm>
            <a:off x="457200" y="6400800"/>
            <a:ext cx="2133600" cy="304800"/>
          </a:xfrm>
          <a:prstGeom prst="rect">
            <a:avLst/>
          </a:prstGeom>
        </p:spPr>
        <p:txBody>
          <a:bodyPr/>
          <a:lstStyle>
            <a:lvl1pPr>
              <a:defRPr/>
            </a:lvl1pPr>
          </a:lstStyle>
          <a:p>
            <a:r>
              <a:rPr lang="en-US"/>
              <a:t>www.themegallery.com</a:t>
            </a:r>
          </a:p>
        </p:txBody>
      </p:sp>
      <p:sp>
        <p:nvSpPr>
          <p:cNvPr id="5" name="Footer Placeholder 4"/>
          <p:cNvSpPr>
            <a:spLocks noGrp="1"/>
          </p:cNvSpPr>
          <p:nvPr>
            <p:ph type="ftr" sz="quarter" idx="11"/>
          </p:nvPr>
        </p:nvSpPr>
        <p:spPr>
          <a:xfrm>
            <a:off x="5867400" y="6443663"/>
            <a:ext cx="2895600" cy="290512"/>
          </a:xfrm>
          <a:prstGeom prst="rect">
            <a:avLst/>
          </a:prstGeom>
        </p:spPr>
        <p:txBody>
          <a:bodyPr/>
          <a:lstStyle>
            <a:lvl1pPr>
              <a:defRPr/>
            </a:lvl1pPr>
          </a:lstStyle>
          <a:p>
            <a:r>
              <a:rPr lang="en-US"/>
              <a:t>Company Logo</a:t>
            </a:r>
          </a:p>
        </p:txBody>
      </p:sp>
      <p:sp>
        <p:nvSpPr>
          <p:cNvPr id="6" name="Slide Number Placeholder 5"/>
          <p:cNvSpPr>
            <a:spLocks noGrp="1"/>
          </p:cNvSpPr>
          <p:nvPr>
            <p:ph type="sldNum" sz="quarter" idx="12"/>
          </p:nvPr>
        </p:nvSpPr>
        <p:spPr>
          <a:xfrm>
            <a:off x="3429000" y="6446838"/>
            <a:ext cx="2133600" cy="258762"/>
          </a:xfrm>
          <a:prstGeom prst="rect">
            <a:avLst/>
          </a:prstGeom>
        </p:spPr>
        <p:txBody>
          <a:bodyPr/>
          <a:lstStyle>
            <a:lvl1pPr>
              <a:defRPr/>
            </a:lvl1pPr>
          </a:lstStyle>
          <a:p>
            <a:fld id="{EFA978CF-AA87-4498-94E1-9B6CC628A38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3"/>
          </a:xfrm>
        </p:spPr>
        <p:txBody>
          <a:bodyPr/>
          <a:lstStyle/>
          <a:p>
            <a:r>
              <a:rPr lang="en-US" smtClean="0"/>
              <a:t>Click to edit Master title style</a:t>
            </a:r>
            <a:endParaRPr lang="lv-LV"/>
          </a:p>
        </p:txBody>
      </p:sp>
      <p:sp>
        <p:nvSpPr>
          <p:cNvPr id="3" name="Table Placeholder 2"/>
          <p:cNvSpPr>
            <a:spLocks noGrp="1"/>
          </p:cNvSpPr>
          <p:nvPr>
            <p:ph type="tbl" idx="1"/>
          </p:nvPr>
        </p:nvSpPr>
        <p:spPr>
          <a:xfrm>
            <a:off x="457200" y="1076325"/>
            <a:ext cx="8229600" cy="5248275"/>
          </a:xfrm>
        </p:spPr>
        <p:txBody>
          <a:bodyPr/>
          <a:lstStyle/>
          <a:p>
            <a:r>
              <a:rPr lang="en-US" smtClean="0"/>
              <a:t>Click icon to add table</a:t>
            </a:r>
            <a:endParaRPr lang="lv-LV"/>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alt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1D09332E-786F-4AEF-819A-02A375D37058}" type="slidenum">
              <a:rPr lang="en-US" altLang="en-US"/>
              <a:pPr>
                <a:defRPr/>
              </a:pPr>
              <a:t>‹#›</a:t>
            </a:fld>
            <a:endParaRPr lang="en-US" altLang="en-US"/>
          </a:p>
        </p:txBody>
      </p:sp>
      <p:sp>
        <p:nvSpPr>
          <p:cNvPr id="5"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altLang="en-US"/>
          </a:p>
        </p:txBody>
      </p:sp>
    </p:spTree>
    <p:extLst>
      <p:ext uri="{BB962C8B-B14F-4D97-AF65-F5344CB8AC3E}">
        <p14:creationId xmlns:p14="http://schemas.microsoft.com/office/powerpoint/2010/main" val="398116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2225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indent="-17780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indent="-136525"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indent="-1524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indent="-1524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indent="-152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52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52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52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6015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8" name="Title 7"/>
          <p:cNvSpPr>
            <a:spLocks noGrp="1"/>
          </p:cNvSpPr>
          <p:nvPr>
            <p:ph type="title"/>
          </p:nvPr>
        </p:nvSpPr>
        <p:spPr/>
        <p:txBody>
          <a:bodyPr/>
          <a:lstStyle/>
          <a:p>
            <a:r>
              <a:rPr lang="en-US" smtClean="0"/>
              <a:t>Click to edit Master title style</a:t>
            </a:r>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00800"/>
            <a:ext cx="2133600" cy="304800"/>
          </a:xfrm>
          <a:prstGeom prst="rect">
            <a:avLst/>
          </a:prstGeom>
        </p:spPr>
        <p:txBody>
          <a:bodyPr/>
          <a:lstStyle>
            <a:lvl1pPr>
              <a:defRPr/>
            </a:lvl1pPr>
          </a:lstStyle>
          <a:p>
            <a:r>
              <a:rPr lang="en-US"/>
              <a:t>www.themegallery.com</a:t>
            </a:r>
          </a:p>
        </p:txBody>
      </p:sp>
      <p:sp>
        <p:nvSpPr>
          <p:cNvPr id="6" name="Footer Placeholder 5"/>
          <p:cNvSpPr>
            <a:spLocks noGrp="1"/>
          </p:cNvSpPr>
          <p:nvPr>
            <p:ph type="ftr" sz="quarter" idx="11"/>
          </p:nvPr>
        </p:nvSpPr>
        <p:spPr>
          <a:xfrm>
            <a:off x="5867400" y="6443663"/>
            <a:ext cx="2895600" cy="290512"/>
          </a:xfrm>
          <a:prstGeom prst="rect">
            <a:avLst/>
          </a:prstGeom>
        </p:spPr>
        <p:txBody>
          <a:bodyPr/>
          <a:lstStyle>
            <a:lvl1pPr>
              <a:defRPr/>
            </a:lvl1pPr>
          </a:lstStyle>
          <a:p>
            <a:r>
              <a:rPr lang="en-US"/>
              <a:t>Company Logo</a:t>
            </a:r>
          </a:p>
        </p:txBody>
      </p:sp>
      <p:sp>
        <p:nvSpPr>
          <p:cNvPr id="7" name="Slide Number Placeholder 6"/>
          <p:cNvSpPr>
            <a:spLocks noGrp="1"/>
          </p:cNvSpPr>
          <p:nvPr>
            <p:ph type="sldNum" sz="quarter" idx="12"/>
          </p:nvPr>
        </p:nvSpPr>
        <p:spPr>
          <a:xfrm>
            <a:off x="3429000" y="6446838"/>
            <a:ext cx="2133600" cy="258762"/>
          </a:xfrm>
          <a:prstGeom prst="rect">
            <a:avLst/>
          </a:prstGeom>
        </p:spPr>
        <p:txBody>
          <a:bodyPr/>
          <a:lstStyle>
            <a:lvl1pPr>
              <a:defRPr/>
            </a:lvl1pPr>
          </a:lstStyle>
          <a:p>
            <a:fld id="{A9E64C86-FE38-461B-BA61-643684BDB59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1-3-1.jpg"/>
          <p:cNvPicPr>
            <a:picLocks noChangeAspect="1"/>
          </p:cNvPicPr>
          <p:nvPr/>
        </p:nvPicPr>
        <p:blipFill>
          <a:blip r:embed="rId16" cstate="print"/>
          <a:stretch>
            <a:fillRect/>
          </a:stretch>
        </p:blipFill>
        <p:spPr>
          <a:xfrm>
            <a:off x="0" y="0"/>
            <a:ext cx="9144000" cy="814931"/>
          </a:xfrm>
          <a:prstGeom prst="rect">
            <a:avLst/>
          </a:prstGeom>
        </p:spPr>
      </p:pic>
      <p:sp>
        <p:nvSpPr>
          <p:cNvPr id="1027" name="Rectangle 3"/>
          <p:cNvSpPr>
            <a:spLocks noGrp="1" noChangeArrowheads="1"/>
          </p:cNvSpPr>
          <p:nvPr>
            <p:ph type="body" idx="1"/>
          </p:nvPr>
        </p:nvSpPr>
        <p:spPr bwMode="auto">
          <a:xfrm>
            <a:off x="457200" y="1076325"/>
            <a:ext cx="8229600" cy="524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Rectangle 2"/>
          <p:cNvSpPr>
            <a:spLocks noGrp="1" noChangeArrowheads="1"/>
          </p:cNvSpPr>
          <p:nvPr>
            <p:ph type="title"/>
          </p:nvPr>
        </p:nvSpPr>
        <p:spPr bwMode="black">
          <a:xfrm>
            <a:off x="457200" y="152400"/>
            <a:ext cx="82296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hf sldNum="0" hdr="0"/>
  <p:txStyles>
    <p:titleStyle>
      <a:lvl1pPr algn="r" rtl="0" eaLnBrk="1" fontAlgn="base" hangingPunct="1">
        <a:spcBef>
          <a:spcPct val="0"/>
        </a:spcBef>
        <a:spcAft>
          <a:spcPct val="0"/>
        </a:spcAft>
        <a:defRPr sz="3200" b="1">
          <a:solidFill>
            <a:srgbClr val="000066"/>
          </a:solidFill>
          <a:latin typeface="Calibri" pitchFamily="34" charset="0"/>
          <a:ea typeface="+mj-ea"/>
          <a:cs typeface="Calibri" pitchFamily="34" charset="0"/>
        </a:defRPr>
      </a:lvl1pPr>
      <a:lvl2pPr algn="r" rtl="0" eaLnBrk="1" fontAlgn="base" hangingPunct="1">
        <a:spcBef>
          <a:spcPct val="0"/>
        </a:spcBef>
        <a:spcAft>
          <a:spcPct val="0"/>
        </a:spcAft>
        <a:defRPr sz="3200">
          <a:solidFill>
            <a:schemeClr val="tx1"/>
          </a:solidFill>
          <a:latin typeface="Verdana" pitchFamily="34" charset="0"/>
        </a:defRPr>
      </a:lvl2pPr>
      <a:lvl3pPr algn="r" rtl="0" eaLnBrk="1" fontAlgn="base" hangingPunct="1">
        <a:spcBef>
          <a:spcPct val="0"/>
        </a:spcBef>
        <a:spcAft>
          <a:spcPct val="0"/>
        </a:spcAft>
        <a:defRPr sz="3200">
          <a:solidFill>
            <a:schemeClr val="tx1"/>
          </a:solidFill>
          <a:latin typeface="Verdana" pitchFamily="34" charset="0"/>
        </a:defRPr>
      </a:lvl3pPr>
      <a:lvl4pPr algn="r" rtl="0" eaLnBrk="1" fontAlgn="base" hangingPunct="1">
        <a:spcBef>
          <a:spcPct val="0"/>
        </a:spcBef>
        <a:spcAft>
          <a:spcPct val="0"/>
        </a:spcAft>
        <a:defRPr sz="3200">
          <a:solidFill>
            <a:schemeClr val="tx1"/>
          </a:solidFill>
          <a:latin typeface="Verdana" pitchFamily="34" charset="0"/>
        </a:defRPr>
      </a:lvl4pPr>
      <a:lvl5pPr algn="r" rtl="0" eaLnBrk="1" fontAlgn="base" hangingPunct="1">
        <a:spcBef>
          <a:spcPct val="0"/>
        </a:spcBef>
        <a:spcAft>
          <a:spcPct val="0"/>
        </a:spcAft>
        <a:defRPr sz="3200">
          <a:solidFill>
            <a:schemeClr val="tx1"/>
          </a:solidFill>
          <a:latin typeface="Verdana" pitchFamily="34" charset="0"/>
        </a:defRPr>
      </a:lvl5pPr>
      <a:lvl6pPr marL="457200" algn="r" rtl="0" eaLnBrk="1" fontAlgn="base" hangingPunct="1">
        <a:spcBef>
          <a:spcPct val="0"/>
        </a:spcBef>
        <a:spcAft>
          <a:spcPct val="0"/>
        </a:spcAft>
        <a:defRPr sz="3200">
          <a:solidFill>
            <a:schemeClr val="tx1"/>
          </a:solidFill>
          <a:latin typeface="Verdana" pitchFamily="34" charset="0"/>
        </a:defRPr>
      </a:lvl6pPr>
      <a:lvl7pPr marL="914400" algn="r" rtl="0" eaLnBrk="1" fontAlgn="base" hangingPunct="1">
        <a:spcBef>
          <a:spcPct val="0"/>
        </a:spcBef>
        <a:spcAft>
          <a:spcPct val="0"/>
        </a:spcAft>
        <a:defRPr sz="3200">
          <a:solidFill>
            <a:schemeClr val="tx1"/>
          </a:solidFill>
          <a:latin typeface="Verdana" pitchFamily="34" charset="0"/>
        </a:defRPr>
      </a:lvl7pPr>
      <a:lvl8pPr marL="1371600" algn="r" rtl="0" eaLnBrk="1" fontAlgn="base" hangingPunct="1">
        <a:spcBef>
          <a:spcPct val="0"/>
        </a:spcBef>
        <a:spcAft>
          <a:spcPct val="0"/>
        </a:spcAft>
        <a:defRPr sz="3200">
          <a:solidFill>
            <a:schemeClr val="tx1"/>
          </a:solidFill>
          <a:latin typeface="Verdana" pitchFamily="34" charset="0"/>
        </a:defRPr>
      </a:lvl8pPr>
      <a:lvl9pPr marL="1828800" algn="r"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a:solidFill>
            <a:srgbClr val="000066"/>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rgbClr val="000066"/>
          </a:solidFill>
          <a:latin typeface="Calibri" pitchFamily="34" charset="0"/>
          <a:cs typeface="Calibri" pitchFamily="34" charset="0"/>
        </a:defRPr>
      </a:lvl2pPr>
      <a:lvl3pPr marL="1143000" indent="-228600" algn="l" rtl="0" eaLnBrk="1" fontAlgn="base" hangingPunct="1">
        <a:spcBef>
          <a:spcPct val="20000"/>
        </a:spcBef>
        <a:spcAft>
          <a:spcPct val="0"/>
        </a:spcAft>
        <a:buClr>
          <a:schemeClr val="tx1"/>
        </a:buClr>
        <a:buChar char="•"/>
        <a:defRPr sz="2400">
          <a:solidFill>
            <a:srgbClr val="000066"/>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0066"/>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2000">
          <a:solidFill>
            <a:srgbClr val="000066"/>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upload.wikimedia.org/wikipedia/commons/c/cc/Pore_schematic.svg" TargetMode="External"/><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pharmj.com/Editorial/19990828/pictures/parenteralFig4.gi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iuk.edu/faculty/cchauret/L321/L321se15.gif" TargetMode="External"/><Relationship Id="rId7" Type="http://schemas.openxmlformats.org/officeDocument/2006/relationships/image" Target="../media/image20.jpeg"/><Relationship Id="rId2" Type="http://schemas.openxmlformats.org/officeDocument/2006/relationships/hyperlink" Target="http://images.google.com/imgres?imgurl=www.iuk.edu/faculty/cchauret/L321/L321se15.gif&amp;imgrefurl=http://www.iuk.edu/faculty/cchauret/L321/L321series3.htm&amp;h=159&amp;w=159&amp;prev=/images?q%3Dliposomes%26start%3D180%26svnum%3D10%26hl%3Den%26lr%3D%26ie%3DUTF-8%26oe%3DUTF-8%26sa%3DN" TargetMode="Externa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hyperlink" Target="http://images.google.com/imgres?imgurl=www.gilead.com/img/single_liposome.jpg&amp;imgrefurl=http://www.gilead.com/wt/tert/liposome_tech&amp;h=152&amp;w=152&amp;prev=/images?q%3Dliposomes%26start%3D60%26svnum%3D10%26hl%3Den%26lr%3D%26ie%3DUTF-8%26oe%3DUTF-8%26sa%3DN"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images.google.com/imgres?imgurl=www.iuk.edu/faculty/cchauret/L321/L321se15.gif&amp;imgrefurl=http://www.iuk.edu/faculty/cchauret/L321/L321series3.htm&amp;h=159&amp;w=159&amp;prev=/images?q%3Dliposomes%26start%3D180%26svnum%3D10%26hl%3Den%26lr%3D%26ie%3DUTF-8%26oe%3DUTF-8%26sa%3DN"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images.google.com/imgres?imgurl=www.iuk.edu/faculty/cchauret/L321/L321se15.gif&amp;imgrefurl=http://www.iuk.edu/faculty/cchauret/L321/L321series3.htm&amp;h=159&amp;w=159&amp;prev=/images?q%3Dliposomes%26start%3D180%26svnum%3D10%26hl%3Den%26lr%3D%26ie%3DUTF-8%26oe%3DUTF-8%26sa%3D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brown.edu/Courses/Bio_160/Projects2000/RCC/genegun.jpg"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8" Type="http://schemas.openxmlformats.org/officeDocument/2006/relationships/hyperlink" Target="http://en.wikipedia.org/wiki/5-Methylcytidine_monophosphate" TargetMode="External"/><Relationship Id="rId3" Type="http://schemas.openxmlformats.org/officeDocument/2006/relationships/hyperlink" Target="http://en.wikipedia.org/wiki/Guanosine_monophosphate" TargetMode="External"/><Relationship Id="rId7" Type="http://schemas.openxmlformats.org/officeDocument/2006/relationships/hyperlink" Target="http://en.wikipedia.org/wiki/Thymidine_monophosphate" TargetMode="External"/><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hyperlink" Target="http://en.wikipedia.org/wiki/Adenosine_monophosphate" TargetMode="External"/><Relationship Id="rId5" Type="http://schemas.openxmlformats.org/officeDocument/2006/relationships/hyperlink" Target="http://en.wikipedia.org/wiki/Uridine_monophosphate" TargetMode="External"/><Relationship Id="rId4" Type="http://schemas.openxmlformats.org/officeDocument/2006/relationships/hyperlink" Target="http://en.wikipedia.org/wiki/Cytidine_monophosphate" TargetMode="External"/><Relationship Id="rId9" Type="http://schemas.openxmlformats.org/officeDocument/2006/relationships/image" Target="../media/image94.png"/></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5.pn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black">
          <a:xfrm>
            <a:off x="251520" y="1000108"/>
            <a:ext cx="8521004" cy="2043106"/>
          </a:xfrm>
        </p:spPr>
        <p:txBody>
          <a:bodyPr/>
          <a:lstStyle/>
          <a:p>
            <a:pPr algn="ctr"/>
            <a:r>
              <a:rPr lang="lv-LV" dirty="0" smtClean="0"/>
              <a:t/>
            </a:r>
            <a:br>
              <a:rPr lang="lv-LV" dirty="0" smtClean="0"/>
            </a:br>
            <a:r>
              <a:rPr lang="lv-LV" dirty="0" smtClean="0"/>
              <a:t/>
            </a:r>
            <a:br>
              <a:rPr lang="lv-LV" dirty="0" smtClean="0"/>
            </a:br>
            <a:r>
              <a:rPr lang="lv-LV" cap="all" dirty="0" smtClean="0"/>
              <a:t> </a:t>
            </a:r>
            <a:r>
              <a:rPr lang="lv-LV" dirty="0"/>
              <a:t>Gēnu terapija </a:t>
            </a:r>
            <a:r>
              <a:rPr lang="lv-LV" dirty="0" smtClean="0"/>
              <a:t>II: </a:t>
            </a:r>
            <a:r>
              <a:rPr lang="lv-LV" dirty="0"/>
              <a:t>uzlabotās metodes un jaunie sasniegumi</a:t>
            </a:r>
            <a:r>
              <a:rPr lang="lv-LV" dirty="0" smtClean="0"/>
              <a:t>.</a:t>
            </a:r>
            <a:r>
              <a:rPr lang="en-US" dirty="0"/>
              <a:t/>
            </a:r>
            <a:br>
              <a:rPr lang="en-US" dirty="0"/>
            </a:br>
            <a:endParaRPr lang="en-US" cap="all" dirty="0"/>
          </a:p>
        </p:txBody>
      </p:sp>
      <p:sp>
        <p:nvSpPr>
          <p:cNvPr id="2051" name="Rectangle 3"/>
          <p:cNvSpPr>
            <a:spLocks noGrp="1" noChangeArrowheads="1"/>
          </p:cNvSpPr>
          <p:nvPr>
            <p:ph type="subTitle" idx="1"/>
          </p:nvPr>
        </p:nvSpPr>
        <p:spPr bwMode="black">
          <a:xfrm>
            <a:off x="857224" y="4357694"/>
            <a:ext cx="7315200" cy="857256"/>
          </a:xfrm>
        </p:spPr>
        <p:txBody>
          <a:bodyPr/>
          <a:lstStyle/>
          <a:p>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76" y="201141"/>
            <a:ext cx="8229600" cy="563563"/>
          </a:xfrm>
        </p:spPr>
        <p:txBody>
          <a:bodyPr/>
          <a:lstStyle/>
          <a:p>
            <a:r>
              <a:rPr lang="en-GB" altLang="en-US" sz="2800" dirty="0" err="1"/>
              <a:t>Impalefection</a:t>
            </a:r>
            <a:r>
              <a:rPr lang="lv-LV" altLang="en-US" sz="2800" dirty="0"/>
              <a:t> – </a:t>
            </a:r>
            <a:r>
              <a:rPr lang="lv-LV" altLang="en-US" sz="2800" dirty="0" err="1"/>
              <a:t>nanostruktūru</a:t>
            </a:r>
            <a:r>
              <a:rPr lang="lv-LV" altLang="en-US" sz="2800" dirty="0"/>
              <a:t> veicināta pārnese</a:t>
            </a:r>
            <a:r>
              <a:rPr lang="en-GB" altLang="en-US" sz="2800" dirty="0"/>
              <a:t/>
            </a:r>
            <a:br>
              <a:rPr lang="en-GB" altLang="en-US" sz="2800" dirty="0"/>
            </a:br>
            <a:endParaRPr lang="en-US" sz="2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7908032" cy="593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81366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7849" y="1501332"/>
            <a:ext cx="4275624" cy="1143000"/>
          </a:xfrm>
        </p:spPr>
        <p:txBody>
          <a:bodyPr/>
          <a:lstStyle/>
          <a:p>
            <a:r>
              <a:rPr lang="en-US" dirty="0" err="1" smtClean="0"/>
              <a:t>Distrofīns</a:t>
            </a:r>
            <a:endParaRPr lang="en-US" dirty="0"/>
          </a:p>
        </p:txBody>
      </p:sp>
      <p:pic>
        <p:nvPicPr>
          <p:cNvPr id="6" name="Picture 5"/>
          <p:cNvPicPr>
            <a:picLocks noChangeAspect="1"/>
          </p:cNvPicPr>
          <p:nvPr/>
        </p:nvPicPr>
        <p:blipFill>
          <a:blip r:embed="rId2"/>
          <a:stretch>
            <a:fillRect/>
          </a:stretch>
        </p:blipFill>
        <p:spPr>
          <a:xfrm>
            <a:off x="323528" y="-16261"/>
            <a:ext cx="3236781" cy="3107310"/>
          </a:xfrm>
          <a:prstGeom prst="rect">
            <a:avLst/>
          </a:prstGeom>
        </p:spPr>
      </p:pic>
      <p:pic>
        <p:nvPicPr>
          <p:cNvPr id="7" name="Picture 6"/>
          <p:cNvPicPr>
            <a:picLocks noChangeAspect="1"/>
          </p:cNvPicPr>
          <p:nvPr/>
        </p:nvPicPr>
        <p:blipFill>
          <a:blip r:embed="rId3"/>
          <a:stretch>
            <a:fillRect/>
          </a:stretch>
        </p:blipFill>
        <p:spPr>
          <a:xfrm>
            <a:off x="1181100" y="3091049"/>
            <a:ext cx="6781800" cy="2997200"/>
          </a:xfrm>
          <a:prstGeom prst="rect">
            <a:avLst/>
          </a:prstGeom>
        </p:spPr>
      </p:pic>
      <p:pic>
        <p:nvPicPr>
          <p:cNvPr id="8" name="Picture 7"/>
          <p:cNvPicPr>
            <a:picLocks noChangeAspect="1"/>
          </p:cNvPicPr>
          <p:nvPr/>
        </p:nvPicPr>
        <p:blipFill>
          <a:blip r:embed="rId4"/>
          <a:stretch>
            <a:fillRect/>
          </a:stretch>
        </p:blipFill>
        <p:spPr>
          <a:xfrm>
            <a:off x="3691952" y="179163"/>
            <a:ext cx="1711793" cy="2105506"/>
          </a:xfrm>
          <a:prstGeom prst="rect">
            <a:avLst/>
          </a:prstGeom>
        </p:spPr>
      </p:pic>
    </p:spTree>
    <p:extLst>
      <p:ext uri="{BB962C8B-B14F-4D97-AF65-F5344CB8AC3E}">
        <p14:creationId xmlns:p14="http://schemas.microsoft.com/office/powerpoint/2010/main" val="34620875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0150"/>
            <a:ext cx="91440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4776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BMD </a:t>
            </a:r>
            <a:r>
              <a:rPr lang="en-US" dirty="0" err="1" smtClean="0"/>
              <a:t>vs</a:t>
            </a:r>
            <a:r>
              <a:rPr lang="en-US" dirty="0" smtClean="0"/>
              <a:t> DMD</a:t>
            </a:r>
            <a:endParaRPr lang="en-US" dirty="0"/>
          </a:p>
        </p:txBody>
      </p:sp>
      <p:pic>
        <p:nvPicPr>
          <p:cNvPr id="4" name="Picture 3"/>
          <p:cNvPicPr>
            <a:picLocks noChangeAspect="1"/>
          </p:cNvPicPr>
          <p:nvPr/>
        </p:nvPicPr>
        <p:blipFill>
          <a:blip r:embed="rId2"/>
          <a:stretch>
            <a:fillRect/>
          </a:stretch>
        </p:blipFill>
        <p:spPr>
          <a:xfrm>
            <a:off x="1181100" y="1662250"/>
            <a:ext cx="6781800" cy="723900"/>
          </a:xfrm>
          <a:prstGeom prst="rect">
            <a:avLst/>
          </a:prstGeom>
        </p:spPr>
      </p:pic>
      <p:pic>
        <p:nvPicPr>
          <p:cNvPr id="5" name="Picture 4"/>
          <p:cNvPicPr>
            <a:picLocks noChangeAspect="1"/>
          </p:cNvPicPr>
          <p:nvPr/>
        </p:nvPicPr>
        <p:blipFill>
          <a:blip r:embed="rId3"/>
          <a:stretch>
            <a:fillRect/>
          </a:stretch>
        </p:blipFill>
        <p:spPr>
          <a:xfrm>
            <a:off x="1181100" y="3001905"/>
            <a:ext cx="6781800" cy="1028700"/>
          </a:xfrm>
          <a:prstGeom prst="rect">
            <a:avLst/>
          </a:prstGeom>
        </p:spPr>
      </p:pic>
      <p:sp>
        <p:nvSpPr>
          <p:cNvPr id="6" name="TextBox 5"/>
          <p:cNvSpPr txBox="1"/>
          <p:nvPr/>
        </p:nvSpPr>
        <p:spPr>
          <a:xfrm>
            <a:off x="4165546" y="2694128"/>
            <a:ext cx="711895" cy="307777"/>
          </a:xfrm>
          <a:prstGeom prst="rect">
            <a:avLst/>
          </a:prstGeom>
          <a:noFill/>
        </p:spPr>
        <p:txBody>
          <a:bodyPr wrap="square" rtlCol="0">
            <a:spAutoFit/>
          </a:bodyPr>
          <a:lstStyle/>
          <a:p>
            <a:r>
              <a:rPr lang="en-US" b="1" dirty="0" smtClean="0"/>
              <a:t>VAI</a:t>
            </a:r>
            <a:endParaRPr lang="en-US" b="1" dirty="0"/>
          </a:p>
        </p:txBody>
      </p:sp>
      <p:pic>
        <p:nvPicPr>
          <p:cNvPr id="7" name="Picture 6"/>
          <p:cNvPicPr>
            <a:picLocks noChangeAspect="1"/>
          </p:cNvPicPr>
          <p:nvPr/>
        </p:nvPicPr>
        <p:blipFill>
          <a:blip r:embed="rId4"/>
          <a:stretch>
            <a:fillRect/>
          </a:stretch>
        </p:blipFill>
        <p:spPr>
          <a:xfrm>
            <a:off x="4877441" y="4991812"/>
            <a:ext cx="4266559" cy="1885595"/>
          </a:xfrm>
          <a:prstGeom prst="rect">
            <a:avLst/>
          </a:prstGeom>
        </p:spPr>
      </p:pic>
    </p:spTree>
    <p:extLst>
      <p:ext uri="{BB962C8B-B14F-4D97-AF65-F5344CB8AC3E}">
        <p14:creationId xmlns:p14="http://schemas.microsoft.com/office/powerpoint/2010/main" val="6752916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4" name="Title 3"/>
          <p:cNvSpPr>
            <a:spLocks noGrp="1"/>
          </p:cNvSpPr>
          <p:nvPr>
            <p:ph type="title"/>
          </p:nvPr>
        </p:nvSpPr>
        <p:spPr>
          <a:xfrm>
            <a:off x="457200" y="274637"/>
            <a:ext cx="8229600" cy="577652"/>
          </a:xfrm>
        </p:spPr>
        <p:txBody>
          <a:bodyPr/>
          <a:lstStyle/>
          <a:p>
            <a:r>
              <a:rPr lang="en-US" i="1" dirty="0" smtClean="0"/>
              <a:t>Exon skipping</a:t>
            </a:r>
            <a:endParaRPr lang="en-US" i="1" dirty="0"/>
          </a:p>
        </p:txBody>
      </p:sp>
      <p:pic>
        <p:nvPicPr>
          <p:cNvPr id="5" name="Picture 4" descr="Screen Shot 2013-09-18 at 23.30.46.png"/>
          <p:cNvPicPr>
            <a:picLocks noChangeAspect="1"/>
          </p:cNvPicPr>
          <p:nvPr/>
        </p:nvPicPr>
        <p:blipFill>
          <a:blip r:embed="rId3"/>
          <a:stretch>
            <a:fillRect/>
          </a:stretch>
        </p:blipFill>
        <p:spPr>
          <a:xfrm>
            <a:off x="457200" y="1166964"/>
            <a:ext cx="8421336" cy="2671348"/>
          </a:xfrm>
          <a:prstGeom prst="rect">
            <a:avLst/>
          </a:prstGeom>
        </p:spPr>
      </p:pic>
      <p:pic>
        <p:nvPicPr>
          <p:cNvPr id="6" name="Picture 5" descr="Screen Shot 2013-09-18 at 23.31.46.png"/>
          <p:cNvPicPr>
            <a:picLocks noChangeAspect="1"/>
          </p:cNvPicPr>
          <p:nvPr/>
        </p:nvPicPr>
        <p:blipFill>
          <a:blip r:embed="rId4"/>
          <a:stretch>
            <a:fillRect/>
          </a:stretch>
        </p:blipFill>
        <p:spPr>
          <a:xfrm>
            <a:off x="457201" y="3800482"/>
            <a:ext cx="8421336" cy="2723850"/>
          </a:xfrm>
          <a:prstGeom prst="rect">
            <a:avLst/>
          </a:prstGeom>
        </p:spPr>
      </p:pic>
    </p:spTree>
    <p:extLst>
      <p:ext uri="{BB962C8B-B14F-4D97-AF65-F5344CB8AC3E}">
        <p14:creationId xmlns:p14="http://schemas.microsoft.com/office/powerpoint/2010/main" val="193735893"/>
      </p:ext>
    </p:extLst>
  </p:cSld>
  <p:clrMapOvr>
    <a:masterClrMapping/>
  </p:clrMapOvr>
  <p:transition spd="slow">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3-09-20 at 09.41.10.png"/>
          <p:cNvPicPr>
            <a:picLocks noChangeAspect="1"/>
          </p:cNvPicPr>
          <p:nvPr/>
        </p:nvPicPr>
        <p:blipFill>
          <a:blip r:embed="rId2"/>
          <a:stretch>
            <a:fillRect/>
          </a:stretch>
        </p:blipFill>
        <p:spPr>
          <a:xfrm>
            <a:off x="2097209" y="5951417"/>
            <a:ext cx="5464274" cy="598322"/>
          </a:xfrm>
          <a:prstGeom prst="rect">
            <a:avLst/>
          </a:prstGeom>
        </p:spPr>
      </p:pic>
      <p:pic>
        <p:nvPicPr>
          <p:cNvPr id="4" name="Picture 3" descr="Screen Shot 2013-09-20 at 09.42.33.png"/>
          <p:cNvPicPr>
            <a:picLocks noChangeAspect="1"/>
          </p:cNvPicPr>
          <p:nvPr/>
        </p:nvPicPr>
        <p:blipFill>
          <a:blip r:embed="rId3"/>
          <a:stretch>
            <a:fillRect/>
          </a:stretch>
        </p:blipFill>
        <p:spPr>
          <a:xfrm>
            <a:off x="2462783" y="251345"/>
            <a:ext cx="4290608" cy="5084246"/>
          </a:xfrm>
          <a:prstGeom prst="rect">
            <a:avLst/>
          </a:prstGeom>
        </p:spPr>
      </p:pic>
    </p:spTree>
    <p:extLst>
      <p:ext uri="{BB962C8B-B14F-4D97-AF65-F5344CB8AC3E}">
        <p14:creationId xmlns:p14="http://schemas.microsoft.com/office/powerpoint/2010/main" val="32971751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Efektivitāte 4 pacientos</a:t>
            </a:r>
            <a:endParaRPr lang="en-US" dirty="0"/>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22256"/>
            <a:ext cx="6624736" cy="576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3562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7" y="980728"/>
            <a:ext cx="879568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1891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8442770" cy="386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7967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0375" y="2566762"/>
            <a:ext cx="4762872" cy="2640707"/>
          </a:xfrm>
        </p:spPr>
        <p:txBody>
          <a:bodyPr/>
          <a:lstStyle/>
          <a:p>
            <a:r>
              <a:rPr lang="lv-LV" dirty="0" smtClean="0"/>
              <a:t>Dauna slimība</a:t>
            </a:r>
          </a:p>
          <a:p>
            <a:r>
              <a:rPr lang="lv-LV" dirty="0" smtClean="0"/>
              <a:t>21 hromosomas </a:t>
            </a:r>
            <a:r>
              <a:rPr lang="lv-LV" dirty="0" err="1" smtClean="0"/>
              <a:t>trisomija</a:t>
            </a:r>
            <a:endParaRPr lang="lv-LV" dirty="0" smtClean="0"/>
          </a:p>
          <a:p>
            <a:r>
              <a:rPr lang="lv-LV" dirty="0" smtClean="0"/>
              <a:t>Bieža iedzimta slimība</a:t>
            </a:r>
            <a:endParaRPr lang="en-US" dirty="0"/>
          </a:p>
        </p:txBody>
      </p:sp>
      <p:sp>
        <p:nvSpPr>
          <p:cNvPr id="2" name="Title 1"/>
          <p:cNvSpPr>
            <a:spLocks noGrp="1"/>
          </p:cNvSpPr>
          <p:nvPr>
            <p:ph type="title"/>
          </p:nvPr>
        </p:nvSpPr>
        <p:spPr>
          <a:xfrm>
            <a:off x="307975" y="183356"/>
            <a:ext cx="8229600" cy="563563"/>
          </a:xfrm>
        </p:spPr>
        <p:txBody>
          <a:bodyPr/>
          <a:lstStyle/>
          <a:p>
            <a:r>
              <a:rPr lang="lv-LV" dirty="0" smtClean="0"/>
              <a:t>Gēnu terapija- hromosomu terapija?</a:t>
            </a:r>
            <a:endParaRPr lang="en-US" dirty="0"/>
          </a:p>
        </p:txBody>
      </p:sp>
      <p:sp>
        <p:nvSpPr>
          <p:cNvPr id="3" name="AutoShape 2" descr="data:image/jpeg;base64,/9j/4AAQSkZJRgABAQAAAQABAAD/2wCEAAkGBxATEhIUEhQUFBQVFRQQFRYUFQ8QFBQVFRQWFhQUFBQYHCggGBolHBQUITEhJSkrLi4uFx8zODMsNygtLisBCgoKDg0OGhAQFywcHx0sLCwsLCwsLCwsLCwsLCwsLCwsLCwsLCwsLCwsLCwsLCwsLCwsLCwsLDErLCw3NzcrK//AABEIANcA6gMBIgACEQEDEQH/xAAcAAAABwEBAAAAAAAAAAAAAAAAAQIDBAUGBwj/xAA5EAABAwIEAwUGBQQCAwAAAAABAAIDBBEFEiExBkFRImFxgZEHExQyobEjUmJywRUzQtHh8CQ0kv/EABoBAAIDAQEAAAAAAAAAAAAAAAABAgMEBQb/xAAqEQACAgEEAQMDBAMAAAAAAAAAAQIRAwQSITFBIlFhBROBI0JxkRQkMv/aAAwDAQACEQMRAD8A6SjRZh1CNRGGggq/GcYhpozJM4NA62ue4IAsbos4XF+I/anPIS2mAibtmOr/APhY+TiOscSTPIb/AKiihHpoFAFeb6LjCviILZ3+BJI9FveG/aiXENqmgbDO37kIoDqiRJEHbi6RR1TJGh7HBzTqCDdPoGRDQR/lCT/T2dPupqCAIX9PZ3+qL+nt6n1U9BAWQPgP1FEaE/mKsLI0BbK34OTk/wCilwRv0zOvZP2SggdgQQRpAEjCCCAAggjQASCNBIAkEdkLIAJBGiQB56qsWqA82lkGp/yd1UyPFasbVJ/+iqqob+KeWrt/FUtTVXJspkTVVfF9bEcvvy492qy+L4xPO7NM9zzyuTYeAUR7k1ZFAIzIsyBSSEwF5kpklkyjCANXgfGVTTgBjtByW94c9qbXEMqW5bm2cbeYXGQUsm6VAeqfj48geDdpFwR0UGh4hilc4MuS05T4rkXCPGxZGKefVnysfzb0B7ls+B+377KRmzlwPckB0VsEhAOQ6+CP3En5D9EVBXSBlz2gNDqNFbx1LS3NyRwJMqPdP/I5Nyvy/MCPEK9MwUateCAbXA1RaBsqopQ7UFPBQcPlzZ3AWu46KaEEg0aJIkfZACyUVwslxXjgY3Kx/aPTkOqaw7jCiZS2lJMjehuSUgNndBcrk9o1nWERyfuNytTw5xlRVPZkLoH8sx7J80wNWjSTg5dYslOXe4sQR3FDEImxmMAnMTz5hFALQRhAoAJEjRJAeZMfls5w6uP3VGCrLiN/4zx0JVTdSEOByMptqcJATAQ5qQnyLoe55oAjorJ4xFF7ooAbSroyxFZADkTl1b2RVzPeZZD+nx2suTsWy9nxJqAAdiHfVRlHcqCzvtG2Fkr4y7R+oF0+C1hLWP0Kz+NNcJqd3UEX8lYPIDMx3UIwlVMjdlvRgEn8T7J6eVouGvBsDfmsxBI/Lpu77J+CJwDieilspApC8HddpP6j91YhVuB/2/M/dWSZIDisfxVxLHADc3OwHU9/crPirGW08R17R0aFyGvzSuL3k23P/Ci2TjGyBjWMyyOLjsTdVTKnf+U9WNLj3ch3Jn4YgX6/ZCaBpixUEeH2U2lq2nfRV8Ue/ogIyAD5IDk6LwxxfU01g12aPm0628DyW5oMVbUSRva6+9wd2noQuJ0NQ4G3p39y1fD2Iuje2RnmPuCo7q7JbbXB2UFAlRcOrWysa9mx+h5gqSrCsNEgiQB5c4kH48n7iqhXXFP96T9xVU1mikIaCebTk3PIKRhdKHyBvLcrWzYIXDstuOg7tlXPIoui2GJyVmQERsreDCH5QbaFXkGESgtLowQNbeC08NSwsy+7ynZVyy+xbDFzyYGXDNQADYb+KiVNLlcAQunChZmuRyuszxVHG62Vuuu3VRjltkp4UkYVwuSEzO2yuaWj7RztcPJRcVpwBp1V27mjPs4srWLa+zObLVXIvezfqsa1o2XRPZLQ5pmnmXD6WVqK6Ox4tCZJIGC2gLvokV7bNDCPNSpqc/FN12alV2GPeQRfQqp7vAbUQ4osoF9OQTlXIA0gdEmvp5LAWOhCblZdruuVThdclcocgwD+0PP7qbVztYxznGwaCT5KJgA/Bb/3mqH2hV1ohE06yGx/aN1FvgtStmMx3EHVU2blfsjo3kVBror5W8k/RDt/92Uyqgs9pOyzSlybIQ4M/NRDN3JmqpxYq1xh+Qm3iFWRVOYWtreycWEo+Bqjor6271Nr8Psxmm5VlgUIebW5q14gpw1semgP3RuYKCoxkVFz7z9FPoiWSdztx3p5j2iw/UR6hSMQjGVrx/juk3YttI1XC2L+6kyOPYft49Vv2m6445125mnbtBb/AINxoTRAE9puinin4ZVlh5RpEVkpJWgoPMXFY/Hf+4qpjWg4tpnCV7i0izzqQbLPNTAveDqfPK7yXSGZY2AnX7LC8Cw6uXQG0+YALDnl6joYIvYZ7EsZnay7IOxfLfW9+WnJSaKpc4DMLHn0V0+mOUtubHWyjTUQawhpsTz6KG5V0OMZJvmxNfWAR3GvXkqqpnY2IvDC4jn16qbWRgRW3sLKHhfyZb3G6UZIsnGXSKNuLh4JLC0XsDuCq3F4w5jj8the/LdbCpw0EcvRUWOUlonAdFbGa3cFU4PbyYo25G/fsu1+x6hDYHVD9A29u9cThYSQBudF23hOWRlE2FzCBrcG4171rfJgLafHSZTIXWBNm6q3m4vdGWgubYhZCuo3OZZsbb8tSLd+yi1eGSvawW7Q0cTe3ipxaXZFm8j4pY82J6eiuDAyS7ho0tWQwjD4YWgudnfa2xsFKmxqVt2xjNfyCgm5fCB8F3hwAZ5n7rmnHOIZqhwB0YMo8ea6JSPIgBdobElcZxioLp5CebifqoT6otx92W+EQk2PctE6iDxYqrw6F4a2xA0G/ghVVc7Do4H0WajanwS5uG2vbZxJ6dQquLg5zCcrhbv3VlRY08/OLd6uGTEi6kuAfJQ4dg88Tr9kjxVzidD72Mt52+qi1eLFhta56KPT4zK4/wBtIdGSxGjljJDmOG2tri45oPqCYXA31+66Eyoc5tpIxrppY/RUeL4Q0tcW7WvZBHuzKYTW9kA8tPLdabhCq93ORfQi6w8bg1xA5/RXWFVBD43320KbVOyruNHcKWXM0FO2VZgM2eNruoVrZalyjIzOcVcPsqaaWIBoc4dk22I2XnOspXQzPjkFnMJafIr1WQuJe2rAvdzR1DG9mTsvt+YX1TAZ4OibcltiCB69FtYgud+zSa/vmnlZw81vjIsGZVM6WB3EmTuDRdxVVPV573OVo+qKsluLEpp7WEDNawVfZelQJqmLIf8Aiyo6Sqax2YG7SbEKdWPh3NrAWVOXx3u22+ykoibNO43FwqLGnDI+/IFWEFRcadFWYxC57HtaLucAABzJIRjj6hZXUWZHhjDJKioaGaWIffkLG69L0VNZjcwBOUX07ln+DeDoqSJmn4hALyd7nktaAukcgZ+Hb0Hoj+Hb0HongEdkAR/hmflHojFO0ch6J5EUgKvG32idboQuDYxKfiLDm7+V2/iOXsO8FwzGtJg79X8qtv1FkVwb2uzthHu/mygD0WSr6WTskOe55BLuVneHRb2nZmjZ4A/RBtIL/KFQpUzW4Wigw6F4aATrlBN9rrWYf8jb9FH+CaNT6KVABbyQ+SSRQYi9/vH6W2sVn8ZqqiItyPJuL6C4vfZbqWiD/FQp8OB+aMeOiE67E47kVmBYzLoycXO4eNvA96v5iC094TVPRW5ABKrey3wUW/Yko0ckr35Z3t/WR6q7p4S3L1JBCpKtoM7nHYOzePQK6op93nrp4qc+kUx7Z2bhZloI77kK6ssVwfXySsYCRl7t7jktqtGN8GWa5G1iPa/DfDpDa+VzXX6DVbhVXFOGGppZoRa72kC/WymRPPvANVkqsp2e3L5jULprnLNV/BElDFHNfM86O00a7lZXdJUB7Rf5rarJqY82bdLLigVsWYabqBQxNY/8cGRp21tZTndEHR5h1WeDpmtpPsnOqaIN/sH5bWP3usVi7WyStDGhgBuQDv4q+qKd9rXNul1WSQBmvNXbyH24k1uUNFuiveA6H3lQ55F2sH1OyztFDJM4MjaXOOmn3K6xw1g4poQzdx7Tz1KlhhzZTqMiUaLQBHZBGtZzwrI0EEAEiclWSZBogZj+KqoBpHquQYwLuJ7wV0ni4kkjzP8AC5xX/MPT6rO36i+K9J0nCz+HH+xv2Cnse0Kto/7cf7W/ZJqZjsOaq8myPQ9XVoAvy9UumrI7b96iXGUXI87Jlxh3zD1UkNfBI/qoJGS+jrEEW0Vuypa4KojfEdA4eoTAnyOskw80aJoFlU4078N3gpENRcKPin9p3gkJ9nLJoi56mNaSAByTD5bkgaAHU9SpeHuGby0U3ZRxZr/Z9WFry3a+tvDQrqocuO8If+w23UrsTSbDRWYuijL2Giyk6BNZ79wU6Ji0KJS2QsSwxk0T43bOBHgeRXJYaB0bnwPNpIja/Ubg+i7XlXOvanh8jAyqgZmkBDHW3LSdFTqMe6PHgv02RRlT8mde57fmHmkivDe5TaGsEgAeLOA1HQpVRQsIWA32U8uJjqoE9SHFS67DwFVPAbc9FJNDbZ0/2bVMDonNY1okaSHHS581tFwr2cYoY6ggnR7iD3HkV3GnlzC/NbccrVexh1GNxafhjiNBBWGYCCCCADREI0EAYLiSk7R7wQuYYtFZ3gQV2/HaQPBA33FuRXNOIcKOuna1B7/BUSVMvg7VF9hLw6GMj8o+ybxKH8uhI0/2qrgysOR0Tt2HT9pWge26pkqZsg7RlqSN0biJwZBfe5H0V3A6i7JMDud9AQU++C+iT8E1TUrHtj8lXUTQEkMh7r3ykd/io+F4a/MXPcbHUNJvZXkdIAdAE+2Lqk5cA4xXQ4yOwUTGZssTydg0qZnVPxOC6CRo5jVRSsUnRzexuTaw5d9+anREtF1d0/DlS+NjsgIy3FiNlGpMKnlk902N1wddLW77q9xZkUkaH2b0RdJnI0G3iutAKj4UwQU8bW8+fjzWgVkI0iqcrZXwm4CsopNlVtZkPcVObtoryonA3ULFaT3kbm9QR/op2KVSN0NWgXBw55ma+RkjWiRjtCBYuAOhPiFZUtYHt6EaEKx9p1CYXNqWaNNmSWGu+hWYldkaHi4JGcjuPVcjJH7ctv8AR0sc3NKQ9iaz9adLDmrtz84v5qtfDuTvyQuzR4IWGRZHXF9w6/eu24fNmjY4H5mg+dlxulZmc4Ak2NrDqupcGTZqcNO7Tl8Fdp5/qOI9bi/1oS9jRw1J5qU1wOyriOm4Tkb76hbaOOT0EzFLfQp1IQaBCCCAEGIKHVYPDJ8zb/RSpahrfHoFEkqHu/SO7dPbYWZ+u4XhY8OjJB5gdOir6uF0Z12Oy2RjBGio+KQ1kTXO0s4D1Nkp4ltLMeV3RRl4RCpaNElzfRMua3osnBuTZJbO1E+oUYW5BEGEpMbsd98kzxZmEH/LT1T0cYRwdqaJg5uBPlqnFckZPizW09EGRMaP8QAkQ0QDs2x7tFbOZomMuq6NHMsS2pe02Oo+qf8AjG96amCZ8vuouI0yUwhwRxC2ijU79FKBuFIiK06pTZrc1FeATfopfumluyKCyNjFOyeMscAQ7Qg677FcE4lrqmKd8Jblydg9XNvoR3L0NFC3KsN7Q+HhMz3zR+JHzG7mcwqM2OL9TV0X4Jv/AJXkxeEPzsabWuEWIgNB+iFHKABZRcSxJjb3FzyA6rmN82jtYsLlLbLj3GcDje0PzAdp2YEbm66LwKx4Y8uOjndnrYdVznCmvlmiYLta97bjfvK7jS0bY2gNFrCyv0uJubyMX1PLGGKOFL8jZnGY2BuN0iEnMb81Z1NMCwEbgKuzWXQo4VkmykMfcXUVj7pXu7t3Q0Fin1Q2GqQ9zjuSO4aJqJzgU6Bc6ppCEiPp/tLEadY1KcFKiIlrFlfaPHegkPMOY4eTgtbGVT8WU2eklFr9km3giXRKPaMTQVF2tvzAT8jAoeFD8NvcArB0dxoua2dRIZY2yea1NDMnowba7pWPaImktoFKwKG9RHztcn0KiFmqveE6a73P5AZfElWYlckV5ntgzTvTeXVPyhNgLonMGpG3BTGcKZZRnU2qTGhGWxI5HZPwb2QlZcIQFRARJoVOpz2Qoc+6l050TQmhUTrXCjSx3uDqCn3aEFIrLgZghqwTo43xdQGmmcB8ju03wO4VHUU7XFriRm005keC6txrg/xNO4t+dozNPPvC4zQsIkcXXva2u48Vys2LY2ej0Wo+5ttc9P8ABs+B6ZrqqLqCT3aBdcm2XNPZrCHVBd+VhPrZdLqCtOjVY7+TH9YledL2RKpzdqp8Q0eR5qzp32BVLA73r3uO1zb+FqZyUSaQKXALt8EmKOyFM6zyOqaBiCzVKiHa8E7MyxJSKVqlQDtkdkZCJAhA0KVPCHsLSNCCEeXmEsoA5tJSe6ldGeR08ORUhrQrLi2nyubL17Dv4KqveLnZI7ZHWwy3RsUY9dEeRE2RDOqy0DwthgVN7uJo5ntHxKy+Gw+8lY3vzHwC2wFls00f3GDVz/aG8pspbxfZMSTtGm56BajGOFEocsz3aN7PfzTPwfefUooCwKadobpy6DglQDcuyfpXKM7olU7khkyUaJD3XbZOE6JhyYgUrQQQVx3jrBPhqouAsyTtjx5hdfpX2cqH2lYd72ke613Rn3g8Oao1EN0P4NugzfazK+mUnsnjuZ3ftat7Nusd7JY//Gkf1kt6ALZkIwRrGh/UJ7tRJkHFajLGQN39n/aFFBla0eZUSf8AElHRpsrVg2VqMfQ/GmahtiHJwITC7SpkQON/RNwhFTOuEYOqADLndUqKQk2t5oNbdSAAAmISdEQS0khICHi1I2WNzSNwfXkud00p1adwS30XT3LnWJfgVU7bDLIMwvyub3CzaiF8mzSzatBBqIhFS1DJBdjg7kba6qPLXtEohF85Gbb+Vk2Ozc8iSNVwhT6PkI3OQeA3WlyqHg9N7uJje658SppXSxxqKRycst0mwBM1MGbXmn0FMrKtr7Gx0KdzKHPPnkNthopICEyQ+UCggSoWFDUoSGFPPCYIQBOzdlNAoQO0ISQdUyI2/QgqbNEJYnNP+TS31FlEnGifopNEq8Ek65KngnDTT0uQixzv9L2H0CtKuTK0nnsFNequqOZ4bybv4pJUqHKTnJyY1RwW1O5U9vJJcEpSSIiilBNtKUCmIahZYuQI1Trt0lyBio32KkWUFxS6afkduSAaJaCSQgCgQTgsPx5T2fDJ1vGfuty5ZT2gM/8AFc/8hD/9qvKriy7A6mjHVNTFSQl7WaX1A6nmrXhzLUOjflsTY6jUDos7BjkRaA4E+S2PAMrZXPe1pAZZuvUrLjak0vJ0M2nyY4ubVI2zQgUaC3nIAFBxKqsMrfmP0Ceqp8o01J2Cr2x8zqTugaCpYbBSUlqXZMYq6NBBVkwim3BBBABxOsUo7oIJkBR2SaV1jbqUEEMZPqXWBPQKupRrfmdUSCEIluGoSQggmAHDVKaggmIBOpSCggkNDchQhCCCaGSYZOR8k8QgghkWEQqjiamz00zerHfZBBRfRPG/WjhEB08F2P2cUoZRtdzeS8/b+EEFh0y/UZ6b6xJ/40V7s1SRPJlaSggugeVILGk9p25+iQ9GgpMkhTUpBBR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ATEhIUEhQUFBQVFRQQFRYUFQ8QFBQVFRQWFhQUFBQYHCggGBolHBQUITEhJSkrLi4uFx8zODMsNygtLisBCgoKDg0OGhAQFywcHx0sLCwsLCwsLCwsLCwsLCwsLCwsLCwsLCwsLCwsLCwsLCwsLCwsLCwsLDErLCw3NzcrK//AABEIANcA6gMBIgACEQEDEQH/xAAcAAAABwEBAAAAAAAAAAAAAAAAAQIDBAUGBwj/xAA5EAABAwIEAwUGBQQCAwAAAAABAAIDBBEFEiExBkFRImFxgZEHExQyobEjUmJywRUzQtHh8CQ0kv/EABoBAAIDAQEAAAAAAAAAAAAAAAABAgMEBQb/xAAqEQACAgEEAQMDBAMAAAAAAAAAAQIRAwQSITFBIlFhBROBI0JxkRQkMv/aAAwDAQACEQMRAD8A6SjRZh1CNRGGggq/GcYhpozJM4NA62ue4IAsbos4XF+I/anPIS2mAibtmOr/APhY+TiOscSTPIb/AKiihHpoFAFeb6LjCviILZ3+BJI9FveG/aiXENqmgbDO37kIoDqiRJEHbi6RR1TJGh7HBzTqCDdPoGRDQR/lCT/T2dPupqCAIX9PZ3+qL+nt6n1U9BAWQPgP1FEaE/mKsLI0BbK34OTk/wCilwRv0zOvZP2SggdgQQRpAEjCCCAAggjQASCNBIAkEdkLIAJBGiQB56qsWqA82lkGp/yd1UyPFasbVJ/+iqqob+KeWrt/FUtTVXJspkTVVfF9bEcvvy492qy+L4xPO7NM9zzyuTYeAUR7k1ZFAIzIsyBSSEwF5kpklkyjCANXgfGVTTgBjtByW94c9qbXEMqW5bm2cbeYXGQUsm6VAeqfj48geDdpFwR0UGh4hilc4MuS05T4rkXCPGxZGKefVnysfzb0B7ls+B+377KRmzlwPckB0VsEhAOQ6+CP3En5D9EVBXSBlz2gNDqNFbx1LS3NyRwJMqPdP/I5Nyvy/MCPEK9MwUateCAbXA1RaBsqopQ7UFPBQcPlzZ3AWu46KaEEg0aJIkfZACyUVwslxXjgY3Kx/aPTkOqaw7jCiZS2lJMjehuSUgNndBcrk9o1nWERyfuNytTw5xlRVPZkLoH8sx7J80wNWjSTg5dYslOXe4sQR3FDEImxmMAnMTz5hFALQRhAoAJEjRJAeZMfls5w6uP3VGCrLiN/4zx0JVTdSEOByMptqcJATAQ5qQnyLoe55oAjorJ4xFF7ooAbSroyxFZADkTl1b2RVzPeZZD+nx2suTsWy9nxJqAAdiHfVRlHcqCzvtG2Fkr4y7R+oF0+C1hLWP0Kz+NNcJqd3UEX8lYPIDMx3UIwlVMjdlvRgEn8T7J6eVouGvBsDfmsxBI/Lpu77J+CJwDieilspApC8HddpP6j91YhVuB/2/M/dWSZIDisfxVxLHADc3OwHU9/crPirGW08R17R0aFyGvzSuL3k23P/Ci2TjGyBjWMyyOLjsTdVTKnf+U9WNLj3ch3Jn4YgX6/ZCaBpixUEeH2U2lq2nfRV8Ue/ogIyAD5IDk6LwxxfU01g12aPm0628DyW5oMVbUSRva6+9wd2noQuJ0NQ4G3p39y1fD2Iuje2RnmPuCo7q7JbbXB2UFAlRcOrWysa9mx+h5gqSrCsNEgiQB5c4kH48n7iqhXXFP96T9xVU1mikIaCebTk3PIKRhdKHyBvLcrWzYIXDstuOg7tlXPIoui2GJyVmQERsreDCH5QbaFXkGESgtLowQNbeC08NSwsy+7ynZVyy+xbDFzyYGXDNQADYb+KiVNLlcAQunChZmuRyuszxVHG62Vuuu3VRjltkp4UkYVwuSEzO2yuaWj7RztcPJRcVpwBp1V27mjPs4srWLa+zObLVXIvezfqsa1o2XRPZLQ5pmnmXD6WVqK6Ox4tCZJIGC2gLvokV7bNDCPNSpqc/FN12alV2GPeQRfQqp7vAbUQ4osoF9OQTlXIA0gdEmvp5LAWOhCblZdruuVThdclcocgwD+0PP7qbVztYxznGwaCT5KJgA/Bb/3mqH2hV1ohE06yGx/aN1FvgtStmMx3EHVU2blfsjo3kVBror5W8k/RDt/92Uyqgs9pOyzSlybIQ4M/NRDN3JmqpxYq1xh+Qm3iFWRVOYWtreycWEo+Bqjor6271Nr8Psxmm5VlgUIebW5q14gpw1semgP3RuYKCoxkVFz7z9FPoiWSdztx3p5j2iw/UR6hSMQjGVrx/juk3YttI1XC2L+6kyOPYft49Vv2m6445125mnbtBb/AINxoTRAE9puinin4ZVlh5RpEVkpJWgoPMXFY/Hf+4qpjWg4tpnCV7i0izzqQbLPNTAveDqfPK7yXSGZY2AnX7LC8Cw6uXQG0+YALDnl6joYIvYZ7EsZnay7IOxfLfW9+WnJSaKpc4DMLHn0V0+mOUtubHWyjTUQawhpsTz6KG5V0OMZJvmxNfWAR3GvXkqqpnY2IvDC4jn16qbWRgRW3sLKHhfyZb3G6UZIsnGXSKNuLh4JLC0XsDuCq3F4w5jj8the/LdbCpw0EcvRUWOUlonAdFbGa3cFU4PbyYo25G/fsu1+x6hDYHVD9A29u9cThYSQBudF23hOWRlE2FzCBrcG4171rfJgLafHSZTIXWBNm6q3m4vdGWgubYhZCuo3OZZsbb8tSLd+yi1eGSvawW7Q0cTe3ipxaXZFm8j4pY82J6eiuDAyS7ho0tWQwjD4YWgudnfa2xsFKmxqVt2xjNfyCgm5fCB8F3hwAZ5n7rmnHOIZqhwB0YMo8ea6JSPIgBdobElcZxioLp5CebifqoT6otx92W+EQk2PctE6iDxYqrw6F4a2xA0G/ghVVc7Do4H0WajanwS5uG2vbZxJ6dQquLg5zCcrhbv3VlRY08/OLd6uGTEi6kuAfJQ4dg88Tr9kjxVzidD72Mt52+qi1eLFhta56KPT4zK4/wBtIdGSxGjljJDmOG2tri45oPqCYXA31+66Eyoc5tpIxrppY/RUeL4Q0tcW7WvZBHuzKYTW9kA8tPLdabhCq93ORfQi6w8bg1xA5/RXWFVBD43320KbVOyruNHcKWXM0FO2VZgM2eNruoVrZalyjIzOcVcPsqaaWIBoc4dk22I2XnOspXQzPjkFnMJafIr1WQuJe2rAvdzR1DG9mTsvt+YX1TAZ4OibcltiCB69FtYgud+zSa/vmnlZw81vjIsGZVM6WB3EmTuDRdxVVPV573OVo+qKsluLEpp7WEDNawVfZelQJqmLIf8Aiyo6Sqax2YG7SbEKdWPh3NrAWVOXx3u22+ykoibNO43FwqLGnDI+/IFWEFRcadFWYxC57HtaLucAABzJIRjj6hZXUWZHhjDJKioaGaWIffkLG69L0VNZjcwBOUX07ln+DeDoqSJmn4hALyd7nktaAukcgZ+Hb0Hoj+Hb0HongEdkAR/hmflHojFO0ch6J5EUgKvG32idboQuDYxKfiLDm7+V2/iOXsO8FwzGtJg79X8qtv1FkVwb2uzthHu/mygD0WSr6WTskOe55BLuVneHRb2nZmjZ4A/RBtIL/KFQpUzW4Wigw6F4aATrlBN9rrWYf8jb9FH+CaNT6KVABbyQ+SSRQYi9/vH6W2sVn8ZqqiItyPJuL6C4vfZbqWiD/FQp8OB+aMeOiE67E47kVmBYzLoycXO4eNvA96v5iC094TVPRW5ABKrey3wUW/Yko0ckr35Z3t/WR6q7p4S3L1JBCpKtoM7nHYOzePQK6op93nrp4qc+kUx7Z2bhZloI77kK6ssVwfXySsYCRl7t7jktqtGN8GWa5G1iPa/DfDpDa+VzXX6DVbhVXFOGGppZoRa72kC/WymRPPvANVkqsp2e3L5jULprnLNV/BElDFHNfM86O00a7lZXdJUB7Rf5rarJqY82bdLLigVsWYabqBQxNY/8cGRp21tZTndEHR5h1WeDpmtpPsnOqaIN/sH5bWP3usVi7WyStDGhgBuQDv4q+qKd9rXNul1WSQBmvNXbyH24k1uUNFuiveA6H3lQ55F2sH1OyztFDJM4MjaXOOmn3K6xw1g4poQzdx7Tz1KlhhzZTqMiUaLQBHZBGtZzwrI0EEAEiclWSZBogZj+KqoBpHquQYwLuJ7wV0ni4kkjzP8AC5xX/MPT6rO36i+K9J0nCz+HH+xv2Cnse0Kto/7cf7W/ZJqZjsOaq8myPQ9XVoAvy9UumrI7b96iXGUXI87Jlxh3zD1UkNfBI/qoJGS+jrEEW0Vuypa4KojfEdA4eoTAnyOskw80aJoFlU4078N3gpENRcKPin9p3gkJ9nLJoi56mNaSAByTD5bkgaAHU9SpeHuGby0U3ZRxZr/Z9WFry3a+tvDQrqocuO8If+w23UrsTSbDRWYuijL2Giyk6BNZ79wU6Ji0KJS2QsSwxk0T43bOBHgeRXJYaB0bnwPNpIja/Ubg+i7XlXOvanh8jAyqgZmkBDHW3LSdFTqMe6PHgv02RRlT8mde57fmHmkivDe5TaGsEgAeLOA1HQpVRQsIWA32U8uJjqoE9SHFS67DwFVPAbc9FJNDbZ0/2bVMDonNY1okaSHHS581tFwr2cYoY6ggnR7iD3HkV3GnlzC/NbccrVexh1GNxafhjiNBBWGYCCCCADREI0EAYLiSk7R7wQuYYtFZ3gQV2/HaQPBA33FuRXNOIcKOuna1B7/BUSVMvg7VF9hLw6GMj8o+ybxKH8uhI0/2qrgysOR0Tt2HT9pWge26pkqZsg7RlqSN0biJwZBfe5H0V3A6i7JMDud9AQU++C+iT8E1TUrHtj8lXUTQEkMh7r3ykd/io+F4a/MXPcbHUNJvZXkdIAdAE+2Lqk5cA4xXQ4yOwUTGZssTydg0qZnVPxOC6CRo5jVRSsUnRzexuTaw5d9+anREtF1d0/DlS+NjsgIy3FiNlGpMKnlk902N1wddLW77q9xZkUkaH2b0RdJnI0G3iutAKj4UwQU8bW8+fjzWgVkI0iqcrZXwm4CsopNlVtZkPcVObtoryonA3ULFaT3kbm9QR/op2KVSN0NWgXBw55ma+RkjWiRjtCBYuAOhPiFZUtYHt6EaEKx9p1CYXNqWaNNmSWGu+hWYldkaHi4JGcjuPVcjJH7ctv8AR0sc3NKQ9iaz9adLDmrtz84v5qtfDuTvyQuzR4IWGRZHXF9w6/eu24fNmjY4H5mg+dlxulZmc4Ak2NrDqupcGTZqcNO7Tl8Fdp5/qOI9bi/1oS9jRw1J5qU1wOyriOm4Tkb76hbaOOT0EzFLfQp1IQaBCCCAEGIKHVYPDJ8zb/RSpahrfHoFEkqHu/SO7dPbYWZ+u4XhY8OjJB5gdOir6uF0Z12Oy2RjBGio+KQ1kTXO0s4D1Nkp4ltLMeV3RRl4RCpaNElzfRMua3osnBuTZJbO1E+oUYW5BEGEpMbsd98kzxZmEH/LT1T0cYRwdqaJg5uBPlqnFckZPizW09EGRMaP8QAkQ0QDs2x7tFbOZomMuq6NHMsS2pe02Oo+qf8AjG96amCZ8vuouI0yUwhwRxC2ijU79FKBuFIiK06pTZrc1FeATfopfumluyKCyNjFOyeMscAQ7Qg677FcE4lrqmKd8Jblydg9XNvoR3L0NFC3KsN7Q+HhMz3zR+JHzG7mcwqM2OL9TV0X4Jv/AJXkxeEPzsabWuEWIgNB+iFHKABZRcSxJjb3FzyA6rmN82jtYsLlLbLj3GcDje0PzAdp2YEbm66LwKx4Y8uOjndnrYdVznCmvlmiYLta97bjfvK7jS0bY2gNFrCyv0uJubyMX1PLGGKOFL8jZnGY2BuN0iEnMb81Z1NMCwEbgKuzWXQo4VkmykMfcXUVj7pXu7t3Q0Fin1Q2GqQ9zjuSO4aJqJzgU6Bc6ppCEiPp/tLEadY1KcFKiIlrFlfaPHegkPMOY4eTgtbGVT8WU2eklFr9km3giXRKPaMTQVF2tvzAT8jAoeFD8NvcArB0dxoua2dRIZY2yea1NDMnowba7pWPaImktoFKwKG9RHztcn0KiFmqveE6a73P5AZfElWYlckV5ntgzTvTeXVPyhNgLonMGpG3BTGcKZZRnU2qTGhGWxI5HZPwb2QlZcIQFRARJoVOpz2Qoc+6l050TQmhUTrXCjSx3uDqCn3aEFIrLgZghqwTo43xdQGmmcB8ju03wO4VHUU7XFriRm005keC6txrg/xNO4t+dozNPPvC4zQsIkcXXva2u48Vys2LY2ej0Wo+5ttc9P8ABs+B6ZrqqLqCT3aBdcm2XNPZrCHVBd+VhPrZdLqCtOjVY7+TH9YledL2RKpzdqp8Q0eR5qzp32BVLA73r3uO1zb+FqZyUSaQKXALt8EmKOyFM6zyOqaBiCzVKiHa8E7MyxJSKVqlQDtkdkZCJAhA0KVPCHsLSNCCEeXmEsoA5tJSe6ldGeR08ORUhrQrLi2nyubL17Dv4KqveLnZI7ZHWwy3RsUY9dEeRE2RDOqy0DwthgVN7uJo5ntHxKy+Gw+8lY3vzHwC2wFls00f3GDVz/aG8pspbxfZMSTtGm56BajGOFEocsz3aN7PfzTPwfefUooCwKadobpy6DglQDcuyfpXKM7olU7khkyUaJD3XbZOE6JhyYgUrQQQVx3jrBPhqouAsyTtjx5hdfpX2cqH2lYd72ke613Rn3g8Oao1EN0P4NugzfazK+mUnsnjuZ3ftat7Nusd7JY//Gkf1kt6ALZkIwRrGh/UJ7tRJkHFajLGQN39n/aFFBla0eZUSf8AElHRpsrVg2VqMfQ/GmahtiHJwITC7SpkQON/RNwhFTOuEYOqADLndUqKQk2t5oNbdSAAAmISdEQS0khICHi1I2WNzSNwfXkud00p1adwS30XT3LnWJfgVU7bDLIMwvyub3CzaiF8mzSzatBBqIhFS1DJBdjg7kba6qPLXtEohF85Gbb+Vk2Ozc8iSNVwhT6PkI3OQeA3WlyqHg9N7uJje658SppXSxxqKRycst0mwBM1MGbXmn0FMrKtr7Gx0KdzKHPPnkNthopICEyQ+UCggSoWFDUoSGFPPCYIQBOzdlNAoQO0ISQdUyI2/QgqbNEJYnNP+TS31FlEnGifopNEq8Ek65KngnDTT0uQixzv9L2H0CtKuTK0nnsFNequqOZ4bybv4pJUqHKTnJyY1RwW1O5U9vJJcEpSSIiilBNtKUCmIahZYuQI1Trt0lyBio32KkWUFxS6afkduSAaJaCSQgCgQTgsPx5T2fDJ1vGfuty5ZT2gM/8AFc/8hD/9qvKriy7A6mjHVNTFSQl7WaX1A6nmrXhzLUOjflsTY6jUDos7BjkRaA4E+S2PAMrZXPe1pAZZuvUrLjak0vJ0M2nyY4ubVI2zQgUaC3nIAFBxKqsMrfmP0Ceqp8o01J2Cr2x8zqTugaCpYbBSUlqXZMYq6NBBVkwim3BBBABxOsUo7oIJkBR2SaV1jbqUEEMZPqXWBPQKupRrfmdUSCEIluGoSQggmAHDVKaggmIBOpSCggkNDchQhCCCaGSYZOR8k8QgghkWEQqjiamz00zerHfZBBRfRPG/WjhEB08F2P2cUoZRtdzeS8/b+EEFh0y/UZ6b6xJ/40V7s1SRPJlaSggugeVILGk9p25+iQ9GgpMkhTUpBBRG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ATEhIUEhQUFBQVFRQQFRYUFQ8QFBQVFRQWFhQUFBQYHCggGBolHBQUITEhJSkrLi4uFx8zODMsNygtLisBCgoKDg0OGhAQFywcHx0sLCwsLCwsLCwsLCwsLCwsLCwsLCwsLCwsLCwsLCwsLCwsLCwsLCwsLDErLCw3NzcrK//AABEIANcA6gMBIgACEQEDEQH/xAAcAAAABwEBAAAAAAAAAAAAAAAAAQIDBAUGBwj/xAA5EAABAwIEAwUGBQQCAwAAAAABAAIDBBEFEiExBkFRImFxgZEHExQyobEjUmJywRUzQtHh8CQ0kv/EABoBAAIDAQEAAAAAAAAAAAAAAAABAgMEBQb/xAAqEQACAgEEAQMDBAMAAAAAAAAAAQIRAwQSITFBIlFhBROBI0JxkRQkMv/aAAwDAQACEQMRAD8A6SjRZh1CNRGGggq/GcYhpozJM4NA62ue4IAsbos4XF+I/anPIS2mAibtmOr/APhY+TiOscSTPIb/AKiihHpoFAFeb6LjCviILZ3+BJI9FveG/aiXENqmgbDO37kIoDqiRJEHbi6RR1TJGh7HBzTqCDdPoGRDQR/lCT/T2dPupqCAIX9PZ3+qL+nt6n1U9BAWQPgP1FEaE/mKsLI0BbK34OTk/wCilwRv0zOvZP2SggdgQQRpAEjCCCAAggjQASCNBIAkEdkLIAJBGiQB56qsWqA82lkGp/yd1UyPFasbVJ/+iqqob+KeWrt/FUtTVXJspkTVVfF9bEcvvy492qy+L4xPO7NM9zzyuTYeAUR7k1ZFAIzIsyBSSEwF5kpklkyjCANXgfGVTTgBjtByW94c9qbXEMqW5bm2cbeYXGQUsm6VAeqfj48geDdpFwR0UGh4hilc4MuS05T4rkXCPGxZGKefVnysfzb0B7ls+B+377KRmzlwPckB0VsEhAOQ6+CP3En5D9EVBXSBlz2gNDqNFbx1LS3NyRwJMqPdP/I5Nyvy/MCPEK9MwUateCAbXA1RaBsqopQ7UFPBQcPlzZ3AWu46KaEEg0aJIkfZACyUVwslxXjgY3Kx/aPTkOqaw7jCiZS2lJMjehuSUgNndBcrk9o1nWERyfuNytTw5xlRVPZkLoH8sx7J80wNWjSTg5dYslOXe4sQR3FDEImxmMAnMTz5hFALQRhAoAJEjRJAeZMfls5w6uP3VGCrLiN/4zx0JVTdSEOByMptqcJATAQ5qQnyLoe55oAjorJ4xFF7ooAbSroyxFZADkTl1b2RVzPeZZD+nx2suTsWy9nxJqAAdiHfVRlHcqCzvtG2Fkr4y7R+oF0+C1hLWP0Kz+NNcJqd3UEX8lYPIDMx3UIwlVMjdlvRgEn8T7J6eVouGvBsDfmsxBI/Lpu77J+CJwDieilspApC8HddpP6j91YhVuB/2/M/dWSZIDisfxVxLHADc3OwHU9/crPirGW08R17R0aFyGvzSuL3k23P/Ci2TjGyBjWMyyOLjsTdVTKnf+U9WNLj3ch3Jn4YgX6/ZCaBpixUEeH2U2lq2nfRV8Ue/ogIyAD5IDk6LwxxfU01g12aPm0628DyW5oMVbUSRva6+9wd2noQuJ0NQ4G3p39y1fD2Iuje2RnmPuCo7q7JbbXB2UFAlRcOrWysa9mx+h5gqSrCsNEgiQB5c4kH48n7iqhXXFP96T9xVU1mikIaCebTk3PIKRhdKHyBvLcrWzYIXDstuOg7tlXPIoui2GJyVmQERsreDCH5QbaFXkGESgtLowQNbeC08NSwsy+7ynZVyy+xbDFzyYGXDNQADYb+KiVNLlcAQunChZmuRyuszxVHG62Vuuu3VRjltkp4UkYVwuSEzO2yuaWj7RztcPJRcVpwBp1V27mjPs4srWLa+zObLVXIvezfqsa1o2XRPZLQ5pmnmXD6WVqK6Ox4tCZJIGC2gLvokV7bNDCPNSpqc/FN12alV2GPeQRfQqp7vAbUQ4osoF9OQTlXIA0gdEmvp5LAWOhCblZdruuVThdclcocgwD+0PP7qbVztYxznGwaCT5KJgA/Bb/3mqH2hV1ohE06yGx/aN1FvgtStmMx3EHVU2blfsjo3kVBror5W8k/RDt/92Uyqgs9pOyzSlybIQ4M/NRDN3JmqpxYq1xh+Qm3iFWRVOYWtreycWEo+Bqjor6271Nr8Psxmm5VlgUIebW5q14gpw1semgP3RuYKCoxkVFz7z9FPoiWSdztx3p5j2iw/UR6hSMQjGVrx/juk3YttI1XC2L+6kyOPYft49Vv2m6445125mnbtBb/AINxoTRAE9puinin4ZVlh5RpEVkpJWgoPMXFY/Hf+4qpjWg4tpnCV7i0izzqQbLPNTAveDqfPK7yXSGZY2AnX7LC8Cw6uXQG0+YALDnl6joYIvYZ7EsZnay7IOxfLfW9+WnJSaKpc4DMLHn0V0+mOUtubHWyjTUQawhpsTz6KG5V0OMZJvmxNfWAR3GvXkqqpnY2IvDC4jn16qbWRgRW3sLKHhfyZb3G6UZIsnGXSKNuLh4JLC0XsDuCq3F4w5jj8the/LdbCpw0EcvRUWOUlonAdFbGa3cFU4PbyYo25G/fsu1+x6hDYHVD9A29u9cThYSQBudF23hOWRlE2FzCBrcG4171rfJgLafHSZTIXWBNm6q3m4vdGWgubYhZCuo3OZZsbb8tSLd+yi1eGSvawW7Q0cTe3ipxaXZFm8j4pY82J6eiuDAyS7ho0tWQwjD4YWgudnfa2xsFKmxqVt2xjNfyCgm5fCB8F3hwAZ5n7rmnHOIZqhwB0YMo8ea6JSPIgBdobElcZxioLp5CebifqoT6otx92W+EQk2PctE6iDxYqrw6F4a2xA0G/ghVVc7Do4H0WajanwS5uG2vbZxJ6dQquLg5zCcrhbv3VlRY08/OLd6uGTEi6kuAfJQ4dg88Tr9kjxVzidD72Mt52+qi1eLFhta56KPT4zK4/wBtIdGSxGjljJDmOG2tri45oPqCYXA31+66Eyoc5tpIxrppY/RUeL4Q0tcW7WvZBHuzKYTW9kA8tPLdabhCq93ORfQi6w8bg1xA5/RXWFVBD43320KbVOyruNHcKWXM0FO2VZgM2eNruoVrZalyjIzOcVcPsqaaWIBoc4dk22I2XnOspXQzPjkFnMJafIr1WQuJe2rAvdzR1DG9mTsvt+YX1TAZ4OibcltiCB69FtYgud+zSa/vmnlZw81vjIsGZVM6WB3EmTuDRdxVVPV573OVo+qKsluLEpp7WEDNawVfZelQJqmLIf8Aiyo6Sqax2YG7SbEKdWPh3NrAWVOXx3u22+ykoibNO43FwqLGnDI+/IFWEFRcadFWYxC57HtaLucAABzJIRjj6hZXUWZHhjDJKioaGaWIffkLG69L0VNZjcwBOUX07ln+DeDoqSJmn4hALyd7nktaAukcgZ+Hb0Hoj+Hb0HongEdkAR/hmflHojFO0ch6J5EUgKvG32idboQuDYxKfiLDm7+V2/iOXsO8FwzGtJg79X8qtv1FkVwb2uzthHu/mygD0WSr6WTskOe55BLuVneHRb2nZmjZ4A/RBtIL/KFQpUzW4Wigw6F4aATrlBN9rrWYf8jb9FH+CaNT6KVABbyQ+SSRQYi9/vH6W2sVn8ZqqiItyPJuL6C4vfZbqWiD/FQp8OB+aMeOiE67E47kVmBYzLoycXO4eNvA96v5iC094TVPRW5ABKrey3wUW/Yko0ckr35Z3t/WR6q7p4S3L1JBCpKtoM7nHYOzePQK6op93nrp4qc+kUx7Z2bhZloI77kK6ssVwfXySsYCRl7t7jktqtGN8GWa5G1iPa/DfDpDa+VzXX6DVbhVXFOGGppZoRa72kC/WymRPPvANVkqsp2e3L5jULprnLNV/BElDFHNfM86O00a7lZXdJUB7Rf5rarJqY82bdLLigVsWYabqBQxNY/8cGRp21tZTndEHR5h1WeDpmtpPsnOqaIN/sH5bWP3usVi7WyStDGhgBuQDv4q+qKd9rXNul1WSQBmvNXbyH24k1uUNFuiveA6H3lQ55F2sH1OyztFDJM4MjaXOOmn3K6xw1g4poQzdx7Tz1KlhhzZTqMiUaLQBHZBGtZzwrI0EEAEiclWSZBogZj+KqoBpHquQYwLuJ7wV0ni4kkjzP8AC5xX/MPT6rO36i+K9J0nCz+HH+xv2Cnse0Kto/7cf7W/ZJqZjsOaq8myPQ9XVoAvy9UumrI7b96iXGUXI87Jlxh3zD1UkNfBI/qoJGS+jrEEW0Vuypa4KojfEdA4eoTAnyOskw80aJoFlU4078N3gpENRcKPin9p3gkJ9nLJoi56mNaSAByTD5bkgaAHU9SpeHuGby0U3ZRxZr/Z9WFry3a+tvDQrqocuO8If+w23UrsTSbDRWYuijL2Giyk6BNZ79wU6Ji0KJS2QsSwxk0T43bOBHgeRXJYaB0bnwPNpIja/Ubg+i7XlXOvanh8jAyqgZmkBDHW3LSdFTqMe6PHgv02RRlT8mde57fmHmkivDe5TaGsEgAeLOA1HQpVRQsIWA32U8uJjqoE9SHFS67DwFVPAbc9FJNDbZ0/2bVMDonNY1okaSHHS581tFwr2cYoY6ggnR7iD3HkV3GnlzC/NbccrVexh1GNxafhjiNBBWGYCCCCADREI0EAYLiSk7R7wQuYYtFZ3gQV2/HaQPBA33FuRXNOIcKOuna1B7/BUSVMvg7VF9hLw6GMj8o+ybxKH8uhI0/2qrgysOR0Tt2HT9pWge26pkqZsg7RlqSN0biJwZBfe5H0V3A6i7JMDud9AQU++C+iT8E1TUrHtj8lXUTQEkMh7r3ykd/io+F4a/MXPcbHUNJvZXkdIAdAE+2Lqk5cA4xXQ4yOwUTGZssTydg0qZnVPxOC6CRo5jVRSsUnRzexuTaw5d9+anREtF1d0/DlS+NjsgIy3FiNlGpMKnlk902N1wddLW77q9xZkUkaH2b0RdJnI0G3iutAKj4UwQU8bW8+fjzWgVkI0iqcrZXwm4CsopNlVtZkPcVObtoryonA3ULFaT3kbm9QR/op2KVSN0NWgXBw55ma+RkjWiRjtCBYuAOhPiFZUtYHt6EaEKx9p1CYXNqWaNNmSWGu+hWYldkaHi4JGcjuPVcjJH7ctv8AR0sc3NKQ9iaz9adLDmrtz84v5qtfDuTvyQuzR4IWGRZHXF9w6/eu24fNmjY4H5mg+dlxulZmc4Ak2NrDqupcGTZqcNO7Tl8Fdp5/qOI9bi/1oS9jRw1J5qU1wOyriOm4Tkb76hbaOOT0EzFLfQp1IQaBCCCAEGIKHVYPDJ8zb/RSpahrfHoFEkqHu/SO7dPbYWZ+u4XhY8OjJB5gdOir6uF0Z12Oy2RjBGio+KQ1kTXO0s4D1Nkp4ltLMeV3RRl4RCpaNElzfRMua3osnBuTZJbO1E+oUYW5BEGEpMbsd98kzxZmEH/LT1T0cYRwdqaJg5uBPlqnFckZPizW09EGRMaP8QAkQ0QDs2x7tFbOZomMuq6NHMsS2pe02Oo+qf8AjG96amCZ8vuouI0yUwhwRxC2ijU79FKBuFIiK06pTZrc1FeATfopfumluyKCyNjFOyeMscAQ7Qg677FcE4lrqmKd8Jblydg9XNvoR3L0NFC3KsN7Q+HhMz3zR+JHzG7mcwqM2OL9TV0X4Jv/AJXkxeEPzsabWuEWIgNB+iFHKABZRcSxJjb3FzyA6rmN82jtYsLlLbLj3GcDje0PzAdp2YEbm66LwKx4Y8uOjndnrYdVznCmvlmiYLta97bjfvK7jS0bY2gNFrCyv0uJubyMX1PLGGKOFL8jZnGY2BuN0iEnMb81Z1NMCwEbgKuzWXQo4VkmykMfcXUVj7pXu7t3Q0Fin1Q2GqQ9zjuSO4aJqJzgU6Bc6ppCEiPp/tLEadY1KcFKiIlrFlfaPHegkPMOY4eTgtbGVT8WU2eklFr9km3giXRKPaMTQVF2tvzAT8jAoeFD8NvcArB0dxoua2dRIZY2yea1NDMnowba7pWPaImktoFKwKG9RHztcn0KiFmqveE6a73P5AZfElWYlckV5ntgzTvTeXVPyhNgLonMGpG3BTGcKZZRnU2qTGhGWxI5HZPwb2QlZcIQFRARJoVOpz2Qoc+6l050TQmhUTrXCjSx3uDqCn3aEFIrLgZghqwTo43xdQGmmcB8ju03wO4VHUU7XFriRm005keC6txrg/xNO4t+dozNPPvC4zQsIkcXXva2u48Vys2LY2ej0Wo+5ttc9P8ABs+B6ZrqqLqCT3aBdcm2XNPZrCHVBd+VhPrZdLqCtOjVY7+TH9YledL2RKpzdqp8Q0eR5qzp32BVLA73r3uO1zb+FqZyUSaQKXALt8EmKOyFM6zyOqaBiCzVKiHa8E7MyxJSKVqlQDtkdkZCJAhA0KVPCHsLSNCCEeXmEsoA5tJSe6ldGeR08ORUhrQrLi2nyubL17Dv4KqveLnZI7ZHWwy3RsUY9dEeRE2RDOqy0DwthgVN7uJo5ntHxKy+Gw+8lY3vzHwC2wFls00f3GDVz/aG8pspbxfZMSTtGm56BajGOFEocsz3aN7PfzTPwfefUooCwKadobpy6DglQDcuyfpXKM7olU7khkyUaJD3XbZOE6JhyYgUrQQQVx3jrBPhqouAsyTtjx5hdfpX2cqH2lYd72ke613Rn3g8Oao1EN0P4NugzfazK+mUnsnjuZ3ftat7Nusd7JY//Gkf1kt6ALZkIwRrGh/UJ7tRJkHFajLGQN39n/aFFBla0eZUSf8AElHRpsrVg2VqMfQ/GmahtiHJwITC7SpkQON/RNwhFTOuEYOqADLndUqKQk2t5oNbdSAAAmISdEQS0khICHi1I2WNzSNwfXkud00p1adwS30XT3LnWJfgVU7bDLIMwvyub3CzaiF8mzSzatBBqIhFS1DJBdjg7kba6qPLXtEohF85Gbb+Vk2Ozc8iSNVwhT6PkI3OQeA3WlyqHg9N7uJje658SppXSxxqKRycst0mwBM1MGbXmn0FMrKtr7Gx0KdzKHPPnkNthopICEyQ+UCggSoWFDUoSGFPPCYIQBOzdlNAoQO0ISQdUyI2/QgqbNEJYnNP+TS31FlEnGifopNEq8Ek65KngnDTT0uQixzv9L2H0CtKuTK0nnsFNequqOZ4bybv4pJUqHKTnJyY1RwW1O5U9vJJcEpSSIiilBNtKUCmIahZYuQI1Trt0lyBio32KkWUFxS6afkduSAaJaCSQgCgQTgsPx5T2fDJ1vGfuty5ZT2gM/8AFc/8hD/9qvKriy7A6mjHVNTFSQl7WaX1A6nmrXhzLUOjflsTY6jUDos7BjkRaA4E+S2PAMrZXPe1pAZZuvUrLjak0vJ0M2nyY4ubVI2zQgUaC3nIAFBxKqsMrfmP0Ceqp8o01J2Cr2x8zqTugaCpYbBSUlqXZMYq6NBBVkwim3BBBABxOsUo7oIJkBR2SaV1jbqUEEMZPqXWBPQKupRrfmdUSCEIluGoSQggmAHDVKaggmIBOpSCggkNDchQhCCCaGSYZOR8k8QgghkWEQqjiamz00zerHfZBBRfRPG/WjhEB08F2P2cUoZRtdzeS8/b+EEFh0y/UZ6b6xJ/40V7s1SRPJlaSggugeVILGk9p25+iQ9GgpMkhTUpBBR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xATEhIUEhQUFBQVFRQQFRYUFQ8QFBQVFRQWFhQUFBQYHCggGBolHBQUITEhJSkrLi4uFx8zODMsNygtLisBCgoKDg0OGhAQFywcHx0sLCwsLCwsLCwsLCwsLCwsLCwsLCwsLCwsLCwsLCwsLCwsLCwsLCwsLDErLCw3NzcrK//AABEIANcA6gMBIgACEQEDEQH/xAAcAAAABwEBAAAAAAAAAAAAAAAAAQIDBAUGBwj/xAA5EAABAwIEAwUGBQQCAwAAAAABAAIDBBEFEiExBkFRImFxgZEHExQyobEjUmJywRUzQtHh8CQ0kv/EABoBAAIDAQEAAAAAAAAAAAAAAAABAgMEBQb/xAAqEQACAgEEAQMDBAMAAAAAAAAAAQIRAwQSITFBIlFhBROBI0JxkRQkMv/aAAwDAQACEQMRAD8A6SjRZh1CNRGGggq/GcYhpozJM4NA62ue4IAsbos4XF+I/anPIS2mAibtmOr/APhY+TiOscSTPIb/AKiihHpoFAFeb6LjCviILZ3+BJI9FveG/aiXENqmgbDO37kIoDqiRJEHbi6RR1TJGh7HBzTqCDdPoGRDQR/lCT/T2dPupqCAIX9PZ3+qL+nt6n1U9BAWQPgP1FEaE/mKsLI0BbK34OTk/wCilwRv0zOvZP2SggdgQQRpAEjCCCAAggjQASCNBIAkEdkLIAJBGiQB56qsWqA82lkGp/yd1UyPFasbVJ/+iqqob+KeWrt/FUtTVXJspkTVVfF9bEcvvy492qy+L4xPO7NM9zzyuTYeAUR7k1ZFAIzIsyBSSEwF5kpklkyjCANXgfGVTTgBjtByW94c9qbXEMqW5bm2cbeYXGQUsm6VAeqfj48geDdpFwR0UGh4hilc4MuS05T4rkXCPGxZGKefVnysfzb0B7ls+B+377KRmzlwPckB0VsEhAOQ6+CP3En5D9EVBXSBlz2gNDqNFbx1LS3NyRwJMqPdP/I5Nyvy/MCPEK9MwUateCAbXA1RaBsqopQ7UFPBQcPlzZ3AWu46KaEEg0aJIkfZACyUVwslxXjgY3Kx/aPTkOqaw7jCiZS2lJMjehuSUgNndBcrk9o1nWERyfuNytTw5xlRVPZkLoH8sx7J80wNWjSTg5dYslOXe4sQR3FDEImxmMAnMTz5hFALQRhAoAJEjRJAeZMfls5w6uP3VGCrLiN/4zx0JVTdSEOByMptqcJATAQ5qQnyLoe55oAjorJ4xFF7ooAbSroyxFZADkTl1b2RVzPeZZD+nx2suTsWy9nxJqAAdiHfVRlHcqCzvtG2Fkr4y7R+oF0+C1hLWP0Kz+NNcJqd3UEX8lYPIDMx3UIwlVMjdlvRgEn8T7J6eVouGvBsDfmsxBI/Lpu77J+CJwDieilspApC8HddpP6j91YhVuB/2/M/dWSZIDisfxVxLHADc3OwHU9/crPirGW08R17R0aFyGvzSuL3k23P/Ci2TjGyBjWMyyOLjsTdVTKnf+U9WNLj3ch3Jn4YgX6/ZCaBpixUEeH2U2lq2nfRV8Ue/ogIyAD5IDk6LwxxfU01g12aPm0628DyW5oMVbUSRva6+9wd2noQuJ0NQ4G3p39y1fD2Iuje2RnmPuCo7q7JbbXB2UFAlRcOrWysa9mx+h5gqSrCsNEgiQB5c4kH48n7iqhXXFP96T9xVU1mikIaCebTk3PIKRhdKHyBvLcrWzYIXDstuOg7tlXPIoui2GJyVmQERsreDCH5QbaFXkGESgtLowQNbeC08NSwsy+7ynZVyy+xbDFzyYGXDNQADYb+KiVNLlcAQunChZmuRyuszxVHG62Vuuu3VRjltkp4UkYVwuSEzO2yuaWj7RztcPJRcVpwBp1V27mjPs4srWLa+zObLVXIvezfqsa1o2XRPZLQ5pmnmXD6WVqK6Ox4tCZJIGC2gLvokV7bNDCPNSpqc/FN12alV2GPeQRfQqp7vAbUQ4osoF9OQTlXIA0gdEmvp5LAWOhCblZdruuVThdclcocgwD+0PP7qbVztYxznGwaCT5KJgA/Bb/3mqH2hV1ohE06yGx/aN1FvgtStmMx3EHVU2blfsjo3kVBror5W8k/RDt/92Uyqgs9pOyzSlybIQ4M/NRDN3JmqpxYq1xh+Qm3iFWRVOYWtreycWEo+Bqjor6271Nr8Psxmm5VlgUIebW5q14gpw1semgP3RuYKCoxkVFz7z9FPoiWSdztx3p5j2iw/UR6hSMQjGVrx/juk3YttI1XC2L+6kyOPYft49Vv2m6445125mnbtBb/AINxoTRAE9puinin4ZVlh5RpEVkpJWgoPMXFY/Hf+4qpjWg4tpnCV7i0izzqQbLPNTAveDqfPK7yXSGZY2AnX7LC8Cw6uXQG0+YALDnl6joYIvYZ7EsZnay7IOxfLfW9+WnJSaKpc4DMLHn0V0+mOUtubHWyjTUQawhpsTz6KG5V0OMZJvmxNfWAR3GvXkqqpnY2IvDC4jn16qbWRgRW3sLKHhfyZb3G6UZIsnGXSKNuLh4JLC0XsDuCq3F4w5jj8the/LdbCpw0EcvRUWOUlonAdFbGa3cFU4PbyYo25G/fsu1+x6hDYHVD9A29u9cThYSQBudF23hOWRlE2FzCBrcG4171rfJgLafHSZTIXWBNm6q3m4vdGWgubYhZCuo3OZZsbb8tSLd+yi1eGSvawW7Q0cTe3ipxaXZFm8j4pY82J6eiuDAyS7ho0tWQwjD4YWgudnfa2xsFKmxqVt2xjNfyCgm5fCB8F3hwAZ5n7rmnHOIZqhwB0YMo8ea6JSPIgBdobElcZxioLp5CebifqoT6otx92W+EQk2PctE6iDxYqrw6F4a2xA0G/ghVVc7Do4H0WajanwS5uG2vbZxJ6dQquLg5zCcrhbv3VlRY08/OLd6uGTEi6kuAfJQ4dg88Tr9kjxVzidD72Mt52+qi1eLFhta56KPT4zK4/wBtIdGSxGjljJDmOG2tri45oPqCYXA31+66Eyoc5tpIxrppY/RUeL4Q0tcW7WvZBHuzKYTW9kA8tPLdabhCq93ORfQi6w8bg1xA5/RXWFVBD43320KbVOyruNHcKWXM0FO2VZgM2eNruoVrZalyjIzOcVcPsqaaWIBoc4dk22I2XnOspXQzPjkFnMJafIr1WQuJe2rAvdzR1DG9mTsvt+YX1TAZ4OibcltiCB69FtYgud+zSa/vmnlZw81vjIsGZVM6WB3EmTuDRdxVVPV573OVo+qKsluLEpp7WEDNawVfZelQJqmLIf8Aiyo6Sqax2YG7SbEKdWPh3NrAWVOXx3u22+ykoibNO43FwqLGnDI+/IFWEFRcadFWYxC57HtaLucAABzJIRjj6hZXUWZHhjDJKioaGaWIffkLG69L0VNZjcwBOUX07ln+DeDoqSJmn4hALyd7nktaAukcgZ+Hb0Hoj+Hb0HongEdkAR/hmflHojFO0ch6J5EUgKvG32idboQuDYxKfiLDm7+V2/iOXsO8FwzGtJg79X8qtv1FkVwb2uzthHu/mygD0WSr6WTskOe55BLuVneHRb2nZmjZ4A/RBtIL/KFQpUzW4Wigw6F4aATrlBN9rrWYf8jb9FH+CaNT6KVABbyQ+SSRQYi9/vH6W2sVn8ZqqiItyPJuL6C4vfZbqWiD/FQp8OB+aMeOiE67E47kVmBYzLoycXO4eNvA96v5iC094TVPRW5ABKrey3wUW/Yko0ckr35Z3t/WR6q7p4S3L1JBCpKtoM7nHYOzePQK6op93nrp4qc+kUx7Z2bhZloI77kK6ssVwfXySsYCRl7t7jktqtGN8GWa5G1iPa/DfDpDa+VzXX6DVbhVXFOGGppZoRa72kC/WymRPPvANVkqsp2e3L5jULprnLNV/BElDFHNfM86O00a7lZXdJUB7Rf5rarJqY82bdLLigVsWYabqBQxNY/8cGRp21tZTndEHR5h1WeDpmtpPsnOqaIN/sH5bWP3usVi7WyStDGhgBuQDv4q+qKd9rXNul1WSQBmvNXbyH24k1uUNFuiveA6H3lQ55F2sH1OyztFDJM4MjaXOOmn3K6xw1g4poQzdx7Tz1KlhhzZTqMiUaLQBHZBGtZzwrI0EEAEiclWSZBogZj+KqoBpHquQYwLuJ7wV0ni4kkjzP8AC5xX/MPT6rO36i+K9J0nCz+HH+xv2Cnse0Kto/7cf7W/ZJqZjsOaq8myPQ9XVoAvy9UumrI7b96iXGUXI87Jlxh3zD1UkNfBI/qoJGS+jrEEW0Vuypa4KojfEdA4eoTAnyOskw80aJoFlU4078N3gpENRcKPin9p3gkJ9nLJoi56mNaSAByTD5bkgaAHU9SpeHuGby0U3ZRxZr/Z9WFry3a+tvDQrqocuO8If+w23UrsTSbDRWYuijL2Giyk6BNZ79wU6Ji0KJS2QsSwxk0T43bOBHgeRXJYaB0bnwPNpIja/Ubg+i7XlXOvanh8jAyqgZmkBDHW3LSdFTqMe6PHgv02RRlT8mde57fmHmkivDe5TaGsEgAeLOA1HQpVRQsIWA32U8uJjqoE9SHFS67DwFVPAbc9FJNDbZ0/2bVMDonNY1okaSHHS581tFwr2cYoY6ggnR7iD3HkV3GnlzC/NbccrVexh1GNxafhjiNBBWGYCCCCADREI0EAYLiSk7R7wQuYYtFZ3gQV2/HaQPBA33FuRXNOIcKOuna1B7/BUSVMvg7VF9hLw6GMj8o+ybxKH8uhI0/2qrgysOR0Tt2HT9pWge26pkqZsg7RlqSN0biJwZBfe5H0V3A6i7JMDud9AQU++C+iT8E1TUrHtj8lXUTQEkMh7r3ykd/io+F4a/MXPcbHUNJvZXkdIAdAE+2Lqk5cA4xXQ4yOwUTGZssTydg0qZnVPxOC6CRo5jVRSsUnRzexuTaw5d9+anREtF1d0/DlS+NjsgIy3FiNlGpMKnlk902N1wddLW77q9xZkUkaH2b0RdJnI0G3iutAKj4UwQU8bW8+fjzWgVkI0iqcrZXwm4CsopNlVtZkPcVObtoryonA3ULFaT3kbm9QR/op2KVSN0NWgXBw55ma+RkjWiRjtCBYuAOhPiFZUtYHt6EaEKx9p1CYXNqWaNNmSWGu+hWYldkaHi4JGcjuPVcjJH7ctv8AR0sc3NKQ9iaz9adLDmrtz84v5qtfDuTvyQuzR4IWGRZHXF9w6/eu24fNmjY4H5mg+dlxulZmc4Ak2NrDqupcGTZqcNO7Tl8Fdp5/qOI9bi/1oS9jRw1J5qU1wOyriOm4Tkb76hbaOOT0EzFLfQp1IQaBCCCAEGIKHVYPDJ8zb/RSpahrfHoFEkqHu/SO7dPbYWZ+u4XhY8OjJB5gdOir6uF0Z12Oy2RjBGio+KQ1kTXO0s4D1Nkp4ltLMeV3RRl4RCpaNElzfRMua3osnBuTZJbO1E+oUYW5BEGEpMbsd98kzxZmEH/LT1T0cYRwdqaJg5uBPlqnFckZPizW09EGRMaP8QAkQ0QDs2x7tFbOZomMuq6NHMsS2pe02Oo+qf8AjG96amCZ8vuouI0yUwhwRxC2ijU79FKBuFIiK06pTZrc1FeATfopfumluyKCyNjFOyeMscAQ7Qg677FcE4lrqmKd8Jblydg9XNvoR3L0NFC3KsN7Q+HhMz3zR+JHzG7mcwqM2OL9TV0X4Jv/AJXkxeEPzsabWuEWIgNB+iFHKABZRcSxJjb3FzyA6rmN82jtYsLlLbLj3GcDje0PzAdp2YEbm66LwKx4Y8uOjndnrYdVznCmvlmiYLta97bjfvK7jS0bY2gNFrCyv0uJubyMX1PLGGKOFL8jZnGY2BuN0iEnMb81Z1NMCwEbgKuzWXQo4VkmykMfcXUVj7pXu7t3Q0Fin1Q2GqQ9zjuSO4aJqJzgU6Bc6ppCEiPp/tLEadY1KcFKiIlrFlfaPHegkPMOY4eTgtbGVT8WU2eklFr9km3giXRKPaMTQVF2tvzAT8jAoeFD8NvcArB0dxoua2dRIZY2yea1NDMnowba7pWPaImktoFKwKG9RHztcn0KiFmqveE6a73P5AZfElWYlckV5ntgzTvTeXVPyhNgLonMGpG3BTGcKZZRnU2qTGhGWxI5HZPwb2QlZcIQFRARJoVOpz2Qoc+6l050TQmhUTrXCjSx3uDqCn3aEFIrLgZghqwTo43xdQGmmcB8ju03wO4VHUU7XFriRm005keC6txrg/xNO4t+dozNPPvC4zQsIkcXXva2u48Vys2LY2ej0Wo+5ttc9P8ABs+B6ZrqqLqCT3aBdcm2XNPZrCHVBd+VhPrZdLqCtOjVY7+TH9YledL2RKpzdqp8Q0eR5qzp32BVLA73r3uO1zb+FqZyUSaQKXALt8EmKOyFM6zyOqaBiCzVKiHa8E7MyxJSKVqlQDtkdkZCJAhA0KVPCHsLSNCCEeXmEsoA5tJSe6ldGeR08ORUhrQrLi2nyubL17Dv4KqveLnZI7ZHWwy3RsUY9dEeRE2RDOqy0DwthgVN7uJo5ntHxKy+Gw+8lY3vzHwC2wFls00f3GDVz/aG8pspbxfZMSTtGm56BajGOFEocsz3aN7PfzTPwfefUooCwKadobpy6DglQDcuyfpXKM7olU7khkyUaJD3XbZOE6JhyYgUrQQQVx3jrBPhqouAsyTtjx5hdfpX2cqH2lYd72ke613Rn3g8Oao1EN0P4NugzfazK+mUnsnjuZ3ftat7Nusd7JY//Gkf1kt6ALZkIwRrGh/UJ7tRJkHFajLGQN39n/aFFBla0eZUSf8AElHRpsrVg2VqMfQ/GmahtiHJwITC7SpkQON/RNwhFTOuEYOqADLndUqKQk2t5oNbdSAAAmISdEQS0khICHi1I2WNzSNwfXkud00p1adwS30XT3LnWJfgVU7bDLIMwvyub3CzaiF8mzSzatBBqIhFS1DJBdjg7kba6qPLXtEohF85Gbb+Vk2Ozc8iSNVwhT6PkI3OQeA3WlyqHg9N7uJje658SppXSxxqKRycst0mwBM1MGbXmn0FMrKtr7Gx0KdzKHPPnkNthopICEyQ+UCggSoWFDUoSGFPPCYIQBOzdlNAoQO0ISQdUyI2/QgqbNEJYnNP+TS31FlEnGifopNEq8Ek65KngnDTT0uQixzv9L2H0CtKuTK0nnsFNequqOZ4bybv4pJUqHKTnJyY1RwW1O5U9vJJcEpSSIiilBNtKUCmIahZYuQI1Trt0lyBio32KkWUFxS6afkduSAaJaCSQgCgQTgsPx5T2fDJ1vGfuty5ZT2gM/8AFc/8hD/9qvKriy7A6mjHVNTFSQl7WaX1A6nmrXhzLUOjflsTY6jUDos7BjkRaA4E+S2PAMrZXPe1pAZZuvUrLjak0vJ0M2nyY4ubVI2zQgUaC3nIAFBxKqsMrfmP0Ceqp8o01J2Cr2x8zqTugaCpYbBSUlqXZMYq6NBBVkwim3BBBABxOsUo7oIJkBR2SaV1jbqUEEMZPqXWBPQKupRrfmdUSCEIluGoSQggmAHDVKaggmIBOpSCggkNDchQhCCCaGSYZOR8k8QgghkWEQqjiamz00zerHfZBBRfRPG/WjhEB08F2P2cUoZRtdzeS8/b+EEFh0y/UZ6b6xJ/40V7s1SRPJlaSggugeVILGk9p25+iQ9GgpMkhTUpBBRGf//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6" name="Picture 10" descr="http://www.dsrf-uk.org/library/images/jiang-law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284984"/>
            <a:ext cx="26193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341" y="1340768"/>
            <a:ext cx="3559659"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9846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7922294"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804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lv-LV" altLang="en-US" dirty="0" err="1" smtClean="0"/>
              <a:t>Elektroporācija</a:t>
            </a:r>
            <a:endParaRPr lang="en-GB" altLang="en-US" dirty="0" smtClean="0"/>
          </a:p>
        </p:txBody>
      </p:sp>
      <p:pic>
        <p:nvPicPr>
          <p:cNvPr id="7171"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915816" y="2603500"/>
            <a:ext cx="2317750" cy="2003425"/>
          </a:xfrm>
        </p:spPr>
      </p:pic>
      <p:sp>
        <p:nvSpPr>
          <p:cNvPr id="7172" name="Content Placeholder 5"/>
          <p:cNvSpPr>
            <a:spLocks noGrp="1"/>
          </p:cNvSpPr>
          <p:nvPr>
            <p:ph sz="half" idx="2"/>
          </p:nvPr>
        </p:nvSpPr>
        <p:spPr/>
        <p:txBody>
          <a:bodyPr/>
          <a:lstStyle/>
          <a:p>
            <a:pPr eaLnBrk="1" hangingPunct="1"/>
            <a:endParaRPr lang="en-GB" altLang="en-US" dirty="0" smtClean="0"/>
          </a:p>
        </p:txBody>
      </p:sp>
      <p:pic>
        <p:nvPicPr>
          <p:cNvPr id="7173" name="Picture 6" descr="File:Pore schematic.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022350"/>
            <a:ext cx="25050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643438" y="1773238"/>
            <a:ext cx="4068762" cy="830262"/>
          </a:xfrm>
          <a:prstGeom prst="rect">
            <a:avLst/>
          </a:prstGeom>
        </p:spPr>
        <p:txBody>
          <a:bodyPr>
            <a:spAutoFit/>
          </a:bodyPr>
          <a:lstStyle/>
          <a:p>
            <a:pPr>
              <a:defRPr/>
            </a:pPr>
            <a:r>
              <a:rPr lang="en-GB" sz="1600" dirty="0">
                <a:latin typeface="+mn-lt"/>
              </a:rPr>
              <a:t>Schematic showing the theoretical arrangement of lipids in a hydrophobic pore (top) and a hydrophilic pore (bottom).</a:t>
            </a:r>
          </a:p>
        </p:txBody>
      </p:sp>
      <p:sp>
        <p:nvSpPr>
          <p:cNvPr id="9" name="Rectangle 8"/>
          <p:cNvSpPr/>
          <p:nvPr/>
        </p:nvSpPr>
        <p:spPr>
          <a:xfrm>
            <a:off x="4643438" y="4581525"/>
            <a:ext cx="3438525" cy="1076325"/>
          </a:xfrm>
          <a:prstGeom prst="rect">
            <a:avLst/>
          </a:prstGeom>
        </p:spPr>
        <p:txBody>
          <a:bodyPr>
            <a:spAutoFit/>
          </a:bodyPr>
          <a:lstStyle/>
          <a:p>
            <a:pPr>
              <a:defRPr/>
            </a:pPr>
            <a:r>
              <a:rPr lang="en-GB" sz="1600" dirty="0">
                <a:latin typeface="+mn-lt"/>
              </a:rPr>
              <a:t>An electrode used for irreversible electroporation, which could soon be used to treat tumors in humans. </a:t>
            </a:r>
            <a:r>
              <a:rPr lang="en-GB" sz="1600" i="1" dirty="0">
                <a:latin typeface="+mn-lt"/>
              </a:rPr>
              <a:t>(Image courtesy of Oncobionic Inc.)</a:t>
            </a:r>
            <a:endParaRPr lang="en-GB" sz="1600" dirty="0">
              <a:latin typeface="+mn-lt"/>
            </a:endParaRPr>
          </a:p>
        </p:txBody>
      </p:sp>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581525"/>
            <a:ext cx="3509020" cy="201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9483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149080"/>
            <a:ext cx="242887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908720"/>
            <a:ext cx="5586463"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1486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Šūnu modelis koncepcijas testēšanai</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8477459" cy="550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33893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28899"/>
            <a:ext cx="8892480" cy="602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1398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4" y="1412775"/>
            <a:ext cx="9131386" cy="504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9872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Trisomijas korekcija ietekmē šūnu vairošanos un </a:t>
            </a:r>
            <a:r>
              <a:rPr lang="lv-LV" dirty="0" err="1" smtClean="0"/>
              <a:t>neiroģenēzi</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58593"/>
            <a:ext cx="8656583" cy="588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256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6096" y="1076325"/>
            <a:ext cx="3250704" cy="5248275"/>
          </a:xfrm>
        </p:spPr>
        <p:txBody>
          <a:bodyPr/>
          <a:lstStyle/>
          <a:p>
            <a:r>
              <a:rPr lang="en-US" sz="1200" dirty="0" err="1"/>
              <a:t>Sonoporation</a:t>
            </a:r>
            <a:r>
              <a:rPr lang="en-US" sz="1200" dirty="0"/>
              <a:t>.</a:t>
            </a:r>
            <a:r>
              <a:rPr lang="en-US" sz="1200" b="1" dirty="0"/>
              <a:t> </a:t>
            </a:r>
            <a:r>
              <a:rPr lang="en-US" sz="1200" dirty="0"/>
              <a:t>a. </a:t>
            </a:r>
            <a:r>
              <a:rPr lang="en-US" sz="1200" dirty="0" err="1"/>
              <a:t>Sonoporation</a:t>
            </a:r>
            <a:r>
              <a:rPr lang="en-US" sz="1200" dirty="0"/>
              <a:t> mechanisms. (1), the acoustic streaming mechanism. MB can provoke cavitation by oscillating around their resonant size and generating velocities that induce shear stresses on cells and tissues. This mechanism is implicated in gene and drug delivery. (2), the shock waves mechanism. The sudden collapse of MB can lead to the formation of shock waves that are capable of causing tissue disruption and enhancing drug transport by </a:t>
            </a:r>
            <a:r>
              <a:rPr lang="en-US" sz="1200" dirty="0" err="1"/>
              <a:t>sonoporation</a:t>
            </a:r>
            <a:r>
              <a:rPr lang="en-US" sz="1200" dirty="0"/>
              <a:t>. b. Stable pore formation in lipid bilayer due to </a:t>
            </a:r>
            <a:r>
              <a:rPr lang="en-US" sz="1200" dirty="0" err="1"/>
              <a:t>sonoporation</a:t>
            </a:r>
            <a:r>
              <a:rPr lang="en-US" sz="1200" dirty="0"/>
              <a:t>. A diagram shows the formation of a stable pore structure in a phospholipids bilayer due to </a:t>
            </a:r>
            <a:r>
              <a:rPr lang="en-US" sz="1200" dirty="0" err="1"/>
              <a:t>sonoporation</a:t>
            </a:r>
            <a:r>
              <a:rPr lang="en-US" sz="1200" dirty="0"/>
              <a:t>. During </a:t>
            </a:r>
            <a:r>
              <a:rPr lang="en-US" sz="1200" dirty="0" err="1"/>
              <a:t>sonoporation</a:t>
            </a:r>
            <a:r>
              <a:rPr lang="en-US" sz="1200" dirty="0"/>
              <a:t>, the waves of US disturb the self-assembled phospholipids in a collective manner and provide sufficient energy for the surrounding water molecules to enter into the bilayer's hydrophobic core. The water molecules self-assemble into a cluster and push the phospholipids outwards and distort the bilayer structure. Depicted are phospholipids reorganizing around the cluster to mediate the opening of water-filled pores in the cell membrane. </a:t>
            </a:r>
          </a:p>
        </p:txBody>
      </p:sp>
      <p:sp>
        <p:nvSpPr>
          <p:cNvPr id="2" name="Title 1"/>
          <p:cNvSpPr>
            <a:spLocks noGrp="1"/>
          </p:cNvSpPr>
          <p:nvPr>
            <p:ph type="title"/>
          </p:nvPr>
        </p:nvSpPr>
        <p:spPr/>
        <p:txBody>
          <a:bodyPr/>
          <a:lstStyle/>
          <a:p>
            <a:r>
              <a:rPr lang="lv-LV" dirty="0" err="1" smtClean="0"/>
              <a:t>Sonoporācija</a:t>
            </a:r>
            <a:endParaRPr lang="en-US" dirty="0"/>
          </a:p>
        </p:txBody>
      </p:sp>
      <p:pic>
        <p:nvPicPr>
          <p:cNvPr id="46082" name="Picture 2" descr="http://www.bioscience.org/2012/V4s/af/313/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5184576" cy="581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514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2040" y="1076325"/>
            <a:ext cx="3754760" cy="5248275"/>
          </a:xfrm>
        </p:spPr>
        <p:txBody>
          <a:bodyPr/>
          <a:lstStyle/>
          <a:p>
            <a:r>
              <a:rPr lang="en-US" sz="1200" b="1" dirty="0"/>
              <a:t>Figure 2.</a:t>
            </a:r>
            <a:r>
              <a:rPr lang="en-US" sz="1200" dirty="0"/>
              <a:t>Sonoporation mechanisms for therapeutic delivery. a. Diagram of </a:t>
            </a:r>
            <a:r>
              <a:rPr lang="en-US" sz="1200" dirty="0" err="1"/>
              <a:t>sonoporation</a:t>
            </a:r>
            <a:r>
              <a:rPr lang="en-US" sz="1200" dirty="0"/>
              <a:t> for drug delivery. Drugs can be delivered by </a:t>
            </a:r>
            <a:r>
              <a:rPr lang="en-US" sz="1200" dirty="0" err="1"/>
              <a:t>sonoporation</a:t>
            </a:r>
            <a:r>
              <a:rPr lang="en-US" sz="1200" dirty="0"/>
              <a:t>. </a:t>
            </a:r>
            <a:r>
              <a:rPr lang="en-US" sz="1200" dirty="0" err="1"/>
              <a:t>Microbubbles</a:t>
            </a:r>
            <a:r>
              <a:rPr lang="en-US" sz="1200" dirty="0"/>
              <a:t> with drug attached to the surface or enclosed within the particle travel within capillaries. Upon exposure to an US stimulus or wave, MB rupture, releasing the drug contents. Drugs are absorbed by the target tissue. b. Schematic drawing of </a:t>
            </a:r>
            <a:r>
              <a:rPr lang="en-US" sz="1200" dirty="0" err="1"/>
              <a:t>sonoporation</a:t>
            </a:r>
            <a:r>
              <a:rPr lang="en-US" sz="1200" dirty="0"/>
              <a:t> for gene therapy. When plasmid DNA (</a:t>
            </a:r>
            <a:r>
              <a:rPr lang="en-US" sz="1200" dirty="0" err="1"/>
              <a:t>pDNA</a:t>
            </a:r>
            <a:r>
              <a:rPr lang="en-US" sz="1200" dirty="0"/>
              <a:t>)-containing MB are passed through blood vessels adjacent to tumor cells, </a:t>
            </a:r>
            <a:r>
              <a:rPr lang="en-US" sz="1200" dirty="0" err="1"/>
              <a:t>insonated</a:t>
            </a:r>
            <a:r>
              <a:rPr lang="en-US" sz="1200" dirty="0"/>
              <a:t> US waves rupture MB and release </a:t>
            </a:r>
            <a:r>
              <a:rPr lang="en-US" sz="1200" dirty="0" err="1"/>
              <a:t>pDNA</a:t>
            </a:r>
            <a:r>
              <a:rPr lang="en-US" sz="1200" dirty="0"/>
              <a:t>. Released </a:t>
            </a:r>
            <a:r>
              <a:rPr lang="en-US" sz="1200" dirty="0" err="1"/>
              <a:t>pDNA</a:t>
            </a:r>
            <a:r>
              <a:rPr lang="en-US" sz="1200" dirty="0"/>
              <a:t> penetrates into cells through their membranes by means of </a:t>
            </a:r>
            <a:r>
              <a:rPr lang="en-US" sz="1200" dirty="0" err="1"/>
              <a:t>sonoporation</a:t>
            </a:r>
            <a:r>
              <a:rPr lang="en-US" sz="1200" dirty="0"/>
              <a:t>. </a:t>
            </a:r>
          </a:p>
        </p:txBody>
      </p:sp>
      <p:sp>
        <p:nvSpPr>
          <p:cNvPr id="3" name="Title 2"/>
          <p:cNvSpPr>
            <a:spLocks noGrp="1"/>
          </p:cNvSpPr>
          <p:nvPr>
            <p:ph type="title"/>
          </p:nvPr>
        </p:nvSpPr>
        <p:spPr/>
        <p:txBody>
          <a:bodyPr/>
          <a:lstStyle/>
          <a:p>
            <a:r>
              <a:rPr lang="lv-LV" dirty="0" err="1" smtClean="0"/>
              <a:t>Sonoporācija</a:t>
            </a:r>
            <a:endParaRPr lang="en-US" dirty="0"/>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01" y="1124744"/>
            <a:ext cx="4535244" cy="537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352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Text Box 3"/>
          <p:cNvSpPr txBox="1">
            <a:spLocks noChangeArrowheads="1"/>
          </p:cNvSpPr>
          <p:nvPr/>
        </p:nvSpPr>
        <p:spPr bwMode="auto">
          <a:xfrm>
            <a:off x="1264829" y="1828800"/>
            <a:ext cx="2185214" cy="461665"/>
          </a:xfrm>
          <a:prstGeom prst="rect">
            <a:avLst/>
          </a:prstGeom>
          <a:solidFill>
            <a:srgbClr val="EBFF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lv-LV" altLang="en-US" sz="2400" b="1" dirty="0" smtClean="0">
                <a:latin typeface="Times New Roman" charset="0"/>
              </a:rPr>
              <a:t>Lētāk kā vīrusi</a:t>
            </a:r>
            <a:endParaRPr lang="en-US" altLang="en-US" sz="2400" b="1" dirty="0">
              <a:latin typeface="Times New Roman" charset="0"/>
            </a:endParaRPr>
          </a:p>
        </p:txBody>
      </p:sp>
      <p:sp>
        <p:nvSpPr>
          <p:cNvPr id="148484" name="Text Box 4"/>
          <p:cNvSpPr txBox="1">
            <a:spLocks noChangeArrowheads="1"/>
          </p:cNvSpPr>
          <p:nvPr/>
        </p:nvSpPr>
        <p:spPr bwMode="auto">
          <a:xfrm>
            <a:off x="943308" y="2819400"/>
            <a:ext cx="2853666" cy="461665"/>
          </a:xfrm>
          <a:prstGeom prst="rect">
            <a:avLst/>
          </a:prstGeom>
          <a:solidFill>
            <a:srgbClr val="EBFF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lv-LV" altLang="en-US" sz="2400" b="1" dirty="0" smtClean="0">
                <a:latin typeface="Times New Roman" charset="0"/>
              </a:rPr>
              <a:t>Nav imūnās atbildes</a:t>
            </a:r>
            <a:endParaRPr lang="en-US" altLang="en-US" sz="2400" b="1" dirty="0">
              <a:latin typeface="Times New Roman" charset="0"/>
            </a:endParaRPr>
          </a:p>
        </p:txBody>
      </p:sp>
      <p:sp>
        <p:nvSpPr>
          <p:cNvPr id="148485" name="Text Box 5"/>
          <p:cNvSpPr txBox="1">
            <a:spLocks noChangeArrowheads="1"/>
          </p:cNvSpPr>
          <p:nvPr/>
        </p:nvSpPr>
        <p:spPr bwMode="auto">
          <a:xfrm>
            <a:off x="458151" y="4038600"/>
            <a:ext cx="4446282" cy="830997"/>
          </a:xfrm>
          <a:prstGeom prst="rect">
            <a:avLst/>
          </a:prstGeom>
          <a:solidFill>
            <a:srgbClr val="EBFF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lv-LV" altLang="en-US" sz="2400" b="1" dirty="0" smtClean="0">
                <a:latin typeface="Times New Roman" charset="0"/>
              </a:rPr>
              <a:t>Īpaši piemērots plaušu slimībām</a:t>
            </a:r>
          </a:p>
          <a:p>
            <a:pPr algn="ctr"/>
            <a:r>
              <a:rPr lang="en-US" altLang="en-US" sz="2400" b="1" dirty="0" smtClean="0">
                <a:latin typeface="Times New Roman" charset="0"/>
              </a:rPr>
              <a:t>(</a:t>
            </a:r>
            <a:r>
              <a:rPr lang="lv-LV" altLang="en-US" sz="2400" b="1" dirty="0" err="1" smtClean="0">
                <a:latin typeface="Times New Roman" charset="0"/>
              </a:rPr>
              <a:t>cistiskā</a:t>
            </a:r>
            <a:r>
              <a:rPr lang="lv-LV" altLang="en-US" sz="2400" b="1" dirty="0" smtClean="0">
                <a:latin typeface="Times New Roman" charset="0"/>
              </a:rPr>
              <a:t> fibroze</a:t>
            </a:r>
            <a:r>
              <a:rPr lang="en-US" altLang="en-US" sz="2400" b="1" dirty="0" smtClean="0">
                <a:latin typeface="Times New Roman" charset="0"/>
              </a:rPr>
              <a:t>)</a:t>
            </a:r>
            <a:endParaRPr lang="en-US" altLang="en-US" sz="2400" b="1" dirty="0">
              <a:latin typeface="Times New Roman" charset="0"/>
            </a:endParaRPr>
          </a:p>
        </p:txBody>
      </p:sp>
      <p:sp>
        <p:nvSpPr>
          <p:cNvPr id="148486" name="Text Box 6"/>
          <p:cNvSpPr txBox="1">
            <a:spLocks noChangeArrowheads="1"/>
          </p:cNvSpPr>
          <p:nvPr/>
        </p:nvSpPr>
        <p:spPr bwMode="auto">
          <a:xfrm>
            <a:off x="1433425" y="5876925"/>
            <a:ext cx="6553397" cy="46166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lv-LV" altLang="en-US" sz="2400" b="1" dirty="0" smtClean="0"/>
              <a:t>100-1000 reizes </a:t>
            </a:r>
            <a:r>
              <a:rPr lang="lv-LV" altLang="en-US" sz="2400" b="1" dirty="0" err="1" smtClean="0"/>
              <a:t>vairak</a:t>
            </a:r>
            <a:r>
              <a:rPr lang="lv-LV" altLang="en-US" sz="2400" b="1" dirty="0" smtClean="0"/>
              <a:t> DNS ir nepieciešams</a:t>
            </a:r>
            <a:endParaRPr lang="en-US" altLang="en-US" sz="2400" b="1" dirty="0"/>
          </a:p>
        </p:txBody>
      </p:sp>
      <p:sp>
        <p:nvSpPr>
          <p:cNvPr id="148487" name="Rectangle 7"/>
          <p:cNvSpPr>
            <a:spLocks noChangeArrowheads="1"/>
          </p:cNvSpPr>
          <p:nvPr/>
        </p:nvSpPr>
        <p:spPr bwMode="auto">
          <a:xfrm>
            <a:off x="2873375" y="2279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48488" name="Picture 8" descr="parenteralFig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6400"/>
            <a:ext cx="3810000" cy="390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lv-LV" dirty="0" smtClean="0"/>
              <a:t>DNS piegāde izmantojot </a:t>
            </a:r>
            <a:r>
              <a:rPr lang="lv-LV" dirty="0" err="1" smtClean="0"/>
              <a:t>liposomas</a:t>
            </a:r>
            <a:endParaRPr lang="en-US" dirty="0"/>
          </a:p>
        </p:txBody>
      </p:sp>
    </p:spTree>
    <p:extLst>
      <p:ext uri="{BB962C8B-B14F-4D97-AF65-F5344CB8AC3E}">
        <p14:creationId xmlns:p14="http://schemas.microsoft.com/office/powerpoint/2010/main" val="1392829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4" descr="L321se15">
            <a:hlinkClick r:id="rId2"/>
          </p:cNvPr>
          <p:cNvSpPr>
            <a:spLocks noChangeAspect="1" noChangeArrowheads="1"/>
          </p:cNvSpPr>
          <p:nvPr/>
        </p:nvSpPr>
        <p:spPr bwMode="auto">
          <a:xfrm>
            <a:off x="4046538" y="290353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pic>
        <p:nvPicPr>
          <p:cNvPr id="27652" name="Picture 6" descr="L321se1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Rectangle 7"/>
          <p:cNvSpPr>
            <a:spLocks noChangeArrowheads="1"/>
          </p:cNvSpPr>
          <p:nvPr/>
        </p:nvSpPr>
        <p:spPr bwMode="auto">
          <a:xfrm>
            <a:off x="197017" y="23884"/>
            <a:ext cx="563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lv-LV" altLang="en-US" sz="3600" b="1" dirty="0" err="1" smtClean="0">
                <a:effectLst>
                  <a:outerShdw blurRad="38100" dist="38100" dir="2700000" algn="tl">
                    <a:srgbClr val="000000"/>
                  </a:outerShdw>
                </a:effectLst>
                <a:latin typeface="Times New Roman" pitchFamily="18" charset="0"/>
                <a:cs typeface="Times New Roman" pitchFamily="18" charset="0"/>
              </a:rPr>
              <a:t>liposomas</a:t>
            </a:r>
            <a:endParaRPr lang="en-GB" altLang="en-US" sz="3600" b="1" dirty="0">
              <a:effectLst>
                <a:outerShdw blurRad="38100" dist="38100" dir="2700000" algn="tl">
                  <a:srgbClr val="000000"/>
                </a:outerShdw>
              </a:effectLst>
              <a:latin typeface="Times New Roman" pitchFamily="18" charset="0"/>
              <a:cs typeface="Times New Roman" pitchFamily="18" charset="0"/>
            </a:endParaRPr>
          </a:p>
        </p:txBody>
      </p:sp>
      <p:pic>
        <p:nvPicPr>
          <p:cNvPr id="27654" name="Picture 9" descr="single_liposom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524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descr="21_08"/>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533400" y="1828800"/>
            <a:ext cx="6629400" cy="4926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8200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lv-LV"/>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 y="2772069"/>
            <a:ext cx="4800533"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017" y="1052736"/>
            <a:ext cx="3787252" cy="563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305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982"/>
            <a:ext cx="8342019" cy="686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669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ChangeArrowheads="1"/>
          </p:cNvSpPr>
          <p:nvPr/>
        </p:nvSpPr>
        <p:spPr bwMode="auto">
          <a:xfrm>
            <a:off x="228600" y="0"/>
            <a:ext cx="765576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lv-LV" altLang="en-US" sz="4400" b="1" dirty="0" smtClean="0">
                <a:solidFill>
                  <a:schemeClr val="tx2"/>
                </a:solidFill>
                <a:effectLst>
                  <a:outerShdw blurRad="38100" dist="38100" dir="2700000" algn="tl">
                    <a:srgbClr val="000000"/>
                  </a:outerShdw>
                </a:effectLst>
                <a:latin typeface="Times New Roman" pitchFamily="18" charset="0"/>
                <a:cs typeface="Times New Roman" pitchFamily="18" charset="0"/>
              </a:rPr>
              <a:t>Katjonu polimēru sistēmas </a:t>
            </a:r>
            <a:endParaRPr lang="en-GB" altLang="en-US" b="1" dirty="0">
              <a:effectLst>
                <a:outerShdw blurRad="38100" dist="38100" dir="2700000" algn="tl">
                  <a:srgbClr val="000000"/>
                </a:outerShdw>
              </a:effectLst>
              <a:latin typeface="Times New Roman" pitchFamily="18" charset="0"/>
              <a:cs typeface="Times New Roman" pitchFamily="18" charset="0"/>
            </a:endParaRPr>
          </a:p>
        </p:txBody>
      </p:sp>
      <p:sp>
        <p:nvSpPr>
          <p:cNvPr id="28676" name="AutoShape 7" descr="L321se15">
            <a:hlinkClick r:id="rId2"/>
          </p:cNvPr>
          <p:cNvSpPr>
            <a:spLocks noChangeAspect="1" noChangeArrowheads="1"/>
          </p:cNvSpPr>
          <p:nvPr/>
        </p:nvSpPr>
        <p:spPr bwMode="auto">
          <a:xfrm>
            <a:off x="4046538" y="290353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3" name="Title 2"/>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6" y="1556792"/>
            <a:ext cx="4427984" cy="4647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161043"/>
            <a:ext cx="4690394" cy="504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317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ABCD katjonu polimēru daļiņas</a:t>
            </a:r>
            <a:endParaRPr lang="en-U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412776"/>
            <a:ext cx="8909979" cy="4762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857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420888"/>
            <a:ext cx="8229600" cy="2856731"/>
          </a:xfrm>
        </p:spPr>
        <p:txBody>
          <a:bodyPr/>
          <a:lstStyle/>
          <a:p>
            <a:pPr algn="ctr"/>
            <a:r>
              <a:rPr lang="lv-LV" sz="3600" dirty="0" smtClean="0"/>
              <a:t>Vīrusu vektori</a:t>
            </a:r>
          </a:p>
          <a:p>
            <a:pPr algn="ctr"/>
            <a:endParaRPr lang="lv-LV" sz="3600" dirty="0" smtClean="0"/>
          </a:p>
          <a:p>
            <a:pPr algn="ctr"/>
            <a:r>
              <a:rPr lang="lv-LV" sz="3600" dirty="0" err="1" smtClean="0"/>
              <a:t>Bezvīrusu</a:t>
            </a:r>
            <a:r>
              <a:rPr lang="lv-LV" sz="3600" dirty="0" smtClean="0"/>
              <a:t> piegādes metodes</a:t>
            </a:r>
            <a:endParaRPr lang="en-US" sz="3600" dirty="0"/>
          </a:p>
        </p:txBody>
      </p:sp>
      <p:sp>
        <p:nvSpPr>
          <p:cNvPr id="3" name="Title 2"/>
          <p:cNvSpPr>
            <a:spLocks noGrp="1"/>
          </p:cNvSpPr>
          <p:nvPr>
            <p:ph type="title"/>
          </p:nvPr>
        </p:nvSpPr>
        <p:spPr/>
        <p:txBody>
          <a:bodyPr/>
          <a:lstStyle/>
          <a:p>
            <a:r>
              <a:rPr lang="lv-LV" dirty="0" smtClean="0"/>
              <a:t>Gēnu terapijas piegādes metodes</a:t>
            </a:r>
            <a:endParaRPr lang="en-US" dirty="0"/>
          </a:p>
        </p:txBody>
      </p:sp>
    </p:spTree>
    <p:extLst>
      <p:ext uri="{BB962C8B-B14F-4D97-AF65-F5344CB8AC3E}">
        <p14:creationId xmlns:p14="http://schemas.microsoft.com/office/powerpoint/2010/main" val="3521875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2042"/>
            <a:ext cx="9255752" cy="34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9807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AutoShape 4" descr="L321se15">
            <a:hlinkClick r:id="rId2"/>
          </p:cNvPr>
          <p:cNvSpPr>
            <a:spLocks noChangeAspect="1" noChangeArrowheads="1"/>
          </p:cNvSpPr>
          <p:nvPr/>
        </p:nvSpPr>
        <p:spPr bwMode="auto">
          <a:xfrm>
            <a:off x="4046538" y="290353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30724" name="Text Box 6"/>
          <p:cNvSpPr txBox="1">
            <a:spLocks noChangeArrowheads="1"/>
          </p:cNvSpPr>
          <p:nvPr/>
        </p:nvSpPr>
        <p:spPr bwMode="auto">
          <a:xfrm>
            <a:off x="1115298" y="116632"/>
            <a:ext cx="61459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GB" altLang="en-US" sz="3600" b="1" dirty="0" smtClean="0"/>
              <a:t>Receptor</a:t>
            </a:r>
            <a:r>
              <a:rPr lang="lv-LV" altLang="en-US" sz="3600" b="1" dirty="0" smtClean="0"/>
              <a:t>u </a:t>
            </a:r>
            <a:r>
              <a:rPr lang="lv-LV" altLang="en-US" sz="3600" b="1" dirty="0" err="1" smtClean="0"/>
              <a:t>mediēta</a:t>
            </a:r>
            <a:r>
              <a:rPr lang="lv-LV" altLang="en-US" sz="3600" b="1" dirty="0" smtClean="0"/>
              <a:t> </a:t>
            </a:r>
            <a:r>
              <a:rPr lang="en-GB" altLang="en-US" sz="3600" b="1" dirty="0" err="1" smtClean="0"/>
              <a:t>endoc</a:t>
            </a:r>
            <a:r>
              <a:rPr lang="lv-LV" altLang="en-US" sz="3600" b="1" dirty="0" err="1" smtClean="0"/>
              <a:t>itoze</a:t>
            </a:r>
            <a:endParaRPr lang="en-GB" altLang="en-US" sz="3600" b="1" dirty="0"/>
          </a:p>
        </p:txBody>
      </p:sp>
      <p:pic>
        <p:nvPicPr>
          <p:cNvPr id="30725" name="Picture 8" descr="21_0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5556" y="919485"/>
            <a:ext cx="7992888" cy="59385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08406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Tiešā genoma </a:t>
            </a:r>
            <a:r>
              <a:rPr lang="lv-LV" dirty="0" err="1" smtClean="0"/>
              <a:t>editēšana</a:t>
            </a:r>
            <a:r>
              <a:rPr lang="lv-LV" dirty="0" smtClean="0"/>
              <a:t> – Cinka pirksti </a:t>
            </a:r>
            <a:endParaRPr lang="en-US"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9853"/>
          <a:stretch/>
        </p:blipFill>
        <p:spPr bwMode="auto">
          <a:xfrm>
            <a:off x="-1" y="946479"/>
            <a:ext cx="8750501" cy="248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61994"/>
            <a:ext cx="6786488" cy="299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060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Tiešā genoma </a:t>
            </a:r>
            <a:r>
              <a:rPr lang="lv-LV" dirty="0" err="1" smtClean="0"/>
              <a:t>editēšana</a:t>
            </a:r>
            <a:r>
              <a:rPr lang="lv-LV" dirty="0" smtClean="0"/>
              <a:t> TALEN</a:t>
            </a:r>
            <a:endParaRPr lang="en-US" dirty="0"/>
          </a:p>
        </p:txBody>
      </p:sp>
      <p:pic>
        <p:nvPicPr>
          <p:cNvPr id="49154" name="Picture 2" descr="http://taleffectors.genome-engineering.org/wp-content/uploads/2011/12/TALENfi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33" y="4368492"/>
            <a:ext cx="8988014" cy="23249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645"/>
          <a:stretch/>
        </p:blipFill>
        <p:spPr bwMode="auto">
          <a:xfrm>
            <a:off x="0" y="980728"/>
            <a:ext cx="8820472" cy="357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408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sz="2400" dirty="0" smtClean="0"/>
              <a:t>Tiešā genoma </a:t>
            </a:r>
            <a:r>
              <a:rPr lang="lv-LV" sz="2400" dirty="0" err="1" smtClean="0"/>
              <a:t>editēšana</a:t>
            </a:r>
            <a:r>
              <a:rPr lang="lv-LV" sz="2400" dirty="0" smtClean="0"/>
              <a:t> TALEN</a:t>
            </a:r>
            <a:endParaRPr lang="en-US"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792" y="836712"/>
            <a:ext cx="3613702" cy="593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721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Tiešā genoma </a:t>
            </a:r>
            <a:r>
              <a:rPr lang="lv-LV" dirty="0" err="1" smtClean="0"/>
              <a:t>editēšana</a:t>
            </a:r>
            <a:r>
              <a:rPr lang="lv-LV" dirty="0" smtClean="0"/>
              <a:t> – CRISPR Cas9 sistēma</a:t>
            </a:r>
            <a:endParaRPr lang="lv-LV" dirty="0"/>
          </a:p>
        </p:txBody>
      </p:sp>
      <p:pic>
        <p:nvPicPr>
          <p:cNvPr id="1028" name="Picture 4" descr="https://www.addgene.org/static/cms/images/CRISPR-fig2-hi-res-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2" y="1484784"/>
            <a:ext cx="919461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62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Tiešā genoma </a:t>
            </a:r>
            <a:r>
              <a:rPr lang="lv-LV" dirty="0" err="1" smtClean="0"/>
              <a:t>editēšana</a:t>
            </a:r>
            <a:r>
              <a:rPr lang="lv-LV" dirty="0" smtClean="0"/>
              <a:t> – CRISPR Cas9 sistēma</a:t>
            </a:r>
            <a:endParaRPr lang="lv-LV"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8463292" cy="525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073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Tiešā genoma </a:t>
            </a:r>
            <a:r>
              <a:rPr lang="lv-LV" dirty="0" err="1" smtClean="0"/>
              <a:t>editēšana</a:t>
            </a:r>
            <a:r>
              <a:rPr lang="lv-LV" dirty="0" smtClean="0"/>
              <a:t> – CRISPR Cas9 sistēma</a:t>
            </a:r>
            <a:endParaRPr lang="lv-LV" dirty="0"/>
          </a:p>
        </p:txBody>
      </p:sp>
      <p:pic>
        <p:nvPicPr>
          <p:cNvPr id="2050" name="Picture 2" descr="Illustration-of-CRISPR_Cas9-mediated-genome-edi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71502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262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Tiešā genoma </a:t>
            </a:r>
            <a:r>
              <a:rPr lang="lv-LV" dirty="0" err="1" smtClean="0"/>
              <a:t>editēšana</a:t>
            </a:r>
            <a:r>
              <a:rPr lang="lv-LV" dirty="0" smtClean="0"/>
              <a:t> </a:t>
            </a:r>
            <a:endParaRPr lang="en-US" dirty="0"/>
          </a:p>
        </p:txBody>
      </p:sp>
      <p:pic>
        <p:nvPicPr>
          <p:cNvPr id="51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6985"/>
          <a:stretch/>
        </p:blipFill>
        <p:spPr bwMode="auto">
          <a:xfrm>
            <a:off x="203432" y="2132856"/>
            <a:ext cx="8712968" cy="310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895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Tiešā genoma </a:t>
            </a:r>
            <a:r>
              <a:rPr lang="lv-LV" dirty="0" err="1" smtClean="0"/>
              <a:t>editēšana</a:t>
            </a:r>
            <a:r>
              <a:rPr lang="lv-LV" dirty="0" smtClean="0"/>
              <a:t> – CRISPR Cas9 sistēma</a:t>
            </a:r>
            <a:endParaRPr lang="lv-LV" dirty="0"/>
          </a:p>
        </p:txBody>
      </p:sp>
      <p:pic>
        <p:nvPicPr>
          <p:cNvPr id="4098" name="Picture 2" descr="http://wyss.harvard.edu/fileasset/ourwork/sb/CRISP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855199"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48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Tieša DNS pārnese šūnās</a:t>
            </a:r>
          </a:p>
          <a:p>
            <a:pPr lvl="1"/>
            <a:r>
              <a:rPr lang="lv-LV" dirty="0" smtClean="0"/>
              <a:t>Samērā zema tiešās pārneses efektivitāte</a:t>
            </a:r>
          </a:p>
          <a:p>
            <a:pPr lvl="1"/>
            <a:r>
              <a:rPr lang="lv-LV" dirty="0" smtClean="0"/>
              <a:t>Nepieciešamas lielas DNS koncentrācijas</a:t>
            </a:r>
          </a:p>
          <a:p>
            <a:r>
              <a:rPr lang="lv-LV" dirty="0" err="1" smtClean="0"/>
              <a:t>Lipopleksu</a:t>
            </a:r>
            <a:r>
              <a:rPr lang="lv-LV" dirty="0" smtClean="0"/>
              <a:t> </a:t>
            </a:r>
            <a:r>
              <a:rPr lang="lv-LV" dirty="0" err="1" smtClean="0"/>
              <a:t>mediēta</a:t>
            </a:r>
            <a:r>
              <a:rPr lang="lv-LV" dirty="0" smtClean="0"/>
              <a:t> pārnese</a:t>
            </a:r>
          </a:p>
          <a:p>
            <a:pPr lvl="1"/>
            <a:r>
              <a:rPr lang="lv-LV" dirty="0" smtClean="0"/>
              <a:t>Lipīdu – DNS kompleksi. DNS ir iekļauts lipīdu apvalkā</a:t>
            </a:r>
          </a:p>
          <a:p>
            <a:pPr lvl="1"/>
            <a:r>
              <a:rPr lang="lv-LV" dirty="0" smtClean="0"/>
              <a:t>Lielākā daļa tiek degradēti lizosomās</a:t>
            </a:r>
          </a:p>
          <a:p>
            <a:r>
              <a:rPr lang="lv-LV" dirty="0" smtClean="0"/>
              <a:t>DNS molekulārie </a:t>
            </a:r>
            <a:r>
              <a:rPr lang="lv-LV" dirty="0" err="1" smtClean="0"/>
              <a:t>konjugāti</a:t>
            </a:r>
            <a:endParaRPr lang="lv-LV" dirty="0" smtClean="0"/>
          </a:p>
          <a:p>
            <a:pPr lvl="1"/>
            <a:r>
              <a:rPr lang="lv-LV" dirty="0" smtClean="0"/>
              <a:t>Piemēram DNS </a:t>
            </a:r>
            <a:r>
              <a:rPr lang="lv-LV" dirty="0" err="1" smtClean="0"/>
              <a:t>konjugāts</a:t>
            </a:r>
            <a:r>
              <a:rPr lang="lv-LV" dirty="0" smtClean="0"/>
              <a:t> ar poli-L-lizīnu, kuru piesaista specifiski šūnas receptori</a:t>
            </a:r>
          </a:p>
          <a:p>
            <a:r>
              <a:rPr lang="lv-LV" dirty="0" smtClean="0"/>
              <a:t>Mākslīgas hromosomas</a:t>
            </a:r>
            <a:endParaRPr lang="en-US" dirty="0"/>
          </a:p>
        </p:txBody>
      </p:sp>
      <p:sp>
        <p:nvSpPr>
          <p:cNvPr id="3" name="Title 2"/>
          <p:cNvSpPr>
            <a:spLocks noGrp="1"/>
          </p:cNvSpPr>
          <p:nvPr>
            <p:ph type="title"/>
          </p:nvPr>
        </p:nvSpPr>
        <p:spPr/>
        <p:txBody>
          <a:bodyPr/>
          <a:lstStyle/>
          <a:p>
            <a:r>
              <a:rPr lang="lv-LV" dirty="0" smtClean="0"/>
              <a:t>Ne-vīrusu gēnu pārneses metodes</a:t>
            </a:r>
            <a:endParaRPr lang="en-US" dirty="0"/>
          </a:p>
        </p:txBody>
      </p:sp>
    </p:spTree>
    <p:extLst>
      <p:ext uri="{BB962C8B-B14F-4D97-AF65-F5344CB8AC3E}">
        <p14:creationId xmlns:p14="http://schemas.microsoft.com/office/powerpoint/2010/main" val="3807706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Piemērs: </a:t>
            </a:r>
            <a:r>
              <a:rPr lang="lv-LV" dirty="0" err="1" smtClean="0"/>
              <a:t>OriGene</a:t>
            </a:r>
            <a:r>
              <a:rPr lang="lv-LV" dirty="0" smtClean="0"/>
              <a:t> </a:t>
            </a:r>
            <a:r>
              <a:rPr lang="lv-LV" dirty="0" err="1" smtClean="0"/>
              <a:t>plazmīdu</a:t>
            </a:r>
            <a:r>
              <a:rPr lang="lv-LV" dirty="0" smtClean="0"/>
              <a:t> sistēma </a:t>
            </a:r>
            <a:endParaRPr lang="lv-LV"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408" y="908720"/>
            <a:ext cx="740092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848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5716" name="Picture 4" descr="http://www.abedia.com/wiley/images/1306contin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8" y="1023255"/>
            <a:ext cx="9144000" cy="583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076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3261"/>
            <a:ext cx="9097802"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31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6738" name="Picture 2" descr="http://www.abedia.com/wiley/images/1306indic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9" y="980728"/>
            <a:ext cx="9109805" cy="581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84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7762" name="Picture 2" descr="http://www.abedia.com/wiley/images/1306vect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 y="1030960"/>
            <a:ext cx="9148765" cy="583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340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8786" name="Picture 2" descr="http://www.abedia.com/wiley/images/1306genety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097799"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78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descr="http://www.abedia.com/wiley/images/1306pha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 y="1052736"/>
            <a:ext cx="9097799"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705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Phase 0: Pharmacodynamics and Pharmacokinetics</a:t>
            </a:r>
          </a:p>
          <a:p>
            <a:r>
              <a:rPr lang="en-US" dirty="0"/>
              <a:t>Phase 1: Screening for safety</a:t>
            </a:r>
          </a:p>
          <a:p>
            <a:r>
              <a:rPr lang="en-US" dirty="0"/>
              <a:t>Phase 2: Establishing the efficacy of the drug, usually against a placebo</a:t>
            </a:r>
          </a:p>
          <a:p>
            <a:r>
              <a:rPr lang="en-US" dirty="0"/>
              <a:t>Phase 3: Final confirmation of safety and efficacy</a:t>
            </a:r>
          </a:p>
          <a:p>
            <a:r>
              <a:rPr lang="en-US" dirty="0"/>
              <a:t>Phase 4: Sentry studies during sales</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96899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In Phase 1 trials, researchers test an experimental drug or treatment in a small group of people (20–80) for the first time to evaluate its safety, determine a safe dosage range, and identify side effects.</a:t>
            </a:r>
          </a:p>
          <a:p>
            <a:r>
              <a:rPr lang="en-US" sz="2400" dirty="0"/>
              <a:t>In Phase 2 trials, the experimental treatment is given to a larger group of people (100–300) to see if it is effective and to further evaluate its safety.</a:t>
            </a:r>
          </a:p>
          <a:p>
            <a:r>
              <a:rPr lang="en-US" sz="2400" dirty="0"/>
              <a:t>In Phase 3 trials, the treatment is given to large groups of people (1,000–3,000) to confirm its effectiveness, monitor side effects, compare it to commonly used treatments, and collect information that will allow it to be used safely.</a:t>
            </a:r>
          </a:p>
          <a:p>
            <a:r>
              <a:rPr lang="en-US" sz="2400" dirty="0"/>
              <a:t>In Phase 4 trials, </a:t>
            </a:r>
            <a:r>
              <a:rPr lang="en-US" sz="2400" dirty="0" err="1"/>
              <a:t>postmarketing</a:t>
            </a:r>
            <a:r>
              <a:rPr lang="en-US" sz="2400" dirty="0"/>
              <a:t> studies delineate additional information, including the treatment's risks, benefits, and optimal use.</a:t>
            </a:r>
          </a:p>
          <a:p>
            <a:endParaRPr lang="en-US" sz="24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057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0834" name="Picture 2" descr="http://www.abedia.com/wiley/images/1306y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851"/>
            <a:ext cx="5760640" cy="687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30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Cilvēka mākslīgā hromosoma 21HACs</a:t>
            </a:r>
            <a:endParaRPr lang="en-US" dirty="0"/>
          </a:p>
        </p:txBody>
      </p:sp>
      <p:pic>
        <p:nvPicPr>
          <p:cNvPr id="9218" name="Picture 2" descr="An external file that holds a picture, illustration, etc.&#10;Object name is gt2010147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 y="692696"/>
            <a:ext cx="916548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27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8229600" cy="5248275"/>
          </a:xfrm>
        </p:spPr>
        <p:txBody>
          <a:bodyPr/>
          <a:lstStyle/>
          <a:p>
            <a:r>
              <a:rPr lang="lv-LV" dirty="0" err="1" smtClean="0"/>
              <a:t>tumoru</a:t>
            </a:r>
            <a:r>
              <a:rPr lang="lv-LV" dirty="0" smtClean="0"/>
              <a:t> </a:t>
            </a:r>
            <a:r>
              <a:rPr lang="lv-LV" dirty="0" err="1" smtClean="0"/>
              <a:t>supresoru</a:t>
            </a:r>
            <a:r>
              <a:rPr lang="lv-LV" dirty="0" smtClean="0"/>
              <a:t> gēnu korekcija – piemēram p53</a:t>
            </a:r>
          </a:p>
          <a:p>
            <a:r>
              <a:rPr lang="lv-LV" dirty="0" err="1" smtClean="0"/>
              <a:t>Onkogēnu</a:t>
            </a:r>
            <a:r>
              <a:rPr lang="lv-LV" dirty="0" smtClean="0"/>
              <a:t>  ekspresijas nomākšana (</a:t>
            </a:r>
            <a:r>
              <a:rPr lang="lv-LV" dirty="0" err="1" smtClean="0"/>
              <a:t>piem</a:t>
            </a:r>
            <a:r>
              <a:rPr lang="lv-LV" dirty="0" smtClean="0"/>
              <a:t>. ar </a:t>
            </a:r>
            <a:r>
              <a:rPr lang="lv-LV" dirty="0" err="1" smtClean="0"/>
              <a:t>antisens</a:t>
            </a:r>
            <a:r>
              <a:rPr lang="lv-LV" dirty="0" smtClean="0"/>
              <a:t> nukleīnskābju palīdzību)</a:t>
            </a:r>
          </a:p>
          <a:p>
            <a:r>
              <a:rPr lang="lv-LV" dirty="0" smtClean="0"/>
              <a:t>Imūnās sistēmas šūnu </a:t>
            </a:r>
            <a:r>
              <a:rPr lang="lv-LV" dirty="0" err="1" smtClean="0"/>
              <a:t>aktivācija</a:t>
            </a:r>
            <a:r>
              <a:rPr lang="lv-LV" dirty="0" smtClean="0"/>
              <a:t> (</a:t>
            </a:r>
            <a:r>
              <a:rPr lang="lv-LV" dirty="0" err="1" smtClean="0"/>
              <a:t>piem</a:t>
            </a:r>
            <a:r>
              <a:rPr lang="lv-LV" dirty="0" smtClean="0"/>
              <a:t>. gēni kas kodē </a:t>
            </a:r>
            <a:r>
              <a:rPr lang="lv-LV" dirty="0" err="1" smtClean="0"/>
              <a:t>citokīnus</a:t>
            </a:r>
            <a:r>
              <a:rPr lang="lv-LV" dirty="0" smtClean="0"/>
              <a:t>)</a:t>
            </a:r>
          </a:p>
          <a:p>
            <a:r>
              <a:rPr lang="lv-LV" dirty="0" smtClean="0"/>
              <a:t>Audzēju </a:t>
            </a:r>
            <a:r>
              <a:rPr lang="lv-LV" dirty="0" err="1" smtClean="0"/>
              <a:t>imunogenitātes</a:t>
            </a:r>
            <a:r>
              <a:rPr lang="lv-LV" dirty="0" smtClean="0"/>
              <a:t> pastiprināšana (</a:t>
            </a:r>
            <a:r>
              <a:rPr lang="lv-LV" dirty="0" err="1" smtClean="0"/>
              <a:t>piem</a:t>
            </a:r>
            <a:r>
              <a:rPr lang="lv-LV" dirty="0" smtClean="0"/>
              <a:t> ar gēniem, kas kodē antigēnus)</a:t>
            </a:r>
            <a:endParaRPr lang="en-US" dirty="0"/>
          </a:p>
          <a:p>
            <a:r>
              <a:rPr lang="lv-LV" dirty="0" smtClean="0"/>
              <a:t>Toksisku gēnu </a:t>
            </a:r>
            <a:r>
              <a:rPr lang="lv-LV" dirty="0" err="1" smtClean="0"/>
              <a:t>transdukcija</a:t>
            </a:r>
            <a:r>
              <a:rPr lang="lv-LV" dirty="0" smtClean="0"/>
              <a:t> audzējā (piemēram </a:t>
            </a:r>
            <a:r>
              <a:rPr lang="en-US" dirty="0" err="1" smtClean="0"/>
              <a:t>HSVtk</a:t>
            </a:r>
            <a:r>
              <a:rPr lang="lv-LV" dirty="0" smtClean="0"/>
              <a:t>)</a:t>
            </a:r>
            <a:endParaRPr lang="en-US" dirty="0"/>
          </a:p>
          <a:p>
            <a:r>
              <a:rPr lang="lv-LV" dirty="0" smtClean="0"/>
              <a:t>Cilmes šūnu aizsargāšana no toksiskiem ķīmijterapijas efektiem</a:t>
            </a:r>
            <a:endParaRPr lang="en-US" dirty="0"/>
          </a:p>
          <a:p>
            <a:endParaRPr lang="en-US" dirty="0"/>
          </a:p>
        </p:txBody>
      </p:sp>
      <p:sp>
        <p:nvSpPr>
          <p:cNvPr id="3" name="Title 2"/>
          <p:cNvSpPr>
            <a:spLocks noGrp="1"/>
          </p:cNvSpPr>
          <p:nvPr>
            <p:ph type="title"/>
          </p:nvPr>
        </p:nvSpPr>
        <p:spPr/>
        <p:txBody>
          <a:bodyPr/>
          <a:lstStyle/>
          <a:p>
            <a:r>
              <a:rPr lang="lv-LV" dirty="0" smtClean="0"/>
              <a:t>Vēža terapija</a:t>
            </a:r>
            <a:endParaRPr lang="en-US" dirty="0"/>
          </a:p>
        </p:txBody>
      </p:sp>
    </p:spTree>
    <p:extLst>
      <p:ext uri="{BB962C8B-B14F-4D97-AF65-F5344CB8AC3E}">
        <p14:creationId xmlns:p14="http://schemas.microsoft.com/office/powerpoint/2010/main" val="15430288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p53 – </a:t>
            </a:r>
            <a:r>
              <a:rPr lang="lv-LV" dirty="0" err="1" smtClean="0"/>
              <a:t>tumoru</a:t>
            </a:r>
            <a:r>
              <a:rPr lang="lv-LV" dirty="0" smtClean="0"/>
              <a:t> </a:t>
            </a:r>
            <a:r>
              <a:rPr lang="lv-LV" dirty="0" err="1" smtClean="0"/>
              <a:t>supresors</a:t>
            </a:r>
            <a:r>
              <a:rPr lang="lv-LV" dirty="0" smtClean="0"/>
              <a:t> – </a:t>
            </a:r>
            <a:r>
              <a:rPr lang="lv-LV" dirty="0" err="1" smtClean="0"/>
              <a:t>multifunkcionāls</a:t>
            </a:r>
            <a:r>
              <a:rPr lang="lv-LV" dirty="0" smtClean="0"/>
              <a:t> transkripcijas faktors, kas regulē dažādus šūnas procesus- šūnas cikla arestu, </a:t>
            </a:r>
            <a:r>
              <a:rPr lang="lv-LV" dirty="0" err="1" smtClean="0"/>
              <a:t>senescenci</a:t>
            </a:r>
            <a:r>
              <a:rPr lang="lv-LV" dirty="0" smtClean="0"/>
              <a:t>, </a:t>
            </a:r>
            <a:r>
              <a:rPr lang="lv-LV" dirty="0" err="1" smtClean="0"/>
              <a:t>apoptozi</a:t>
            </a:r>
            <a:r>
              <a:rPr lang="lv-LV" dirty="0" smtClean="0"/>
              <a:t> un autofāgiju</a:t>
            </a:r>
          </a:p>
          <a:p>
            <a:r>
              <a:rPr lang="lv-LV" dirty="0" smtClean="0"/>
              <a:t>50% no visu veidu vēžiem satur </a:t>
            </a:r>
            <a:r>
              <a:rPr lang="lv-LV" dirty="0" err="1" smtClean="0"/>
              <a:t>somatiskas</a:t>
            </a:r>
            <a:r>
              <a:rPr lang="lv-LV" dirty="0" smtClean="0"/>
              <a:t> p53 mutācijas </a:t>
            </a:r>
          </a:p>
          <a:p>
            <a:r>
              <a:rPr lang="lv-LV" dirty="0"/>
              <a:t>p</a:t>
            </a:r>
            <a:r>
              <a:rPr lang="lv-LV" dirty="0" smtClean="0"/>
              <a:t>53 defektīvās šūnas sliktāk reaģē uz ķīmijterapiju un radioterapiju</a:t>
            </a:r>
          </a:p>
          <a:p>
            <a:r>
              <a:rPr lang="lv-LV" dirty="0" smtClean="0"/>
              <a:t>Dabīgā p53 funkciju atjaunošana ir daudzsološa </a:t>
            </a:r>
            <a:r>
              <a:rPr lang="lv-LV" dirty="0" err="1" smtClean="0"/>
              <a:t>pretvēža</a:t>
            </a:r>
            <a:r>
              <a:rPr lang="lv-LV" dirty="0" smtClean="0"/>
              <a:t> gēnu terapijas stratēģija </a:t>
            </a:r>
          </a:p>
          <a:p>
            <a:endParaRPr lang="en-US" dirty="0"/>
          </a:p>
        </p:txBody>
      </p:sp>
      <p:sp>
        <p:nvSpPr>
          <p:cNvPr id="3" name="Title 2"/>
          <p:cNvSpPr>
            <a:spLocks noGrp="1"/>
          </p:cNvSpPr>
          <p:nvPr>
            <p:ph type="title"/>
          </p:nvPr>
        </p:nvSpPr>
        <p:spPr/>
        <p:txBody>
          <a:bodyPr/>
          <a:lstStyle/>
          <a:p>
            <a:r>
              <a:rPr lang="lv-LV" dirty="0" err="1" smtClean="0"/>
              <a:t>Adenovīrusu</a:t>
            </a:r>
            <a:r>
              <a:rPr lang="lv-LV" dirty="0" smtClean="0"/>
              <a:t> bāzētā p53 gēna vēža terapija </a:t>
            </a:r>
            <a:endParaRPr lang="en-US" dirty="0"/>
          </a:p>
        </p:txBody>
      </p:sp>
    </p:spTree>
    <p:extLst>
      <p:ext uri="{BB962C8B-B14F-4D97-AF65-F5344CB8AC3E}">
        <p14:creationId xmlns:p14="http://schemas.microsoft.com/office/powerpoint/2010/main" val="1444531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484784"/>
            <a:ext cx="8229600" cy="4680519"/>
          </a:xfrm>
        </p:spPr>
        <p:txBody>
          <a:bodyPr/>
          <a:lstStyle/>
          <a:p>
            <a:r>
              <a:rPr lang="lv-LV" dirty="0" smtClean="0"/>
              <a:t>Replikācijas defektīvi </a:t>
            </a:r>
            <a:r>
              <a:rPr lang="lv-LV" dirty="0" err="1" smtClean="0"/>
              <a:t>adenovīrusu</a:t>
            </a:r>
            <a:r>
              <a:rPr lang="lv-LV" dirty="0" smtClean="0"/>
              <a:t> vektori </a:t>
            </a:r>
            <a:r>
              <a:rPr lang="lv-LV" dirty="0" err="1" smtClean="0"/>
              <a:t>Ad-p53</a:t>
            </a:r>
            <a:endParaRPr lang="lv-LV" dirty="0" smtClean="0"/>
          </a:p>
          <a:p>
            <a:pPr lvl="1"/>
            <a:r>
              <a:rPr lang="lv-LV" dirty="0" err="1" smtClean="0"/>
              <a:t>Advexin</a:t>
            </a:r>
            <a:r>
              <a:rPr lang="lv-LV" dirty="0" smtClean="0"/>
              <a:t>  (</a:t>
            </a:r>
            <a:r>
              <a:rPr lang="lv-LV" dirty="0" err="1" smtClean="0"/>
              <a:t>Introgen</a:t>
            </a:r>
            <a:r>
              <a:rPr lang="lv-LV" dirty="0" smtClean="0"/>
              <a:t> </a:t>
            </a:r>
            <a:r>
              <a:rPr lang="lv-LV" dirty="0" err="1" smtClean="0"/>
              <a:t>Therapeutics</a:t>
            </a:r>
            <a:r>
              <a:rPr lang="lv-LV" dirty="0" smtClean="0"/>
              <a:t>, </a:t>
            </a:r>
            <a:r>
              <a:rPr lang="lv-LV" dirty="0" err="1" smtClean="0"/>
              <a:t>Inc</a:t>
            </a:r>
            <a:r>
              <a:rPr lang="lv-LV" dirty="0" smtClean="0"/>
              <a:t>.)</a:t>
            </a:r>
          </a:p>
          <a:p>
            <a:pPr lvl="1"/>
            <a:r>
              <a:rPr lang="lv-LV" dirty="0" err="1" smtClean="0"/>
              <a:t>Gendicine</a:t>
            </a:r>
            <a:r>
              <a:rPr lang="lv-LV" dirty="0" smtClean="0"/>
              <a:t> (</a:t>
            </a:r>
            <a:r>
              <a:rPr lang="lv-LV" dirty="0" err="1" smtClean="0"/>
              <a:t>Shenzhen</a:t>
            </a:r>
            <a:r>
              <a:rPr lang="lv-LV" dirty="0" smtClean="0"/>
              <a:t> </a:t>
            </a:r>
            <a:r>
              <a:rPr lang="lv-LV" dirty="0" err="1" smtClean="0"/>
              <a:t>SiBiono</a:t>
            </a:r>
            <a:r>
              <a:rPr lang="lv-LV" dirty="0" smtClean="0"/>
              <a:t> </a:t>
            </a:r>
            <a:r>
              <a:rPr lang="lv-LV" dirty="0" err="1" smtClean="0"/>
              <a:t>GeneTech</a:t>
            </a:r>
            <a:r>
              <a:rPr lang="lv-LV" dirty="0" smtClean="0"/>
              <a:t> </a:t>
            </a:r>
            <a:r>
              <a:rPr lang="lv-LV" dirty="0" err="1" smtClean="0"/>
              <a:t>Co</a:t>
            </a:r>
            <a:r>
              <a:rPr lang="lv-LV" dirty="0" smtClean="0"/>
              <a:t>.)</a:t>
            </a:r>
          </a:p>
          <a:p>
            <a:pPr lvl="1"/>
            <a:r>
              <a:rPr lang="lv-LV" dirty="0" smtClean="0"/>
              <a:t>SCH-58500 (CANJI, </a:t>
            </a:r>
            <a:r>
              <a:rPr lang="lv-LV" dirty="0" err="1" smtClean="0"/>
              <a:t>Inc</a:t>
            </a:r>
            <a:r>
              <a:rPr lang="lv-LV" dirty="0" smtClean="0"/>
              <a:t>.)</a:t>
            </a:r>
            <a:endParaRPr lang="lv-LV" dirty="0"/>
          </a:p>
          <a:p>
            <a:pPr marL="342900" lvl="1" indent="-342900">
              <a:buClr>
                <a:schemeClr val="hlink"/>
              </a:buClr>
              <a:buFont typeface="Wingdings" pitchFamily="2" charset="2"/>
              <a:buChar char="v"/>
            </a:pPr>
            <a:r>
              <a:rPr lang="lv-LV" dirty="0" smtClean="0"/>
              <a:t>Kondicionāli </a:t>
            </a:r>
            <a:r>
              <a:rPr lang="lv-LV" dirty="0" err="1" smtClean="0"/>
              <a:t>replikatīvi</a:t>
            </a:r>
            <a:r>
              <a:rPr lang="lv-LV" dirty="0" smtClean="0"/>
              <a:t> </a:t>
            </a:r>
            <a:r>
              <a:rPr lang="lv-LV" dirty="0" err="1" smtClean="0"/>
              <a:t>adenovīrusu</a:t>
            </a:r>
            <a:r>
              <a:rPr lang="lv-LV" dirty="0" smtClean="0"/>
              <a:t> vektori- </a:t>
            </a:r>
            <a:r>
              <a:rPr lang="lv-LV" dirty="0" err="1" smtClean="0"/>
              <a:t>CRAd-p53</a:t>
            </a:r>
            <a:endParaRPr lang="lv-LV" dirty="0" smtClean="0"/>
          </a:p>
          <a:p>
            <a:pPr marL="742950" lvl="2" indent="-342900">
              <a:buClr>
                <a:schemeClr val="hlink"/>
              </a:buClr>
              <a:buFont typeface="Wingdings" pitchFamily="2" charset="2"/>
              <a:buChar char="v"/>
            </a:pPr>
            <a:r>
              <a:rPr lang="lv-LV" dirty="0" smtClean="0"/>
              <a:t>AdDelta24-p53</a:t>
            </a:r>
          </a:p>
          <a:p>
            <a:pPr marL="742950" lvl="2" indent="-342900">
              <a:buClr>
                <a:schemeClr val="hlink"/>
              </a:buClr>
              <a:buFont typeface="Wingdings" pitchFamily="2" charset="2"/>
              <a:buChar char="v"/>
            </a:pPr>
            <a:r>
              <a:rPr lang="lv-LV" dirty="0" smtClean="0"/>
              <a:t>SG600-p53</a:t>
            </a:r>
          </a:p>
          <a:p>
            <a:pPr marL="742950" lvl="2" indent="-342900">
              <a:buClr>
                <a:schemeClr val="hlink"/>
              </a:buClr>
              <a:buFont typeface="Wingdings" pitchFamily="2" charset="2"/>
              <a:buChar char="v"/>
            </a:pPr>
            <a:r>
              <a:rPr lang="lv-LV" dirty="0" smtClean="0"/>
              <a:t>OBP-702</a:t>
            </a:r>
            <a:endParaRPr lang="en-US" dirty="0"/>
          </a:p>
          <a:p>
            <a:endParaRPr lang="lv-LV" dirty="0" smtClean="0"/>
          </a:p>
        </p:txBody>
      </p:sp>
      <p:sp>
        <p:nvSpPr>
          <p:cNvPr id="3" name="Title 2"/>
          <p:cNvSpPr>
            <a:spLocks noGrp="1"/>
          </p:cNvSpPr>
          <p:nvPr>
            <p:ph type="title"/>
          </p:nvPr>
        </p:nvSpPr>
        <p:spPr>
          <a:xfrm>
            <a:off x="467544" y="404664"/>
            <a:ext cx="8229600" cy="563563"/>
          </a:xfrm>
        </p:spPr>
        <p:txBody>
          <a:bodyPr/>
          <a:lstStyle/>
          <a:p>
            <a:pPr algn="ctr"/>
            <a:r>
              <a:rPr lang="lv-LV" dirty="0" smtClean="0"/>
              <a:t>Pieredze -līdzšinējie klīniskie pētījumi izmantojot p53 </a:t>
            </a:r>
            <a:r>
              <a:rPr lang="lv-LV" dirty="0" err="1" smtClean="0"/>
              <a:t>ekspresējošus</a:t>
            </a:r>
            <a:r>
              <a:rPr lang="lv-LV" dirty="0" smtClean="0"/>
              <a:t> </a:t>
            </a:r>
            <a:r>
              <a:rPr lang="lv-LV" dirty="0" err="1" smtClean="0"/>
              <a:t>adenovīrusu</a:t>
            </a:r>
            <a:r>
              <a:rPr lang="lv-LV" dirty="0" smtClean="0"/>
              <a:t> vektorus</a:t>
            </a:r>
            <a:endParaRPr lang="en-US" dirty="0"/>
          </a:p>
        </p:txBody>
      </p:sp>
    </p:spTree>
    <p:extLst>
      <p:ext uri="{BB962C8B-B14F-4D97-AF65-F5344CB8AC3E}">
        <p14:creationId xmlns:p14="http://schemas.microsoft.com/office/powerpoint/2010/main" val="26139730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12776"/>
            <a:ext cx="8229600" cy="5248275"/>
          </a:xfrm>
        </p:spPr>
        <p:txBody>
          <a:bodyPr/>
          <a:lstStyle/>
          <a:p>
            <a:r>
              <a:rPr lang="lv-LV" sz="2400" dirty="0" err="1" smtClean="0"/>
              <a:t>Nesīkšūnu</a:t>
            </a:r>
            <a:r>
              <a:rPr lang="lv-LV" sz="2400" dirty="0" smtClean="0"/>
              <a:t> plaušu vēzis - 40% p53 mutācijas</a:t>
            </a:r>
            <a:br>
              <a:rPr lang="lv-LV" sz="2400" dirty="0" smtClean="0"/>
            </a:br>
            <a:r>
              <a:rPr lang="lv-LV" sz="2400" dirty="0" smtClean="0"/>
              <a:t>100 pacienti dažādos klīniskos pētījumos - droša </a:t>
            </a:r>
            <a:r>
              <a:rPr lang="lv-LV" sz="2400" dirty="0" err="1" smtClean="0"/>
              <a:t>Ad-p53</a:t>
            </a:r>
            <a:r>
              <a:rPr lang="lv-LV" sz="2400" dirty="0" smtClean="0"/>
              <a:t> terapija ar vidēju efektivitāti</a:t>
            </a:r>
          </a:p>
          <a:p>
            <a:r>
              <a:rPr lang="lv-LV" sz="2400" dirty="0" smtClean="0"/>
              <a:t>Galvas un kakla </a:t>
            </a:r>
            <a:r>
              <a:rPr lang="lv-LV" sz="2400" dirty="0" err="1" smtClean="0"/>
              <a:t>plakanšūnu</a:t>
            </a:r>
            <a:r>
              <a:rPr lang="lv-LV" sz="2400" dirty="0" smtClean="0"/>
              <a:t> vēzis – </a:t>
            </a:r>
            <a:br>
              <a:rPr lang="lv-LV" sz="2400" dirty="0" smtClean="0"/>
            </a:br>
            <a:r>
              <a:rPr lang="lv-LV" sz="2400" dirty="0" smtClean="0"/>
              <a:t>&gt;300 pacienti I-III fāzes pētījumos ar palielinātu dzīvildzi un bez būtiskiem blakusefektiem</a:t>
            </a:r>
          </a:p>
          <a:p>
            <a:r>
              <a:rPr lang="lv-LV" sz="2400" dirty="0" err="1" smtClean="0"/>
              <a:t>Glioma</a:t>
            </a:r>
            <a:r>
              <a:rPr lang="lv-LV" sz="2400" dirty="0" smtClean="0"/>
              <a:t> 28-60% </a:t>
            </a:r>
            <a:r>
              <a:rPr lang="lv-LV" sz="2400" dirty="0"/>
              <a:t>p53 </a:t>
            </a:r>
            <a:r>
              <a:rPr lang="lv-LV" sz="2400" dirty="0" smtClean="0"/>
              <a:t>mutācijas, 15 pacienti- laba tolerance, bet ierobežota ekspresijas lokalizācija</a:t>
            </a:r>
          </a:p>
          <a:p>
            <a:r>
              <a:rPr lang="lv-LV" sz="2400" dirty="0" smtClean="0"/>
              <a:t>Barības vada vēzis- 50</a:t>
            </a:r>
            <a:r>
              <a:rPr lang="lv-LV" sz="2400" dirty="0"/>
              <a:t>% p53 </a:t>
            </a:r>
            <a:r>
              <a:rPr lang="lv-LV" sz="2400" dirty="0" smtClean="0"/>
              <a:t>mutācijas, 10 pacienti- laba tolerance, slimības stabilizācija</a:t>
            </a:r>
          </a:p>
          <a:p>
            <a:r>
              <a:rPr lang="lv-LV" sz="2400" dirty="0" smtClean="0"/>
              <a:t>Aknu vēzis – 30-50% p53 mutācijas 30 pacienti- laba tolerance</a:t>
            </a:r>
          </a:p>
          <a:p>
            <a:r>
              <a:rPr lang="lv-LV" sz="2400" dirty="0" smtClean="0"/>
              <a:t>Olnīcu vēzis – 80% p53 mutācijas, 15 pacienti – laba tolerance</a:t>
            </a:r>
          </a:p>
          <a:p>
            <a:r>
              <a:rPr lang="lv-LV" sz="2400" dirty="0" smtClean="0"/>
              <a:t>Urīnpūšļa vēzis – 13 pacienti- laba tolerance</a:t>
            </a:r>
          </a:p>
        </p:txBody>
      </p:sp>
      <p:sp>
        <p:nvSpPr>
          <p:cNvPr id="4" name="Title 2"/>
          <p:cNvSpPr>
            <a:spLocks noGrp="1"/>
          </p:cNvSpPr>
          <p:nvPr>
            <p:ph type="title"/>
          </p:nvPr>
        </p:nvSpPr>
        <p:spPr>
          <a:xfrm>
            <a:off x="395536" y="404664"/>
            <a:ext cx="8229600" cy="563563"/>
          </a:xfrm>
        </p:spPr>
        <p:txBody>
          <a:bodyPr/>
          <a:lstStyle/>
          <a:p>
            <a:pPr algn="ctr"/>
            <a:r>
              <a:rPr lang="lv-LV" dirty="0" smtClean="0"/>
              <a:t>Pieredze -līdzšinējie klīniskie pētījumi izmantojot p53 </a:t>
            </a:r>
            <a:r>
              <a:rPr lang="lv-LV" dirty="0" err="1" smtClean="0"/>
              <a:t>ekspresējošus</a:t>
            </a:r>
            <a:r>
              <a:rPr lang="lv-LV" dirty="0" smtClean="0"/>
              <a:t> </a:t>
            </a:r>
            <a:r>
              <a:rPr lang="lv-LV" dirty="0" err="1" smtClean="0"/>
              <a:t>adenovīrusu</a:t>
            </a:r>
            <a:r>
              <a:rPr lang="lv-LV" dirty="0" smtClean="0"/>
              <a:t> vektorus</a:t>
            </a:r>
            <a:endParaRPr lang="en-US" dirty="0"/>
          </a:p>
        </p:txBody>
      </p:sp>
    </p:spTree>
    <p:extLst>
      <p:ext uri="{BB962C8B-B14F-4D97-AF65-F5344CB8AC3E}">
        <p14:creationId xmlns:p14="http://schemas.microsoft.com/office/powerpoint/2010/main" val="41110590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84168" y="1076325"/>
            <a:ext cx="2952328" cy="5248275"/>
          </a:xfrm>
        </p:spPr>
        <p:txBody>
          <a:bodyPr/>
          <a:lstStyle/>
          <a:p>
            <a:r>
              <a:rPr lang="lv-LV" sz="2000" dirty="0" smtClean="0"/>
              <a:t>Vidēji DNS bojājumi ierosina nelielu p53 </a:t>
            </a:r>
            <a:r>
              <a:rPr lang="lv-LV" sz="2000" dirty="0" err="1" smtClean="0"/>
              <a:t>aktivāciju</a:t>
            </a:r>
            <a:r>
              <a:rPr lang="lv-LV" sz="2000" dirty="0" smtClean="0"/>
              <a:t>  un sekojošu p21 </a:t>
            </a:r>
            <a:r>
              <a:rPr lang="lv-LV" sz="2000" dirty="0" err="1" smtClean="0"/>
              <a:t>mediētu</a:t>
            </a:r>
            <a:r>
              <a:rPr lang="lv-LV" sz="2000" dirty="0" smtClean="0"/>
              <a:t> šūnas cikla arestu, kas var veicināt šūnu izdzīvošanu</a:t>
            </a:r>
          </a:p>
          <a:p>
            <a:r>
              <a:rPr lang="lv-LV" sz="2000" dirty="0" smtClean="0"/>
              <a:t>Smagāki DNS bojājumi noved pie </a:t>
            </a:r>
            <a:r>
              <a:rPr lang="lv-LV" sz="2000" dirty="0" err="1" smtClean="0"/>
              <a:t>senescences</a:t>
            </a:r>
            <a:r>
              <a:rPr lang="lv-LV" sz="2000" dirty="0" smtClean="0"/>
              <a:t>, </a:t>
            </a:r>
            <a:r>
              <a:rPr lang="lv-LV" sz="2000" dirty="0" err="1" smtClean="0"/>
              <a:t>apoptozes</a:t>
            </a:r>
            <a:r>
              <a:rPr lang="lv-LV" sz="2000" dirty="0" smtClean="0"/>
              <a:t> un autofāgijas aktivēšanas </a:t>
            </a:r>
          </a:p>
          <a:p>
            <a:r>
              <a:rPr lang="lv-LV" sz="2000" dirty="0" smtClean="0"/>
              <a:t>P53 inducēta MDM2 </a:t>
            </a:r>
            <a:r>
              <a:rPr lang="lv-LV" sz="2000" dirty="0" err="1" smtClean="0"/>
              <a:t>aktivācija</a:t>
            </a:r>
            <a:r>
              <a:rPr lang="lv-LV" sz="2000" dirty="0" smtClean="0"/>
              <a:t> ierosina </a:t>
            </a:r>
            <a:r>
              <a:rPr lang="lv-LV" sz="2000" dirty="0" err="1" smtClean="0"/>
              <a:t>ubikvitīna</a:t>
            </a:r>
            <a:r>
              <a:rPr lang="lv-LV" sz="2000" dirty="0" smtClean="0"/>
              <a:t> </a:t>
            </a:r>
            <a:r>
              <a:rPr lang="lv-LV" sz="2000" dirty="0" err="1" smtClean="0"/>
              <a:t>mediētu</a:t>
            </a:r>
            <a:r>
              <a:rPr lang="lv-LV" sz="2000" dirty="0" smtClean="0"/>
              <a:t>  p53 degradāciju</a:t>
            </a:r>
            <a:endParaRPr lang="en-US" sz="2000" dirty="0"/>
          </a:p>
        </p:txBody>
      </p:sp>
      <p:sp>
        <p:nvSpPr>
          <p:cNvPr id="3" name="Title 2"/>
          <p:cNvSpPr>
            <a:spLocks noGrp="1"/>
          </p:cNvSpPr>
          <p:nvPr>
            <p:ph type="title"/>
          </p:nvPr>
        </p:nvSpPr>
        <p:spPr/>
        <p:txBody>
          <a:bodyPr/>
          <a:lstStyle/>
          <a:p>
            <a:r>
              <a:rPr lang="lv-LV" dirty="0" smtClean="0"/>
              <a:t>p53 </a:t>
            </a:r>
            <a:r>
              <a:rPr lang="lv-LV" dirty="0" err="1" smtClean="0"/>
              <a:t>mediētais</a:t>
            </a:r>
            <a:r>
              <a:rPr lang="lv-LV" dirty="0" smtClean="0"/>
              <a:t> </a:t>
            </a:r>
            <a:r>
              <a:rPr lang="lv-LV" dirty="0" err="1" smtClean="0"/>
              <a:t>tumoru</a:t>
            </a:r>
            <a:r>
              <a:rPr lang="lv-LV" dirty="0" smtClean="0"/>
              <a:t> </a:t>
            </a:r>
            <a:r>
              <a:rPr lang="lv-LV" dirty="0" err="1" smtClean="0"/>
              <a:t>supresijas</a:t>
            </a:r>
            <a:r>
              <a:rPr lang="lv-LV" dirty="0" smtClean="0"/>
              <a:t> mehānisms  </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28" r="11189"/>
          <a:stretch/>
        </p:blipFill>
        <p:spPr bwMode="auto">
          <a:xfrm>
            <a:off x="0" y="908720"/>
            <a:ext cx="588218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9601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429000"/>
            <a:ext cx="8229600" cy="3168352"/>
          </a:xfrm>
        </p:spPr>
        <p:txBody>
          <a:bodyPr/>
          <a:lstStyle/>
          <a:p>
            <a:r>
              <a:rPr lang="lv-LV" dirty="0" err="1" smtClean="0"/>
              <a:t>Ad-p53</a:t>
            </a:r>
            <a:r>
              <a:rPr lang="lv-LV" dirty="0" smtClean="0"/>
              <a:t> vektori</a:t>
            </a:r>
          </a:p>
          <a:p>
            <a:r>
              <a:rPr lang="lv-LV" dirty="0" smtClean="0"/>
              <a:t>droši lietošanā un nodrošina p53 ekspresiju </a:t>
            </a:r>
          </a:p>
          <a:p>
            <a:r>
              <a:rPr lang="lv-LV" dirty="0" err="1" smtClean="0"/>
              <a:t>Trandukcijas</a:t>
            </a:r>
            <a:r>
              <a:rPr lang="lv-LV" dirty="0" smtClean="0"/>
              <a:t> un ekspresijas līmenis nav pietiekams, lai inducētu </a:t>
            </a:r>
            <a:r>
              <a:rPr lang="lv-LV" dirty="0" err="1" smtClean="0"/>
              <a:t>apoptozi</a:t>
            </a:r>
            <a:r>
              <a:rPr lang="lv-LV" dirty="0" smtClean="0"/>
              <a:t>, </a:t>
            </a:r>
            <a:r>
              <a:rPr lang="lv-LV" dirty="0" err="1" smtClean="0"/>
              <a:t>senescenci</a:t>
            </a:r>
            <a:r>
              <a:rPr lang="lv-LV" dirty="0" smtClean="0"/>
              <a:t> un autofāgiju pietiekamā apjomā</a:t>
            </a:r>
          </a:p>
          <a:p>
            <a:endParaRPr lang="lv-LV" dirty="0" smtClean="0"/>
          </a:p>
          <a:p>
            <a:endParaRPr lang="en-US" dirty="0"/>
          </a:p>
        </p:txBody>
      </p:sp>
      <p:sp>
        <p:nvSpPr>
          <p:cNvPr id="3" name="Title 2"/>
          <p:cNvSpPr>
            <a:spLocks noGrp="1"/>
          </p:cNvSpPr>
          <p:nvPr>
            <p:ph type="title"/>
          </p:nvPr>
        </p:nvSpPr>
        <p:spPr/>
        <p:txBody>
          <a:bodyPr/>
          <a:lstStyle/>
          <a:p>
            <a:r>
              <a:rPr lang="lv-LV" dirty="0" err="1" smtClean="0"/>
              <a:t>Ad-p53</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071"/>
          <a:stretch/>
        </p:blipFill>
        <p:spPr bwMode="auto">
          <a:xfrm>
            <a:off x="251520" y="927831"/>
            <a:ext cx="8712968" cy="238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682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sz="2400" dirty="0" err="1" smtClean="0"/>
              <a:t>Ad-p53</a:t>
            </a:r>
            <a:r>
              <a:rPr lang="lv-LV" sz="2400" dirty="0" smtClean="0"/>
              <a:t> kombinācija ar citiem vektoriem, kas mērķēti uz p53 </a:t>
            </a:r>
            <a:r>
              <a:rPr lang="lv-LV" sz="2400" dirty="0" err="1" smtClean="0"/>
              <a:t>downregulācijas</a:t>
            </a:r>
            <a:r>
              <a:rPr lang="lv-LV" sz="2400" dirty="0" smtClean="0"/>
              <a:t> samazināšanu MDM2 ietekmē:</a:t>
            </a:r>
          </a:p>
          <a:p>
            <a:pPr lvl="1"/>
            <a:r>
              <a:rPr lang="lv-LV" sz="2400" dirty="0" err="1" smtClean="0"/>
              <a:t>Ad-E2F1,</a:t>
            </a:r>
            <a:r>
              <a:rPr lang="lv-LV" sz="2400" dirty="0" smtClean="0"/>
              <a:t> kas inducē miRNA </a:t>
            </a:r>
            <a:r>
              <a:rPr lang="lv-LV" sz="2400" dirty="0" err="1" smtClean="0"/>
              <a:t>aktivāciju</a:t>
            </a:r>
            <a:endParaRPr lang="lv-LV" sz="2400" dirty="0" smtClean="0"/>
          </a:p>
          <a:p>
            <a:pPr lvl="1"/>
            <a:r>
              <a:rPr lang="lv-LV" sz="2400" dirty="0" err="1" smtClean="0"/>
              <a:t>Ad-ARF</a:t>
            </a:r>
            <a:r>
              <a:rPr lang="lv-LV" sz="2400" dirty="0" smtClean="0"/>
              <a:t> – ARF ir MDM2 bloķētājs</a:t>
            </a:r>
          </a:p>
          <a:p>
            <a:pPr lvl="1"/>
            <a:r>
              <a:rPr lang="lv-LV" sz="2400" dirty="0"/>
              <a:t>MDM2 </a:t>
            </a:r>
            <a:r>
              <a:rPr lang="lv-LV" sz="2400" dirty="0" err="1" smtClean="0"/>
              <a:t>rezistentās</a:t>
            </a:r>
            <a:r>
              <a:rPr lang="lv-LV" sz="2400" dirty="0" smtClean="0"/>
              <a:t> </a:t>
            </a:r>
            <a:r>
              <a:rPr lang="lv-LV" sz="2400" dirty="0"/>
              <a:t>p53 </a:t>
            </a:r>
            <a:r>
              <a:rPr lang="lv-LV" sz="2400" dirty="0" smtClean="0"/>
              <a:t>formas  </a:t>
            </a:r>
            <a:r>
              <a:rPr lang="lv-LV" sz="2400" dirty="0"/>
              <a:t>(14/19</a:t>
            </a:r>
            <a:r>
              <a:rPr lang="lv-LV" sz="2400" dirty="0" smtClean="0"/>
              <a:t>) izmantošana</a:t>
            </a:r>
          </a:p>
          <a:p>
            <a:r>
              <a:rPr lang="lv-LV" sz="2400" dirty="0" smtClean="0"/>
              <a:t>Replicēties spējīgu E1A un E1B </a:t>
            </a:r>
            <a:r>
              <a:rPr lang="lv-LV" sz="2400" dirty="0" err="1" smtClean="0"/>
              <a:t>ekspresējošu</a:t>
            </a:r>
            <a:r>
              <a:rPr lang="lv-LV" sz="2400" dirty="0" smtClean="0"/>
              <a:t> </a:t>
            </a:r>
            <a:r>
              <a:rPr lang="lv-LV" sz="2400" dirty="0" err="1" smtClean="0"/>
              <a:t>onkolītisku</a:t>
            </a:r>
            <a:r>
              <a:rPr lang="lv-LV" sz="2400" dirty="0" smtClean="0"/>
              <a:t> </a:t>
            </a:r>
            <a:r>
              <a:rPr lang="lv-LV" sz="2400" dirty="0" err="1" smtClean="0"/>
              <a:t>adenovīsusu</a:t>
            </a:r>
            <a:r>
              <a:rPr lang="lv-LV" sz="2400" dirty="0" smtClean="0"/>
              <a:t> lietošana:</a:t>
            </a:r>
          </a:p>
          <a:p>
            <a:pPr lvl="1"/>
            <a:r>
              <a:rPr lang="lv-LV" sz="2400" dirty="0" smtClean="0"/>
              <a:t>Vīrusa proteīni atrodas </a:t>
            </a:r>
            <a:r>
              <a:rPr lang="lv-LV" sz="2400" dirty="0"/>
              <a:t>zem </a:t>
            </a:r>
            <a:r>
              <a:rPr lang="lv-LV" sz="2400" dirty="0" err="1"/>
              <a:t>hipoksijas</a:t>
            </a:r>
            <a:r>
              <a:rPr lang="lv-LV" sz="2400" dirty="0"/>
              <a:t> atkarīga </a:t>
            </a:r>
            <a:r>
              <a:rPr lang="lv-LV" sz="2400" dirty="0" err="1"/>
              <a:t>promotera</a:t>
            </a:r>
            <a:r>
              <a:rPr lang="lv-LV" sz="2400" dirty="0"/>
              <a:t> HRE-p</a:t>
            </a:r>
          </a:p>
          <a:p>
            <a:pPr lvl="1"/>
            <a:r>
              <a:rPr lang="lv-LV" sz="2400" dirty="0" smtClean="0"/>
              <a:t>Tiek izmantots arī </a:t>
            </a:r>
            <a:r>
              <a:rPr lang="lv-LV" sz="2400" dirty="0" err="1" smtClean="0"/>
              <a:t>hTERT-p</a:t>
            </a:r>
            <a:r>
              <a:rPr lang="lv-LV" sz="2400" dirty="0" smtClean="0"/>
              <a:t> </a:t>
            </a:r>
            <a:r>
              <a:rPr lang="lv-LV" sz="2400" dirty="0" err="1"/>
              <a:t>teromerāzes</a:t>
            </a:r>
            <a:r>
              <a:rPr lang="lv-LV" sz="2400" dirty="0"/>
              <a:t> </a:t>
            </a:r>
            <a:r>
              <a:rPr lang="lv-LV" sz="2400" dirty="0" err="1"/>
              <a:t>promoters</a:t>
            </a:r>
            <a:r>
              <a:rPr lang="lv-LV" sz="2400" dirty="0"/>
              <a:t>, kuru regulē </a:t>
            </a:r>
            <a:r>
              <a:rPr lang="lv-LV" sz="2400" dirty="0" err="1" smtClean="0"/>
              <a:t>onkogēni</a:t>
            </a:r>
            <a:endParaRPr lang="lv-LV" sz="2400" dirty="0" smtClean="0"/>
          </a:p>
          <a:p>
            <a:endParaRPr lang="en-US" sz="2400" dirty="0"/>
          </a:p>
        </p:txBody>
      </p:sp>
      <p:sp>
        <p:nvSpPr>
          <p:cNvPr id="3" name="Title 2"/>
          <p:cNvSpPr>
            <a:spLocks noGrp="1"/>
          </p:cNvSpPr>
          <p:nvPr>
            <p:ph type="title"/>
          </p:nvPr>
        </p:nvSpPr>
        <p:spPr/>
        <p:txBody>
          <a:bodyPr/>
          <a:lstStyle/>
          <a:p>
            <a:r>
              <a:rPr lang="lv-LV" dirty="0" smtClean="0"/>
              <a:t>Risinājumi:</a:t>
            </a:r>
            <a:endParaRPr lang="en-US" dirty="0"/>
          </a:p>
        </p:txBody>
      </p:sp>
    </p:spTree>
    <p:extLst>
      <p:ext uri="{BB962C8B-B14F-4D97-AF65-F5344CB8AC3E}">
        <p14:creationId xmlns:p14="http://schemas.microsoft.com/office/powerpoint/2010/main" val="3674302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0032" y="1128897"/>
            <a:ext cx="3143968" cy="5248275"/>
          </a:xfrm>
        </p:spPr>
        <p:txBody>
          <a:bodyPr/>
          <a:lstStyle/>
          <a:p>
            <a:r>
              <a:rPr lang="lv-LV" sz="2000" dirty="0" err="1" smtClean="0"/>
              <a:t>Simian</a:t>
            </a:r>
            <a:r>
              <a:rPr lang="lv-LV" sz="2000" dirty="0" smtClean="0"/>
              <a:t> vīrusa </a:t>
            </a:r>
            <a:r>
              <a:rPr lang="lv-LV" sz="2000" dirty="0" err="1" smtClean="0"/>
              <a:t>promoters</a:t>
            </a:r>
            <a:r>
              <a:rPr lang="lv-LV" sz="2000" dirty="0" smtClean="0"/>
              <a:t> – p53</a:t>
            </a:r>
            <a:br>
              <a:rPr lang="lv-LV" sz="2000" dirty="0" smtClean="0"/>
            </a:br>
            <a:r>
              <a:rPr lang="lv-LV" sz="2000" dirty="0" smtClean="0"/>
              <a:t>24 </a:t>
            </a:r>
            <a:r>
              <a:rPr lang="lv-LV" sz="2000" dirty="0" err="1" smtClean="0"/>
              <a:t>bp</a:t>
            </a:r>
            <a:r>
              <a:rPr lang="lv-LV" sz="2000" dirty="0" smtClean="0"/>
              <a:t> delēcija E1A rajonā</a:t>
            </a:r>
            <a:br>
              <a:rPr lang="lv-LV" sz="2000" dirty="0" smtClean="0"/>
            </a:br>
            <a:r>
              <a:rPr lang="lv-LV" sz="2000" dirty="0" smtClean="0"/>
              <a:t>MDM2 </a:t>
            </a:r>
            <a:r>
              <a:rPr lang="lv-LV" sz="2000" dirty="0" err="1" smtClean="0"/>
              <a:t>rezistenta</a:t>
            </a:r>
            <a:r>
              <a:rPr lang="lv-LV" sz="2000" dirty="0" smtClean="0"/>
              <a:t> p53 forma  (14/19)</a:t>
            </a:r>
          </a:p>
          <a:p>
            <a:endParaRPr lang="lv-LV" sz="2000" dirty="0"/>
          </a:p>
          <a:p>
            <a:r>
              <a:rPr lang="lv-LV" sz="2000" dirty="0" smtClean="0"/>
              <a:t>E1B atrodas zem </a:t>
            </a:r>
            <a:r>
              <a:rPr lang="lv-LV" sz="2000" dirty="0" err="1" smtClean="0"/>
              <a:t>hipoksijas</a:t>
            </a:r>
            <a:r>
              <a:rPr lang="lv-LV" sz="2000" dirty="0" smtClean="0"/>
              <a:t> atkarīga </a:t>
            </a:r>
            <a:r>
              <a:rPr lang="lv-LV" sz="2000" dirty="0" err="1" smtClean="0"/>
              <a:t>promotera</a:t>
            </a:r>
            <a:r>
              <a:rPr lang="lv-LV" sz="2000" dirty="0" smtClean="0"/>
              <a:t> HRE-p</a:t>
            </a:r>
          </a:p>
          <a:p>
            <a:endParaRPr lang="lv-LV" sz="2000" dirty="0"/>
          </a:p>
          <a:p>
            <a:r>
              <a:rPr lang="lv-LV" sz="2000" dirty="0" err="1" smtClean="0"/>
              <a:t>hTERT-p</a:t>
            </a:r>
            <a:r>
              <a:rPr lang="lv-LV" sz="2000" dirty="0" smtClean="0"/>
              <a:t> </a:t>
            </a:r>
            <a:r>
              <a:rPr lang="lv-LV" sz="2000" dirty="0" err="1" smtClean="0"/>
              <a:t>teromerāzes</a:t>
            </a:r>
            <a:r>
              <a:rPr lang="lv-LV" sz="2000" dirty="0" smtClean="0"/>
              <a:t> </a:t>
            </a:r>
            <a:r>
              <a:rPr lang="lv-LV" sz="2000" dirty="0" err="1" smtClean="0"/>
              <a:t>promoters</a:t>
            </a:r>
            <a:r>
              <a:rPr lang="lv-LV" sz="2000" dirty="0" smtClean="0"/>
              <a:t>, kuru regulē </a:t>
            </a:r>
            <a:r>
              <a:rPr lang="lv-LV" sz="2000" dirty="0" err="1" smtClean="0"/>
              <a:t>onkogēni</a:t>
            </a:r>
            <a:endParaRPr lang="lv-LV" sz="2000" dirty="0" smtClean="0"/>
          </a:p>
          <a:p>
            <a:endParaRPr lang="lv-LV" sz="2000" dirty="0" smtClean="0"/>
          </a:p>
          <a:p>
            <a:endParaRPr lang="lv-LV" sz="2000" dirty="0"/>
          </a:p>
          <a:p>
            <a:endParaRPr lang="lv-LV" sz="2000" dirty="0" smtClean="0"/>
          </a:p>
          <a:p>
            <a:endParaRPr lang="lv-LV" sz="2000" dirty="0" smtClean="0"/>
          </a:p>
        </p:txBody>
      </p:sp>
      <p:sp>
        <p:nvSpPr>
          <p:cNvPr id="3" name="Title 2"/>
          <p:cNvSpPr>
            <a:spLocks noGrp="1"/>
          </p:cNvSpPr>
          <p:nvPr>
            <p:ph type="title"/>
          </p:nvPr>
        </p:nvSpPr>
        <p:spPr/>
        <p:txBody>
          <a:bodyPr/>
          <a:lstStyle/>
          <a:p>
            <a:r>
              <a:rPr lang="lv-LV" dirty="0" err="1" smtClean="0"/>
              <a:t>CRAd-p53</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1"/>
            <a:ext cx="6000032" cy="583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68468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49128"/>
            <a:ext cx="7338093" cy="60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2697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Bystander</a:t>
            </a:r>
            <a:r>
              <a:rPr lang="lv-LV" dirty="0" smtClean="0"/>
              <a:t> efekts: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1"/>
            <a:ext cx="7920880" cy="597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118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21HACs dažādu gēnu klonēšana</a:t>
            </a:r>
            <a:endParaRPr lang="en-US" dirty="0"/>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05" y="1556792"/>
            <a:ext cx="895812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8122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92280" y="1076325"/>
            <a:ext cx="1594520" cy="5248275"/>
          </a:xfrm>
        </p:spPr>
        <p:txBody>
          <a:bodyPr/>
          <a:lstStyle/>
          <a:p>
            <a:endParaRPr lang="en-US" dirty="0"/>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6372200" cy="5844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853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Daļēji sistēmiska imūnterapija</a:t>
            </a:r>
          </a:p>
          <a:p>
            <a:r>
              <a:rPr lang="lv-LV" dirty="0" err="1" smtClean="0"/>
              <a:t>Bi-cistroniska</a:t>
            </a:r>
            <a:r>
              <a:rPr lang="lv-LV" dirty="0" smtClean="0"/>
              <a:t> </a:t>
            </a:r>
            <a:r>
              <a:rPr lang="lv-LV" dirty="0" err="1" smtClean="0"/>
              <a:t>plazmida</a:t>
            </a:r>
            <a:r>
              <a:rPr lang="lv-LV" dirty="0" smtClean="0"/>
              <a:t>, kas </a:t>
            </a:r>
            <a:r>
              <a:rPr lang="lv-LV" dirty="0" err="1" smtClean="0"/>
              <a:t>ekspresē</a:t>
            </a:r>
            <a:r>
              <a:rPr lang="lv-LV" dirty="0" smtClean="0"/>
              <a:t> HLA-B7 un beta-2 </a:t>
            </a:r>
            <a:r>
              <a:rPr lang="lv-LV" dirty="0" err="1" smtClean="0"/>
              <a:t>mikroglobulīnu</a:t>
            </a:r>
            <a:r>
              <a:rPr lang="lv-LV" dirty="0" smtClean="0"/>
              <a:t> -  MHC2 I klases komponentus</a:t>
            </a:r>
          </a:p>
          <a:p>
            <a:r>
              <a:rPr lang="lv-LV" dirty="0" smtClean="0"/>
              <a:t>Lipīdu bāzēta </a:t>
            </a:r>
            <a:r>
              <a:rPr lang="lv-LV" dirty="0" err="1" smtClean="0"/>
              <a:t>trasfekcijas</a:t>
            </a:r>
            <a:r>
              <a:rPr lang="lv-LV" dirty="0" smtClean="0"/>
              <a:t> sistēma</a:t>
            </a:r>
          </a:p>
          <a:p>
            <a:r>
              <a:rPr lang="lv-LV" dirty="0" smtClean="0"/>
              <a:t>Vienkārši uzglabājams un injicējams preparāts</a:t>
            </a:r>
          </a:p>
          <a:p>
            <a:r>
              <a:rPr lang="lv-LV" dirty="0" err="1" smtClean="0"/>
              <a:t>Intratumorāla</a:t>
            </a:r>
            <a:r>
              <a:rPr lang="lv-LV" dirty="0" smtClean="0"/>
              <a:t> injekcija</a:t>
            </a:r>
          </a:p>
          <a:p>
            <a:r>
              <a:rPr lang="lv-LV" dirty="0" smtClean="0"/>
              <a:t> pārbaudīts uz </a:t>
            </a:r>
            <a:r>
              <a:rPr lang="lv-LV" dirty="0" err="1" smtClean="0"/>
              <a:t>metastātiskām</a:t>
            </a:r>
            <a:r>
              <a:rPr lang="lv-LV" dirty="0" smtClean="0"/>
              <a:t> </a:t>
            </a:r>
            <a:r>
              <a:rPr lang="lv-LV" dirty="0" err="1" smtClean="0"/>
              <a:t>melanomām</a:t>
            </a:r>
            <a:endParaRPr lang="en-US" dirty="0"/>
          </a:p>
        </p:txBody>
      </p:sp>
      <p:sp>
        <p:nvSpPr>
          <p:cNvPr id="3" name="Title 2"/>
          <p:cNvSpPr>
            <a:spLocks noGrp="1"/>
          </p:cNvSpPr>
          <p:nvPr>
            <p:ph type="title"/>
          </p:nvPr>
        </p:nvSpPr>
        <p:spPr/>
        <p:txBody>
          <a:bodyPr/>
          <a:lstStyle/>
          <a:p>
            <a:r>
              <a:rPr lang="lv-LV" dirty="0" err="1" smtClean="0"/>
              <a:t>Allovectin-7</a:t>
            </a:r>
            <a:r>
              <a:rPr lang="lv-LV" dirty="0" smtClean="0"/>
              <a:t> </a:t>
            </a:r>
            <a:endParaRPr lang="en-US" dirty="0"/>
          </a:p>
        </p:txBody>
      </p:sp>
    </p:spTree>
    <p:extLst>
      <p:ext uri="{BB962C8B-B14F-4D97-AF65-F5344CB8AC3E}">
        <p14:creationId xmlns:p14="http://schemas.microsoft.com/office/powerpoint/2010/main" val="1620948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Plazmīda</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836711"/>
            <a:ext cx="4968552" cy="6106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7954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940152" y="1076325"/>
            <a:ext cx="2746648" cy="5248275"/>
          </a:xfrm>
        </p:spPr>
        <p:txBody>
          <a:bodyPr/>
          <a:lstStyle/>
          <a:p>
            <a:r>
              <a:rPr lang="lv-LV" sz="2400" dirty="0" err="1" smtClean="0"/>
              <a:t>Antitumorāla</a:t>
            </a:r>
            <a:r>
              <a:rPr lang="lv-LV" sz="2400" dirty="0" smtClean="0"/>
              <a:t> atbilde (HLA-B7 ekspresija)</a:t>
            </a:r>
          </a:p>
          <a:p>
            <a:r>
              <a:rPr lang="lv-LV" sz="2400" dirty="0" smtClean="0"/>
              <a:t>MHC 1 klases kompleksa </a:t>
            </a:r>
            <a:r>
              <a:rPr lang="lv-LV" sz="2400" dirty="0" err="1" smtClean="0"/>
              <a:t>upregulācija</a:t>
            </a:r>
            <a:r>
              <a:rPr lang="lv-LV" sz="2400" dirty="0" smtClean="0"/>
              <a:t> – antigēna prezentācija (beta </a:t>
            </a:r>
            <a:r>
              <a:rPr lang="lv-LV" sz="2400" dirty="0" err="1" smtClean="0"/>
              <a:t>mikrogloblīna</a:t>
            </a:r>
            <a:r>
              <a:rPr lang="lv-LV" sz="2400" dirty="0" smtClean="0"/>
              <a:t> ekspresija)</a:t>
            </a:r>
          </a:p>
          <a:p>
            <a:r>
              <a:rPr lang="lv-LV" sz="2400" dirty="0" smtClean="0"/>
              <a:t>Lipīdu-DNS </a:t>
            </a:r>
            <a:r>
              <a:rPr lang="lv-LV" sz="2400" dirty="0" err="1" smtClean="0"/>
              <a:t>proinflamatorie</a:t>
            </a:r>
            <a:r>
              <a:rPr lang="lv-LV" sz="2400" dirty="0" smtClean="0"/>
              <a:t> efekti</a:t>
            </a:r>
            <a:endParaRPr lang="en-US" sz="2400" dirty="0"/>
          </a:p>
        </p:txBody>
      </p:sp>
      <p:sp>
        <p:nvSpPr>
          <p:cNvPr id="4" name="Title 3"/>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9645"/>
            <a:ext cx="591110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785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II fāzes efektivitāte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18205"/>
            <a:ext cx="8253350" cy="5796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4829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III fāze – nepietiekama efektivitāte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08720"/>
            <a:ext cx="7560840" cy="587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7826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Išēmiskās</a:t>
            </a:r>
            <a:r>
              <a:rPr lang="lv-LV" dirty="0" smtClean="0"/>
              <a:t> sirds slimības gēnu terapija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70425"/>
            <a:ext cx="8208912" cy="599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0864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563563"/>
          </a:xfrm>
        </p:spPr>
        <p:txBody>
          <a:bodyPr/>
          <a:lstStyle/>
          <a:p>
            <a:r>
              <a:rPr lang="lv-LV" dirty="0" err="1" smtClean="0"/>
              <a:t>Išēmiskās</a:t>
            </a:r>
            <a:r>
              <a:rPr lang="lv-LV" dirty="0" smtClean="0"/>
              <a:t> sirds slimības gēnu terapijā lietotie vektori</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34932"/>
            <a:ext cx="8444267" cy="5518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8316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563563"/>
          </a:xfrm>
        </p:spPr>
        <p:txBody>
          <a:bodyPr/>
          <a:lstStyle/>
          <a:p>
            <a:r>
              <a:rPr lang="lv-LV" dirty="0" err="1" smtClean="0"/>
              <a:t>Išēmiskās</a:t>
            </a:r>
            <a:r>
              <a:rPr lang="lv-LV" dirty="0" smtClean="0"/>
              <a:t> sirds slimības gēnu terapijā lietotie vektori</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10422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28694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563563"/>
          </a:xfrm>
        </p:spPr>
        <p:txBody>
          <a:bodyPr/>
          <a:lstStyle/>
          <a:p>
            <a:r>
              <a:rPr lang="lv-LV" dirty="0" err="1" smtClean="0"/>
              <a:t>Išēmiskās</a:t>
            </a:r>
            <a:r>
              <a:rPr lang="lv-LV" dirty="0" smtClean="0"/>
              <a:t> sirds slimības gēnu terapijas mērķi</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6912768" cy="5718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359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21HAKs gēnu terapijas modelis</a:t>
            </a:r>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280920" cy="580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56176" y="931389"/>
            <a:ext cx="1274708" cy="369332"/>
          </a:xfrm>
          <a:prstGeom prst="rect">
            <a:avLst/>
          </a:prstGeom>
        </p:spPr>
        <p:txBody>
          <a:bodyPr wrap="none">
            <a:spAutoFit/>
          </a:bodyPr>
          <a:lstStyle/>
          <a:p>
            <a:r>
              <a:rPr lang="en-US" dirty="0" err="1"/>
              <a:t>ganciclovir</a:t>
            </a:r>
            <a:endParaRPr lang="en-US" dirty="0"/>
          </a:p>
        </p:txBody>
      </p:sp>
    </p:spTree>
    <p:extLst>
      <p:ext uri="{BB962C8B-B14F-4D97-AF65-F5344CB8AC3E}">
        <p14:creationId xmlns:p14="http://schemas.microsoft.com/office/powerpoint/2010/main" val="16572810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err="1" smtClean="0"/>
              <a:t>Angioģenēze</a:t>
            </a:r>
            <a:endParaRPr lang="lv-LV" dirty="0" smtClean="0"/>
          </a:p>
          <a:p>
            <a:pPr lvl="1"/>
            <a:r>
              <a:rPr lang="lv-LV" dirty="0" smtClean="0"/>
              <a:t>VEGF - </a:t>
            </a:r>
            <a:r>
              <a:rPr lang="lv-LV" dirty="0" err="1" smtClean="0"/>
              <a:t>vaskulārais</a:t>
            </a:r>
            <a:r>
              <a:rPr lang="lv-LV" dirty="0" smtClean="0"/>
              <a:t> </a:t>
            </a:r>
            <a:r>
              <a:rPr lang="lv-LV" dirty="0" err="1" smtClean="0"/>
              <a:t>endotēlija</a:t>
            </a:r>
            <a:r>
              <a:rPr lang="lv-LV" dirty="0" smtClean="0"/>
              <a:t> augšanas faktors, lai stimulētu </a:t>
            </a:r>
            <a:r>
              <a:rPr lang="lv-LV" dirty="0" err="1" smtClean="0"/>
              <a:t>revaskularizācijas</a:t>
            </a:r>
            <a:r>
              <a:rPr lang="lv-LV" dirty="0" smtClean="0"/>
              <a:t> procesus un aktivē </a:t>
            </a:r>
            <a:r>
              <a:rPr lang="lv-LV" dirty="0" err="1" smtClean="0"/>
              <a:t>vasodilatāciju</a:t>
            </a:r>
            <a:endParaRPr lang="lv-LV" dirty="0" smtClean="0"/>
          </a:p>
          <a:p>
            <a:pPr lvl="1"/>
            <a:r>
              <a:rPr lang="lv-LV" dirty="0" smtClean="0"/>
              <a:t>FGF – </a:t>
            </a:r>
            <a:r>
              <a:rPr lang="lv-LV" dirty="0" err="1" smtClean="0"/>
              <a:t>fibroblastu</a:t>
            </a:r>
            <a:r>
              <a:rPr lang="lv-LV" dirty="0" smtClean="0"/>
              <a:t> augšanas faktors, </a:t>
            </a:r>
            <a:r>
              <a:rPr lang="lv-LV" dirty="0" err="1" smtClean="0"/>
              <a:t>preklīniskajos</a:t>
            </a:r>
            <a:r>
              <a:rPr lang="lv-LV" dirty="0" smtClean="0"/>
              <a:t> pētījumos uzlabo </a:t>
            </a:r>
            <a:r>
              <a:rPr lang="lv-LV" dirty="0" err="1" smtClean="0"/>
              <a:t>asinrites</a:t>
            </a:r>
            <a:r>
              <a:rPr lang="lv-LV" dirty="0" smtClean="0"/>
              <a:t> un miokarda funkcijas atjaunošanos. </a:t>
            </a:r>
          </a:p>
          <a:p>
            <a:pPr lvl="1"/>
            <a:r>
              <a:rPr lang="lv-LV" dirty="0" err="1" smtClean="0"/>
              <a:t>Hif-1a</a:t>
            </a:r>
            <a:r>
              <a:rPr lang="lv-LV" dirty="0" smtClean="0"/>
              <a:t> </a:t>
            </a:r>
            <a:r>
              <a:rPr lang="lv-LV" dirty="0" err="1" smtClean="0"/>
              <a:t>hipoxijas</a:t>
            </a:r>
            <a:r>
              <a:rPr lang="lv-LV" dirty="0" smtClean="0"/>
              <a:t> inducētais faktors</a:t>
            </a:r>
          </a:p>
          <a:p>
            <a:pPr lvl="1"/>
            <a:r>
              <a:rPr lang="lv-LV" dirty="0" smtClean="0"/>
              <a:t>HGF – </a:t>
            </a:r>
            <a:r>
              <a:rPr lang="lv-LV" dirty="0" err="1" smtClean="0"/>
              <a:t>hepatocītu</a:t>
            </a:r>
            <a:r>
              <a:rPr lang="lv-LV" dirty="0" smtClean="0"/>
              <a:t> augšanas faktors (</a:t>
            </a:r>
            <a:r>
              <a:rPr lang="lv-LV" dirty="0" err="1" smtClean="0"/>
              <a:t>citokīns</a:t>
            </a:r>
            <a:r>
              <a:rPr lang="lv-LV" dirty="0" smtClean="0"/>
              <a:t>)</a:t>
            </a:r>
          </a:p>
          <a:p>
            <a:pPr lvl="1"/>
            <a:r>
              <a:rPr lang="lv-LV" dirty="0" err="1" smtClean="0"/>
              <a:t>iNOS-</a:t>
            </a:r>
            <a:r>
              <a:rPr lang="lv-LV" dirty="0" smtClean="0"/>
              <a:t> nitrīta oksīda </a:t>
            </a:r>
            <a:r>
              <a:rPr lang="lv-LV" dirty="0" err="1" smtClean="0"/>
              <a:t>sintetāze</a:t>
            </a:r>
            <a:r>
              <a:rPr lang="lv-LV" dirty="0" smtClean="0"/>
              <a:t>, modulē </a:t>
            </a:r>
            <a:r>
              <a:rPr lang="lv-LV" dirty="0" err="1" smtClean="0"/>
              <a:t>vaskulāro</a:t>
            </a:r>
            <a:r>
              <a:rPr lang="lv-LV" dirty="0" smtClean="0"/>
              <a:t> toni, peristaltiku, arī </a:t>
            </a:r>
            <a:r>
              <a:rPr lang="lv-LV" dirty="0" err="1" smtClean="0"/>
              <a:t>angioģenēzi</a:t>
            </a:r>
            <a:r>
              <a:rPr lang="lv-LV" dirty="0" smtClean="0"/>
              <a:t> veicinošs faktors</a:t>
            </a:r>
          </a:p>
        </p:txBody>
      </p:sp>
      <p:sp>
        <p:nvSpPr>
          <p:cNvPr id="4" name="Title 2"/>
          <p:cNvSpPr txBox="1">
            <a:spLocks/>
          </p:cNvSpPr>
          <p:nvPr/>
        </p:nvSpPr>
        <p:spPr bwMode="black">
          <a:xfrm>
            <a:off x="0" y="152400"/>
            <a:ext cx="91440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3200" b="1">
                <a:solidFill>
                  <a:srgbClr val="000066"/>
                </a:solidFill>
                <a:latin typeface="Calibri" pitchFamily="34" charset="0"/>
                <a:ea typeface="+mj-ea"/>
                <a:cs typeface="Calibri" pitchFamily="34" charset="0"/>
              </a:defRPr>
            </a:lvl1pPr>
            <a:lvl2pPr algn="r" rtl="0" eaLnBrk="1" fontAlgn="base" hangingPunct="1">
              <a:spcBef>
                <a:spcPct val="0"/>
              </a:spcBef>
              <a:spcAft>
                <a:spcPct val="0"/>
              </a:spcAft>
              <a:defRPr sz="3200">
                <a:solidFill>
                  <a:schemeClr val="tx1"/>
                </a:solidFill>
                <a:latin typeface="Verdana" pitchFamily="34" charset="0"/>
              </a:defRPr>
            </a:lvl2pPr>
            <a:lvl3pPr algn="r" rtl="0" eaLnBrk="1" fontAlgn="base" hangingPunct="1">
              <a:spcBef>
                <a:spcPct val="0"/>
              </a:spcBef>
              <a:spcAft>
                <a:spcPct val="0"/>
              </a:spcAft>
              <a:defRPr sz="3200">
                <a:solidFill>
                  <a:schemeClr val="tx1"/>
                </a:solidFill>
                <a:latin typeface="Verdana" pitchFamily="34" charset="0"/>
              </a:defRPr>
            </a:lvl3pPr>
            <a:lvl4pPr algn="r" rtl="0" eaLnBrk="1" fontAlgn="base" hangingPunct="1">
              <a:spcBef>
                <a:spcPct val="0"/>
              </a:spcBef>
              <a:spcAft>
                <a:spcPct val="0"/>
              </a:spcAft>
              <a:defRPr sz="3200">
                <a:solidFill>
                  <a:schemeClr val="tx1"/>
                </a:solidFill>
                <a:latin typeface="Verdana" pitchFamily="34" charset="0"/>
              </a:defRPr>
            </a:lvl4pPr>
            <a:lvl5pPr algn="r" rtl="0" eaLnBrk="1" fontAlgn="base" hangingPunct="1">
              <a:spcBef>
                <a:spcPct val="0"/>
              </a:spcBef>
              <a:spcAft>
                <a:spcPct val="0"/>
              </a:spcAft>
              <a:defRPr sz="3200">
                <a:solidFill>
                  <a:schemeClr val="tx1"/>
                </a:solidFill>
                <a:latin typeface="Verdana" pitchFamily="34" charset="0"/>
              </a:defRPr>
            </a:lvl5pPr>
            <a:lvl6pPr marL="457200" algn="r" rtl="0" eaLnBrk="1" fontAlgn="base" hangingPunct="1">
              <a:spcBef>
                <a:spcPct val="0"/>
              </a:spcBef>
              <a:spcAft>
                <a:spcPct val="0"/>
              </a:spcAft>
              <a:defRPr sz="3200">
                <a:solidFill>
                  <a:schemeClr val="tx1"/>
                </a:solidFill>
                <a:latin typeface="Verdana" pitchFamily="34" charset="0"/>
              </a:defRPr>
            </a:lvl6pPr>
            <a:lvl7pPr marL="914400" algn="r" rtl="0" eaLnBrk="1" fontAlgn="base" hangingPunct="1">
              <a:spcBef>
                <a:spcPct val="0"/>
              </a:spcBef>
              <a:spcAft>
                <a:spcPct val="0"/>
              </a:spcAft>
              <a:defRPr sz="3200">
                <a:solidFill>
                  <a:schemeClr val="tx1"/>
                </a:solidFill>
                <a:latin typeface="Verdana" pitchFamily="34" charset="0"/>
              </a:defRPr>
            </a:lvl7pPr>
            <a:lvl8pPr marL="1371600" algn="r" rtl="0" eaLnBrk="1" fontAlgn="base" hangingPunct="1">
              <a:spcBef>
                <a:spcPct val="0"/>
              </a:spcBef>
              <a:spcAft>
                <a:spcPct val="0"/>
              </a:spcAft>
              <a:defRPr sz="3200">
                <a:solidFill>
                  <a:schemeClr val="tx1"/>
                </a:solidFill>
                <a:latin typeface="Verdana" pitchFamily="34" charset="0"/>
              </a:defRPr>
            </a:lvl8pPr>
            <a:lvl9pPr marL="1828800" algn="r" rtl="0" eaLnBrk="1" fontAlgn="base" hangingPunct="1">
              <a:spcBef>
                <a:spcPct val="0"/>
              </a:spcBef>
              <a:spcAft>
                <a:spcPct val="0"/>
              </a:spcAft>
              <a:defRPr sz="3200">
                <a:solidFill>
                  <a:schemeClr val="tx1"/>
                </a:solidFill>
                <a:latin typeface="Verdana" pitchFamily="34" charset="0"/>
              </a:defRPr>
            </a:lvl9pPr>
          </a:lstStyle>
          <a:p>
            <a:r>
              <a:rPr lang="lv-LV" kern="0" smtClean="0"/>
              <a:t>Išēmiskās sirds slimības gēnu terapijas mērķi</a:t>
            </a:r>
            <a:endParaRPr lang="en-US" kern="0" dirty="0"/>
          </a:p>
        </p:txBody>
      </p:sp>
    </p:spTree>
    <p:extLst>
      <p:ext uri="{BB962C8B-B14F-4D97-AF65-F5344CB8AC3E}">
        <p14:creationId xmlns:p14="http://schemas.microsoft.com/office/powerpoint/2010/main" val="1882276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err="1" smtClean="0"/>
              <a:t>Miocītu</a:t>
            </a:r>
            <a:r>
              <a:rPr lang="lv-LV" dirty="0" smtClean="0"/>
              <a:t> funkcijas</a:t>
            </a:r>
            <a:endParaRPr lang="en-US" dirty="0"/>
          </a:p>
          <a:p>
            <a:pPr lvl="1"/>
            <a:r>
              <a:rPr lang="lv-LV" dirty="0" smtClean="0"/>
              <a:t>SERCA2a kalcija </a:t>
            </a:r>
            <a:r>
              <a:rPr lang="lv-LV" dirty="0" err="1" smtClean="0"/>
              <a:t>ATPāse</a:t>
            </a:r>
            <a:r>
              <a:rPr lang="lv-LV" dirty="0" smtClean="0"/>
              <a:t> 2 – kalcija homeostāzes regulācija </a:t>
            </a:r>
            <a:r>
              <a:rPr lang="lv-LV" dirty="0" err="1" smtClean="0"/>
              <a:t>miocītos</a:t>
            </a:r>
            <a:r>
              <a:rPr lang="lv-LV" dirty="0" smtClean="0"/>
              <a:t> nodrošinot to relaksāciju. </a:t>
            </a:r>
          </a:p>
          <a:p>
            <a:pPr lvl="1"/>
            <a:r>
              <a:rPr lang="lv-LV" dirty="0" smtClean="0"/>
              <a:t>S100A </a:t>
            </a:r>
            <a:r>
              <a:rPr lang="lv-LV" dirty="0" err="1" smtClean="0"/>
              <a:t>cardiospecifisks</a:t>
            </a:r>
            <a:r>
              <a:rPr lang="lv-LV" dirty="0" smtClean="0"/>
              <a:t> kalcija sensors, kura daudzums ir samazināts MI bijātos audos, - kombinācijā ar beta-AR receptoru blokatoru pozitīvs efekts</a:t>
            </a:r>
          </a:p>
          <a:p>
            <a:pPr lvl="1"/>
            <a:r>
              <a:rPr lang="lv-LV" dirty="0" err="1" smtClean="0"/>
              <a:t>bARK-ct</a:t>
            </a:r>
            <a:r>
              <a:rPr lang="lv-LV" dirty="0" smtClean="0"/>
              <a:t> </a:t>
            </a:r>
            <a:r>
              <a:rPr lang="lv-LV" dirty="0" err="1" smtClean="0"/>
              <a:t>inhibē</a:t>
            </a:r>
            <a:r>
              <a:rPr lang="lv-LV" dirty="0" smtClean="0"/>
              <a:t> </a:t>
            </a:r>
            <a:r>
              <a:rPr lang="lv-LV" dirty="0" err="1" smtClean="0"/>
              <a:t>bARK</a:t>
            </a:r>
            <a:r>
              <a:rPr lang="lv-LV" dirty="0" smtClean="0"/>
              <a:t> (AR asociēto </a:t>
            </a:r>
            <a:r>
              <a:rPr lang="lv-LV" dirty="0" err="1" smtClean="0"/>
              <a:t>kināzi</a:t>
            </a:r>
            <a:r>
              <a:rPr lang="lv-LV" dirty="0" smtClean="0"/>
              <a:t>) – uzlabotas kontrakcijas </a:t>
            </a:r>
          </a:p>
          <a:p>
            <a:pPr lvl="1"/>
            <a:endParaRPr lang="lv-LV" dirty="0"/>
          </a:p>
        </p:txBody>
      </p:sp>
      <p:sp>
        <p:nvSpPr>
          <p:cNvPr id="3" name="Title 2"/>
          <p:cNvSpPr>
            <a:spLocks noGrp="1"/>
          </p:cNvSpPr>
          <p:nvPr>
            <p:ph type="title"/>
          </p:nvPr>
        </p:nvSpPr>
        <p:spPr/>
        <p:txBody>
          <a:bodyPr/>
          <a:lstStyle/>
          <a:p>
            <a:endParaRPr lang="en-US"/>
          </a:p>
        </p:txBody>
      </p:sp>
      <p:sp>
        <p:nvSpPr>
          <p:cNvPr id="4" name="Title 2"/>
          <p:cNvSpPr txBox="1">
            <a:spLocks/>
          </p:cNvSpPr>
          <p:nvPr/>
        </p:nvSpPr>
        <p:spPr bwMode="black">
          <a:xfrm>
            <a:off x="0" y="152400"/>
            <a:ext cx="91440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3200" b="1">
                <a:solidFill>
                  <a:srgbClr val="000066"/>
                </a:solidFill>
                <a:latin typeface="Calibri" pitchFamily="34" charset="0"/>
                <a:ea typeface="+mj-ea"/>
                <a:cs typeface="Calibri" pitchFamily="34" charset="0"/>
              </a:defRPr>
            </a:lvl1pPr>
            <a:lvl2pPr algn="r" rtl="0" eaLnBrk="1" fontAlgn="base" hangingPunct="1">
              <a:spcBef>
                <a:spcPct val="0"/>
              </a:spcBef>
              <a:spcAft>
                <a:spcPct val="0"/>
              </a:spcAft>
              <a:defRPr sz="3200">
                <a:solidFill>
                  <a:schemeClr val="tx1"/>
                </a:solidFill>
                <a:latin typeface="Verdana" pitchFamily="34" charset="0"/>
              </a:defRPr>
            </a:lvl2pPr>
            <a:lvl3pPr algn="r" rtl="0" eaLnBrk="1" fontAlgn="base" hangingPunct="1">
              <a:spcBef>
                <a:spcPct val="0"/>
              </a:spcBef>
              <a:spcAft>
                <a:spcPct val="0"/>
              </a:spcAft>
              <a:defRPr sz="3200">
                <a:solidFill>
                  <a:schemeClr val="tx1"/>
                </a:solidFill>
                <a:latin typeface="Verdana" pitchFamily="34" charset="0"/>
              </a:defRPr>
            </a:lvl3pPr>
            <a:lvl4pPr algn="r" rtl="0" eaLnBrk="1" fontAlgn="base" hangingPunct="1">
              <a:spcBef>
                <a:spcPct val="0"/>
              </a:spcBef>
              <a:spcAft>
                <a:spcPct val="0"/>
              </a:spcAft>
              <a:defRPr sz="3200">
                <a:solidFill>
                  <a:schemeClr val="tx1"/>
                </a:solidFill>
                <a:latin typeface="Verdana" pitchFamily="34" charset="0"/>
              </a:defRPr>
            </a:lvl4pPr>
            <a:lvl5pPr algn="r" rtl="0" eaLnBrk="1" fontAlgn="base" hangingPunct="1">
              <a:spcBef>
                <a:spcPct val="0"/>
              </a:spcBef>
              <a:spcAft>
                <a:spcPct val="0"/>
              </a:spcAft>
              <a:defRPr sz="3200">
                <a:solidFill>
                  <a:schemeClr val="tx1"/>
                </a:solidFill>
                <a:latin typeface="Verdana" pitchFamily="34" charset="0"/>
              </a:defRPr>
            </a:lvl5pPr>
            <a:lvl6pPr marL="457200" algn="r" rtl="0" eaLnBrk="1" fontAlgn="base" hangingPunct="1">
              <a:spcBef>
                <a:spcPct val="0"/>
              </a:spcBef>
              <a:spcAft>
                <a:spcPct val="0"/>
              </a:spcAft>
              <a:defRPr sz="3200">
                <a:solidFill>
                  <a:schemeClr val="tx1"/>
                </a:solidFill>
                <a:latin typeface="Verdana" pitchFamily="34" charset="0"/>
              </a:defRPr>
            </a:lvl6pPr>
            <a:lvl7pPr marL="914400" algn="r" rtl="0" eaLnBrk="1" fontAlgn="base" hangingPunct="1">
              <a:spcBef>
                <a:spcPct val="0"/>
              </a:spcBef>
              <a:spcAft>
                <a:spcPct val="0"/>
              </a:spcAft>
              <a:defRPr sz="3200">
                <a:solidFill>
                  <a:schemeClr val="tx1"/>
                </a:solidFill>
                <a:latin typeface="Verdana" pitchFamily="34" charset="0"/>
              </a:defRPr>
            </a:lvl7pPr>
            <a:lvl8pPr marL="1371600" algn="r" rtl="0" eaLnBrk="1" fontAlgn="base" hangingPunct="1">
              <a:spcBef>
                <a:spcPct val="0"/>
              </a:spcBef>
              <a:spcAft>
                <a:spcPct val="0"/>
              </a:spcAft>
              <a:defRPr sz="3200">
                <a:solidFill>
                  <a:schemeClr val="tx1"/>
                </a:solidFill>
                <a:latin typeface="Verdana" pitchFamily="34" charset="0"/>
              </a:defRPr>
            </a:lvl8pPr>
            <a:lvl9pPr marL="1828800" algn="r" rtl="0" eaLnBrk="1" fontAlgn="base" hangingPunct="1">
              <a:spcBef>
                <a:spcPct val="0"/>
              </a:spcBef>
              <a:spcAft>
                <a:spcPct val="0"/>
              </a:spcAft>
              <a:defRPr sz="3200">
                <a:solidFill>
                  <a:schemeClr val="tx1"/>
                </a:solidFill>
                <a:latin typeface="Verdana" pitchFamily="34" charset="0"/>
              </a:defRPr>
            </a:lvl9pPr>
          </a:lstStyle>
          <a:p>
            <a:r>
              <a:rPr lang="lv-LV" kern="0" smtClean="0"/>
              <a:t>Išēmiskās sirds slimības gēnu terapijas mērķi</a:t>
            </a:r>
            <a:endParaRPr lang="en-US" kern="0" dirty="0"/>
          </a:p>
        </p:txBody>
      </p:sp>
    </p:spTree>
    <p:extLst>
      <p:ext uri="{BB962C8B-B14F-4D97-AF65-F5344CB8AC3E}">
        <p14:creationId xmlns:p14="http://schemas.microsoft.com/office/powerpoint/2010/main" val="11587330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Piegādes veidi CAD gēnu terapijā</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837" y="908720"/>
            <a:ext cx="6048672" cy="558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9983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err="1" smtClean="0"/>
              <a:t>Adeno</a:t>
            </a:r>
            <a:r>
              <a:rPr lang="lv-LV" dirty="0" smtClean="0"/>
              <a:t> asociēto vīrusu izmantošana</a:t>
            </a:r>
          </a:p>
          <a:p>
            <a:r>
              <a:rPr lang="lv-LV" dirty="0" smtClean="0"/>
              <a:t>AAV </a:t>
            </a:r>
            <a:r>
              <a:rPr lang="lv-LV" dirty="0" err="1" smtClean="0"/>
              <a:t>trofisms</a:t>
            </a:r>
            <a:r>
              <a:rPr lang="lv-LV" dirty="0" smtClean="0"/>
              <a:t> (zināmi 13 AAV </a:t>
            </a:r>
            <a:r>
              <a:rPr lang="lv-LV" dirty="0" err="1" smtClean="0"/>
              <a:t>serotipi</a:t>
            </a:r>
            <a:r>
              <a:rPr lang="lv-LV" dirty="0" smtClean="0"/>
              <a:t> un aptuveni 100 AAV varianti</a:t>
            </a:r>
          </a:p>
          <a:p>
            <a:r>
              <a:rPr lang="lv-LV" dirty="0" smtClean="0"/>
              <a:t>AAV-1, AAV-6, AAV-8 un AAV-9 ir lielākā </a:t>
            </a:r>
            <a:r>
              <a:rPr lang="lv-LV" dirty="0" err="1" smtClean="0"/>
              <a:t>kardio</a:t>
            </a:r>
            <a:r>
              <a:rPr lang="lv-LV" dirty="0" smtClean="0"/>
              <a:t> </a:t>
            </a:r>
            <a:r>
              <a:rPr lang="lv-LV" dirty="0" err="1" smtClean="0"/>
              <a:t>transdukcijas</a:t>
            </a:r>
            <a:r>
              <a:rPr lang="lv-LV" dirty="0" smtClean="0"/>
              <a:t> efektivitāte- AAV-9 ar lielāko </a:t>
            </a:r>
            <a:r>
              <a:rPr lang="lv-LV" dirty="0" err="1"/>
              <a:t>k</a:t>
            </a:r>
            <a:r>
              <a:rPr lang="lv-LV" dirty="0" err="1" smtClean="0"/>
              <a:t>ardiotrofismu</a:t>
            </a:r>
            <a:endParaRPr lang="lv-LV" dirty="0" smtClean="0"/>
          </a:p>
          <a:p>
            <a:r>
              <a:rPr lang="lv-LV" dirty="0" smtClean="0"/>
              <a:t>Veidot mākslīgi radītus AAV variantus ar paaugstinātu </a:t>
            </a:r>
            <a:r>
              <a:rPr lang="lv-LV" dirty="0" err="1" smtClean="0"/>
              <a:t>kardiotrofismu</a:t>
            </a:r>
            <a:r>
              <a:rPr lang="lv-LV" dirty="0" smtClean="0"/>
              <a:t> izmantojot vadīto evolūciju</a:t>
            </a:r>
            <a:endParaRPr lang="en-US" dirty="0"/>
          </a:p>
        </p:txBody>
      </p:sp>
      <p:sp>
        <p:nvSpPr>
          <p:cNvPr id="3" name="Title 2"/>
          <p:cNvSpPr>
            <a:spLocks noGrp="1"/>
          </p:cNvSpPr>
          <p:nvPr>
            <p:ph type="title"/>
          </p:nvPr>
        </p:nvSpPr>
        <p:spPr/>
        <p:txBody>
          <a:bodyPr/>
          <a:lstStyle/>
          <a:p>
            <a:r>
              <a:rPr lang="lv-LV" dirty="0" smtClean="0"/>
              <a:t>AAV bāzētā sirds </a:t>
            </a:r>
            <a:r>
              <a:rPr lang="lv-LV" smtClean="0"/>
              <a:t>nepietiekamības terapija</a:t>
            </a:r>
            <a:endParaRPr lang="en-US"/>
          </a:p>
        </p:txBody>
      </p:sp>
    </p:spTree>
    <p:extLst>
      <p:ext uri="{BB962C8B-B14F-4D97-AF65-F5344CB8AC3E}">
        <p14:creationId xmlns:p14="http://schemas.microsoft.com/office/powerpoint/2010/main" val="15340292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7317"/>
            <a:ext cx="8898983" cy="630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4585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873277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800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C:\Documents and Settings\Nilgun Tumer\Desktop\Gene therapy figures\GT21.jpg"/>
          <p:cNvPicPr>
            <a:picLocks noChangeAspect="1" noChangeArrowheads="1"/>
          </p:cNvPicPr>
          <p:nvPr/>
        </p:nvPicPr>
        <p:blipFill>
          <a:blip r:embed="rId2">
            <a:extLst>
              <a:ext uri="{28A0092B-C50C-407E-A947-70E740481C1C}">
                <a14:useLocalDpi xmlns:a14="http://schemas.microsoft.com/office/drawing/2010/main" val="0"/>
              </a:ext>
            </a:extLst>
          </a:blip>
          <a:srcRect b="9694"/>
          <a:stretch>
            <a:fillRect/>
          </a:stretch>
        </p:blipFill>
        <p:spPr bwMode="auto">
          <a:xfrm>
            <a:off x="228600" y="990600"/>
            <a:ext cx="8686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269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0"/>
            <a:ext cx="7177878"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3436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4"/>
            <a:ext cx="9099402" cy="6802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1943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890588"/>
            <a:ext cx="678180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478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528" y="28636"/>
            <a:ext cx="8229600" cy="850106"/>
          </a:xfrm>
        </p:spPr>
        <p:txBody>
          <a:bodyPr/>
          <a:lstStyle/>
          <a:p>
            <a:pPr eaLnBrk="1" hangingPunct="1"/>
            <a:r>
              <a:rPr lang="lv-LV" altLang="en-US" dirty="0" smtClean="0"/>
              <a:t>Nevirālas gēnu pārneses metodes</a:t>
            </a:r>
            <a:endParaRPr lang="en-GB" altLang="en-US" dirty="0" smtClean="0"/>
          </a:p>
        </p:txBody>
      </p:sp>
      <p:sp>
        <p:nvSpPr>
          <p:cNvPr id="5126" name="Content Placeholder 5"/>
          <p:cNvSpPr>
            <a:spLocks noGrp="1"/>
          </p:cNvSpPr>
          <p:nvPr>
            <p:ph sz="quarter" idx="4"/>
          </p:nvPr>
        </p:nvSpPr>
        <p:spPr>
          <a:xfrm>
            <a:off x="323528" y="1196752"/>
            <a:ext cx="7776864" cy="5112568"/>
          </a:xfrm>
        </p:spPr>
        <p:txBody>
          <a:bodyPr/>
          <a:lstStyle/>
          <a:p>
            <a:pPr eaLnBrk="1" hangingPunct="1"/>
            <a:r>
              <a:rPr lang="lv-LV" altLang="en-US" sz="2300" dirty="0" err="1" smtClean="0"/>
              <a:t>Mikroinjekcija</a:t>
            </a:r>
            <a:endParaRPr lang="en-GB" altLang="en-US" sz="2300" dirty="0" smtClean="0"/>
          </a:p>
          <a:p>
            <a:pPr eaLnBrk="1" hangingPunct="1"/>
            <a:r>
              <a:rPr lang="lv-LV" altLang="en-US" sz="2300" dirty="0" smtClean="0"/>
              <a:t>Gēnu pistole «</a:t>
            </a:r>
            <a:r>
              <a:rPr lang="en-GB" altLang="en-US" sz="2300" dirty="0" smtClean="0"/>
              <a:t>Gene gun</a:t>
            </a:r>
            <a:r>
              <a:rPr lang="lv-LV" altLang="en-US" sz="2300" dirty="0" smtClean="0"/>
              <a:t>»</a:t>
            </a:r>
            <a:endParaRPr lang="en-GB" altLang="en-US" sz="2300" dirty="0" smtClean="0"/>
          </a:p>
          <a:p>
            <a:pPr eaLnBrk="1" hangingPunct="1"/>
            <a:r>
              <a:rPr lang="en-GB" altLang="en-US" sz="2300" dirty="0" err="1" smtClean="0"/>
              <a:t>Impalefection</a:t>
            </a:r>
            <a:r>
              <a:rPr lang="lv-LV" altLang="en-US" sz="2300" dirty="0" smtClean="0"/>
              <a:t> – </a:t>
            </a:r>
            <a:r>
              <a:rPr lang="lv-LV" altLang="en-US" sz="2300" dirty="0" err="1" smtClean="0"/>
              <a:t>nanostruktūru</a:t>
            </a:r>
            <a:r>
              <a:rPr lang="lv-LV" altLang="en-US" sz="2300" dirty="0" smtClean="0"/>
              <a:t> veicināta pārnese</a:t>
            </a:r>
            <a:endParaRPr lang="en-GB" altLang="en-US" sz="2300" dirty="0" smtClean="0"/>
          </a:p>
          <a:p>
            <a:pPr eaLnBrk="1" hangingPunct="1"/>
            <a:r>
              <a:rPr lang="lv-LV" altLang="en-US" sz="2300" dirty="0" smtClean="0"/>
              <a:t>Hidrostatiskais spiediens</a:t>
            </a:r>
            <a:endParaRPr lang="en-GB" altLang="en-US" sz="2300" dirty="0" smtClean="0"/>
          </a:p>
          <a:p>
            <a:pPr eaLnBrk="1" hangingPunct="1"/>
            <a:r>
              <a:rPr lang="lv-LV" altLang="en-US" sz="2300" dirty="0" err="1" smtClean="0"/>
              <a:t>Elektroporācija</a:t>
            </a:r>
            <a:endParaRPr lang="en-GB" altLang="en-US" sz="2300" dirty="0" smtClean="0"/>
          </a:p>
          <a:p>
            <a:pPr eaLnBrk="1" hangingPunct="1"/>
            <a:r>
              <a:rPr lang="lv-LV" altLang="en-US" sz="2300" dirty="0" smtClean="0"/>
              <a:t>Nepārtraukta infūzija</a:t>
            </a:r>
            <a:endParaRPr lang="en-GB" altLang="en-US" sz="2300" dirty="0" smtClean="0"/>
          </a:p>
          <a:p>
            <a:pPr eaLnBrk="1" hangingPunct="1"/>
            <a:r>
              <a:rPr lang="lv-LV" altLang="en-US" sz="2300" dirty="0" err="1" smtClean="0"/>
              <a:t>Sonikācija</a:t>
            </a:r>
            <a:endParaRPr lang="lv-LV" altLang="en-US" sz="2300" dirty="0" smtClean="0"/>
          </a:p>
          <a:p>
            <a:pPr eaLnBrk="1" hangingPunct="1"/>
            <a:endParaRPr lang="en-GB" altLang="en-US" sz="2300" dirty="0" smtClean="0"/>
          </a:p>
          <a:p>
            <a:pPr eaLnBrk="1" hangingPunct="1"/>
            <a:r>
              <a:rPr lang="lv-LV" altLang="en-US" sz="2300" dirty="0" smtClean="0"/>
              <a:t>Ķīmiskās metodes - </a:t>
            </a:r>
            <a:r>
              <a:rPr lang="en-GB" altLang="en-US" sz="2300" dirty="0" smtClean="0"/>
              <a:t> </a:t>
            </a:r>
            <a:r>
              <a:rPr lang="en-GB" altLang="en-US" sz="2300" dirty="0" err="1" smtClean="0"/>
              <a:t>lipofe</a:t>
            </a:r>
            <a:r>
              <a:rPr lang="lv-LV" altLang="en-US" sz="2300" dirty="0" err="1" smtClean="0"/>
              <a:t>kcija</a:t>
            </a:r>
            <a:r>
              <a:rPr lang="en-GB" altLang="en-US" sz="2300" dirty="0" smtClean="0"/>
              <a:t> </a:t>
            </a:r>
          </a:p>
          <a:p>
            <a:pPr eaLnBrk="1" hangingPunct="1"/>
            <a:r>
              <a:rPr lang="lv-LV" altLang="en-US" sz="2300" dirty="0" smtClean="0"/>
              <a:t>Polimēri šūnu nesēji </a:t>
            </a:r>
            <a:r>
              <a:rPr lang="en-GB" altLang="en-US" sz="2300" dirty="0" smtClean="0"/>
              <a:t>pol</a:t>
            </a:r>
            <a:r>
              <a:rPr lang="lv-LV" altLang="en-US" sz="2300" dirty="0" smtClean="0"/>
              <a:t>i</a:t>
            </a:r>
            <a:r>
              <a:rPr lang="en-GB" altLang="en-US" sz="2300" dirty="0" err="1" smtClean="0"/>
              <a:t>ple</a:t>
            </a:r>
            <a:r>
              <a:rPr lang="lv-LV" altLang="en-US" sz="2300" dirty="0" err="1" smtClean="0"/>
              <a:t>ksi</a:t>
            </a:r>
            <a:endParaRPr lang="en-GB" altLang="en-US" sz="2300" dirty="0" smtClean="0"/>
          </a:p>
          <a:p>
            <a:pPr eaLnBrk="1" hangingPunct="1"/>
            <a:endParaRPr lang="en-GB" altLang="en-US" dirty="0" smtClean="0"/>
          </a:p>
          <a:p>
            <a:pPr eaLnBrk="1" hangingPunct="1"/>
            <a:endParaRPr lang="en-GB" altLang="en-US" dirty="0" smtClean="0"/>
          </a:p>
          <a:p>
            <a:pPr eaLnBrk="1" hangingPunct="1">
              <a:buFont typeface="Arial" charset="0"/>
              <a:buNone/>
            </a:pPr>
            <a:endParaRPr lang="en-GB" altLang="en-US" dirty="0" smtClean="0"/>
          </a:p>
        </p:txBody>
      </p:sp>
    </p:spTree>
    <p:extLst>
      <p:ext uri="{BB962C8B-B14F-4D97-AF65-F5344CB8AC3E}">
        <p14:creationId xmlns:p14="http://schemas.microsoft.com/office/powerpoint/2010/main" val="11235921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280920" cy="6067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10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Tieša </a:t>
            </a:r>
            <a:r>
              <a:rPr lang="lv-LV" dirty="0" err="1" smtClean="0"/>
              <a:t>vīsusa</a:t>
            </a:r>
            <a:r>
              <a:rPr lang="lv-LV" dirty="0" smtClean="0"/>
              <a:t> administrēšana smadzenēs</a:t>
            </a:r>
            <a:endParaRPr lang="en-US" dirty="0"/>
          </a:p>
        </p:txBody>
      </p:sp>
      <p:pic>
        <p:nvPicPr>
          <p:cNvPr id="1026" name="Picture 2" descr="http://www.pediatricneurosciences.com/articles/2010/5/2/images/JPediatrNeurosci_2010_5_2_115_76102_f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80798"/>
            <a:ext cx="6032376" cy="597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9192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933450"/>
            <a:ext cx="677227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05944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8213"/>
            <a:ext cx="670560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3016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947738"/>
            <a:ext cx="673417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6040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39 bērni ar LINCL </a:t>
            </a:r>
          </a:p>
          <a:p>
            <a:r>
              <a:rPr lang="lv-LV" dirty="0" smtClean="0"/>
              <a:t>17 bērniem uzsākta terapija</a:t>
            </a:r>
          </a:p>
          <a:p>
            <a:r>
              <a:rPr lang="lv-LV" dirty="0" smtClean="0"/>
              <a:t>6 bērni apsekoti pietiekamu laiku</a:t>
            </a:r>
          </a:p>
          <a:p>
            <a:r>
              <a:rPr lang="lv-LV" dirty="0" smtClean="0"/>
              <a:t>Nav novēroti blakusefekti</a:t>
            </a:r>
          </a:p>
          <a:p>
            <a:r>
              <a:rPr lang="lv-LV" dirty="0" smtClean="0"/>
              <a:t>Visiem bērniem novērota ievērojami palēnināta slimības progresija (motorā aktivitāte, valodas attīstība un MRI)</a:t>
            </a:r>
          </a:p>
          <a:p>
            <a:r>
              <a:rPr lang="lv-LV" dirty="0" smtClean="0"/>
              <a:t>Problēmas ar slimības fenotipa noteikšanu </a:t>
            </a:r>
            <a:endParaRPr lang="en-US" dirty="0"/>
          </a:p>
        </p:txBody>
      </p:sp>
      <p:sp>
        <p:nvSpPr>
          <p:cNvPr id="3" name="Title 2"/>
          <p:cNvSpPr>
            <a:spLocks noGrp="1"/>
          </p:cNvSpPr>
          <p:nvPr>
            <p:ph type="title"/>
          </p:nvPr>
        </p:nvSpPr>
        <p:spPr/>
        <p:txBody>
          <a:bodyPr/>
          <a:lstStyle/>
          <a:p>
            <a:r>
              <a:rPr lang="lv-LV" dirty="0" smtClean="0"/>
              <a:t>Rezultāti cilvēkos </a:t>
            </a:r>
            <a:endParaRPr lang="en-US" dirty="0"/>
          </a:p>
        </p:txBody>
      </p:sp>
    </p:spTree>
    <p:extLst>
      <p:ext uri="{BB962C8B-B14F-4D97-AF65-F5344CB8AC3E}">
        <p14:creationId xmlns:p14="http://schemas.microsoft.com/office/powerpoint/2010/main" val="23143225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a:t>
            </a:r>
            <a:r>
              <a:rPr lang="en-US" b="1" dirty="0"/>
              <a:t>San </a:t>
            </a:r>
            <a:r>
              <a:rPr lang="en-US" b="1" dirty="0" err="1"/>
              <a:t>Raffaele</a:t>
            </a:r>
            <a:r>
              <a:rPr lang="en-US" b="1" dirty="0"/>
              <a:t>-Telethon Institute for Gene Therapy (TIGET</a:t>
            </a:r>
            <a:r>
              <a:rPr lang="en-US" b="1" dirty="0" smtClean="0"/>
              <a:t>)</a:t>
            </a:r>
            <a:endParaRPr lang="lv-LV" b="1" dirty="0" smtClean="0"/>
          </a:p>
          <a:p>
            <a:r>
              <a:rPr lang="en-US" b="1" dirty="0"/>
              <a:t>Luigi </a:t>
            </a:r>
            <a:r>
              <a:rPr lang="en-US" b="1" dirty="0" err="1" smtClean="0"/>
              <a:t>Naldini</a:t>
            </a:r>
            <a:endParaRPr lang="en-US" dirty="0"/>
          </a:p>
        </p:txBody>
      </p:sp>
      <p:sp>
        <p:nvSpPr>
          <p:cNvPr id="3" name="Title 2"/>
          <p:cNvSpPr>
            <a:spLocks noGrp="1"/>
          </p:cNvSpPr>
          <p:nvPr>
            <p:ph type="title"/>
          </p:nvPr>
        </p:nvSpPr>
        <p:spPr/>
        <p:txBody>
          <a:bodyPr/>
          <a:lstStyle/>
          <a:p>
            <a:r>
              <a:rPr lang="lv-LV" dirty="0" err="1" smtClean="0"/>
              <a:t>Lentivīrusu</a:t>
            </a:r>
            <a:r>
              <a:rPr lang="lv-LV" dirty="0" smtClean="0"/>
              <a:t> bāzēta cilmes šūnu gēnu terapija</a:t>
            </a:r>
            <a:endParaRPr lang="en-US" dirty="0"/>
          </a:p>
        </p:txBody>
      </p:sp>
      <p:pic>
        <p:nvPicPr>
          <p:cNvPr id="5122" name="Picture 2" descr="http://www.thefutureofscience.org/foto/201009141908220.Nald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700808"/>
            <a:ext cx="3217893" cy="484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277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637" y="908720"/>
            <a:ext cx="8229600" cy="1776611"/>
          </a:xfrm>
        </p:spPr>
        <p:txBody>
          <a:bodyPr/>
          <a:lstStyle/>
          <a:p>
            <a:r>
              <a:rPr lang="lv-LV" sz="2400" dirty="0" err="1" smtClean="0"/>
              <a:t>Metahromatiskā</a:t>
            </a:r>
            <a:r>
              <a:rPr lang="lv-LV" sz="2400" dirty="0" smtClean="0"/>
              <a:t> </a:t>
            </a:r>
            <a:r>
              <a:rPr lang="lv-LV" sz="2400" dirty="0" err="1" smtClean="0"/>
              <a:t>leikodistrofija</a:t>
            </a:r>
            <a:r>
              <a:rPr lang="lv-LV" sz="2400" dirty="0" smtClean="0"/>
              <a:t> – izraisa </a:t>
            </a:r>
            <a:r>
              <a:rPr lang="lv-LV" sz="2400" dirty="0" err="1" smtClean="0"/>
              <a:t>arylsulfatāzes</a:t>
            </a:r>
            <a:r>
              <a:rPr lang="lv-LV" sz="2400" dirty="0" smtClean="0"/>
              <a:t> A deficīts, - </a:t>
            </a:r>
            <a:r>
              <a:rPr lang="lv-LV" sz="2400" dirty="0" err="1" smtClean="0"/>
              <a:t>sulfatīdu</a:t>
            </a:r>
            <a:r>
              <a:rPr lang="lv-LV" sz="2400" dirty="0" smtClean="0"/>
              <a:t> uzkrāšanās, kas noved pie </a:t>
            </a:r>
            <a:r>
              <a:rPr lang="lv-LV" sz="2400" dirty="0" err="1" smtClean="0"/>
              <a:t>mielīna</a:t>
            </a:r>
            <a:r>
              <a:rPr lang="lv-LV" sz="2400" dirty="0" smtClean="0"/>
              <a:t> augšanas apstāšanās.</a:t>
            </a:r>
          </a:p>
          <a:p>
            <a:r>
              <a:rPr lang="lv-LV" sz="2400" dirty="0" err="1" smtClean="0"/>
              <a:t>Oligodendrocīdu</a:t>
            </a:r>
            <a:r>
              <a:rPr lang="lv-LV" sz="2400" dirty="0" smtClean="0"/>
              <a:t> un neironu degradācija </a:t>
            </a:r>
          </a:p>
          <a:p>
            <a:r>
              <a:rPr lang="lv-LV" sz="2400" dirty="0" smtClean="0"/>
              <a:t>Slimība ir fatāla (līdz 10 gadu pēc iestāšanās)</a:t>
            </a:r>
            <a:endParaRPr lang="en-US" sz="2400" dirty="0"/>
          </a:p>
        </p:txBody>
      </p:sp>
      <p:sp>
        <p:nvSpPr>
          <p:cNvPr id="3" name="Title 2"/>
          <p:cNvSpPr>
            <a:spLocks noGrp="1"/>
          </p:cNvSpPr>
          <p:nvPr>
            <p:ph type="title"/>
          </p:nvPr>
        </p:nvSpPr>
        <p:spPr>
          <a:xfrm>
            <a:off x="0" y="152400"/>
            <a:ext cx="9144000" cy="563563"/>
          </a:xfrm>
        </p:spPr>
        <p:txBody>
          <a:bodyPr/>
          <a:lstStyle/>
          <a:p>
            <a:r>
              <a:rPr lang="lv-LV" sz="2800" dirty="0" smtClean="0"/>
              <a:t>Gēnu terapija </a:t>
            </a:r>
            <a:r>
              <a:rPr lang="lv-LV" sz="2800" dirty="0" err="1" smtClean="0"/>
              <a:t>Metahromatiskās</a:t>
            </a:r>
            <a:r>
              <a:rPr lang="lv-LV" sz="2800" dirty="0" smtClean="0"/>
              <a:t> </a:t>
            </a:r>
            <a:r>
              <a:rPr lang="lv-LV" sz="2800" dirty="0" err="1" smtClean="0"/>
              <a:t>leikodistrofijas</a:t>
            </a:r>
            <a:r>
              <a:rPr lang="lv-LV" sz="2800" dirty="0" smtClean="0"/>
              <a:t> ārstēšanai</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 y="5104769"/>
            <a:ext cx="88487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284984"/>
            <a:ext cx="502920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3990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Hemopoētisko</a:t>
            </a:r>
            <a:r>
              <a:rPr lang="lv-LV" dirty="0" smtClean="0"/>
              <a:t> cilmes šūnu bāzēta terapija</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43000"/>
            <a:ext cx="428625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88" y="3409950"/>
            <a:ext cx="47625"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030638"/>
            <a:ext cx="3456384" cy="483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6775" y="5906412"/>
            <a:ext cx="3865225" cy="646331"/>
          </a:xfrm>
          <a:prstGeom prst="rect">
            <a:avLst/>
          </a:prstGeom>
          <a:noFill/>
        </p:spPr>
        <p:txBody>
          <a:bodyPr wrap="none" rtlCol="0">
            <a:spAutoFit/>
          </a:bodyPr>
          <a:lstStyle/>
          <a:p>
            <a:r>
              <a:rPr lang="lv-LV" dirty="0" smtClean="0"/>
              <a:t>Progresīva </a:t>
            </a:r>
            <a:r>
              <a:rPr lang="lv-LV" dirty="0" err="1" smtClean="0"/>
              <a:t>mikroglijas</a:t>
            </a:r>
            <a:r>
              <a:rPr lang="lv-LV" dirty="0" smtClean="0"/>
              <a:t> </a:t>
            </a:r>
            <a:r>
              <a:rPr lang="lv-LV" dirty="0" err="1" smtClean="0"/>
              <a:t>rekonstitūcija</a:t>
            </a:r>
            <a:endParaRPr lang="lv-LV" dirty="0" smtClean="0"/>
          </a:p>
          <a:p>
            <a:r>
              <a:rPr lang="lv-LV" dirty="0" smtClean="0"/>
              <a:t>ar </a:t>
            </a:r>
            <a:r>
              <a:rPr lang="lv-LV" dirty="0" err="1" smtClean="0"/>
              <a:t>korektētu</a:t>
            </a:r>
            <a:r>
              <a:rPr lang="lv-LV" dirty="0" smtClean="0"/>
              <a:t> šūnu palīdzību</a:t>
            </a:r>
            <a:endParaRPr lang="en-US" dirty="0"/>
          </a:p>
        </p:txBody>
      </p:sp>
      <p:sp>
        <p:nvSpPr>
          <p:cNvPr id="7" name="TextBox 6"/>
          <p:cNvSpPr txBox="1"/>
          <p:nvPr/>
        </p:nvSpPr>
        <p:spPr>
          <a:xfrm>
            <a:off x="5755187" y="5906412"/>
            <a:ext cx="3159839" cy="369332"/>
          </a:xfrm>
          <a:prstGeom prst="rect">
            <a:avLst/>
          </a:prstGeom>
          <a:noFill/>
        </p:spPr>
        <p:txBody>
          <a:bodyPr wrap="none" rtlCol="0">
            <a:spAutoFit/>
          </a:bodyPr>
          <a:lstStyle/>
          <a:p>
            <a:r>
              <a:rPr lang="lv-LV" dirty="0" smtClean="0"/>
              <a:t>Oriģinālo šūnu </a:t>
            </a:r>
            <a:r>
              <a:rPr lang="lv-LV" dirty="0" err="1" smtClean="0"/>
              <a:t>kros-korekcija</a:t>
            </a:r>
            <a:endParaRPr lang="en-US" dirty="0"/>
          </a:p>
        </p:txBody>
      </p:sp>
    </p:spTree>
    <p:extLst>
      <p:ext uri="{BB962C8B-B14F-4D97-AF65-F5344CB8AC3E}">
        <p14:creationId xmlns:p14="http://schemas.microsoft.com/office/powerpoint/2010/main" val="6068824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Uzlabota gēnu pārneses efektivitāte</a:t>
            </a:r>
          </a:p>
          <a:p>
            <a:endParaRPr lang="lv-LV" dirty="0"/>
          </a:p>
          <a:p>
            <a:r>
              <a:rPr lang="lv-LV" dirty="0" err="1" smtClean="0"/>
              <a:t>Transdukcija</a:t>
            </a:r>
            <a:r>
              <a:rPr lang="lv-LV" dirty="0" smtClean="0"/>
              <a:t> šūnās, kas nedalās</a:t>
            </a:r>
          </a:p>
          <a:p>
            <a:endParaRPr lang="lv-LV" dirty="0" smtClean="0"/>
          </a:p>
          <a:p>
            <a:r>
              <a:rPr lang="lv-LV" dirty="0" smtClean="0"/>
              <a:t>Robusta ekspresija un ekspresijas kontrole</a:t>
            </a:r>
          </a:p>
          <a:p>
            <a:endParaRPr lang="lv-LV" dirty="0" smtClean="0"/>
          </a:p>
          <a:p>
            <a:r>
              <a:rPr lang="lv-LV" dirty="0" smtClean="0"/>
              <a:t>Zemāka </a:t>
            </a:r>
            <a:r>
              <a:rPr lang="lv-LV" dirty="0" err="1" smtClean="0"/>
              <a:t>genotoksicitāte-</a:t>
            </a:r>
            <a:r>
              <a:rPr lang="lv-LV" dirty="0" smtClean="0"/>
              <a:t> </a:t>
            </a:r>
            <a:r>
              <a:rPr lang="lv-LV" dirty="0" err="1" smtClean="0"/>
              <a:t>insercijas</a:t>
            </a:r>
            <a:r>
              <a:rPr lang="lv-LV" dirty="0" smtClean="0"/>
              <a:t> </a:t>
            </a:r>
            <a:r>
              <a:rPr lang="lv-LV" dirty="0" err="1" smtClean="0"/>
              <a:t>saita</a:t>
            </a:r>
            <a:r>
              <a:rPr lang="lv-LV" dirty="0" smtClean="0"/>
              <a:t> izvēles kontrole</a:t>
            </a:r>
            <a:endParaRPr lang="en-US" dirty="0"/>
          </a:p>
        </p:txBody>
      </p:sp>
      <p:sp>
        <p:nvSpPr>
          <p:cNvPr id="3" name="Title 2"/>
          <p:cNvSpPr>
            <a:spLocks noGrp="1"/>
          </p:cNvSpPr>
          <p:nvPr>
            <p:ph type="title"/>
          </p:nvPr>
        </p:nvSpPr>
        <p:spPr/>
        <p:txBody>
          <a:bodyPr/>
          <a:lstStyle/>
          <a:p>
            <a:r>
              <a:rPr lang="lv-LV" dirty="0" err="1" smtClean="0"/>
              <a:t>Lentivīrusu</a:t>
            </a:r>
            <a:r>
              <a:rPr lang="lv-LV" dirty="0" smtClean="0"/>
              <a:t> vektoru izmantošana </a:t>
            </a:r>
            <a:endParaRPr lang="en-US" dirty="0"/>
          </a:p>
        </p:txBody>
      </p:sp>
    </p:spTree>
    <p:extLst>
      <p:ext uri="{BB962C8B-B14F-4D97-AF65-F5344CB8AC3E}">
        <p14:creationId xmlns:p14="http://schemas.microsoft.com/office/powerpoint/2010/main" val="2114355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Microinjekcija</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24922"/>
            <a:ext cx="3881333" cy="2040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796" y="1068716"/>
            <a:ext cx="4665204" cy="351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6886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a:t>Hemopoētisko</a:t>
            </a:r>
            <a:r>
              <a:rPr lang="lv-LV" dirty="0"/>
              <a:t> cilmes </a:t>
            </a:r>
            <a:r>
              <a:rPr lang="lv-LV" dirty="0" smtClean="0"/>
              <a:t>šūnu izmainīšana</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28" y="1844824"/>
            <a:ext cx="426853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797" y="1196752"/>
            <a:ext cx="431482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8659" y="4885835"/>
            <a:ext cx="4262705" cy="646331"/>
          </a:xfrm>
          <a:prstGeom prst="rect">
            <a:avLst/>
          </a:prstGeom>
          <a:noFill/>
        </p:spPr>
        <p:txBody>
          <a:bodyPr wrap="none" rtlCol="0">
            <a:spAutoFit/>
          </a:bodyPr>
          <a:lstStyle/>
          <a:p>
            <a:r>
              <a:rPr lang="lv-LV" dirty="0" err="1" smtClean="0"/>
              <a:t>Hemopoētisko</a:t>
            </a:r>
            <a:r>
              <a:rPr lang="lv-LV" dirty="0" smtClean="0"/>
              <a:t> cilmes šūnu iegūšana no</a:t>
            </a:r>
          </a:p>
          <a:p>
            <a:r>
              <a:rPr lang="lv-LV" dirty="0" smtClean="0"/>
              <a:t>kaulu smadzenēm </a:t>
            </a:r>
            <a:endParaRPr lang="en-US" dirty="0"/>
          </a:p>
        </p:txBody>
      </p:sp>
    </p:spTree>
    <p:extLst>
      <p:ext uri="{BB962C8B-B14F-4D97-AF65-F5344CB8AC3E}">
        <p14:creationId xmlns:p14="http://schemas.microsoft.com/office/powerpoint/2010/main" val="12004230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Eksperimenti pelēs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07" y="1412776"/>
            <a:ext cx="8382000"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05840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ARSA aktivitāte pelēs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95248"/>
            <a:ext cx="7270577" cy="480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933575"/>
            <a:ext cx="823912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4576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1700213"/>
            <a:ext cx="634365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15530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1190625"/>
            <a:ext cx="679132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8164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Terapijas rezultāti –asins šūnas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24744"/>
            <a:ext cx="6408712" cy="520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20398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ARSA aktivitāte smadzenēs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4" y="2420888"/>
            <a:ext cx="876511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9609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Motorās</a:t>
            </a:r>
            <a:r>
              <a:rPr lang="lv-LV" dirty="0" smtClean="0"/>
              <a:t> funkcijas attīstība</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83" y="785054"/>
            <a:ext cx="8402918" cy="559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402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Motorās</a:t>
            </a:r>
            <a:r>
              <a:rPr lang="lv-LV" dirty="0" smtClean="0"/>
              <a:t> funkcijas attīstība</a:t>
            </a:r>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62" y="1793040"/>
            <a:ext cx="4237129" cy="281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174" y="1700808"/>
            <a:ext cx="4337248" cy="290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9098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Novērsta </a:t>
            </a:r>
            <a:r>
              <a:rPr lang="lv-LV" dirty="0" err="1" smtClean="0"/>
              <a:t>demilienēšana</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85863"/>
            <a:ext cx="6291783" cy="538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334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descr="genegu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82" y="1816670"/>
            <a:ext cx="3074988" cy="2000250"/>
          </a:xfrm>
          <a:prstGeom prst="rect">
            <a:avLst/>
          </a:prstGeom>
          <a:noFill/>
          <a:extLst>
            <a:ext uri="{909E8E84-426E-40DD-AFC4-6F175D3DCCD1}">
              <a14:hiddenFill xmlns:a14="http://schemas.microsoft.com/office/drawing/2010/main">
                <a:solidFill>
                  <a:srgbClr val="FFFFFF"/>
                </a:solidFill>
              </a14:hiddenFill>
            </a:ext>
          </a:extLst>
        </p:spPr>
      </p:pic>
      <p:sp>
        <p:nvSpPr>
          <p:cNvPr id="145412" name="Text Box 4"/>
          <p:cNvSpPr txBox="1">
            <a:spLocks noChangeArrowheads="1"/>
          </p:cNvSpPr>
          <p:nvPr/>
        </p:nvSpPr>
        <p:spPr bwMode="auto">
          <a:xfrm>
            <a:off x="1617106" y="901931"/>
            <a:ext cx="59586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lv-LV" altLang="en-US" sz="2400" b="1" dirty="0" err="1" smtClean="0">
                <a:latin typeface="Times New Roman" charset="0"/>
              </a:rPr>
              <a:t>Dizainēta</a:t>
            </a:r>
            <a:r>
              <a:rPr lang="lv-LV" altLang="en-US" sz="2400" b="1" dirty="0" smtClean="0">
                <a:latin typeface="Times New Roman" charset="0"/>
              </a:rPr>
              <a:t> priekš DNS ieviešanas augu šūnās</a:t>
            </a:r>
            <a:endParaRPr lang="en-US" altLang="en-US" sz="2400" b="1" dirty="0">
              <a:latin typeface="Times New Roman" charset="0"/>
            </a:endParaRPr>
          </a:p>
        </p:txBody>
      </p:sp>
      <p:sp>
        <p:nvSpPr>
          <p:cNvPr id="145413" name="Text Box 5"/>
          <p:cNvSpPr txBox="1">
            <a:spLocks noChangeArrowheads="1"/>
          </p:cNvSpPr>
          <p:nvPr/>
        </p:nvSpPr>
        <p:spPr bwMode="auto">
          <a:xfrm>
            <a:off x="2166176" y="1359131"/>
            <a:ext cx="50161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lv-LV" altLang="en-US" sz="2400" b="1" dirty="0" smtClean="0">
                <a:latin typeface="Times New Roman" charset="0"/>
              </a:rPr>
              <a:t>Izmantojama visām </a:t>
            </a:r>
            <a:r>
              <a:rPr lang="lv-LV" altLang="en-US" sz="2400" b="1" dirty="0" err="1" smtClean="0">
                <a:latin typeface="Times New Roman" charset="0"/>
              </a:rPr>
              <a:t>eikariotu</a:t>
            </a:r>
            <a:r>
              <a:rPr lang="lv-LV" altLang="en-US" sz="2400" b="1" dirty="0" smtClean="0">
                <a:latin typeface="Times New Roman" charset="0"/>
              </a:rPr>
              <a:t> šūnām</a:t>
            </a:r>
            <a:endParaRPr lang="en-US" altLang="en-US" sz="2400" b="1" dirty="0">
              <a:latin typeface="Times New Roman" charset="0"/>
            </a:endParaRPr>
          </a:p>
        </p:txBody>
      </p:sp>
      <p:pic>
        <p:nvPicPr>
          <p:cNvPr id="145414" name="Picture 6" descr="Imag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3063" y="3657600"/>
            <a:ext cx="4960937" cy="3200400"/>
          </a:xfrm>
          <a:prstGeom prst="rect">
            <a:avLst/>
          </a:prstGeom>
          <a:noFill/>
          <a:extLst>
            <a:ext uri="{909E8E84-426E-40DD-AFC4-6F175D3DCCD1}">
              <a14:hiddenFill xmlns:a14="http://schemas.microsoft.com/office/drawing/2010/main">
                <a:solidFill>
                  <a:srgbClr val="FFFFFF"/>
                </a:solidFill>
              </a14:hiddenFill>
            </a:ext>
          </a:extLst>
        </p:spPr>
      </p:pic>
      <p:sp>
        <p:nvSpPr>
          <p:cNvPr id="145416" name="Line 8"/>
          <p:cNvSpPr>
            <a:spLocks noChangeShapeType="1"/>
          </p:cNvSpPr>
          <p:nvPr/>
        </p:nvSpPr>
        <p:spPr bwMode="auto">
          <a:xfrm>
            <a:off x="5334000" y="3657600"/>
            <a:ext cx="1219200" cy="1066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7" name="Rectangle 9"/>
          <p:cNvSpPr>
            <a:spLocks noChangeArrowheads="1"/>
          </p:cNvSpPr>
          <p:nvPr/>
        </p:nvSpPr>
        <p:spPr bwMode="auto">
          <a:xfrm>
            <a:off x="0" y="2835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5418" name="Rectangle 10"/>
          <p:cNvSpPr>
            <a:spLocks noChangeArrowheads="1"/>
          </p:cNvSpPr>
          <p:nvPr/>
        </p:nvSpPr>
        <p:spPr bwMode="auto">
          <a:xfrm>
            <a:off x="4191000" y="2514600"/>
            <a:ext cx="4038600" cy="1187450"/>
          </a:xfrm>
          <a:prstGeom prst="rect">
            <a:avLst/>
          </a:prstGeom>
          <a:solidFill>
            <a:srgbClr val="FFFF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lv-LV" altLang="en-US" sz="2400" b="1" dirty="0" err="1" smtClean="0">
                <a:latin typeface="Times New Roman" charset="0"/>
              </a:rPr>
              <a:t>Plazmīdas</a:t>
            </a:r>
            <a:r>
              <a:rPr lang="lv-LV" altLang="en-US" sz="2400" b="1" dirty="0" smtClean="0">
                <a:latin typeface="Times New Roman" charset="0"/>
              </a:rPr>
              <a:t> DNS</a:t>
            </a:r>
            <a:endParaRPr lang="en-US" altLang="en-US" sz="2400" dirty="0">
              <a:latin typeface="Times New Roman" charset="0"/>
            </a:endParaRPr>
          </a:p>
        </p:txBody>
      </p:sp>
      <p:sp>
        <p:nvSpPr>
          <p:cNvPr id="2" name="Title 1"/>
          <p:cNvSpPr>
            <a:spLocks noGrp="1"/>
          </p:cNvSpPr>
          <p:nvPr>
            <p:ph type="title"/>
          </p:nvPr>
        </p:nvSpPr>
        <p:spPr/>
        <p:txBody>
          <a:bodyPr/>
          <a:lstStyle/>
          <a:p>
            <a:r>
              <a:rPr lang="lv-LV" dirty="0" smtClean="0"/>
              <a:t>Ballistiskā gēnu injekcija «</a:t>
            </a:r>
            <a:r>
              <a:rPr lang="lv-LV" dirty="0" err="1" smtClean="0"/>
              <a:t>gene</a:t>
            </a:r>
            <a:r>
              <a:rPr lang="lv-LV" dirty="0" smtClean="0"/>
              <a:t> guns»</a:t>
            </a:r>
            <a:endParaRPr lang="en-US" dirty="0"/>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66" y="4114838"/>
            <a:ext cx="3680619" cy="247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0913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52736"/>
            <a:ext cx="5987008" cy="5271864"/>
          </a:xfrm>
        </p:spPr>
        <p:txBody>
          <a:bodyPr/>
          <a:lstStyle/>
          <a:p>
            <a:r>
              <a:rPr lang="lv-LV" altLang="en-US" sz="2400" dirty="0" smtClean="0"/>
              <a:t>Slims ar AIDS un asins vēzi</a:t>
            </a:r>
            <a:endParaRPr lang="en-US" altLang="en-US" sz="2400" dirty="0"/>
          </a:p>
          <a:p>
            <a:r>
              <a:rPr lang="en-US" altLang="en-US" sz="2400" dirty="0" smtClean="0"/>
              <a:t>HIV </a:t>
            </a:r>
            <a:r>
              <a:rPr lang="lv-LV" altLang="en-US" sz="2400" dirty="0" smtClean="0"/>
              <a:t>inficēts pirms 10 gadiem</a:t>
            </a:r>
            <a:r>
              <a:rPr lang="en-US" altLang="en-US" sz="2400" dirty="0" smtClean="0"/>
              <a:t>, </a:t>
            </a:r>
            <a:r>
              <a:rPr lang="lv-LV" altLang="en-US" sz="2400" dirty="0" smtClean="0"/>
              <a:t>40 gadu vecumā attīstās asins </a:t>
            </a:r>
            <a:r>
              <a:rPr lang="lv-LV" altLang="en-US" sz="2400" dirty="0" smtClean="0"/>
              <a:t>vēzis</a:t>
            </a:r>
            <a:endParaRPr lang="en-US" altLang="en-US" sz="2400" dirty="0"/>
          </a:p>
          <a:p>
            <a:r>
              <a:rPr lang="lv-LV" altLang="en-US" sz="2400" dirty="0" smtClean="0"/>
              <a:t>Ārstēts ar kaula smadzeņu šūnu transplantāciju – sagadīšanās pēc donoram HIV </a:t>
            </a:r>
            <a:r>
              <a:rPr lang="lv-LV" altLang="en-US" sz="2400" dirty="0" err="1" smtClean="0"/>
              <a:t>rezistentā</a:t>
            </a:r>
            <a:r>
              <a:rPr lang="lv-LV" altLang="en-US" sz="2400" dirty="0" smtClean="0"/>
              <a:t> mutācija </a:t>
            </a:r>
            <a:r>
              <a:rPr lang="en-US" altLang="en-US" sz="2400" dirty="0" smtClean="0"/>
              <a:t>CCR5delta32</a:t>
            </a:r>
            <a:r>
              <a:rPr lang="en-US" altLang="en-US" sz="2400" dirty="0"/>
              <a:t>.</a:t>
            </a:r>
          </a:p>
          <a:p>
            <a:r>
              <a:rPr lang="lv-LV" altLang="en-US" sz="2400" dirty="0" smtClean="0"/>
              <a:t>Ķīmijterapijas rezultātā iznīcinātas paša imūnās sistēmas šūnas</a:t>
            </a:r>
            <a:endParaRPr lang="en-US" altLang="en-US" sz="2400" dirty="0"/>
          </a:p>
          <a:p>
            <a:r>
              <a:rPr lang="lv-LV" altLang="en-US" sz="2400" dirty="0" smtClean="0"/>
              <a:t>Imūnā sistēma atjaunojusies ar HIV </a:t>
            </a:r>
            <a:r>
              <a:rPr lang="lv-LV" altLang="en-US" sz="2400" dirty="0" err="1" smtClean="0"/>
              <a:t>rezistentām</a:t>
            </a:r>
            <a:r>
              <a:rPr lang="lv-LV" altLang="en-US" sz="2400" dirty="0" smtClean="0"/>
              <a:t> šūnām</a:t>
            </a:r>
            <a:endParaRPr lang="en-US" altLang="en-US" sz="2400" dirty="0"/>
          </a:p>
          <a:p>
            <a:r>
              <a:rPr lang="lv-LV" altLang="en-US" sz="2400" dirty="0" smtClean="0"/>
              <a:t>Pārtraukta </a:t>
            </a:r>
            <a:r>
              <a:rPr lang="en-US" altLang="en-US" sz="2400" dirty="0" smtClean="0"/>
              <a:t>HIV </a:t>
            </a:r>
            <a:r>
              <a:rPr lang="lv-LV" altLang="en-US" sz="2400" dirty="0" smtClean="0"/>
              <a:t>zāļu lietošana – bet HIV vīrus netiek detektēts kopš </a:t>
            </a:r>
            <a:r>
              <a:rPr lang="en-US" altLang="en-US" sz="2400" dirty="0" smtClean="0"/>
              <a:t>2007</a:t>
            </a:r>
            <a:endParaRPr lang="lv-LV" altLang="en-US" sz="2400" dirty="0" smtClean="0"/>
          </a:p>
          <a:p>
            <a:r>
              <a:rPr lang="lv-LV" altLang="en-US" sz="2400" dirty="0" smtClean="0"/>
              <a:t>CCXR4-???</a:t>
            </a:r>
            <a:endParaRPr lang="en-US" altLang="en-US" sz="2400" dirty="0"/>
          </a:p>
          <a:p>
            <a:endParaRPr lang="en-US" sz="2400" dirty="0"/>
          </a:p>
        </p:txBody>
      </p:sp>
      <p:sp>
        <p:nvSpPr>
          <p:cNvPr id="3" name="Title 2"/>
          <p:cNvSpPr>
            <a:spLocks noGrp="1"/>
          </p:cNvSpPr>
          <p:nvPr>
            <p:ph type="title"/>
          </p:nvPr>
        </p:nvSpPr>
        <p:spPr/>
        <p:txBody>
          <a:bodyPr/>
          <a:lstStyle/>
          <a:p>
            <a:r>
              <a:rPr lang="lv-LV" dirty="0" smtClean="0"/>
              <a:t>Izārstēts HIV pacients – stimuls gēnu terapijai</a:t>
            </a:r>
            <a:endParaRPr lang="en-US" dirty="0"/>
          </a:p>
        </p:txBody>
      </p:sp>
      <p:pic>
        <p:nvPicPr>
          <p:cNvPr id="8194" name="Picture 2" descr="http://media.npr.org/assets/img/2012/07/26/ap110516057251_vert-25737ba8ace36237f6ca56c512a341fd359b9ae1-s6-c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3827" y="1052736"/>
            <a:ext cx="2189270" cy="291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33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14535"/>
            <a:ext cx="8280920" cy="607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7168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2405"/>
            <a:ext cx="8229600" cy="969963"/>
          </a:xfrm>
        </p:spPr>
        <p:txBody>
          <a:bodyPr/>
          <a:lstStyle/>
          <a:p>
            <a:r>
              <a:rPr lang="en-US" dirty="0" err="1" smtClean="0"/>
              <a:t>Lipīdu</a:t>
            </a:r>
            <a:r>
              <a:rPr lang="en-US" dirty="0" smtClean="0"/>
              <a:t> metabolisms</a:t>
            </a:r>
            <a:endParaRPr lang="en-US" dirty="0"/>
          </a:p>
        </p:txBody>
      </p:sp>
      <p:pic>
        <p:nvPicPr>
          <p:cNvPr id="3" name="Picture 4" descr="nrg2481-f1"/>
          <p:cNvPicPr>
            <a:picLocks noChangeAspect="1" noChangeArrowheads="1"/>
          </p:cNvPicPr>
          <p:nvPr/>
        </p:nvPicPr>
        <p:blipFill>
          <a:blip r:embed="rId2"/>
          <a:srcRect/>
          <a:stretch>
            <a:fillRect/>
          </a:stretch>
        </p:blipFill>
        <p:spPr bwMode="auto">
          <a:xfrm>
            <a:off x="633420" y="1763776"/>
            <a:ext cx="7855349" cy="4062391"/>
          </a:xfrm>
          <a:prstGeom prst="rect">
            <a:avLst/>
          </a:prstGeom>
          <a:noFill/>
        </p:spPr>
      </p:pic>
      <p:sp>
        <p:nvSpPr>
          <p:cNvPr id="4" name="24-Point Star 3"/>
          <p:cNvSpPr/>
          <p:nvPr/>
        </p:nvSpPr>
        <p:spPr>
          <a:xfrm>
            <a:off x="5486550" y="2531637"/>
            <a:ext cx="360770" cy="339490"/>
          </a:xfrm>
          <a:prstGeom prst="star24">
            <a:avLst/>
          </a:prstGeom>
          <a:solidFill>
            <a:srgbClr val="FFFF00"/>
          </a:solidFill>
          <a:ln/>
        </p:spPr>
        <p:style>
          <a:lnRef idx="1">
            <a:schemeClr val="accent1"/>
          </a:lnRef>
          <a:fillRef idx="3">
            <a:schemeClr val="accent1"/>
          </a:fillRef>
          <a:effectRef idx="2">
            <a:schemeClr val="accent1"/>
          </a:effectRef>
          <a:fontRef idx="minor">
            <a:schemeClr val="lt1"/>
          </a:fontRef>
        </p:style>
      </p:sp>
      <p:sp>
        <p:nvSpPr>
          <p:cNvPr id="10" name="24-Point Star 9"/>
          <p:cNvSpPr/>
          <p:nvPr/>
        </p:nvSpPr>
        <p:spPr>
          <a:xfrm>
            <a:off x="1404530" y="6124810"/>
            <a:ext cx="360770" cy="339490"/>
          </a:xfrm>
          <a:prstGeom prst="star24">
            <a:avLst/>
          </a:prstGeom>
          <a:solidFill>
            <a:srgbClr val="FFFF00"/>
          </a:solidFill>
          <a:ln/>
        </p:spPr>
        <p:style>
          <a:lnRef idx="1">
            <a:schemeClr val="accent1"/>
          </a:lnRef>
          <a:fillRef idx="3">
            <a:schemeClr val="accent1"/>
          </a:fillRef>
          <a:effectRef idx="2">
            <a:schemeClr val="accent1"/>
          </a:effectRef>
          <a:fontRef idx="minor">
            <a:schemeClr val="lt1"/>
          </a:fontRef>
        </p:style>
      </p:sp>
      <p:sp>
        <p:nvSpPr>
          <p:cNvPr id="11" name="TextBox 10"/>
          <p:cNvSpPr txBox="1"/>
          <p:nvPr/>
        </p:nvSpPr>
        <p:spPr>
          <a:xfrm>
            <a:off x="2057400" y="6124810"/>
            <a:ext cx="5105400" cy="307777"/>
          </a:xfrm>
          <a:prstGeom prst="rect">
            <a:avLst/>
          </a:prstGeom>
          <a:noFill/>
        </p:spPr>
        <p:txBody>
          <a:bodyPr wrap="square" rtlCol="0">
            <a:spAutoFit/>
          </a:bodyPr>
          <a:lstStyle/>
          <a:p>
            <a:r>
              <a:rPr lang="en-US" dirty="0" err="1" smtClean="0"/>
              <a:t>Ģimenes</a:t>
            </a:r>
            <a:r>
              <a:rPr lang="en-US" dirty="0" smtClean="0"/>
              <a:t> </a:t>
            </a:r>
            <a:r>
              <a:rPr lang="en-US" dirty="0" err="1" smtClean="0"/>
              <a:t>hiperholesterinēmiju</a:t>
            </a:r>
            <a:r>
              <a:rPr lang="en-US" dirty="0" smtClean="0"/>
              <a:t> </a:t>
            </a:r>
            <a:r>
              <a:rPr lang="en-US" dirty="0" err="1" smtClean="0"/>
              <a:t>izraisošā</a:t>
            </a:r>
            <a:r>
              <a:rPr lang="en-US" dirty="0" smtClean="0"/>
              <a:t> </a:t>
            </a:r>
            <a:r>
              <a:rPr lang="en-US" dirty="0" err="1" smtClean="0"/>
              <a:t>mutācija</a:t>
            </a:r>
            <a:r>
              <a:rPr lang="en-US" dirty="0" smtClean="0"/>
              <a:t> (</a:t>
            </a:r>
            <a:r>
              <a:rPr lang="en-US" i="1" dirty="0" smtClean="0"/>
              <a:t>LDLR</a:t>
            </a:r>
            <a:r>
              <a:rPr lang="en-US" dirty="0" smtClean="0"/>
              <a:t>)</a:t>
            </a:r>
            <a:endParaRPr lang="en-US" dirty="0"/>
          </a:p>
        </p:txBody>
      </p:sp>
    </p:spTree>
    <p:extLst>
      <p:ext uri="{BB962C8B-B14F-4D97-AF65-F5344CB8AC3E}">
        <p14:creationId xmlns:p14="http://schemas.microsoft.com/office/powerpoint/2010/main" val="30194766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294" y="29154"/>
            <a:ext cx="8229600" cy="778099"/>
          </a:xfrm>
        </p:spPr>
        <p:txBody>
          <a:bodyPr/>
          <a:lstStyle/>
          <a:p>
            <a:r>
              <a:rPr lang="en-US" kern="1200" dirty="0" err="1" smtClean="0">
                <a:solidFill>
                  <a:schemeClr val="tx1"/>
                </a:solidFill>
              </a:rPr>
              <a:t>Mipomersen</a:t>
            </a:r>
            <a:r>
              <a:rPr lang="en-US" kern="1200" dirty="0" smtClean="0">
                <a:solidFill>
                  <a:schemeClr val="tx1"/>
                </a:solidFill>
              </a:rPr>
              <a:t> </a:t>
            </a:r>
            <a:endParaRPr lang="en-US" dirty="0"/>
          </a:p>
        </p:txBody>
      </p:sp>
      <p:pic>
        <p:nvPicPr>
          <p:cNvPr id="3" name="Picture 4" descr="nrg2481-f1"/>
          <p:cNvPicPr>
            <a:picLocks noChangeAspect="1" noChangeArrowheads="1"/>
          </p:cNvPicPr>
          <p:nvPr/>
        </p:nvPicPr>
        <p:blipFill>
          <a:blip r:embed="rId2"/>
          <a:srcRect/>
          <a:stretch>
            <a:fillRect/>
          </a:stretch>
        </p:blipFill>
        <p:spPr bwMode="auto">
          <a:xfrm>
            <a:off x="633420" y="1763776"/>
            <a:ext cx="7855349" cy="4062391"/>
          </a:xfrm>
          <a:prstGeom prst="rect">
            <a:avLst/>
          </a:prstGeom>
          <a:noFill/>
        </p:spPr>
      </p:pic>
      <p:sp>
        <p:nvSpPr>
          <p:cNvPr id="11" name="TextBox 10"/>
          <p:cNvSpPr txBox="1"/>
          <p:nvPr/>
        </p:nvSpPr>
        <p:spPr>
          <a:xfrm>
            <a:off x="1219200" y="6124810"/>
            <a:ext cx="7035800" cy="307777"/>
          </a:xfrm>
          <a:prstGeom prst="rect">
            <a:avLst/>
          </a:prstGeom>
          <a:noFill/>
        </p:spPr>
        <p:txBody>
          <a:bodyPr wrap="square" rtlCol="0">
            <a:spAutoFit/>
          </a:bodyPr>
          <a:lstStyle/>
          <a:p>
            <a:r>
              <a:rPr lang="en-US" dirty="0" err="1" smtClean="0"/>
              <a:t>Mipomersēns</a:t>
            </a:r>
            <a:r>
              <a:rPr lang="en-US" dirty="0" smtClean="0"/>
              <a:t> </a:t>
            </a:r>
            <a:r>
              <a:rPr lang="en-US" dirty="0" err="1" smtClean="0"/>
              <a:t>ir</a:t>
            </a:r>
            <a:r>
              <a:rPr lang="en-US" dirty="0" smtClean="0"/>
              <a:t> </a:t>
            </a:r>
            <a:r>
              <a:rPr lang="en-US" dirty="0" err="1" smtClean="0"/>
              <a:t>otrās</a:t>
            </a:r>
            <a:r>
              <a:rPr lang="en-US" dirty="0" smtClean="0"/>
              <a:t> </a:t>
            </a:r>
            <a:r>
              <a:rPr lang="en-US" dirty="0" err="1" smtClean="0"/>
              <a:t>paaudzes</a:t>
            </a:r>
            <a:r>
              <a:rPr lang="en-US" dirty="0" smtClean="0"/>
              <a:t> antisense </a:t>
            </a:r>
            <a:r>
              <a:rPr lang="en-US" dirty="0" err="1" smtClean="0"/>
              <a:t>oligonukleotīds</a:t>
            </a:r>
            <a:r>
              <a:rPr lang="en-US" dirty="0" smtClean="0"/>
              <a:t> </a:t>
            </a:r>
            <a:r>
              <a:rPr lang="en-US" dirty="0" err="1" smtClean="0"/>
              <a:t>pret</a:t>
            </a:r>
            <a:r>
              <a:rPr lang="en-US" dirty="0" smtClean="0"/>
              <a:t> APOB-100 (Isis)</a:t>
            </a:r>
            <a:endParaRPr lang="en-US" dirty="0"/>
          </a:p>
        </p:txBody>
      </p:sp>
      <p:sp>
        <p:nvSpPr>
          <p:cNvPr id="9" name="Right Triangle 8"/>
          <p:cNvSpPr/>
          <p:nvPr/>
        </p:nvSpPr>
        <p:spPr>
          <a:xfrm>
            <a:off x="4787900" y="2438400"/>
            <a:ext cx="330200" cy="317500"/>
          </a:xfrm>
          <a:prstGeom prst="r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2"/>
          <p:cNvSpPr>
            <a:spLocks noChangeArrowheads="1"/>
          </p:cNvSpPr>
          <p:nvPr/>
        </p:nvSpPr>
        <p:spPr bwMode="auto">
          <a:xfrm>
            <a:off x="-9361" y="980728"/>
            <a:ext cx="8816837"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B0080"/>
                </a:solidFill>
                <a:effectLst/>
                <a:latin typeface="Aharoni" panose="02010803020104030203" pitchFamily="2" charset="-79"/>
                <a:cs typeface="Aharoni" panose="02010803020104030203" pitchFamily="2" charset="-79"/>
                <a:hlinkClick r:id="rId3" tooltip="Guanosine monophosphate"/>
              </a:rPr>
              <a:t>G</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smtClean="0">
                <a:ln>
                  <a:noFill/>
                </a:ln>
                <a:solidFill>
                  <a:srgbClr val="0B0080"/>
                </a:solidFill>
                <a:effectLst/>
                <a:latin typeface="Aharoni" panose="02010803020104030203" pitchFamily="2" charset="-79"/>
                <a:cs typeface="Aharoni" panose="02010803020104030203" pitchFamily="2" charset="-79"/>
                <a:hlinkClick r:id="rId4" tooltip="Cytidine monophosphate"/>
              </a:rPr>
              <a:t>C</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*-C*-</a:t>
            </a:r>
            <a:r>
              <a:rPr kumimoji="0" lang="en-US" altLang="en-US" sz="1400" b="0" i="0" u="none" strike="noStrike" cap="none" normalizeH="0" baseline="0" dirty="0" smtClean="0">
                <a:ln>
                  <a:noFill/>
                </a:ln>
                <a:solidFill>
                  <a:srgbClr val="0B0080"/>
                </a:solidFill>
                <a:effectLst/>
                <a:latin typeface="Aharoni" panose="02010803020104030203" pitchFamily="2" charset="-79"/>
                <a:cs typeface="Aharoni" panose="02010803020104030203" pitchFamily="2" charset="-79"/>
                <a:hlinkClick r:id="rId5" tooltip="Uridine monophosphate"/>
              </a:rPr>
              <a:t>U</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*-C*-</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a:t>
            </a:r>
            <a:r>
              <a:rPr kumimoji="0" lang="en-US" altLang="en-US" sz="1400" b="0" i="0" u="none" strike="noStrike" cap="none" normalizeH="0" baseline="0" dirty="0" err="1" smtClean="0">
                <a:ln>
                  <a:noFill/>
                </a:ln>
                <a:solidFill>
                  <a:srgbClr val="0B0080"/>
                </a:solidFill>
                <a:effectLst/>
                <a:latin typeface="Aharoni" panose="02010803020104030203" pitchFamily="2" charset="-79"/>
                <a:cs typeface="Aharoni" panose="02010803020104030203" pitchFamily="2" charset="-79"/>
                <a:hlinkClick r:id="rId6" tooltip="Adenosine monophosphate"/>
              </a:rPr>
              <a:t>A</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dG</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a:t>
            </a:r>
            <a:r>
              <a:rPr kumimoji="0" lang="en-US" altLang="en-US" sz="1400" b="0" i="0" u="none" strike="noStrike" cap="none" normalizeH="0" baseline="0" dirty="0" err="1" smtClean="0">
                <a:ln>
                  <a:noFill/>
                </a:ln>
                <a:solidFill>
                  <a:srgbClr val="0B0080"/>
                </a:solidFill>
                <a:effectLst/>
                <a:latin typeface="Aharoni" panose="02010803020104030203" pitchFamily="2" charset="-79"/>
                <a:cs typeface="Aharoni" panose="02010803020104030203" pitchFamily="2" charset="-79"/>
                <a:hlinkClick r:id="rId7" tooltip="Thymidine monophosphate"/>
              </a:rPr>
              <a:t>T</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dC</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dT</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dG</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a:t>
            </a:r>
            <a:r>
              <a:rPr kumimoji="0" lang="en-US" altLang="en-US" sz="1400" b="0" i="0" u="none" strike="noStrike" cap="none" normalizeH="0" baseline="0" dirty="0" err="1" smtClean="0">
                <a:ln>
                  <a:noFill/>
                </a:ln>
                <a:solidFill>
                  <a:srgbClr val="0B0080"/>
                </a:solidFill>
                <a:effectLst/>
                <a:latin typeface="Aharoni" panose="02010803020104030203" pitchFamily="2" charset="-79"/>
                <a:cs typeface="Aharoni" panose="02010803020104030203" pitchFamily="2" charset="-79"/>
                <a:hlinkClick r:id="rId8" tooltip="5-Methylcytidine monophosphate"/>
              </a:rPr>
              <a:t>mC</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dT</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dT</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a:t>
            </a:r>
            <a:r>
              <a:rPr kumimoji="0" lang="en-US" altLang="en-US" sz="1400" b="0" i="0" u="none" strike="noStrike" cap="none" normalizeH="0" baseline="0" dirty="0" err="1" smtClean="0">
                <a:ln>
                  <a:noFill/>
                </a:ln>
                <a:solidFill>
                  <a:srgbClr val="000000"/>
                </a:solidFill>
                <a:effectLst/>
                <a:latin typeface="Aharoni" panose="02010803020104030203" pitchFamily="2" charset="-79"/>
                <a:cs typeface="Aharoni" panose="02010803020104030203" pitchFamily="2" charset="-79"/>
              </a:rPr>
              <a:t>dmC</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-G*-C*-A*-C*-C* [d = 2'-deoxy, * = 2'-</a:t>
            </a:r>
            <a:r>
              <a:rPr kumimoji="0" lang="en-US" altLang="en-US" sz="1400" b="0" i="1"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O</a:t>
            </a:r>
            <a:r>
              <a:rPr kumimoji="0" lang="en-US" altLang="en-US" sz="1400" b="0" i="0" u="none" strike="noStrike" cap="none" normalizeH="0" baseline="0" dirty="0" smtClean="0">
                <a:ln>
                  <a:noFill/>
                </a:ln>
                <a:solidFill>
                  <a:srgbClr val="000000"/>
                </a:solidFill>
                <a:effectLst/>
                <a:latin typeface="Aharoni" panose="02010803020104030203" pitchFamily="2" charset="-79"/>
                <a:cs typeface="Aharoni" panose="02010803020104030203" pitchFamily="2" charset="-79"/>
              </a:rPr>
              <a:t>-(2-methoxyethyl)]</a:t>
            </a:r>
            <a:r>
              <a:rPr kumimoji="0" lang="en-US" altLang="en-US" sz="1400" b="0" i="0" u="none" strike="noStrike" cap="none" normalizeH="0" baseline="0" dirty="0" smtClean="0">
                <a:ln>
                  <a:noFill/>
                </a:ln>
                <a:solidFill>
                  <a:schemeClr val="tx1"/>
                </a:solidFill>
                <a:effectLst/>
                <a:latin typeface="Aharoni" panose="02010803020104030203" pitchFamily="2" charset="-79"/>
                <a:cs typeface="Aharoni" panose="02010803020104030203" pitchFamily="2" charset="-79"/>
              </a:rPr>
              <a:t> </a:t>
            </a: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8562" y="1501774"/>
            <a:ext cx="926962" cy="1254125"/>
          </a:xfrm>
          <a:prstGeom prst="rect">
            <a:avLst/>
          </a:prstGeom>
        </p:spPr>
      </p:pic>
    </p:spTree>
    <p:extLst>
      <p:ext uri="{BB962C8B-B14F-4D97-AF65-F5344CB8AC3E}">
        <p14:creationId xmlns:p14="http://schemas.microsoft.com/office/powerpoint/2010/main" val="21366826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Transkripcijas</a:t>
            </a:r>
            <a:r>
              <a:rPr lang="en-US" dirty="0" smtClean="0"/>
              <a:t> un </a:t>
            </a:r>
            <a:r>
              <a:rPr lang="en-US" dirty="0" err="1" smtClean="0"/>
              <a:t>translācijas</a:t>
            </a:r>
            <a:r>
              <a:rPr lang="en-US" dirty="0" smtClean="0"/>
              <a:t> process</a:t>
            </a:r>
            <a:endParaRPr lang="en-US" dirty="0"/>
          </a:p>
        </p:txBody>
      </p:sp>
      <p:pic>
        <p:nvPicPr>
          <p:cNvPr id="3" name="Picture 2"/>
          <p:cNvPicPr>
            <a:picLocks noChangeAspect="1"/>
          </p:cNvPicPr>
          <p:nvPr/>
        </p:nvPicPr>
        <p:blipFill>
          <a:blip r:embed="rId2"/>
          <a:stretch>
            <a:fillRect/>
          </a:stretch>
        </p:blipFill>
        <p:spPr>
          <a:xfrm>
            <a:off x="1619672" y="1484784"/>
            <a:ext cx="5657850" cy="4682750"/>
          </a:xfrm>
          <a:prstGeom prst="rect">
            <a:avLst/>
          </a:prstGeom>
        </p:spPr>
      </p:pic>
    </p:spTree>
    <p:extLst>
      <p:ext uri="{BB962C8B-B14F-4D97-AF65-F5344CB8AC3E}">
        <p14:creationId xmlns:p14="http://schemas.microsoft.com/office/powerpoint/2010/main" val="5692336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Antisense </a:t>
            </a:r>
            <a:r>
              <a:rPr lang="en-US" dirty="0" err="1" smtClean="0"/>
              <a:t>oligonukleotīdu</a:t>
            </a:r>
            <a:r>
              <a:rPr lang="en-US" dirty="0" smtClean="0"/>
              <a:t> </a:t>
            </a:r>
            <a:r>
              <a:rPr lang="en-US" dirty="0" err="1" smtClean="0"/>
              <a:t>darbības</a:t>
            </a:r>
            <a:r>
              <a:rPr lang="en-US" dirty="0" smtClean="0"/>
              <a:t> </a:t>
            </a:r>
            <a:r>
              <a:rPr lang="en-US" dirty="0" err="1" smtClean="0"/>
              <a:t>mehānisms</a:t>
            </a:r>
            <a:endParaRPr lang="en-US" dirty="0"/>
          </a:p>
        </p:txBody>
      </p:sp>
      <p:pic>
        <p:nvPicPr>
          <p:cNvPr id="3" name="Picture 2"/>
          <p:cNvPicPr>
            <a:picLocks noChangeAspect="1"/>
          </p:cNvPicPr>
          <p:nvPr/>
        </p:nvPicPr>
        <p:blipFill>
          <a:blip r:embed="rId2"/>
          <a:stretch>
            <a:fillRect/>
          </a:stretch>
        </p:blipFill>
        <p:spPr>
          <a:xfrm>
            <a:off x="5575300" y="1771010"/>
            <a:ext cx="3251200" cy="4979039"/>
          </a:xfrm>
          <a:prstGeom prst="rect">
            <a:avLst/>
          </a:prstGeom>
        </p:spPr>
      </p:pic>
      <p:pic>
        <p:nvPicPr>
          <p:cNvPr id="4" name="Picture 3"/>
          <p:cNvPicPr>
            <a:picLocks noChangeAspect="1"/>
          </p:cNvPicPr>
          <p:nvPr/>
        </p:nvPicPr>
        <p:blipFill>
          <a:blip r:embed="rId3"/>
          <a:stretch>
            <a:fillRect/>
          </a:stretch>
        </p:blipFill>
        <p:spPr>
          <a:xfrm>
            <a:off x="457200" y="1993899"/>
            <a:ext cx="4321409" cy="3576637"/>
          </a:xfrm>
          <a:prstGeom prst="rect">
            <a:avLst/>
          </a:prstGeom>
        </p:spPr>
      </p:pic>
      <p:sp>
        <p:nvSpPr>
          <p:cNvPr id="5" name="Oval 4"/>
          <p:cNvSpPr/>
          <p:nvPr/>
        </p:nvSpPr>
        <p:spPr>
          <a:xfrm>
            <a:off x="942780" y="3136735"/>
            <a:ext cx="3501752" cy="10391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6611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9-20 at 09.12.42.png"/>
          <p:cNvPicPr>
            <a:picLocks noChangeAspect="1"/>
          </p:cNvPicPr>
          <p:nvPr/>
        </p:nvPicPr>
        <p:blipFill>
          <a:blip r:embed="rId2"/>
          <a:stretch>
            <a:fillRect/>
          </a:stretch>
        </p:blipFill>
        <p:spPr>
          <a:xfrm>
            <a:off x="4978400" y="4653685"/>
            <a:ext cx="4188620" cy="2202467"/>
          </a:xfrm>
          <a:prstGeom prst="rect">
            <a:avLst/>
          </a:prstGeom>
        </p:spPr>
      </p:pic>
      <p:sp>
        <p:nvSpPr>
          <p:cNvPr id="2" name="Title 1"/>
          <p:cNvSpPr>
            <a:spLocks noGrp="1"/>
          </p:cNvSpPr>
          <p:nvPr>
            <p:ph type="title"/>
          </p:nvPr>
        </p:nvSpPr>
        <p:spPr/>
        <p:txBody>
          <a:bodyPr/>
          <a:lstStyle/>
          <a:p>
            <a:endParaRPr lang="en-US"/>
          </a:p>
        </p:txBody>
      </p:sp>
      <p:pic>
        <p:nvPicPr>
          <p:cNvPr id="3" name="Picture 2" descr="Screen Shot 2013-09-20 at 09.11.04.png"/>
          <p:cNvPicPr>
            <a:picLocks noChangeAspect="1"/>
          </p:cNvPicPr>
          <p:nvPr/>
        </p:nvPicPr>
        <p:blipFill>
          <a:blip r:embed="rId3"/>
          <a:stretch>
            <a:fillRect/>
          </a:stretch>
        </p:blipFill>
        <p:spPr>
          <a:xfrm>
            <a:off x="0" y="0"/>
            <a:ext cx="5537295" cy="5740400"/>
          </a:xfrm>
          <a:prstGeom prst="rect">
            <a:avLst/>
          </a:prstGeom>
        </p:spPr>
      </p:pic>
      <p:pic>
        <p:nvPicPr>
          <p:cNvPr id="5" name="Picture 4" descr="Screen Shot 2013-09-20 at 09.13.59.png"/>
          <p:cNvPicPr>
            <a:picLocks noChangeAspect="1"/>
          </p:cNvPicPr>
          <p:nvPr/>
        </p:nvPicPr>
        <p:blipFill>
          <a:blip r:embed="rId4"/>
          <a:stretch>
            <a:fillRect/>
          </a:stretch>
        </p:blipFill>
        <p:spPr>
          <a:xfrm>
            <a:off x="5384006" y="603994"/>
            <a:ext cx="3670300" cy="1161306"/>
          </a:xfrm>
          <a:prstGeom prst="rect">
            <a:avLst/>
          </a:prstGeom>
        </p:spPr>
      </p:pic>
    </p:spTree>
    <p:extLst>
      <p:ext uri="{BB962C8B-B14F-4D97-AF65-F5344CB8AC3E}">
        <p14:creationId xmlns:p14="http://schemas.microsoft.com/office/powerpoint/2010/main" val="6755963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Screen Shot 2013-09-20 at 09.07.51.png"/>
          <p:cNvPicPr>
            <a:picLocks noChangeAspect="1"/>
          </p:cNvPicPr>
          <p:nvPr/>
        </p:nvPicPr>
        <p:blipFill>
          <a:blip r:embed="rId2"/>
          <a:stretch>
            <a:fillRect/>
          </a:stretch>
        </p:blipFill>
        <p:spPr>
          <a:xfrm>
            <a:off x="0" y="2452523"/>
            <a:ext cx="5257800" cy="1661703"/>
          </a:xfrm>
          <a:prstGeom prst="rect">
            <a:avLst/>
          </a:prstGeom>
        </p:spPr>
      </p:pic>
      <p:pic>
        <p:nvPicPr>
          <p:cNvPr id="5" name="Picture 4" descr="Screen Shot 2013-09-20 at 09.08.51.png"/>
          <p:cNvPicPr>
            <a:picLocks noChangeAspect="1"/>
          </p:cNvPicPr>
          <p:nvPr/>
        </p:nvPicPr>
        <p:blipFill>
          <a:blip r:embed="rId3"/>
          <a:stretch>
            <a:fillRect/>
          </a:stretch>
        </p:blipFill>
        <p:spPr>
          <a:xfrm>
            <a:off x="2035175" y="525621"/>
            <a:ext cx="6445250" cy="1618998"/>
          </a:xfrm>
          <a:prstGeom prst="rect">
            <a:avLst/>
          </a:prstGeom>
        </p:spPr>
      </p:pic>
      <p:pic>
        <p:nvPicPr>
          <p:cNvPr id="6" name="Picture 5" descr="Screen Shot 2013-09-20 at 09.17.20.png"/>
          <p:cNvPicPr>
            <a:picLocks noChangeAspect="1"/>
          </p:cNvPicPr>
          <p:nvPr/>
        </p:nvPicPr>
        <p:blipFill>
          <a:blip r:embed="rId4"/>
          <a:stretch>
            <a:fillRect/>
          </a:stretch>
        </p:blipFill>
        <p:spPr>
          <a:xfrm>
            <a:off x="4579970" y="3283375"/>
            <a:ext cx="4564030" cy="3574625"/>
          </a:xfrm>
          <a:prstGeom prst="rect">
            <a:avLst/>
          </a:prstGeom>
        </p:spPr>
      </p:pic>
      <p:pic>
        <p:nvPicPr>
          <p:cNvPr id="7" name="Picture 6"/>
          <p:cNvPicPr>
            <a:picLocks noChangeAspect="1"/>
          </p:cNvPicPr>
          <p:nvPr/>
        </p:nvPicPr>
        <p:blipFill>
          <a:blip r:embed="rId5"/>
          <a:stretch>
            <a:fillRect/>
          </a:stretch>
        </p:blipFill>
        <p:spPr>
          <a:xfrm>
            <a:off x="1351424" y="4987984"/>
            <a:ext cx="2514600" cy="1308100"/>
          </a:xfrm>
          <a:prstGeom prst="rect">
            <a:avLst/>
          </a:prstGeom>
        </p:spPr>
      </p:pic>
    </p:spTree>
    <p:extLst>
      <p:ext uri="{BB962C8B-B14F-4D97-AF65-F5344CB8AC3E}">
        <p14:creationId xmlns:p14="http://schemas.microsoft.com/office/powerpoint/2010/main" val="2180772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0"/>
            <a:ext cx="8229600" cy="706091"/>
          </a:xfrm>
          <a:prstGeom prst="rect">
            <a:avLst/>
          </a:prstGeom>
          <a:noFill/>
          <a:ln>
            <a:noFill/>
          </a:ln>
        </p:spPr>
        <p:txBody>
          <a:bodyPr lIns="91425" tIns="45700" rIns="91425" bIns="45700" anchor="ctr" anchorCtr="0">
            <a:noAutofit/>
          </a:bodyPr>
          <a:lstStyle/>
          <a:p>
            <a:r>
              <a:rPr lang="lv-LV" dirty="0" smtClean="0"/>
              <a:t>Dišēna muskuļu distrofija</a:t>
            </a:r>
            <a:endParaRPr dirty="0"/>
          </a:p>
        </p:txBody>
      </p:sp>
      <p:pic>
        <p:nvPicPr>
          <p:cNvPr id="4" name="Picture 3"/>
          <p:cNvPicPr>
            <a:picLocks noChangeAspect="1"/>
          </p:cNvPicPr>
          <p:nvPr/>
        </p:nvPicPr>
        <p:blipFill>
          <a:blip r:embed="rId3"/>
          <a:stretch>
            <a:fillRect/>
          </a:stretch>
        </p:blipFill>
        <p:spPr>
          <a:xfrm>
            <a:off x="1587500" y="1714500"/>
            <a:ext cx="5969000" cy="3429000"/>
          </a:xfrm>
          <a:prstGeom prst="rect">
            <a:avLst/>
          </a:prstGeom>
        </p:spPr>
      </p:pic>
      <p:pic>
        <p:nvPicPr>
          <p:cNvPr id="5" name="Picture 4" descr="Screen Shot 2013-09-18 at 23.29.17.png"/>
          <p:cNvPicPr>
            <a:picLocks noChangeAspect="1"/>
          </p:cNvPicPr>
          <p:nvPr/>
        </p:nvPicPr>
        <p:blipFill>
          <a:blip r:embed="rId4"/>
          <a:stretch>
            <a:fillRect/>
          </a:stretch>
        </p:blipFill>
        <p:spPr>
          <a:xfrm>
            <a:off x="1587500" y="5926077"/>
            <a:ext cx="3568700" cy="749300"/>
          </a:xfrm>
          <a:prstGeom prst="rect">
            <a:avLst/>
          </a:prstGeom>
        </p:spPr>
      </p:pic>
    </p:spTree>
    <p:extLst>
      <p:ext uri="{BB962C8B-B14F-4D97-AF65-F5344CB8AC3E}">
        <p14:creationId xmlns:p14="http://schemas.microsoft.com/office/powerpoint/2010/main" val="171501804"/>
      </p:ext>
    </p:extLst>
  </p:cSld>
  <p:clrMapOvr>
    <a:masterClrMapping/>
  </p:clrMapOvr>
  <p:transition spd="slow">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r>
              <a:rPr lang="lv-LV" dirty="0" smtClean="0"/>
              <a:t>Bekera muskuļu distrofija</a:t>
            </a:r>
            <a:endParaRPr dirty="0"/>
          </a:p>
        </p:txBody>
      </p:sp>
      <p:pic>
        <p:nvPicPr>
          <p:cNvPr id="4" name="Picture 3"/>
          <p:cNvPicPr>
            <a:picLocks noChangeAspect="1"/>
          </p:cNvPicPr>
          <p:nvPr/>
        </p:nvPicPr>
        <p:blipFill>
          <a:blip r:embed="rId3"/>
          <a:stretch>
            <a:fillRect/>
          </a:stretch>
        </p:blipFill>
        <p:spPr>
          <a:xfrm>
            <a:off x="457200" y="1714500"/>
            <a:ext cx="5969000" cy="3429000"/>
          </a:xfrm>
          <a:prstGeom prst="rect">
            <a:avLst/>
          </a:prstGeom>
        </p:spPr>
      </p:pic>
      <p:pic>
        <p:nvPicPr>
          <p:cNvPr id="5" name="Picture 4" descr="Screen Shot 2013-09-18 at 23.29.17.png"/>
          <p:cNvPicPr>
            <a:picLocks noChangeAspect="1"/>
          </p:cNvPicPr>
          <p:nvPr/>
        </p:nvPicPr>
        <p:blipFill>
          <a:blip r:embed="rId4"/>
          <a:stretch>
            <a:fillRect/>
          </a:stretch>
        </p:blipFill>
        <p:spPr>
          <a:xfrm>
            <a:off x="1587500" y="5926077"/>
            <a:ext cx="3568700" cy="749300"/>
          </a:xfrm>
          <a:prstGeom prst="rect">
            <a:avLst/>
          </a:prstGeom>
        </p:spPr>
      </p:pic>
      <p:sp>
        <p:nvSpPr>
          <p:cNvPr id="6" name="Rectangle 5"/>
          <p:cNvSpPr/>
          <p:nvPr/>
        </p:nvSpPr>
        <p:spPr>
          <a:xfrm>
            <a:off x="5353695" y="2299631"/>
            <a:ext cx="2015265" cy="2116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205771" y="2780725"/>
            <a:ext cx="1144563" cy="2116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184234" y="3261819"/>
            <a:ext cx="671166" cy="2116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883400" y="1752988"/>
            <a:ext cx="2260600" cy="307777"/>
          </a:xfrm>
          <a:prstGeom prst="rect">
            <a:avLst/>
          </a:prstGeom>
          <a:noFill/>
        </p:spPr>
        <p:txBody>
          <a:bodyPr wrap="square" rtlCol="0">
            <a:spAutoFit/>
          </a:bodyPr>
          <a:lstStyle/>
          <a:p>
            <a:r>
              <a:rPr lang="en-US" dirty="0" smtClean="0">
                <a:solidFill>
                  <a:schemeClr val="accent4">
                    <a:lumMod val="75000"/>
                  </a:schemeClr>
                </a:solidFill>
              </a:rPr>
              <a:t>40 	50	60</a:t>
            </a:r>
            <a:endParaRPr lang="en-US" dirty="0">
              <a:solidFill>
                <a:schemeClr val="accent4">
                  <a:lumMod val="75000"/>
                </a:schemeClr>
              </a:solidFill>
            </a:endParaRPr>
          </a:p>
        </p:txBody>
      </p:sp>
    </p:spTree>
    <p:extLst>
      <p:ext uri="{BB962C8B-B14F-4D97-AF65-F5344CB8AC3E}">
        <p14:creationId xmlns:p14="http://schemas.microsoft.com/office/powerpoint/2010/main" val="3994091298"/>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cdb2004c031gl">
  <a:themeElements>
    <a:clrScheme name="sample 1">
      <a:dk1>
        <a:srgbClr val="1D528D"/>
      </a:dk1>
      <a:lt1>
        <a:srgbClr val="FFFFFF"/>
      </a:lt1>
      <a:dk2>
        <a:srgbClr val="000000"/>
      </a:dk2>
      <a:lt2>
        <a:srgbClr val="C0C0C0"/>
      </a:lt2>
      <a:accent1>
        <a:srgbClr val="1B9AD9"/>
      </a:accent1>
      <a:accent2>
        <a:srgbClr val="1DB3AC"/>
      </a:accent2>
      <a:accent3>
        <a:srgbClr val="FFFFFF"/>
      </a:accent3>
      <a:accent4>
        <a:srgbClr val="174578"/>
      </a:accent4>
      <a:accent5>
        <a:srgbClr val="ABCAE9"/>
      </a:accent5>
      <a:accent6>
        <a:srgbClr val="19A29B"/>
      </a:accent6>
      <a:hlink>
        <a:srgbClr val="9999FF"/>
      </a:hlink>
      <a:folHlink>
        <a:srgbClr val="969696"/>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1D528D"/>
        </a:dk1>
        <a:lt1>
          <a:srgbClr val="FFFFFF"/>
        </a:lt1>
        <a:dk2>
          <a:srgbClr val="000000"/>
        </a:dk2>
        <a:lt2>
          <a:srgbClr val="C0C0C0"/>
        </a:lt2>
        <a:accent1>
          <a:srgbClr val="1B9AD9"/>
        </a:accent1>
        <a:accent2>
          <a:srgbClr val="1DB3AC"/>
        </a:accent2>
        <a:accent3>
          <a:srgbClr val="FFFFFF"/>
        </a:accent3>
        <a:accent4>
          <a:srgbClr val="174578"/>
        </a:accent4>
        <a:accent5>
          <a:srgbClr val="ABCAE9"/>
        </a:accent5>
        <a:accent6>
          <a:srgbClr val="19A29B"/>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003366"/>
        </a:dk1>
        <a:lt1>
          <a:srgbClr val="FFFFFF"/>
        </a:lt1>
        <a:dk2>
          <a:srgbClr val="000000"/>
        </a:dk2>
        <a:lt2>
          <a:srgbClr val="C0C0C0"/>
        </a:lt2>
        <a:accent1>
          <a:srgbClr val="3556A7"/>
        </a:accent1>
        <a:accent2>
          <a:srgbClr val="C78DD7"/>
        </a:accent2>
        <a:accent3>
          <a:srgbClr val="FFFFFF"/>
        </a:accent3>
        <a:accent4>
          <a:srgbClr val="002A56"/>
        </a:accent4>
        <a:accent5>
          <a:srgbClr val="AEB4D0"/>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sample 3">
        <a:dk1>
          <a:srgbClr val="1D528D"/>
        </a:dk1>
        <a:lt1>
          <a:srgbClr val="FFFFFF"/>
        </a:lt1>
        <a:dk2>
          <a:srgbClr val="000000"/>
        </a:dk2>
        <a:lt2>
          <a:srgbClr val="C0C0C0"/>
        </a:lt2>
        <a:accent1>
          <a:srgbClr val="399D72"/>
        </a:accent1>
        <a:accent2>
          <a:srgbClr val="FF9900"/>
        </a:accent2>
        <a:accent3>
          <a:srgbClr val="FFFFFF"/>
        </a:accent3>
        <a:accent4>
          <a:srgbClr val="174578"/>
        </a:accent4>
        <a:accent5>
          <a:srgbClr val="AECCBC"/>
        </a:accent5>
        <a:accent6>
          <a:srgbClr val="E78A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31070</TotalTime>
  <Words>1609</Words>
  <Application>Microsoft Office PowerPoint</Application>
  <PresentationFormat>On-screen Show (4:3)</PresentationFormat>
  <Paragraphs>231</Paragraphs>
  <Slides>114</Slides>
  <Notes>6</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cdb2004c031gl</vt:lpstr>
      <vt:lpstr>   Gēnu terapija II: uzlabotās metodes un jaunie sasniegumi. </vt:lpstr>
      <vt:lpstr>Gēnu terapijas piegādes metodes</vt:lpstr>
      <vt:lpstr>Ne-vīrusu gēnu pārneses metodes</vt:lpstr>
      <vt:lpstr>Cilvēka mākslīgā hromosoma 21HACs</vt:lpstr>
      <vt:lpstr>21HACs dažādu gēnu klonēšana</vt:lpstr>
      <vt:lpstr>21HAKs gēnu terapijas modelis</vt:lpstr>
      <vt:lpstr>Nevirālas gēnu pārneses metodes</vt:lpstr>
      <vt:lpstr>Microinjekcija</vt:lpstr>
      <vt:lpstr>Ballistiskā gēnu injekcija «gene guns»</vt:lpstr>
      <vt:lpstr>Impalefection – nanostruktūru veicināta pārnese </vt:lpstr>
      <vt:lpstr>Elektroporācija</vt:lpstr>
      <vt:lpstr>Sonoporācija</vt:lpstr>
      <vt:lpstr>Sonoporācija</vt:lpstr>
      <vt:lpstr>DNS piegāde izmantojot liposomas</vt:lpstr>
      <vt:lpstr>PowerPoint Presentation</vt:lpstr>
      <vt:lpstr>PowerPoint Presentation</vt:lpstr>
      <vt:lpstr>PowerPoint Presentation</vt:lpstr>
      <vt:lpstr>PowerPoint Presentation</vt:lpstr>
      <vt:lpstr>ABCD katjonu polimēru daļiņas</vt:lpstr>
      <vt:lpstr>PowerPoint Presentation</vt:lpstr>
      <vt:lpstr>PowerPoint Presentation</vt:lpstr>
      <vt:lpstr>Tiešā genoma editēšana – Cinka pirksti </vt:lpstr>
      <vt:lpstr>Tiešā genoma editēšana TALEN</vt:lpstr>
      <vt:lpstr>Tiešā genoma editēšana TALEN</vt:lpstr>
      <vt:lpstr>Tiešā genoma editēšana – CRISPR Cas9 sistēma</vt:lpstr>
      <vt:lpstr>Tiešā genoma editēšana – CRISPR Cas9 sistēma</vt:lpstr>
      <vt:lpstr>Tiešā genoma editēšana – CRISPR Cas9 sistēma</vt:lpstr>
      <vt:lpstr>Tiešā genoma editēšana </vt:lpstr>
      <vt:lpstr>Tiešā genoma editēšana – CRISPR Cas9 sistēma</vt:lpstr>
      <vt:lpstr>Piemērs: OriGene plazmīdu sistēma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Vēža terapija</vt:lpstr>
      <vt:lpstr>Adenovīrusu bāzētā p53 gēna vēža terapija </vt:lpstr>
      <vt:lpstr>Pieredze -līdzšinējie klīniskie pētījumi izmantojot p53 ekspresējošus adenovīrusu vektorus</vt:lpstr>
      <vt:lpstr>Pieredze -līdzšinējie klīniskie pētījumi izmantojot p53 ekspresējošus adenovīrusu vektorus</vt:lpstr>
      <vt:lpstr>p53 mediētais tumoru supresijas mehānisms  </vt:lpstr>
      <vt:lpstr>Ad-p53</vt:lpstr>
      <vt:lpstr>Risinājumi:</vt:lpstr>
      <vt:lpstr>CRAd-p53</vt:lpstr>
      <vt:lpstr>PowerPoint Presentation</vt:lpstr>
      <vt:lpstr>Bystander efekts:</vt:lpstr>
      <vt:lpstr>PowerPoint Presentation</vt:lpstr>
      <vt:lpstr>Allovectin-7 </vt:lpstr>
      <vt:lpstr>Plazmīda</vt:lpstr>
      <vt:lpstr>PowerPoint Presentation</vt:lpstr>
      <vt:lpstr>II fāzes efektivitāte</vt:lpstr>
      <vt:lpstr>III fāze – nepietiekama efektivitāte</vt:lpstr>
      <vt:lpstr>Išēmiskās sirds slimības gēnu terapija</vt:lpstr>
      <vt:lpstr>Išēmiskās sirds slimības gēnu terapijā lietotie vektori</vt:lpstr>
      <vt:lpstr>Išēmiskās sirds slimības gēnu terapijā lietotie vektori</vt:lpstr>
      <vt:lpstr>Išēmiskās sirds slimības gēnu terapijas mērķi</vt:lpstr>
      <vt:lpstr>PowerPoint Presentation</vt:lpstr>
      <vt:lpstr>PowerPoint Presentation</vt:lpstr>
      <vt:lpstr>Piegādes veidi CAD gēnu terapijā</vt:lpstr>
      <vt:lpstr>AAV bāzētā sirds nepietiekamības terapija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Tieša vīsusa administrēšana smadzenēs</vt:lpstr>
      <vt:lpstr>PowerPoint Presentation</vt:lpstr>
      <vt:lpstr>PowerPoint Presentation</vt:lpstr>
      <vt:lpstr>PowerPoint Presentation</vt:lpstr>
      <vt:lpstr>Rezultāti cilvēkos </vt:lpstr>
      <vt:lpstr>Lentivīrusu bāzēta cilmes šūnu gēnu terapija</vt:lpstr>
      <vt:lpstr>Gēnu terapija Metahromatiskās leikodistrofijas ārstēšanai</vt:lpstr>
      <vt:lpstr>Hemopoētisko cilmes šūnu bāzēta terapija</vt:lpstr>
      <vt:lpstr>Lentivīrusu vektoru izmantošana </vt:lpstr>
      <vt:lpstr>Hemopoētisko cilmes šūnu izmainīšana</vt:lpstr>
      <vt:lpstr>Eksperimenti pelēs</vt:lpstr>
      <vt:lpstr>ARSA aktivitāte pelēs</vt:lpstr>
      <vt:lpstr>PowerPoint Presentation</vt:lpstr>
      <vt:lpstr>PowerPoint Presentation</vt:lpstr>
      <vt:lpstr>Terapijas rezultāti –asins šūnas</vt:lpstr>
      <vt:lpstr>ARSA aktivitāte smadzenēs</vt:lpstr>
      <vt:lpstr>Motorās funkcijas attīstība</vt:lpstr>
      <vt:lpstr>Motorās funkcijas attīstība</vt:lpstr>
      <vt:lpstr>Novērsta demilienēšana</vt:lpstr>
      <vt:lpstr>Izārstēts HIV pacients – stimuls gēnu terapijai</vt:lpstr>
      <vt:lpstr>PowerPoint Presentation</vt:lpstr>
      <vt:lpstr>Lipīdu metabolisms</vt:lpstr>
      <vt:lpstr>Mipomersen </vt:lpstr>
      <vt:lpstr>Transkripcijas un translācijas process</vt:lpstr>
      <vt:lpstr>Antisense oligonukleotīdu darbības mehānisms</vt:lpstr>
      <vt:lpstr>PowerPoint Presentation</vt:lpstr>
      <vt:lpstr>PowerPoint Presentation</vt:lpstr>
      <vt:lpstr>Dišēna muskuļu distrofija</vt:lpstr>
      <vt:lpstr>Bekera muskuļu distrofija</vt:lpstr>
      <vt:lpstr>Distrofīns</vt:lpstr>
      <vt:lpstr>PowerPoint Presentation</vt:lpstr>
      <vt:lpstr>BMD vs DMD</vt:lpstr>
      <vt:lpstr>Exon skipping</vt:lpstr>
      <vt:lpstr>PowerPoint Presentation</vt:lpstr>
      <vt:lpstr>Efektivitāte 4 pacientos</vt:lpstr>
      <vt:lpstr>PowerPoint Presentation</vt:lpstr>
      <vt:lpstr>PowerPoint Presentation</vt:lpstr>
      <vt:lpstr>Gēnu terapija- hromosomu terapija?</vt:lpstr>
      <vt:lpstr>PowerPoint Presentation</vt:lpstr>
      <vt:lpstr>PowerPoint Presentation</vt:lpstr>
      <vt:lpstr>Šūnu modelis koncepcijas testēšanai</vt:lpstr>
      <vt:lpstr>PowerPoint Presentation</vt:lpstr>
      <vt:lpstr>PowerPoint Presentation</vt:lpstr>
      <vt:lpstr>Trisomijas korekcija ietekmē šūnu vairošanos un neiroģenēzi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Janis Klovins</dc:creator>
  <cp:lastModifiedBy>Janis Klovins</cp:lastModifiedBy>
  <cp:revision>237</cp:revision>
  <dcterms:created xsi:type="dcterms:W3CDTF">2010-05-25T12:52:38Z</dcterms:created>
  <dcterms:modified xsi:type="dcterms:W3CDTF">2014-10-30T09:14:53Z</dcterms:modified>
</cp:coreProperties>
</file>