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2" r:id="rId3"/>
    <p:sldId id="257" r:id="rId4"/>
    <p:sldId id="283" r:id="rId5"/>
    <p:sldId id="258" r:id="rId6"/>
    <p:sldId id="262" r:id="rId7"/>
    <p:sldId id="273" r:id="rId8"/>
    <p:sldId id="275" r:id="rId9"/>
    <p:sldId id="274" r:id="rId10"/>
    <p:sldId id="276" r:id="rId11"/>
    <p:sldId id="277" r:id="rId12"/>
    <p:sldId id="259" r:id="rId13"/>
    <p:sldId id="260" r:id="rId14"/>
    <p:sldId id="261" r:id="rId15"/>
    <p:sldId id="263" r:id="rId16"/>
    <p:sldId id="264" r:id="rId17"/>
    <p:sldId id="265" r:id="rId18"/>
    <p:sldId id="266" r:id="rId19"/>
    <p:sldId id="267" r:id="rId20"/>
    <p:sldId id="270" r:id="rId21"/>
    <p:sldId id="271" r:id="rId22"/>
    <p:sldId id="269" r:id="rId23"/>
    <p:sldId id="278" r:id="rId24"/>
    <p:sldId id="280" r:id="rId25"/>
    <p:sldId id="281" r:id="rId26"/>
    <p:sldId id="268" r:id="rId27"/>
    <p:sldId id="272" r:id="rId28"/>
    <p:sldId id="284" r:id="rId29"/>
    <p:sldId id="285" r:id="rId30"/>
    <p:sldId id="286" r:id="rId31"/>
    <p:sldId id="293" r:id="rId32"/>
    <p:sldId id="279" r:id="rId33"/>
    <p:sldId id="289" r:id="rId34"/>
    <p:sldId id="296" r:id="rId35"/>
    <p:sldId id="287" r:id="rId36"/>
    <p:sldId id="288" r:id="rId37"/>
    <p:sldId id="290" r:id="rId38"/>
    <p:sldId id="291" r:id="rId39"/>
    <p:sldId id="294" r:id="rId40"/>
    <p:sldId id="295" r:id="rId41"/>
    <p:sldId id="297" r:id="rId42"/>
    <p:sldId id="298" r:id="rId43"/>
    <p:sldId id="301" r:id="rId44"/>
    <p:sldId id="299" r:id="rId45"/>
    <p:sldId id="300" r:id="rId46"/>
    <p:sldId id="302" r:id="rId47"/>
    <p:sldId id="29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38" autoAdjust="0"/>
  </p:normalViewPr>
  <p:slideViewPr>
    <p:cSldViewPr>
      <p:cViewPr varScale="1">
        <p:scale>
          <a:sx n="67" d="100"/>
          <a:sy n="67" d="100"/>
        </p:scale>
        <p:origin x="-20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649BA-971D-4584-9ADD-77EDB720FEC0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AF9CA-3009-4E65-8D8D-345135E10C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1570487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 smtClean="0"/>
          </a:p>
          <a:p>
            <a:r>
              <a:rPr lang="lv-LV" dirty="0" smtClean="0"/>
              <a:t>Sākiuma entuziāsms</a:t>
            </a:r>
            <a:r>
              <a:rPr lang="lv-LV" baseline="0" dirty="0" smtClean="0"/>
              <a:t> tika pārtraukt ar diviem nāves gadījumiem     </a:t>
            </a:r>
            <a:r>
              <a:rPr lang="lv-LV" sz="1200" dirty="0" smtClean="0"/>
              <a:t>metabolisma traucējumi</a:t>
            </a:r>
            <a:endParaRPr lang="lv-LV" dirty="0" smtClean="0"/>
          </a:p>
          <a:p>
            <a:r>
              <a:rPr lang="ru-RU" dirty="0" smtClean="0"/>
              <a:t>По поводу биобезопасности,</a:t>
            </a:r>
            <a:r>
              <a:rPr lang="ru-RU" baseline="0" dirty="0" smtClean="0"/>
              <a:t> препараты генной терапии на базе вирусов не были одобрены ни в одной стране мира, кроме Китая, который купил лицензию у </a:t>
            </a:r>
            <a:r>
              <a:rPr lang="en-US" baseline="0" dirty="0" smtClean="0"/>
              <a:t>ONYX Pharmaceuticals </a:t>
            </a:r>
            <a:r>
              <a:rPr lang="ru-RU" baseline="0" dirty="0" smtClean="0"/>
              <a:t>на использование рекомбинантного аденовируса для лечения рака </a:t>
            </a:r>
            <a:r>
              <a:rPr lang="en-US" baseline="0" dirty="0" smtClean="0"/>
              <a:t>head and neck cancer, </a:t>
            </a:r>
            <a:endParaRPr lang="ru-RU" dirty="0" smtClean="0"/>
          </a:p>
          <a:p>
            <a:r>
              <a:rPr lang="ru-RU" dirty="0" smtClean="0"/>
              <a:t>И</a:t>
            </a:r>
            <a:r>
              <a:rPr lang="ru-RU" baseline="0" dirty="0" smtClean="0"/>
              <a:t> чтобы не быть голословной приведу два трагических примера провала генной терапии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Конечно при лечении  рака действуют другие этические и психологические аспектыю Проще говоря при терапии рака действует принцип, хуже уже не будет и зачастую в клинике тестируются малоперспективные вирусные препараты, в которые просты вложено много труда и средств. Например в аденовирусы.</a:t>
            </a:r>
          </a:p>
          <a:p>
            <a:r>
              <a:rPr lang="ru-RU" baseline="0" dirty="0" smtClean="0"/>
              <a:t>К сожалению у нас нет времени рассказывать о проблемах и недостатках вирусных систем, я лучше сконцентрируюсь на достоинствах нашей вирусной системы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6BED-B31B-4176-BFA6-6756FB366AB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ONYX-015 is an adenovirus that has been engineered to lack the viral E1B protein.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44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Without this protein, the virus is unable to replicate in cells with a normal p53 pathway. In addition, the E1B protein is essential for RNA export during viral replication</a:t>
            </a:r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30 evaluable patients, 19 (63%) showed an objective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See more at: http://www.cancernetwork.com/ovarian-cancer/gene-therapy-head-and-neck-cancers/page/0/2#sthash.fBapvbac.dpuf</a:t>
            </a:r>
            <a:r>
              <a:rPr lang="lv-LV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oncogenic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mutations in cancer cells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Hypoxia promoter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Iodoxuridine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Bioluminescence imaging of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expression in living mice at 13 days after intravenous injection of 2.3  10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v.p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of Ad5Luc1 in (a) wild-type control mice, and (b) C3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-/-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mice. The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pseudocolor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overlay represents the intensity of light emission, and thus the level of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expression. A single lot of E1-deleted recombinant Ad5Luc1 containing the firefly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 under control of CMV promoter was used;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29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all injections of the virus were intravenous. Preliminary studies with a range of Ad5Luc1 doses (2  10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–1  10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v.p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 showed from 10- to 100-fold less expression of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C3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-/-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mice (4 mice) </a:t>
            </a:r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versus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matched controls (four mice). Based on these initial studies, three additional experiments each with two groups of mice each (control and C3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-/-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mice, n=3–4/group) were conducted to evaluate three different Ad5Luc1 doses (2.3  10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4.0  10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1.3  10</a:t>
            </a:r>
            <a:r>
              <a:rPr lang="en-US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v.p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.). At various times after administration of Ad5Luc1, the mice were imaged using a bioluminescence imaging system (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Xenogen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Inc.) to detect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luciferase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expression. Images were collected on mice oriented in the same position and always 10 min after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intraperitoneal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injection of 2.5 mg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luciferin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mice were maintained under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enflurane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anesthesia at 37°C, with their ventral surfaces facing the CCD camera that was part of the imaging system. Imaging was performed several times on each mouse, beginning at 6 h after Ad5Luc1 injection and continuing to day 34. Data acquisition times for imaging ranged from 20 s to 10 min.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hypoxia-responsive promoters</a:t>
            </a:r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hypoxia response element-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thymidine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kinase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(Hre3TK)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adenoviruses generate the death protein E3 11.6 </a:t>
            </a:r>
            <a:r>
              <a:rPr lang="en-US" dirty="0" err="1" smtClean="0"/>
              <a:t>kD</a:t>
            </a:r>
            <a:endParaRPr lang="lv-LV" dirty="0" smtClean="0"/>
          </a:p>
          <a:p>
            <a:endParaRPr lang="lv-LV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Почему так</a:t>
            </a:r>
            <a:r>
              <a:rPr lang="ru-RU" baseline="0" dirty="0" smtClean="0"/>
              <a:t> происходит, первое что я предположила это следующее, 5</a:t>
            </a:r>
            <a:r>
              <a:rPr lang="en-US" baseline="0" dirty="0" err="1" smtClean="0"/>
              <a:t>fU</a:t>
            </a:r>
            <a:r>
              <a:rPr lang="ru-RU" baseline="0" dirty="0" smtClean="0"/>
              <a:t>разрушает опухоль и главной мишенью является </a:t>
            </a:r>
            <a:r>
              <a:rPr lang="en-US" baseline="0" dirty="0" smtClean="0"/>
              <a:t>tumor vasculature, angiogenesis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6BED-B31B-4176-BFA6-6756FB366AB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 SFV has a wide host range and can replicate efficiently; with these characteristics it has been used as a biological vector for genes, encoding vaccines, and cancer agents.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6BED-B31B-4176-BFA6-6756FB366ABE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Polyamidoamine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PAMAM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 </a:t>
            </a:r>
            <a:r>
              <a:rPr lang="en-US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dendrimers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t"/>
            <a:r>
              <a:rPr lang="en-US" dirty="0" err="1" smtClean="0"/>
              <a:t>Polymere.g</a:t>
            </a:r>
            <a:r>
              <a:rPr lang="en-US" dirty="0" smtClean="0"/>
              <a:t>., PLGA, glycerol, </a:t>
            </a:r>
            <a:r>
              <a:rPr lang="en-US" dirty="0" err="1" smtClean="0"/>
              <a:t>chitosan</a:t>
            </a:r>
            <a:r>
              <a:rPr lang="en-US" dirty="0" smtClean="0"/>
              <a:t>, DNA; monomers, copolymers, </a:t>
            </a:r>
            <a:r>
              <a:rPr lang="en-US" dirty="0" err="1" smtClean="0"/>
              <a:t>hydrogelsSome</a:t>
            </a:r>
            <a:r>
              <a:rPr lang="en-US" dirty="0" smtClean="0"/>
              <a:t> </a:t>
            </a:r>
            <a:r>
              <a:rPr lang="en-US" dirty="0" err="1" smtClean="0"/>
              <a:t>biodegradableDrug</a:t>
            </a:r>
            <a:r>
              <a:rPr lang="en-US" dirty="0" smtClean="0"/>
              <a:t> delivery; passive release (diffusion), controlled release (triggered)</a:t>
            </a:r>
          </a:p>
          <a:p>
            <a:pPr fontAlgn="t"/>
            <a:r>
              <a:rPr lang="en-US" dirty="0" err="1" smtClean="0"/>
              <a:t>DendrimerPAMAM</a:t>
            </a:r>
            <a:r>
              <a:rPr lang="en-US" dirty="0" smtClean="0"/>
              <a:t>, </a:t>
            </a:r>
            <a:r>
              <a:rPr lang="en-US" dirty="0" err="1" smtClean="0"/>
              <a:t>etc.Low</a:t>
            </a:r>
            <a:r>
              <a:rPr lang="en-US" dirty="0" smtClean="0"/>
              <a:t> </a:t>
            </a:r>
            <a:r>
              <a:rPr lang="en-US" dirty="0" err="1" smtClean="0"/>
              <a:t>polydispersity</a:t>
            </a:r>
            <a:r>
              <a:rPr lang="en-US" dirty="0" smtClean="0"/>
              <a:t>, cargo, </a:t>
            </a:r>
            <a:r>
              <a:rPr lang="en-US" dirty="0" err="1" smtClean="0"/>
              <a:t>biocompatibleDrug</a:t>
            </a:r>
            <a:r>
              <a:rPr lang="en-US" dirty="0" smtClean="0"/>
              <a:t> delivery</a:t>
            </a:r>
          </a:p>
          <a:p>
            <a:pPr fontAlgn="t"/>
            <a:r>
              <a:rPr lang="en-US" dirty="0" err="1" smtClean="0"/>
              <a:t>LipidLiposomes</a:t>
            </a:r>
            <a:r>
              <a:rPr lang="en-US" dirty="0" smtClean="0"/>
              <a:t>, </a:t>
            </a:r>
            <a:r>
              <a:rPr lang="en-US" dirty="0" err="1" smtClean="0"/>
              <a:t>micellesCan</a:t>
            </a:r>
            <a:r>
              <a:rPr lang="en-US" dirty="0" smtClean="0"/>
              <a:t> carry hydrophobic cargo, biocompatible, typically 50–500 </a:t>
            </a:r>
            <a:r>
              <a:rPr lang="en-US" dirty="0" err="1" smtClean="0"/>
              <a:t>nmDrug</a:t>
            </a:r>
            <a:r>
              <a:rPr lang="en-US" dirty="0" smtClean="0"/>
              <a:t> delivery</a:t>
            </a:r>
          </a:p>
          <a:p>
            <a:pPr fontAlgn="t"/>
            <a:r>
              <a:rPr lang="en-US" dirty="0" smtClean="0"/>
              <a:t>Quantum </a:t>
            </a:r>
            <a:r>
              <a:rPr lang="en-US" dirty="0" err="1" smtClean="0"/>
              <a:t>dotsCdSe</a:t>
            </a:r>
            <a:r>
              <a:rPr lang="en-US" dirty="0" smtClean="0"/>
              <a:t>, </a:t>
            </a:r>
            <a:r>
              <a:rPr lang="en-US" dirty="0" err="1" smtClean="0"/>
              <a:t>CulnSe</a:t>
            </a:r>
            <a:r>
              <a:rPr lang="en-US" dirty="0" smtClean="0"/>
              <a:t>, </a:t>
            </a:r>
            <a:r>
              <a:rPr lang="en-US" dirty="0" err="1" smtClean="0"/>
              <a:t>CdTe</a:t>
            </a:r>
            <a:r>
              <a:rPr lang="en-US" dirty="0" smtClean="0"/>
              <a:t>, </a:t>
            </a:r>
            <a:r>
              <a:rPr lang="en-US" dirty="0" err="1" smtClean="0"/>
              <a:t>etc.Broad</a:t>
            </a:r>
            <a:r>
              <a:rPr lang="en-US" dirty="0" smtClean="0"/>
              <a:t> excitation, no </a:t>
            </a:r>
            <a:r>
              <a:rPr lang="en-US" dirty="0" err="1" smtClean="0"/>
              <a:t>photobleaching</a:t>
            </a:r>
            <a:r>
              <a:rPr lang="en-US" dirty="0" smtClean="0"/>
              <a:t>, tunable emission, typically 5–100 </a:t>
            </a:r>
            <a:r>
              <a:rPr lang="en-US" dirty="0" err="1" smtClean="0"/>
              <a:t>nmOptical</a:t>
            </a:r>
            <a:r>
              <a:rPr lang="en-US" dirty="0" smtClean="0"/>
              <a:t> imaging</a:t>
            </a:r>
          </a:p>
          <a:p>
            <a:pPr fontAlgn="t"/>
            <a:r>
              <a:rPr lang="en-US" dirty="0" err="1" smtClean="0"/>
              <a:t>GoldSpheres</a:t>
            </a:r>
            <a:r>
              <a:rPr lang="en-US" dirty="0" smtClean="0"/>
              <a:t>, rods, or </a:t>
            </a:r>
            <a:r>
              <a:rPr lang="en-US" dirty="0" err="1" smtClean="0"/>
              <a:t>shellsBiocompatibility</a:t>
            </a:r>
            <a:r>
              <a:rPr lang="en-US" dirty="0" smtClean="0"/>
              <a:t>, typically 5–100 </a:t>
            </a:r>
            <a:r>
              <a:rPr lang="en-US" dirty="0" err="1" smtClean="0"/>
              <a:t>nmHyperthermia</a:t>
            </a:r>
            <a:r>
              <a:rPr lang="en-US" dirty="0" smtClean="0"/>
              <a:t> therapy, drug delivery</a:t>
            </a:r>
          </a:p>
          <a:p>
            <a:pPr fontAlgn="t"/>
            <a:r>
              <a:rPr lang="en-US" dirty="0" err="1" smtClean="0"/>
              <a:t>SilicaSpheres</a:t>
            </a:r>
            <a:r>
              <a:rPr lang="en-US" dirty="0" smtClean="0"/>
              <a:t>, shells, </a:t>
            </a:r>
            <a:r>
              <a:rPr lang="en-US" dirty="0" err="1" smtClean="0"/>
              <a:t>mesoporousBiocompatibilityContrast</a:t>
            </a:r>
            <a:r>
              <a:rPr lang="en-US" dirty="0" smtClean="0"/>
              <a:t> agents, drug delivery (encapsulation)</a:t>
            </a:r>
          </a:p>
          <a:p>
            <a:pPr fontAlgn="t"/>
            <a:r>
              <a:rPr lang="en-US" dirty="0" err="1" smtClean="0"/>
              <a:t>MagneticIron</a:t>
            </a:r>
            <a:r>
              <a:rPr lang="en-US" dirty="0" smtClean="0"/>
              <a:t> oxide or cobalt-based; spheres, aggregates in </a:t>
            </a:r>
            <a:r>
              <a:rPr lang="en-US" dirty="0" err="1" smtClean="0"/>
              <a:t>dextran</a:t>
            </a:r>
            <a:r>
              <a:rPr lang="en-US" dirty="0" smtClean="0"/>
              <a:t> or </a:t>
            </a:r>
            <a:r>
              <a:rPr lang="en-US" dirty="0" err="1" smtClean="0"/>
              <a:t>silicaSuperparamagnetic</a:t>
            </a:r>
            <a:r>
              <a:rPr lang="en-US" dirty="0" smtClean="0"/>
              <a:t>, ferromagnetic (small </a:t>
            </a:r>
            <a:r>
              <a:rPr lang="en-US" dirty="0" err="1" smtClean="0"/>
              <a:t>remanence</a:t>
            </a:r>
            <a:r>
              <a:rPr lang="en-US" dirty="0" smtClean="0"/>
              <a:t> to minimize aggregation), </a:t>
            </a:r>
            <a:r>
              <a:rPr lang="en-US" dirty="0" err="1" smtClean="0"/>
              <a:t>superferromagnetic</a:t>
            </a:r>
            <a:r>
              <a:rPr lang="en-US" dirty="0" smtClean="0"/>
              <a:t> (~10 nm), </a:t>
            </a:r>
            <a:r>
              <a:rPr lang="en-US" dirty="0" err="1" smtClean="0"/>
              <a:t>paramagneticContrast</a:t>
            </a:r>
            <a:r>
              <a:rPr lang="en-US" dirty="0" smtClean="0"/>
              <a:t> agents (MRI), hyperthermia therapy</a:t>
            </a:r>
          </a:p>
          <a:p>
            <a:r>
              <a:rPr lang="en-US" dirty="0" smtClean="0"/>
              <a:t>Carbon-</a:t>
            </a:r>
            <a:r>
              <a:rPr lang="en-US" dirty="0" err="1" smtClean="0"/>
              <a:t>basedCarbon</a:t>
            </a:r>
            <a:r>
              <a:rPr lang="en-US" dirty="0" smtClean="0"/>
              <a:t> </a:t>
            </a:r>
            <a:r>
              <a:rPr lang="en-US" dirty="0" err="1" smtClean="0"/>
              <a:t>nanotubes</a:t>
            </a:r>
            <a:r>
              <a:rPr lang="en-US" dirty="0" smtClean="0"/>
              <a:t>, </a:t>
            </a:r>
            <a:r>
              <a:rPr lang="en-US" dirty="0" err="1" smtClean="0"/>
              <a:t>buckyballs</a:t>
            </a:r>
            <a:r>
              <a:rPr lang="en-US" dirty="0" smtClean="0"/>
              <a:t>, </a:t>
            </a:r>
            <a:r>
              <a:rPr lang="en-US" dirty="0" err="1" smtClean="0"/>
              <a:t>grapheneBiocompatibleDrug</a:t>
            </a:r>
            <a:r>
              <a:rPr lang="en-US" dirty="0" smtClean="0"/>
              <a:t> delivery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Ja nekas nepalīdz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c(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RGDyK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functionalized QDs targeted to U87MG tumor tissues in vitro and in vivo. (A) Frozen U87MG tumor tissue staining using 50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U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QD705 (control experiment) and QD705-RGD. (B) In vivo NIR fluorescence imaging of U87MG tumor bearing mice injected with 200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pmol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QD705 (left) and QD705-RGD (right), respectively. Images were taken at 6 h after injection. Adapted with permission from </a:t>
            </a:r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Fluorescence signal of QD705-RGD was observed in the tumor as early as 20 min after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i.v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injection (200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pmol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QD705-RGD, 6-10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nmol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peptide). </a:t>
            </a:r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lv-LV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Kadmija telurīds</a:t>
            </a:r>
          </a:p>
          <a:p>
            <a:endParaRPr lang="lv-LV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lv-LV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Arginine glicine asparagin skābe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Radioizotopu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Vīrusiem nav konkurentu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F9CA-3009-4E65-8D8D-345135E10CE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Итак</a:t>
            </a:r>
            <a:r>
              <a:rPr lang="ru-RU" baseline="0" dirty="0" smtClean="0"/>
              <a:t> почему вирусы надо использовать в генной терапии рака и вообще в генной терапии.</a:t>
            </a:r>
            <a:endParaRPr lang="lv-LV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baseline="0" dirty="0" smtClean="0"/>
              <a:t>Vīrusi evolūcijas gaitā attīstījās pielāgojās piegādāt savu ģenētisko materiālu...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6BED-B31B-4176-BFA6-6756FB366AB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Зачем так много вирусов</a:t>
            </a:r>
            <a:r>
              <a:rPr lang="ru-RU" baseline="0" dirty="0" smtClean="0"/>
              <a:t> надо проверять. Потомучто существует три главных проблемы </a:t>
            </a:r>
            <a:r>
              <a:rPr lang="en-US" baseline="0" dirty="0" smtClean="0"/>
              <a:t>efficiency targeting I </a:t>
            </a:r>
            <a:r>
              <a:rPr lang="en-US" baseline="0" dirty="0" err="1" smtClean="0"/>
              <a:t>biosafity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06BED-B31B-4176-BFA6-6756FB366AB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5A09E-2117-4F76-B0C2-DC4B8F6987F3}" type="datetimeFigureOut">
              <a:rPr lang="en-US" smtClean="0"/>
              <a:pPr/>
              <a:t>10/2/2014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A9747-C4EF-4B8E-A994-9415B7BFE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1340768"/>
            <a:ext cx="48605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Cancer Gene </a:t>
            </a:r>
            <a:r>
              <a:rPr lang="en-US" sz="3600" b="1" dirty="0"/>
              <a:t>T</a:t>
            </a:r>
            <a:r>
              <a:rPr lang="en-US" sz="3600" b="1" dirty="0" smtClean="0"/>
              <a:t>herapy:</a:t>
            </a:r>
          </a:p>
          <a:p>
            <a:endParaRPr lang="en-US" sz="3600" b="1" dirty="0"/>
          </a:p>
          <a:p>
            <a:r>
              <a:rPr lang="en-US" sz="3600" b="1" dirty="0" smtClean="0"/>
              <a:t>Past, Present and Future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4437112"/>
            <a:ext cx="2262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000" dirty="0" smtClean="0"/>
              <a:t>Anna Zajakina, BMC</a:t>
            </a:r>
          </a:p>
          <a:p>
            <a:endParaRPr lang="lv-LV" sz="2000" dirty="0"/>
          </a:p>
          <a:p>
            <a:r>
              <a:rPr lang="lv-LV" sz="2000" dirty="0" smtClean="0"/>
              <a:t>anna@biomed.lu.lv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60648"/>
            <a:ext cx="3263890" cy="431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5576" y="4797152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Scintigraphic</a:t>
            </a:r>
            <a:r>
              <a:rPr lang="en-US" dirty="0" smtClean="0"/>
              <a:t> image of both a healthy individual and an</a:t>
            </a:r>
          </a:p>
          <a:p>
            <a:r>
              <a:rPr lang="en-US" dirty="0" smtClean="0"/>
              <a:t>ovarian cancer patient obtained 4 h following intravenous</a:t>
            </a:r>
          </a:p>
          <a:p>
            <a:r>
              <a:rPr lang="en-US" dirty="0" smtClean="0"/>
              <a:t>administration of 2 mg 111In-DTPA-folate (courtesy of </a:t>
            </a:r>
            <a:r>
              <a:rPr lang="en-US" dirty="0" err="1" smtClean="0"/>
              <a:t>Endocyte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Note that uptake of the </a:t>
            </a:r>
            <a:r>
              <a:rPr lang="en-US" dirty="0" err="1" smtClean="0"/>
              <a:t>folate</a:t>
            </a:r>
            <a:r>
              <a:rPr lang="en-US" dirty="0" smtClean="0"/>
              <a:t>-targeted imaging agent in the healthy</a:t>
            </a:r>
          </a:p>
          <a:p>
            <a:r>
              <a:rPr lang="en-US" dirty="0" smtClean="0"/>
              <a:t>individual is primarily limited to the kidneys, while uptake in the</a:t>
            </a:r>
          </a:p>
          <a:p>
            <a:r>
              <a:rPr lang="en-US" dirty="0" smtClean="0"/>
              <a:t>cancer patient is also seen in the malignant tissue.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1520" y="548680"/>
            <a:ext cx="2435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folate</a:t>
            </a:r>
            <a:r>
              <a:rPr lang="en-US" dirty="0" smtClean="0"/>
              <a:t>-targeted imaging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1338263"/>
            <a:ext cx="90297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Viruses?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Viruses through the time of evolution have evolved to infect the cells with great specificity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Viruses tend to be very efficient at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transfecting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their own genome into the host cell genome.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allows them to produce new viral particles at the period of synthesis of the cell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Types Of Viruses…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Adenovirus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Herpes </a:t>
            </a:r>
            <a:r>
              <a:rPr lang="en-US" sz="3200" dirty="0"/>
              <a:t>Viruses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Retrovirus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Lentiviruses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Poxviruses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0768"/>
            <a:ext cx="4502216" cy="375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4400" y="277813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Current Status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576" y="980728"/>
            <a:ext cx="7772400" cy="45307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FDA hasn’t approved any human gene therapy product for sale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1999, 18-year-old Jesse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Gelsinger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died from multiple organ failure 4 days after treatment for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omithine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transcarboxylase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deficiency.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Death was triggered by severe immune response to adenovirus carrier </a:t>
            </a:r>
            <a:r>
              <a:rPr lang="en-US" sz="2400" dirty="0" err="1"/>
              <a:t>Raper</a:t>
            </a:r>
            <a:r>
              <a:rPr lang="en-US" sz="2400" dirty="0"/>
              <a:t> SE, </a:t>
            </a:r>
            <a:r>
              <a:rPr lang="en-US" sz="2400" dirty="0" err="1"/>
              <a:t>Chirmule</a:t>
            </a:r>
            <a:r>
              <a:rPr lang="en-US" sz="2400" dirty="0"/>
              <a:t> N, Lee FS, </a:t>
            </a:r>
            <a:r>
              <a:rPr lang="en-US" sz="2400" dirty="0" err="1"/>
              <a:t>Wivel</a:t>
            </a:r>
            <a:r>
              <a:rPr lang="en-US" sz="2400" dirty="0"/>
              <a:t> NA, </a:t>
            </a:r>
            <a:r>
              <a:rPr lang="en-US" sz="2400" dirty="0" err="1"/>
              <a:t>Bagg</a:t>
            </a:r>
            <a:r>
              <a:rPr lang="en-US" sz="2400" dirty="0"/>
              <a:t> A, </a:t>
            </a:r>
            <a:r>
              <a:rPr lang="en-US" sz="2400" dirty="0" err="1"/>
              <a:t>Gao</a:t>
            </a:r>
            <a:r>
              <a:rPr lang="en-US" sz="2400" dirty="0"/>
              <a:t> GP, Wilson JM, </a:t>
            </a:r>
            <a:r>
              <a:rPr lang="en-US" sz="2400" dirty="0" err="1"/>
              <a:t>Batshaw</a:t>
            </a:r>
            <a:r>
              <a:rPr lang="en-US" sz="2400" dirty="0"/>
              <a:t> ML. Fatal systemic inflammatory response syndrome in a </a:t>
            </a:r>
            <a:r>
              <a:rPr lang="en-US" sz="2400" dirty="0" err="1"/>
              <a:t>ornithine</a:t>
            </a:r>
            <a:r>
              <a:rPr lang="en-US" sz="2400" dirty="0"/>
              <a:t> </a:t>
            </a:r>
            <a:r>
              <a:rPr lang="en-US" sz="2400" dirty="0" err="1"/>
              <a:t>transcarbamylase</a:t>
            </a:r>
            <a:r>
              <a:rPr lang="en-US" sz="2400" dirty="0"/>
              <a:t> deficient patient following adenoviral gene transfer. Mol Genet </a:t>
            </a:r>
            <a:r>
              <a:rPr lang="en-US" sz="2400" dirty="0" err="1"/>
              <a:t>Metab</a:t>
            </a:r>
            <a:r>
              <a:rPr lang="en-US" sz="2400" dirty="0"/>
              <a:t> 2003;80:148–158. 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January 2003, halt to using retrovirus vectors in blood stem cells because children developed leukemia-like condition after successful treatment for X-linked severe combined immunodeficiency disease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2132856"/>
            <a:ext cx="3112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lv-LV" sz="3200" dirty="0" smtClean="0"/>
              <a:t> </a:t>
            </a:r>
            <a:r>
              <a:rPr lang="en-US" sz="3200" dirty="0" smtClean="0"/>
              <a:t>immunotherapy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692696"/>
            <a:ext cx="322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Viral gene therapy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971600" y="2852936"/>
            <a:ext cx="3944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lv-LV" sz="3200" dirty="0" smtClean="0"/>
              <a:t> </a:t>
            </a:r>
            <a:r>
              <a:rPr lang="en-US" sz="3200" dirty="0" err="1" smtClean="0"/>
              <a:t>oncolytic</a:t>
            </a:r>
            <a:r>
              <a:rPr lang="en-US" sz="3200" dirty="0" smtClean="0"/>
              <a:t> </a:t>
            </a:r>
            <a:r>
              <a:rPr lang="en-US" sz="3200" dirty="0" err="1"/>
              <a:t>virotherapy</a:t>
            </a:r>
            <a:endParaRPr lang="en-US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external file that holds a picture, illustration, etc.&#10;Object name is 219f1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143750" cy="1933576"/>
          </a:xfrm>
          <a:prstGeom prst="rect">
            <a:avLst/>
          </a:prstGeom>
          <a:noFill/>
        </p:spPr>
      </p:pic>
      <p:pic>
        <p:nvPicPr>
          <p:cNvPr id="1028" name="Picture 4" descr="An external file that holds a picture, illustration, etc.&#10;Object name is 219f1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6022250" cy="2232248"/>
          </a:xfrm>
          <a:prstGeom prst="rect">
            <a:avLst/>
          </a:prstGeom>
          <a:noFill/>
        </p:spPr>
      </p:pic>
      <p:pic>
        <p:nvPicPr>
          <p:cNvPr id="1030" name="Picture 6" descr="An external file that holds a picture, illustration, etc.&#10;Object name is 219f1c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293096"/>
            <a:ext cx="5810275" cy="22106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04248" y="188640"/>
            <a:ext cx="169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immunotherapy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1800" y="188640"/>
            <a:ext cx="2165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oncolytic</a:t>
            </a:r>
            <a:r>
              <a:rPr lang="en-US" dirty="0"/>
              <a:t> </a:t>
            </a:r>
            <a:r>
              <a:rPr lang="en-US" dirty="0" err="1"/>
              <a:t>virotherapy</a:t>
            </a:r>
            <a:endParaRPr lang="en-US" dirty="0"/>
          </a:p>
        </p:txBody>
      </p:sp>
      <p:pic>
        <p:nvPicPr>
          <p:cNvPr id="28674" name="Picture 2" descr="An external file that holds a picture, illustration, etc.&#10;Object name is 222f1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7581900" cy="20478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1600" y="3861048"/>
            <a:ext cx="3464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incredible </a:t>
            </a:r>
            <a:r>
              <a:rPr lang="en-US" dirty="0" smtClean="0"/>
              <a:t>power</a:t>
            </a:r>
            <a:r>
              <a:rPr lang="lv-LV" dirty="0" smtClean="0"/>
              <a:t> in </a:t>
            </a:r>
            <a:r>
              <a:rPr lang="en-US" dirty="0" err="1" smtClean="0"/>
              <a:t>murine</a:t>
            </a:r>
            <a:r>
              <a:rPr lang="en-US" dirty="0" smtClean="0"/>
              <a:t> </a:t>
            </a:r>
            <a:r>
              <a:rPr lang="en-US" dirty="0"/>
              <a:t>models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maging.ubmmedica.com/cancernetwork/journals/oncology/images/o0103b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4664"/>
            <a:ext cx="7369687" cy="5760640"/>
          </a:xfrm>
          <a:prstGeom prst="rect">
            <a:avLst/>
          </a:prstGeom>
          <a:noFill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504825"/>
            <a:ext cx="74485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332656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G207 and NV1020</a:t>
            </a:r>
          </a:p>
        </p:txBody>
      </p:sp>
      <p:pic>
        <p:nvPicPr>
          <p:cNvPr id="31746" name="Picture 2" descr="http://www.frontiersin.org/files/Articles/40852/fonc-03-00028-HTML/image_m/fonc-03-00028-g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32655"/>
            <a:ext cx="5619556" cy="6268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Gene Therapy?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 therapy is a technique for introducing the genetic material of a gene in a patient that lacks that gene because of a mutation.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nature.com/nrc/journal/v1/n2/images/nrc1101-130a-f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8261422" cy="2974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journals.prous.com/journals/dof/19982304/html/df230401/images/baileyf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04664"/>
            <a:ext cx="4698479" cy="5769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www.bioscience.org/2008/v13/af/2823/fi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923193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heranostics 04: 0460 image No. 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332131" cy="381642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47664" y="4581128"/>
            <a:ext cx="7272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Noninvasive </a:t>
            </a:r>
            <a:r>
              <a:rPr lang="en-US" b="1" dirty="0" err="1"/>
              <a:t>Theranostic</a:t>
            </a:r>
            <a:r>
              <a:rPr lang="en-US" b="1" dirty="0"/>
              <a:t> Imaging of HSV1-sr39TK-NTR/GCV-CB1954 Dual-</a:t>
            </a:r>
            <a:r>
              <a:rPr lang="en-US" b="1" dirty="0" err="1"/>
              <a:t>Prodrug</a:t>
            </a:r>
            <a:r>
              <a:rPr lang="en-US" b="1" dirty="0"/>
              <a:t> Therapy in Metastatic Lung Lesions of MDA-MB-231 Triple Negative Breast Cancer in </a:t>
            </a:r>
            <a:r>
              <a:rPr lang="en-US" b="1" dirty="0" smtClean="0"/>
              <a:t>Mice</a:t>
            </a:r>
            <a:r>
              <a:rPr lang="lv-LV" b="1" dirty="0" smtClean="0"/>
              <a:t>.</a:t>
            </a:r>
          </a:p>
          <a:p>
            <a:endParaRPr lang="lv-LV" b="1" dirty="0"/>
          </a:p>
          <a:p>
            <a:r>
              <a:rPr lang="en-US" i="1" dirty="0" err="1"/>
              <a:t>Theranostics</a:t>
            </a:r>
            <a:r>
              <a:rPr lang="en-US" i="1" dirty="0"/>
              <a:t> </a:t>
            </a:r>
            <a:r>
              <a:rPr lang="en-US" dirty="0"/>
              <a:t>2014; 4(5):460-474. doi:10.7150/thno.8077</a:t>
            </a:r>
            <a:endParaRPr lang="en-US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60648"/>
            <a:ext cx="5514975" cy="53340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172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Bioluminescence imaging reveals a significant role for complement in liver transduction following intravenous delivery of adenovirus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7581900" cy="57816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594928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Adenoviral targeting of gene expression to </a:t>
            </a:r>
            <a:r>
              <a:rPr lang="en-US" b="1" dirty="0" smtClean="0"/>
              <a:t>tumors</a:t>
            </a:r>
            <a:r>
              <a:rPr lang="lv-LV" b="1" dirty="0" smtClean="0"/>
              <a:t> </a:t>
            </a:r>
            <a:r>
              <a:rPr lang="en-US" i="1" dirty="0"/>
              <a:t>Cancer Gene Therapy</a:t>
            </a:r>
            <a:r>
              <a:rPr lang="en-US" dirty="0"/>
              <a:t> </a:t>
            </a:r>
            <a:r>
              <a:rPr lang="en-US" b="1" dirty="0"/>
              <a:t>17</a:t>
            </a:r>
            <a:r>
              <a:rPr lang="en-US" dirty="0"/>
              <a:t>, 375-386 (June 2010) </a:t>
            </a:r>
            <a:r>
              <a:rPr lang="en-US" dirty="0" smtClean="0"/>
              <a:t>R </a:t>
            </a:r>
            <a:r>
              <a:rPr lang="en-US" dirty="0"/>
              <a:t>T Hogg, J A Garcia and R D Gerard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dpi.com/cancers/cancers-03-00368/article_deploy/html/images/cancers-03-00368f1-1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24894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394335" cy="281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8783960" y="1700808"/>
            <a:ext cx="0" cy="2448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1720" y="980728"/>
            <a:ext cx="244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b="1" dirty="0" smtClean="0"/>
              <a:t>Oncolytic therapy</a:t>
            </a:r>
            <a:endParaRPr lang="en-US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00192" y="476672"/>
            <a:ext cx="2184400" cy="2252662"/>
            <a:chOff x="1672" y="575"/>
            <a:chExt cx="3118" cy="3215"/>
          </a:xfrm>
        </p:grpSpPr>
        <p:sp>
          <p:nvSpPr>
            <p:cNvPr id="3" name="Oval 5"/>
            <p:cNvSpPr>
              <a:spLocks noChangeArrowheads="1"/>
            </p:cNvSpPr>
            <p:nvPr/>
          </p:nvSpPr>
          <p:spPr bwMode="auto">
            <a:xfrm>
              <a:off x="2039" y="932"/>
              <a:ext cx="2403" cy="25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17" y="1119"/>
              <a:ext cx="2263" cy="2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999" y="883"/>
              <a:ext cx="2476" cy="2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4403" y="2054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1672" y="2135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 rot="-5349035">
              <a:off x="3087" y="738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 rot="2641382">
              <a:off x="2122" y="1061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 rot="1422801">
              <a:off x="1877" y="1414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/>
          </p:nvSpPr>
          <p:spPr bwMode="auto">
            <a:xfrm rot="-614930">
              <a:off x="4337" y="1700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 rot="4061095">
              <a:off x="2455" y="842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rot="-5349035">
              <a:off x="3054" y="3555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 rot="19904392" flipV="1">
              <a:off x="1876" y="2900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 rot="19904392" flipV="1">
              <a:off x="4110" y="1276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" name="Oval 18"/>
            <p:cNvSpPr>
              <a:spLocks noChangeArrowheads="1"/>
            </p:cNvSpPr>
            <p:nvPr/>
          </p:nvSpPr>
          <p:spPr bwMode="auto">
            <a:xfrm rot="1695608">
              <a:off x="4214" y="2903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" name="Oval 19"/>
            <p:cNvSpPr>
              <a:spLocks noChangeArrowheads="1"/>
            </p:cNvSpPr>
            <p:nvPr/>
          </p:nvSpPr>
          <p:spPr bwMode="auto">
            <a:xfrm rot="18468717" flipV="1">
              <a:off x="3756" y="923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" name="Oval 20"/>
            <p:cNvSpPr>
              <a:spLocks noChangeArrowheads="1"/>
            </p:cNvSpPr>
            <p:nvPr/>
          </p:nvSpPr>
          <p:spPr bwMode="auto">
            <a:xfrm rot="3131283">
              <a:off x="3990" y="3193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" name="Oval 21"/>
            <p:cNvSpPr>
              <a:spLocks noChangeArrowheads="1"/>
            </p:cNvSpPr>
            <p:nvPr/>
          </p:nvSpPr>
          <p:spPr bwMode="auto">
            <a:xfrm rot="18468717" flipV="1">
              <a:off x="2404" y="3399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 rot="614930" flipH="1">
              <a:off x="1727" y="1766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 rot="-614930" flipH="1" flipV="1">
              <a:off x="1711" y="2552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 rot="614930" flipV="1">
              <a:off x="4367" y="2532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 rot="3575902" flipV="1">
              <a:off x="3703" y="3401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 rot="19196687" flipV="1">
              <a:off x="2094" y="3178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auto">
            <a:xfrm rot="4225711" flipV="1">
              <a:off x="3427" y="3489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auto">
            <a:xfrm rot="17312494" flipV="1">
              <a:off x="2719" y="3519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" name="Oval 29"/>
            <p:cNvSpPr>
              <a:spLocks noChangeArrowheads="1"/>
            </p:cNvSpPr>
            <p:nvPr/>
          </p:nvSpPr>
          <p:spPr bwMode="auto">
            <a:xfrm rot="-4279854">
              <a:off x="3441" y="780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 rot="4798146">
              <a:off x="2771" y="727"/>
              <a:ext cx="387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15900" y="928688"/>
            <a:ext cx="1773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latin typeface="Calibri" pitchFamily="34" charset="0"/>
              </a:rPr>
              <a:t>Alphaviruses</a:t>
            </a: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866929" y="2921422"/>
            <a:ext cx="174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>
                <a:latin typeface="Calibri" pitchFamily="34" charset="0"/>
              </a:rPr>
              <a:t>Surface glycoproteins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2051720" y="692696"/>
            <a:ext cx="37131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latin typeface="Calibri" pitchFamily="34" charset="0"/>
              </a:rPr>
              <a:t>Enveloped virus</a:t>
            </a:r>
          </a:p>
          <a:p>
            <a:pPr eaLnBrk="0" hangingPunct="0"/>
            <a:r>
              <a:rPr lang="en-GB">
                <a:latin typeface="Calibri" pitchFamily="34" charset="0"/>
              </a:rPr>
              <a:t>Icosahedron : 240 copies of 1 protein</a:t>
            </a:r>
          </a:p>
          <a:p>
            <a:pPr eaLnBrk="0" hangingPunct="0"/>
            <a:r>
              <a:rPr lang="en-GB">
                <a:latin typeface="Calibri" pitchFamily="34" charset="0"/>
              </a:rPr>
              <a:t>Spherical      : 65-70nm </a:t>
            </a:r>
          </a:p>
          <a:p>
            <a:pPr eaLnBrk="0" hangingPunct="0"/>
            <a:r>
              <a:rPr lang="en-GB">
                <a:latin typeface="Calibri" pitchFamily="34" charset="0"/>
              </a:rPr>
              <a:t>Envelope      : 80 trimer spikes</a:t>
            </a:r>
          </a:p>
          <a:p>
            <a:pPr eaLnBrk="0" hangingPunct="0"/>
            <a:r>
              <a:rPr lang="en-GB">
                <a:latin typeface="Calibri" pitchFamily="34" charset="0"/>
              </a:rPr>
              <a:t>                        </a:t>
            </a:r>
            <a:r>
              <a:rPr lang="en-GB" sz="1200">
                <a:latin typeface="Calibri" pitchFamily="34" charset="0"/>
              </a:rPr>
              <a:t>each spike = 3 x E1/E2 heterodimers</a:t>
            </a:r>
          </a:p>
          <a:p>
            <a:pPr eaLnBrk="0" hangingPunct="0"/>
            <a:endParaRPr lang="en-GB">
              <a:latin typeface="Calibri" pitchFamily="34" charset="0"/>
            </a:endParaRPr>
          </a:p>
        </p:txBody>
      </p:sp>
      <p:sp>
        <p:nvSpPr>
          <p:cNvPr id="36" name="Line 40"/>
          <p:cNvSpPr>
            <a:spLocks noChangeShapeType="1"/>
          </p:cNvSpPr>
          <p:nvPr/>
        </p:nvSpPr>
        <p:spPr bwMode="auto">
          <a:xfrm flipH="1">
            <a:off x="7646392" y="2626147"/>
            <a:ext cx="325437" cy="295275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" name="Line 41"/>
          <p:cNvSpPr>
            <a:spLocks noChangeShapeType="1"/>
          </p:cNvSpPr>
          <p:nvPr/>
        </p:nvSpPr>
        <p:spPr bwMode="auto">
          <a:xfrm flipV="1">
            <a:off x="7646392" y="2683297"/>
            <a:ext cx="47625" cy="238125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" name="Line 42"/>
          <p:cNvSpPr>
            <a:spLocks noChangeShapeType="1"/>
          </p:cNvSpPr>
          <p:nvPr/>
        </p:nvSpPr>
        <p:spPr bwMode="auto">
          <a:xfrm flipH="1" flipV="1">
            <a:off x="7398742" y="2732509"/>
            <a:ext cx="247650" cy="188913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5371504" y="2769022"/>
            <a:ext cx="107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>
                <a:latin typeface="Calibri" pitchFamily="34" charset="0"/>
              </a:rPr>
              <a:t>lipid bilayer</a:t>
            </a:r>
          </a:p>
        </p:txBody>
      </p:sp>
      <p:sp>
        <p:nvSpPr>
          <p:cNvPr id="40" name="Line 44"/>
          <p:cNvSpPr>
            <a:spLocks noChangeShapeType="1"/>
          </p:cNvSpPr>
          <p:nvPr/>
        </p:nvSpPr>
        <p:spPr bwMode="auto">
          <a:xfrm flipV="1">
            <a:off x="6338292" y="2359447"/>
            <a:ext cx="528637" cy="37306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/>
          </a:p>
        </p:txBody>
      </p:sp>
      <p:sp>
        <p:nvSpPr>
          <p:cNvPr id="41" name="Text Box 45"/>
          <p:cNvSpPr txBox="1">
            <a:spLocks noChangeArrowheads="1"/>
          </p:cNvSpPr>
          <p:nvPr/>
        </p:nvSpPr>
        <p:spPr bwMode="auto">
          <a:xfrm>
            <a:off x="5033367" y="2300709"/>
            <a:ext cx="1119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>
                <a:latin typeface="Calibri" pitchFamily="34" charset="0"/>
              </a:rPr>
              <a:t>icosahedron </a:t>
            </a:r>
          </a:p>
        </p:txBody>
      </p:sp>
      <p:sp>
        <p:nvSpPr>
          <p:cNvPr id="43" name="Line 47"/>
          <p:cNvSpPr>
            <a:spLocks noChangeShapeType="1"/>
          </p:cNvSpPr>
          <p:nvPr/>
        </p:nvSpPr>
        <p:spPr bwMode="auto">
          <a:xfrm flipV="1">
            <a:off x="6028729" y="1848272"/>
            <a:ext cx="685800" cy="50006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lv-LV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4392488" cy="36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4860032" y="45091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Electron microscopy of recombinant SFV particles. Negative staining, bar 50 nm</a:t>
            </a:r>
            <a:r>
              <a:rPr lang="en-US" dirty="0" smtClean="0"/>
              <a:t>.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Zajakina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2009)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-D MOI 10 (2mi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169" y="928886"/>
            <a:ext cx="278975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P-D MOI 101 (5min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407" y="928886"/>
            <a:ext cx="28559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P-D MOI 10  (15min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0832" y="2852936"/>
            <a:ext cx="282309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-D MOI 10 (30min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852936"/>
            <a:ext cx="28083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P-D MOI 10 (60min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119" y="4876998"/>
            <a:ext cx="288081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P-D MOI 10 (120min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9557" y="4876998"/>
            <a:ext cx="27987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59744" y="2513211"/>
            <a:ext cx="612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2 min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477194" y="4542036"/>
            <a:ext cx="701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15 min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201469" y="4542036"/>
            <a:ext cx="701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30 min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477194" y="6400998"/>
            <a:ext cx="701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60 min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123682" y="6413698"/>
            <a:ext cx="790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120 min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207819" y="2513211"/>
            <a:ext cx="612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5 min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267744" y="332656"/>
            <a:ext cx="4881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latin typeface="Times New Roman" pitchFamily="18" charset="0"/>
              </a:rPr>
              <a:t>SFV-GFP Infection Kinetics in BHK Cells.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1700808"/>
            <a:ext cx="3507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Five-year survival rates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19672" y="2276872"/>
            <a:ext cx="41764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pancreatic (4</a:t>
            </a:r>
            <a:r>
              <a:rPr lang="en-US" sz="2800" dirty="0" smtClean="0"/>
              <a:t>%)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lung (15</a:t>
            </a:r>
            <a:r>
              <a:rPr lang="en-US" sz="2800" dirty="0" smtClean="0"/>
              <a:t>%)</a:t>
            </a:r>
          </a:p>
          <a:p>
            <a:r>
              <a:rPr lang="en-US" sz="2800" dirty="0" smtClean="0"/>
              <a:t>liver </a:t>
            </a:r>
            <a:r>
              <a:rPr lang="en-US" sz="2800" dirty="0"/>
              <a:t>(7</a:t>
            </a:r>
            <a:r>
              <a:rPr lang="en-US" sz="2800" dirty="0" smtClean="0"/>
              <a:t>%)</a:t>
            </a:r>
          </a:p>
          <a:p>
            <a:r>
              <a:rPr lang="en-US" sz="2800" dirty="0" smtClean="0"/>
              <a:t> </a:t>
            </a:r>
            <a:r>
              <a:rPr lang="en-US" sz="2800" dirty="0" err="1"/>
              <a:t>glioblastoma</a:t>
            </a:r>
            <a:r>
              <a:rPr lang="en-US" sz="2800" dirty="0"/>
              <a:t> (5%)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4437112"/>
            <a:ext cx="6344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long-term side effects from chemotherapy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7"/>
            <a:ext cx="6609996" cy="628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05930" y="6457890"/>
            <a:ext cx="86380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Replication cycle of </a:t>
            </a:r>
            <a:r>
              <a:rPr lang="en-GB" sz="2000" dirty="0" err="1" smtClean="0"/>
              <a:t>alphaviruses</a:t>
            </a:r>
            <a:r>
              <a:rPr lang="en-GB" dirty="0" smtClean="0"/>
              <a:t>. (</a:t>
            </a:r>
            <a:r>
              <a:rPr lang="en-GB" dirty="0" err="1" smtClean="0"/>
              <a:t>Zajakina</a:t>
            </a:r>
            <a:r>
              <a:rPr lang="en-GB" dirty="0" smtClean="0"/>
              <a:t> et al., </a:t>
            </a:r>
            <a:r>
              <a:rPr lang="en-GB" i="1" dirty="0" smtClean="0"/>
              <a:t>Medicinal Protein Engineering, 2014</a:t>
            </a:r>
            <a:r>
              <a:rPr lang="en-GB" dirty="0" smtClean="0"/>
              <a:t>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889476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276600" y="6165850"/>
            <a:ext cx="3587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lv-LV">
                <a:latin typeface="Calibri" pitchFamily="34" charset="0"/>
              </a:rPr>
              <a:t>Recombinant alphavirus production.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URE 3.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6408712" cy="55930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5536" y="5661248"/>
            <a:ext cx="8118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/>
              <a:t>Tumor-Specific In Vivo </a:t>
            </a:r>
            <a:r>
              <a:rPr lang="en-US" b="1" dirty="0" err="1"/>
              <a:t>Transfection</a:t>
            </a:r>
            <a:r>
              <a:rPr lang="en-US" b="1" dirty="0"/>
              <a:t> with HSV-1 </a:t>
            </a:r>
            <a:r>
              <a:rPr lang="en-US" b="1" dirty="0" err="1"/>
              <a:t>Thymidine</a:t>
            </a:r>
            <a:r>
              <a:rPr lang="en-US" b="1" dirty="0"/>
              <a:t> </a:t>
            </a:r>
            <a:r>
              <a:rPr lang="en-US" b="1" dirty="0" err="1"/>
              <a:t>Kinase</a:t>
            </a:r>
            <a:r>
              <a:rPr lang="en-US" b="1" dirty="0"/>
              <a:t> Gene Using a </a:t>
            </a:r>
            <a:r>
              <a:rPr lang="en-US" b="1" dirty="0" err="1"/>
              <a:t>Sindbis</a:t>
            </a:r>
            <a:r>
              <a:rPr lang="en-US" b="1" dirty="0"/>
              <a:t> Viral Vector as a Basis for </a:t>
            </a:r>
            <a:r>
              <a:rPr lang="en-US" b="1" dirty="0" err="1"/>
              <a:t>Prodrug</a:t>
            </a:r>
            <a:r>
              <a:rPr lang="en-US" b="1" dirty="0"/>
              <a:t> </a:t>
            </a:r>
            <a:r>
              <a:rPr lang="en-US" b="1" dirty="0" err="1"/>
              <a:t>Ganciclovir</a:t>
            </a:r>
            <a:r>
              <a:rPr lang="en-US" b="1" dirty="0"/>
              <a:t> Activation and </a:t>
            </a:r>
            <a:r>
              <a:rPr lang="en-US" b="1" dirty="0" smtClean="0"/>
              <a:t>PET</a:t>
            </a:r>
            <a:endParaRPr lang="lv-LV" b="1" dirty="0" smtClean="0"/>
          </a:p>
          <a:p>
            <a:pPr fontAlgn="base"/>
            <a:r>
              <a:rPr lang="en-US" dirty="0" smtClean="0"/>
              <a:t>J </a:t>
            </a:r>
            <a:r>
              <a:rPr lang="en-US" dirty="0" err="1" smtClean="0"/>
              <a:t>Nucl</a:t>
            </a:r>
            <a:r>
              <a:rPr lang="en-US" dirty="0" smtClean="0"/>
              <a:t> Med</a:t>
            </a:r>
            <a:r>
              <a:rPr lang="en-US" b="1" dirty="0"/>
              <a:t> July 2006 </a:t>
            </a:r>
            <a:r>
              <a:rPr lang="en-US" dirty="0"/>
              <a:t>vol. 47no. 7 </a:t>
            </a:r>
            <a:r>
              <a:rPr lang="en-US" b="1" dirty="0"/>
              <a:t>1136-114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3"/>
            <a:ext cx="821531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5750" y="2286000"/>
            <a:ext cx="681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lv-LV"/>
              <a:t>2011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638" y="1785938"/>
            <a:ext cx="56959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850160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490530"/>
            <a:ext cx="4608512" cy="521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0"/>
            <a:ext cx="5734188" cy="314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5804119" cy="3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30327" y="5877272"/>
            <a:ext cx="3113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Zajakina</a:t>
            </a:r>
            <a:r>
              <a:rPr lang="en-US" sz="2000" dirty="0" smtClean="0"/>
              <a:t> et al, </a:t>
            </a:r>
          </a:p>
          <a:p>
            <a:r>
              <a:rPr lang="en-US" sz="2000" i="1" dirty="0" smtClean="0"/>
              <a:t>Cancer Gene Therapy</a:t>
            </a:r>
            <a:r>
              <a:rPr lang="en-US" sz="2000" dirty="0" smtClean="0"/>
              <a:t>, 2012)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51520" y="620688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Luc gene expression </a:t>
            </a:r>
            <a:endParaRPr lang="en-US" sz="2000" dirty="0" smtClean="0"/>
          </a:p>
          <a:p>
            <a:r>
              <a:rPr lang="en-US" sz="2000" dirty="0" smtClean="0"/>
              <a:t>in </a:t>
            </a:r>
            <a:r>
              <a:rPr lang="en-US" sz="2000" dirty="0"/>
              <a:t>tumor-free </a:t>
            </a:r>
            <a:r>
              <a:rPr lang="en-US" sz="2000" dirty="0" err="1" smtClean="0"/>
              <a:t>Balb</a:t>
            </a:r>
            <a:r>
              <a:rPr lang="en-US" sz="2000" dirty="0" smtClean="0"/>
              <a:t>/c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and 4T1 tumor-bearing </a:t>
            </a:r>
            <a:endParaRPr lang="en-US" sz="2000" dirty="0" smtClean="0"/>
          </a:p>
          <a:p>
            <a:r>
              <a:rPr lang="en-US" sz="2000" dirty="0" smtClean="0"/>
              <a:t>mice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45910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429000"/>
            <a:ext cx="46101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04248" y="1124744"/>
            <a:ext cx="1438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2x10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 err="1"/>
              <a:t>recSFV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30327" y="5733256"/>
            <a:ext cx="3113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Zajakina</a:t>
            </a:r>
            <a:r>
              <a:rPr lang="en-US" sz="2000" dirty="0" smtClean="0"/>
              <a:t> et al, </a:t>
            </a:r>
          </a:p>
          <a:p>
            <a:r>
              <a:rPr lang="en-US" sz="2000" i="1" dirty="0" smtClean="0"/>
              <a:t>Cancer Gene Therapy</a:t>
            </a:r>
            <a:r>
              <a:rPr lang="en-US" sz="2000" dirty="0" smtClean="0"/>
              <a:t>, 2012)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11560" y="404664"/>
            <a:ext cx="5256584" cy="61206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51802" cy="690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363072" y="4549676"/>
            <a:ext cx="37809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High efficiency of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alphaviral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gene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transfer in combination with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5-fluorouracil in a mouse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mammary tumor model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Zajakina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et al.,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BMC Cancer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v-LV" sz="2000" b="1" dirty="0" smtClean="0">
                <a:latin typeface="Times New Roman" pitchFamily="18" charset="0"/>
                <a:cs typeface="Times New Roman" pitchFamily="18" charset="0"/>
              </a:rPr>
              <a:t>2014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20688"/>
            <a:ext cx="26666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"/>
            <a:ext cx="70809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0" y="214313"/>
            <a:ext cx="9363075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1600" b="1">
                <a:solidFill>
                  <a:srgbClr val="000000"/>
                </a:solidFill>
                <a:ea typeface="msgothic" charset="0"/>
                <a:cs typeface="msgothic" charset="0"/>
              </a:rPr>
              <a:t>Therapeutic effect of both VA7-EGFP and Ad5Δ24 viruses was tested in subcutaneous Saos2LM7 human osteosarcoma tumors implanted into nude mice. 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2924175" y="6583363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>
                <a:solidFill>
                  <a:srgbClr val="000000"/>
                </a:solidFill>
                <a:ea typeface="msgothic" charset="0"/>
                <a:cs typeface="msgothic" charset="0"/>
              </a:rPr>
              <a:t>Ketola A et al. Cancer Res 2008;68:8342-8350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785813"/>
            <a:ext cx="7948612" cy="57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ltGray">
          <a:xfrm rot="3428434">
            <a:off x="3968750" y="1441450"/>
            <a:ext cx="3748088" cy="4065588"/>
          </a:xfrm>
          <a:prstGeom prst="ellipse">
            <a:avLst/>
          </a:prstGeom>
          <a:solidFill>
            <a:srgbClr val="B2B2B2"/>
          </a:solidFill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en-US" sz="1200" b="1">
              <a:solidFill>
                <a:schemeClr val="bg2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98525" y="5867400"/>
            <a:ext cx="18462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Naked DNA</a:t>
            </a:r>
          </a:p>
        </p:txBody>
      </p:sp>
      <p:sp>
        <p:nvSpPr>
          <p:cNvPr id="4" name="Oval 4" descr="Purple mesh"/>
          <p:cNvSpPr>
            <a:spLocks noChangeArrowheads="1"/>
          </p:cNvSpPr>
          <p:nvPr/>
        </p:nvSpPr>
        <p:spPr bwMode="auto">
          <a:xfrm>
            <a:off x="5029200" y="2590800"/>
            <a:ext cx="1241425" cy="1393825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27588" y="5664200"/>
            <a:ext cx="1363662" cy="449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Target Cell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86600" y="4495800"/>
            <a:ext cx="1981200" cy="708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Therapeutic Protein</a:t>
            </a: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black">
          <a:xfrm rot="21585875">
            <a:off x="2657475" y="3276600"/>
            <a:ext cx="1616075" cy="336550"/>
          </a:xfrm>
          <a:prstGeom prst="rightArrow">
            <a:avLst>
              <a:gd name="adj1" fmla="val 50000"/>
              <a:gd name="adj2" fmla="val 120047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black">
          <a:xfrm rot="2566329">
            <a:off x="5732463" y="3857625"/>
            <a:ext cx="495300" cy="261938"/>
          </a:xfrm>
          <a:prstGeom prst="rightArrow">
            <a:avLst>
              <a:gd name="adj1" fmla="val 50000"/>
              <a:gd name="adj2" fmla="val 47273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1055688" y="5418138"/>
          <a:ext cx="1423987" cy="368300"/>
        </p:xfrm>
        <a:graphic>
          <a:graphicData uri="http://schemas.openxmlformats.org/presentationml/2006/ole">
            <p:oleObj spid="_x0000_s56322" name="Image" r:id="rId4" imgW="1817155" imgH="470173" progId="">
              <p:embed/>
            </p:oleObj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5026025" y="3149600"/>
          <a:ext cx="1235075" cy="319088"/>
        </p:xfrm>
        <a:graphic>
          <a:graphicData uri="http://schemas.openxmlformats.org/presentationml/2006/ole">
            <p:oleObj spid="_x0000_s56323" name="Image" r:id="rId5" imgW="1817155" imgH="470173" progId="">
              <p:embed/>
            </p:oleObj>
          </a:graphicData>
        </a:graphic>
      </p:graphicFrame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509713" y="1362075"/>
            <a:ext cx="515937" cy="685800"/>
            <a:chOff x="1070" y="858"/>
            <a:chExt cx="365" cy="432"/>
          </a:xfrm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 flipH="1">
              <a:off x="1126" y="858"/>
              <a:ext cx="256" cy="143"/>
            </a:xfrm>
            <a:custGeom>
              <a:avLst/>
              <a:gdLst/>
              <a:ahLst/>
              <a:cxnLst>
                <a:cxn ang="0">
                  <a:pos x="0" y="315"/>
                </a:cxn>
                <a:cxn ang="0">
                  <a:pos x="535" y="315"/>
                </a:cxn>
                <a:cxn ang="0">
                  <a:pos x="268" y="0"/>
                </a:cxn>
                <a:cxn ang="0">
                  <a:pos x="0" y="315"/>
                </a:cxn>
              </a:cxnLst>
              <a:rect l="0" t="0" r="r" b="b"/>
              <a:pathLst>
                <a:path w="535" h="315">
                  <a:moveTo>
                    <a:pt x="0" y="315"/>
                  </a:moveTo>
                  <a:lnTo>
                    <a:pt x="535" y="315"/>
                  </a:lnTo>
                  <a:lnTo>
                    <a:pt x="268" y="0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FFE15F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074" y="1174"/>
              <a:ext cx="181" cy="116"/>
            </a:xfrm>
            <a:custGeom>
              <a:avLst/>
              <a:gdLst/>
              <a:ahLst/>
              <a:cxnLst>
                <a:cxn ang="0">
                  <a:pos x="444" y="294"/>
                </a:cxn>
                <a:cxn ang="0">
                  <a:pos x="0" y="0"/>
                </a:cxn>
                <a:cxn ang="0">
                  <a:pos x="444" y="114"/>
                </a:cxn>
                <a:cxn ang="0">
                  <a:pos x="444" y="294"/>
                </a:cxn>
              </a:cxnLst>
              <a:rect l="0" t="0" r="r" b="b"/>
              <a:pathLst>
                <a:path w="444" h="294">
                  <a:moveTo>
                    <a:pt x="444" y="294"/>
                  </a:moveTo>
                  <a:lnTo>
                    <a:pt x="0" y="0"/>
                  </a:lnTo>
                  <a:lnTo>
                    <a:pt x="444" y="114"/>
                  </a:lnTo>
                  <a:lnTo>
                    <a:pt x="444" y="294"/>
                  </a:lnTo>
                  <a:close/>
                </a:path>
              </a:pathLst>
            </a:custGeom>
            <a:solidFill>
              <a:srgbClr val="FFE46F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255" y="1175"/>
              <a:ext cx="180" cy="115"/>
            </a:xfrm>
            <a:custGeom>
              <a:avLst/>
              <a:gdLst/>
              <a:ahLst/>
              <a:cxnLst>
                <a:cxn ang="0">
                  <a:pos x="0" y="290"/>
                </a:cxn>
                <a:cxn ang="0">
                  <a:pos x="441" y="0"/>
                </a:cxn>
                <a:cxn ang="0">
                  <a:pos x="0" y="110"/>
                </a:cxn>
                <a:cxn ang="0">
                  <a:pos x="0" y="290"/>
                </a:cxn>
              </a:cxnLst>
              <a:rect l="0" t="0" r="r" b="b"/>
              <a:pathLst>
                <a:path w="441" h="290">
                  <a:moveTo>
                    <a:pt x="0" y="290"/>
                  </a:moveTo>
                  <a:lnTo>
                    <a:pt x="441" y="0"/>
                  </a:lnTo>
                  <a:lnTo>
                    <a:pt x="0" y="110"/>
                  </a:lnTo>
                  <a:lnTo>
                    <a:pt x="0" y="290"/>
                  </a:lnTo>
                  <a:close/>
                </a:path>
              </a:pathLst>
            </a:custGeom>
            <a:solidFill>
              <a:srgbClr val="E9AF0B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 flipH="1">
              <a:off x="1073" y="858"/>
              <a:ext cx="181" cy="143"/>
            </a:xfrm>
            <a:custGeom>
              <a:avLst/>
              <a:gdLst/>
              <a:ahLst/>
              <a:cxnLst>
                <a:cxn ang="0">
                  <a:pos x="262" y="308"/>
                </a:cxn>
                <a:cxn ang="0">
                  <a:pos x="0" y="0"/>
                </a:cxn>
                <a:cxn ang="0">
                  <a:pos x="373" y="242"/>
                </a:cxn>
                <a:cxn ang="0">
                  <a:pos x="262" y="308"/>
                </a:cxn>
              </a:cxnLst>
              <a:rect l="0" t="0" r="r" b="b"/>
              <a:pathLst>
                <a:path w="373" h="308">
                  <a:moveTo>
                    <a:pt x="262" y="308"/>
                  </a:moveTo>
                  <a:lnTo>
                    <a:pt x="0" y="0"/>
                  </a:lnTo>
                  <a:lnTo>
                    <a:pt x="373" y="242"/>
                  </a:lnTo>
                  <a:lnTo>
                    <a:pt x="262" y="308"/>
                  </a:lnTo>
                  <a:close/>
                </a:path>
              </a:pathLst>
            </a:custGeom>
            <a:solidFill>
              <a:srgbClr val="FFF1B7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flipH="1" flipV="1">
              <a:off x="1129" y="1000"/>
              <a:ext cx="251" cy="219"/>
            </a:xfrm>
            <a:prstGeom prst="triangle">
              <a:avLst>
                <a:gd name="adj" fmla="val 50000"/>
              </a:avLst>
            </a:prstGeom>
            <a:solidFill>
              <a:srgbClr val="FCC80A"/>
            </a:solidFill>
            <a:ln w="12700">
              <a:solidFill>
                <a:srgbClr val="2C2C86"/>
              </a:solidFill>
              <a:miter lim="800000"/>
              <a:headEnd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 flipH="1">
              <a:off x="1255" y="858"/>
              <a:ext cx="179" cy="143"/>
            </a:xfrm>
            <a:custGeom>
              <a:avLst/>
              <a:gdLst/>
              <a:ahLst/>
              <a:cxnLst>
                <a:cxn ang="0">
                  <a:pos x="393" y="1095"/>
                </a:cxn>
                <a:cxn ang="0">
                  <a:pos x="1327" y="0"/>
                </a:cxn>
                <a:cxn ang="0">
                  <a:pos x="0" y="861"/>
                </a:cxn>
                <a:cxn ang="0">
                  <a:pos x="393" y="1095"/>
                </a:cxn>
              </a:cxnLst>
              <a:rect l="0" t="0" r="r" b="b"/>
              <a:pathLst>
                <a:path w="1327" h="1095">
                  <a:moveTo>
                    <a:pt x="393" y="1095"/>
                  </a:moveTo>
                  <a:lnTo>
                    <a:pt x="1327" y="0"/>
                  </a:lnTo>
                  <a:lnTo>
                    <a:pt x="0" y="861"/>
                  </a:lnTo>
                  <a:lnTo>
                    <a:pt x="393" y="1095"/>
                  </a:lnTo>
                  <a:close/>
                </a:path>
              </a:pathLst>
            </a:custGeom>
            <a:solidFill>
              <a:srgbClr val="FFD629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 flipH="1">
              <a:off x="1380" y="970"/>
              <a:ext cx="55" cy="2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1"/>
                </a:cxn>
                <a:cxn ang="0">
                  <a:pos x="112" y="67"/>
                </a:cxn>
                <a:cxn ang="0">
                  <a:pos x="0" y="0"/>
                </a:cxn>
              </a:cxnLst>
              <a:rect l="0" t="0" r="r" b="b"/>
              <a:pathLst>
                <a:path w="112" h="451">
                  <a:moveTo>
                    <a:pt x="0" y="0"/>
                  </a:moveTo>
                  <a:lnTo>
                    <a:pt x="0" y="451"/>
                  </a:lnTo>
                  <a:lnTo>
                    <a:pt x="112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1070" y="970"/>
              <a:ext cx="60" cy="19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99"/>
                </a:cxn>
                <a:cxn ang="0">
                  <a:pos x="146" y="77"/>
                </a:cxn>
                <a:cxn ang="0">
                  <a:pos x="2" y="0"/>
                </a:cxn>
              </a:cxnLst>
              <a:rect l="0" t="0" r="r" b="b"/>
              <a:pathLst>
                <a:path w="146" h="499">
                  <a:moveTo>
                    <a:pt x="2" y="0"/>
                  </a:moveTo>
                  <a:lnTo>
                    <a:pt x="0" y="499"/>
                  </a:lnTo>
                  <a:lnTo>
                    <a:pt x="146" y="7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EC99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 flipH="1">
              <a:off x="1255" y="1000"/>
              <a:ext cx="180" cy="21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0" y="383"/>
                </a:cxn>
                <a:cxn ang="0">
                  <a:pos x="374" y="477"/>
                </a:cxn>
                <a:cxn ang="0">
                  <a:pos x="113" y="0"/>
                </a:cxn>
              </a:cxnLst>
              <a:rect l="0" t="0" r="r" b="b"/>
              <a:pathLst>
                <a:path w="374" h="477">
                  <a:moveTo>
                    <a:pt x="113" y="0"/>
                  </a:moveTo>
                  <a:lnTo>
                    <a:pt x="0" y="383"/>
                  </a:lnTo>
                  <a:lnTo>
                    <a:pt x="374" y="477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7AA0F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1071" y="1000"/>
              <a:ext cx="184" cy="218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0" y="436"/>
                </a:cxn>
                <a:cxn ang="0">
                  <a:pos x="449" y="552"/>
                </a:cxn>
                <a:cxn ang="0">
                  <a:pos x="141" y="0"/>
                </a:cxn>
              </a:cxnLst>
              <a:rect l="0" t="0" r="r" b="b"/>
              <a:pathLst>
                <a:path w="449" h="552">
                  <a:moveTo>
                    <a:pt x="141" y="0"/>
                  </a:moveTo>
                  <a:lnTo>
                    <a:pt x="0" y="436"/>
                  </a:lnTo>
                  <a:lnTo>
                    <a:pt x="449" y="55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ED642"/>
            </a:solid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357313" y="1970088"/>
            <a:ext cx="8286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AAV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1446213" y="4067175"/>
            <a:ext cx="641350" cy="720725"/>
            <a:chOff x="682" y="2191"/>
            <a:chExt cx="518" cy="518"/>
          </a:xfrm>
        </p:grpSpPr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682" y="2191"/>
              <a:ext cx="518" cy="518"/>
            </a:xfrm>
            <a:prstGeom prst="ellipse">
              <a:avLst/>
            </a:prstGeom>
            <a:gradFill rotWithShape="0">
              <a:gsLst>
                <a:gs pos="0">
                  <a:srgbClr val="FFCCFF"/>
                </a:gs>
                <a:gs pos="100000">
                  <a:srgbClr val="FF66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764" y="2282"/>
              <a:ext cx="344" cy="34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808" y="2400"/>
              <a:ext cx="255" cy="49"/>
            </a:xfrm>
            <a:custGeom>
              <a:avLst/>
              <a:gdLst/>
              <a:ahLst/>
              <a:cxnLst>
                <a:cxn ang="0">
                  <a:pos x="24" y="149"/>
                </a:cxn>
                <a:cxn ang="0">
                  <a:pos x="33" y="121"/>
                </a:cxn>
                <a:cxn ang="0">
                  <a:pos x="224" y="3"/>
                </a:cxn>
                <a:cxn ang="0">
                  <a:pos x="506" y="140"/>
                </a:cxn>
                <a:cxn ang="0">
                  <a:pos x="706" y="3"/>
                </a:cxn>
              </a:cxnLst>
              <a:rect l="0" t="0" r="r" b="b"/>
              <a:pathLst>
                <a:path w="706" h="149">
                  <a:moveTo>
                    <a:pt x="24" y="149"/>
                  </a:moveTo>
                  <a:cubicBezTo>
                    <a:pt x="25" y="144"/>
                    <a:pt x="0" y="145"/>
                    <a:pt x="33" y="121"/>
                  </a:cubicBezTo>
                  <a:cubicBezTo>
                    <a:pt x="66" y="97"/>
                    <a:pt x="145" y="0"/>
                    <a:pt x="224" y="3"/>
                  </a:cubicBezTo>
                  <a:cubicBezTo>
                    <a:pt x="303" y="6"/>
                    <a:pt x="426" y="140"/>
                    <a:pt x="506" y="140"/>
                  </a:cubicBezTo>
                  <a:cubicBezTo>
                    <a:pt x="586" y="140"/>
                    <a:pt x="664" y="32"/>
                    <a:pt x="706" y="3"/>
                  </a:cubicBezTo>
                </a:path>
              </a:pathLst>
            </a:custGeom>
            <a:noFill/>
            <a:ln w="2857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808" y="2460"/>
              <a:ext cx="255" cy="49"/>
            </a:xfrm>
            <a:custGeom>
              <a:avLst/>
              <a:gdLst/>
              <a:ahLst/>
              <a:cxnLst>
                <a:cxn ang="0">
                  <a:pos x="24" y="149"/>
                </a:cxn>
                <a:cxn ang="0">
                  <a:pos x="33" y="121"/>
                </a:cxn>
                <a:cxn ang="0">
                  <a:pos x="224" y="3"/>
                </a:cxn>
                <a:cxn ang="0">
                  <a:pos x="506" y="140"/>
                </a:cxn>
                <a:cxn ang="0">
                  <a:pos x="706" y="3"/>
                </a:cxn>
              </a:cxnLst>
              <a:rect l="0" t="0" r="r" b="b"/>
              <a:pathLst>
                <a:path w="706" h="149">
                  <a:moveTo>
                    <a:pt x="24" y="149"/>
                  </a:moveTo>
                  <a:cubicBezTo>
                    <a:pt x="25" y="144"/>
                    <a:pt x="0" y="145"/>
                    <a:pt x="33" y="121"/>
                  </a:cubicBezTo>
                  <a:cubicBezTo>
                    <a:pt x="66" y="97"/>
                    <a:pt x="145" y="0"/>
                    <a:pt x="224" y="3"/>
                  </a:cubicBezTo>
                  <a:cubicBezTo>
                    <a:pt x="303" y="6"/>
                    <a:pt x="426" y="140"/>
                    <a:pt x="506" y="140"/>
                  </a:cubicBezTo>
                  <a:cubicBezTo>
                    <a:pt x="586" y="140"/>
                    <a:pt x="664" y="32"/>
                    <a:pt x="706" y="3"/>
                  </a:cubicBezTo>
                </a:path>
              </a:pathLst>
            </a:custGeom>
            <a:noFill/>
            <a:ln w="28575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76200" y="4800600"/>
            <a:ext cx="32496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Retrovirus/Lentivirus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1382713" y="2633663"/>
            <a:ext cx="768350" cy="919162"/>
            <a:chOff x="2595" y="2834"/>
            <a:chExt cx="597" cy="679"/>
          </a:xfrm>
        </p:grpSpPr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2877" y="3405"/>
              <a:ext cx="27" cy="10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>
              <a:off x="2613" y="3288"/>
              <a:ext cx="108" cy="10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3009" y="3261"/>
              <a:ext cx="114" cy="12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V="1">
              <a:off x="3051" y="3048"/>
              <a:ext cx="141" cy="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H="1" flipV="1">
              <a:off x="2622" y="2973"/>
              <a:ext cx="120" cy="10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Freeform 35" descr="Large confetti"/>
            <p:cNvSpPr>
              <a:spLocks/>
            </p:cNvSpPr>
            <p:nvPr/>
          </p:nvSpPr>
          <p:spPr bwMode="auto">
            <a:xfrm>
              <a:off x="2683" y="3073"/>
              <a:ext cx="64" cy="23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99"/>
                </a:cxn>
                <a:cxn ang="0">
                  <a:pos x="146" y="77"/>
                </a:cxn>
                <a:cxn ang="0">
                  <a:pos x="2" y="0"/>
                </a:cxn>
              </a:cxnLst>
              <a:rect l="0" t="0" r="r" b="b"/>
              <a:pathLst>
                <a:path w="146" h="499">
                  <a:moveTo>
                    <a:pt x="2" y="0"/>
                  </a:moveTo>
                  <a:lnTo>
                    <a:pt x="0" y="499"/>
                  </a:lnTo>
                  <a:lnTo>
                    <a:pt x="146" y="77"/>
                  </a:lnTo>
                  <a:lnTo>
                    <a:pt x="2" y="0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Freeform 36" descr="Large confetti"/>
            <p:cNvSpPr>
              <a:spLocks/>
            </p:cNvSpPr>
            <p:nvPr/>
          </p:nvSpPr>
          <p:spPr bwMode="auto">
            <a:xfrm flipH="1">
              <a:off x="2881" y="2938"/>
              <a:ext cx="192" cy="173"/>
            </a:xfrm>
            <a:custGeom>
              <a:avLst/>
              <a:gdLst/>
              <a:ahLst/>
              <a:cxnLst>
                <a:cxn ang="0">
                  <a:pos x="393" y="1095"/>
                </a:cxn>
                <a:cxn ang="0">
                  <a:pos x="1327" y="0"/>
                </a:cxn>
                <a:cxn ang="0">
                  <a:pos x="0" y="861"/>
                </a:cxn>
                <a:cxn ang="0">
                  <a:pos x="393" y="1095"/>
                </a:cxn>
              </a:cxnLst>
              <a:rect l="0" t="0" r="r" b="b"/>
              <a:pathLst>
                <a:path w="1327" h="1095">
                  <a:moveTo>
                    <a:pt x="393" y="1095"/>
                  </a:moveTo>
                  <a:lnTo>
                    <a:pt x="1327" y="0"/>
                  </a:lnTo>
                  <a:lnTo>
                    <a:pt x="0" y="861"/>
                  </a:lnTo>
                  <a:lnTo>
                    <a:pt x="393" y="1095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Freeform 37" descr="Large confetti"/>
            <p:cNvSpPr>
              <a:spLocks/>
            </p:cNvSpPr>
            <p:nvPr/>
          </p:nvSpPr>
          <p:spPr bwMode="auto">
            <a:xfrm flipH="1">
              <a:off x="3015" y="3073"/>
              <a:ext cx="59" cy="2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1"/>
                </a:cxn>
                <a:cxn ang="0">
                  <a:pos x="112" y="67"/>
                </a:cxn>
                <a:cxn ang="0">
                  <a:pos x="0" y="0"/>
                </a:cxn>
              </a:cxnLst>
              <a:rect l="0" t="0" r="r" b="b"/>
              <a:pathLst>
                <a:path w="112" h="451">
                  <a:moveTo>
                    <a:pt x="0" y="0"/>
                  </a:moveTo>
                  <a:lnTo>
                    <a:pt x="0" y="451"/>
                  </a:lnTo>
                  <a:lnTo>
                    <a:pt x="112" y="67"/>
                  </a:lnTo>
                  <a:lnTo>
                    <a:pt x="0" y="0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Freeform 38" descr="Large confetti"/>
            <p:cNvSpPr>
              <a:spLocks/>
            </p:cNvSpPr>
            <p:nvPr/>
          </p:nvSpPr>
          <p:spPr bwMode="auto">
            <a:xfrm>
              <a:off x="2881" y="3321"/>
              <a:ext cx="193" cy="139"/>
            </a:xfrm>
            <a:custGeom>
              <a:avLst/>
              <a:gdLst/>
              <a:ahLst/>
              <a:cxnLst>
                <a:cxn ang="0">
                  <a:pos x="0" y="290"/>
                </a:cxn>
                <a:cxn ang="0">
                  <a:pos x="441" y="0"/>
                </a:cxn>
                <a:cxn ang="0">
                  <a:pos x="0" y="110"/>
                </a:cxn>
                <a:cxn ang="0">
                  <a:pos x="0" y="290"/>
                </a:cxn>
              </a:cxnLst>
              <a:rect l="0" t="0" r="r" b="b"/>
              <a:pathLst>
                <a:path w="441" h="290">
                  <a:moveTo>
                    <a:pt x="0" y="290"/>
                  </a:moveTo>
                  <a:lnTo>
                    <a:pt x="441" y="0"/>
                  </a:lnTo>
                  <a:lnTo>
                    <a:pt x="0" y="110"/>
                  </a:lnTo>
                  <a:lnTo>
                    <a:pt x="0" y="290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Freeform 39" descr="Large confetti"/>
            <p:cNvSpPr>
              <a:spLocks/>
            </p:cNvSpPr>
            <p:nvPr/>
          </p:nvSpPr>
          <p:spPr bwMode="auto">
            <a:xfrm>
              <a:off x="2687" y="3319"/>
              <a:ext cx="194" cy="141"/>
            </a:xfrm>
            <a:custGeom>
              <a:avLst/>
              <a:gdLst/>
              <a:ahLst/>
              <a:cxnLst>
                <a:cxn ang="0">
                  <a:pos x="444" y="294"/>
                </a:cxn>
                <a:cxn ang="0">
                  <a:pos x="0" y="0"/>
                </a:cxn>
                <a:cxn ang="0">
                  <a:pos x="444" y="114"/>
                </a:cxn>
                <a:cxn ang="0">
                  <a:pos x="444" y="294"/>
                </a:cxn>
              </a:cxnLst>
              <a:rect l="0" t="0" r="r" b="b"/>
              <a:pathLst>
                <a:path w="444" h="294">
                  <a:moveTo>
                    <a:pt x="444" y="294"/>
                  </a:moveTo>
                  <a:lnTo>
                    <a:pt x="0" y="0"/>
                  </a:lnTo>
                  <a:lnTo>
                    <a:pt x="444" y="114"/>
                  </a:lnTo>
                  <a:lnTo>
                    <a:pt x="444" y="294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Freeform 40" descr="Large confetti"/>
            <p:cNvSpPr>
              <a:spLocks/>
            </p:cNvSpPr>
            <p:nvPr/>
          </p:nvSpPr>
          <p:spPr bwMode="auto">
            <a:xfrm flipH="1">
              <a:off x="2686" y="2938"/>
              <a:ext cx="194" cy="172"/>
            </a:xfrm>
            <a:custGeom>
              <a:avLst/>
              <a:gdLst/>
              <a:ahLst/>
              <a:cxnLst>
                <a:cxn ang="0">
                  <a:pos x="262" y="308"/>
                </a:cxn>
                <a:cxn ang="0">
                  <a:pos x="0" y="0"/>
                </a:cxn>
                <a:cxn ang="0">
                  <a:pos x="373" y="242"/>
                </a:cxn>
                <a:cxn ang="0">
                  <a:pos x="262" y="308"/>
                </a:cxn>
              </a:cxnLst>
              <a:rect l="0" t="0" r="r" b="b"/>
              <a:pathLst>
                <a:path w="373" h="308">
                  <a:moveTo>
                    <a:pt x="262" y="308"/>
                  </a:moveTo>
                  <a:lnTo>
                    <a:pt x="0" y="0"/>
                  </a:lnTo>
                  <a:lnTo>
                    <a:pt x="373" y="242"/>
                  </a:lnTo>
                  <a:lnTo>
                    <a:pt x="262" y="308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Freeform 41" descr="Large confetti"/>
            <p:cNvSpPr>
              <a:spLocks/>
            </p:cNvSpPr>
            <p:nvPr/>
          </p:nvSpPr>
          <p:spPr bwMode="auto">
            <a:xfrm>
              <a:off x="2684" y="3109"/>
              <a:ext cx="197" cy="264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0" y="436"/>
                </a:cxn>
                <a:cxn ang="0">
                  <a:pos x="449" y="552"/>
                </a:cxn>
                <a:cxn ang="0">
                  <a:pos x="141" y="0"/>
                </a:cxn>
              </a:cxnLst>
              <a:rect l="0" t="0" r="r" b="b"/>
              <a:pathLst>
                <a:path w="449" h="552">
                  <a:moveTo>
                    <a:pt x="141" y="0"/>
                  </a:moveTo>
                  <a:lnTo>
                    <a:pt x="0" y="436"/>
                  </a:lnTo>
                  <a:lnTo>
                    <a:pt x="449" y="552"/>
                  </a:lnTo>
                  <a:lnTo>
                    <a:pt x="141" y="0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Freeform 42" descr="Large confetti"/>
            <p:cNvSpPr>
              <a:spLocks/>
            </p:cNvSpPr>
            <p:nvPr/>
          </p:nvSpPr>
          <p:spPr bwMode="auto">
            <a:xfrm flipH="1">
              <a:off x="2881" y="3110"/>
              <a:ext cx="193" cy="2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0" y="383"/>
                </a:cxn>
                <a:cxn ang="0">
                  <a:pos x="374" y="477"/>
                </a:cxn>
                <a:cxn ang="0">
                  <a:pos x="113" y="0"/>
                </a:cxn>
              </a:cxnLst>
              <a:rect l="0" t="0" r="r" b="b"/>
              <a:pathLst>
                <a:path w="374" h="477">
                  <a:moveTo>
                    <a:pt x="113" y="0"/>
                  </a:moveTo>
                  <a:lnTo>
                    <a:pt x="0" y="383"/>
                  </a:lnTo>
                  <a:lnTo>
                    <a:pt x="374" y="477"/>
                  </a:lnTo>
                  <a:lnTo>
                    <a:pt x="113" y="0"/>
                  </a:lnTo>
                  <a:close/>
                </a:path>
              </a:pathLst>
            </a:custGeom>
            <a:pattFill prst="lgConfetti">
              <a:fgClr>
                <a:schemeClr val="tx2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V="1">
              <a:off x="2879" y="2834"/>
              <a:ext cx="0" cy="11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Freeform 44" descr="Large confetti"/>
            <p:cNvSpPr>
              <a:spLocks/>
            </p:cNvSpPr>
            <p:nvPr/>
          </p:nvSpPr>
          <p:spPr bwMode="auto">
            <a:xfrm flipH="1">
              <a:off x="2743" y="2938"/>
              <a:ext cx="274" cy="173"/>
            </a:xfrm>
            <a:custGeom>
              <a:avLst/>
              <a:gdLst/>
              <a:ahLst/>
              <a:cxnLst>
                <a:cxn ang="0">
                  <a:pos x="0" y="315"/>
                </a:cxn>
                <a:cxn ang="0">
                  <a:pos x="535" y="315"/>
                </a:cxn>
                <a:cxn ang="0">
                  <a:pos x="268" y="0"/>
                </a:cxn>
                <a:cxn ang="0">
                  <a:pos x="0" y="315"/>
                </a:cxn>
              </a:cxnLst>
              <a:rect l="0" t="0" r="r" b="b"/>
              <a:pathLst>
                <a:path w="535" h="315">
                  <a:moveTo>
                    <a:pt x="0" y="315"/>
                  </a:moveTo>
                  <a:lnTo>
                    <a:pt x="535" y="315"/>
                  </a:lnTo>
                  <a:lnTo>
                    <a:pt x="268" y="0"/>
                  </a:lnTo>
                  <a:lnTo>
                    <a:pt x="0" y="315"/>
                  </a:lnTo>
                  <a:close/>
                </a:path>
              </a:pathLst>
            </a:custGeom>
            <a:pattFill prst="lgConfetti">
              <a:fgClr>
                <a:srgbClr val="FCC80A"/>
              </a:fgClr>
              <a:bgClr>
                <a:srgbClr val="FF6600"/>
              </a:bgClr>
            </a:pattFill>
            <a:ln w="12700" cap="flat" cmpd="sng">
              <a:solidFill>
                <a:srgbClr val="2C2C86"/>
              </a:solidFill>
              <a:prstDash val="solid"/>
              <a:round/>
              <a:headEnd type="none" w="med" len="med"/>
              <a:tailEnd type="none" w="med" len="sm"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AutoShape 45" descr="Large confetti"/>
            <p:cNvSpPr>
              <a:spLocks noChangeArrowheads="1"/>
            </p:cNvSpPr>
            <p:nvPr/>
          </p:nvSpPr>
          <p:spPr bwMode="auto">
            <a:xfrm flipH="1" flipV="1">
              <a:off x="2746" y="3110"/>
              <a:ext cx="269" cy="264"/>
            </a:xfrm>
            <a:prstGeom prst="triangle">
              <a:avLst>
                <a:gd name="adj" fmla="val 50000"/>
              </a:avLst>
            </a:prstGeom>
            <a:pattFill prst="lgConfetti">
              <a:fgClr>
                <a:srgbClr val="FF6600"/>
              </a:fgClr>
              <a:bgClr>
                <a:schemeClr val="tx2"/>
              </a:bgClr>
            </a:pattFill>
            <a:ln w="12700">
              <a:solidFill>
                <a:srgbClr val="2C2C86"/>
              </a:solidFill>
              <a:miter lim="800000"/>
              <a:headEnd/>
              <a:tailEnd type="none" w="med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H="1">
              <a:off x="2784" y="3375"/>
              <a:ext cx="96" cy="12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 flipH="1" flipV="1">
              <a:off x="2595" y="3063"/>
              <a:ext cx="147" cy="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 flipV="1">
              <a:off x="3012" y="2973"/>
              <a:ext cx="24" cy="13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sm" len="sm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685800" y="3429000"/>
            <a:ext cx="21431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Adenovirus</a:t>
            </a: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4953000" y="2209800"/>
            <a:ext cx="1447800" cy="357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Nucleus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4260850" y="55610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/>
          </a:p>
        </p:txBody>
      </p:sp>
      <p:grpSp>
        <p:nvGrpSpPr>
          <p:cNvPr id="53" name="Group 53"/>
          <p:cNvGrpSpPr>
            <a:grpSpLocks/>
          </p:cNvGrpSpPr>
          <p:nvPr/>
        </p:nvGrpSpPr>
        <p:grpSpPr bwMode="auto">
          <a:xfrm>
            <a:off x="5911850" y="3886200"/>
            <a:ext cx="1320800" cy="1268413"/>
            <a:chOff x="3724" y="2448"/>
            <a:chExt cx="832" cy="799"/>
          </a:xfrm>
        </p:grpSpPr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3880" y="3099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4176" y="2448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3724" y="2750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4031" y="2719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3743" y="2928"/>
              <a:ext cx="139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3894" y="2819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3980" y="2989"/>
              <a:ext cx="139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4224" y="2640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087" y="2878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3984" y="2544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4272" y="2832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4416" y="2688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3840" y="2640"/>
              <a:ext cx="140" cy="148"/>
            </a:xfrm>
            <a:prstGeom prst="ellipse">
              <a:avLst/>
            </a:prstGeom>
            <a:solidFill>
              <a:srgbClr val="006699">
                <a:alpha val="60001"/>
              </a:srgbClr>
            </a:solidFill>
            <a:ln w="1905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267744" y="260648"/>
            <a:ext cx="4156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 smtClean="0"/>
              <a:t>Gene therapy principles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620713"/>
            <a:ext cx="73088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6948488" y="5516563"/>
            <a:ext cx="1773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lv-LV">
                <a:latin typeface="Calibri" pitchFamily="34" charset="0"/>
              </a:rPr>
              <a:t>Lundstrom,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2267744" y="764704"/>
            <a:ext cx="46153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lv-LV" sz="2400" dirty="0"/>
              <a:t>Non-viral delivery of alphaviral RNA</a:t>
            </a:r>
            <a:endParaRPr lang="en-US" sz="2400" dirty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2060575"/>
            <a:ext cx="33718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205038"/>
            <a:ext cx="2082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45466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8" y="522288"/>
            <a:ext cx="60642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611188" y="6027738"/>
            <a:ext cx="54546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eaLnBrk="1" hangingPunct="1"/>
            <a:r>
              <a:rPr lang="lv-LV" sz="1200">
                <a:latin typeface="Times New Roman" pitchFamily="18" charset="0"/>
              </a:rPr>
              <a:t>2012. October 25-29: </a:t>
            </a:r>
            <a:r>
              <a:rPr lang="lv-LV" sz="1200" b="1">
                <a:latin typeface="Times New Roman" pitchFamily="18" charset="0"/>
              </a:rPr>
              <a:t>The European Society of Gene and Cell Therapy Congress.</a:t>
            </a:r>
          </a:p>
          <a:p>
            <a:pPr marL="342900" indent="-342900" algn="just" eaLnBrk="1" hangingPunct="1"/>
            <a:r>
              <a:rPr lang="lv-LV" sz="1200">
                <a:latin typeface="Times New Roman" pitchFamily="18" charset="0"/>
              </a:rPr>
              <a:t>“Intratumoral delivery and biodistribution of oncolytic alphaviral vectors in mouse melanoma model” authors: Jelena Vasilevska, Dace Skrastina, SvetlanaLubina, Tatjana Kozlovska, Anna Zajakina. France, Versailles.</a:t>
            </a:r>
            <a:endParaRPr lang="ru-RU" sz="12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76250"/>
            <a:ext cx="35115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04813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429000"/>
            <a:ext cx="3552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429000"/>
            <a:ext cx="3552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539750" y="115888"/>
            <a:ext cx="344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lv-LV"/>
              <a:t>B16 melanoma </a:t>
            </a:r>
            <a:r>
              <a:rPr lang="lv-LV" i="1"/>
              <a:t>ex vivo </a:t>
            </a:r>
            <a:r>
              <a:rPr lang="lv-LV"/>
              <a:t>infection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8"/>
            <a:ext cx="8509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075" y="203200"/>
            <a:ext cx="7434263" cy="645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16013" y="0"/>
            <a:ext cx="649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latin typeface="Times New Roman" pitchFamily="18" charset="0"/>
              </a:rPr>
              <a:t>Alphaviruses as genetic vaccines</a:t>
            </a:r>
            <a:endParaRPr lang="ru-RU" sz="3600" b="1">
              <a:latin typeface="Times New Roman" pitchFamily="18" charset="0"/>
            </a:endParaRP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3563938" y="5734050"/>
            <a:ext cx="52562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Semliki Forest virus</a:t>
            </a:r>
            <a:r>
              <a:rPr lang="lv-LV" dirty="0">
                <a:latin typeface="+mn-lt"/>
              </a:rPr>
              <a:t> (SFV)</a:t>
            </a:r>
            <a:endParaRPr lang="en-US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Sindbis virus</a:t>
            </a:r>
            <a:r>
              <a:rPr lang="lv-LV" dirty="0">
                <a:latin typeface="+mn-lt"/>
              </a:rPr>
              <a:t> (SIN)</a:t>
            </a:r>
            <a:endParaRPr lang="en-US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+mn-lt"/>
              </a:rPr>
              <a:t>Venezuelan Equine</a:t>
            </a:r>
            <a:r>
              <a:rPr lang="en-US" dirty="0">
                <a:latin typeface="+mn-lt"/>
              </a:rPr>
              <a:t> </a:t>
            </a:r>
            <a:r>
              <a:rPr lang="ru-RU" dirty="0">
                <a:latin typeface="+mn-lt"/>
              </a:rPr>
              <a:t>Encephalitis virus</a:t>
            </a:r>
            <a:r>
              <a:rPr lang="en-US" dirty="0">
                <a:latin typeface="+mn-lt"/>
              </a:rPr>
              <a:t> </a:t>
            </a:r>
            <a:r>
              <a:rPr lang="ru-RU" dirty="0">
                <a:latin typeface="+mn-lt"/>
              </a:rPr>
              <a:t>(VEE)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3850" y="908050"/>
            <a:ext cx="45720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fr-CH" b="1"/>
              <a:t>RNA replication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No risk of integration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Alphaviruses can target lymph nodes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Dendritic cells infection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High virus titers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Safe for human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No vector preimmunity 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Transient expression</a:t>
            </a:r>
          </a:p>
          <a:p>
            <a:pPr>
              <a:buFontTx/>
              <a:buChar char="•"/>
              <a:defRPr/>
            </a:pPr>
            <a:endParaRPr lang="fr-CH" b="1"/>
          </a:p>
          <a:p>
            <a:pPr>
              <a:buFontTx/>
              <a:buChar char="•"/>
              <a:defRPr/>
            </a:pPr>
            <a:r>
              <a:rPr lang="fr-CH" b="1"/>
              <a:t>Oncolytic properties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fr-CH" sz="3200" b="1"/>
          </a:p>
        </p:txBody>
      </p:sp>
      <p:graphicFrame>
        <p:nvGraphicFramePr>
          <p:cNvPr id="5" name="Group 397"/>
          <p:cNvGraphicFramePr>
            <a:graphicFrameLocks noGrp="1"/>
          </p:cNvGraphicFramePr>
          <p:nvPr/>
        </p:nvGraphicFramePr>
        <p:xfrm>
          <a:off x="3419475" y="2997200"/>
          <a:ext cx="5500688" cy="1927226"/>
        </p:xfrm>
        <a:graphic>
          <a:graphicData uri="http://schemas.openxmlformats.org/drawingml/2006/table">
            <a:tbl>
              <a:tblPr/>
              <a:tblGrid>
                <a:gridCol w="1844675"/>
                <a:gridCol w="1223963"/>
                <a:gridCol w="1216025"/>
                <a:gridCol w="1216025"/>
              </a:tblGrid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Bacu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lovirus</a:t>
                      </a:r>
                      <a:endParaRPr kumimoji="0" lang="lv-LV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30 %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15 kb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2x10</a:t>
                      </a:r>
                      <a:r>
                        <a:rPr kumimoji="0" lang="lv-LV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  <a:endParaRPr kumimoji="0" 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Adenov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irus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0,5-2 %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8-30 kb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r>
                        <a:rPr kumimoji="0" lang="lv-LV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-10</a:t>
                      </a:r>
                      <a:r>
                        <a:rPr kumimoji="0" lang="lv-LV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Retrov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irus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0,1-0,5 %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7,5 kb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r>
                        <a:rPr kumimoji="0" lang="lv-LV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-10</a:t>
                      </a:r>
                      <a:r>
                        <a:rPr kumimoji="0" lang="lv-LV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Al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ph</a:t>
                      </a: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av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irus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0,5-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0 %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6 kb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lv-LV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8C8C"/>
                    </a:solidFill>
                  </a:tcPr>
                </a:tc>
              </a:tr>
            </a:tbl>
          </a:graphicData>
        </a:graphic>
      </p:graphicFrame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5364163" y="2565400"/>
            <a:ext cx="310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Production     insert         titer</a:t>
            </a:r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9" y="332656"/>
            <a:ext cx="681384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404664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Gene Therapy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988840"/>
            <a:ext cx="39599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600" dirty="0" smtClean="0"/>
              <a:t>1. Targeted delivery </a:t>
            </a:r>
          </a:p>
          <a:p>
            <a:endParaRPr lang="lv-LV" sz="3600" dirty="0"/>
          </a:p>
          <a:p>
            <a:r>
              <a:rPr lang="lv-LV" sz="3600" dirty="0" smtClean="0"/>
              <a:t>2. Efficiency</a:t>
            </a:r>
          </a:p>
          <a:p>
            <a:endParaRPr lang="lv-LV" sz="3600" dirty="0"/>
          </a:p>
          <a:p>
            <a:r>
              <a:rPr lang="lv-LV" sz="3600" dirty="0" smtClean="0"/>
              <a:t>3. Safety</a:t>
            </a:r>
          </a:p>
          <a:p>
            <a:endParaRPr lang="lv-LV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88640"/>
            <a:ext cx="2837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800" b="1" dirty="0" smtClean="0"/>
              <a:t>Targeted delivery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692696"/>
            <a:ext cx="1677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lv-LV" sz="2400" dirty="0" smtClean="0"/>
              <a:t>Viral</a:t>
            </a:r>
          </a:p>
          <a:p>
            <a:pPr marL="342900" indent="-342900">
              <a:buAutoNum type="arabicPeriod"/>
            </a:pPr>
            <a:r>
              <a:rPr lang="lv-LV" sz="2400" dirty="0" smtClean="0"/>
              <a:t>Non-viral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14668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3429000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Polymer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916832"/>
            <a:ext cx="2133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31840" y="350100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Lipid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05064"/>
            <a:ext cx="14573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27584" y="5517232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Dendrimer</a:t>
            </a:r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204864"/>
            <a:ext cx="8191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20072" y="3068960"/>
            <a:ext cx="15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Quantum dots</a:t>
            </a:r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509120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03848" y="537321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Gold</a:t>
            </a:r>
            <a:endParaRPr lang="en-US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293096"/>
            <a:ext cx="12001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860032" y="5517232"/>
            <a:ext cx="70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Silica </a:t>
            </a:r>
            <a:endParaRPr lang="en-US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4221088"/>
            <a:ext cx="12763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948264" y="5445224"/>
            <a:ext cx="106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Magnetic</a:t>
            </a:r>
            <a:endParaRPr lang="en-US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2280" y="2132856"/>
            <a:ext cx="170827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351166" y="3429000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Carbon-based</a:t>
            </a:r>
            <a:endParaRPr lang="en-US" dirty="0"/>
          </a:p>
        </p:txBody>
      </p:sp>
      <p:pic>
        <p:nvPicPr>
          <p:cNvPr id="21" name="Picture 2" descr="adpento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0"/>
            <a:ext cx="2636912" cy="1673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Theranostics 01: 0102 image No.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7858125" cy="51911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95536" y="56576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/>
              <a:t>Theranostics</a:t>
            </a:r>
            <a:r>
              <a:rPr lang="en-US" i="1" dirty="0"/>
              <a:t> </a:t>
            </a:r>
            <a:r>
              <a:rPr lang="en-US" dirty="0"/>
              <a:t>2011; 1:102-126. </a:t>
            </a:r>
            <a:r>
              <a:rPr lang="en-US" dirty="0" smtClean="0"/>
              <a:t>doi:10.7150/</a:t>
            </a:r>
            <a:r>
              <a:rPr lang="en-US" dirty="0" err="1" smtClean="0"/>
              <a:t>thno</a:t>
            </a:r>
            <a:r>
              <a:rPr lang="en-US" dirty="0" smtClean="0"/>
              <a:t>/v01p0102</a:t>
            </a:r>
            <a:endParaRPr lang="en-US" dirty="0"/>
          </a:p>
          <a:p>
            <a:r>
              <a:rPr lang="en-US" b="1" dirty="0" err="1"/>
              <a:t>Integrin</a:t>
            </a:r>
            <a:r>
              <a:rPr lang="en-US" b="1" dirty="0"/>
              <a:t> Targeting for Tumor Optical Imaging</a:t>
            </a:r>
          </a:p>
        </p:txBody>
      </p:sp>
      <p:pic>
        <p:nvPicPr>
          <p:cNvPr id="39942" name="Picture 6" descr="http://upload.wikimedia.org/wikipedia/commons/9/99/QD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800599"/>
            <a:ext cx="2114550" cy="2057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8820472" cy="458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99792" y="5589240"/>
            <a:ext cx="3477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vivo fluorescence imaging setup.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0648"/>
            <a:ext cx="743973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5949280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Enhanced fluorescence diffuse optical </a:t>
            </a:r>
            <a:r>
              <a:rPr lang="en-US" dirty="0" smtClean="0"/>
              <a:t>tomography</a:t>
            </a:r>
            <a:r>
              <a:rPr lang="lv-LV" dirty="0" smtClean="0"/>
              <a:t> </a:t>
            </a:r>
            <a:r>
              <a:rPr lang="en-US" dirty="0" smtClean="0"/>
              <a:t>with </a:t>
            </a:r>
            <a:r>
              <a:rPr lang="en-US" dirty="0" err="1"/>
              <a:t>indocyanine</a:t>
            </a:r>
            <a:r>
              <a:rPr lang="en-US" dirty="0"/>
              <a:t> green-encapsulating </a:t>
            </a:r>
            <a:r>
              <a:rPr lang="en-US" dirty="0" err="1" smtClean="0"/>
              <a:t>liposomes</a:t>
            </a:r>
            <a:r>
              <a:rPr lang="lv-LV" dirty="0" smtClean="0"/>
              <a:t> </a:t>
            </a:r>
            <a:r>
              <a:rPr lang="en-US" dirty="0" smtClean="0"/>
              <a:t>targeted </a:t>
            </a:r>
            <a:r>
              <a:rPr lang="en-US" dirty="0"/>
              <a:t>to receptors for vascular </a:t>
            </a:r>
            <a:r>
              <a:rPr lang="en-US" dirty="0" smtClean="0"/>
              <a:t>endothelial</a:t>
            </a:r>
            <a:r>
              <a:rPr lang="lv-LV" dirty="0" smtClean="0"/>
              <a:t> </a:t>
            </a:r>
            <a:r>
              <a:rPr lang="en-US" dirty="0" smtClean="0"/>
              <a:t>growth </a:t>
            </a:r>
            <a:r>
              <a:rPr lang="en-US" dirty="0"/>
              <a:t>factor in tumor </a:t>
            </a:r>
            <a:r>
              <a:rPr lang="en-US" dirty="0" smtClean="0"/>
              <a:t>vasculature</a:t>
            </a:r>
            <a:endParaRPr lang="lv-LV" dirty="0"/>
          </a:p>
          <a:p>
            <a:r>
              <a:rPr lang="en-US" dirty="0"/>
              <a:t>Journal of Biomedical Optics 18(12), 126014 (December 2013)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1107</Words>
  <Application>Microsoft Office PowerPoint</Application>
  <PresentationFormat>On-screen Show (4:3)</PresentationFormat>
  <Paragraphs>225</Paragraphs>
  <Slides>47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Anna</dc:creator>
  <cp:lastModifiedBy>Anna</cp:lastModifiedBy>
  <cp:revision>84</cp:revision>
  <dcterms:created xsi:type="dcterms:W3CDTF">2014-10-01T12:42:54Z</dcterms:created>
  <dcterms:modified xsi:type="dcterms:W3CDTF">2014-10-02T11:59:05Z</dcterms:modified>
</cp:coreProperties>
</file>