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56" r:id="rId2"/>
    <p:sldId id="551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4" r:id="rId15"/>
    <p:sldId id="565" r:id="rId16"/>
    <p:sldId id="566" r:id="rId17"/>
    <p:sldId id="381" r:id="rId18"/>
    <p:sldId id="384" r:id="rId19"/>
    <p:sldId id="385" r:id="rId20"/>
    <p:sldId id="386" r:id="rId21"/>
    <p:sldId id="387" r:id="rId22"/>
    <p:sldId id="388" r:id="rId23"/>
    <p:sldId id="389" r:id="rId24"/>
    <p:sldId id="394" r:id="rId25"/>
    <p:sldId id="545" r:id="rId26"/>
    <p:sldId id="543" r:id="rId27"/>
    <p:sldId id="54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99" r:id="rId37"/>
    <p:sldId id="502" r:id="rId38"/>
    <p:sldId id="503" r:id="rId39"/>
    <p:sldId id="501" r:id="rId40"/>
    <p:sldId id="504" r:id="rId41"/>
    <p:sldId id="500" r:id="rId42"/>
    <p:sldId id="505" r:id="rId43"/>
    <p:sldId id="506" r:id="rId44"/>
    <p:sldId id="509" r:id="rId45"/>
    <p:sldId id="571" r:id="rId46"/>
    <p:sldId id="507" r:id="rId47"/>
    <p:sldId id="508" r:id="rId48"/>
    <p:sldId id="510" r:id="rId49"/>
    <p:sldId id="574" r:id="rId50"/>
    <p:sldId id="511" r:id="rId51"/>
    <p:sldId id="512" r:id="rId52"/>
    <p:sldId id="518" r:id="rId53"/>
    <p:sldId id="519" r:id="rId54"/>
    <p:sldId id="520" r:id="rId55"/>
    <p:sldId id="521" r:id="rId56"/>
    <p:sldId id="522" r:id="rId57"/>
    <p:sldId id="523" r:id="rId58"/>
    <p:sldId id="524" r:id="rId59"/>
    <p:sldId id="515" r:id="rId60"/>
    <p:sldId id="513" r:id="rId61"/>
    <p:sldId id="514" r:id="rId62"/>
    <p:sldId id="578" r:id="rId63"/>
    <p:sldId id="579" r:id="rId64"/>
    <p:sldId id="575" r:id="rId65"/>
    <p:sldId id="576" r:id="rId66"/>
    <p:sldId id="577" r:id="rId67"/>
    <p:sldId id="580" r:id="rId68"/>
    <p:sldId id="581" r:id="rId69"/>
    <p:sldId id="527" r:id="rId70"/>
    <p:sldId id="528" r:id="rId71"/>
    <p:sldId id="442" r:id="rId72"/>
    <p:sldId id="439" r:id="rId73"/>
    <p:sldId id="550" r:id="rId74"/>
    <p:sldId id="443" r:id="rId75"/>
    <p:sldId id="444" r:id="rId76"/>
    <p:sldId id="446" r:id="rId77"/>
    <p:sldId id="441" r:id="rId78"/>
    <p:sldId id="457" r:id="rId79"/>
    <p:sldId id="458" r:id="rId80"/>
    <p:sldId id="459" r:id="rId81"/>
    <p:sldId id="460" r:id="rId82"/>
    <p:sldId id="461" r:id="rId83"/>
    <p:sldId id="492" r:id="rId84"/>
    <p:sldId id="490" r:id="rId85"/>
    <p:sldId id="489" r:id="rId86"/>
    <p:sldId id="491" r:id="rId87"/>
    <p:sldId id="462" r:id="rId88"/>
    <p:sldId id="463" r:id="rId89"/>
    <p:sldId id="464" r:id="rId90"/>
    <p:sldId id="495" r:id="rId91"/>
    <p:sldId id="493" r:id="rId92"/>
    <p:sldId id="465" r:id="rId93"/>
    <p:sldId id="467" r:id="rId94"/>
    <p:sldId id="468" r:id="rId95"/>
    <p:sldId id="469" r:id="rId96"/>
    <p:sldId id="470" r:id="rId97"/>
    <p:sldId id="471" r:id="rId98"/>
    <p:sldId id="472" r:id="rId99"/>
    <p:sldId id="473" r:id="rId100"/>
    <p:sldId id="494" r:id="rId101"/>
    <p:sldId id="474" r:id="rId102"/>
    <p:sldId id="475" r:id="rId103"/>
    <p:sldId id="476" r:id="rId104"/>
    <p:sldId id="477" r:id="rId105"/>
    <p:sldId id="478" r:id="rId106"/>
    <p:sldId id="479" r:id="rId107"/>
    <p:sldId id="480" r:id="rId108"/>
    <p:sldId id="547" r:id="rId109"/>
    <p:sldId id="482" r:id="rId110"/>
    <p:sldId id="483" r:id="rId111"/>
    <p:sldId id="484" r:id="rId112"/>
    <p:sldId id="485" r:id="rId113"/>
    <p:sldId id="486" r:id="rId114"/>
    <p:sldId id="549" r:id="rId115"/>
    <p:sldId id="487" r:id="rId116"/>
    <p:sldId id="488" r:id="rId117"/>
    <p:sldId id="436" r:id="rId118"/>
    <p:sldId id="437" r:id="rId119"/>
  </p:sldIdLst>
  <p:sldSz cx="9144000" cy="6858000" type="screen4x3"/>
  <p:notesSz cx="6662738" cy="9906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7C80"/>
    <a:srgbClr val="800000"/>
    <a:srgbClr val="EAEAEA"/>
    <a:srgbClr val="000000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82133" autoAdjust="0"/>
  </p:normalViewPr>
  <p:slideViewPr>
    <p:cSldViewPr>
      <p:cViewPr>
        <p:scale>
          <a:sx n="84" d="100"/>
          <a:sy n="84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6.xml"/><Relationship Id="rId1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5D25-BACF-4D7F-A230-C8D698AD31E4}" type="datetimeFigureOut">
              <a:rPr lang="lv-LV" smtClean="0"/>
              <a:pPr/>
              <a:t>21.11.2014.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BC22-4F46-4FFA-80DF-EC6385D5B19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2FD59-AA67-477D-81E5-DDE78FD7FA5C}" type="slidenum">
              <a:rPr lang="en-US"/>
              <a:pPr/>
              <a:t>104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05350"/>
            <a:ext cx="4886008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And encoded for the gene now named VKORC1.   In this work by </a:t>
            </a:r>
            <a:r>
              <a:rPr lang="en-US" dirty="0" err="1"/>
              <a:t>Rost</a:t>
            </a:r>
            <a:r>
              <a:rPr lang="en-US" dirty="0"/>
              <a:t> et al that should the overt </a:t>
            </a:r>
            <a:r>
              <a:rPr lang="en-US" dirty="0" err="1"/>
              <a:t>warfarin</a:t>
            </a:r>
            <a:r>
              <a:rPr lang="en-US" dirty="0"/>
              <a:t> resistance was due to non-synonymous mutation in VKORC1 - that is patients needing doses at 25-50 mg/d had clear predisposing mutations.  Interestingly, NO </a:t>
            </a:r>
            <a:r>
              <a:rPr lang="en-US" dirty="0" err="1"/>
              <a:t>nonsynomymous</a:t>
            </a:r>
            <a:r>
              <a:rPr lang="en-US" dirty="0"/>
              <a:t> mutations were found in control chromosomes.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8EBE6-C144-4B34-B3B8-93676098F451}" type="slidenum">
              <a:rPr lang="en-US"/>
              <a:pPr/>
              <a:t>105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05350"/>
            <a:ext cx="4886008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23360-41B5-4851-9F9D-7C279F9F3F8E}" type="slidenum">
              <a:rPr lang="en-US"/>
              <a:pPr/>
              <a:t>110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577" y="4705689"/>
            <a:ext cx="5329586" cy="44566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4" tIns="43242" rIns="86484" bIns="43242"/>
          <a:lstStyle/>
          <a:p>
            <a:pPr marL="224668" indent="-224668">
              <a:buFontTx/>
              <a:buChar char="•"/>
            </a:pPr>
            <a:r>
              <a:rPr lang="en-US" dirty="0"/>
              <a:t>The final gene set used for the </a:t>
            </a:r>
            <a:r>
              <a:rPr lang="en-US" dirty="0" err="1"/>
              <a:t>Onco</a:t>
            </a:r>
            <a:r>
              <a:rPr lang="en-US" i="1" dirty="0" err="1"/>
              <a:t>type</a:t>
            </a:r>
            <a:r>
              <a:rPr lang="en-US" dirty="0"/>
              <a:t> DX</a:t>
            </a:r>
            <a:r>
              <a:rPr lang="en-US" dirty="0">
                <a:cs typeface="Times New Roman" pitchFamily="18" charset="0"/>
              </a:rPr>
              <a:t>™</a:t>
            </a:r>
            <a:r>
              <a:rPr lang="en-US" dirty="0"/>
              <a:t> assay includes the 16 cancer genes identified in the clinical trials: 5 genes are in the proliferation group, 2 in the HER2 group, 4 in the estrogen receptor group, 2 in the invasion group, and 3 are unaligned.</a:t>
            </a:r>
            <a:r>
              <a:rPr lang="en-US" baseline="30000" dirty="0"/>
              <a:t>1</a:t>
            </a:r>
            <a:endParaRPr lang="en-US" dirty="0"/>
          </a:p>
          <a:p>
            <a:pPr marL="224668" indent="-224668">
              <a:buFontTx/>
              <a:buChar char="•"/>
            </a:pPr>
            <a:r>
              <a:rPr lang="en-US" dirty="0"/>
              <a:t>The 5 reference genes are used for normalizing the expression of the cancer-related genes.</a:t>
            </a:r>
            <a:r>
              <a:rPr lang="en-US" baseline="30000" dirty="0"/>
              <a:t>1</a:t>
            </a:r>
          </a:p>
          <a:p>
            <a:pPr marL="224668" indent="-224668">
              <a:buFontTx/>
              <a:buChar char="•"/>
            </a:pPr>
            <a:r>
              <a:rPr lang="en-US" dirty="0"/>
              <a:t>As was previously stated, it is important to note that there are other genes that are linked to breast cancer (</a:t>
            </a:r>
            <a:r>
              <a:rPr lang="en-US" dirty="0" err="1"/>
              <a:t>eg</a:t>
            </a:r>
            <a:r>
              <a:rPr lang="en-US" dirty="0"/>
              <a:t>, the 250 candidate genes from which the 16 genes were selected). The 16 genes presented in this slide were selected for the </a:t>
            </a:r>
            <a:r>
              <a:rPr lang="en-US" dirty="0" err="1"/>
              <a:t>Onco</a:t>
            </a:r>
            <a:r>
              <a:rPr lang="en-US" i="1" dirty="0" err="1"/>
              <a:t>type</a:t>
            </a:r>
            <a:r>
              <a:rPr lang="en-US" dirty="0"/>
              <a:t> assay based on the 3 clinical trials, which demonstrated a consistent statistical link between these genes and distant breast cancer recurrence and the most robust predictive power across the three studies.</a:t>
            </a:r>
          </a:p>
          <a:p>
            <a:pPr marL="224668" indent="-224668"/>
            <a:endParaRPr lang="en-NZ" baseline="30000" dirty="0"/>
          </a:p>
          <a:p>
            <a:pPr marL="224668" indent="-224668"/>
            <a:endParaRPr lang="en-NZ" baseline="30000" dirty="0"/>
          </a:p>
          <a:p>
            <a:pPr marL="224668" indent="-224668">
              <a:buFontTx/>
              <a:buAutoNum type="arabicPeriod"/>
            </a:pPr>
            <a:r>
              <a:rPr lang="en-NZ" sz="1000" dirty="0"/>
              <a:t>Paik S, </a:t>
            </a:r>
            <a:r>
              <a:rPr lang="en-NZ" sz="1000" dirty="0" err="1"/>
              <a:t>Shak</a:t>
            </a:r>
            <a:r>
              <a:rPr lang="en-NZ" sz="1000" dirty="0"/>
              <a:t> S, Tang G, et al. Use of an RT-PCR assay to predict likelihood of breast cancer recurrence in node-negative, </a:t>
            </a:r>
            <a:r>
              <a:rPr lang="en-NZ" sz="1000" dirty="0" err="1"/>
              <a:t>estrogen</a:t>
            </a:r>
            <a:r>
              <a:rPr lang="en-NZ" sz="1000" dirty="0"/>
              <a:t> receptor-positive, </a:t>
            </a:r>
            <a:r>
              <a:rPr lang="en-NZ" sz="1000" dirty="0" err="1"/>
              <a:t>tamoxifen</a:t>
            </a:r>
            <a:r>
              <a:rPr lang="en-NZ" sz="1000" dirty="0"/>
              <a:t>-treated patients. In preparation.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 | Strategies for finding disease-causing rare variants using exome sequencing. Four main strategies are</a:t>
            </a:r>
          </a:p>
          <a:p>
            <a:r>
              <a:rPr lang="en-US" dirty="0" smtClean="0"/>
              <a:t>illustrated. a | Sequencing and filtering across multiple unrelated, affected individuals (indicated by the three </a:t>
            </a:r>
            <a:r>
              <a:rPr lang="en-US" dirty="0" err="1" smtClean="0"/>
              <a:t>coloured</a:t>
            </a:r>
            <a:endParaRPr lang="en-US" dirty="0" smtClean="0"/>
          </a:p>
          <a:p>
            <a:r>
              <a:rPr lang="en-US" dirty="0" smtClean="0"/>
              <a:t>circles). This approach is used to identify novel variants in the same gene (or genes), as indicated by the shaded region</a:t>
            </a:r>
          </a:p>
          <a:p>
            <a:r>
              <a:rPr lang="en-US" dirty="0" smtClean="0"/>
              <a:t>that is shared by the three individuals in this example. b | Sequencing and filtering among multiple affected individuals</a:t>
            </a:r>
          </a:p>
          <a:p>
            <a:r>
              <a:rPr lang="en-US" dirty="0" smtClean="0"/>
              <a:t>from within a pedigree (shaded circles and squares) to identify a gene (or genes) with a novel variant in a shared region</a:t>
            </a:r>
          </a:p>
          <a:p>
            <a:r>
              <a:rPr lang="en-US" dirty="0" smtClean="0"/>
              <a:t>of the genome. c | Sequencing parent–child trios for identifying de novo mutations. d | Sampling and comparing the</a:t>
            </a:r>
          </a:p>
          <a:p>
            <a:r>
              <a:rPr lang="en-US" dirty="0" smtClean="0"/>
              <a:t>extremes of the distribution (arrows) for a quantitative phenotype. As shown in panel d, individuals with rare variants in</a:t>
            </a:r>
          </a:p>
          <a:p>
            <a:r>
              <a:rPr lang="en-US" dirty="0" smtClean="0"/>
              <a:t>the same gene (red crosses) are concentrated in one extreme of the distribution.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198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Tievo zarnu autoimūna slimība, kas var attīstīties ģenētiski predisponētiem indivīdiem jebkurā vecumā.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Autoantigēns ir zināms – GLUTĒNA PROTEĪNI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Vienīgais ārstēšanas veids ir bezglutēna diēta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Ir arī glutēna alerģija un glutēna nepanesamība bez ģenētiskas predispozīcijas.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CE3EE07-32D3-4ED7-B7DB-DFC6A207AEEC}" type="slidenum">
              <a:rPr lang="en-US" altLang="en-US" sz="1200">
                <a:latin typeface="Calibri" pitchFamily="34" charset="0"/>
              </a:rPr>
              <a:pPr eaLnBrk="1" hangingPunct="1"/>
              <a:t>52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32E03B1-AA17-4079-864E-91B08E882AE1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3D3BF-5BC7-4CF8-9C3B-9DE3B46CD4A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8365" y="4705735"/>
            <a:ext cx="4886008" cy="4457615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722" tIns="44564" rIns="90722" bIns="44564"/>
          <a:lstStyle/>
          <a:p>
            <a:endParaRPr lang="en-US" altLang="en-US"/>
          </a:p>
        </p:txBody>
      </p:sp>
      <p:sp>
        <p:nvSpPr>
          <p:cNvPr id="495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50888"/>
            <a:ext cx="4932363" cy="37004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78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DB476-700D-4070-8351-CFACF86A6DF5}" type="slidenum">
              <a:rPr lang="en-US"/>
              <a:pPr/>
              <a:t>89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29EEB-98CB-4482-91E5-950B7F8428FD}" type="slidenum">
              <a:rPr lang="en-US"/>
              <a:pPr/>
              <a:t>94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564B1-A2BF-4AE4-A514-780E5D14DC2A}" type="slidenum">
              <a:rPr lang="en-US"/>
              <a:pPr/>
              <a:t>102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5" name="Group 1131"/>
          <p:cNvGrpSpPr>
            <a:grpSpLocks noChangeAspect="1"/>
          </p:cNvGrpSpPr>
          <p:nvPr userDrawn="1"/>
        </p:nvGrpSpPr>
        <p:grpSpPr bwMode="auto">
          <a:xfrm>
            <a:off x="3286116" y="5429264"/>
            <a:ext cx="1976440" cy="1182670"/>
            <a:chOff x="2410" y="4448"/>
            <a:chExt cx="770" cy="532"/>
          </a:xfrm>
        </p:grpSpPr>
        <p:sp>
          <p:nvSpPr>
            <p:cNvPr id="6" name="Freeform 1132"/>
            <p:cNvSpPr>
              <a:spLocks noChangeAspect="1" noEditPoints="1"/>
            </p:cNvSpPr>
            <p:nvPr/>
          </p:nvSpPr>
          <p:spPr bwMode="auto">
            <a:xfrm>
              <a:off x="2410" y="4564"/>
              <a:ext cx="770" cy="416"/>
            </a:xfrm>
            <a:custGeom>
              <a:avLst/>
              <a:gdLst>
                <a:gd name="T0" fmla="*/ 0 w 2309"/>
                <a:gd name="T1" fmla="*/ 0 h 1247"/>
                <a:gd name="T2" fmla="*/ 0 w 2309"/>
                <a:gd name="T3" fmla="*/ 0 h 1247"/>
                <a:gd name="T4" fmla="*/ 0 w 2309"/>
                <a:gd name="T5" fmla="*/ 0 h 1247"/>
                <a:gd name="T6" fmla="*/ 0 w 2309"/>
                <a:gd name="T7" fmla="*/ 0 h 1247"/>
                <a:gd name="T8" fmla="*/ 0 w 2309"/>
                <a:gd name="T9" fmla="*/ 0 h 1247"/>
                <a:gd name="T10" fmla="*/ 0 w 2309"/>
                <a:gd name="T11" fmla="*/ 0 h 1247"/>
                <a:gd name="T12" fmla="*/ 0 w 2309"/>
                <a:gd name="T13" fmla="*/ 0 h 1247"/>
                <a:gd name="T14" fmla="*/ 0 w 2309"/>
                <a:gd name="T15" fmla="*/ 0 h 1247"/>
                <a:gd name="T16" fmla="*/ 0 w 2309"/>
                <a:gd name="T17" fmla="*/ 0 h 1247"/>
                <a:gd name="T18" fmla="*/ 0 w 2309"/>
                <a:gd name="T19" fmla="*/ 0 h 1247"/>
                <a:gd name="T20" fmla="*/ 0 w 2309"/>
                <a:gd name="T21" fmla="*/ 0 h 1247"/>
                <a:gd name="T22" fmla="*/ 0 w 2309"/>
                <a:gd name="T23" fmla="*/ 0 h 1247"/>
                <a:gd name="T24" fmla="*/ 0 w 2309"/>
                <a:gd name="T25" fmla="*/ 0 h 1247"/>
                <a:gd name="T26" fmla="*/ 0 w 2309"/>
                <a:gd name="T27" fmla="*/ 0 h 1247"/>
                <a:gd name="T28" fmla="*/ 0 w 2309"/>
                <a:gd name="T29" fmla="*/ 0 h 1247"/>
                <a:gd name="T30" fmla="*/ 0 w 2309"/>
                <a:gd name="T31" fmla="*/ 0 h 1247"/>
                <a:gd name="T32" fmla="*/ 0 w 2309"/>
                <a:gd name="T33" fmla="*/ 0 h 1247"/>
                <a:gd name="T34" fmla="*/ 0 w 2309"/>
                <a:gd name="T35" fmla="*/ 0 h 1247"/>
                <a:gd name="T36" fmla="*/ 0 w 2309"/>
                <a:gd name="T37" fmla="*/ 0 h 1247"/>
                <a:gd name="T38" fmla="*/ 0 w 2309"/>
                <a:gd name="T39" fmla="*/ 0 h 1247"/>
                <a:gd name="T40" fmla="*/ 0 w 2309"/>
                <a:gd name="T41" fmla="*/ 0 h 1247"/>
                <a:gd name="T42" fmla="*/ 0 w 2309"/>
                <a:gd name="T43" fmla="*/ 0 h 1247"/>
                <a:gd name="T44" fmla="*/ 0 w 2309"/>
                <a:gd name="T45" fmla="*/ 0 h 1247"/>
                <a:gd name="T46" fmla="*/ 0 w 2309"/>
                <a:gd name="T47" fmla="*/ 0 h 1247"/>
                <a:gd name="T48" fmla="*/ 0 w 2309"/>
                <a:gd name="T49" fmla="*/ 0 h 1247"/>
                <a:gd name="T50" fmla="*/ 0 w 2309"/>
                <a:gd name="T51" fmla="*/ 0 h 1247"/>
                <a:gd name="T52" fmla="*/ 0 w 2309"/>
                <a:gd name="T53" fmla="*/ 0 h 1247"/>
                <a:gd name="T54" fmla="*/ 0 w 2309"/>
                <a:gd name="T55" fmla="*/ 0 h 1247"/>
                <a:gd name="T56" fmla="*/ 0 w 2309"/>
                <a:gd name="T57" fmla="*/ 0 h 1247"/>
                <a:gd name="T58" fmla="*/ 0 w 2309"/>
                <a:gd name="T59" fmla="*/ 0 h 1247"/>
                <a:gd name="T60" fmla="*/ 0 w 2309"/>
                <a:gd name="T61" fmla="*/ 0 h 1247"/>
                <a:gd name="T62" fmla="*/ 0 w 2309"/>
                <a:gd name="T63" fmla="*/ 0 h 1247"/>
                <a:gd name="T64" fmla="*/ 0 w 2309"/>
                <a:gd name="T65" fmla="*/ 0 h 1247"/>
                <a:gd name="T66" fmla="*/ 0 w 2309"/>
                <a:gd name="T67" fmla="*/ 0 h 1247"/>
                <a:gd name="T68" fmla="*/ 0 w 2309"/>
                <a:gd name="T69" fmla="*/ 0 h 1247"/>
                <a:gd name="T70" fmla="*/ 0 w 2309"/>
                <a:gd name="T71" fmla="*/ 0 h 1247"/>
                <a:gd name="T72" fmla="*/ 0 w 2309"/>
                <a:gd name="T73" fmla="*/ 0 h 1247"/>
                <a:gd name="T74" fmla="*/ 0 w 2309"/>
                <a:gd name="T75" fmla="*/ 0 h 1247"/>
                <a:gd name="T76" fmla="*/ 0 w 2309"/>
                <a:gd name="T77" fmla="*/ 0 h 1247"/>
                <a:gd name="T78" fmla="*/ 0 w 2309"/>
                <a:gd name="T79" fmla="*/ 0 h 1247"/>
                <a:gd name="T80" fmla="*/ 0 w 2309"/>
                <a:gd name="T81" fmla="*/ 0 h 1247"/>
                <a:gd name="T82" fmla="*/ 0 w 2309"/>
                <a:gd name="T83" fmla="*/ 0 h 1247"/>
                <a:gd name="T84" fmla="*/ 0 w 2309"/>
                <a:gd name="T85" fmla="*/ 0 h 1247"/>
                <a:gd name="T86" fmla="*/ 0 w 2309"/>
                <a:gd name="T87" fmla="*/ 0 h 1247"/>
                <a:gd name="T88" fmla="*/ 0 w 2309"/>
                <a:gd name="T89" fmla="*/ 0 h 1247"/>
                <a:gd name="T90" fmla="*/ 0 w 2309"/>
                <a:gd name="T91" fmla="*/ 0 h 1247"/>
                <a:gd name="T92" fmla="*/ 0 w 2309"/>
                <a:gd name="T93" fmla="*/ 0 h 1247"/>
                <a:gd name="T94" fmla="*/ 0 w 2309"/>
                <a:gd name="T95" fmla="*/ 0 h 1247"/>
                <a:gd name="T96" fmla="*/ 0 w 2309"/>
                <a:gd name="T97" fmla="*/ 0 h 1247"/>
                <a:gd name="T98" fmla="*/ 0 w 2309"/>
                <a:gd name="T99" fmla="*/ 0 h 1247"/>
                <a:gd name="T100" fmla="*/ 0 w 2309"/>
                <a:gd name="T101" fmla="*/ 0 h 1247"/>
                <a:gd name="T102" fmla="*/ 0 w 2309"/>
                <a:gd name="T103" fmla="*/ 0 h 1247"/>
                <a:gd name="T104" fmla="*/ 0 w 2309"/>
                <a:gd name="T105" fmla="*/ 0 h 1247"/>
                <a:gd name="T106" fmla="*/ 0 w 2309"/>
                <a:gd name="T107" fmla="*/ 0 h 1247"/>
                <a:gd name="T108" fmla="*/ 0 w 2309"/>
                <a:gd name="T109" fmla="*/ 0 h 1247"/>
                <a:gd name="T110" fmla="*/ 0 w 2309"/>
                <a:gd name="T111" fmla="*/ 0 h 1247"/>
                <a:gd name="T112" fmla="*/ 0 w 2309"/>
                <a:gd name="T113" fmla="*/ 0 h 1247"/>
                <a:gd name="T114" fmla="*/ 0 w 2309"/>
                <a:gd name="T115" fmla="*/ 0 h 1247"/>
                <a:gd name="T116" fmla="*/ 0 w 2309"/>
                <a:gd name="T117" fmla="*/ 0 h 12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9"/>
                <a:gd name="T178" fmla="*/ 0 h 1247"/>
                <a:gd name="T179" fmla="*/ 2309 w 2309"/>
                <a:gd name="T180" fmla="*/ 1247 h 12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9" h="1247">
                  <a:moveTo>
                    <a:pt x="1155" y="1247"/>
                  </a:moveTo>
                  <a:lnTo>
                    <a:pt x="1214" y="1245"/>
                  </a:lnTo>
                  <a:lnTo>
                    <a:pt x="1273" y="1243"/>
                  </a:lnTo>
                  <a:lnTo>
                    <a:pt x="1330" y="1239"/>
                  </a:lnTo>
                  <a:lnTo>
                    <a:pt x="1387" y="1233"/>
                  </a:lnTo>
                  <a:lnTo>
                    <a:pt x="1442" y="1226"/>
                  </a:lnTo>
                  <a:lnTo>
                    <a:pt x="1497" y="1217"/>
                  </a:lnTo>
                  <a:lnTo>
                    <a:pt x="1551" y="1208"/>
                  </a:lnTo>
                  <a:lnTo>
                    <a:pt x="1603" y="1197"/>
                  </a:lnTo>
                  <a:lnTo>
                    <a:pt x="1654" y="1183"/>
                  </a:lnTo>
                  <a:lnTo>
                    <a:pt x="1704" y="1170"/>
                  </a:lnTo>
                  <a:lnTo>
                    <a:pt x="1753" y="1154"/>
                  </a:lnTo>
                  <a:lnTo>
                    <a:pt x="1799" y="1139"/>
                  </a:lnTo>
                  <a:lnTo>
                    <a:pt x="1844" y="1120"/>
                  </a:lnTo>
                  <a:lnTo>
                    <a:pt x="1888" y="1102"/>
                  </a:lnTo>
                  <a:lnTo>
                    <a:pt x="1930" y="1081"/>
                  </a:lnTo>
                  <a:lnTo>
                    <a:pt x="1970" y="1061"/>
                  </a:lnTo>
                  <a:lnTo>
                    <a:pt x="2009" y="1039"/>
                  </a:lnTo>
                  <a:lnTo>
                    <a:pt x="2044" y="1016"/>
                  </a:lnTo>
                  <a:lnTo>
                    <a:pt x="2079" y="993"/>
                  </a:lnTo>
                  <a:lnTo>
                    <a:pt x="2111" y="967"/>
                  </a:lnTo>
                  <a:lnTo>
                    <a:pt x="2142" y="942"/>
                  </a:lnTo>
                  <a:lnTo>
                    <a:pt x="2170" y="915"/>
                  </a:lnTo>
                  <a:lnTo>
                    <a:pt x="2194" y="888"/>
                  </a:lnTo>
                  <a:lnTo>
                    <a:pt x="2218" y="860"/>
                  </a:lnTo>
                  <a:lnTo>
                    <a:pt x="2239" y="831"/>
                  </a:lnTo>
                  <a:lnTo>
                    <a:pt x="2256" y="802"/>
                  </a:lnTo>
                  <a:lnTo>
                    <a:pt x="2272" y="773"/>
                  </a:lnTo>
                  <a:lnTo>
                    <a:pt x="2285" y="741"/>
                  </a:lnTo>
                  <a:lnTo>
                    <a:pt x="2295" y="711"/>
                  </a:lnTo>
                  <a:lnTo>
                    <a:pt x="2303" y="679"/>
                  </a:lnTo>
                  <a:lnTo>
                    <a:pt x="2307" y="648"/>
                  </a:lnTo>
                  <a:lnTo>
                    <a:pt x="2309" y="615"/>
                  </a:lnTo>
                  <a:lnTo>
                    <a:pt x="2307" y="588"/>
                  </a:lnTo>
                  <a:lnTo>
                    <a:pt x="2305" y="563"/>
                  </a:lnTo>
                  <a:lnTo>
                    <a:pt x="2300" y="537"/>
                  </a:lnTo>
                  <a:lnTo>
                    <a:pt x="2294" y="512"/>
                  </a:lnTo>
                  <a:lnTo>
                    <a:pt x="2285" y="487"/>
                  </a:lnTo>
                  <a:lnTo>
                    <a:pt x="2274" y="463"/>
                  </a:lnTo>
                  <a:lnTo>
                    <a:pt x="2262" y="439"/>
                  </a:lnTo>
                  <a:lnTo>
                    <a:pt x="2249" y="414"/>
                  </a:lnTo>
                  <a:lnTo>
                    <a:pt x="2234" y="391"/>
                  </a:lnTo>
                  <a:lnTo>
                    <a:pt x="2217" y="368"/>
                  </a:lnTo>
                  <a:lnTo>
                    <a:pt x="2199" y="345"/>
                  </a:lnTo>
                  <a:lnTo>
                    <a:pt x="2178" y="323"/>
                  </a:lnTo>
                  <a:lnTo>
                    <a:pt x="2156" y="301"/>
                  </a:lnTo>
                  <a:lnTo>
                    <a:pt x="2134" y="281"/>
                  </a:lnTo>
                  <a:lnTo>
                    <a:pt x="2109" y="260"/>
                  </a:lnTo>
                  <a:lnTo>
                    <a:pt x="2083" y="241"/>
                  </a:lnTo>
                  <a:lnTo>
                    <a:pt x="2056" y="221"/>
                  </a:lnTo>
                  <a:lnTo>
                    <a:pt x="2028" y="202"/>
                  </a:lnTo>
                  <a:lnTo>
                    <a:pt x="1998" y="185"/>
                  </a:lnTo>
                  <a:lnTo>
                    <a:pt x="1967" y="167"/>
                  </a:lnTo>
                  <a:lnTo>
                    <a:pt x="1934" y="149"/>
                  </a:lnTo>
                  <a:lnTo>
                    <a:pt x="1902" y="134"/>
                  </a:lnTo>
                  <a:lnTo>
                    <a:pt x="1866" y="118"/>
                  </a:lnTo>
                  <a:lnTo>
                    <a:pt x="1831" y="103"/>
                  </a:lnTo>
                  <a:lnTo>
                    <a:pt x="1794" y="90"/>
                  </a:lnTo>
                  <a:lnTo>
                    <a:pt x="1757" y="77"/>
                  </a:lnTo>
                  <a:lnTo>
                    <a:pt x="1719" y="63"/>
                  </a:lnTo>
                  <a:lnTo>
                    <a:pt x="1679" y="52"/>
                  </a:lnTo>
                  <a:lnTo>
                    <a:pt x="1638" y="41"/>
                  </a:lnTo>
                  <a:lnTo>
                    <a:pt x="1597" y="32"/>
                  </a:lnTo>
                  <a:lnTo>
                    <a:pt x="1555" y="22"/>
                  </a:lnTo>
                  <a:lnTo>
                    <a:pt x="1512" y="13"/>
                  </a:lnTo>
                  <a:lnTo>
                    <a:pt x="1504" y="39"/>
                  </a:lnTo>
                  <a:lnTo>
                    <a:pt x="1495" y="63"/>
                  </a:lnTo>
                  <a:lnTo>
                    <a:pt x="1484" y="88"/>
                  </a:lnTo>
                  <a:lnTo>
                    <a:pt x="1470" y="109"/>
                  </a:lnTo>
                  <a:lnTo>
                    <a:pt x="1454" y="130"/>
                  </a:lnTo>
                  <a:lnTo>
                    <a:pt x="1437" y="151"/>
                  </a:lnTo>
                  <a:lnTo>
                    <a:pt x="1419" y="169"/>
                  </a:lnTo>
                  <a:lnTo>
                    <a:pt x="1399" y="186"/>
                  </a:lnTo>
                  <a:lnTo>
                    <a:pt x="1379" y="201"/>
                  </a:lnTo>
                  <a:lnTo>
                    <a:pt x="1357" y="214"/>
                  </a:lnTo>
                  <a:lnTo>
                    <a:pt x="1334" y="226"/>
                  </a:lnTo>
                  <a:lnTo>
                    <a:pt x="1309" y="236"/>
                  </a:lnTo>
                  <a:lnTo>
                    <a:pt x="1284" y="243"/>
                  </a:lnTo>
                  <a:lnTo>
                    <a:pt x="1257" y="249"/>
                  </a:lnTo>
                  <a:lnTo>
                    <a:pt x="1230" y="253"/>
                  </a:lnTo>
                  <a:lnTo>
                    <a:pt x="1203" y="254"/>
                  </a:lnTo>
                  <a:lnTo>
                    <a:pt x="1189" y="254"/>
                  </a:lnTo>
                  <a:lnTo>
                    <a:pt x="1174" y="253"/>
                  </a:lnTo>
                  <a:lnTo>
                    <a:pt x="1161" y="252"/>
                  </a:lnTo>
                  <a:lnTo>
                    <a:pt x="1146" y="249"/>
                  </a:lnTo>
                  <a:lnTo>
                    <a:pt x="1119" y="243"/>
                  </a:lnTo>
                  <a:lnTo>
                    <a:pt x="1094" y="235"/>
                  </a:lnTo>
                  <a:lnTo>
                    <a:pt x="1068" y="224"/>
                  </a:lnTo>
                  <a:lnTo>
                    <a:pt x="1044" y="211"/>
                  </a:lnTo>
                  <a:lnTo>
                    <a:pt x="1022" y="197"/>
                  </a:lnTo>
                  <a:lnTo>
                    <a:pt x="1000" y="181"/>
                  </a:lnTo>
                  <a:lnTo>
                    <a:pt x="980" y="163"/>
                  </a:lnTo>
                  <a:lnTo>
                    <a:pt x="962" y="143"/>
                  </a:lnTo>
                  <a:lnTo>
                    <a:pt x="945" y="123"/>
                  </a:lnTo>
                  <a:lnTo>
                    <a:pt x="930" y="101"/>
                  </a:lnTo>
                  <a:lnTo>
                    <a:pt x="917" y="77"/>
                  </a:lnTo>
                  <a:lnTo>
                    <a:pt x="906" y="52"/>
                  </a:lnTo>
                  <a:lnTo>
                    <a:pt x="897" y="27"/>
                  </a:lnTo>
                  <a:lnTo>
                    <a:pt x="890" y="0"/>
                  </a:lnTo>
                  <a:lnTo>
                    <a:pt x="843" y="6"/>
                  </a:lnTo>
                  <a:lnTo>
                    <a:pt x="796" y="15"/>
                  </a:lnTo>
                  <a:lnTo>
                    <a:pt x="751" y="23"/>
                  </a:lnTo>
                  <a:lnTo>
                    <a:pt x="706" y="33"/>
                  </a:lnTo>
                  <a:lnTo>
                    <a:pt x="662" y="44"/>
                  </a:lnTo>
                  <a:lnTo>
                    <a:pt x="620" y="56"/>
                  </a:lnTo>
                  <a:lnTo>
                    <a:pt x="577" y="68"/>
                  </a:lnTo>
                  <a:lnTo>
                    <a:pt x="537" y="81"/>
                  </a:lnTo>
                  <a:lnTo>
                    <a:pt x="496" y="96"/>
                  </a:lnTo>
                  <a:lnTo>
                    <a:pt x="459" y="112"/>
                  </a:lnTo>
                  <a:lnTo>
                    <a:pt x="421" y="128"/>
                  </a:lnTo>
                  <a:lnTo>
                    <a:pt x="386" y="145"/>
                  </a:lnTo>
                  <a:lnTo>
                    <a:pt x="350" y="163"/>
                  </a:lnTo>
                  <a:lnTo>
                    <a:pt x="317" y="181"/>
                  </a:lnTo>
                  <a:lnTo>
                    <a:pt x="286" y="201"/>
                  </a:lnTo>
                  <a:lnTo>
                    <a:pt x="255" y="220"/>
                  </a:lnTo>
                  <a:lnTo>
                    <a:pt x="226" y="241"/>
                  </a:lnTo>
                  <a:lnTo>
                    <a:pt x="198" y="262"/>
                  </a:lnTo>
                  <a:lnTo>
                    <a:pt x="172" y="284"/>
                  </a:lnTo>
                  <a:lnTo>
                    <a:pt x="148" y="306"/>
                  </a:lnTo>
                  <a:lnTo>
                    <a:pt x="126" y="329"/>
                  </a:lnTo>
                  <a:lnTo>
                    <a:pt x="104" y="354"/>
                  </a:lnTo>
                  <a:lnTo>
                    <a:pt x="86" y="378"/>
                  </a:lnTo>
                  <a:lnTo>
                    <a:pt x="69" y="402"/>
                  </a:lnTo>
                  <a:lnTo>
                    <a:pt x="53" y="428"/>
                  </a:lnTo>
                  <a:lnTo>
                    <a:pt x="39" y="453"/>
                  </a:lnTo>
                  <a:lnTo>
                    <a:pt x="27" y="479"/>
                  </a:lnTo>
                  <a:lnTo>
                    <a:pt x="19" y="505"/>
                  </a:lnTo>
                  <a:lnTo>
                    <a:pt x="10" y="532"/>
                  </a:lnTo>
                  <a:lnTo>
                    <a:pt x="5" y="559"/>
                  </a:lnTo>
                  <a:lnTo>
                    <a:pt x="2" y="587"/>
                  </a:lnTo>
                  <a:lnTo>
                    <a:pt x="0" y="615"/>
                  </a:lnTo>
                  <a:lnTo>
                    <a:pt x="2" y="633"/>
                  </a:lnTo>
                  <a:lnTo>
                    <a:pt x="3" y="651"/>
                  </a:lnTo>
                  <a:lnTo>
                    <a:pt x="5" y="670"/>
                  </a:lnTo>
                  <a:lnTo>
                    <a:pt x="9" y="687"/>
                  </a:lnTo>
                  <a:lnTo>
                    <a:pt x="13" y="705"/>
                  </a:lnTo>
                  <a:lnTo>
                    <a:pt x="18" y="723"/>
                  </a:lnTo>
                  <a:lnTo>
                    <a:pt x="24" y="740"/>
                  </a:lnTo>
                  <a:lnTo>
                    <a:pt x="31" y="757"/>
                  </a:lnTo>
                  <a:lnTo>
                    <a:pt x="38" y="774"/>
                  </a:lnTo>
                  <a:lnTo>
                    <a:pt x="47" y="791"/>
                  </a:lnTo>
                  <a:lnTo>
                    <a:pt x="57" y="808"/>
                  </a:lnTo>
                  <a:lnTo>
                    <a:pt x="66" y="825"/>
                  </a:lnTo>
                  <a:lnTo>
                    <a:pt x="77" y="841"/>
                  </a:lnTo>
                  <a:lnTo>
                    <a:pt x="89" y="857"/>
                  </a:lnTo>
                  <a:lnTo>
                    <a:pt x="102" y="872"/>
                  </a:lnTo>
                  <a:lnTo>
                    <a:pt x="115" y="888"/>
                  </a:lnTo>
                  <a:lnTo>
                    <a:pt x="231" y="352"/>
                  </a:lnTo>
                  <a:lnTo>
                    <a:pt x="503" y="352"/>
                  </a:lnTo>
                  <a:lnTo>
                    <a:pt x="527" y="352"/>
                  </a:lnTo>
                  <a:lnTo>
                    <a:pt x="549" y="352"/>
                  </a:lnTo>
                  <a:lnTo>
                    <a:pt x="567" y="355"/>
                  </a:lnTo>
                  <a:lnTo>
                    <a:pt x="585" y="356"/>
                  </a:lnTo>
                  <a:lnTo>
                    <a:pt x="601" y="360"/>
                  </a:lnTo>
                  <a:lnTo>
                    <a:pt x="616" y="365"/>
                  </a:lnTo>
                  <a:lnTo>
                    <a:pt x="632" y="371"/>
                  </a:lnTo>
                  <a:lnTo>
                    <a:pt x="646" y="379"/>
                  </a:lnTo>
                  <a:lnTo>
                    <a:pt x="661" y="389"/>
                  </a:lnTo>
                  <a:lnTo>
                    <a:pt x="673" y="400"/>
                  </a:lnTo>
                  <a:lnTo>
                    <a:pt x="684" y="412"/>
                  </a:lnTo>
                  <a:lnTo>
                    <a:pt x="693" y="425"/>
                  </a:lnTo>
                  <a:lnTo>
                    <a:pt x="700" y="441"/>
                  </a:lnTo>
                  <a:lnTo>
                    <a:pt x="705" y="457"/>
                  </a:lnTo>
                  <a:lnTo>
                    <a:pt x="709" y="473"/>
                  </a:lnTo>
                  <a:lnTo>
                    <a:pt x="710" y="490"/>
                  </a:lnTo>
                  <a:lnTo>
                    <a:pt x="710" y="502"/>
                  </a:lnTo>
                  <a:lnTo>
                    <a:pt x="709" y="513"/>
                  </a:lnTo>
                  <a:lnTo>
                    <a:pt x="706" y="523"/>
                  </a:lnTo>
                  <a:lnTo>
                    <a:pt x="702" y="533"/>
                  </a:lnTo>
                  <a:lnTo>
                    <a:pt x="699" y="544"/>
                  </a:lnTo>
                  <a:lnTo>
                    <a:pt x="695" y="554"/>
                  </a:lnTo>
                  <a:lnTo>
                    <a:pt x="689" y="565"/>
                  </a:lnTo>
                  <a:lnTo>
                    <a:pt x="683" y="575"/>
                  </a:lnTo>
                  <a:lnTo>
                    <a:pt x="676" y="584"/>
                  </a:lnTo>
                  <a:lnTo>
                    <a:pt x="668" y="593"/>
                  </a:lnTo>
                  <a:lnTo>
                    <a:pt x="659" y="601"/>
                  </a:lnTo>
                  <a:lnTo>
                    <a:pt x="649" y="609"/>
                  </a:lnTo>
                  <a:lnTo>
                    <a:pt x="638" y="616"/>
                  </a:lnTo>
                  <a:lnTo>
                    <a:pt x="626" y="622"/>
                  </a:lnTo>
                  <a:lnTo>
                    <a:pt x="613" y="627"/>
                  </a:lnTo>
                  <a:lnTo>
                    <a:pt x="599" y="632"/>
                  </a:lnTo>
                  <a:lnTo>
                    <a:pt x="599" y="633"/>
                  </a:lnTo>
                  <a:lnTo>
                    <a:pt x="611" y="637"/>
                  </a:lnTo>
                  <a:lnTo>
                    <a:pt x="621" y="642"/>
                  </a:lnTo>
                  <a:lnTo>
                    <a:pt x="632" y="646"/>
                  </a:lnTo>
                  <a:lnTo>
                    <a:pt x="640" y="653"/>
                  </a:lnTo>
                  <a:lnTo>
                    <a:pt x="649" y="657"/>
                  </a:lnTo>
                  <a:lnTo>
                    <a:pt x="657" y="665"/>
                  </a:lnTo>
                  <a:lnTo>
                    <a:pt x="663" y="671"/>
                  </a:lnTo>
                  <a:lnTo>
                    <a:pt x="671" y="679"/>
                  </a:lnTo>
                  <a:lnTo>
                    <a:pt x="676" y="687"/>
                  </a:lnTo>
                  <a:lnTo>
                    <a:pt x="680" y="695"/>
                  </a:lnTo>
                  <a:lnTo>
                    <a:pt x="684" y="705"/>
                  </a:lnTo>
                  <a:lnTo>
                    <a:pt x="688" y="714"/>
                  </a:lnTo>
                  <a:lnTo>
                    <a:pt x="690" y="724"/>
                  </a:lnTo>
                  <a:lnTo>
                    <a:pt x="693" y="735"/>
                  </a:lnTo>
                  <a:lnTo>
                    <a:pt x="694" y="746"/>
                  </a:lnTo>
                  <a:lnTo>
                    <a:pt x="694" y="758"/>
                  </a:lnTo>
                  <a:lnTo>
                    <a:pt x="693" y="775"/>
                  </a:lnTo>
                  <a:lnTo>
                    <a:pt x="690" y="792"/>
                  </a:lnTo>
                  <a:lnTo>
                    <a:pt x="685" y="808"/>
                  </a:lnTo>
                  <a:lnTo>
                    <a:pt x="679" y="825"/>
                  </a:lnTo>
                  <a:lnTo>
                    <a:pt x="671" y="840"/>
                  </a:lnTo>
                  <a:lnTo>
                    <a:pt x="661" y="855"/>
                  </a:lnTo>
                  <a:lnTo>
                    <a:pt x="649" y="870"/>
                  </a:lnTo>
                  <a:lnTo>
                    <a:pt x="635" y="885"/>
                  </a:lnTo>
                  <a:lnTo>
                    <a:pt x="620" y="898"/>
                  </a:lnTo>
                  <a:lnTo>
                    <a:pt x="602" y="910"/>
                  </a:lnTo>
                  <a:lnTo>
                    <a:pt x="584" y="920"/>
                  </a:lnTo>
                  <a:lnTo>
                    <a:pt x="565" y="927"/>
                  </a:lnTo>
                  <a:lnTo>
                    <a:pt x="543" y="933"/>
                  </a:lnTo>
                  <a:lnTo>
                    <a:pt x="520" y="938"/>
                  </a:lnTo>
                  <a:lnTo>
                    <a:pt x="495" y="940"/>
                  </a:lnTo>
                  <a:lnTo>
                    <a:pt x="468" y="942"/>
                  </a:lnTo>
                  <a:lnTo>
                    <a:pt x="169" y="942"/>
                  </a:lnTo>
                  <a:lnTo>
                    <a:pt x="188" y="959"/>
                  </a:lnTo>
                  <a:lnTo>
                    <a:pt x="208" y="974"/>
                  </a:lnTo>
                  <a:lnTo>
                    <a:pt x="230" y="991"/>
                  </a:lnTo>
                  <a:lnTo>
                    <a:pt x="252" y="1007"/>
                  </a:lnTo>
                  <a:lnTo>
                    <a:pt x="275" y="1023"/>
                  </a:lnTo>
                  <a:lnTo>
                    <a:pt x="299" y="1038"/>
                  </a:lnTo>
                  <a:lnTo>
                    <a:pt x="323" y="1052"/>
                  </a:lnTo>
                  <a:lnTo>
                    <a:pt x="349" y="1066"/>
                  </a:lnTo>
                  <a:lnTo>
                    <a:pt x="376" y="1080"/>
                  </a:lnTo>
                  <a:lnTo>
                    <a:pt x="403" y="1094"/>
                  </a:lnTo>
                  <a:lnTo>
                    <a:pt x="431" y="1106"/>
                  </a:lnTo>
                  <a:lnTo>
                    <a:pt x="460" y="1118"/>
                  </a:lnTo>
                  <a:lnTo>
                    <a:pt x="489" y="1130"/>
                  </a:lnTo>
                  <a:lnTo>
                    <a:pt x="518" y="1141"/>
                  </a:lnTo>
                  <a:lnTo>
                    <a:pt x="550" y="1152"/>
                  </a:lnTo>
                  <a:lnTo>
                    <a:pt x="581" y="1163"/>
                  </a:lnTo>
                  <a:lnTo>
                    <a:pt x="613" y="1173"/>
                  </a:lnTo>
                  <a:lnTo>
                    <a:pt x="645" y="1181"/>
                  </a:lnTo>
                  <a:lnTo>
                    <a:pt x="679" y="1190"/>
                  </a:lnTo>
                  <a:lnTo>
                    <a:pt x="712" y="1198"/>
                  </a:lnTo>
                  <a:lnTo>
                    <a:pt x="748" y="1205"/>
                  </a:lnTo>
                  <a:lnTo>
                    <a:pt x="782" y="1213"/>
                  </a:lnTo>
                  <a:lnTo>
                    <a:pt x="817" y="1219"/>
                  </a:lnTo>
                  <a:lnTo>
                    <a:pt x="854" y="1225"/>
                  </a:lnTo>
                  <a:lnTo>
                    <a:pt x="889" y="1230"/>
                  </a:lnTo>
                  <a:lnTo>
                    <a:pt x="927" y="1233"/>
                  </a:lnTo>
                  <a:lnTo>
                    <a:pt x="963" y="1238"/>
                  </a:lnTo>
                  <a:lnTo>
                    <a:pt x="1001" y="1241"/>
                  </a:lnTo>
                  <a:lnTo>
                    <a:pt x="1039" y="1243"/>
                  </a:lnTo>
                  <a:lnTo>
                    <a:pt x="1078" y="1245"/>
                  </a:lnTo>
                  <a:lnTo>
                    <a:pt x="1116" y="1245"/>
                  </a:lnTo>
                  <a:lnTo>
                    <a:pt x="1155" y="1247"/>
                  </a:lnTo>
                  <a:close/>
                  <a:moveTo>
                    <a:pt x="365" y="582"/>
                  </a:moveTo>
                  <a:lnTo>
                    <a:pt x="427" y="582"/>
                  </a:lnTo>
                  <a:lnTo>
                    <a:pt x="445" y="582"/>
                  </a:lnTo>
                  <a:lnTo>
                    <a:pt x="462" y="581"/>
                  </a:lnTo>
                  <a:lnTo>
                    <a:pt x="477" y="580"/>
                  </a:lnTo>
                  <a:lnTo>
                    <a:pt x="489" y="577"/>
                  </a:lnTo>
                  <a:lnTo>
                    <a:pt x="499" y="574"/>
                  </a:lnTo>
                  <a:lnTo>
                    <a:pt x="509" y="567"/>
                  </a:lnTo>
                  <a:lnTo>
                    <a:pt x="517" y="561"/>
                  </a:lnTo>
                  <a:lnTo>
                    <a:pt x="524" y="553"/>
                  </a:lnTo>
                  <a:lnTo>
                    <a:pt x="531" y="544"/>
                  </a:lnTo>
                  <a:lnTo>
                    <a:pt x="534" y="535"/>
                  </a:lnTo>
                  <a:lnTo>
                    <a:pt x="537" y="526"/>
                  </a:lnTo>
                  <a:lnTo>
                    <a:pt x="538" y="518"/>
                  </a:lnTo>
                  <a:lnTo>
                    <a:pt x="537" y="507"/>
                  </a:lnTo>
                  <a:lnTo>
                    <a:pt x="534" y="498"/>
                  </a:lnTo>
                  <a:lnTo>
                    <a:pt x="529" y="490"/>
                  </a:lnTo>
                  <a:lnTo>
                    <a:pt x="523" y="484"/>
                  </a:lnTo>
                  <a:lnTo>
                    <a:pt x="518" y="480"/>
                  </a:lnTo>
                  <a:lnTo>
                    <a:pt x="514" y="478"/>
                  </a:lnTo>
                  <a:lnTo>
                    <a:pt x="507" y="476"/>
                  </a:lnTo>
                  <a:lnTo>
                    <a:pt x="501" y="474"/>
                  </a:lnTo>
                  <a:lnTo>
                    <a:pt x="485" y="471"/>
                  </a:lnTo>
                  <a:lnTo>
                    <a:pt x="465" y="471"/>
                  </a:lnTo>
                  <a:lnTo>
                    <a:pt x="387" y="471"/>
                  </a:lnTo>
                  <a:lnTo>
                    <a:pt x="365" y="582"/>
                  </a:lnTo>
                  <a:close/>
                  <a:moveTo>
                    <a:pt x="315" y="815"/>
                  </a:moveTo>
                  <a:lnTo>
                    <a:pt x="412" y="815"/>
                  </a:lnTo>
                  <a:lnTo>
                    <a:pt x="425" y="814"/>
                  </a:lnTo>
                  <a:lnTo>
                    <a:pt x="437" y="814"/>
                  </a:lnTo>
                  <a:lnTo>
                    <a:pt x="448" y="813"/>
                  </a:lnTo>
                  <a:lnTo>
                    <a:pt x="457" y="810"/>
                  </a:lnTo>
                  <a:lnTo>
                    <a:pt x="467" y="808"/>
                  </a:lnTo>
                  <a:lnTo>
                    <a:pt x="476" y="806"/>
                  </a:lnTo>
                  <a:lnTo>
                    <a:pt x="483" y="802"/>
                  </a:lnTo>
                  <a:lnTo>
                    <a:pt x="489" y="798"/>
                  </a:lnTo>
                  <a:lnTo>
                    <a:pt x="495" y="793"/>
                  </a:lnTo>
                  <a:lnTo>
                    <a:pt x="501" y="789"/>
                  </a:lnTo>
                  <a:lnTo>
                    <a:pt x="505" y="783"/>
                  </a:lnTo>
                  <a:lnTo>
                    <a:pt x="509" y="776"/>
                  </a:lnTo>
                  <a:lnTo>
                    <a:pt x="512" y="769"/>
                  </a:lnTo>
                  <a:lnTo>
                    <a:pt x="514" y="763"/>
                  </a:lnTo>
                  <a:lnTo>
                    <a:pt x="515" y="755"/>
                  </a:lnTo>
                  <a:lnTo>
                    <a:pt x="516" y="746"/>
                  </a:lnTo>
                  <a:lnTo>
                    <a:pt x="515" y="735"/>
                  </a:lnTo>
                  <a:lnTo>
                    <a:pt x="512" y="725"/>
                  </a:lnTo>
                  <a:lnTo>
                    <a:pt x="507" y="716"/>
                  </a:lnTo>
                  <a:lnTo>
                    <a:pt x="500" y="708"/>
                  </a:lnTo>
                  <a:lnTo>
                    <a:pt x="496" y="705"/>
                  </a:lnTo>
                  <a:lnTo>
                    <a:pt x="492" y="702"/>
                  </a:lnTo>
                  <a:lnTo>
                    <a:pt x="485" y="700"/>
                  </a:lnTo>
                  <a:lnTo>
                    <a:pt x="478" y="697"/>
                  </a:lnTo>
                  <a:lnTo>
                    <a:pt x="461" y="695"/>
                  </a:lnTo>
                  <a:lnTo>
                    <a:pt x="439" y="695"/>
                  </a:lnTo>
                  <a:lnTo>
                    <a:pt x="340" y="695"/>
                  </a:lnTo>
                  <a:lnTo>
                    <a:pt x="315" y="815"/>
                  </a:lnTo>
                  <a:close/>
                  <a:moveTo>
                    <a:pt x="1534" y="352"/>
                  </a:moveTo>
                  <a:lnTo>
                    <a:pt x="1406" y="942"/>
                  </a:lnTo>
                  <a:lnTo>
                    <a:pt x="1254" y="942"/>
                  </a:lnTo>
                  <a:lnTo>
                    <a:pt x="1363" y="491"/>
                  </a:lnTo>
                  <a:lnTo>
                    <a:pt x="1360" y="491"/>
                  </a:lnTo>
                  <a:lnTo>
                    <a:pt x="1142" y="942"/>
                  </a:lnTo>
                  <a:lnTo>
                    <a:pt x="1007" y="942"/>
                  </a:lnTo>
                  <a:lnTo>
                    <a:pt x="981" y="491"/>
                  </a:lnTo>
                  <a:lnTo>
                    <a:pt x="980" y="491"/>
                  </a:lnTo>
                  <a:lnTo>
                    <a:pt x="895" y="942"/>
                  </a:lnTo>
                  <a:lnTo>
                    <a:pt x="743" y="942"/>
                  </a:lnTo>
                  <a:lnTo>
                    <a:pt x="869" y="352"/>
                  </a:lnTo>
                  <a:lnTo>
                    <a:pt x="1092" y="352"/>
                  </a:lnTo>
                  <a:lnTo>
                    <a:pt x="1114" y="725"/>
                  </a:lnTo>
                  <a:lnTo>
                    <a:pt x="1116" y="725"/>
                  </a:lnTo>
                  <a:lnTo>
                    <a:pt x="1303" y="352"/>
                  </a:lnTo>
                  <a:lnTo>
                    <a:pt x="1534" y="352"/>
                  </a:lnTo>
                  <a:close/>
                  <a:moveTo>
                    <a:pt x="2159" y="546"/>
                  </a:moveTo>
                  <a:lnTo>
                    <a:pt x="1992" y="564"/>
                  </a:lnTo>
                  <a:lnTo>
                    <a:pt x="1992" y="561"/>
                  </a:lnTo>
                  <a:lnTo>
                    <a:pt x="1991" y="550"/>
                  </a:lnTo>
                  <a:lnTo>
                    <a:pt x="1989" y="541"/>
                  </a:lnTo>
                  <a:lnTo>
                    <a:pt x="1988" y="532"/>
                  </a:lnTo>
                  <a:lnTo>
                    <a:pt x="1984" y="524"/>
                  </a:lnTo>
                  <a:lnTo>
                    <a:pt x="1981" y="516"/>
                  </a:lnTo>
                  <a:lnTo>
                    <a:pt x="1977" y="509"/>
                  </a:lnTo>
                  <a:lnTo>
                    <a:pt x="1971" y="503"/>
                  </a:lnTo>
                  <a:lnTo>
                    <a:pt x="1965" y="497"/>
                  </a:lnTo>
                  <a:lnTo>
                    <a:pt x="1959" y="492"/>
                  </a:lnTo>
                  <a:lnTo>
                    <a:pt x="1953" y="488"/>
                  </a:lnTo>
                  <a:lnTo>
                    <a:pt x="1945" y="485"/>
                  </a:lnTo>
                  <a:lnTo>
                    <a:pt x="1938" y="481"/>
                  </a:lnTo>
                  <a:lnTo>
                    <a:pt x="1931" y="479"/>
                  </a:lnTo>
                  <a:lnTo>
                    <a:pt x="1924" y="478"/>
                  </a:lnTo>
                  <a:lnTo>
                    <a:pt x="1916" y="476"/>
                  </a:lnTo>
                  <a:lnTo>
                    <a:pt x="1909" y="476"/>
                  </a:lnTo>
                  <a:lnTo>
                    <a:pt x="1898" y="476"/>
                  </a:lnTo>
                  <a:lnTo>
                    <a:pt x="1888" y="478"/>
                  </a:lnTo>
                  <a:lnTo>
                    <a:pt x="1878" y="480"/>
                  </a:lnTo>
                  <a:lnTo>
                    <a:pt x="1869" y="484"/>
                  </a:lnTo>
                  <a:lnTo>
                    <a:pt x="1859" y="487"/>
                  </a:lnTo>
                  <a:lnTo>
                    <a:pt x="1849" y="493"/>
                  </a:lnTo>
                  <a:lnTo>
                    <a:pt x="1839" y="498"/>
                  </a:lnTo>
                  <a:lnTo>
                    <a:pt x="1830" y="505"/>
                  </a:lnTo>
                  <a:lnTo>
                    <a:pt x="1820" y="514"/>
                  </a:lnTo>
                  <a:lnTo>
                    <a:pt x="1811" y="523"/>
                  </a:lnTo>
                  <a:lnTo>
                    <a:pt x="1803" y="532"/>
                  </a:lnTo>
                  <a:lnTo>
                    <a:pt x="1796" y="543"/>
                  </a:lnTo>
                  <a:lnTo>
                    <a:pt x="1788" y="555"/>
                  </a:lnTo>
                  <a:lnTo>
                    <a:pt x="1781" y="567"/>
                  </a:lnTo>
                  <a:lnTo>
                    <a:pt x="1775" y="581"/>
                  </a:lnTo>
                  <a:lnTo>
                    <a:pt x="1769" y="595"/>
                  </a:lnTo>
                  <a:lnTo>
                    <a:pt x="1763" y="611"/>
                  </a:lnTo>
                  <a:lnTo>
                    <a:pt x="1758" y="626"/>
                  </a:lnTo>
                  <a:lnTo>
                    <a:pt x="1754" y="642"/>
                  </a:lnTo>
                  <a:lnTo>
                    <a:pt x="1750" y="656"/>
                  </a:lnTo>
                  <a:lnTo>
                    <a:pt x="1748" y="671"/>
                  </a:lnTo>
                  <a:lnTo>
                    <a:pt x="1747" y="685"/>
                  </a:lnTo>
                  <a:lnTo>
                    <a:pt x="1746" y="700"/>
                  </a:lnTo>
                  <a:lnTo>
                    <a:pt x="1746" y="714"/>
                  </a:lnTo>
                  <a:lnTo>
                    <a:pt x="1746" y="725"/>
                  </a:lnTo>
                  <a:lnTo>
                    <a:pt x="1747" y="735"/>
                  </a:lnTo>
                  <a:lnTo>
                    <a:pt x="1748" y="745"/>
                  </a:lnTo>
                  <a:lnTo>
                    <a:pt x="1750" y="755"/>
                  </a:lnTo>
                  <a:lnTo>
                    <a:pt x="1754" y="763"/>
                  </a:lnTo>
                  <a:lnTo>
                    <a:pt x="1759" y="772"/>
                  </a:lnTo>
                  <a:lnTo>
                    <a:pt x="1764" y="780"/>
                  </a:lnTo>
                  <a:lnTo>
                    <a:pt x="1769" y="787"/>
                  </a:lnTo>
                  <a:lnTo>
                    <a:pt x="1775" y="795"/>
                  </a:lnTo>
                  <a:lnTo>
                    <a:pt x="1782" y="801"/>
                  </a:lnTo>
                  <a:lnTo>
                    <a:pt x="1789" y="806"/>
                  </a:lnTo>
                  <a:lnTo>
                    <a:pt x="1798" y="810"/>
                  </a:lnTo>
                  <a:lnTo>
                    <a:pt x="1808" y="813"/>
                  </a:lnTo>
                  <a:lnTo>
                    <a:pt x="1816" y="815"/>
                  </a:lnTo>
                  <a:lnTo>
                    <a:pt x="1827" y="817"/>
                  </a:lnTo>
                  <a:lnTo>
                    <a:pt x="1838" y="818"/>
                  </a:lnTo>
                  <a:lnTo>
                    <a:pt x="1849" y="817"/>
                  </a:lnTo>
                  <a:lnTo>
                    <a:pt x="1859" y="815"/>
                  </a:lnTo>
                  <a:lnTo>
                    <a:pt x="1867" y="814"/>
                  </a:lnTo>
                  <a:lnTo>
                    <a:pt x="1877" y="810"/>
                  </a:lnTo>
                  <a:lnTo>
                    <a:pt x="1886" y="807"/>
                  </a:lnTo>
                  <a:lnTo>
                    <a:pt x="1894" y="802"/>
                  </a:lnTo>
                  <a:lnTo>
                    <a:pt x="1902" y="797"/>
                  </a:lnTo>
                  <a:lnTo>
                    <a:pt x="1909" y="791"/>
                  </a:lnTo>
                  <a:lnTo>
                    <a:pt x="1916" y="784"/>
                  </a:lnTo>
                  <a:lnTo>
                    <a:pt x="1924" y="775"/>
                  </a:lnTo>
                  <a:lnTo>
                    <a:pt x="1930" y="767"/>
                  </a:lnTo>
                  <a:lnTo>
                    <a:pt x="1936" y="757"/>
                  </a:lnTo>
                  <a:lnTo>
                    <a:pt x="1948" y="735"/>
                  </a:lnTo>
                  <a:lnTo>
                    <a:pt x="1960" y="710"/>
                  </a:lnTo>
                  <a:lnTo>
                    <a:pt x="2131" y="735"/>
                  </a:lnTo>
                  <a:lnTo>
                    <a:pt x="2123" y="758"/>
                  </a:lnTo>
                  <a:lnTo>
                    <a:pt x="2115" y="779"/>
                  </a:lnTo>
                  <a:lnTo>
                    <a:pt x="2104" y="800"/>
                  </a:lnTo>
                  <a:lnTo>
                    <a:pt x="2092" y="820"/>
                  </a:lnTo>
                  <a:lnTo>
                    <a:pt x="2078" y="838"/>
                  </a:lnTo>
                  <a:lnTo>
                    <a:pt x="2062" y="857"/>
                  </a:lnTo>
                  <a:lnTo>
                    <a:pt x="2047" y="874"/>
                  </a:lnTo>
                  <a:lnTo>
                    <a:pt x="2028" y="889"/>
                  </a:lnTo>
                  <a:lnTo>
                    <a:pt x="2019" y="897"/>
                  </a:lnTo>
                  <a:lnTo>
                    <a:pt x="2008" y="904"/>
                  </a:lnTo>
                  <a:lnTo>
                    <a:pt x="1998" y="910"/>
                  </a:lnTo>
                  <a:lnTo>
                    <a:pt x="1987" y="916"/>
                  </a:lnTo>
                  <a:lnTo>
                    <a:pt x="1964" y="927"/>
                  </a:lnTo>
                  <a:lnTo>
                    <a:pt x="1939" y="936"/>
                  </a:lnTo>
                  <a:lnTo>
                    <a:pt x="1914" y="943"/>
                  </a:lnTo>
                  <a:lnTo>
                    <a:pt x="1887" y="948"/>
                  </a:lnTo>
                  <a:lnTo>
                    <a:pt x="1859" y="950"/>
                  </a:lnTo>
                  <a:lnTo>
                    <a:pt x="1828" y="951"/>
                  </a:lnTo>
                  <a:lnTo>
                    <a:pt x="1798" y="950"/>
                  </a:lnTo>
                  <a:lnTo>
                    <a:pt x="1769" y="948"/>
                  </a:lnTo>
                  <a:lnTo>
                    <a:pt x="1754" y="945"/>
                  </a:lnTo>
                  <a:lnTo>
                    <a:pt x="1741" y="942"/>
                  </a:lnTo>
                  <a:lnTo>
                    <a:pt x="1729" y="938"/>
                  </a:lnTo>
                  <a:lnTo>
                    <a:pt x="1716" y="934"/>
                  </a:lnTo>
                  <a:lnTo>
                    <a:pt x="1704" y="930"/>
                  </a:lnTo>
                  <a:lnTo>
                    <a:pt x="1692" y="925"/>
                  </a:lnTo>
                  <a:lnTo>
                    <a:pt x="1681" y="920"/>
                  </a:lnTo>
                  <a:lnTo>
                    <a:pt x="1671" y="914"/>
                  </a:lnTo>
                  <a:lnTo>
                    <a:pt x="1660" y="906"/>
                  </a:lnTo>
                  <a:lnTo>
                    <a:pt x="1651" y="899"/>
                  </a:lnTo>
                  <a:lnTo>
                    <a:pt x="1642" y="892"/>
                  </a:lnTo>
                  <a:lnTo>
                    <a:pt x="1633" y="883"/>
                  </a:lnTo>
                  <a:lnTo>
                    <a:pt x="1625" y="875"/>
                  </a:lnTo>
                  <a:lnTo>
                    <a:pt x="1618" y="866"/>
                  </a:lnTo>
                  <a:lnTo>
                    <a:pt x="1610" y="857"/>
                  </a:lnTo>
                  <a:lnTo>
                    <a:pt x="1603" y="847"/>
                  </a:lnTo>
                  <a:lnTo>
                    <a:pt x="1597" y="837"/>
                  </a:lnTo>
                  <a:lnTo>
                    <a:pt x="1592" y="826"/>
                  </a:lnTo>
                  <a:lnTo>
                    <a:pt x="1587" y="815"/>
                  </a:lnTo>
                  <a:lnTo>
                    <a:pt x="1582" y="804"/>
                  </a:lnTo>
                  <a:lnTo>
                    <a:pt x="1575" y="781"/>
                  </a:lnTo>
                  <a:lnTo>
                    <a:pt x="1570" y="756"/>
                  </a:lnTo>
                  <a:lnTo>
                    <a:pt x="1566" y="730"/>
                  </a:lnTo>
                  <a:lnTo>
                    <a:pt x="1565" y="702"/>
                  </a:lnTo>
                  <a:lnTo>
                    <a:pt x="1566" y="680"/>
                  </a:lnTo>
                  <a:lnTo>
                    <a:pt x="1568" y="660"/>
                  </a:lnTo>
                  <a:lnTo>
                    <a:pt x="1571" y="638"/>
                  </a:lnTo>
                  <a:lnTo>
                    <a:pt x="1575" y="616"/>
                  </a:lnTo>
                  <a:lnTo>
                    <a:pt x="1581" y="594"/>
                  </a:lnTo>
                  <a:lnTo>
                    <a:pt x="1588" y="572"/>
                  </a:lnTo>
                  <a:lnTo>
                    <a:pt x="1596" y="550"/>
                  </a:lnTo>
                  <a:lnTo>
                    <a:pt x="1605" y="529"/>
                  </a:lnTo>
                  <a:lnTo>
                    <a:pt x="1616" y="508"/>
                  </a:lnTo>
                  <a:lnTo>
                    <a:pt x="1629" y="487"/>
                  </a:lnTo>
                  <a:lnTo>
                    <a:pt x="1641" y="469"/>
                  </a:lnTo>
                  <a:lnTo>
                    <a:pt x="1655" y="451"/>
                  </a:lnTo>
                  <a:lnTo>
                    <a:pt x="1670" y="434"/>
                  </a:lnTo>
                  <a:lnTo>
                    <a:pt x="1687" y="419"/>
                  </a:lnTo>
                  <a:lnTo>
                    <a:pt x="1704" y="405"/>
                  </a:lnTo>
                  <a:lnTo>
                    <a:pt x="1722" y="391"/>
                  </a:lnTo>
                  <a:lnTo>
                    <a:pt x="1743" y="380"/>
                  </a:lnTo>
                  <a:lnTo>
                    <a:pt x="1764" y="369"/>
                  </a:lnTo>
                  <a:lnTo>
                    <a:pt x="1785" y="361"/>
                  </a:lnTo>
                  <a:lnTo>
                    <a:pt x="1808" y="355"/>
                  </a:lnTo>
                  <a:lnTo>
                    <a:pt x="1831" y="349"/>
                  </a:lnTo>
                  <a:lnTo>
                    <a:pt x="1855" y="345"/>
                  </a:lnTo>
                  <a:lnTo>
                    <a:pt x="1881" y="343"/>
                  </a:lnTo>
                  <a:lnTo>
                    <a:pt x="1908" y="341"/>
                  </a:lnTo>
                  <a:lnTo>
                    <a:pt x="1934" y="343"/>
                  </a:lnTo>
                  <a:lnTo>
                    <a:pt x="1960" y="345"/>
                  </a:lnTo>
                  <a:lnTo>
                    <a:pt x="1984" y="350"/>
                  </a:lnTo>
                  <a:lnTo>
                    <a:pt x="2008" y="356"/>
                  </a:lnTo>
                  <a:lnTo>
                    <a:pt x="2030" y="363"/>
                  </a:lnTo>
                  <a:lnTo>
                    <a:pt x="2049" y="373"/>
                  </a:lnTo>
                  <a:lnTo>
                    <a:pt x="2067" y="385"/>
                  </a:lnTo>
                  <a:lnTo>
                    <a:pt x="2084" y="397"/>
                  </a:lnTo>
                  <a:lnTo>
                    <a:pt x="2099" y="412"/>
                  </a:lnTo>
                  <a:lnTo>
                    <a:pt x="2114" y="428"/>
                  </a:lnTo>
                  <a:lnTo>
                    <a:pt x="2125" y="445"/>
                  </a:lnTo>
                  <a:lnTo>
                    <a:pt x="2136" y="463"/>
                  </a:lnTo>
                  <a:lnTo>
                    <a:pt x="2144" y="481"/>
                  </a:lnTo>
                  <a:lnTo>
                    <a:pt x="2150" y="502"/>
                  </a:lnTo>
                  <a:lnTo>
                    <a:pt x="2156" y="523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1133"/>
            <p:cNvSpPr>
              <a:spLocks noChangeAspect="1" noEditPoints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w 569"/>
                <a:gd name="T87" fmla="*/ 0 h 568"/>
                <a:gd name="T88" fmla="*/ 0 w 569"/>
                <a:gd name="T89" fmla="*/ 0 h 568"/>
                <a:gd name="T90" fmla="*/ 0 w 569"/>
                <a:gd name="T91" fmla="*/ 0 h 568"/>
                <a:gd name="T92" fmla="*/ 0 w 569"/>
                <a:gd name="T93" fmla="*/ 0 h 568"/>
                <a:gd name="T94" fmla="*/ 0 w 569"/>
                <a:gd name="T95" fmla="*/ 0 h 5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568"/>
                <a:gd name="T146" fmla="*/ 569 w 569"/>
                <a:gd name="T147" fmla="*/ 568 h 5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  <a:close/>
                  <a:moveTo>
                    <a:pt x="131" y="186"/>
                  </a:moveTo>
                  <a:lnTo>
                    <a:pt x="194" y="186"/>
                  </a:lnTo>
                  <a:lnTo>
                    <a:pt x="161" y="341"/>
                  </a:lnTo>
                  <a:lnTo>
                    <a:pt x="260" y="341"/>
                  </a:lnTo>
                  <a:lnTo>
                    <a:pt x="249" y="390"/>
                  </a:lnTo>
                  <a:lnTo>
                    <a:pt x="87" y="390"/>
                  </a:lnTo>
                  <a:lnTo>
                    <a:pt x="131" y="186"/>
                  </a:lnTo>
                  <a:close/>
                  <a:moveTo>
                    <a:pt x="286" y="186"/>
                  </a:moveTo>
                  <a:lnTo>
                    <a:pt x="354" y="186"/>
                  </a:lnTo>
                  <a:lnTo>
                    <a:pt x="367" y="333"/>
                  </a:lnTo>
                  <a:lnTo>
                    <a:pt x="445" y="186"/>
                  </a:lnTo>
                  <a:lnTo>
                    <a:pt x="508" y="186"/>
                  </a:lnTo>
                  <a:lnTo>
                    <a:pt x="389" y="390"/>
                  </a:lnTo>
                  <a:lnTo>
                    <a:pt x="321" y="390"/>
                  </a:lnTo>
                  <a:lnTo>
                    <a:pt x="286" y="18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1134"/>
            <p:cNvSpPr>
              <a:spLocks noChangeAspect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9"/>
                <a:gd name="T130" fmla="*/ 0 h 568"/>
                <a:gd name="T131" fmla="*/ 569 w 569"/>
                <a:gd name="T132" fmla="*/ 568 h 5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1135"/>
            <p:cNvSpPr>
              <a:spLocks noChangeAspect="1"/>
            </p:cNvSpPr>
            <p:nvPr/>
          </p:nvSpPr>
          <p:spPr bwMode="auto">
            <a:xfrm>
              <a:off x="2745" y="4510"/>
              <a:ext cx="58" cy="68"/>
            </a:xfrm>
            <a:custGeom>
              <a:avLst/>
              <a:gdLst>
                <a:gd name="T0" fmla="*/ 0 w 173"/>
                <a:gd name="T1" fmla="*/ 0 h 204"/>
                <a:gd name="T2" fmla="*/ 0 w 173"/>
                <a:gd name="T3" fmla="*/ 0 h 204"/>
                <a:gd name="T4" fmla="*/ 0 w 173"/>
                <a:gd name="T5" fmla="*/ 0 h 204"/>
                <a:gd name="T6" fmla="*/ 0 w 173"/>
                <a:gd name="T7" fmla="*/ 0 h 204"/>
                <a:gd name="T8" fmla="*/ 0 w 173"/>
                <a:gd name="T9" fmla="*/ 0 h 204"/>
                <a:gd name="T10" fmla="*/ 0 w 173"/>
                <a:gd name="T11" fmla="*/ 0 h 204"/>
                <a:gd name="T12" fmla="*/ 0 w 173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204"/>
                <a:gd name="T23" fmla="*/ 173 w 173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204">
                  <a:moveTo>
                    <a:pt x="44" y="0"/>
                  </a:moveTo>
                  <a:lnTo>
                    <a:pt x="107" y="0"/>
                  </a:lnTo>
                  <a:lnTo>
                    <a:pt x="74" y="155"/>
                  </a:lnTo>
                  <a:lnTo>
                    <a:pt x="173" y="155"/>
                  </a:lnTo>
                  <a:lnTo>
                    <a:pt x="162" y="204"/>
                  </a:lnTo>
                  <a:lnTo>
                    <a:pt x="0" y="20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Freeform 1136"/>
            <p:cNvSpPr>
              <a:spLocks noChangeAspect="1"/>
            </p:cNvSpPr>
            <p:nvPr/>
          </p:nvSpPr>
          <p:spPr bwMode="auto">
            <a:xfrm>
              <a:off x="2812" y="4510"/>
              <a:ext cx="74" cy="68"/>
            </a:xfrm>
            <a:custGeom>
              <a:avLst/>
              <a:gdLst>
                <a:gd name="T0" fmla="*/ 0 w 222"/>
                <a:gd name="T1" fmla="*/ 0 h 204"/>
                <a:gd name="T2" fmla="*/ 0 w 222"/>
                <a:gd name="T3" fmla="*/ 0 h 204"/>
                <a:gd name="T4" fmla="*/ 0 w 222"/>
                <a:gd name="T5" fmla="*/ 0 h 204"/>
                <a:gd name="T6" fmla="*/ 0 w 222"/>
                <a:gd name="T7" fmla="*/ 0 h 204"/>
                <a:gd name="T8" fmla="*/ 0 w 222"/>
                <a:gd name="T9" fmla="*/ 0 h 204"/>
                <a:gd name="T10" fmla="*/ 0 w 222"/>
                <a:gd name="T11" fmla="*/ 0 h 204"/>
                <a:gd name="T12" fmla="*/ 0 w 222"/>
                <a:gd name="T13" fmla="*/ 0 h 204"/>
                <a:gd name="T14" fmla="*/ 0 w 222"/>
                <a:gd name="T15" fmla="*/ 0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204"/>
                <a:gd name="T26" fmla="*/ 222 w 222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204">
                  <a:moveTo>
                    <a:pt x="0" y="0"/>
                  </a:moveTo>
                  <a:lnTo>
                    <a:pt x="68" y="0"/>
                  </a:lnTo>
                  <a:lnTo>
                    <a:pt x="81" y="147"/>
                  </a:lnTo>
                  <a:lnTo>
                    <a:pt x="159" y="0"/>
                  </a:lnTo>
                  <a:lnTo>
                    <a:pt x="222" y="0"/>
                  </a:lnTo>
                  <a:lnTo>
                    <a:pt x="103" y="204"/>
                  </a:lnTo>
                  <a:lnTo>
                    <a:pt x="35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A978CF-AA87-4498-94E1-9B6CC628A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E64C86-FE38-461B-BA61-643684BDB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-3-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814931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2.bin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72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6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51520" y="1000108"/>
            <a:ext cx="8521004" cy="2043106"/>
          </a:xfrm>
        </p:spPr>
        <p:txBody>
          <a:bodyPr/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NGS bāzētā monogēno slimību diagnostika </a:t>
            </a:r>
            <a:br>
              <a:rPr lang="lv-LV" dirty="0" smtClean="0"/>
            </a:br>
            <a:r>
              <a:rPr lang="lv-LV" dirty="0" smtClean="0"/>
              <a:t>Prenatālā gēnu </a:t>
            </a:r>
            <a:r>
              <a:rPr lang="lv-LV" dirty="0"/>
              <a:t>testēšana </a:t>
            </a:r>
            <a:r>
              <a:rPr lang="lv-LV" dirty="0" smtClean="0"/>
              <a:t>slimību diagnostikai</a:t>
            </a:r>
            <a:br>
              <a:rPr lang="lv-LV" dirty="0" smtClean="0"/>
            </a:br>
            <a:r>
              <a:rPr lang="lv-LV" dirty="0" err="1" smtClean="0"/>
              <a:t>Biomarķieri</a:t>
            </a:r>
            <a:r>
              <a:rPr lang="lv-LV" dirty="0" smtClean="0"/>
              <a:t> un </a:t>
            </a:r>
            <a:r>
              <a:rPr lang="lv-LV" dirty="0" err="1" smtClean="0"/>
              <a:t>farmakoģenētika</a:t>
            </a:r>
            <a:r>
              <a:rPr lang="lv-LV" dirty="0" smtClean="0"/>
              <a:t>.</a:t>
            </a:r>
            <a:endParaRPr lang="en-US" cap="al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57224" y="4357694"/>
            <a:ext cx="7315200" cy="857256"/>
          </a:xfrm>
        </p:spPr>
        <p:txBody>
          <a:bodyPr/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r>
              <a:rPr lang="lv-LV" sz="2800" dirty="0" smtClean="0"/>
              <a:t>Mutāciju </a:t>
            </a:r>
            <a:r>
              <a:rPr lang="lv-LV" sz="2800" dirty="0" err="1" smtClean="0"/>
              <a:t>identificācija</a:t>
            </a:r>
            <a:r>
              <a:rPr lang="lv-LV" sz="2800" dirty="0" smtClean="0"/>
              <a:t> – x-saistītām </a:t>
            </a:r>
            <a:r>
              <a:rPr lang="lv-LV" sz="2800" dirty="0" err="1" smtClean="0"/>
              <a:t>recesīvām</a:t>
            </a:r>
            <a:r>
              <a:rPr lang="lv-LV" sz="2800" dirty="0" smtClean="0"/>
              <a:t> slimībām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56" y="778452"/>
            <a:ext cx="4617604" cy="607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469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Interpretācijas grūtības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" y="755474"/>
            <a:ext cx="9180322" cy="61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 smtClean="0"/>
              <a:t>B</a:t>
            </a:r>
            <a:r>
              <a:rPr lang="en-US" sz="3200" dirty="0" err="1" smtClean="0"/>
              <a:t>ieži</a:t>
            </a:r>
            <a:r>
              <a:rPr lang="en-US" sz="3200" dirty="0" smtClean="0"/>
              <a:t> </a:t>
            </a:r>
            <a:r>
              <a:rPr lang="en-US" sz="3200" dirty="0" err="1" smtClean="0"/>
              <a:t>izmantojams</a:t>
            </a:r>
            <a:r>
              <a:rPr lang="en-US" sz="3200" dirty="0" smtClean="0"/>
              <a:t> </a:t>
            </a:r>
            <a:r>
              <a:rPr lang="en-US" sz="3200" dirty="0" err="1" smtClean="0"/>
              <a:t>medikaments</a:t>
            </a:r>
            <a:r>
              <a:rPr lang="lv-LV" sz="3200" dirty="0" smtClean="0"/>
              <a:t> antikoagulants , kas darbojas  kā vitamīna-K cikla inhibitors</a:t>
            </a:r>
          </a:p>
          <a:p>
            <a:r>
              <a:rPr lang="lv-LV" sz="3200" dirty="0" smtClean="0"/>
              <a:t>Varfarīna </a:t>
            </a:r>
            <a:r>
              <a:rPr lang="en-US" sz="3200" dirty="0" err="1" smtClean="0"/>
              <a:t>devas</a:t>
            </a:r>
            <a:r>
              <a:rPr lang="en-US" sz="3200" dirty="0" smtClean="0"/>
              <a:t> </a:t>
            </a:r>
            <a:r>
              <a:rPr lang="en-US" sz="3200" dirty="0" err="1" smtClean="0"/>
              <a:t>ir</a:t>
            </a:r>
            <a:r>
              <a:rPr lang="en-US" sz="3200" dirty="0" smtClean="0"/>
              <a:t> </a:t>
            </a:r>
            <a:r>
              <a:rPr lang="en-US" sz="3200" dirty="0" err="1" smtClean="0"/>
              <a:t>rūpīgi</a:t>
            </a:r>
            <a:r>
              <a:rPr lang="en-US" sz="3200" dirty="0" smtClean="0"/>
              <a:t> </a:t>
            </a:r>
            <a:r>
              <a:rPr lang="en-US" sz="3200" dirty="0" err="1" smtClean="0"/>
              <a:t>jāpiemeklē</a:t>
            </a:r>
            <a:r>
              <a:rPr lang="en-US" sz="3200" dirty="0" smtClean="0"/>
              <a:t> </a:t>
            </a:r>
            <a:r>
              <a:rPr lang="en-US" sz="3200" dirty="0" err="1" smtClean="0"/>
              <a:t>katram</a:t>
            </a:r>
            <a:r>
              <a:rPr lang="en-US" sz="3200" dirty="0" smtClean="0"/>
              <a:t> </a:t>
            </a:r>
            <a:r>
              <a:rPr lang="en-US" sz="3200" dirty="0" err="1" smtClean="0"/>
              <a:t>pacientam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individuāli</a:t>
            </a:r>
            <a:r>
              <a:rPr lang="en-US" sz="3200" dirty="0" smtClean="0"/>
              <a:t>, </a:t>
            </a:r>
            <a:r>
              <a:rPr lang="lv-LV" sz="3200" dirty="0" smtClean="0"/>
              <a:t>tas </a:t>
            </a:r>
            <a:r>
              <a:rPr lang="en-US" sz="3200" dirty="0" err="1" smtClean="0"/>
              <a:t>var</a:t>
            </a:r>
            <a:r>
              <a:rPr lang="en-US" sz="3200" dirty="0" smtClean="0"/>
              <a:t> </a:t>
            </a:r>
            <a:r>
              <a:rPr lang="en-US" sz="3200" dirty="0" err="1" smtClean="0"/>
              <a:t>izraisīt</a:t>
            </a:r>
            <a:r>
              <a:rPr lang="en-US" sz="3200" dirty="0" smtClean="0"/>
              <a:t> </a:t>
            </a:r>
            <a:r>
              <a:rPr lang="en-US" sz="3200" dirty="0" err="1" smtClean="0"/>
              <a:t>masīvu</a:t>
            </a:r>
            <a:r>
              <a:rPr lang="en-US" sz="3200" dirty="0" smtClean="0"/>
              <a:t> </a:t>
            </a:r>
            <a:r>
              <a:rPr lang="en-US" sz="3200" dirty="0" err="1" smtClean="0"/>
              <a:t>asiņošanu</a:t>
            </a:r>
            <a:r>
              <a:rPr lang="en-US" sz="3200" dirty="0" smtClean="0"/>
              <a:t>, </a:t>
            </a:r>
            <a:r>
              <a:rPr lang="en-US" sz="3200" dirty="0" err="1" smtClean="0"/>
              <a:t>savukārt</a:t>
            </a:r>
            <a:r>
              <a:rPr lang="en-US" sz="3200" dirty="0" smtClean="0"/>
              <a:t> </a:t>
            </a:r>
            <a:r>
              <a:rPr lang="en-US" sz="3200" dirty="0" err="1" smtClean="0"/>
              <a:t>nepietiekama</a:t>
            </a:r>
            <a:r>
              <a:rPr lang="en-US" sz="3200" dirty="0" smtClean="0"/>
              <a:t> </a:t>
            </a:r>
            <a:r>
              <a:rPr lang="en-US" sz="3200" dirty="0" err="1" smtClean="0"/>
              <a:t>varfarīna</a:t>
            </a:r>
            <a:r>
              <a:rPr lang="en-US" sz="3200" dirty="0" smtClean="0"/>
              <a:t> </a:t>
            </a:r>
            <a:r>
              <a:rPr lang="en-US" sz="3200" dirty="0" err="1" smtClean="0"/>
              <a:t>deva</a:t>
            </a:r>
            <a:r>
              <a:rPr lang="en-US" sz="3200" dirty="0" smtClean="0"/>
              <a:t> </a:t>
            </a:r>
            <a:r>
              <a:rPr lang="en-US" sz="3200" dirty="0" err="1" smtClean="0"/>
              <a:t>nav</a:t>
            </a:r>
            <a:r>
              <a:rPr lang="en-US" sz="3200" dirty="0" smtClean="0"/>
              <a:t> </a:t>
            </a:r>
            <a:r>
              <a:rPr lang="en-US" sz="3200" dirty="0" err="1" smtClean="0"/>
              <a:t>terapeitiska</a:t>
            </a:r>
            <a:r>
              <a:rPr lang="en-US" sz="3200" dirty="0" smtClean="0"/>
              <a:t> un </a:t>
            </a:r>
            <a:r>
              <a:rPr lang="en-US" sz="3200" dirty="0" err="1" smtClean="0"/>
              <a:t>turpinās</a:t>
            </a:r>
            <a:r>
              <a:rPr lang="en-US" sz="3200" dirty="0" smtClean="0"/>
              <a:t> </a:t>
            </a:r>
            <a:r>
              <a:rPr lang="en-US" sz="3200" dirty="0" err="1" smtClean="0"/>
              <a:t>pastiprināta</a:t>
            </a:r>
            <a:r>
              <a:rPr lang="en-US" sz="3200" dirty="0" smtClean="0"/>
              <a:t> </a:t>
            </a:r>
            <a:r>
              <a:rPr lang="en-US" sz="3200" dirty="0" err="1" smtClean="0"/>
              <a:t>trombu</a:t>
            </a:r>
            <a:r>
              <a:rPr lang="en-US" sz="3200" dirty="0" smtClean="0"/>
              <a:t> </a:t>
            </a:r>
            <a:r>
              <a:rPr lang="en-US" sz="3200" dirty="0" err="1" smtClean="0"/>
              <a:t>veidošanās</a:t>
            </a:r>
            <a:r>
              <a:rPr lang="en-US" sz="3200" dirty="0" smtClean="0"/>
              <a:t>.</a:t>
            </a:r>
            <a:endParaRPr lang="lv-LV" sz="3200" dirty="0" smtClean="0"/>
          </a:p>
          <a:p>
            <a:endParaRPr lang="lv-LV" sz="3200" dirty="0" smtClean="0"/>
          </a:p>
          <a:p>
            <a:endParaRPr lang="lv-LV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Varfarīna </a:t>
            </a:r>
            <a:r>
              <a:rPr lang="lv-LV" dirty="0" err="1" smtClean="0"/>
              <a:t>farmakoģenētika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55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-28575" y="-23813"/>
          <a:ext cx="9178925" cy="6889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Slide" r:id="rId4" imgW="4544413" imgH="3410881" progId="PowerPoint.Slide.8">
                  <p:embed/>
                </p:oleObj>
              </mc:Choice>
              <mc:Fallback>
                <p:oleObj name="Slide" r:id="rId4" imgW="4544413" imgH="341088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-23813"/>
                        <a:ext cx="9178925" cy="6889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4895001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err="1" smtClean="0">
                <a:solidFill>
                  <a:schemeClr val="bg1"/>
                </a:solidFill>
              </a:rPr>
              <a:t>Prothrombin</a:t>
            </a:r>
            <a:r>
              <a:rPr lang="lv-LV" sz="2400" b="1" dirty="0" smtClean="0">
                <a:solidFill>
                  <a:schemeClr val="bg1"/>
                </a:solidFill>
              </a:rPr>
              <a:t> </a:t>
            </a:r>
            <a:r>
              <a:rPr lang="lv-LV" sz="2400" b="1" dirty="0" err="1" smtClean="0">
                <a:solidFill>
                  <a:schemeClr val="bg1"/>
                </a:solidFill>
              </a:rPr>
              <a:t>precursor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895001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err="1" smtClean="0">
                <a:solidFill>
                  <a:schemeClr val="bg1"/>
                </a:solidFill>
              </a:rPr>
              <a:t>Prothrombin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0"/>
            <a:ext cx="8277254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lv-LV" sz="4000" b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Varfarīna metabolisms</a:t>
            </a:r>
            <a:endParaRPr lang="en-US" sz="4000" b="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5" y="1055688"/>
            <a:ext cx="8794055" cy="45243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Galvenais </a:t>
            </a:r>
            <a:r>
              <a:rPr lang="lv-LV" sz="2400" b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metabolizēšanas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v-LV" sz="2400" b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ceļs</a:t>
            </a:r>
            <a:r>
              <a:rPr lang="lv-LV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kas </a:t>
            </a:r>
            <a:r>
              <a:rPr lang="lv-LV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terminē</a:t>
            </a:r>
            <a:r>
              <a:rPr lang="lv-LV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farmakoloģisko efektu ir S- </a:t>
            </a:r>
            <a:r>
              <a:rPr lang="lv-LV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varfarīna</a:t>
            </a:r>
            <a:r>
              <a:rPr lang="lv-LV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v-LV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metabolizēšana</a:t>
            </a:r>
            <a:r>
              <a:rPr lang="lv-LV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kuru veic </a:t>
            </a:r>
            <a:r>
              <a:rPr lang="en-US" sz="2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CYP2C9</a:t>
            </a:r>
            <a:r>
              <a:rPr lang="lv-LV" sz="2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aknās</a:t>
            </a:r>
            <a:endParaRPr lang="en-US" sz="24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l">
              <a:buFontTx/>
              <a:buChar char="•"/>
            </a:pP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CYP2C9</a:t>
            </a: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SNPs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kas ietekmē metabolismu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4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 algn="l"/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CYP2C9*1 (WT) - 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norm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ā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n-US" sz="24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 algn="l"/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CYP2C9*2 (Arg144Cys) -  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samazināts/vidējs</a:t>
            </a:r>
            <a:endParaRPr lang="en-US" sz="24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 algn="l"/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CYP2C9*3 (Ile359Leu) - 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samazināts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endParaRPr lang="en-US" sz="24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CYP2C9</a:t>
            </a: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alēļu frekvences</a:t>
            </a:r>
          </a:p>
          <a:p>
            <a:pPr algn="l">
              <a:buFontTx/>
              <a:buChar char="•"/>
            </a:pP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b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Europ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ā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*2 - 10.7% *3 - 8.5 % </a:t>
            </a:r>
          </a:p>
          <a:p>
            <a:pPr lvl="1" algn="l"/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Āzijā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*2 - 0% *3 - 1-2% </a:t>
            </a:r>
          </a:p>
          <a:p>
            <a:pPr lvl="1" algn="l"/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lv-LV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Āfrika</a:t>
            </a:r>
            <a:r>
              <a:rPr lang="en-US" sz="24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sz="2400" b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*2 - 2.9% *3 - 0.8%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988" y="5332413"/>
            <a:ext cx="163348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lv-LV" sz="3200" b="0">
              <a:solidFill>
                <a:srgbClr val="0070C0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1441424" y="242888"/>
            <a:ext cx="65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2800" b="1" dirty="0" smtClean="0">
                <a:latin typeface="Comic Sans MS" pitchFamily="66" charset="0"/>
              </a:rPr>
              <a:t>Varfarīna mērķa proteīns – VKORC1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628739" name="Picture 3"/>
          <p:cNvPicPr>
            <a:picLocks noChangeAspect="1" noChangeArrowheads="1"/>
          </p:cNvPicPr>
          <p:nvPr/>
        </p:nvPicPr>
        <p:blipFill>
          <a:blip r:embed="rId3" cstate="print"/>
          <a:srcRect b="3221"/>
          <a:stretch>
            <a:fillRect/>
          </a:stretch>
        </p:blipFill>
        <p:spPr bwMode="auto">
          <a:xfrm>
            <a:off x="195263" y="1416050"/>
            <a:ext cx="4344987" cy="4205288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2788" y="1712913"/>
            <a:ext cx="955675" cy="527050"/>
            <a:chOff x="2979" y="816"/>
            <a:chExt cx="949" cy="425"/>
          </a:xfrm>
        </p:grpSpPr>
        <p:sp>
          <p:nvSpPr>
            <p:cNvPr id="628741" name="Oval 5"/>
            <p:cNvSpPr>
              <a:spLocks noChangeArrowheads="1"/>
            </p:cNvSpPr>
            <p:nvPr/>
          </p:nvSpPr>
          <p:spPr bwMode="auto">
            <a:xfrm>
              <a:off x="2996" y="823"/>
              <a:ext cx="864" cy="418"/>
            </a:xfrm>
            <a:prstGeom prst="ellipse">
              <a:avLst/>
            </a:prstGeom>
            <a:solidFill>
              <a:srgbClr val="E9E63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628742" name="Text Box 6"/>
            <p:cNvSpPr txBox="1">
              <a:spLocks noChangeArrowheads="1"/>
            </p:cNvSpPr>
            <p:nvPr/>
          </p:nvSpPr>
          <p:spPr bwMode="auto">
            <a:xfrm>
              <a:off x="2979" y="816"/>
              <a:ext cx="94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Epoxide</a:t>
              </a:r>
            </a:p>
            <a:p>
              <a:pPr algn="ctr"/>
              <a:r>
                <a:rPr lang="en-US" sz="1200" b="1"/>
                <a:t>Reductase</a:t>
              </a:r>
            </a:p>
          </p:txBody>
        </p:sp>
      </p:grpSp>
      <p:sp>
        <p:nvSpPr>
          <p:cNvPr id="628743" name="Oval 7"/>
          <p:cNvSpPr>
            <a:spLocks noChangeArrowheads="1"/>
          </p:cNvSpPr>
          <p:nvPr/>
        </p:nvSpPr>
        <p:spPr bwMode="auto">
          <a:xfrm>
            <a:off x="1974850" y="4071938"/>
            <a:ext cx="931863" cy="415925"/>
          </a:xfrm>
          <a:prstGeom prst="ellipse">
            <a:avLst/>
          </a:prstGeom>
          <a:solidFill>
            <a:srgbClr val="E9E638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1908175" y="4100513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ym typeface="Symbol" pitchFamily="18" charset="2"/>
              </a:rPr>
              <a:t> -Carboxylase</a:t>
            </a:r>
          </a:p>
          <a:p>
            <a:pPr algn="ctr"/>
            <a:r>
              <a:rPr lang="en-US" sz="1000" b="1">
                <a:sym typeface="Symbol" pitchFamily="18" charset="2"/>
              </a:rPr>
              <a:t>(</a:t>
            </a:r>
            <a:r>
              <a:rPr lang="en-US" sz="1000" b="1" i="1">
                <a:sym typeface="Symbol" pitchFamily="18" charset="2"/>
              </a:rPr>
              <a:t>GGCX</a:t>
            </a:r>
            <a:r>
              <a:rPr lang="en-US" sz="1000" b="1">
                <a:sym typeface="Symbol" pitchFamily="18" charset="2"/>
              </a:rPr>
              <a:t>)</a:t>
            </a:r>
            <a:endParaRPr lang="en-US" sz="1000" b="1"/>
          </a:p>
        </p:txBody>
      </p:sp>
      <p:sp>
        <p:nvSpPr>
          <p:cNvPr id="628745" name="Text Box 9"/>
          <p:cNvSpPr txBox="1">
            <a:spLocks noChangeArrowheads="1"/>
          </p:cNvSpPr>
          <p:nvPr/>
        </p:nvSpPr>
        <p:spPr bwMode="auto">
          <a:xfrm>
            <a:off x="1828800" y="5589588"/>
            <a:ext cx="3441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Clotting Factors</a:t>
            </a:r>
          </a:p>
          <a:p>
            <a:r>
              <a:rPr lang="en-US" b="1">
                <a:latin typeface="Comic Sans MS" pitchFamily="66" charset="0"/>
              </a:rPr>
              <a:t>(FII, FVII, FIX, FX, Protein C/S/Z)</a:t>
            </a:r>
          </a:p>
        </p:txBody>
      </p:sp>
      <p:sp>
        <p:nvSpPr>
          <p:cNvPr id="628746" name="Text Box 10"/>
          <p:cNvSpPr txBox="1">
            <a:spLocks noChangeArrowheads="1"/>
          </p:cNvSpPr>
          <p:nvPr/>
        </p:nvSpPr>
        <p:spPr bwMode="auto">
          <a:xfrm>
            <a:off x="5172075" y="6070600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 Rost et al. &amp; Li, et al., </a:t>
            </a:r>
            <a:r>
              <a:rPr lang="en-US" sz="1600" i="1">
                <a:latin typeface="Comic Sans MS" pitchFamily="66" charset="0"/>
              </a:rPr>
              <a:t>Nature</a:t>
            </a:r>
            <a:r>
              <a:rPr lang="en-US" sz="1600">
                <a:latin typeface="Comic Sans MS" pitchFamily="66" charset="0"/>
              </a:rPr>
              <a:t> (2004)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18138" y="746125"/>
            <a:ext cx="3173412" cy="5184775"/>
            <a:chOff x="3864" y="638"/>
            <a:chExt cx="2249" cy="3266"/>
          </a:xfrm>
        </p:grpSpPr>
        <p:sp>
          <p:nvSpPr>
            <p:cNvPr id="628748" name="Text Box 12"/>
            <p:cNvSpPr txBox="1">
              <a:spLocks noChangeArrowheads="1"/>
            </p:cNvSpPr>
            <p:nvPr/>
          </p:nvSpPr>
          <p:spPr bwMode="auto">
            <a:xfrm>
              <a:off x="4406" y="63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lv-LV" sz="2400">
                <a:latin typeface="Times" pitchFamily="18" charset="0"/>
              </a:endParaRPr>
            </a:p>
          </p:txBody>
        </p:sp>
        <p:pic>
          <p:nvPicPr>
            <p:cNvPr id="62874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64" y="936"/>
              <a:ext cx="2249" cy="2968"/>
            </a:xfrm>
            <a:prstGeom prst="rect">
              <a:avLst/>
            </a:prstGeom>
            <a:noFill/>
          </p:spPr>
        </p:pic>
        <p:sp>
          <p:nvSpPr>
            <p:cNvPr id="628750" name="Oval 14"/>
            <p:cNvSpPr>
              <a:spLocks noChangeArrowheads="1"/>
            </p:cNvSpPr>
            <p:nvPr/>
          </p:nvSpPr>
          <p:spPr bwMode="auto">
            <a:xfrm>
              <a:off x="4200" y="1608"/>
              <a:ext cx="1536" cy="54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v-LV" sz="2400">
                <a:latin typeface="Times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814513" y="2246313"/>
            <a:ext cx="4029075" cy="465137"/>
            <a:chOff x="1286" y="1415"/>
            <a:chExt cx="2855" cy="293"/>
          </a:xfrm>
        </p:grpSpPr>
        <p:sp>
          <p:nvSpPr>
            <p:cNvPr id="628752" name="Text Box 16"/>
            <p:cNvSpPr txBox="1">
              <a:spLocks noChangeArrowheads="1"/>
            </p:cNvSpPr>
            <p:nvPr/>
          </p:nvSpPr>
          <p:spPr bwMode="auto">
            <a:xfrm>
              <a:off x="1286" y="1415"/>
              <a:ext cx="10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(</a:t>
              </a:r>
              <a:r>
                <a:rPr lang="en-US" sz="2000" b="1" i="1"/>
                <a:t>VKORC1</a:t>
              </a:r>
              <a:r>
                <a:rPr lang="en-US" sz="2000" b="1"/>
                <a:t>)</a:t>
              </a:r>
            </a:p>
          </p:txBody>
        </p:sp>
        <p:sp>
          <p:nvSpPr>
            <p:cNvPr id="628753" name="Line 17"/>
            <p:cNvSpPr>
              <a:spLocks noChangeShapeType="1"/>
            </p:cNvSpPr>
            <p:nvPr/>
          </p:nvSpPr>
          <p:spPr bwMode="auto">
            <a:xfrm flipH="1" flipV="1">
              <a:off x="2178" y="1546"/>
              <a:ext cx="1963" cy="1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</p:grpSp>
      <p:sp>
        <p:nvSpPr>
          <p:cNvPr id="628755" name="Line 19"/>
          <p:cNvSpPr>
            <a:spLocks noChangeShapeType="1"/>
          </p:cNvSpPr>
          <p:nvPr/>
        </p:nvSpPr>
        <p:spPr bwMode="auto">
          <a:xfrm>
            <a:off x="203200" y="914400"/>
            <a:ext cx="8602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26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1016000" y="2114550"/>
            <a:ext cx="23414038" cy="423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pic>
        <p:nvPicPr>
          <p:cNvPr id="630787" name="Picture 3"/>
          <p:cNvPicPr>
            <a:picLocks noChangeAspect="1" noChangeArrowheads="1"/>
          </p:cNvPicPr>
          <p:nvPr/>
        </p:nvPicPr>
        <p:blipFill>
          <a:blip r:embed="rId4" cstate="print"/>
          <a:srcRect l="8400" t="10068" r="7401" b="64667"/>
          <a:stretch>
            <a:fillRect/>
          </a:stretch>
        </p:blipFill>
        <p:spPr bwMode="auto">
          <a:xfrm>
            <a:off x="1016000" y="762000"/>
            <a:ext cx="7586663" cy="1625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-6952" y="188640"/>
            <a:ext cx="9067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VKORC1 </a:t>
            </a:r>
            <a:r>
              <a:rPr lang="en-US" sz="2400" b="1" dirty="0" smtClean="0">
                <a:latin typeface="Calibri" panose="020F0502020204030204" pitchFamily="34" charset="0"/>
              </a:rPr>
              <a:t>SNP</a:t>
            </a:r>
            <a:r>
              <a:rPr lang="lv-LV" sz="2400" b="1" dirty="0" smtClean="0">
                <a:latin typeface="Calibri" panose="020F0502020204030204" pitchFamily="34" charset="0"/>
              </a:rPr>
              <a:t> un </a:t>
            </a:r>
            <a:r>
              <a:rPr lang="lv-LV" sz="2400" b="1" dirty="0" err="1" smtClean="0">
                <a:latin typeface="Calibri" panose="020F0502020204030204" pitchFamily="34" charset="0"/>
              </a:rPr>
              <a:t>haplotipi</a:t>
            </a:r>
            <a:r>
              <a:rPr lang="lv-LV" sz="2400" b="1" dirty="0" smtClean="0">
                <a:latin typeface="Calibri" panose="020F0502020204030204" pitchFamily="34" charset="0"/>
              </a:rPr>
              <a:t> uzrāda spēcīgu asociāciju ar </a:t>
            </a:r>
            <a:r>
              <a:rPr lang="lv-LV" sz="2400" b="1" dirty="0" err="1" smtClean="0">
                <a:latin typeface="Calibri" panose="020F0502020204030204" pitchFamily="34" charset="0"/>
              </a:rPr>
              <a:t>varfarīna</a:t>
            </a:r>
            <a:r>
              <a:rPr lang="lv-LV" sz="2400" b="1" dirty="0" smtClean="0">
                <a:latin typeface="Calibri" panose="020F0502020204030204" pitchFamily="34" charset="0"/>
              </a:rPr>
              <a:t> dozu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7856538" y="10239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B50000"/>
                </a:solidFill>
              </a:rPr>
              <a:t>Low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7856538" y="1595438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B50000"/>
                </a:solidFill>
              </a:rPr>
              <a:t>High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50938" y="2490788"/>
            <a:ext cx="7350125" cy="4367212"/>
            <a:chOff x="816" y="1481"/>
            <a:chExt cx="5208" cy="275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16" y="1481"/>
              <a:ext cx="5208" cy="2428"/>
              <a:chOff x="702" y="1782"/>
              <a:chExt cx="5208" cy="2428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5227" y="1822"/>
                <a:ext cx="683" cy="806"/>
                <a:chOff x="2141" y="3418"/>
                <a:chExt cx="683" cy="80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2141" y="3418"/>
                  <a:ext cx="683" cy="288"/>
                  <a:chOff x="1440" y="3480"/>
                  <a:chExt cx="607" cy="288"/>
                </a:xfrm>
              </p:grpSpPr>
              <p:sp>
                <p:nvSpPr>
                  <p:cNvPr id="63079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552"/>
                    <a:ext cx="144" cy="14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lv-LV"/>
                  </a:p>
                </p:txBody>
              </p:sp>
              <p:sp>
                <p:nvSpPr>
                  <p:cNvPr id="63079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480"/>
                    <a:ext cx="425" cy="288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latin typeface="Helvetica" pitchFamily="34" charset="0"/>
                      </a:rPr>
                      <a:t>A/A</a:t>
                    </a:r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2141" y="3680"/>
                  <a:ext cx="683" cy="288"/>
                  <a:chOff x="1440" y="3680"/>
                  <a:chExt cx="607" cy="288"/>
                </a:xfrm>
              </p:grpSpPr>
              <p:sp>
                <p:nvSpPr>
                  <p:cNvPr id="63079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744"/>
                    <a:ext cx="144" cy="144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lv-LV"/>
                  </a:p>
                </p:txBody>
              </p:sp>
              <p:sp>
                <p:nvSpPr>
                  <p:cNvPr id="63079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680"/>
                    <a:ext cx="425" cy="288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latin typeface="Helvetica" pitchFamily="34" charset="0"/>
                      </a:rPr>
                      <a:t>A/B</a:t>
                    </a:r>
                  </a:p>
                </p:txBody>
              </p:sp>
            </p:grp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2141" y="3936"/>
                  <a:ext cx="683" cy="288"/>
                  <a:chOff x="1440" y="3888"/>
                  <a:chExt cx="607" cy="288"/>
                </a:xfrm>
              </p:grpSpPr>
              <p:sp>
                <p:nvSpPr>
                  <p:cNvPr id="63080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936"/>
                    <a:ext cx="144" cy="144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lv-LV"/>
                  </a:p>
                </p:txBody>
              </p:sp>
              <p:sp>
                <p:nvSpPr>
                  <p:cNvPr id="63080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888"/>
                    <a:ext cx="425" cy="288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latin typeface="Helvetica" pitchFamily="34" charset="0"/>
                      </a:rPr>
                      <a:t>B/B</a:t>
                    </a:r>
                  </a:p>
                </p:txBody>
              </p:sp>
            </p:grpSp>
          </p:grpSp>
          <p:graphicFrame>
            <p:nvGraphicFramePr>
              <p:cNvPr id="630803" name="Object 19"/>
              <p:cNvGraphicFramePr>
                <a:graphicFrameLocks noChangeAspect="1"/>
              </p:cNvGraphicFramePr>
              <p:nvPr/>
            </p:nvGraphicFramePr>
            <p:xfrm>
              <a:off x="702" y="1782"/>
              <a:ext cx="4485" cy="19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7" name="Worksheet" r:id="rId6" imgW="15608808" imgH="8293608" progId="Excel.Sheet.8">
                      <p:embed/>
                    </p:oleObj>
                  </mc:Choice>
                  <mc:Fallback>
                    <p:oleObj name="Worksheet" r:id="rId6" imgW="15608808" imgH="8293608" progId="Excel.Sheet.8">
                      <p:embed/>
                      <p:pic>
                        <p:nvPicPr>
                          <p:cNvPr id="0" name=""/>
                          <p:cNvPicPr>
                            <a:picLocks noRot="1"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84" t="2194" r="854" b="376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" y="1782"/>
                            <a:ext cx="4485" cy="19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0804" name="Text Box 20"/>
              <p:cNvSpPr txBox="1">
                <a:spLocks noChangeArrowheads="1"/>
              </p:cNvSpPr>
              <p:nvPr/>
            </p:nvSpPr>
            <p:spPr bwMode="auto">
              <a:xfrm>
                <a:off x="4346" y="2573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" pitchFamily="18" charset="0"/>
                  </a:rPr>
                  <a:t>*</a:t>
                </a:r>
              </a:p>
            </p:txBody>
          </p:sp>
          <p:sp>
            <p:nvSpPr>
              <p:cNvPr id="630805" name="Text Box 21"/>
              <p:cNvSpPr txBox="1">
                <a:spLocks noChangeArrowheads="1"/>
              </p:cNvSpPr>
              <p:nvPr/>
            </p:nvSpPr>
            <p:spPr bwMode="auto">
              <a:xfrm>
                <a:off x="2006" y="2015"/>
                <a:ext cx="2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" pitchFamily="18" charset="0"/>
                  </a:rPr>
                  <a:t>†</a:t>
                </a:r>
              </a:p>
            </p:txBody>
          </p:sp>
          <p:sp>
            <p:nvSpPr>
              <p:cNvPr id="630806" name="Text Box 22"/>
              <p:cNvSpPr txBox="1">
                <a:spLocks noChangeArrowheads="1"/>
              </p:cNvSpPr>
              <p:nvPr/>
            </p:nvSpPr>
            <p:spPr bwMode="auto">
              <a:xfrm>
                <a:off x="3357" y="1833"/>
                <a:ext cx="2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" pitchFamily="18" charset="0"/>
                  </a:rPr>
                  <a:t>†</a:t>
                </a:r>
              </a:p>
            </p:txBody>
          </p:sp>
          <p:sp>
            <p:nvSpPr>
              <p:cNvPr id="630807" name="Text Box 23"/>
              <p:cNvSpPr txBox="1">
                <a:spLocks noChangeArrowheads="1"/>
              </p:cNvSpPr>
              <p:nvPr/>
            </p:nvSpPr>
            <p:spPr bwMode="auto">
              <a:xfrm>
                <a:off x="1646" y="2378"/>
                <a:ext cx="2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" pitchFamily="18" charset="0"/>
                  </a:rPr>
                  <a:t>*</a:t>
                </a:r>
              </a:p>
            </p:txBody>
          </p:sp>
          <p:sp>
            <p:nvSpPr>
              <p:cNvPr id="630808" name="Text Box 24"/>
              <p:cNvSpPr txBox="1">
                <a:spLocks noChangeArrowheads="1"/>
              </p:cNvSpPr>
              <p:nvPr/>
            </p:nvSpPr>
            <p:spPr bwMode="auto">
              <a:xfrm>
                <a:off x="2998" y="2278"/>
                <a:ext cx="2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" pitchFamily="18" charset="0"/>
                  </a:rPr>
                  <a:t>*</a:t>
                </a:r>
              </a:p>
            </p:txBody>
          </p:sp>
          <p:sp>
            <p:nvSpPr>
              <p:cNvPr id="630809" name="Rectangle 25"/>
              <p:cNvSpPr>
                <a:spLocks noChangeArrowheads="1"/>
              </p:cNvSpPr>
              <p:nvPr/>
            </p:nvSpPr>
            <p:spPr bwMode="auto">
              <a:xfrm>
                <a:off x="1431" y="3887"/>
                <a:ext cx="67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All patients</a:t>
                </a:r>
                <a:endParaRPr lang="en-US">
                  <a:latin typeface="Times" pitchFamily="18" charset="0"/>
                </a:endParaRPr>
              </a:p>
            </p:txBody>
          </p:sp>
          <p:sp>
            <p:nvSpPr>
              <p:cNvPr id="630810" name="Rectangle 26"/>
              <p:cNvSpPr>
                <a:spLocks noChangeArrowheads="1"/>
              </p:cNvSpPr>
              <p:nvPr/>
            </p:nvSpPr>
            <p:spPr bwMode="auto">
              <a:xfrm>
                <a:off x="2656" y="3887"/>
                <a:ext cx="98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2C9 WT patients</a:t>
                </a:r>
                <a:endParaRPr lang="en-US">
                  <a:latin typeface="Times" pitchFamily="18" charset="0"/>
                </a:endParaRPr>
              </a:p>
            </p:txBody>
          </p:sp>
          <p:sp>
            <p:nvSpPr>
              <p:cNvPr id="630811" name="Rectangle 27"/>
              <p:cNvSpPr>
                <a:spLocks noChangeArrowheads="1"/>
              </p:cNvSpPr>
              <p:nvPr/>
            </p:nvSpPr>
            <p:spPr bwMode="auto">
              <a:xfrm>
                <a:off x="3997" y="3887"/>
                <a:ext cx="10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2C9 VAR  patients</a:t>
                </a:r>
                <a:endParaRPr lang="en-US">
                  <a:latin typeface="Times" pitchFamily="18" charset="0"/>
                </a:endParaRPr>
              </a:p>
            </p:txBody>
          </p:sp>
          <p:sp>
            <p:nvSpPr>
              <p:cNvPr id="630812" name="Text Box 28"/>
              <p:cNvSpPr txBox="1">
                <a:spLocks noChangeArrowheads="1"/>
              </p:cNvSpPr>
              <p:nvPr/>
            </p:nvSpPr>
            <p:spPr bwMode="auto">
              <a:xfrm>
                <a:off x="2579" y="3708"/>
                <a:ext cx="3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AA</a:t>
                </a:r>
              </a:p>
            </p:txBody>
          </p:sp>
          <p:sp>
            <p:nvSpPr>
              <p:cNvPr id="630813" name="Text Box 29"/>
              <p:cNvSpPr txBox="1">
                <a:spLocks noChangeArrowheads="1"/>
              </p:cNvSpPr>
              <p:nvPr/>
            </p:nvSpPr>
            <p:spPr bwMode="auto">
              <a:xfrm>
                <a:off x="2951" y="3708"/>
                <a:ext cx="3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AB</a:t>
                </a:r>
              </a:p>
            </p:txBody>
          </p:sp>
          <p:sp>
            <p:nvSpPr>
              <p:cNvPr id="630814" name="Text Box 30"/>
              <p:cNvSpPr txBox="1">
                <a:spLocks noChangeArrowheads="1"/>
              </p:cNvSpPr>
              <p:nvPr/>
            </p:nvSpPr>
            <p:spPr bwMode="auto">
              <a:xfrm>
                <a:off x="3302" y="3708"/>
                <a:ext cx="3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BB</a:t>
                </a: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254" y="3714"/>
                <a:ext cx="1004" cy="193"/>
                <a:chOff x="1630" y="3749"/>
                <a:chExt cx="800" cy="182"/>
              </a:xfrm>
            </p:grpSpPr>
            <p:sp>
              <p:nvSpPr>
                <p:cNvPr id="6308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630" y="3749"/>
                  <a:ext cx="249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AA</a:t>
                  </a:r>
                </a:p>
              </p:txBody>
            </p:sp>
            <p:sp>
              <p:nvSpPr>
                <p:cNvPr id="63081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894" y="3750"/>
                  <a:ext cx="249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AB</a:t>
                  </a:r>
                </a:p>
              </p:txBody>
            </p:sp>
            <p:sp>
              <p:nvSpPr>
                <p:cNvPr id="63081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181" y="3749"/>
                  <a:ext cx="249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BB</a:t>
                  </a:r>
                </a:p>
              </p:txBody>
            </p:sp>
          </p:grpSp>
          <p:sp>
            <p:nvSpPr>
              <p:cNvPr id="630819" name="Text Box 35"/>
              <p:cNvSpPr txBox="1">
                <a:spLocks noChangeArrowheads="1"/>
              </p:cNvSpPr>
              <p:nvPr/>
            </p:nvSpPr>
            <p:spPr bwMode="auto">
              <a:xfrm>
                <a:off x="3935" y="3708"/>
                <a:ext cx="3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AA</a:t>
                </a:r>
              </a:p>
            </p:txBody>
          </p:sp>
          <p:sp>
            <p:nvSpPr>
              <p:cNvPr id="630820" name="Text Box 36"/>
              <p:cNvSpPr txBox="1">
                <a:spLocks noChangeArrowheads="1"/>
              </p:cNvSpPr>
              <p:nvPr/>
            </p:nvSpPr>
            <p:spPr bwMode="auto">
              <a:xfrm>
                <a:off x="4306" y="3708"/>
                <a:ext cx="3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AB</a:t>
                </a:r>
              </a:p>
            </p:txBody>
          </p:sp>
          <p:sp>
            <p:nvSpPr>
              <p:cNvPr id="630821" name="Text Box 37"/>
              <p:cNvSpPr txBox="1">
                <a:spLocks noChangeArrowheads="1"/>
              </p:cNvSpPr>
              <p:nvPr/>
            </p:nvSpPr>
            <p:spPr bwMode="auto">
              <a:xfrm>
                <a:off x="4667" y="3708"/>
                <a:ext cx="3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BB</a:t>
                </a:r>
              </a:p>
            </p:txBody>
          </p:sp>
          <p:sp>
            <p:nvSpPr>
              <p:cNvPr id="630822" name="Text Box 38"/>
              <p:cNvSpPr txBox="1">
                <a:spLocks noChangeArrowheads="1"/>
              </p:cNvSpPr>
              <p:nvPr/>
            </p:nvSpPr>
            <p:spPr bwMode="auto">
              <a:xfrm>
                <a:off x="1407" y="3998"/>
                <a:ext cx="7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(n = 181)</a:t>
                </a:r>
              </a:p>
            </p:txBody>
          </p:sp>
          <p:sp>
            <p:nvSpPr>
              <p:cNvPr id="630823" name="Text Box 39"/>
              <p:cNvSpPr txBox="1">
                <a:spLocks noChangeArrowheads="1"/>
              </p:cNvSpPr>
              <p:nvPr/>
            </p:nvSpPr>
            <p:spPr bwMode="auto">
              <a:xfrm>
                <a:off x="2780" y="3998"/>
                <a:ext cx="7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(n = 124)</a:t>
                </a:r>
              </a:p>
            </p:txBody>
          </p:sp>
          <p:sp>
            <p:nvSpPr>
              <p:cNvPr id="630824" name="Text Box 40"/>
              <p:cNvSpPr txBox="1">
                <a:spLocks noChangeArrowheads="1"/>
              </p:cNvSpPr>
              <p:nvPr/>
            </p:nvSpPr>
            <p:spPr bwMode="auto">
              <a:xfrm>
                <a:off x="4213" y="3998"/>
                <a:ext cx="63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(n = 57)</a:t>
                </a:r>
              </a:p>
            </p:txBody>
          </p:sp>
        </p:grpSp>
        <p:sp>
          <p:nvSpPr>
            <p:cNvPr id="630825" name="Text Box 41"/>
            <p:cNvSpPr txBox="1">
              <a:spLocks noChangeArrowheads="1"/>
            </p:cNvSpPr>
            <p:nvPr/>
          </p:nvSpPr>
          <p:spPr bwMode="auto">
            <a:xfrm>
              <a:off x="841" y="394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SzPct val="130000"/>
                <a:buFont typeface="Wingdings" pitchFamily="2" charset="2"/>
                <a:buNone/>
              </a:pPr>
              <a:endParaRPr lang="lv-LV" sz="2400"/>
            </a:p>
          </p:txBody>
        </p:sp>
      </p:grpSp>
      <p:sp>
        <p:nvSpPr>
          <p:cNvPr id="630827" name="Text Box 43"/>
          <p:cNvSpPr txBox="1">
            <a:spLocks noChangeArrowheads="1"/>
          </p:cNvSpPr>
          <p:nvPr/>
        </p:nvSpPr>
        <p:spPr bwMode="auto">
          <a:xfrm>
            <a:off x="2720975" y="6569075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v-LV"/>
          </a:p>
        </p:txBody>
      </p:sp>
      <p:sp>
        <p:nvSpPr>
          <p:cNvPr id="630828" name="Rectangle 44"/>
          <p:cNvSpPr>
            <a:spLocks noChangeArrowheads="1"/>
          </p:cNvSpPr>
          <p:nvPr/>
        </p:nvSpPr>
        <p:spPr bwMode="auto">
          <a:xfrm>
            <a:off x="2865438" y="6430963"/>
            <a:ext cx="3802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Rieder et al N Engl J Med 352: 2285-93, 2005</a:t>
            </a:r>
          </a:p>
        </p:txBody>
      </p:sp>
    </p:spTree>
    <p:extLst>
      <p:ext uri="{BB962C8B-B14F-4D97-AF65-F5344CB8AC3E}">
        <p14:creationId xmlns:p14="http://schemas.microsoft.com/office/powerpoint/2010/main" val="10855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SNP Fun</a:t>
            </a:r>
            <a:r>
              <a:rPr lang="lv-LV" sz="4400" b="1" dirty="0" err="1" smtClean="0">
                <a:latin typeface="Calibri" pitchFamily="34" charset="0"/>
                <a:cs typeface="Calibri" pitchFamily="34" charset="0"/>
              </a:rPr>
              <a:t>kcija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:  VKORC1 E</a:t>
            </a:r>
            <a:r>
              <a:rPr lang="lv-LV" sz="4400" b="1" dirty="0" err="1" smtClean="0">
                <a:latin typeface="Calibri" pitchFamily="34" charset="0"/>
                <a:cs typeface="Calibri" pitchFamily="34" charset="0"/>
              </a:rPr>
              <a:t>ks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pres</a:t>
            </a:r>
            <a:r>
              <a:rPr lang="lv-LV" sz="4400" b="1" dirty="0" err="1" smtClean="0">
                <a:latin typeface="Calibri" pitchFamily="34" charset="0"/>
                <a:cs typeface="Calibri" pitchFamily="34" charset="0"/>
              </a:rPr>
              <a:t>ija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1600" y="1371600"/>
            <a:ext cx="8828088" cy="3238500"/>
            <a:chOff x="72" y="864"/>
            <a:chExt cx="6256" cy="204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72" y="864"/>
              <a:ext cx="704" cy="20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10799" t="22528"/>
            <a:stretch>
              <a:fillRect/>
            </a:stretch>
          </p:blipFill>
          <p:spPr bwMode="auto">
            <a:xfrm>
              <a:off x="79" y="1228"/>
              <a:ext cx="6247" cy="1128"/>
            </a:xfrm>
            <a:prstGeom prst="rect">
              <a:avLst/>
            </a:prstGeom>
            <a:noFill/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5422" t="47157" b="37750"/>
            <a:stretch>
              <a:fillRect/>
            </a:stretch>
          </p:blipFill>
          <p:spPr bwMode="auto">
            <a:xfrm>
              <a:off x="392" y="2352"/>
              <a:ext cx="5936" cy="543"/>
            </a:xfrm>
            <a:prstGeom prst="rect">
              <a:avLst/>
            </a:prstGeom>
            <a:noFill/>
          </p:spPr>
        </p:pic>
      </p:grp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0500" y="5085184"/>
            <a:ext cx="8953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lv-LV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Visi SNP ir nekodējošas izmaiņas, kas atrodas evolucionāri konservatīvos rajonos un regulē VKORC1 </a:t>
            </a:r>
            <a:r>
              <a:rPr lang="lv-LV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mRNA</a:t>
            </a:r>
            <a:r>
              <a:rPr lang="lv-LV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ekspresiju, kas ir asociēta ar </a:t>
            </a:r>
            <a:r>
              <a:rPr lang="lv-LV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varfarīna</a:t>
            </a:r>
            <a:r>
              <a:rPr lang="lv-LV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dozu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Varfarīna </a:t>
            </a:r>
            <a:r>
              <a:rPr lang="en-US" sz="4000" dirty="0" err="1" smtClean="0"/>
              <a:t>sagaidāmās</a:t>
            </a:r>
            <a:r>
              <a:rPr lang="en-US" sz="4000" dirty="0" smtClean="0"/>
              <a:t> </a:t>
            </a:r>
            <a:r>
              <a:rPr lang="en-US" sz="4000" dirty="0" err="1" smtClean="0"/>
              <a:t>terapeitiskās</a:t>
            </a:r>
            <a:r>
              <a:rPr lang="en-US" sz="4000" dirty="0" smtClean="0"/>
              <a:t> </a:t>
            </a:r>
            <a:r>
              <a:rPr lang="en-US" sz="4000" dirty="0" err="1" smtClean="0"/>
              <a:t>devas</a:t>
            </a:r>
            <a:r>
              <a:rPr lang="en-US" sz="4000" dirty="0" smtClean="0"/>
              <a:t> </a:t>
            </a:r>
            <a:r>
              <a:rPr lang="en-US" sz="4000" dirty="0" err="1" smtClean="0"/>
              <a:t>pacientiem</a:t>
            </a:r>
            <a:r>
              <a:rPr lang="en-US" sz="4000" dirty="0" smtClean="0"/>
              <a:t>, </a:t>
            </a:r>
            <a:r>
              <a:rPr lang="en-US" sz="4000" dirty="0" err="1" smtClean="0"/>
              <a:t>ņemot</a:t>
            </a:r>
            <a:r>
              <a:rPr lang="en-US" sz="4000" dirty="0" smtClean="0"/>
              <a:t> </a:t>
            </a:r>
            <a:r>
              <a:rPr lang="en-US" sz="4000" dirty="0" err="1" smtClean="0"/>
              <a:t>vērā</a:t>
            </a:r>
            <a:r>
              <a:rPr lang="en-US" sz="4000" dirty="0" smtClean="0"/>
              <a:t> </a:t>
            </a:r>
            <a:r>
              <a:rPr lang="en-US" sz="4000" dirty="0" err="1" smtClean="0"/>
              <a:t>genotipus</a:t>
            </a:r>
            <a:endParaRPr lang="lv-LV" sz="4000" dirty="0" smtClean="0"/>
          </a:p>
          <a:p>
            <a:pPr algn="ctr"/>
            <a:endParaRPr lang="lv-LV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Varfarīna </a:t>
            </a:r>
            <a:r>
              <a:rPr lang="lv-LV" dirty="0" err="1" smtClean="0"/>
              <a:t>farmakoģenētika</a:t>
            </a: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04" y="3861048"/>
          <a:ext cx="8640960" cy="2520280"/>
        </p:xfrm>
        <a:graphic>
          <a:graphicData uri="http://schemas.openxmlformats.org/drawingml/2006/table">
            <a:tbl>
              <a:tblPr/>
              <a:tblGrid>
                <a:gridCol w="1233844"/>
                <a:gridCol w="1233844"/>
                <a:gridCol w="1233844"/>
                <a:gridCol w="1234857"/>
                <a:gridCol w="1234857"/>
                <a:gridCol w="1234857"/>
                <a:gridCol w="1234857"/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Cambria"/>
                          <a:cs typeface="Times New Roman"/>
                        </a:rPr>
                        <a:t>VKORC1 </a:t>
                      </a:r>
                      <a:endParaRPr lang="lv-LV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Cambria"/>
                          <a:cs typeface="Times New Roman"/>
                        </a:rPr>
                        <a:t>CYP2C9</a:t>
                      </a:r>
                      <a:endParaRPr lang="lv-LV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mbria"/>
                          <a:cs typeface="Times New Roman"/>
                        </a:rPr>
                        <a:t>1*/1*</a:t>
                      </a:r>
                      <a:endParaRPr lang="lv-LV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1*/2*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1*/3*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2*/2*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mbria"/>
                          <a:cs typeface="Times New Roman"/>
                        </a:rPr>
                        <a:t>2*/3*</a:t>
                      </a:r>
                      <a:endParaRPr lang="lv-LV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3*/3*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GG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5-7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5-7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0.5-2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AG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5-7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0.5-2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0.5-2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AA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3-4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0.5-2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0.5-2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mbria"/>
                          <a:cs typeface="Times New Roman"/>
                        </a:rPr>
                        <a:t>0.5-2 mg</a:t>
                      </a:r>
                      <a:endParaRPr lang="lv-LV" sz="20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mbria"/>
                          <a:cs typeface="Times New Roman"/>
                        </a:rPr>
                        <a:t>0.5-2 mg</a:t>
                      </a:r>
                      <a:endParaRPr lang="lv-LV" sz="20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9" y="1196752"/>
            <a:ext cx="92442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144763"/>
          </a:xfrm>
        </p:spPr>
        <p:txBody>
          <a:bodyPr/>
          <a:lstStyle/>
          <a:p>
            <a:r>
              <a:rPr lang="lv-LV" dirty="0" smtClean="0"/>
              <a:t>Vēža specifisku gēnu ekspresija </a:t>
            </a:r>
            <a:r>
              <a:rPr lang="lv-LV" dirty="0" err="1" smtClean="0"/>
              <a:t>tumora</a:t>
            </a:r>
            <a:r>
              <a:rPr lang="lv-LV" dirty="0" smtClean="0"/>
              <a:t> audos</a:t>
            </a:r>
          </a:p>
          <a:p>
            <a:r>
              <a:rPr lang="lv-LV" dirty="0" smtClean="0"/>
              <a:t>Potenciāli metastāžu marķieri: iespēja izvēlēties terapijas agresivitātes līmeni</a:t>
            </a:r>
          </a:p>
          <a:p>
            <a:r>
              <a:rPr lang="lv-LV" dirty="0" smtClean="0"/>
              <a:t>Vēža </a:t>
            </a:r>
            <a:r>
              <a:rPr lang="lv-LV" dirty="0" err="1" smtClean="0"/>
              <a:t>apakštipa</a:t>
            </a:r>
            <a:r>
              <a:rPr lang="lv-LV" dirty="0" smtClean="0"/>
              <a:t> noteikšana pareizai terapijas izvēlei</a:t>
            </a:r>
          </a:p>
          <a:p>
            <a:r>
              <a:rPr lang="lv-LV" dirty="0" smtClean="0"/>
              <a:t>Vēža terapijas </a:t>
            </a:r>
            <a:r>
              <a:rPr lang="lv-LV" dirty="0" err="1" smtClean="0"/>
              <a:t>monitorēšana</a:t>
            </a: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Vēža </a:t>
            </a:r>
            <a:r>
              <a:rPr lang="lv-LV" dirty="0" err="1" smtClean="0"/>
              <a:t>farmakoģenētika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651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r>
              <a:rPr lang="lv-LV" sz="2800" dirty="0" smtClean="0"/>
              <a:t>Mutāciju identifikācija – </a:t>
            </a:r>
            <a:r>
              <a:rPr lang="lv-LV" sz="2800" dirty="0" err="1" smtClean="0"/>
              <a:t>autosomāli</a:t>
            </a:r>
            <a:r>
              <a:rPr lang="lv-LV" sz="2800" dirty="0" smtClean="0"/>
              <a:t> </a:t>
            </a:r>
            <a:r>
              <a:rPr lang="lv-LV" sz="2800" dirty="0" err="1" smtClean="0"/>
              <a:t>dominantām</a:t>
            </a:r>
            <a:r>
              <a:rPr lang="lv-LV" sz="2800" dirty="0" smtClean="0"/>
              <a:t> slimībām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5354"/>
            <a:ext cx="4896544" cy="58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7643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123238" cy="939800"/>
          </a:xfrm>
        </p:spPr>
        <p:txBody>
          <a:bodyPr/>
          <a:lstStyle/>
          <a:p>
            <a:r>
              <a:rPr lang="en-US" sz="2400" dirty="0" err="1">
                <a:latin typeface="Times New Roman" pitchFamily="18" charset="0"/>
              </a:rPr>
              <a:t>Onco</a:t>
            </a:r>
            <a:r>
              <a:rPr lang="en-US" sz="2400" i="1" dirty="0" err="1">
                <a:latin typeface="Times New Roman" pitchFamily="18" charset="0"/>
              </a:rPr>
              <a:t>type</a:t>
            </a:r>
            <a:r>
              <a:rPr lang="en-US" sz="2400" dirty="0">
                <a:latin typeface="Times New Roman" pitchFamily="18" charset="0"/>
              </a:rPr>
              <a:t> DX</a:t>
            </a:r>
            <a:r>
              <a:rPr lang="en-US" sz="2400" baseline="30000" dirty="0">
                <a:latin typeface="Times New Roman" pitchFamily="18" charset="0"/>
              </a:rPr>
              <a:t>™ </a:t>
            </a:r>
            <a:r>
              <a:rPr lang="en-US" sz="2400" dirty="0" err="1" smtClean="0">
                <a:latin typeface="Times New Roman" pitchFamily="18" charset="0"/>
              </a:rPr>
              <a:t>Tehnolo</a:t>
            </a:r>
            <a:r>
              <a:rPr lang="lv-LV" sz="2400" dirty="0" err="1" smtClean="0">
                <a:latin typeface="Times New Roman" pitchFamily="18" charset="0"/>
              </a:rPr>
              <a:t>ģija</a:t>
            </a:r>
            <a:r>
              <a:rPr lang="lv-LV" sz="2400" dirty="0" smtClean="0">
                <a:latin typeface="Times New Roman" pitchFamily="18" charset="0"/>
              </a:rPr>
              <a:t>: RT – PCR gēnu ekspresija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8371" name="Rectangle 3"/>
          <p:cNvSpPr>
            <a:spLocks noChangeArrowheads="1"/>
          </p:cNvSpPr>
          <p:nvPr/>
        </p:nvSpPr>
        <p:spPr bwMode="auto">
          <a:xfrm>
            <a:off x="742950" y="1755775"/>
            <a:ext cx="2354263" cy="1882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u="sng">
                <a:latin typeface="Times New Roman" pitchFamily="18" charset="0"/>
              </a:rPr>
              <a:t>PROLIFERATION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Ki-67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STK15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Survivin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Cyclin B1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MYBL2</a:t>
            </a:r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6686550" y="1755775"/>
            <a:ext cx="1882775" cy="16478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u="sng">
                <a:latin typeface="Times New Roman" pitchFamily="18" charset="0"/>
              </a:rPr>
              <a:t>ESTROGEN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ER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PGR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Bcl2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SCUBE2</a:t>
            </a:r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742950" y="4714875"/>
            <a:ext cx="2352675" cy="1000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u="sng">
                <a:latin typeface="Times New Roman" pitchFamily="18" charset="0"/>
              </a:rPr>
              <a:t>INVASION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Stromolysin 3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Cathepsin L2</a:t>
            </a:r>
          </a:p>
        </p:txBody>
      </p:sp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4171950" y="1755775"/>
            <a:ext cx="1706563" cy="105886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u="sng">
                <a:latin typeface="Times New Roman" pitchFamily="18" charset="0"/>
              </a:rPr>
              <a:t>HER2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GRB7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HER2</a:t>
            </a:r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>
            <a:off x="4171950" y="3532188"/>
            <a:ext cx="1352550" cy="365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GSTM1</a:t>
            </a: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6153150" y="4197350"/>
            <a:ext cx="2354263" cy="18827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u="sng">
                <a:latin typeface="Times New Roman" pitchFamily="18" charset="0"/>
              </a:rPr>
              <a:t>REFERENCE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Beta-actin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GAPDH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RPLPO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GUS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</a:rPr>
              <a:t>TFRC</a:t>
            </a:r>
          </a:p>
        </p:txBody>
      </p:sp>
      <p:sp>
        <p:nvSpPr>
          <p:cNvPr id="698377" name="Rectangle 9"/>
          <p:cNvSpPr>
            <a:spLocks noChangeArrowheads="1"/>
          </p:cNvSpPr>
          <p:nvPr/>
        </p:nvSpPr>
        <p:spPr bwMode="auto">
          <a:xfrm>
            <a:off x="4171950" y="4543425"/>
            <a:ext cx="135255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CD68 </a:t>
            </a:r>
          </a:p>
        </p:txBody>
      </p:sp>
      <p:sp>
        <p:nvSpPr>
          <p:cNvPr id="698378" name="Rectangle 10"/>
          <p:cNvSpPr>
            <a:spLocks noChangeArrowheads="1"/>
          </p:cNvSpPr>
          <p:nvPr/>
        </p:nvSpPr>
        <p:spPr bwMode="auto">
          <a:xfrm>
            <a:off x="4171950" y="5568950"/>
            <a:ext cx="1355725" cy="341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BAG1</a:t>
            </a:r>
          </a:p>
        </p:txBody>
      </p:sp>
      <p:pic>
        <p:nvPicPr>
          <p:cNvPr id="698379" name="Picture 11" descr="NCI logo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248400"/>
            <a:ext cx="533400" cy="609600"/>
          </a:xfrm>
          <a:prstGeom prst="rect">
            <a:avLst/>
          </a:prstGeom>
          <a:noFill/>
        </p:spPr>
      </p:pic>
      <p:sp>
        <p:nvSpPr>
          <p:cNvPr id="13" name="Title 2"/>
          <p:cNvSpPr txBox="1">
            <a:spLocks/>
          </p:cNvSpPr>
          <p:nvPr/>
        </p:nvSpPr>
        <p:spPr bwMode="black">
          <a:xfrm>
            <a:off x="0" y="152400"/>
            <a:ext cx="9144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Piemērs: krūts vēža pēcoperācijas terapijas izvērtēšana  </a:t>
            </a:r>
            <a:endParaRPr kumimoji="0" lang="lv-LV" sz="2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9634" name="Picture 2" descr="http://www.genomichealth.com/GlobalPages/~/media/Images/Corporate/Legal/oncotype_reportform_1.png?w=612&amp;h=792&amp;as=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219"/>
          <a:stretch>
            <a:fillRect/>
          </a:stretch>
        </p:blipFill>
        <p:spPr bwMode="auto">
          <a:xfrm>
            <a:off x="0" y="836712"/>
            <a:ext cx="9144000" cy="5654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5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3730" name="Picture 2" descr="http://www.genomichealth.com/GlobalPages/~/media/Images/Corporate/Legal/oncotype_reportform_1.png?w=612&amp;h=792&amp;as=1"/>
          <p:cNvPicPr>
            <a:picLocks noChangeAspect="1" noChangeArrowheads="1"/>
          </p:cNvPicPr>
          <p:nvPr/>
        </p:nvPicPr>
        <p:blipFill>
          <a:blip r:embed="rId2" cstate="print"/>
          <a:srcRect t="47364"/>
          <a:stretch>
            <a:fillRect/>
          </a:stretch>
        </p:blipFill>
        <p:spPr bwMode="auto">
          <a:xfrm>
            <a:off x="0" y="980728"/>
            <a:ext cx="9156671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7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4754" name="Picture 2" descr="OncotypeDX Report"/>
          <p:cNvPicPr>
            <a:picLocks noChangeAspect="1" noChangeArrowheads="1"/>
          </p:cNvPicPr>
          <p:nvPr/>
        </p:nvPicPr>
        <p:blipFill>
          <a:blip r:embed="rId2" cstate="print"/>
          <a:srcRect t="19228" b="38773"/>
          <a:stretch>
            <a:fillRect/>
          </a:stretch>
        </p:blipFill>
        <p:spPr bwMode="auto">
          <a:xfrm>
            <a:off x="0" y="1268760"/>
            <a:ext cx="9141402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8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9513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route to a new medicine…</a:t>
            </a:r>
          </a:p>
        </p:txBody>
      </p:sp>
      <p:pic>
        <p:nvPicPr>
          <p:cNvPr id="34819" name="Picture 1027" descr="SL-23_NR.jpg                                                   00017B29Research Graphics              B0EA6F3D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09A"/>
              </a:clrFrom>
              <a:clrTo>
                <a:srgbClr val="0100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143000"/>
            <a:ext cx="8574088" cy="5627688"/>
          </a:xfrm>
          <a:prstGeom prst="rect">
            <a:avLst/>
          </a:prstGeom>
          <a:noFill/>
        </p:spPr>
      </p:pic>
      <p:sp>
        <p:nvSpPr>
          <p:cNvPr id="34820" name="Rectangle 1028"/>
          <p:cNvSpPr>
            <a:spLocks noChangeAspect="1" noChangeArrowheads="1"/>
          </p:cNvSpPr>
          <p:nvPr/>
        </p:nvSpPr>
        <p:spPr bwMode="auto">
          <a:xfrm>
            <a:off x="4814888" y="5843588"/>
            <a:ext cx="1146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51" tIns="44432" rIns="90451" bIns="44432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Discovery</a:t>
            </a:r>
          </a:p>
        </p:txBody>
      </p:sp>
      <p:sp>
        <p:nvSpPr>
          <p:cNvPr id="34821" name="Rectangle 1029"/>
          <p:cNvSpPr>
            <a:spLocks noChangeAspect="1" noChangeArrowheads="1"/>
          </p:cNvSpPr>
          <p:nvPr/>
        </p:nvSpPr>
        <p:spPr bwMode="auto">
          <a:xfrm>
            <a:off x="1349375" y="4533900"/>
            <a:ext cx="2714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51" tIns="44432" rIns="90451" bIns="44432">
            <a:spAutoFit/>
          </a:bodyPr>
          <a:lstStyle/>
          <a:p>
            <a:pPr algn="ctr"/>
            <a:r>
              <a:rPr lang="en-US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Exploratory Development</a:t>
            </a:r>
          </a:p>
        </p:txBody>
      </p:sp>
      <p:sp>
        <p:nvSpPr>
          <p:cNvPr id="34822" name="Rectangle 1030"/>
          <p:cNvSpPr>
            <a:spLocks noChangeAspect="1" noChangeArrowheads="1"/>
          </p:cNvSpPr>
          <p:nvPr/>
        </p:nvSpPr>
        <p:spPr bwMode="auto">
          <a:xfrm>
            <a:off x="947738" y="2463800"/>
            <a:ext cx="14636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51" tIns="44432" rIns="90451" bIns="44432">
            <a:spAutoFit/>
          </a:bodyPr>
          <a:lstStyle/>
          <a:p>
            <a:pPr algn="ctr"/>
            <a:r>
              <a:rPr 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Full </a:t>
            </a:r>
          </a:p>
          <a:p>
            <a:pPr algn="ctr"/>
            <a:r>
              <a:rPr 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Development</a:t>
            </a:r>
          </a:p>
        </p:txBody>
      </p:sp>
      <p:sp>
        <p:nvSpPr>
          <p:cNvPr id="34823" name="Rectangle 1031"/>
          <p:cNvSpPr>
            <a:spLocks noChangeAspect="1" noChangeArrowheads="1"/>
          </p:cNvSpPr>
          <p:nvPr/>
        </p:nvSpPr>
        <p:spPr bwMode="auto">
          <a:xfrm>
            <a:off x="4838700" y="2028825"/>
            <a:ext cx="1387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51" tIns="44432" rIns="90451" bIns="44432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552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563563"/>
          </a:xfrm>
        </p:spPr>
        <p:txBody>
          <a:bodyPr/>
          <a:lstStyle/>
          <a:p>
            <a:pPr algn="ctr"/>
            <a:r>
              <a:rPr lang="lv-LV" sz="4000" dirty="0" err="1" smtClean="0"/>
              <a:t>Farmakoģenētikas</a:t>
            </a:r>
            <a:r>
              <a:rPr lang="lv-LV" sz="4000" dirty="0" smtClean="0"/>
              <a:t> paradigma zāļu attīstīšanas procesā</a:t>
            </a:r>
            <a:endParaRPr lang="en-US" sz="4000" dirty="0"/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2339752" y="1844824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lv-LV" sz="2400" b="1" dirty="0" smtClean="0">
                <a:latin typeface="Times New Roman" pitchFamily="18" charset="0"/>
              </a:rPr>
              <a:t>Pašreiz</a:t>
            </a:r>
            <a:r>
              <a:rPr lang="en-US" sz="2400" b="1" dirty="0">
                <a:latin typeface="Times New Roman" pitchFamily="18" charset="0"/>
              </a:rPr>
              <a:t>	</a:t>
            </a:r>
            <a:r>
              <a:rPr lang="lv-LV" sz="2400" b="1" dirty="0" err="1" smtClean="0">
                <a:latin typeface="Times New Roman" pitchFamily="18" charset="0"/>
              </a:rPr>
              <a:t>Farmakoģenētikas</a:t>
            </a:r>
            <a:r>
              <a:rPr lang="lv-LV" sz="2400" b="1" dirty="0" smtClean="0">
                <a:latin typeface="Times New Roman" pitchFamily="18" charset="0"/>
              </a:rPr>
              <a:t> ēra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 rot="16200000">
            <a:off x="-1574230" y="3973939"/>
            <a:ext cx="4275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lv-LV" sz="2400" b="1" dirty="0" smtClean="0">
                <a:latin typeface="Times New Roman" pitchFamily="18" charset="0"/>
              </a:rPr>
              <a:t>Pacientu proporcija, ka uzrāda</a:t>
            </a:r>
            <a:br>
              <a:rPr lang="lv-LV" sz="2400" b="1" dirty="0" smtClean="0">
                <a:latin typeface="Times New Roman" pitchFamily="18" charset="0"/>
              </a:rPr>
            </a:br>
            <a:r>
              <a:rPr lang="lv-LV" sz="2400" b="1" dirty="0" smtClean="0">
                <a:latin typeface="Times New Roman" pitchFamily="18" charset="0"/>
              </a:rPr>
              <a:t>zemu atbildi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1447800" y="2719388"/>
            <a:ext cx="0" cy="3276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lv-LV"/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789805" y="6019800"/>
            <a:ext cx="86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lv-LV" sz="2400" dirty="0" smtClean="0">
                <a:latin typeface="Times New Roman" pitchFamily="18" charset="0"/>
              </a:rPr>
              <a:t>Zems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90151" name="Text Box 7"/>
          <p:cNvSpPr txBox="1">
            <a:spLocks noChangeArrowheads="1"/>
          </p:cNvSpPr>
          <p:nvPr/>
        </p:nvSpPr>
        <p:spPr bwMode="auto">
          <a:xfrm>
            <a:off x="667480" y="2133600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lv-LV" sz="2400" dirty="0" smtClean="0">
                <a:latin typeface="Times New Roman" pitchFamily="18" charset="0"/>
              </a:rPr>
              <a:t>Augsts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2286000"/>
            <a:ext cx="5791200" cy="4114800"/>
            <a:chOff x="1056" y="1104"/>
            <a:chExt cx="3648" cy="2592"/>
          </a:xfrm>
        </p:grpSpPr>
        <p:sp>
          <p:nvSpPr>
            <p:cNvPr id="390153" name="Rectangle 9"/>
            <p:cNvSpPr>
              <a:spLocks noChangeArrowheads="1"/>
            </p:cNvSpPr>
            <p:nvPr/>
          </p:nvSpPr>
          <p:spPr bwMode="auto">
            <a:xfrm>
              <a:off x="1056" y="2400"/>
              <a:ext cx="1824" cy="12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lv-LV" b="1" dirty="0" smtClean="0">
                  <a:solidFill>
                    <a:srgbClr val="000000"/>
                  </a:solidFill>
                  <a:latin typeface="Times New Roman" pitchFamily="18" charset="0"/>
                </a:rPr>
                <a:t>Turpināt klīniskos </a:t>
              </a:r>
              <a:br>
                <a:rPr lang="lv-LV" b="1" dirty="0" smtClean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lv-LV" b="1" dirty="0" smtClean="0">
                  <a:solidFill>
                    <a:srgbClr val="000000"/>
                  </a:solidFill>
                  <a:latin typeface="Times New Roman" pitchFamily="18" charset="0"/>
                </a:rPr>
                <a:t>pētījumus un attīstību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54" name="Rectangle 10"/>
            <p:cNvSpPr>
              <a:spLocks noChangeArrowheads="1"/>
            </p:cNvSpPr>
            <p:nvPr/>
          </p:nvSpPr>
          <p:spPr bwMode="auto">
            <a:xfrm>
              <a:off x="1056" y="1104"/>
              <a:ext cx="1824" cy="129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Apturēt medikamentu </a:t>
              </a:r>
            </a:p>
            <a:p>
              <a:pPr algn="ctr" eaLnBrk="1" hangingPunct="1"/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pirms laišanas tirgū </a:t>
              </a:r>
              <a:endParaRPr lang="en-US" sz="20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90155" name="Rectangle 11"/>
            <p:cNvSpPr>
              <a:spLocks noChangeArrowheads="1"/>
            </p:cNvSpPr>
            <p:nvPr/>
          </p:nvSpPr>
          <p:spPr bwMode="auto">
            <a:xfrm>
              <a:off x="2880" y="2400"/>
              <a:ext cx="1824" cy="1296"/>
            </a:xfrm>
            <a:prstGeom prst="rect">
              <a:avLst/>
            </a:prstGeom>
            <a:solidFill>
              <a:srgbClr val="80A2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Optimizēt klīniskos</a:t>
              </a:r>
              <a:b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pētījumus, tos samazinot</a:t>
              </a:r>
              <a:b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un veicot īsākā laikā</a:t>
              </a:r>
              <a:endParaRPr lang="en-US" sz="20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90156" name="Rectangle 12"/>
            <p:cNvSpPr>
              <a:spLocks noChangeArrowheads="1"/>
            </p:cNvSpPr>
            <p:nvPr/>
          </p:nvSpPr>
          <p:spPr bwMode="auto">
            <a:xfrm>
              <a:off x="2880" y="1104"/>
              <a:ext cx="1824" cy="129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Turpināt klīniskos </a:t>
              </a:r>
              <a:b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pētījumus izslēdzot </a:t>
              </a:r>
              <a:b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lv-LV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riska pacientus</a:t>
              </a:r>
              <a:endParaRPr lang="en-US" sz="20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90157" name="Line 13"/>
            <p:cNvSpPr>
              <a:spLocks noChangeShapeType="1"/>
            </p:cNvSpPr>
            <p:nvPr/>
          </p:nvSpPr>
          <p:spPr bwMode="auto">
            <a:xfrm>
              <a:off x="2592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lv-LV"/>
            </a:p>
          </p:txBody>
        </p:sp>
        <p:sp>
          <p:nvSpPr>
            <p:cNvPr id="390158" name="Line 14"/>
            <p:cNvSpPr>
              <a:spLocks noChangeShapeType="1"/>
            </p:cNvSpPr>
            <p:nvPr/>
          </p:nvSpPr>
          <p:spPr bwMode="auto">
            <a:xfrm>
              <a:off x="2592" y="345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1346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FDA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88832" cy="47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1" y="1052736"/>
            <a:ext cx="8796755" cy="537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pPr algn="ctr"/>
            <a:r>
              <a:rPr lang="lv-LV" sz="2800" dirty="0" err="1" smtClean="0"/>
              <a:t>De</a:t>
            </a:r>
            <a:r>
              <a:rPr lang="lv-LV" sz="2800" dirty="0" smtClean="0"/>
              <a:t> </a:t>
            </a:r>
            <a:r>
              <a:rPr lang="lv-LV" sz="2800" dirty="0" err="1" smtClean="0"/>
              <a:t>novo</a:t>
            </a:r>
            <a:r>
              <a:rPr lang="lv-LV" sz="2800" dirty="0" smtClean="0"/>
              <a:t> mutāciju identifikācija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" y="980728"/>
            <a:ext cx="765507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4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pPr algn="ctr"/>
            <a:r>
              <a:rPr lang="lv-LV" sz="2800" dirty="0" smtClean="0"/>
              <a:t>Mozaīku mutāciju identifikācija</a:t>
            </a:r>
            <a:endParaRPr lang="en-US" sz="28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" y="1124744"/>
            <a:ext cx="91188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4206"/>
            <a:ext cx="7092280" cy="686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dirty="0" smtClean="0"/>
              <a:t>NGS bāzēta jaunu </a:t>
            </a:r>
            <a:r>
              <a:rPr lang="lv-LV" dirty="0" err="1" smtClean="0"/>
              <a:t>monogēno</a:t>
            </a:r>
            <a:r>
              <a:rPr lang="lv-LV" dirty="0" smtClean="0"/>
              <a:t> slimību gēnu atklāšana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52928" cy="59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Variāciju filtrēšana</a:t>
            </a:r>
            <a:endParaRPr lang="lv-LV" dirty="0"/>
          </a:p>
        </p:txBody>
      </p:sp>
      <p:pic>
        <p:nvPicPr>
          <p:cNvPr id="3" name="Picture 2" descr="LRn0Y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08720"/>
            <a:ext cx="446196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Dzimuma un asins grupas noteikšana  (</a:t>
            </a:r>
            <a:r>
              <a:rPr lang="lv-LV" dirty="0" err="1" smtClean="0"/>
              <a:t>RhD</a:t>
            </a:r>
            <a:r>
              <a:rPr lang="lv-LV" dirty="0" smtClean="0"/>
              <a:t>)</a:t>
            </a:r>
          </a:p>
          <a:p>
            <a:endParaRPr lang="lv-LV" dirty="0" smtClean="0"/>
          </a:p>
          <a:p>
            <a:r>
              <a:rPr lang="lv-LV" dirty="0" smtClean="0"/>
              <a:t>Zināmu mutāciju noteikšana</a:t>
            </a:r>
          </a:p>
          <a:p>
            <a:endParaRPr lang="lv-LV" dirty="0" smtClean="0"/>
          </a:p>
          <a:p>
            <a:r>
              <a:rPr lang="lv-LV" dirty="0" smtClean="0"/>
              <a:t>Noteiktu trisomiju detektēšana</a:t>
            </a:r>
          </a:p>
          <a:p>
            <a:endParaRPr lang="lv-LV" dirty="0" smtClean="0"/>
          </a:p>
          <a:p>
            <a:r>
              <a:rPr lang="lv-LV" dirty="0" err="1" smtClean="0"/>
              <a:t>Aneuploīdiju</a:t>
            </a:r>
            <a:r>
              <a:rPr lang="lv-LV" dirty="0" smtClean="0"/>
              <a:t> noteikšana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Prenatālā diagnostika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707904" y="152400"/>
            <a:ext cx="52074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</a:rPr>
              <a:t>Prenatal diagnosis:</a:t>
            </a:r>
            <a:r>
              <a:rPr lang="en-US" altLang="en-US" sz="3200" dirty="0">
                <a:latin typeface="Arial" pitchFamily="34" charset="0"/>
              </a:rPr>
              <a:t>  amniocentesis</a:t>
            </a:r>
          </a:p>
          <a:p>
            <a:pPr>
              <a:buFont typeface="Wingdings" pitchFamily="2" charset="2"/>
              <a:buNone/>
            </a:pPr>
            <a:r>
              <a:rPr lang="en-US" altLang="en-US" sz="3200" dirty="0">
                <a:latin typeface="Arial" pitchFamily="34" charset="0"/>
              </a:rPr>
              <a:t> </a:t>
            </a:r>
          </a:p>
        </p:txBody>
      </p:sp>
      <p:pic>
        <p:nvPicPr>
          <p:cNvPr id="11267" name="Picture 5" descr="amniocentesis.jpg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2334"/>
            <a:ext cx="4355976" cy="30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AmnioImage001.jpg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36195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069137" y="1916832"/>
            <a:ext cx="4846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>
              <a:buFont typeface="Times" pitchFamily="-110" charset="0"/>
              <a:buNone/>
            </a:pPr>
            <a:endParaRPr lang="en-US" altLang="en-US" dirty="0">
              <a:latin typeface="Arial" pitchFamily="34" charset="0"/>
            </a:endParaRPr>
          </a:p>
          <a:p>
            <a:pPr>
              <a:buFont typeface="Times" pitchFamily="-110" charset="0"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lv-LV" altLang="en-US" dirty="0" smtClean="0">
                <a:latin typeface="Arial" pitchFamily="34" charset="0"/>
              </a:rPr>
              <a:t>``Sūnu ievākšana no </a:t>
            </a:r>
            <a:r>
              <a:rPr lang="lv-LV" altLang="en-US" dirty="0" err="1" smtClean="0">
                <a:latin typeface="Arial" pitchFamily="34" charset="0"/>
              </a:rPr>
              <a:t>amniotiskā</a:t>
            </a:r>
            <a:r>
              <a:rPr lang="lv-LV" altLang="en-US" dirty="0" smtClean="0">
                <a:latin typeface="Arial" pitchFamily="34" charset="0"/>
              </a:rPr>
              <a:t> </a:t>
            </a:r>
            <a:br>
              <a:rPr lang="lv-LV" altLang="en-US" dirty="0" smtClean="0">
                <a:latin typeface="Arial" pitchFamily="34" charset="0"/>
              </a:rPr>
            </a:br>
            <a:r>
              <a:rPr lang="lv-LV" altLang="en-US" dirty="0" smtClean="0">
                <a:latin typeface="Arial" pitchFamily="34" charset="0"/>
              </a:rPr>
              <a:t>šķidruma</a:t>
            </a:r>
          </a:p>
          <a:p>
            <a:pPr>
              <a:buFont typeface="Times" pitchFamily="-110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lv-LV" altLang="en-US" dirty="0" smtClean="0">
                <a:latin typeface="Arial" pitchFamily="34" charset="0"/>
              </a:rPr>
              <a:t>Parasti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~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15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18 </a:t>
            </a:r>
            <a:r>
              <a:rPr lang="lv-LV" altLang="en-US" b="1" dirty="0" smtClean="0">
                <a:solidFill>
                  <a:srgbClr val="0000FF"/>
                </a:solidFill>
                <a:latin typeface="Arial" pitchFamily="34" charset="0"/>
              </a:rPr>
              <a:t>nedēļā</a:t>
            </a:r>
            <a:endParaRPr lang="en-US" altLang="en-US" dirty="0">
              <a:latin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6" y="4342875"/>
            <a:ext cx="4795369" cy="25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2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4138" y="116632"/>
            <a:ext cx="9144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>
                <a:solidFill>
                  <a:srgbClr val="FF0000"/>
                </a:solidFill>
                <a:latin typeface="Arial" pitchFamily="34" charset="0"/>
              </a:rPr>
              <a:t>Prenatal diagnosis</a:t>
            </a:r>
            <a:r>
              <a:rPr lang="en-US" altLang="en-US" sz="3200">
                <a:latin typeface="Arial" pitchFamily="34" charset="0"/>
              </a:rPr>
              <a:t>: chorionic villi sampling (CVS)</a:t>
            </a:r>
          </a:p>
          <a:p>
            <a:pPr>
              <a:buFont typeface="Wingdings" pitchFamily="2" charset="2"/>
              <a:buNone/>
            </a:pPr>
            <a:endParaRPr lang="en-US" altLang="en-US" sz="3200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3200">
                <a:latin typeface="Arial" pitchFamily="34" charset="0"/>
              </a:rPr>
              <a:t> </a:t>
            </a:r>
          </a:p>
        </p:txBody>
      </p:sp>
      <p:pic>
        <p:nvPicPr>
          <p:cNvPr id="12291" name="Picture 5" descr=" 19163.jpg   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5788"/>
            <a:ext cx="3586163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FHG_chori_chorionicvillus.gif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52600"/>
            <a:ext cx="4176712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90162" y="4984750"/>
            <a:ext cx="42659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>
              <a:buFont typeface="Times" pitchFamily="-110" charset="0"/>
              <a:buNone/>
            </a:pPr>
            <a:endParaRPr lang="en-US" altLang="en-US" dirty="0">
              <a:latin typeface="Arial" pitchFamily="34" charset="0"/>
            </a:endParaRPr>
          </a:p>
          <a:p>
            <a:pPr>
              <a:buFont typeface="Times" pitchFamily="-110" charset="0"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lv-LV" altLang="en-US" dirty="0" smtClean="0">
                <a:latin typeface="Arial" pitchFamily="34" charset="0"/>
              </a:rPr>
              <a:t>Šūnu iegūšana no placentas</a:t>
            </a:r>
            <a:endParaRPr lang="en-US" altLang="en-US" dirty="0">
              <a:latin typeface="Arial" pitchFamily="34" charset="0"/>
            </a:endParaRPr>
          </a:p>
          <a:p>
            <a:pPr>
              <a:buFont typeface="Times" pitchFamily="-110" charset="0"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lv-LV" altLang="en-US" dirty="0" smtClean="0">
                <a:latin typeface="Arial" pitchFamily="34" charset="0"/>
              </a:rPr>
              <a:t>Parasti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10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12 </a:t>
            </a:r>
            <a:r>
              <a:rPr lang="lv-LV" altLang="en-US" b="1" dirty="0" smtClean="0">
                <a:solidFill>
                  <a:srgbClr val="0000FF"/>
                </a:solidFill>
                <a:latin typeface="Arial" pitchFamily="34" charset="0"/>
              </a:rPr>
              <a:t>nedēļā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5400" dirty="0" err="1" smtClean="0"/>
              <a:t>Eksoma</a:t>
            </a:r>
            <a:r>
              <a:rPr lang="lv-LV" sz="5400" dirty="0" smtClean="0"/>
              <a:t> </a:t>
            </a:r>
            <a:r>
              <a:rPr lang="lv-LV" sz="5400" dirty="0" err="1" smtClean="0"/>
              <a:t>sekvenēšana</a:t>
            </a:r>
            <a:r>
              <a:rPr lang="lv-LV" sz="5400" dirty="0" smtClean="0"/>
              <a:t> </a:t>
            </a:r>
            <a:r>
              <a:rPr lang="lv-LV" sz="5400" dirty="0" err="1" smtClean="0"/>
              <a:t>monogēno</a:t>
            </a:r>
            <a:r>
              <a:rPr lang="lv-LV" sz="5400" dirty="0" smtClean="0"/>
              <a:t> slimību diagnostikai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trisomy21_karyotype.jpg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8241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323528" y="188640"/>
            <a:ext cx="838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lv-LV" altLang="en-US" sz="3200" b="1" dirty="0" smtClean="0">
                <a:solidFill>
                  <a:srgbClr val="0000FF"/>
                </a:solidFill>
                <a:latin typeface="Arial" pitchFamily="34" charset="0"/>
              </a:rPr>
              <a:t>Kariotipa noteikšana</a:t>
            </a:r>
            <a:endParaRPr lang="en-US" altLang="en-US" sz="3200" b="1" dirty="0">
              <a:latin typeface="Arial" pitchFamily="34" charset="0"/>
            </a:endParaRPr>
          </a:p>
          <a:p>
            <a:endParaRPr lang="en-US" altLang="en-US" dirty="0">
              <a:latin typeface="ArialMT" charset="0"/>
            </a:endParaRPr>
          </a:p>
          <a:p>
            <a:pPr>
              <a:buFont typeface="Times" pitchFamily="-110" charset="0"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lv-LV" altLang="en-US" dirty="0">
                <a:latin typeface="Arial" pitchFamily="34" charset="0"/>
              </a:rPr>
              <a:t>S</a:t>
            </a:r>
            <a:r>
              <a:rPr lang="lv-LV" altLang="en-US" dirty="0" smtClean="0">
                <a:latin typeface="Arial" pitchFamily="34" charset="0"/>
              </a:rPr>
              <a:t>avāc šūnas</a:t>
            </a:r>
            <a:endParaRPr lang="en-US" altLang="en-US" dirty="0">
              <a:latin typeface="Arial" pitchFamily="34" charset="0"/>
            </a:endParaRPr>
          </a:p>
          <a:p>
            <a:pPr>
              <a:buFont typeface="Times" pitchFamily="-110" charset="0"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lv-LV" altLang="en-US" dirty="0" smtClean="0">
                <a:latin typeface="Arial" pitchFamily="34" charset="0"/>
              </a:rPr>
              <a:t>Šūnas audzē 1-2 dienas</a:t>
            </a:r>
            <a:endParaRPr lang="en-US" altLang="en-US" dirty="0">
              <a:latin typeface="Arial" pitchFamily="34" charset="0"/>
            </a:endParaRPr>
          </a:p>
          <a:p>
            <a:pPr>
              <a:buFont typeface="Times" pitchFamily="-110" charset="0"/>
              <a:buChar char="•"/>
            </a:pPr>
            <a:r>
              <a:rPr lang="lv-LV" altLang="en-US" dirty="0" smtClean="0">
                <a:latin typeface="Arial" pitchFamily="34" charset="0"/>
              </a:rPr>
              <a:t>Veic šūnas cikla arestu metafāzē ar </a:t>
            </a:r>
            <a:r>
              <a:rPr lang="lv-LV" altLang="en-US" dirty="0" err="1" smtClean="0">
                <a:latin typeface="Arial" pitchFamily="34" charset="0"/>
              </a:rPr>
              <a:t>kolhicīnu</a:t>
            </a:r>
            <a:endParaRPr lang="en-US" altLang="en-US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3316" name="Picture 1028" descr="&#10;metaph.jpg  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382963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29"/>
          <p:cNvSpPr txBox="1">
            <a:spLocks noChangeArrowheads="1"/>
          </p:cNvSpPr>
          <p:nvPr/>
        </p:nvSpPr>
        <p:spPr bwMode="auto">
          <a:xfrm>
            <a:off x="1401700" y="6248400"/>
            <a:ext cx="145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FF"/>
                </a:solidFill>
                <a:latin typeface="Arial" pitchFamily="34" charset="0"/>
              </a:rPr>
              <a:t>meta</a:t>
            </a:r>
            <a:r>
              <a:rPr lang="lv-LV" altLang="en-US" dirty="0" smtClean="0">
                <a:solidFill>
                  <a:srgbClr val="0000FF"/>
                </a:solidFill>
                <a:latin typeface="Arial" pitchFamily="34" charset="0"/>
              </a:rPr>
              <a:t>fāze</a:t>
            </a:r>
            <a:endParaRPr lang="en-US" altLang="en-US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&#10;metaph.jpg  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6320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11035" y="4191000"/>
            <a:ext cx="14511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lv-LV" altLang="en-US" dirty="0" smtClean="0">
                <a:solidFill>
                  <a:srgbClr val="0000FF"/>
                </a:solidFill>
                <a:latin typeface="Arial" pitchFamily="34" charset="0"/>
              </a:rPr>
              <a:t>metafāze</a:t>
            </a:r>
            <a:endParaRPr lang="en-US" altLang="en-US" dirty="0">
              <a:solidFill>
                <a:srgbClr val="0000FF"/>
              </a:solidFill>
              <a:latin typeface="Arial" pitchFamily="34" charset="0"/>
            </a:endParaRPr>
          </a:p>
          <a:p>
            <a:endParaRPr lang="en-US" altLang="en-US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14340" name="Picture 6" descr="mitosis.jpg 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5083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latin typeface="Arial" pitchFamily="34" charset="0"/>
              </a:rPr>
              <a:t>Mitosis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949575" y="1524000"/>
            <a:ext cx="153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lv-LV" altLang="en-US" sz="1800" dirty="0" smtClean="0">
                <a:solidFill>
                  <a:srgbClr val="0000FF"/>
                </a:solidFill>
                <a:latin typeface="Arial" pitchFamily="34" charset="0"/>
              </a:rPr>
              <a:t>DNS replikācija</a:t>
            </a:r>
            <a:endParaRPr lang="en-US" alt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189687" y="762000"/>
            <a:ext cx="179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lv-LV" altLang="en-US" sz="1800" dirty="0" smtClean="0">
                <a:solidFill>
                  <a:srgbClr val="0000FF"/>
                </a:solidFill>
                <a:latin typeface="Arial" pitchFamily="34" charset="0"/>
              </a:rPr>
              <a:t>Hromosomu kondensēšanās</a:t>
            </a:r>
            <a:endParaRPr lang="en-US" alt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7924800" y="457200"/>
            <a:ext cx="762000" cy="60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Arial" pitchFamily="34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7375525" y="3124200"/>
            <a:ext cx="1387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lv-LV" altLang="en-US" sz="1800" dirty="0" smtClean="0">
                <a:solidFill>
                  <a:srgbClr val="0000FF"/>
                </a:solidFill>
                <a:latin typeface="Arial" pitchFamily="34" charset="0"/>
              </a:rPr>
              <a:t>Kodola apvalks izšķīst</a:t>
            </a:r>
            <a:endParaRPr lang="en-US" alt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7231062" y="5021997"/>
            <a:ext cx="167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lv-LV" altLang="en-US" sz="1800" dirty="0" smtClean="0">
                <a:solidFill>
                  <a:srgbClr val="0000FF"/>
                </a:solidFill>
                <a:latin typeface="Arial" pitchFamily="34" charset="0"/>
              </a:rPr>
              <a:t>Hromosomu izkārtošanās uz </a:t>
            </a:r>
            <a:r>
              <a:rPr lang="lv-LV" altLang="en-US" sz="1800" dirty="0">
                <a:solidFill>
                  <a:srgbClr val="0000FF"/>
                </a:solidFill>
                <a:latin typeface="Arial" pitchFamily="34" charset="0"/>
              </a:rPr>
              <a:t>d</a:t>
            </a:r>
            <a:r>
              <a:rPr lang="lv-LV" altLang="en-US" sz="1800" dirty="0" smtClean="0">
                <a:solidFill>
                  <a:srgbClr val="0000FF"/>
                </a:solidFill>
                <a:latin typeface="Arial" pitchFamily="34" charset="0"/>
              </a:rPr>
              <a:t>alīšanās vārpstām</a:t>
            </a:r>
            <a:endParaRPr lang="en-US" alt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isomy21_karyotype.jpg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34" y="4648200"/>
            <a:ext cx="28241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11742" y="116632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 algn="l"/>
            <a:r>
              <a:rPr lang="lv-LV" altLang="en-US" sz="3200" b="1" dirty="0" smtClean="0">
                <a:solidFill>
                  <a:srgbClr val="0000FF"/>
                </a:solidFill>
                <a:latin typeface="Arial" pitchFamily="34" charset="0"/>
              </a:rPr>
              <a:t>Kariotipa sagatavošana</a:t>
            </a:r>
            <a:endParaRPr lang="en-US" altLang="en-US" sz="3200" b="1" dirty="0">
              <a:latin typeface="Arial" pitchFamily="34" charset="0"/>
            </a:endParaRPr>
          </a:p>
          <a:p>
            <a:pPr algn="l"/>
            <a:endParaRPr lang="en-US" altLang="en-US" dirty="0">
              <a:latin typeface="ArialMT" charset="0"/>
            </a:endParaRPr>
          </a:p>
        </p:txBody>
      </p:sp>
      <p:pic>
        <p:nvPicPr>
          <p:cNvPr id="15364" name="Picture 4" descr="&#10;metaph.jpg  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382963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92563" y="908720"/>
            <a:ext cx="497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>
              <a:buFont typeface="Times" pitchFamily="-110" charset="0"/>
              <a:buChar char="•"/>
            </a:pPr>
            <a:r>
              <a:rPr lang="lv-LV" altLang="en-US" dirty="0" smtClean="0">
                <a:latin typeface="Arial" pitchFamily="34" charset="0"/>
              </a:rPr>
              <a:t>Šūnas izkārto uz priekšmetstikla</a:t>
            </a:r>
            <a:endParaRPr lang="en-US" altLang="en-US" dirty="0">
              <a:latin typeface="Arial" pitchFamily="34" charset="0"/>
            </a:endParaRPr>
          </a:p>
          <a:p>
            <a:pPr>
              <a:buFont typeface="Times" pitchFamily="-110" charset="0"/>
              <a:buChar char="•"/>
            </a:pPr>
            <a:r>
              <a:rPr lang="lv-LV" altLang="en-US" dirty="0" smtClean="0">
                <a:latin typeface="Arial" pitchFamily="34" charset="0"/>
              </a:rPr>
              <a:t>Saskaita hromosomas </a:t>
            </a:r>
            <a:r>
              <a:rPr lang="en-US" altLang="en-US" dirty="0" smtClean="0">
                <a:latin typeface="Arial" pitchFamily="34" charset="0"/>
              </a:rPr>
              <a:t>20 </a:t>
            </a:r>
            <a:r>
              <a:rPr lang="lv-LV" altLang="en-US" dirty="0" smtClean="0">
                <a:latin typeface="Arial" pitchFamily="34" charset="0"/>
              </a:rPr>
              <a:t>šūnās</a:t>
            </a:r>
            <a:r>
              <a:rPr lang="en-US" altLang="en-US" dirty="0" smtClean="0">
                <a:latin typeface="Arial" pitchFamily="34" charset="0"/>
              </a:rPr>
              <a:t> </a:t>
            </a:r>
            <a:endParaRPr lang="en-US" altLang="en-US" dirty="0">
              <a:latin typeface="Arial" pitchFamily="34" charset="0"/>
            </a:endParaRPr>
          </a:p>
          <a:p>
            <a:pPr>
              <a:buFont typeface="Times" pitchFamily="-110" charset="0"/>
              <a:buChar char="•"/>
            </a:pPr>
            <a:r>
              <a:rPr lang="lv-LV" altLang="en-US" dirty="0" smtClean="0">
                <a:latin typeface="Arial" pitchFamily="34" charset="0"/>
              </a:rPr>
              <a:t>Iegūst 5 labāko šūnu attēlus un konstruē </a:t>
            </a:r>
            <a:r>
              <a:rPr lang="lv-LV" altLang="en-US" dirty="0" err="1" smtClean="0">
                <a:latin typeface="Arial" pitchFamily="34" charset="0"/>
              </a:rPr>
              <a:t>kariotipus</a:t>
            </a:r>
            <a:r>
              <a:rPr lang="lv-LV" altLang="en-US" dirty="0" smtClean="0">
                <a:latin typeface="Arial" pitchFamily="34" charset="0"/>
              </a:rPr>
              <a:t> 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43000" y="6248400"/>
            <a:ext cx="170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Arial" pitchFamily="34" charset="0"/>
              </a:rPr>
              <a:t>metaphase</a:t>
            </a:r>
          </a:p>
        </p:txBody>
      </p:sp>
    </p:spTree>
    <p:extLst>
      <p:ext uri="{BB962C8B-B14F-4D97-AF65-F5344CB8AC3E}">
        <p14:creationId xmlns:p14="http://schemas.microsoft.com/office/powerpoint/2010/main" val="7118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1a1.gif    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724128" y="1676400"/>
            <a:ext cx="30638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Arial" pitchFamily="34" charset="0"/>
              </a:rPr>
              <a:t>Metaphase spread chromosomes stained with </a:t>
            </a:r>
            <a:r>
              <a:rPr lang="en-US" altLang="en-US" dirty="0">
                <a:solidFill>
                  <a:srgbClr val="0000FF"/>
                </a:solidFill>
                <a:latin typeface="Arial" pitchFamily="34" charset="0"/>
              </a:rPr>
              <a:t>DAPI, a fluorescing stain that specifically binds double-stranded DNA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-180528" y="116632"/>
            <a:ext cx="9324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</a:rPr>
              <a:t>FISH </a:t>
            </a:r>
            <a:r>
              <a:rPr lang="lv-LV" altLang="en-US" sz="3200" b="1" dirty="0" smtClean="0">
                <a:solidFill>
                  <a:srgbClr val="0000FF"/>
                </a:solidFill>
                <a:latin typeface="Arial" pitchFamily="34" charset="0"/>
              </a:rPr>
              <a:t>analīze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itchFamily="34" charset="0"/>
              </a:rPr>
              <a:t>:  Fluorescent</a:t>
            </a:r>
            <a:r>
              <a:rPr lang="lv-LV" altLang="en-US" sz="3200" b="1" dirty="0" smtClean="0">
                <a:solidFill>
                  <a:srgbClr val="0000FF"/>
                </a:solidFill>
                <a:latin typeface="Arial" pitchFamily="34" charset="0"/>
              </a:rPr>
              <a:t>ā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</a:rPr>
              <a:t>In 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itchFamily="34" charset="0"/>
              </a:rPr>
              <a:t>Situ</a:t>
            </a:r>
            <a:r>
              <a:rPr lang="lv-LV" altLang="en-US" sz="32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lv-LV" altLang="en-US" sz="3200" b="1" dirty="0" err="1" smtClean="0">
                <a:solidFill>
                  <a:srgbClr val="0000FF"/>
                </a:solidFill>
                <a:latin typeface="Arial" pitchFamily="34" charset="0"/>
              </a:rPr>
              <a:t>hi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itchFamily="34" charset="0"/>
              </a:rPr>
              <a:t>bridiz</a:t>
            </a:r>
            <a:r>
              <a:rPr lang="lv-LV" altLang="en-US" sz="3200" b="1" dirty="0" err="1" smtClean="0">
                <a:solidFill>
                  <a:srgbClr val="0000FF"/>
                </a:solidFill>
                <a:latin typeface="Arial" pitchFamily="34" charset="0"/>
              </a:rPr>
              <a:t>ācija</a:t>
            </a:r>
            <a:endParaRPr lang="en-US" altLang="en-US" sz="3200" b="1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91381" y="167481"/>
            <a:ext cx="6904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</a:rPr>
              <a:t>FISH tests: Painting chromosomes</a:t>
            </a:r>
          </a:p>
        </p:txBody>
      </p:sp>
      <p:pic>
        <p:nvPicPr>
          <p:cNvPr id="21507" name="Picture 4" descr="18xx.gif    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057400"/>
            <a:ext cx="27416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tri21nuc.jpg                                                   0002A2D1Macintosh HD                   BA94F0C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27416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62000" y="4968875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FF00"/>
                </a:solidFill>
                <a:latin typeface="Arial" pitchFamily="34" charset="0"/>
              </a:rPr>
              <a:t>green</a:t>
            </a:r>
            <a:r>
              <a:rPr lang="en-US" altLang="en-US">
                <a:latin typeface="Arial" pitchFamily="34" charset="0"/>
              </a:rPr>
              <a:t> = chromosome 13</a:t>
            </a:r>
          </a:p>
          <a:p>
            <a:r>
              <a:rPr lang="en-US" altLang="en-US" b="1">
                <a:solidFill>
                  <a:srgbClr val="FF0000"/>
                </a:solidFill>
                <a:latin typeface="Arial" pitchFamily="34" charset="0"/>
              </a:rPr>
              <a:t>red</a:t>
            </a:r>
            <a:r>
              <a:rPr lang="en-US" altLang="en-US">
                <a:latin typeface="Arial" pitchFamily="34" charset="0"/>
              </a:rPr>
              <a:t> = chromosome 21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494213" y="4984750"/>
            <a:ext cx="346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FFFF"/>
                </a:solidFill>
                <a:latin typeface="Arial" pitchFamily="34" charset="0"/>
              </a:rPr>
              <a:t>aqua</a:t>
            </a:r>
            <a:r>
              <a:rPr lang="en-US" altLang="en-US">
                <a:latin typeface="Arial" pitchFamily="34" charset="0"/>
              </a:rPr>
              <a:t> = chromosome 18</a:t>
            </a:r>
          </a:p>
          <a:p>
            <a:r>
              <a:rPr lang="en-US" altLang="en-US" b="1">
                <a:solidFill>
                  <a:srgbClr val="00FF00"/>
                </a:solidFill>
                <a:latin typeface="Arial" pitchFamily="34" charset="0"/>
              </a:rPr>
              <a:t>green</a:t>
            </a:r>
            <a:r>
              <a:rPr lang="en-US" altLang="en-US">
                <a:latin typeface="Arial" pitchFamily="34" charset="0"/>
              </a:rPr>
              <a:t> = X chromosome</a:t>
            </a:r>
          </a:p>
          <a:p>
            <a:r>
              <a:rPr lang="en-US" altLang="en-US" b="1">
                <a:solidFill>
                  <a:srgbClr val="FF0000"/>
                </a:solidFill>
                <a:latin typeface="Arial" pitchFamily="34" charset="0"/>
              </a:rPr>
              <a:t>red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latin typeface="Arial" pitchFamily="34" charset="0"/>
              </a:rPr>
              <a:t>= Y chromosome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7319963" y="285115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nuclei from the same foetus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09600" y="10668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Expose chromosomes to fluorescent probes that highlight chromosomes 13, 18, 21, X and Y.</a:t>
            </a:r>
          </a:p>
        </p:txBody>
      </p:sp>
    </p:spTree>
    <p:extLst>
      <p:ext uri="{BB962C8B-B14F-4D97-AF65-F5344CB8AC3E}">
        <p14:creationId xmlns:p14="http://schemas.microsoft.com/office/powerpoint/2010/main" val="31991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Salīdzinošā </a:t>
            </a:r>
            <a:r>
              <a:rPr lang="lv-LV" dirty="0" err="1" smtClean="0"/>
              <a:t>genomiskā</a:t>
            </a:r>
            <a:r>
              <a:rPr lang="lv-LV" dirty="0" smtClean="0"/>
              <a:t> hibridizācija (CGH)</a:t>
            </a:r>
            <a:endParaRPr lang="lv-LV" dirty="0"/>
          </a:p>
        </p:txBody>
      </p:sp>
      <p:sp>
        <p:nvSpPr>
          <p:cNvPr id="206850" name="AutoShape 2" descr="http://www.agilent.com/about/newsroom/lsca/imagelibrary/images/lsca_104b_aCG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6852" name="Picture 4" descr="http://www.agilent.com/about/newsroom/lsca/imagelibrary/images/lsca_104b_aC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988"/>
            <a:ext cx="8964488" cy="5262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Īsu </a:t>
            </a:r>
            <a:r>
              <a:rPr lang="lv-LV" dirty="0" err="1" smtClean="0"/>
              <a:t>tandēmisku</a:t>
            </a:r>
            <a:r>
              <a:rPr lang="lv-LV" dirty="0" smtClean="0"/>
              <a:t> atkārtojumu genotipēšana</a:t>
            </a:r>
            <a:endParaRPr lang="lv-LV" dirty="0"/>
          </a:p>
        </p:txBody>
      </p:sp>
      <p:pic>
        <p:nvPicPr>
          <p:cNvPr id="121858" name="Picture 2" descr="http://www.brassica.info/resource/markers/ssr-exchange/diagram2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919239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437112"/>
            <a:ext cx="6211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lv-LV" dirty="0" smtClean="0"/>
              <a:t>PCR ar </a:t>
            </a:r>
            <a:r>
              <a:rPr lang="lv-LV" dirty="0" err="1" smtClean="0"/>
              <a:t>fluorescenti</a:t>
            </a:r>
            <a:r>
              <a:rPr lang="lv-LV" dirty="0" smtClean="0"/>
              <a:t> iezīmētiem </a:t>
            </a:r>
            <a:r>
              <a:rPr lang="lv-LV" dirty="0" err="1" smtClean="0"/>
              <a:t>praimeriem</a:t>
            </a:r>
            <a:endParaRPr lang="lv-LV" dirty="0" smtClean="0"/>
          </a:p>
          <a:p>
            <a:pPr algn="l"/>
            <a:endParaRPr lang="lv-LV" dirty="0" smtClean="0"/>
          </a:p>
          <a:p>
            <a:pPr algn="l"/>
            <a:r>
              <a:rPr lang="lv-LV" dirty="0" smtClean="0"/>
              <a:t>PCR fragmentu garuma noteikšana ar kapilāro elektroforēzi</a:t>
            </a:r>
            <a:endParaRPr lang="lv-LV" dirty="0"/>
          </a:p>
        </p:txBody>
      </p:sp>
      <p:pic>
        <p:nvPicPr>
          <p:cNvPr id="121860" name="Picture 4" descr="DNA microsatellites chromatogram"/>
          <p:cNvPicPr>
            <a:picLocks noChangeAspect="1" noChangeArrowheads="1"/>
          </p:cNvPicPr>
          <p:nvPr/>
        </p:nvPicPr>
        <p:blipFill>
          <a:blip r:embed="rId3" cstate="print"/>
          <a:srcRect l="721" t="3447" r="3462"/>
          <a:stretch>
            <a:fillRect/>
          </a:stretch>
        </p:blipFill>
        <p:spPr bwMode="auto">
          <a:xfrm>
            <a:off x="5039544" y="3068960"/>
            <a:ext cx="4104456" cy="1665994"/>
          </a:xfrm>
          <a:prstGeom prst="rect">
            <a:avLst/>
          </a:prstGeom>
          <a:noFill/>
        </p:spPr>
      </p:pic>
      <p:pic>
        <p:nvPicPr>
          <p:cNvPr id="7" name="Picture 2" descr="electrophoresis instrument drawing"/>
          <p:cNvPicPr>
            <a:picLocks noChangeAspect="1" noChangeArrowheads="1"/>
          </p:cNvPicPr>
          <p:nvPr/>
        </p:nvPicPr>
        <p:blipFill>
          <a:blip r:embed="rId4" cstate="print"/>
          <a:srcRect b="17778"/>
          <a:stretch>
            <a:fillRect/>
          </a:stretch>
        </p:blipFill>
        <p:spPr bwMode="auto">
          <a:xfrm>
            <a:off x="4932040" y="908720"/>
            <a:ext cx="4067944" cy="1832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7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STR genotipēšana paternitātes testēšanai</a:t>
            </a:r>
            <a:endParaRPr lang="lv-LV" dirty="0"/>
          </a:p>
        </p:txBody>
      </p:sp>
      <p:pic>
        <p:nvPicPr>
          <p:cNvPr id="205826" name="Picture 2" descr="http://www.qiagen.com/literature/qiagennews/weeklyArticle/06_03/e4/images/fig_STRAnalysisofDNAfromAncientBonesofaBronzeAgeFami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5"/>
            <a:ext cx="3024336" cy="619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9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3864843"/>
          </a:xfrm>
        </p:spPr>
        <p:txBody>
          <a:bodyPr/>
          <a:lstStyle/>
          <a:p>
            <a:r>
              <a:rPr lang="lv-LV" dirty="0" smtClean="0"/>
              <a:t>Tests biežāk sastopamo </a:t>
            </a:r>
            <a:r>
              <a:rPr lang="lv-LV" dirty="0" err="1" smtClean="0"/>
              <a:t>trisomiju</a:t>
            </a:r>
            <a:r>
              <a:rPr lang="lv-LV" dirty="0" smtClean="0"/>
              <a:t> (21, 13, 18, XY hromosomas) testēšanai</a:t>
            </a:r>
          </a:p>
          <a:p>
            <a:r>
              <a:rPr lang="lv-LV" dirty="0" smtClean="0"/>
              <a:t>Katrā no hromosomām izvēlēti vairāki (4-6) augsti variabli (ar dažādu atkārtojumu skaitu) STR marķieri</a:t>
            </a:r>
          </a:p>
          <a:p>
            <a:r>
              <a:rPr lang="lv-LV" dirty="0" smtClean="0"/>
              <a:t>Veic PCR ar </a:t>
            </a:r>
            <a:r>
              <a:rPr lang="lv-LV" dirty="0" err="1" smtClean="0"/>
              <a:t>fluorescenti</a:t>
            </a:r>
            <a:r>
              <a:rPr lang="lv-LV" dirty="0" smtClean="0"/>
              <a:t> iezīmētiem </a:t>
            </a:r>
            <a:r>
              <a:rPr lang="lv-LV" dirty="0" err="1" smtClean="0"/>
              <a:t>praimeriem</a:t>
            </a:r>
            <a:r>
              <a:rPr lang="lv-LV" dirty="0" smtClean="0"/>
              <a:t> katram no marķieriem</a:t>
            </a:r>
          </a:p>
          <a:p>
            <a:r>
              <a:rPr lang="lv-LV" dirty="0" smtClean="0"/>
              <a:t>PCR fragmentu garuma noteikšana ar kapilāro elektroforēzi</a:t>
            </a:r>
          </a:p>
          <a:p>
            <a:endParaRPr lang="lv-LV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lv-LV" dirty="0" smtClean="0"/>
              <a:t>STR genotipēšana </a:t>
            </a:r>
            <a:r>
              <a:rPr lang="lv-LV" dirty="0" err="1" smtClean="0"/>
              <a:t>trisomiju</a:t>
            </a:r>
            <a:r>
              <a:rPr lang="lv-LV" dirty="0" smtClean="0"/>
              <a:t> testēšanai</a:t>
            </a:r>
            <a:endParaRPr lang="lv-LV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4941168"/>
            <a:ext cx="8867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STR genotipēšana </a:t>
            </a:r>
            <a:r>
              <a:rPr lang="lv-LV" dirty="0" err="1" smtClean="0"/>
              <a:t>trisomiju</a:t>
            </a:r>
            <a:r>
              <a:rPr lang="lv-LV" dirty="0" smtClean="0"/>
              <a:t> testēšanai</a:t>
            </a:r>
            <a:endParaRPr lang="lv-LV" dirty="0"/>
          </a:p>
        </p:txBody>
      </p:sp>
      <p:pic>
        <p:nvPicPr>
          <p:cNvPr id="206850" name="Picture 2" descr="21n32112f2.GIF (16478 bytes)"/>
          <p:cNvPicPr>
            <a:picLocks noChangeAspect="1" noChangeArrowheads="1"/>
          </p:cNvPicPr>
          <p:nvPr/>
        </p:nvPicPr>
        <p:blipFill>
          <a:blip r:embed="rId2" cstate="print"/>
          <a:srcRect t="18266"/>
          <a:stretch>
            <a:fillRect/>
          </a:stretch>
        </p:blipFill>
        <p:spPr bwMode="auto">
          <a:xfrm>
            <a:off x="683568" y="1340768"/>
            <a:ext cx="7884368" cy="4833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9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Eksoms</a:t>
            </a:r>
            <a:r>
              <a:rPr lang="lv-LV" dirty="0" smtClean="0"/>
              <a:t> kā ar retajām slimībām saistīto variantu avots</a:t>
            </a:r>
          </a:p>
          <a:p>
            <a:pPr lvl="1"/>
            <a:r>
              <a:rPr lang="lv-LV" dirty="0" smtClean="0"/>
              <a:t>Lielākā daļa zināmo </a:t>
            </a:r>
            <a:r>
              <a:rPr lang="lv-LV" dirty="0" err="1" smtClean="0"/>
              <a:t>monogēno</a:t>
            </a:r>
            <a:r>
              <a:rPr lang="lv-LV" dirty="0" smtClean="0"/>
              <a:t> slimību </a:t>
            </a:r>
            <a:r>
              <a:rPr lang="lv-LV" dirty="0" err="1" smtClean="0"/>
              <a:t>alēļu</a:t>
            </a:r>
            <a:r>
              <a:rPr lang="lv-LV" dirty="0" smtClean="0"/>
              <a:t> ir lokalizētas </a:t>
            </a:r>
            <a:r>
              <a:rPr lang="lv-LV" dirty="0" err="1" smtClean="0"/>
              <a:t>eksonos</a:t>
            </a:r>
            <a:endParaRPr lang="lv-LV" dirty="0" smtClean="0"/>
          </a:p>
          <a:p>
            <a:pPr lvl="1"/>
            <a:r>
              <a:rPr lang="lv-LV" dirty="0" smtClean="0"/>
              <a:t> Lietderība pierādīta </a:t>
            </a:r>
            <a:r>
              <a:rPr lang="lv-LV" dirty="0"/>
              <a:t>ar pozicionālās klonēšanas </a:t>
            </a:r>
            <a:r>
              <a:rPr lang="lv-LV" dirty="0" smtClean="0"/>
              <a:t>palīdzību</a:t>
            </a:r>
          </a:p>
          <a:p>
            <a:pPr lvl="1"/>
            <a:r>
              <a:rPr lang="lv-LV" dirty="0" smtClean="0"/>
              <a:t>Liela </a:t>
            </a:r>
            <a:r>
              <a:rPr lang="lv-LV" dirty="0" err="1" smtClean="0"/>
              <a:t>nesinonīmo</a:t>
            </a:r>
            <a:r>
              <a:rPr lang="lv-LV" dirty="0" smtClean="0"/>
              <a:t> un </a:t>
            </a:r>
            <a:r>
              <a:rPr lang="lv-LV" dirty="0" err="1" smtClean="0"/>
              <a:t>indelu</a:t>
            </a:r>
            <a:r>
              <a:rPr lang="lv-LV" dirty="0" smtClean="0"/>
              <a:t> variāciju frakcija ir saistīta ar funkcionālu ietekmi uz proteīnu</a:t>
            </a:r>
            <a:endParaRPr lang="lv-LV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Kāpēc </a:t>
            </a:r>
            <a:r>
              <a:rPr lang="lv-LV" dirty="0" err="1" smtClean="0"/>
              <a:t>eksoma</a:t>
            </a:r>
            <a:r>
              <a:rPr lang="lv-LV" dirty="0" smtClean="0"/>
              <a:t> </a:t>
            </a:r>
            <a:r>
              <a:rPr lang="lv-LV" dirty="0" err="1" smtClean="0"/>
              <a:t>sekvenēšana</a:t>
            </a:r>
            <a:r>
              <a:rPr lang="lv-LV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Neinvazīvā</a:t>
            </a:r>
            <a:r>
              <a:rPr lang="lv-LV" dirty="0" smtClean="0"/>
              <a:t> prenatālā diagnostika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180717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NGS sekvenēšanas </a:t>
            </a:r>
            <a:r>
              <a:rPr lang="lv-LV" dirty="0" err="1" smtClean="0"/>
              <a:t>izmanošana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5413"/>
            <a:ext cx="5616623" cy="605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Relatīvā hromosomu doza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01429" cy="576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Epiģenētiskās</a:t>
            </a:r>
            <a:r>
              <a:rPr lang="lv-LV" dirty="0" smtClean="0"/>
              <a:t> atšķirības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1282"/>
            <a:ext cx="6426941" cy="600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mRNA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94771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7899"/>
            <a:ext cx="7056784" cy="609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1992635"/>
          </a:xfrm>
        </p:spPr>
        <p:txBody>
          <a:bodyPr/>
          <a:lstStyle/>
          <a:p>
            <a:pPr algn="ctr"/>
            <a:r>
              <a:rPr lang="lv-LV" sz="4400" dirty="0" smtClean="0"/>
              <a:t>Ģenētisko testu diagnostiskie rādītāji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2496691"/>
          </a:xfrm>
        </p:spPr>
        <p:txBody>
          <a:bodyPr/>
          <a:lstStyle/>
          <a:p>
            <a:r>
              <a:rPr lang="lv-LV" dirty="0" smtClean="0"/>
              <a:t>Iedzimtā </a:t>
            </a:r>
            <a:r>
              <a:rPr lang="lv-LV" dirty="0" err="1" smtClean="0"/>
              <a:t>hiperholesterēmija</a:t>
            </a:r>
            <a:r>
              <a:rPr lang="lv-LV" dirty="0" smtClean="0"/>
              <a:t> (FH)</a:t>
            </a:r>
          </a:p>
          <a:p>
            <a:pPr lvl="1"/>
            <a:r>
              <a:rPr lang="lv-LV" sz="2400" dirty="0" err="1" smtClean="0"/>
              <a:t>Monogēna</a:t>
            </a:r>
            <a:r>
              <a:rPr lang="lv-LV" sz="2400" dirty="0" smtClean="0"/>
              <a:t> slimība (autosomāli </a:t>
            </a:r>
            <a:r>
              <a:rPr lang="lv-LV" sz="2400" dirty="0" err="1" smtClean="0"/>
              <a:t>dominanta</a:t>
            </a:r>
            <a:r>
              <a:rPr lang="lv-LV" sz="2400" dirty="0" smtClean="0"/>
              <a:t>)</a:t>
            </a:r>
          </a:p>
          <a:p>
            <a:pPr lvl="1"/>
            <a:r>
              <a:rPr lang="lv-LV" sz="2400" dirty="0" smtClean="0"/>
              <a:t>(</a:t>
            </a:r>
            <a:r>
              <a:rPr lang="lv-LV" sz="2400" dirty="0" err="1" smtClean="0"/>
              <a:t>prevalence</a:t>
            </a:r>
            <a:r>
              <a:rPr lang="lv-LV" sz="2400" dirty="0" smtClean="0"/>
              <a:t>: 1 no 500)</a:t>
            </a:r>
          </a:p>
          <a:p>
            <a:pPr lvl="1"/>
            <a:r>
              <a:rPr lang="lv-LV" sz="2400" dirty="0" smtClean="0"/>
              <a:t>koronāro slimību risks (50% kumulatīvais risks 50 gadu vecumā)</a:t>
            </a:r>
          </a:p>
          <a:p>
            <a:pPr lvl="1"/>
            <a:r>
              <a:rPr lang="lv-LV" sz="2400" dirty="0" smtClean="0"/>
              <a:t>Izraisa mutācijas LDLR</a:t>
            </a:r>
            <a:r>
              <a:rPr lang="lv-LV" sz="2400" dirty="0"/>
              <a:t>, </a:t>
            </a:r>
            <a:r>
              <a:rPr lang="lv-LV" sz="2400" dirty="0" err="1"/>
              <a:t>ApoB</a:t>
            </a:r>
            <a:r>
              <a:rPr lang="lv-LV" sz="2400" dirty="0"/>
              <a:t>, PCSK9, </a:t>
            </a:r>
            <a:r>
              <a:rPr lang="lv-LV" sz="2400" dirty="0" smtClean="0"/>
              <a:t>LDLRAP1</a:t>
            </a:r>
            <a:r>
              <a:rPr lang="lv-LV" sz="2400" dirty="0"/>
              <a:t> </a:t>
            </a:r>
            <a:r>
              <a:rPr lang="lv-LV" sz="2400" dirty="0" smtClean="0"/>
              <a:t>gēnos</a:t>
            </a:r>
            <a:endParaRPr lang="lv-LV" sz="2400" b="1" dirty="0"/>
          </a:p>
          <a:p>
            <a:pPr lvl="1"/>
            <a:endParaRPr lang="lv-LV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Iedzimtā </a:t>
            </a:r>
            <a:r>
              <a:rPr lang="lv-LV" dirty="0" err="1"/>
              <a:t>hiperholesterēmija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21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Definite familial </a:t>
            </a:r>
            <a:r>
              <a:rPr lang="en-US" dirty="0" err="1" smtClean="0"/>
              <a:t>hypercholesterolaemia</a:t>
            </a:r>
            <a:r>
              <a:rPr lang="lv-LV" dirty="0" smtClean="0"/>
              <a:t>:</a:t>
            </a:r>
            <a:endParaRPr lang="en-US" dirty="0" smtClean="0"/>
          </a:p>
          <a:p>
            <a:pPr lvl="1"/>
            <a:r>
              <a:rPr lang="en-US" sz="2000" dirty="0" smtClean="0"/>
              <a:t>a) Total cholesterol &gt; 6.7 </a:t>
            </a:r>
            <a:r>
              <a:rPr lang="en-US" sz="2000" dirty="0" err="1" smtClean="0"/>
              <a:t>mmol</a:t>
            </a:r>
            <a:r>
              <a:rPr lang="en-US" sz="2000" dirty="0" smtClean="0"/>
              <a:t>/l or LDL cholesterol above 4.0 </a:t>
            </a:r>
            <a:r>
              <a:rPr lang="en-US" sz="2000" dirty="0" err="1" smtClean="0"/>
              <a:t>mmol</a:t>
            </a:r>
            <a:r>
              <a:rPr lang="en-US" sz="2000" dirty="0" smtClean="0"/>
              <a:t>/l in a child &lt; 16 years or Total cholesterol &gt;7.5</a:t>
            </a:r>
            <a:r>
              <a:rPr lang="lv-LV" sz="2000" dirty="0" smtClean="0"/>
              <a:t> m</a:t>
            </a:r>
            <a:r>
              <a:rPr lang="en-US" sz="2000" dirty="0" smtClean="0"/>
              <a:t>mol/l or LDL cholesterol above 4.9 </a:t>
            </a:r>
            <a:r>
              <a:rPr lang="en-US" sz="2000" dirty="0" err="1" smtClean="0"/>
              <a:t>mmol</a:t>
            </a:r>
            <a:r>
              <a:rPr lang="en-US" sz="2000" dirty="0" smtClean="0"/>
              <a:t>/l in an adult. </a:t>
            </a:r>
          </a:p>
          <a:p>
            <a:pPr lvl="1"/>
            <a:r>
              <a:rPr lang="lv-LV" sz="2000" dirty="0" smtClean="0"/>
              <a:t>+ </a:t>
            </a:r>
            <a:r>
              <a:rPr lang="en-US" sz="2000" dirty="0" smtClean="0"/>
              <a:t>b) Tendon </a:t>
            </a:r>
            <a:r>
              <a:rPr lang="en-US" sz="2000" dirty="0" err="1" smtClean="0"/>
              <a:t>xanthomas</a:t>
            </a:r>
            <a:r>
              <a:rPr lang="en-US" sz="2000" dirty="0" smtClean="0"/>
              <a:t> in patient, or in 1st degree relative (parent, sibling, child), or in 2nd degree relative (grandparent, uncle, aunt)</a:t>
            </a:r>
          </a:p>
          <a:p>
            <a:r>
              <a:rPr lang="en-US" dirty="0" smtClean="0"/>
              <a:t>Possible familial </a:t>
            </a:r>
            <a:r>
              <a:rPr lang="en-US" dirty="0" err="1" smtClean="0"/>
              <a:t>hypercholesterolaemia</a:t>
            </a:r>
            <a:r>
              <a:rPr lang="lv-LV" dirty="0" smtClean="0"/>
              <a:t>:</a:t>
            </a:r>
            <a:endParaRPr lang="en-US" dirty="0" smtClean="0"/>
          </a:p>
          <a:p>
            <a:pPr lvl="1"/>
            <a:r>
              <a:rPr lang="en-US" sz="2000" dirty="0" smtClean="0"/>
              <a:t>a)</a:t>
            </a:r>
            <a:r>
              <a:rPr lang="lv-LV" sz="2000" dirty="0" smtClean="0"/>
              <a:t> + d) </a:t>
            </a:r>
            <a:r>
              <a:rPr lang="lv-LV" sz="2000" dirty="0" err="1" smtClean="0"/>
              <a:t>or</a:t>
            </a:r>
            <a:r>
              <a:rPr lang="lv-LV" sz="2000" dirty="0" smtClean="0"/>
              <a:t> e)</a:t>
            </a:r>
            <a:endParaRPr lang="en-US" sz="2000" dirty="0" smtClean="0"/>
          </a:p>
          <a:p>
            <a:pPr lvl="1"/>
            <a:r>
              <a:rPr lang="en-US" sz="2000" dirty="0" smtClean="0"/>
              <a:t>d) Family history of myocardial infarction:   below age of 50 in 2nd degree relative or below age 60 in 1st degree relative</a:t>
            </a:r>
          </a:p>
          <a:p>
            <a:pPr lvl="1"/>
            <a:r>
              <a:rPr lang="en-US" sz="2000" dirty="0" smtClean="0"/>
              <a:t>e) Family history of raised cholesterols:  &gt;7.5 </a:t>
            </a:r>
            <a:r>
              <a:rPr lang="en-US" sz="2000" dirty="0" err="1" smtClean="0"/>
              <a:t>mmol</a:t>
            </a:r>
            <a:r>
              <a:rPr lang="en-US" sz="2000" dirty="0" smtClean="0"/>
              <a:t>/l in adult 1st or 2nd degree relative or &gt; 6.7 </a:t>
            </a:r>
            <a:r>
              <a:rPr lang="en-US" sz="2000" dirty="0" err="1" smtClean="0"/>
              <a:t>mmol</a:t>
            </a:r>
            <a:r>
              <a:rPr lang="en-US" sz="2000" dirty="0" smtClean="0"/>
              <a:t>/l in child or sibling under 16</a:t>
            </a:r>
            <a:endParaRPr lang="lv-LV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Simon</a:t>
            </a:r>
            <a:r>
              <a:rPr lang="lv-LV" dirty="0" smtClean="0"/>
              <a:t> </a:t>
            </a:r>
            <a:r>
              <a:rPr lang="lv-LV" dirty="0" err="1" smtClean="0"/>
              <a:t>Broome</a:t>
            </a:r>
            <a:r>
              <a:rPr lang="lv-LV" dirty="0" smtClean="0"/>
              <a:t> kritēriji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286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b="1" dirty="0" smtClean="0"/>
              <a:t>96</a:t>
            </a:r>
            <a:r>
              <a:rPr lang="lv-LV" dirty="0" smtClean="0"/>
              <a:t> cilvēki ar paaugstinātu ZBL holesterīnu</a:t>
            </a:r>
          </a:p>
          <a:p>
            <a:endParaRPr lang="lv-LV" dirty="0" smtClean="0"/>
          </a:p>
          <a:p>
            <a:r>
              <a:rPr lang="lv-LV" dirty="0" smtClean="0"/>
              <a:t>No </a:t>
            </a:r>
            <a:r>
              <a:rPr lang="lv-LV" b="1" dirty="0" smtClean="0"/>
              <a:t>96</a:t>
            </a:r>
            <a:r>
              <a:rPr lang="lv-LV" dirty="0" smtClean="0"/>
              <a:t> pacientiem </a:t>
            </a:r>
            <a:r>
              <a:rPr lang="lv-LV" b="1" dirty="0" smtClean="0"/>
              <a:t>12</a:t>
            </a:r>
            <a:r>
              <a:rPr lang="lv-LV" dirty="0" smtClean="0"/>
              <a:t> ir ar slimi ar pārmantoto </a:t>
            </a:r>
            <a:r>
              <a:rPr lang="lv-LV" dirty="0" err="1" smtClean="0"/>
              <a:t>hiperholesterēmiju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Tātad </a:t>
            </a:r>
            <a:r>
              <a:rPr lang="lv-LV" b="1" dirty="0" smtClean="0"/>
              <a:t>12</a:t>
            </a:r>
            <a:r>
              <a:rPr lang="lv-LV" dirty="0" smtClean="0"/>
              <a:t> slimi un </a:t>
            </a:r>
            <a:r>
              <a:rPr lang="lv-LV" b="1" dirty="0" smtClean="0"/>
              <a:t>84</a:t>
            </a:r>
            <a:r>
              <a:rPr lang="lv-LV" dirty="0" smtClean="0"/>
              <a:t> veseli cilvēki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r>
              <a:rPr lang="lv-LV" dirty="0" smtClean="0"/>
              <a:t>Iedzimtā </a:t>
            </a:r>
            <a:r>
              <a:rPr lang="lv-LV" dirty="0" err="1" smtClean="0"/>
              <a:t>hiperholesterēmija</a:t>
            </a:r>
            <a:r>
              <a:rPr lang="lv-LV" dirty="0" smtClean="0"/>
              <a:t> – testētā paraugkopa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rs.sciencedirect.com/content/image/1-s2.0-S1931524411002611-g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791325" cy="525780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Proteīnus kodējošās genoma frakcijas (</a:t>
            </a:r>
            <a:r>
              <a:rPr kumimoji="0" lang="lv-LV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Eksoma</a:t>
            </a:r>
            <a:r>
              <a:rPr kumimoji="0" lang="lv-LV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) sekvenēšana</a:t>
            </a:r>
            <a:endParaRPr kumimoji="0" lang="lv-LV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Reālā laika TaqMan PCR  - izvēloties 8 visbiežāk sastopamās mutācijas LDLR un </a:t>
            </a:r>
            <a:r>
              <a:rPr lang="lv-LV" dirty="0" err="1" smtClean="0"/>
              <a:t>ApoB</a:t>
            </a:r>
            <a:r>
              <a:rPr lang="lv-LV" dirty="0" smtClean="0"/>
              <a:t> gēnos (</a:t>
            </a:r>
            <a:r>
              <a:rPr lang="en-US" dirty="0"/>
              <a:t>rs5742904, rs139624145, rs28942078, rs121908024, rs121908039, rs28942084, rs121908027 and </a:t>
            </a:r>
            <a:r>
              <a:rPr lang="en-US" dirty="0" smtClean="0"/>
              <a:t>rs121908028</a:t>
            </a:r>
            <a:r>
              <a:rPr lang="lv-LV" dirty="0" smtClean="0"/>
              <a:t>)</a:t>
            </a:r>
          </a:p>
          <a:p>
            <a:endParaRPr lang="lv-LV" dirty="0" smtClean="0"/>
          </a:p>
          <a:p>
            <a:r>
              <a:rPr lang="lv-LV" b="1" dirty="0" smtClean="0"/>
              <a:t>Visā paraugkopā atrasta 1 mutācija </a:t>
            </a:r>
            <a:r>
              <a:rPr lang="lv-LV" b="1" dirty="0" err="1" smtClean="0"/>
              <a:t>ApoB</a:t>
            </a:r>
            <a:r>
              <a:rPr lang="lv-LV" b="1" dirty="0" smtClean="0"/>
              <a:t> gēnā:</a:t>
            </a:r>
          </a:p>
          <a:p>
            <a:pPr lvl="1"/>
            <a:r>
              <a:rPr lang="lv-LV" b="1" dirty="0" smtClean="0"/>
              <a:t>Īsti pozitīvie -1</a:t>
            </a:r>
          </a:p>
          <a:p>
            <a:pPr lvl="1"/>
            <a:r>
              <a:rPr lang="lv-LV" b="1" dirty="0" smtClean="0"/>
              <a:t>Falši pozitīvie- 0</a:t>
            </a:r>
          </a:p>
          <a:p>
            <a:pPr lvl="1"/>
            <a:r>
              <a:rPr lang="lv-LV" b="1" dirty="0" smtClean="0"/>
              <a:t>Īsti negatīvie – 84</a:t>
            </a:r>
          </a:p>
          <a:p>
            <a:pPr lvl="1"/>
            <a:r>
              <a:rPr lang="lv-LV" b="1" dirty="0" smtClean="0"/>
              <a:t>Falši negatīvie- 11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testēšana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jūtīgums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negat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47867" y="3789040"/>
                <a:ext cx="4547720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lv-LV" sz="2800" b="0" i="0" smtClean="0">
                          <a:latin typeface="Cambria Math"/>
                        </a:rPr>
                        <m:t>=</m:t>
                      </m:r>
                      <m:r>
                        <a:rPr lang="lv-LV" sz="2800" b="1" i="0" smtClean="0">
                          <a:latin typeface="Cambria Math"/>
                        </a:rPr>
                        <m:t>𝟖</m:t>
                      </m:r>
                      <m:r>
                        <a:rPr lang="lv-LV" sz="2800" b="1" i="0" smtClean="0">
                          <a:latin typeface="Cambria Math"/>
                        </a:rPr>
                        <m:t>.</m:t>
                      </m:r>
                      <m:r>
                        <a:rPr lang="lv-LV" sz="2800" b="1" i="0" smtClean="0">
                          <a:latin typeface="Cambria Math"/>
                        </a:rPr>
                        <m:t>𝟑</m:t>
                      </m:r>
                      <m:r>
                        <a:rPr lang="lv-LV" sz="2800" b="1" i="0" smtClean="0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67" y="3789040"/>
                <a:ext cx="4547720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8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specifiskums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specifiskums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11760" y="4005064"/>
                <a:ext cx="4516749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2800" b="0" i="0" smtClean="0">
                        <a:latin typeface="Cambria Math"/>
                      </a:rPr>
                      <m:t>specifiskums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0" smtClean="0">
                            <a:latin typeface="Cambria Math"/>
                          </a:rPr>
                          <m:t>84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84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lv-LV" sz="2800" dirty="0" smtClean="0"/>
                  <a:t> </a:t>
                </a:r>
                <a:r>
                  <a:rPr lang="lv-LV" sz="2800" b="1" dirty="0" smtClean="0"/>
                  <a:t>=100%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05064"/>
                <a:ext cx="4516749" cy="703398"/>
              </a:xfrm>
              <a:prstGeom prst="rect">
                <a:avLst/>
              </a:prstGeom>
              <a:blipFill rotWithShape="1">
                <a:blip r:embed="rId3"/>
                <a:stretch>
                  <a:fillRect r="-269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232248"/>
          </a:xfrm>
        </p:spPr>
        <p:txBody>
          <a:bodyPr/>
          <a:lstStyle/>
          <a:p>
            <a:r>
              <a:rPr lang="lv-LV" sz="2400" b="1" dirty="0" err="1"/>
              <a:t>Dislipidēmiju</a:t>
            </a:r>
            <a:r>
              <a:rPr lang="lv-LV" sz="2400" b="1" dirty="0"/>
              <a:t> izraisošo </a:t>
            </a:r>
            <a:endParaRPr lang="lv-LV" sz="2400" b="1" dirty="0" smtClean="0"/>
          </a:p>
          <a:p>
            <a:pPr marL="0" indent="0">
              <a:buNone/>
            </a:pPr>
            <a:r>
              <a:rPr lang="lv-LV" sz="2400" b="1" dirty="0" smtClean="0"/>
              <a:t>gēnu panelis </a:t>
            </a:r>
            <a:r>
              <a:rPr lang="lv-LV" sz="2400" dirty="0"/>
              <a:t>LDLR, </a:t>
            </a:r>
            <a:r>
              <a:rPr lang="lv-LV" sz="2400" dirty="0" err="1"/>
              <a:t>ApoB</a:t>
            </a:r>
            <a:r>
              <a:rPr lang="lv-LV" sz="2400" dirty="0" smtClean="0"/>
              <a:t>,</a:t>
            </a:r>
          </a:p>
          <a:p>
            <a:pPr marL="0" indent="0">
              <a:buNone/>
            </a:pPr>
            <a:r>
              <a:rPr lang="lv-LV" sz="2400" dirty="0" smtClean="0"/>
              <a:t> PCSK9, LDLRAP1</a:t>
            </a:r>
            <a:r>
              <a:rPr lang="lv-LV" sz="2400" dirty="0"/>
              <a:t>, </a:t>
            </a:r>
            <a:r>
              <a:rPr lang="lv-LV" sz="2400" dirty="0" err="1" smtClean="0"/>
              <a:t>ApoE</a:t>
            </a:r>
            <a:r>
              <a:rPr lang="lv-LV" sz="2400" dirty="0" smtClean="0"/>
              <a:t> </a:t>
            </a:r>
          </a:p>
          <a:p>
            <a:r>
              <a:rPr lang="lv-LV" sz="2400" dirty="0" err="1" smtClean="0"/>
              <a:t>AmpliSeq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ION </a:t>
            </a:r>
            <a:r>
              <a:rPr lang="lv-LV" sz="2400" dirty="0" err="1"/>
              <a:t>T</a:t>
            </a:r>
            <a:r>
              <a:rPr lang="lv-LV" sz="2400" dirty="0" err="1" smtClean="0"/>
              <a:t>orrent</a:t>
            </a:r>
            <a:r>
              <a:rPr lang="lv-LV" sz="2400" dirty="0" smtClean="0"/>
              <a:t> </a:t>
            </a:r>
          </a:p>
          <a:p>
            <a:endParaRPr lang="lv-LV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testēšana II – </a:t>
            </a:r>
            <a:r>
              <a:rPr lang="lv-LV" dirty="0" err="1" smtClean="0"/>
              <a:t>NextGen</a:t>
            </a:r>
            <a:r>
              <a:rPr lang="lv-LV" dirty="0" smtClean="0"/>
              <a:t> </a:t>
            </a:r>
            <a:r>
              <a:rPr lang="lv-LV" dirty="0" err="1" smtClean="0"/>
              <a:t>sekvenēšana</a:t>
            </a:r>
            <a:r>
              <a:rPr lang="lv-LV" dirty="0" smtClean="0"/>
              <a:t> 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3" y="1196752"/>
            <a:ext cx="5360111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58659"/>
            <a:ext cx="3168352" cy="237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8"/>
          <a:stretch/>
        </p:blipFill>
        <p:spPr bwMode="auto">
          <a:xfrm>
            <a:off x="139514" y="980728"/>
            <a:ext cx="89895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39514" y="3429000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9514" y="3645024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8"/>
          <a:stretch/>
        </p:blipFill>
        <p:spPr bwMode="auto">
          <a:xfrm>
            <a:off x="139514" y="965412"/>
            <a:ext cx="89895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lv-LV" b="1" kern="0" dirty="0" smtClean="0"/>
              <a:t>Visā paraugkopā atrasta 6 mutācija </a:t>
            </a:r>
            <a:r>
              <a:rPr lang="lv-LV" b="1" kern="0" dirty="0" err="1" smtClean="0"/>
              <a:t>ApoB</a:t>
            </a:r>
            <a:r>
              <a:rPr lang="lv-LV" b="1" kern="0" dirty="0" smtClean="0"/>
              <a:t> gēnā:</a:t>
            </a:r>
          </a:p>
          <a:p>
            <a:pPr lvl="1"/>
            <a:r>
              <a:rPr lang="lv-LV" b="1" kern="0" dirty="0" smtClean="0"/>
              <a:t>Īsti pozitīvie -6</a:t>
            </a:r>
          </a:p>
          <a:p>
            <a:pPr lvl="1"/>
            <a:r>
              <a:rPr lang="lv-LV" b="1" kern="0" dirty="0" smtClean="0"/>
              <a:t>Falši pozitīvie- 0</a:t>
            </a:r>
          </a:p>
          <a:p>
            <a:pPr lvl="1"/>
            <a:r>
              <a:rPr lang="lv-LV" b="1" kern="0" dirty="0" smtClean="0"/>
              <a:t>Īsti negatīvie – 84</a:t>
            </a:r>
          </a:p>
          <a:p>
            <a:pPr lvl="1"/>
            <a:r>
              <a:rPr lang="lv-LV" b="1" kern="0" dirty="0" smtClean="0"/>
              <a:t>Falši negatīvie- 6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65637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jūtīgums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negat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58749" y="3789040"/>
                <a:ext cx="4136838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lv-LV" sz="2800" b="0" i="0" smtClean="0">
                          <a:latin typeface="Cambria Math"/>
                        </a:rPr>
                        <m:t>=</m:t>
                      </m:r>
                      <m:r>
                        <a:rPr lang="lv-LV" sz="2800" b="1" i="0" smtClean="0">
                          <a:latin typeface="Cambria Math"/>
                        </a:rPr>
                        <m:t>𝟓𝟎</m:t>
                      </m:r>
                      <m:r>
                        <a:rPr lang="lv-LV" sz="2800" b="1" i="0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49" y="3789040"/>
                <a:ext cx="4136838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specifiskums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specifiskums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11760" y="4005064"/>
                <a:ext cx="4516749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2800" b="0" i="0" smtClean="0">
                        <a:latin typeface="Cambria Math"/>
                      </a:rPr>
                      <m:t>specifiskums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0" smtClean="0">
                            <a:latin typeface="Cambria Math"/>
                          </a:rPr>
                          <m:t>84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84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lv-LV" sz="2800" dirty="0" smtClean="0"/>
                  <a:t> </a:t>
                </a:r>
                <a:r>
                  <a:rPr lang="lv-LV" sz="2800" b="1" dirty="0" smtClean="0"/>
                  <a:t>=100%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05064"/>
                <a:ext cx="4516749" cy="703398"/>
              </a:xfrm>
              <a:prstGeom prst="rect">
                <a:avLst/>
              </a:prstGeom>
              <a:blipFill rotWithShape="1">
                <a:blip r:embed="rId3"/>
                <a:stretch>
                  <a:fillRect r="-269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8"/>
          <a:stretch/>
        </p:blipFill>
        <p:spPr bwMode="auto">
          <a:xfrm>
            <a:off x="139514" y="980728"/>
            <a:ext cx="89895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336" y="2820935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8"/>
          <a:stretch/>
        </p:blipFill>
        <p:spPr bwMode="auto">
          <a:xfrm>
            <a:off x="139514" y="965412"/>
            <a:ext cx="89895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39514" y="4869160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5408" y="5085184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9514" y="5445224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9514" y="5661248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0802" y="5875737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336" y="3429000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336" y="3630913"/>
            <a:ext cx="853694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lv-LV" b="1" kern="0" dirty="0" smtClean="0"/>
              <a:t>Visā paraugkopā atrastas 24 mutācijas </a:t>
            </a:r>
            <a:r>
              <a:rPr lang="lv-LV" b="1" kern="0" dirty="0" err="1" smtClean="0"/>
              <a:t>ApoB</a:t>
            </a:r>
            <a:r>
              <a:rPr lang="lv-LV" b="1" kern="0" dirty="0" smtClean="0"/>
              <a:t> gēnā:</a:t>
            </a:r>
          </a:p>
          <a:p>
            <a:pPr lvl="1"/>
            <a:r>
              <a:rPr lang="lv-LV" b="1" kern="0" dirty="0" smtClean="0"/>
              <a:t>Īsti pozitīvie -12</a:t>
            </a:r>
          </a:p>
          <a:p>
            <a:pPr lvl="1"/>
            <a:r>
              <a:rPr lang="lv-LV" b="1" kern="0" dirty="0" smtClean="0"/>
              <a:t>Falši pozitīvie- 12</a:t>
            </a:r>
          </a:p>
          <a:p>
            <a:pPr lvl="1"/>
            <a:r>
              <a:rPr lang="lv-LV" b="1" kern="0" dirty="0" smtClean="0"/>
              <a:t>Īsti negatīvie – 72</a:t>
            </a:r>
          </a:p>
          <a:p>
            <a:pPr lvl="1"/>
            <a:r>
              <a:rPr lang="lv-LV" b="1" kern="0" dirty="0" smtClean="0"/>
              <a:t>Falši negatīvie- 0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33066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Eksoma</a:t>
            </a:r>
            <a:r>
              <a:rPr lang="lv-LV" dirty="0" smtClean="0"/>
              <a:t> </a:t>
            </a:r>
            <a:r>
              <a:rPr lang="lv-LV" dirty="0" err="1" smtClean="0"/>
              <a:t>sekvenēšana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1277"/>
            <a:ext cx="7920880" cy="594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jūtīgums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negat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45174" y="3789040"/>
                <a:ext cx="4550413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lv-LV" sz="2800" b="0" i="0" smtClean="0">
                          <a:latin typeface="Cambria Math"/>
                        </a:rPr>
                        <m:t>=</m:t>
                      </m:r>
                      <m:r>
                        <a:rPr lang="lv-LV" sz="2800" b="1" i="0" smtClean="0">
                          <a:latin typeface="Cambria Math"/>
                        </a:rPr>
                        <m:t>𝟏𝟎𝟎</m:t>
                      </m:r>
                      <m:r>
                        <a:rPr lang="lv-LV" sz="2800" b="1" i="0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74" y="3789040"/>
                <a:ext cx="4550413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specifiskums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specifiskums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59850" y="4005064"/>
                <a:ext cx="4468659" cy="7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2800" b="0" i="0" smtClean="0">
                        <a:latin typeface="Cambria Math"/>
                      </a:rPr>
                      <m:t>specifiskums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0" smtClean="0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72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lv-LV" sz="2800" dirty="0" smtClean="0"/>
                  <a:t> </a:t>
                </a:r>
                <a:r>
                  <a:rPr lang="lv-LV" sz="2800" b="1" dirty="0" smtClean="0"/>
                  <a:t>=85%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50" y="4005064"/>
                <a:ext cx="4468659" cy="703782"/>
              </a:xfrm>
              <a:prstGeom prst="rect">
                <a:avLst/>
              </a:prstGeom>
              <a:blipFill rotWithShape="1">
                <a:blip r:embed="rId3"/>
                <a:stretch>
                  <a:fillRect r="-272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6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63" y="0"/>
            <a:ext cx="4122737" cy="655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/>
                <a:ea typeface="+mj-ea"/>
                <a:cs typeface="Arial"/>
              </a:rPr>
              <a:t>Celiakija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pic>
        <p:nvPicPr>
          <p:cNvPr id="307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4675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934670"/>
            <a:ext cx="4343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  <a:p>
            <a:pPr eaLnBrk="1" hangingPunct="1"/>
            <a:r>
              <a:rPr lang="en-US" altLang="en-US" sz="1800">
                <a:solidFill>
                  <a:srgbClr val="FFFFFF"/>
                </a:solidFill>
                <a:cs typeface="Arial" pitchFamily="34" charset="0"/>
              </a:rPr>
              <a:t>Ģenētiska predispozīcja – DQ2/DQ8</a:t>
            </a:r>
          </a:p>
          <a:p>
            <a:pPr eaLnBrk="1" hangingPunct="1"/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1219200"/>
            <a:ext cx="2486025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>
                <a:solidFill>
                  <a:schemeClr val="bg1"/>
                </a:solidFill>
                <a:cs typeface="Arial" pitchFamily="34" charset="0"/>
              </a:rPr>
              <a:t>Simptomātiska  celiakija (12.5%)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572000" y="2819400"/>
            <a:ext cx="2438400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FFFF"/>
                </a:solidFill>
                <a:cs typeface="Arial" pitchFamily="34" charset="0"/>
              </a:rPr>
              <a:t>Klusējoša “silent” celiakija (87.5%)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572000" y="5029200"/>
            <a:ext cx="2438400" cy="369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Latenta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celiakija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081" name="Group 19"/>
          <p:cNvGrpSpPr>
            <a:grpSpLocks/>
          </p:cNvGrpSpPr>
          <p:nvPr/>
        </p:nvGrpSpPr>
        <p:grpSpPr bwMode="auto">
          <a:xfrm>
            <a:off x="7162800" y="1219200"/>
            <a:ext cx="1692275" cy="2133600"/>
            <a:chOff x="7004554" y="1066544"/>
            <a:chExt cx="1842306" cy="2133151"/>
          </a:xfrm>
        </p:grpSpPr>
        <p:sp>
          <p:nvSpPr>
            <p:cNvPr id="12" name="TextBox 11"/>
            <p:cNvSpPr txBox="1"/>
            <p:nvPr/>
          </p:nvSpPr>
          <p:spPr>
            <a:xfrm>
              <a:off x="7502288" y="1676016"/>
              <a:ext cx="1344572" cy="9237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FF"/>
                  </a:solidFill>
                  <a:cs typeface="Arial" pitchFamily="34" charset="0"/>
                </a:rPr>
                <a:t>Manifests</a:t>
              </a:r>
            </a:p>
            <a:p>
              <a:pPr eaLnBrk="1" hangingPunct="1"/>
              <a:r>
                <a:rPr lang="en-US" altLang="en-US" sz="1800">
                  <a:solidFill>
                    <a:srgbClr val="FFFFFF"/>
                  </a:solidFill>
                  <a:cs typeface="Arial" pitchFamily="34" charset="0"/>
                </a:rPr>
                <a:t> gļotādas </a:t>
              </a:r>
            </a:p>
            <a:p>
              <a:pPr eaLnBrk="1" hangingPunct="1"/>
              <a:r>
                <a:rPr lang="en-US" altLang="en-US" sz="1800">
                  <a:solidFill>
                    <a:srgbClr val="FFFFFF"/>
                  </a:solidFill>
                  <a:cs typeface="Arial" pitchFamily="34" charset="0"/>
                </a:rPr>
                <a:t>bojājums</a:t>
              </a:r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7004554" y="1066544"/>
              <a:ext cx="535755" cy="2133151"/>
            </a:xfrm>
            <a:prstGeom prst="rightBrace">
              <a:avLst>
                <a:gd name="adj1" fmla="val 8333"/>
                <a:gd name="adj2" fmla="val 51111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88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0" y="96838"/>
            <a:ext cx="9144000" cy="88389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Ģenētiskā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predispozīcija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2743200"/>
          </a:xfrm>
        </p:spPr>
        <p:txBody>
          <a:bodyPr/>
          <a:lstStyle/>
          <a:p>
            <a:pPr>
              <a:spcBef>
                <a:spcPts val="800"/>
              </a:spcBef>
              <a:buFontTx/>
              <a:buChar char="•"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800"/>
              </a:spcBef>
              <a:buFontTx/>
              <a:buChar char="•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HLA =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daļa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cilvēka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audu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saderības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kompleksa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, 6</a:t>
            </a:r>
            <a:r>
              <a:rPr lang="lv-LV" alt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hromosomas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īsajā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plecā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800"/>
              </a:spcBef>
              <a:buFontTx/>
              <a:buChar char="•"/>
            </a:pP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tiem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nav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iespējama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normāla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imūnās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sistēmas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darbība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800"/>
              </a:spcBef>
              <a:buFontTx/>
              <a:buChar char="•"/>
            </a:pP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Galvenā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HLA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loma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organisma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paša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audu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atpazīšana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un,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tādejādi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imūnās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atbildes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iniciēšana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pret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visu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svešo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800"/>
              </a:spcBef>
              <a:buFontTx/>
              <a:buChar char="•"/>
            </a:pP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2 HLA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klases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, Celiakijas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gadījumā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runājam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par HLA II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klas</a:t>
            </a:r>
            <a:r>
              <a:rPr lang="lv-LV" altLang="en-US" sz="2000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molekulām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7913"/>
            <a:ext cx="889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87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35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HLA </a:t>
            </a:r>
            <a:r>
              <a:rPr lang="en-US" dirty="0" err="1" smtClean="0">
                <a:latin typeface="Arial"/>
                <a:ea typeface="+mj-ea"/>
                <a:cs typeface="Arial"/>
              </a:rPr>
              <a:t>molekula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pic>
        <p:nvPicPr>
          <p:cNvPr id="614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3402013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76200" y="1905000"/>
            <a:ext cx="240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HLA-DQB1 gēns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6096000" y="1905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HLA-DQA1 gēns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905000" y="1577975"/>
            <a:ext cx="1397000" cy="403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0" y="1600200"/>
            <a:ext cx="1752600" cy="304800"/>
          </a:xfrm>
          <a:prstGeom prst="straightConnector1">
            <a:avLst/>
          </a:prstGeom>
          <a:ln>
            <a:solidFill>
              <a:srgbClr val="E310CB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3600" y="2438400"/>
            <a:ext cx="2667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Alēļu grupas: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DQA1*01 (0101, 0102, utt)</a:t>
            </a:r>
          </a:p>
          <a:p>
            <a:pPr eaLnBrk="1" hangingPunct="1"/>
            <a:r>
              <a:rPr lang="en-US" altLang="en-US" sz="1600"/>
              <a:t>DQA1*02 (0201, 0202, utt)</a:t>
            </a:r>
          </a:p>
          <a:p>
            <a:pPr eaLnBrk="1" hangingPunct="1"/>
            <a:r>
              <a:rPr lang="en-US" altLang="en-US" sz="1600"/>
              <a:t>DQA1*03 (0301, 0302, utt)</a:t>
            </a:r>
          </a:p>
          <a:p>
            <a:pPr eaLnBrk="1" hangingPunct="1"/>
            <a:r>
              <a:rPr lang="en-US" altLang="en-US" sz="1600"/>
              <a:t>DQA1*04 (0401, 0402)</a:t>
            </a:r>
          </a:p>
          <a:p>
            <a:pPr eaLnBrk="1" hangingPunct="1"/>
            <a:r>
              <a:rPr lang="en-US" altLang="en-US" sz="1600"/>
              <a:t>DQA1*05 (0501, 0502, utt)</a:t>
            </a:r>
          </a:p>
          <a:p>
            <a:pPr eaLnBrk="1" hangingPunct="1"/>
            <a:r>
              <a:rPr lang="en-US" altLang="en-US" sz="1600"/>
              <a:t>DQA1*06 (0601, 0602, utt)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Kopumā šajā lokusā aprakstītas</a:t>
            </a:r>
          </a:p>
          <a:p>
            <a:pPr eaLnBrk="1" hangingPunct="1"/>
            <a:r>
              <a:rPr lang="en-US" altLang="en-US" sz="1600"/>
              <a:t>47 alēles, kas rada 29 proteīnu variantus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2743200"/>
            <a:ext cx="27432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Alēļu grupas: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DQB1*02 (0201,0202, utt)</a:t>
            </a:r>
          </a:p>
          <a:p>
            <a:pPr eaLnBrk="1" hangingPunct="1"/>
            <a:r>
              <a:rPr lang="en-US" altLang="en-US" sz="1600"/>
              <a:t>DQB1*03 (0301, 0302, utt)</a:t>
            </a:r>
          </a:p>
          <a:p>
            <a:pPr eaLnBrk="1" hangingPunct="1"/>
            <a:r>
              <a:rPr lang="en-US" altLang="en-US" sz="1600"/>
              <a:t>DQB1*04 (0401, 0402)</a:t>
            </a:r>
          </a:p>
          <a:p>
            <a:pPr eaLnBrk="1" hangingPunct="1"/>
            <a:r>
              <a:rPr lang="en-US" altLang="en-US" sz="1600"/>
              <a:t>DQB1*05 (0501, 0502, utt)</a:t>
            </a:r>
          </a:p>
          <a:p>
            <a:pPr eaLnBrk="1" hangingPunct="1"/>
            <a:r>
              <a:rPr lang="en-US" altLang="en-US" sz="1600"/>
              <a:t>DQB1*06 (0601, 0602, utt)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Kopumā šajā lokusā </a:t>
            </a:r>
          </a:p>
          <a:p>
            <a:pPr eaLnBrk="1" hangingPunct="1"/>
            <a:r>
              <a:rPr lang="en-US" altLang="en-US" sz="1600"/>
              <a:t>aprakstītas </a:t>
            </a:r>
          </a:p>
          <a:p>
            <a:pPr eaLnBrk="1" hangingPunct="1"/>
            <a:r>
              <a:rPr lang="en-US" altLang="en-US" sz="1600"/>
              <a:t>165 alēles, kas rada 116 proteīnu variantus</a:t>
            </a:r>
          </a:p>
        </p:txBody>
      </p:sp>
    </p:spTree>
    <p:extLst>
      <p:ext uri="{BB962C8B-B14F-4D97-AF65-F5344CB8AC3E}">
        <p14:creationId xmlns:p14="http://schemas.microsoft.com/office/powerpoint/2010/main" val="3206088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3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397500" y="3276600"/>
            <a:ext cx="3400425" cy="3513138"/>
            <a:chOff x="5743598" y="3330400"/>
            <a:chExt cx="3400402" cy="3513540"/>
          </a:xfrm>
        </p:grpSpPr>
        <p:sp>
          <p:nvSpPr>
            <p:cNvPr id="3" name="Oval 2"/>
            <p:cNvSpPr/>
            <p:nvPr/>
          </p:nvSpPr>
          <p:spPr>
            <a:xfrm>
              <a:off x="5743598" y="3330400"/>
              <a:ext cx="3400402" cy="35135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186" name="TextBox 4"/>
            <p:cNvSpPr txBox="1">
              <a:spLocks noChangeArrowheads="1"/>
            </p:cNvSpPr>
            <p:nvPr/>
          </p:nvSpPr>
          <p:spPr bwMode="auto">
            <a:xfrm>
              <a:off x="6887121" y="4106597"/>
              <a:ext cx="16042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Calibri" pitchFamily="34" charset="0"/>
                </a:rPr>
                <a:t>Populācija</a:t>
              </a: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4838" y="20638"/>
            <a:ext cx="7629525" cy="1143000"/>
          </a:xfrm>
        </p:spPr>
        <p:txBody>
          <a:bodyPr/>
          <a:lstStyle/>
          <a:p>
            <a:pPr algn="r"/>
            <a:r>
              <a:rPr lang="en-US" altLang="en-US" smtClean="0">
                <a:latin typeface="Calibri" pitchFamily="34" charset="0"/>
              </a:rPr>
              <a:t>Celiakijas gēni...?</a:t>
            </a:r>
          </a:p>
        </p:txBody>
      </p: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241300" y="1470025"/>
            <a:ext cx="8340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Celiakijas attīstībā iesaistīti daudz gēnu, bet visprominentākā asociācija ir ar HLA gēniem</a:t>
            </a:r>
          </a:p>
          <a:p>
            <a:pPr eaLnBrk="1" hangingPunct="1"/>
            <a:endParaRPr lang="en-US" altLang="en-US" sz="1800">
              <a:latin typeface="Calibri" pitchFamily="34" charset="0"/>
            </a:endParaRPr>
          </a:p>
          <a:p>
            <a:pPr eaLnBrk="1" hangingPunct="1"/>
            <a:r>
              <a:rPr lang="en-US" altLang="en-US" sz="1800">
                <a:latin typeface="Calibri" pitchFamily="34" charset="0"/>
              </a:rPr>
              <a:t>HLA-DQ2.5 (DQA1*0501-DQB1*02)</a:t>
            </a:r>
          </a:p>
          <a:p>
            <a:pPr eaLnBrk="1" hangingPunct="1"/>
            <a:r>
              <a:rPr lang="en-US" altLang="en-US" sz="1800">
                <a:latin typeface="Calibri" pitchFamily="34" charset="0"/>
              </a:rPr>
              <a:t>HLA-DQ8 (DQA1*0301-DQB1*0302)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228600" y="28194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90% celiakijas pacientu ekspresē DQ2</a:t>
            </a:r>
            <a:r>
              <a:rPr lang="en-US" altLang="en-US" sz="1800" i="1">
                <a:latin typeface="Calibri" pitchFamily="34" charset="0"/>
              </a:rPr>
              <a:t> </a:t>
            </a:r>
            <a:r>
              <a:rPr lang="en-US" altLang="en-US" sz="1800">
                <a:latin typeface="Calibri" pitchFamily="34" charset="0"/>
              </a:rPr>
              <a:t>heterodimēru, gandrīz visi pārējie ekspresē DQ8.</a:t>
            </a:r>
          </a:p>
        </p:txBody>
      </p:sp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228600" y="3352800"/>
            <a:ext cx="533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Tieši šīs HLA-DQ molekulas spēj prezentēt imūnajai sistēmai lielu skaitu deaminēto gliadīna peptīdu, tādejādi iesākt un turpināt imūnās sistēmas reakciju.</a:t>
            </a:r>
          </a:p>
        </p:txBody>
      </p:sp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228600" y="4648200"/>
            <a:ext cx="4117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DQ2.5 homozigoticitāte ir saistīta ar lielāku komplikāciju risku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6172200"/>
            <a:ext cx="327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He-HLA gēni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35725" y="5157788"/>
            <a:ext cx="1992313" cy="1522412"/>
            <a:chOff x="6435688" y="5157401"/>
            <a:chExt cx="1993122" cy="1523271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6435688" y="5157401"/>
              <a:ext cx="1514855" cy="1523271"/>
            </a:xfrm>
            <a:prstGeom prst="ellipse">
              <a:avLst/>
            </a:prstGeom>
            <a:solidFill>
              <a:srgbClr val="D9D9D9"/>
            </a:solidFill>
            <a:ln w="12700">
              <a:solidFill>
                <a:srgbClr val="860605"/>
              </a:solidFill>
              <a:round/>
              <a:headEnd/>
              <a:tailEnd/>
            </a:ln>
            <a:effectLst>
              <a:outerShdw blurRad="101600" dist="38100" dir="5400000" rotWithShape="0">
                <a:srgbClr val="808080">
                  <a:alpha val="7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182" name="TextBox 5"/>
            <p:cNvSpPr txBox="1">
              <a:spLocks noChangeArrowheads="1"/>
            </p:cNvSpPr>
            <p:nvPr/>
          </p:nvSpPr>
          <p:spPr bwMode="auto">
            <a:xfrm>
              <a:off x="6476973" y="5714927"/>
              <a:ext cx="19518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alibri" pitchFamily="34" charset="0"/>
                </a:rPr>
                <a:t>DQ2 un/vai</a:t>
              </a:r>
            </a:p>
            <a:p>
              <a:pPr eaLnBrk="1" hangingPunct="1"/>
              <a:r>
                <a:rPr lang="en-US" altLang="en-US" sz="1800">
                  <a:latin typeface="Calibri" pitchFamily="34" charset="0"/>
                </a:rPr>
                <a:t>DQ8 pozitīvie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092950" y="4800600"/>
            <a:ext cx="1568450" cy="774700"/>
            <a:chOff x="7092528" y="4801430"/>
            <a:chExt cx="1568522" cy="774046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092528" y="5156730"/>
              <a:ext cx="395306" cy="4187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60605"/>
              </a:solidFill>
              <a:round/>
              <a:headEnd/>
              <a:tailEnd/>
            </a:ln>
            <a:effectLst>
              <a:outerShdw blurRad="101600" dist="38100" dir="5400000" rotWithShape="0">
                <a:srgbClr val="808080">
                  <a:alpha val="7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180" name="TextBox 16"/>
            <p:cNvSpPr txBox="1">
              <a:spLocks noChangeArrowheads="1"/>
            </p:cNvSpPr>
            <p:nvPr/>
          </p:nvSpPr>
          <p:spPr bwMode="auto">
            <a:xfrm>
              <a:off x="7390992" y="4801430"/>
              <a:ext cx="12700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FF"/>
                  </a:solidFill>
                  <a:latin typeface="Calibri" pitchFamily="34" charset="0"/>
                </a:rPr>
                <a:t>Celiakija</a:t>
              </a:r>
            </a:p>
          </p:txBody>
        </p:sp>
      </p:grp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228600" y="54102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Ģenētiskā predispozīcija izskaidro, kāpēc daudz celiakiešu ir T1DM pacienti</a:t>
            </a:r>
          </a:p>
        </p:txBody>
      </p:sp>
    </p:spTree>
    <p:extLst>
      <p:ext uri="{BB962C8B-B14F-4D97-AF65-F5344CB8AC3E}">
        <p14:creationId xmlns:p14="http://schemas.microsoft.com/office/powerpoint/2010/main" val="7490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547664" y="3743"/>
            <a:ext cx="7313613" cy="868363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DQ2 un DQ8 </a:t>
            </a:r>
            <a:r>
              <a:rPr lang="en-US" altLang="en-US" dirty="0" err="1" smtClean="0">
                <a:latin typeface="Calibri" pitchFamily="34" charset="0"/>
              </a:rPr>
              <a:t>noteikšana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953000"/>
          </a:xfrm>
        </p:spPr>
        <p:txBody>
          <a:bodyPr/>
          <a:lstStyle/>
          <a:p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Genomiskās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DNS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izdalīšana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pieejamā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materiāla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siekalas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vaiga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gļotādas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uztriepe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asinis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DQA1 un DQB1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gēnu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2 eksonu PCR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amplifikācija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Amplifikācijas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produktu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attīrīšana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DQA1 un DQB1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gēnu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2 eksonu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tiešā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sekvenēšana</a:t>
            </a:r>
          </a:p>
          <a:p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Sekvences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nolasīšana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Haplotipa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noteikšana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2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69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868363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>
                <a:latin typeface="Calibri" pitchFamily="34" charset="0"/>
              </a:rPr>
              <a:t>Sekvenēšana un alēļu nosaukšana</a:t>
            </a:r>
          </a:p>
        </p:txBody>
      </p:sp>
      <p:pic>
        <p:nvPicPr>
          <p:cNvPr id="9218" name="Picture 2" descr="sekven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762000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90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820737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Interpretācija</a:t>
            </a:r>
          </a:p>
        </p:txBody>
      </p:sp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alibri" pitchFamily="34" charset="0"/>
              </a:rPr>
              <a:t>DQ2 molekula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81000" y="24384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DQ2.2 = DQA1*0201-DQB1*0202 (saistība ar celiakiju nav aprakstīta, bet var palielināt risku, ja otra DQ molekula ir DQ7 (DQA1*0505^DQB1^03) -tad veidojas DQ2.5 molekula “trans” formā)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-685800" y="1828798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DQ2.3 = DQA1*0303-DQB1*0202 (</a:t>
            </a:r>
            <a:r>
              <a:rPr lang="en-US" altLang="en-US" dirty="0" err="1">
                <a:latin typeface="Calibri" pitchFamily="34" charset="0"/>
              </a:rPr>
              <a:t>neliels</a:t>
            </a:r>
            <a:r>
              <a:rPr lang="en-US" altLang="en-US" dirty="0">
                <a:latin typeface="Calibri" pitchFamily="34" charset="0"/>
              </a:rPr>
              <a:t> % </a:t>
            </a:r>
            <a:r>
              <a:rPr lang="en-US" altLang="en-US" dirty="0" err="1">
                <a:latin typeface="Calibri" pitchFamily="34" charset="0"/>
              </a:rPr>
              <a:t>saistīts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ar</a:t>
            </a:r>
            <a:r>
              <a:rPr lang="en-US" altLang="en-US" dirty="0">
                <a:latin typeface="Calibri" pitchFamily="34" charset="0"/>
              </a:rPr>
              <a:t> celiakiju)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81000" y="1371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DQ2.5 = DQA1*0501-DQB1*0201 (celiakijas riska faktors)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1219200" y="39624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alibri" pitchFamily="34" charset="0"/>
              </a:rPr>
              <a:t>DQ8 molekula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381000" y="4572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DQ8.1 = DQA1*0301-DQB1*0302 (saistīts ar celiakiju) </a:t>
            </a: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381000" y="51054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DQ8.1v = DQA1*0302-DQB1*0302 (</a:t>
            </a:r>
            <a:r>
              <a:rPr lang="en-US" altLang="en-US" dirty="0" err="1">
                <a:latin typeface="Calibri" pitchFamily="34" charset="0"/>
              </a:rPr>
              <a:t>saistīts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ar</a:t>
            </a:r>
            <a:r>
              <a:rPr lang="en-US" altLang="en-US" dirty="0">
                <a:latin typeface="Calibri" pitchFamily="34" charset="0"/>
              </a:rPr>
              <a:t> celiakiju)</a:t>
            </a:r>
            <a:br>
              <a:rPr lang="en-US" altLang="en-US" dirty="0">
                <a:latin typeface="Calibri" pitchFamily="34" charset="0"/>
              </a:rPr>
            </a:b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381000" y="57150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DQ8.5 = DQA1*0503 + DQB1*0302 (saistība ar celiakiju nav aprakstīta) </a:t>
            </a:r>
            <a:endParaRPr lang="en-US" altLang="en-US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4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8507288" cy="5248275"/>
          </a:xfrm>
        </p:spPr>
        <p:txBody>
          <a:bodyPr/>
          <a:lstStyle/>
          <a:p>
            <a:endParaRPr lang="lv-LV" dirty="0" smtClean="0"/>
          </a:p>
          <a:p>
            <a:r>
              <a:rPr lang="lv-LV" b="1" dirty="0" smtClean="0"/>
              <a:t>3300 </a:t>
            </a:r>
            <a:r>
              <a:rPr lang="lv-LV" dirty="0" smtClean="0"/>
              <a:t>cilvēki no vispārējās populācijas</a:t>
            </a:r>
          </a:p>
          <a:p>
            <a:r>
              <a:rPr lang="lv-LV" b="1" dirty="0" smtClean="0"/>
              <a:t>30</a:t>
            </a:r>
            <a:r>
              <a:rPr lang="lv-LV" dirty="0" smtClean="0"/>
              <a:t> ir ar slimi ar celiakiju ~ 1%</a:t>
            </a:r>
          </a:p>
          <a:p>
            <a:r>
              <a:rPr lang="lv-LV" dirty="0" smtClean="0"/>
              <a:t>Tātad </a:t>
            </a:r>
            <a:r>
              <a:rPr lang="lv-LV" b="1" dirty="0" smtClean="0"/>
              <a:t>30</a:t>
            </a:r>
            <a:r>
              <a:rPr lang="lv-LV" dirty="0" smtClean="0"/>
              <a:t> slimi un </a:t>
            </a:r>
            <a:r>
              <a:rPr lang="lv-LV" b="1" dirty="0" smtClean="0"/>
              <a:t>3270</a:t>
            </a:r>
            <a:r>
              <a:rPr lang="lv-LV" dirty="0" smtClean="0"/>
              <a:t> veseli cilvēki</a:t>
            </a:r>
          </a:p>
          <a:p>
            <a:r>
              <a:rPr lang="lv-LV" dirty="0" smtClean="0"/>
              <a:t>DQ2 un DQ8 atrasts </a:t>
            </a:r>
            <a:r>
              <a:rPr lang="lv-LV" b="1" dirty="0" smtClean="0"/>
              <a:t>29</a:t>
            </a:r>
            <a:r>
              <a:rPr lang="lv-LV" dirty="0" smtClean="0"/>
              <a:t> pacientiem un </a:t>
            </a:r>
            <a:r>
              <a:rPr lang="lv-LV" b="1" dirty="0" smtClean="0"/>
              <a:t>820</a:t>
            </a:r>
            <a:r>
              <a:rPr lang="lv-LV" dirty="0" smtClean="0"/>
              <a:t> veselajiem:</a:t>
            </a:r>
          </a:p>
          <a:p>
            <a:pPr lvl="1"/>
            <a:r>
              <a:rPr lang="lv-LV" dirty="0"/>
              <a:t>Īsti pozitīvie </a:t>
            </a:r>
            <a:r>
              <a:rPr lang="lv-LV" dirty="0" smtClean="0"/>
              <a:t>-29</a:t>
            </a:r>
            <a:endParaRPr lang="lv-LV" dirty="0"/>
          </a:p>
          <a:p>
            <a:pPr lvl="1"/>
            <a:r>
              <a:rPr lang="lv-LV" dirty="0"/>
              <a:t>Falši pozitīvie- </a:t>
            </a:r>
            <a:r>
              <a:rPr lang="lv-LV" dirty="0" smtClean="0"/>
              <a:t>820</a:t>
            </a:r>
            <a:endParaRPr lang="lv-LV" dirty="0"/>
          </a:p>
          <a:p>
            <a:pPr lvl="1"/>
            <a:r>
              <a:rPr lang="lv-LV" dirty="0"/>
              <a:t>Īsti negatīvie – </a:t>
            </a:r>
            <a:r>
              <a:rPr lang="lv-LV" dirty="0" smtClean="0"/>
              <a:t>2450</a:t>
            </a:r>
            <a:endParaRPr lang="lv-LV" dirty="0"/>
          </a:p>
          <a:p>
            <a:pPr lvl="1"/>
            <a:r>
              <a:rPr lang="lv-LV" dirty="0"/>
              <a:t>Falši negatīvie- </a:t>
            </a:r>
            <a:r>
              <a:rPr lang="lv-LV" dirty="0" smtClean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r>
              <a:rPr lang="lv-LV" dirty="0" smtClean="0"/>
              <a:t>Celiakija– testēšana populācijā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Kodējošo variāciju skaits 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" y="692696"/>
            <a:ext cx="6539474" cy="62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jūtīgums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negat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59977" y="3789040"/>
                <a:ext cx="4335610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29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29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lv-LV" sz="2800" b="0" i="0" smtClean="0">
                          <a:latin typeface="Cambria Math"/>
                        </a:rPr>
                        <m:t>=</m:t>
                      </m:r>
                      <m:r>
                        <a:rPr lang="lv-LV" sz="2800" b="1" i="0" smtClean="0">
                          <a:latin typeface="Cambria Math"/>
                        </a:rPr>
                        <m:t>𝟗𝟕</m:t>
                      </m:r>
                      <m:r>
                        <a:rPr lang="lv-LV" sz="2800" b="1" i="0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977" y="3789040"/>
                <a:ext cx="4335610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1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specifiskums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specifiskums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02993" y="4005064"/>
                <a:ext cx="4925516" cy="710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2800" b="0" i="0" smtClean="0">
                        <a:latin typeface="Cambria Math"/>
                      </a:rPr>
                      <m:t>specifiskums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0" smtClean="0">
                            <a:latin typeface="Cambria Math"/>
                          </a:rPr>
                          <m:t>2450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2450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820</m:t>
                        </m:r>
                      </m:den>
                    </m:f>
                  </m:oMath>
                </a14:m>
                <a:r>
                  <a:rPr lang="lv-LV" sz="2800" dirty="0" smtClean="0"/>
                  <a:t> </a:t>
                </a:r>
                <a:r>
                  <a:rPr lang="lv-LV" sz="2800" b="1" dirty="0" smtClean="0"/>
                  <a:t>=74%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93" y="4005064"/>
                <a:ext cx="4925516" cy="710707"/>
              </a:xfrm>
              <a:prstGeom prst="rect">
                <a:avLst/>
              </a:prstGeom>
              <a:blipFill rotWithShape="1">
                <a:blip r:embed="rId3"/>
                <a:stretch>
                  <a:fillRect r="-2475" b="-8547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4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Pozitīvā </a:t>
            </a:r>
            <a:r>
              <a:rPr lang="lv-LV" dirty="0" err="1"/>
              <a:t>prediktīvā</a:t>
            </a:r>
            <a:r>
              <a:rPr lang="lv-LV" dirty="0"/>
              <a:t> </a:t>
            </a:r>
            <a:r>
              <a:rPr lang="lv-LV" dirty="0" smtClean="0"/>
              <a:t>vērtība PPV 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1126550"/>
                <a:ext cx="8352928" cy="97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lv-LV" sz="2800" dirty="0" smtClean="0"/>
                        <m:t>P</m:t>
                      </m:r>
                      <m:r>
                        <m:rPr>
                          <m:nor/>
                        </m:rPr>
                        <a:rPr lang="lv-LV" sz="2800" b="0" i="0" dirty="0" smtClean="0"/>
                        <m:t>PV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6550"/>
                <a:ext cx="8352928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83768" y="2844338"/>
                <a:ext cx="3960440" cy="70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lv-LV" sz="2800" dirty="0" smtClean="0"/>
                      <m:t>P</m:t>
                    </m:r>
                    <m:r>
                      <m:rPr>
                        <m:nor/>
                      </m:rPr>
                      <a:rPr lang="lv-LV" sz="2800" b="0" i="0" dirty="0" smtClean="0"/>
                      <m:t>PV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1" smtClean="0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29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820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lv-LV" sz="2800" b="0" i="0" smtClean="0">
                        <a:latin typeface="Cambria Math"/>
                      </a:rPr>
                      <m:t>3.4</m:t>
                    </m:r>
                  </m:oMath>
                </a14:m>
                <a:r>
                  <a:rPr lang="lv-LV" sz="2800" dirty="0" smtClean="0"/>
                  <a:t>%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44338"/>
                <a:ext cx="3960440" cy="702885"/>
              </a:xfrm>
              <a:prstGeom prst="rect">
                <a:avLst/>
              </a:prstGeom>
              <a:blipFill rotWithShape="1">
                <a:blip r:embed="rId3"/>
                <a:stretch>
                  <a:fillRect r="-3231" b="-9565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7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Negatīvā </a:t>
            </a:r>
            <a:r>
              <a:rPr lang="lv-LV" dirty="0" err="1"/>
              <a:t>prediktīvā</a:t>
            </a:r>
            <a:r>
              <a:rPr lang="lv-LV" dirty="0"/>
              <a:t> </a:t>
            </a:r>
            <a:r>
              <a:rPr lang="lv-LV" dirty="0" smtClean="0"/>
              <a:t>vērtība NPV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135" y="1388814"/>
                <a:ext cx="5917004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NPV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35" y="1388814"/>
                <a:ext cx="5917004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40913" y="3284984"/>
                <a:ext cx="3497239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2800" b="0" i="0" smtClean="0">
                        <a:latin typeface="Cambria Math"/>
                      </a:rPr>
                      <m:t>NPV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1" smtClean="0">
                            <a:latin typeface="Cambria Math"/>
                          </a:rPr>
                          <m:t>2450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2450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lv-LV" sz="2800" dirty="0" smtClean="0"/>
                  <a:t>=99.9%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913" y="3284984"/>
                <a:ext cx="3497239" cy="710451"/>
              </a:xfrm>
              <a:prstGeom prst="rect">
                <a:avLst/>
              </a:prstGeom>
              <a:blipFill rotWithShape="1">
                <a:blip r:embed="rId3"/>
                <a:stretch>
                  <a:fillRect r="-3659" b="-9483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0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b="1" dirty="0" smtClean="0"/>
              <a:t>60 </a:t>
            </a:r>
            <a:r>
              <a:rPr lang="lv-LV" dirty="0" smtClean="0"/>
              <a:t>cilvēki ar iespējamu celiakiju</a:t>
            </a:r>
          </a:p>
          <a:p>
            <a:r>
              <a:rPr lang="lv-LV" dirty="0" smtClean="0"/>
              <a:t>No </a:t>
            </a:r>
            <a:r>
              <a:rPr lang="lv-LV" b="1" dirty="0" smtClean="0"/>
              <a:t>60</a:t>
            </a:r>
            <a:r>
              <a:rPr lang="lv-LV" dirty="0" smtClean="0"/>
              <a:t> pacientiem </a:t>
            </a:r>
            <a:r>
              <a:rPr lang="lv-LV" b="1" dirty="0" smtClean="0"/>
              <a:t>30</a:t>
            </a:r>
            <a:r>
              <a:rPr lang="lv-LV" dirty="0" smtClean="0"/>
              <a:t> ir ar slimi ar celiakiju</a:t>
            </a:r>
          </a:p>
          <a:p>
            <a:r>
              <a:rPr lang="lv-LV" dirty="0" smtClean="0"/>
              <a:t>Tātad </a:t>
            </a:r>
            <a:r>
              <a:rPr lang="lv-LV" b="1" dirty="0" smtClean="0"/>
              <a:t>30</a:t>
            </a:r>
            <a:r>
              <a:rPr lang="lv-LV" dirty="0" smtClean="0"/>
              <a:t> slimi un </a:t>
            </a:r>
            <a:r>
              <a:rPr lang="lv-LV" b="1" dirty="0" smtClean="0"/>
              <a:t>30</a:t>
            </a:r>
            <a:r>
              <a:rPr lang="lv-LV" dirty="0" smtClean="0"/>
              <a:t> veseli cilvēki</a:t>
            </a:r>
          </a:p>
          <a:p>
            <a:r>
              <a:rPr lang="lv-LV" dirty="0" smtClean="0"/>
              <a:t>DQ2 un DQ8 atrasts </a:t>
            </a:r>
            <a:r>
              <a:rPr lang="lv-LV" b="1" dirty="0" smtClean="0"/>
              <a:t>29</a:t>
            </a:r>
            <a:r>
              <a:rPr lang="lv-LV" dirty="0" smtClean="0"/>
              <a:t> pacientiem un </a:t>
            </a:r>
            <a:r>
              <a:rPr lang="lv-LV" b="1" dirty="0" smtClean="0"/>
              <a:t>7</a:t>
            </a:r>
            <a:r>
              <a:rPr lang="lv-LV" dirty="0" smtClean="0"/>
              <a:t> veselajiem:</a:t>
            </a:r>
          </a:p>
          <a:p>
            <a:pPr lvl="1"/>
            <a:r>
              <a:rPr lang="lv-LV" dirty="0"/>
              <a:t>Īsti pozitīvie </a:t>
            </a:r>
            <a:r>
              <a:rPr lang="lv-LV" dirty="0" smtClean="0"/>
              <a:t>-29</a:t>
            </a:r>
            <a:endParaRPr lang="lv-LV" dirty="0"/>
          </a:p>
          <a:p>
            <a:pPr lvl="1"/>
            <a:r>
              <a:rPr lang="lv-LV" dirty="0"/>
              <a:t>Falši pozitīvie- </a:t>
            </a:r>
            <a:r>
              <a:rPr lang="lv-LV" dirty="0" smtClean="0"/>
              <a:t>7</a:t>
            </a:r>
            <a:endParaRPr lang="lv-LV" dirty="0"/>
          </a:p>
          <a:p>
            <a:pPr lvl="1"/>
            <a:r>
              <a:rPr lang="lv-LV" dirty="0"/>
              <a:t>Īsti negatīvie – </a:t>
            </a:r>
            <a:r>
              <a:rPr lang="lv-LV" dirty="0" smtClean="0"/>
              <a:t>23</a:t>
            </a:r>
            <a:endParaRPr lang="lv-LV" dirty="0"/>
          </a:p>
          <a:p>
            <a:pPr lvl="1"/>
            <a:r>
              <a:rPr lang="lv-LV" dirty="0"/>
              <a:t>Falši negatīvie- </a:t>
            </a:r>
            <a:r>
              <a:rPr lang="lv-LV" dirty="0" smtClean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r>
              <a:rPr lang="lv-LV" dirty="0" smtClean="0"/>
              <a:t>Celiakija– riska grupa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jūtīgums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pozit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negat</m:t>
                          </m:r>
                          <m:r>
                            <a:rPr lang="en-US" sz="280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6580839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59977" y="3789040"/>
                <a:ext cx="4335610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j</m:t>
                      </m:r>
                      <m:r>
                        <a:rPr lang="en-US" sz="2800" smtClean="0">
                          <a:latin typeface="Cambria Math"/>
                        </a:rPr>
                        <m:t>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t</m:t>
                      </m:r>
                      <m:r>
                        <a:rPr lang="en-US" sz="2800" smtClean="0">
                          <a:latin typeface="Cambria Math"/>
                        </a:rPr>
                        <m:t>ī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gums</m:t>
                      </m:r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29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29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lv-LV" sz="2800" b="0" i="0" smtClean="0">
                          <a:latin typeface="Cambria Math"/>
                        </a:rPr>
                        <m:t>=</m:t>
                      </m:r>
                      <m:r>
                        <a:rPr lang="lv-LV" sz="2800" b="1" i="0" smtClean="0">
                          <a:latin typeface="Cambria Math"/>
                        </a:rPr>
                        <m:t>𝟗𝟕</m:t>
                      </m:r>
                      <m:r>
                        <a:rPr lang="lv-LV" sz="2800" b="1" i="0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977" y="3789040"/>
                <a:ext cx="4335610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3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Testa specifiskums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specifiskums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7167347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2135" y="4005064"/>
                <a:ext cx="4316374" cy="7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2800" b="0" i="0" smtClean="0">
                        <a:latin typeface="Cambria Math"/>
                      </a:rPr>
                      <m:t>specifiskums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0" smtClean="0"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23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lv-LV" sz="2800" dirty="0" smtClean="0"/>
                  <a:t> </a:t>
                </a:r>
                <a:r>
                  <a:rPr lang="lv-LV" sz="2800" b="1" dirty="0" smtClean="0"/>
                  <a:t>=76%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135" y="4005064"/>
                <a:ext cx="4316374" cy="703782"/>
              </a:xfrm>
              <a:prstGeom prst="rect">
                <a:avLst/>
              </a:prstGeom>
              <a:blipFill rotWithShape="1">
                <a:blip r:embed="rId3"/>
                <a:stretch>
                  <a:fillRect r="-2821" b="-9565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9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Pozitīvā </a:t>
            </a:r>
            <a:r>
              <a:rPr lang="lv-LV" dirty="0" err="1"/>
              <a:t>prediktīvā</a:t>
            </a:r>
            <a:r>
              <a:rPr lang="lv-LV" dirty="0"/>
              <a:t> </a:t>
            </a:r>
            <a:r>
              <a:rPr lang="lv-LV" dirty="0" smtClean="0"/>
              <a:t>vērtība PPV 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1126550"/>
                <a:ext cx="8352928" cy="97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lv-LV" sz="2800" dirty="0" smtClean="0"/>
                        <m:t>P</m:t>
                      </m:r>
                      <m:r>
                        <m:rPr>
                          <m:nor/>
                        </m:rPr>
                        <a:rPr lang="lv-LV" sz="2800" b="0" i="0" dirty="0" smtClean="0"/>
                        <m:t>PV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pozit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6550"/>
                <a:ext cx="8352928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83768" y="2844338"/>
                <a:ext cx="3960440" cy="70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lv-LV" sz="2800" dirty="0" smtClean="0"/>
                      <m:t>P</m:t>
                    </m:r>
                    <m:r>
                      <m:rPr>
                        <m:nor/>
                      </m:rPr>
                      <a:rPr lang="lv-LV" sz="2800" b="0" i="0" dirty="0" smtClean="0"/>
                      <m:t>PV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1" smtClean="0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29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lv-LV" sz="2800" b="0" i="0" smtClean="0">
                        <a:latin typeface="Cambria Math"/>
                      </a:rPr>
                      <m:t>80</m:t>
                    </m:r>
                  </m:oMath>
                </a14:m>
                <a:r>
                  <a:rPr lang="lv-LV" sz="2800" dirty="0" smtClean="0"/>
                  <a:t>%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44338"/>
                <a:ext cx="3960440" cy="702885"/>
              </a:xfrm>
              <a:prstGeom prst="rect">
                <a:avLst/>
              </a:prstGeom>
              <a:blipFill rotWithShape="1">
                <a:blip r:embed="rId3"/>
                <a:stretch>
                  <a:fillRect r="-3231" b="-9565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7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Negatīvā </a:t>
            </a:r>
            <a:r>
              <a:rPr lang="lv-LV" dirty="0" err="1"/>
              <a:t>prediktīvā</a:t>
            </a:r>
            <a:r>
              <a:rPr lang="lv-LV" dirty="0"/>
              <a:t> </a:t>
            </a:r>
            <a:r>
              <a:rPr lang="lv-LV" dirty="0" smtClean="0"/>
              <a:t>vērtība NPV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135" y="1388814"/>
                <a:ext cx="5917004" cy="97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v-LV" sz="2800" b="0" i="0" smtClean="0">
                          <a:latin typeface="Cambria Math"/>
                        </a:rPr>
                        <m:t>NPV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ī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𝑠𝑡𝑖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num>
                        <m:den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sti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fal</m:t>
                          </m:r>
                          <m:r>
                            <a:rPr lang="en-US" sz="2800">
                              <a:latin typeface="Cambria Math"/>
                            </a:rPr>
                            <m:t>š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negat</m:t>
                          </m:r>
                          <m:r>
                            <a:rPr lang="lv-LV" sz="2800" b="0" i="0" smtClean="0">
                              <a:latin typeface="Cambria Math"/>
                            </a:rPr>
                            <m:t>ī</m:t>
                          </m:r>
                          <m:r>
                            <m:rPr>
                              <m:sty m:val="p"/>
                            </m:rPr>
                            <a:rPr lang="lv-LV" sz="2800" b="0" i="0" smtClean="0">
                              <a:latin typeface="Cambria Math"/>
                            </a:rPr>
                            <m:t>vie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35" y="1388814"/>
                <a:ext cx="5917004" cy="971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45483" y="3284984"/>
                <a:ext cx="3192669" cy="7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2800" b="0" i="0" smtClean="0">
                        <a:latin typeface="Cambria Math"/>
                      </a:rPr>
                      <m:t>NPV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lv-LV" sz="2800" b="0" i="1" smtClean="0"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lv-LV" sz="2800" b="0" i="0" smtClean="0">
                            <a:latin typeface="Cambria Math"/>
                          </a:rPr>
                          <m:t>23</m:t>
                        </m:r>
                        <m:r>
                          <a:rPr lang="en-US" sz="2800">
                            <a:latin typeface="Cambria Math"/>
                          </a:rPr>
                          <m:t>+</m:t>
                        </m:r>
                        <m:r>
                          <a:rPr lang="lv-LV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lv-LV" sz="2800" dirty="0" smtClean="0"/>
                  <a:t>=95.8%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483" y="3284984"/>
                <a:ext cx="3192669" cy="703782"/>
              </a:xfrm>
              <a:prstGeom prst="rect">
                <a:avLst/>
              </a:prstGeom>
              <a:blipFill rotWithShape="1">
                <a:blip r:embed="rId3"/>
                <a:stretch>
                  <a:fillRect r="-3817" b="-9565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99592" y="7144"/>
            <a:ext cx="7313613" cy="868363"/>
          </a:xfrm>
        </p:spPr>
        <p:txBody>
          <a:bodyPr/>
          <a:lstStyle/>
          <a:p>
            <a:r>
              <a:rPr lang="en-US" altLang="en-US" dirty="0" err="1" smtClean="0">
                <a:latin typeface="Calibri" pitchFamily="34" charset="0"/>
              </a:rPr>
              <a:t>Kuri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indivīdi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būtu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jātestē</a:t>
            </a:r>
            <a:r>
              <a:rPr lang="en-US" altLang="en-US" dirty="0" smtClean="0">
                <a:latin typeface="Calibri" pitchFamily="34" charset="0"/>
              </a:rPr>
              <a:t>?</a:t>
            </a:r>
            <a:endParaRPr lang="en-US" altLang="en-US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10600" cy="4894263"/>
          </a:xfrm>
        </p:spPr>
        <p:txBody>
          <a:bodyPr/>
          <a:lstStyle/>
          <a:p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Pacienti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celiakijas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simptomiem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anamnēzē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kuri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sākuši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ievērot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bezglutēna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diētu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pirms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diagnozes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uzstādīšanas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(!!!)</a:t>
            </a:r>
          </a:p>
          <a:p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Neskaidri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celiakiju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saistīto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antivielu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tievo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zarnu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biopsiju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rezultāti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400" dirty="0" err="1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piemēram</a:t>
            </a:r>
            <a:r>
              <a:rPr lang="en-US" altLang="en-US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 - p</a:t>
            </a:r>
            <a:r>
              <a:rPr lang="lv-LV" altLang="en-US" sz="2400" dirty="0" err="1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aaugstināti</a:t>
            </a:r>
            <a:r>
              <a:rPr lang="lv-LV" altLang="en-US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altLang="en-US" sz="2400" dirty="0" err="1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anti-gliadīna</a:t>
            </a:r>
            <a:r>
              <a:rPr lang="lv-LV" altLang="en-US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 antivielu rādītāji, bet normāli </a:t>
            </a:r>
            <a:r>
              <a:rPr lang="lv-LV" altLang="en-US" sz="2400" dirty="0" err="1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tTG</a:t>
            </a:r>
            <a:r>
              <a:rPr lang="lv-LV" altLang="en-US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 IgA un EMA līmeņi)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Indivīdi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kuriem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pakāpes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radinieki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diagnosticētu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celiakiju (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lai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noteiktu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iespējamo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risku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saslimt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celiakiju)</a:t>
            </a:r>
          </a:p>
          <a:p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Indivīdi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kuru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stāvoklis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jāizvērtē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paaugstināts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risks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saslimt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celiakiju (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citas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autoimūnas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slimības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anamnēzē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Dauna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sindroms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Tērnera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sindroms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selektīvs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IgA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deficīts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Filtrēšanas </a:t>
            </a:r>
            <a:r>
              <a:rPr lang="lv-LV" dirty="0" err="1" smtClean="0"/>
              <a:t>stratrēģijas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630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4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4"/>
          <p:cNvSpPr txBox="1">
            <a:spLocks noChangeArrowheads="1"/>
          </p:cNvSpPr>
          <p:nvPr/>
        </p:nvSpPr>
        <p:spPr bwMode="auto">
          <a:xfrm>
            <a:off x="152400" y="3048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lv-LV" altLang="en-US">
                <a:solidFill>
                  <a:srgbClr val="4F1710"/>
                </a:solidFill>
              </a:rPr>
              <a:t>Ne DQ2, ne DQ8 nevar izmantot kā pozitīvu slimības rādītāju, jo tikai apmēram 1:30 ar pozitīviem gēniem reāli slimo ar celiakiju </a:t>
            </a:r>
            <a:endParaRPr lang="lv-LV" altLang="en-US">
              <a:solidFill>
                <a:srgbClr val="4F1710"/>
              </a:solidFill>
              <a:latin typeface="Book Antiqua" pitchFamily="18" charset="0"/>
            </a:endParaRPr>
          </a:p>
        </p:txBody>
      </p:sp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lv-LV" altLang="en-US">
                <a:solidFill>
                  <a:srgbClr val="4F1710"/>
                </a:solidFill>
              </a:rPr>
              <a:t>Ja indivīds ir  DQ2 un/vai DQ8 negatīvs, tas izslēdz celiakiju visos izņemot 0.5% gadījumos.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lv-LV" altLang="en-US">
                <a:solidFill>
                  <a:srgbClr val="4F1710"/>
                </a:solidFill>
              </a:rPr>
              <a:t>Retos gadījumos, ja DQ2 un DQ8 ir negatīvi, pozitīvo alēļu – šo molekulu daļu esamība var norādīt uz slimību (t.i. DQB1*02 vai DQA1*05)  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52400" y="22098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lv-LV" altLang="en-US">
                <a:solidFill>
                  <a:srgbClr val="4F1710"/>
                </a:solidFill>
              </a:rPr>
              <a:t>Pacientiem ar neskaidru histoloģiju un seroloģijas rezultātiem DQ2 un/vai DQ8 pozitivitāte var norādīt uz celiakiju, bet tas neapstiprina diagnozi   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28600" y="48768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lv-LV" altLang="en-US">
                <a:solidFill>
                  <a:srgbClr val="4F1710"/>
                </a:solidFill>
              </a:rPr>
              <a:t>DQB*0201, iespējams, nosaka slimības smagumu </a:t>
            </a:r>
            <a:r>
              <a:rPr lang="en-US" altLang="en-US">
                <a:solidFill>
                  <a:srgbClr val="4F1710"/>
                </a:solidFill>
              </a:rPr>
              <a:t>–</a:t>
            </a:r>
            <a:r>
              <a:rPr lang="lv-LV" altLang="en-US">
                <a:solidFill>
                  <a:srgbClr val="4F1710"/>
                </a:solidFill>
              </a:rPr>
              <a:t> homozigoticitāte ir saistīta ar nopietnāku bārkstiņu atrofiju, kā arī lēnāku gļotādas sadzīšanu pēc bezglutēna diētas ieviešanas, kā arī slimības sākšanos agrākā vecumā. </a:t>
            </a:r>
          </a:p>
        </p:txBody>
      </p:sp>
    </p:spTree>
    <p:extLst>
      <p:ext uri="{BB962C8B-B14F-4D97-AF65-F5344CB8AC3E}">
        <p14:creationId xmlns:p14="http://schemas.microsoft.com/office/powerpoint/2010/main" val="2291464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488579"/>
          </a:xfrm>
        </p:spPr>
        <p:txBody>
          <a:bodyPr/>
          <a:lstStyle/>
          <a:p>
            <a:pPr algn="ctr"/>
            <a:r>
              <a:rPr lang="lv-LV" dirty="0" smtClean="0"/>
              <a:t>No organisma iegūtas substances raksturojums, kas tiek izmantots slimības stāvokļa noteikšanai.</a:t>
            </a:r>
          </a:p>
          <a:p>
            <a:pPr marL="0" indent="0" algn="ctr">
              <a:buNone/>
            </a:pP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sz="2800" dirty="0" smtClean="0"/>
              <a:t>Biomarķieru definīcija (slimību diagnostikas kontekstā) 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2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792835"/>
          </a:xfrm>
        </p:spPr>
        <p:txBody>
          <a:bodyPr/>
          <a:lstStyle/>
          <a:p>
            <a:r>
              <a:rPr lang="lv-LV" dirty="0" smtClean="0"/>
              <a:t>Proteīni</a:t>
            </a:r>
          </a:p>
          <a:p>
            <a:r>
              <a:rPr lang="lv-LV" dirty="0" smtClean="0"/>
              <a:t>Nukleīnskābes</a:t>
            </a:r>
          </a:p>
          <a:p>
            <a:pPr lvl="1"/>
            <a:r>
              <a:rPr lang="lv-LV" dirty="0" err="1" smtClean="0"/>
              <a:t>gDNS</a:t>
            </a:r>
            <a:endParaRPr lang="lv-LV" dirty="0" smtClean="0"/>
          </a:p>
          <a:p>
            <a:pPr lvl="1"/>
            <a:r>
              <a:rPr lang="lv-LV" dirty="0" err="1" smtClean="0"/>
              <a:t>Somatiskais</a:t>
            </a:r>
            <a:r>
              <a:rPr lang="lv-LV" dirty="0" smtClean="0"/>
              <a:t> DNS</a:t>
            </a:r>
          </a:p>
          <a:p>
            <a:pPr lvl="1"/>
            <a:r>
              <a:rPr lang="lv-LV" dirty="0" err="1" smtClean="0"/>
              <a:t>mRNA</a:t>
            </a:r>
            <a:r>
              <a:rPr lang="lv-LV" dirty="0" smtClean="0"/>
              <a:t> </a:t>
            </a:r>
            <a:r>
              <a:rPr lang="lv-LV" dirty="0" err="1" smtClean="0"/>
              <a:t>expresija</a:t>
            </a:r>
            <a:endParaRPr lang="lv-LV" dirty="0" smtClean="0"/>
          </a:p>
          <a:p>
            <a:pPr lvl="1"/>
            <a:r>
              <a:rPr lang="lv-LV" dirty="0" smtClean="0"/>
              <a:t>miRNS</a:t>
            </a:r>
          </a:p>
          <a:p>
            <a:r>
              <a:rPr lang="lv-LV" dirty="0" smtClean="0"/>
              <a:t>Metabolīti:</a:t>
            </a:r>
          </a:p>
          <a:p>
            <a:pPr lvl="1"/>
            <a:r>
              <a:rPr lang="lv-LV" dirty="0" smtClean="0"/>
              <a:t>Ogļhidrāti</a:t>
            </a:r>
          </a:p>
          <a:p>
            <a:pPr lvl="1"/>
            <a:r>
              <a:rPr lang="lv-LV" dirty="0" smtClean="0"/>
              <a:t>Lipīdi</a:t>
            </a:r>
          </a:p>
          <a:p>
            <a:pPr lvl="1"/>
            <a:r>
              <a:rPr lang="lv-LV" dirty="0" smtClean="0"/>
              <a:t>Mazās molekulas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Biomarķieru dalījums pēc molekulu veida: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792835"/>
          </a:xfrm>
        </p:spPr>
        <p:txBody>
          <a:bodyPr/>
          <a:lstStyle/>
          <a:p>
            <a:r>
              <a:rPr lang="lv-LV" dirty="0" err="1" smtClean="0"/>
              <a:t>Neinvazīvi</a:t>
            </a:r>
            <a:endParaRPr lang="lv-LV" dirty="0"/>
          </a:p>
          <a:p>
            <a:pPr lvl="1"/>
            <a:r>
              <a:rPr lang="lv-LV" dirty="0" smtClean="0"/>
              <a:t>Asins</a:t>
            </a:r>
          </a:p>
          <a:p>
            <a:pPr lvl="1"/>
            <a:r>
              <a:rPr lang="lv-LV" dirty="0" smtClean="0"/>
              <a:t>Urīns</a:t>
            </a:r>
          </a:p>
          <a:p>
            <a:pPr lvl="1"/>
            <a:r>
              <a:rPr lang="lv-LV" dirty="0" smtClean="0"/>
              <a:t>Siekalas</a:t>
            </a:r>
          </a:p>
          <a:p>
            <a:pPr lvl="1"/>
            <a:r>
              <a:rPr lang="lv-LV" dirty="0" smtClean="0"/>
              <a:t>izelpa</a:t>
            </a:r>
          </a:p>
          <a:p>
            <a:r>
              <a:rPr lang="lv-LV" dirty="0" err="1" smtClean="0"/>
              <a:t>Invazīvi</a:t>
            </a:r>
            <a:endParaRPr lang="lv-LV" dirty="0" smtClean="0"/>
          </a:p>
          <a:p>
            <a:pPr lvl="1"/>
            <a:r>
              <a:rPr lang="lv-LV" dirty="0" smtClean="0"/>
              <a:t>Biopsijas</a:t>
            </a:r>
          </a:p>
          <a:p>
            <a:pPr lvl="1"/>
            <a:r>
              <a:rPr lang="lv-LV" dirty="0" smtClean="0"/>
              <a:t>Operācijas audu materiāls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Biomarķieru dalījums pēc audu veida: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136651"/>
          </a:xfrm>
        </p:spPr>
        <p:txBody>
          <a:bodyPr/>
          <a:lstStyle/>
          <a:p>
            <a:r>
              <a:rPr lang="lv-LV" dirty="0" smtClean="0"/>
              <a:t>Kvantitatīvs: saistība starp marķiera daudzumu un slimību vai ārstēšanas iznākumu</a:t>
            </a:r>
          </a:p>
          <a:p>
            <a:endParaRPr lang="lv-LV" dirty="0" smtClean="0"/>
          </a:p>
          <a:p>
            <a:r>
              <a:rPr lang="lv-LV" dirty="0" smtClean="0"/>
              <a:t>Kvalitatīvs: saistība starp marķiera klātbūtni un slimību vai ārstēšanas iznākumu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Biomarķieru dalījums pēc rezultāta veida: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672263"/>
            <a:ext cx="1905000" cy="457200"/>
          </a:xfrm>
          <a:prstGeom prst="rect">
            <a:avLst/>
          </a:prstGeom>
        </p:spPr>
        <p:txBody>
          <a:bodyPr/>
          <a:lstStyle/>
          <a:p>
            <a:fld id="{576D5F15-66BC-4563-AD76-0BCE80827A8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447800"/>
            <a:ext cx="7916863" cy="284529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Monotype Sorts" pitchFamily="2" charset="2"/>
              <a:buNone/>
            </a:pPr>
            <a:r>
              <a:rPr lang="lv-LV" altLang="en-US" sz="2600" i="1" u="sng" dirty="0" err="1" smtClean="0">
                <a:solidFill>
                  <a:srgbClr val="FF0000"/>
                </a:solidFill>
              </a:rPr>
              <a:t>Prognostisks</a:t>
            </a:r>
            <a:r>
              <a:rPr lang="lv-LV" altLang="en-US" sz="2600" i="1" u="sng" dirty="0" smtClean="0">
                <a:solidFill>
                  <a:srgbClr val="FF0000"/>
                </a:solidFill>
              </a:rPr>
              <a:t> </a:t>
            </a:r>
            <a:r>
              <a:rPr lang="lv-LV" altLang="en-US" sz="2600" i="1" u="sng" dirty="0" err="1" smtClean="0">
                <a:solidFill>
                  <a:srgbClr val="FF0000"/>
                </a:solidFill>
              </a:rPr>
              <a:t>biomarķieris</a:t>
            </a:r>
            <a:r>
              <a:rPr lang="en-US" altLang="en-US" sz="2600" dirty="0" smtClean="0">
                <a:solidFill>
                  <a:srgbClr val="FF0000"/>
                </a:solidFill>
              </a:rPr>
              <a:t>:</a:t>
            </a:r>
            <a:r>
              <a:rPr lang="lv-LV" altLang="en-US" sz="2600" dirty="0"/>
              <a:t> </a:t>
            </a:r>
            <a:r>
              <a:rPr lang="lv-LV" altLang="en-US" sz="2600" dirty="0" smtClean="0"/>
              <a:t>Tests, kura mērķis ir noteikt slimības iznākumu bez terapijas vai arī pielietojot standarta terapiju, kuru saņem visi pacienti. </a:t>
            </a:r>
          </a:p>
          <a:p>
            <a:pPr marL="0" indent="0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Monotype Sorts" pitchFamily="2" charset="2"/>
              <a:buNone/>
            </a:pPr>
            <a:endParaRPr lang="en-US" altLang="en-US" sz="2600" dirty="0"/>
          </a:p>
          <a:p>
            <a:pPr marL="0" indent="0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Monotype Sorts" pitchFamily="2" charset="2"/>
              <a:buNone/>
            </a:pPr>
            <a:r>
              <a:rPr lang="lv-LV" altLang="en-US" sz="2600" i="1" u="sng" dirty="0" smtClean="0">
                <a:solidFill>
                  <a:srgbClr val="FF0000"/>
                </a:solidFill>
              </a:rPr>
              <a:t>Paredzošs (</a:t>
            </a:r>
            <a:r>
              <a:rPr lang="en-US" altLang="en-US" sz="2600" i="1" u="sng" dirty="0" smtClean="0">
                <a:solidFill>
                  <a:srgbClr val="FF0000"/>
                </a:solidFill>
              </a:rPr>
              <a:t>Predictive</a:t>
            </a:r>
            <a:r>
              <a:rPr lang="lv-LV" altLang="en-US" sz="2600" i="1" u="sng" dirty="0" smtClean="0">
                <a:solidFill>
                  <a:srgbClr val="FF0000"/>
                </a:solidFill>
              </a:rPr>
              <a:t>) </a:t>
            </a:r>
            <a:r>
              <a:rPr lang="lv-LV" altLang="en-US" sz="2600" i="1" u="sng" dirty="0" err="1" smtClean="0">
                <a:solidFill>
                  <a:srgbClr val="FF0000"/>
                </a:solidFill>
              </a:rPr>
              <a:t>biomarķieris</a:t>
            </a:r>
            <a:r>
              <a:rPr lang="en-US" altLang="en-US" sz="2600" dirty="0" smtClean="0">
                <a:solidFill>
                  <a:srgbClr val="FF0000"/>
                </a:solidFill>
              </a:rPr>
              <a:t>:</a:t>
            </a:r>
            <a:r>
              <a:rPr lang="en-US" altLang="en-US" sz="2600" dirty="0" smtClean="0"/>
              <a:t>  </a:t>
            </a:r>
            <a:r>
              <a:rPr lang="lv-LV" altLang="en-US" sz="2600" dirty="0" smtClean="0"/>
              <a:t>Mērījums, kas ir saistīts ar konkrētas terapijas iznākumu.</a:t>
            </a:r>
            <a:endParaRPr lang="en-US" altLang="en-US" sz="2600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black">
          <a:xfrm>
            <a:off x="179512" y="152400"/>
            <a:ext cx="85072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lv-LV" kern="0" dirty="0" smtClean="0"/>
              <a:t>Biomarķieru dalījums pēc ietekmes uz iznākumu: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94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Jābūt augstam jūtīgumam un specifiskumam. Audzēju marķieriem jābūt </a:t>
            </a:r>
            <a:r>
              <a:rPr lang="lv-LV" dirty="0" err="1" smtClean="0"/>
              <a:t>prognostiskiem</a:t>
            </a:r>
            <a:r>
              <a:rPr lang="lv-LV" dirty="0" smtClean="0"/>
              <a:t> (</a:t>
            </a:r>
            <a:r>
              <a:rPr lang="lv-LV" dirty="0" err="1" smtClean="0"/>
              <a:t>piem</a:t>
            </a:r>
            <a:r>
              <a:rPr lang="lv-LV" dirty="0" smtClean="0"/>
              <a:t>. agresivitāte) un </a:t>
            </a:r>
            <a:r>
              <a:rPr lang="lv-LV" dirty="0" err="1" smtClean="0"/>
              <a:t>prediktīviem</a:t>
            </a:r>
            <a:r>
              <a:rPr lang="lv-LV" dirty="0" smtClean="0"/>
              <a:t> (</a:t>
            </a:r>
            <a:r>
              <a:rPr lang="lv-LV" dirty="0" err="1" smtClean="0"/>
              <a:t>piem</a:t>
            </a:r>
            <a:r>
              <a:rPr lang="lv-LV" dirty="0" smtClean="0"/>
              <a:t>. atbilde uz konkrētu terapiju)</a:t>
            </a:r>
          </a:p>
          <a:p>
            <a:r>
              <a:rPr lang="lv-LV" dirty="0" smtClean="0"/>
              <a:t>Prasības </a:t>
            </a:r>
            <a:r>
              <a:rPr lang="lv-LV" dirty="0" err="1" smtClean="0"/>
              <a:t>skrīningā</a:t>
            </a:r>
            <a:r>
              <a:rPr lang="lv-LV" dirty="0" smtClean="0"/>
              <a:t> izmantojamiem </a:t>
            </a:r>
            <a:r>
              <a:rPr lang="lv-LV" dirty="0" err="1" smtClean="0"/>
              <a:t>biomarķieriem</a:t>
            </a:r>
            <a:r>
              <a:rPr lang="lv-LV" dirty="0" smtClean="0"/>
              <a:t>:</a:t>
            </a:r>
          </a:p>
          <a:p>
            <a:pPr lvl="1"/>
            <a:r>
              <a:rPr lang="lv-LV" dirty="0" smtClean="0"/>
              <a:t>Augsts specifiskums</a:t>
            </a:r>
          </a:p>
          <a:p>
            <a:pPr lvl="1"/>
            <a:r>
              <a:rPr lang="lv-LV" dirty="0" smtClean="0"/>
              <a:t>Marķierim jādetektē agrīnas slimības stadijas</a:t>
            </a:r>
          </a:p>
          <a:p>
            <a:pPr lvl="1"/>
            <a:r>
              <a:rPr lang="lv-LV" dirty="0" smtClean="0"/>
              <a:t>Priekšroka </a:t>
            </a:r>
            <a:r>
              <a:rPr lang="lv-LV" dirty="0" err="1" smtClean="0"/>
              <a:t>neinvazīviem</a:t>
            </a:r>
            <a:r>
              <a:rPr lang="lv-LV" dirty="0" smtClean="0"/>
              <a:t> marķieriem</a:t>
            </a:r>
          </a:p>
          <a:p>
            <a:pPr lvl="1"/>
            <a:r>
              <a:rPr lang="lv-LV" dirty="0" smtClean="0"/>
              <a:t>Lēta detektēšanas metode</a:t>
            </a:r>
          </a:p>
          <a:p>
            <a:pPr lvl="1"/>
            <a:endParaRPr lang="lv-LV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Ideāls </a:t>
            </a:r>
            <a:r>
              <a:rPr lang="lv-LV" dirty="0" err="1" smtClean="0"/>
              <a:t>biomarķieris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Biomarķieru nozīmīgums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" r="4035"/>
          <a:stretch/>
        </p:blipFill>
        <p:spPr bwMode="auto">
          <a:xfrm>
            <a:off x="539552" y="959556"/>
            <a:ext cx="7739478" cy="586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lv-LV" sz="4400" dirty="0" err="1" smtClean="0"/>
              <a:t>Farmakoģenētika</a:t>
            </a:r>
            <a:r>
              <a:rPr lang="lv-LV" sz="4400" dirty="0" smtClean="0"/>
              <a:t>= </a:t>
            </a:r>
            <a:r>
              <a:rPr lang="lv-LV" sz="4400" dirty="0" err="1" smtClean="0"/>
              <a:t>farmakoloģija+ģenētika</a:t>
            </a:r>
            <a:endParaRPr lang="lv-LV" sz="4400" dirty="0" smtClean="0"/>
          </a:p>
          <a:p>
            <a:endParaRPr lang="lv-LV" sz="3600" dirty="0" smtClean="0"/>
          </a:p>
          <a:p>
            <a:r>
              <a:rPr lang="lv-LV" sz="3200" dirty="0" err="1" smtClean="0"/>
              <a:t>Farmakoģenētika</a:t>
            </a:r>
            <a:r>
              <a:rPr lang="lv-LV" sz="3200" dirty="0" smtClean="0"/>
              <a:t> ir tādu ģenētisku faktoru noskaidrošana un izpēte, kas ietekmē medikamentu darbību organismā</a:t>
            </a:r>
          </a:p>
          <a:p>
            <a:r>
              <a:rPr lang="lv-LV" sz="3200" dirty="0" smtClean="0"/>
              <a:t>Mērķis- attīstīt veidus kā palielināt medikamentu efektivitāti un samazināt zāļu blaknes.</a:t>
            </a:r>
            <a:endParaRPr lang="lv-LV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Ievads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600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Farmakoģenētika</a:t>
            </a:r>
            <a:r>
              <a:rPr lang="lv-LV" dirty="0" smtClean="0"/>
              <a:t>:  pamatā ir nevēlama vai neefektīva zāļu darbība, kurai tiek meklēts ģenētiskais cēlonis.</a:t>
            </a:r>
          </a:p>
          <a:p>
            <a:pPr lvl="1">
              <a:buNone/>
            </a:pPr>
            <a:endParaRPr lang="lv-LV" dirty="0" smtClean="0"/>
          </a:p>
          <a:p>
            <a:r>
              <a:rPr lang="lv-LV" dirty="0" err="1" smtClean="0"/>
              <a:t>Farmakogenomika</a:t>
            </a:r>
            <a:r>
              <a:rPr lang="lv-LV" dirty="0" smtClean="0"/>
              <a:t>:  noskaidro ģenētiskas izmaiņas populācijā, kas ir atbildīgas par zāļu izraisītiem efektiem.</a:t>
            </a:r>
          </a:p>
          <a:p>
            <a:pPr lvl="8"/>
            <a:r>
              <a:rPr lang="lv-LV" sz="1800" dirty="0" smtClean="0"/>
              <a:t>Cita definīcija – izmaiņas vienā gēnā pret. izmaiņām vairākos gēnos vai visa genoma līmenī.</a:t>
            </a:r>
          </a:p>
          <a:p>
            <a:pPr lvl="8"/>
            <a:endParaRPr lang="lv-LV" sz="1800" dirty="0" smtClean="0"/>
          </a:p>
          <a:p>
            <a:r>
              <a:rPr lang="lv-LV" dirty="0" smtClean="0"/>
              <a:t>Abi termini bieži tiek lietoti viens otru aizstājot.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Farmakoģenētika</a:t>
            </a:r>
            <a:r>
              <a:rPr lang="lv-LV" dirty="0" smtClean="0"/>
              <a:t> vai </a:t>
            </a:r>
            <a:r>
              <a:rPr lang="lv-LV" dirty="0" err="1" smtClean="0"/>
              <a:t>farmakogenomika</a:t>
            </a:r>
            <a:r>
              <a:rPr lang="lv-LV" dirty="0" smtClean="0"/>
              <a:t>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953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Filtrēšanas stratēģijas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75782" cy="57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3250704" cy="5248275"/>
          </a:xfrm>
        </p:spPr>
        <p:txBody>
          <a:bodyPr/>
          <a:lstStyle/>
          <a:p>
            <a:r>
              <a:rPr lang="lv-LV" dirty="0" smtClean="0"/>
              <a:t>Vecums</a:t>
            </a:r>
          </a:p>
          <a:p>
            <a:r>
              <a:rPr lang="lv-LV" dirty="0" smtClean="0"/>
              <a:t>Rase/tautība</a:t>
            </a:r>
          </a:p>
          <a:p>
            <a:r>
              <a:rPr lang="lv-LV" dirty="0" smtClean="0"/>
              <a:t>Svars</a:t>
            </a:r>
          </a:p>
          <a:p>
            <a:r>
              <a:rPr lang="lv-LV" dirty="0" smtClean="0"/>
              <a:t>Dzimums</a:t>
            </a:r>
          </a:p>
          <a:p>
            <a:r>
              <a:rPr lang="lv-LV" dirty="0" smtClean="0"/>
              <a:t>Citas slimības</a:t>
            </a:r>
          </a:p>
          <a:p>
            <a:r>
              <a:rPr lang="lv-LV" dirty="0" smtClean="0"/>
              <a:t>Citi medikamenti</a:t>
            </a:r>
          </a:p>
          <a:p>
            <a:r>
              <a:rPr lang="lv-LV" dirty="0" smtClean="0"/>
              <a:t>Sociālie faktori</a:t>
            </a:r>
          </a:p>
          <a:p>
            <a:r>
              <a:rPr lang="lv-LV" dirty="0" smtClean="0"/>
              <a:t>Smēķēšana</a:t>
            </a:r>
          </a:p>
          <a:p>
            <a:r>
              <a:rPr lang="lv-LV" dirty="0" smtClean="0"/>
              <a:t>Diēta</a:t>
            </a:r>
          </a:p>
          <a:p>
            <a:r>
              <a:rPr lang="lv-LV" b="1" dirty="0" smtClean="0"/>
              <a:t>ĢENĒTIKA</a:t>
            </a:r>
            <a:endParaRPr lang="lv-LV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dirty="0" smtClean="0"/>
              <a:t>Reakcija uz medikamentiem – </a:t>
            </a:r>
            <a:r>
              <a:rPr lang="lv-LV" dirty="0" err="1" smtClean="0"/>
              <a:t>multifaktoriāla</a:t>
            </a:r>
            <a:r>
              <a:rPr lang="lv-LV" dirty="0" smtClean="0"/>
              <a:t> pazīme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27089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/>
              <a:t>Personalizētā medicīna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17022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Atklāt un kategorizēt ģenētiskos faktorus, kas atbild par zāļu efektiem.</a:t>
            </a:r>
          </a:p>
          <a:p>
            <a:r>
              <a:rPr lang="lv-LV" dirty="0" smtClean="0"/>
              <a:t>Validēt iegūtās zināšanas klīniskajā praksē</a:t>
            </a:r>
          </a:p>
          <a:p>
            <a:r>
              <a:rPr lang="lv-LV" dirty="0" smtClean="0"/>
              <a:t>Racionāla un individuāla terapija</a:t>
            </a:r>
          </a:p>
          <a:p>
            <a:r>
              <a:rPr lang="lv-LV" dirty="0" smtClean="0"/>
              <a:t>Potenciālo zāļu lietotāju ģenētisks </a:t>
            </a:r>
            <a:r>
              <a:rPr lang="lv-LV" dirty="0" err="1" smtClean="0"/>
              <a:t>skrīnings</a:t>
            </a:r>
            <a:r>
              <a:rPr lang="lv-LV" dirty="0" smtClean="0"/>
              <a:t>, lai laicīgi identificētu riska grupu.</a:t>
            </a:r>
          </a:p>
          <a:p>
            <a:r>
              <a:rPr lang="lv-LV" dirty="0" smtClean="0"/>
              <a:t>Noskaidrot visas zāļu grupas, kas ir potenciāli bīstamas konkrēta genotipa nēsātājam.</a:t>
            </a:r>
          </a:p>
          <a:p>
            <a:r>
              <a:rPr lang="lv-LV" dirty="0" smtClean="0"/>
              <a:t>Noskaidrot farmakoģenētisko fenotipu biežumu.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Farmakoģenētikas</a:t>
            </a:r>
            <a:r>
              <a:rPr lang="lv-LV" dirty="0" smtClean="0"/>
              <a:t> uzdevumi: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15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 smtClean="0"/>
              <a:t>Noskaidroti visi ģenētiskie faktori, kas ir saistīti ar medikamenta efektivitāti un blaknēm</a:t>
            </a:r>
          </a:p>
          <a:p>
            <a:endParaRPr lang="lv-LV" sz="3200" dirty="0" smtClean="0"/>
          </a:p>
          <a:p>
            <a:r>
              <a:rPr lang="lv-LV" sz="3200" dirty="0" smtClean="0"/>
              <a:t>Farmakoloģisko testu nozīme un spēja paredzēt zāļu efektivitāti un blaknes ir izvērtēta </a:t>
            </a:r>
            <a:r>
              <a:rPr lang="lv-LV" sz="3200" dirty="0" err="1" smtClean="0"/>
              <a:t>prospektīvos</a:t>
            </a:r>
            <a:r>
              <a:rPr lang="lv-LV" sz="3200" dirty="0" smtClean="0"/>
              <a:t> klīniskos pētījumos vairākās populācijās.</a:t>
            </a:r>
            <a:endParaRPr lang="lv-LV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Farmakoģenētikas</a:t>
            </a:r>
            <a:r>
              <a:rPr lang="lv-LV" dirty="0" smtClean="0"/>
              <a:t> ideāls: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289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881336"/>
            <a:ext cx="913356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48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563563"/>
          </a:xfrm>
        </p:spPr>
        <p:txBody>
          <a:bodyPr/>
          <a:lstStyle/>
          <a:p>
            <a:r>
              <a:rPr lang="lv-LV" sz="2800" dirty="0" smtClean="0"/>
              <a:t>Vai ir </a:t>
            </a:r>
            <a:r>
              <a:rPr lang="lv-LV" sz="2800" dirty="0" err="1" smtClean="0"/>
              <a:t>nepieciešmi</a:t>
            </a:r>
            <a:r>
              <a:rPr lang="lv-LV" sz="2800" dirty="0" smtClean="0"/>
              <a:t> </a:t>
            </a:r>
            <a:r>
              <a:rPr lang="lv-LV" sz="2800" dirty="0" err="1" smtClean="0"/>
              <a:t>biomarķieri</a:t>
            </a:r>
            <a:r>
              <a:rPr lang="lv-LV" sz="2800" dirty="0" smtClean="0"/>
              <a:t> zāļu efektivitātes noteikšanai?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605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dirty="0" err="1" smtClean="0"/>
              <a:t>Variabilitāte</a:t>
            </a:r>
            <a:r>
              <a:rPr lang="lv-LV" dirty="0" smtClean="0"/>
              <a:t> individuālā atbildē uz medikamentiem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495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lv-LV" sz="2400" b="1" u="sng" dirty="0" smtClean="0"/>
              <a:t>Slimība</a:t>
            </a:r>
            <a:r>
              <a:rPr lang="en-US" sz="2400" b="1" dirty="0"/>
              <a:t>	</a:t>
            </a:r>
            <a:r>
              <a:rPr lang="lv-LV" sz="2400" b="1" dirty="0" smtClean="0"/>
              <a:t>	</a:t>
            </a:r>
            <a:r>
              <a:rPr lang="lv-LV" sz="2400" b="1" u="sng" dirty="0" smtClean="0"/>
              <a:t>Zāļu klase</a:t>
            </a:r>
            <a:r>
              <a:rPr lang="en-US" sz="2400" b="1" dirty="0"/>
              <a:t>	   </a:t>
            </a:r>
            <a:r>
              <a:rPr lang="en-US" sz="2400" b="1" u="sng" dirty="0"/>
              <a:t>Rate of Poor </a:t>
            </a:r>
            <a:r>
              <a:rPr lang="en-US" sz="2400" b="1" u="sng" dirty="0" smtClean="0"/>
              <a:t>Response</a:t>
            </a:r>
            <a:endParaRPr lang="lv-LV" sz="2400" b="1" u="sng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/>
              <a:t>Astma</a:t>
            </a:r>
            <a:r>
              <a:rPr lang="en-US" sz="2400" dirty="0"/>
              <a:t>		</a:t>
            </a:r>
            <a:r>
              <a:rPr lang="lv-LV" sz="2400" dirty="0" smtClean="0"/>
              <a:t>	</a:t>
            </a:r>
            <a:r>
              <a:rPr lang="en-US" sz="2400" dirty="0" smtClean="0"/>
              <a:t>Beta-agonist</a:t>
            </a:r>
            <a:r>
              <a:rPr lang="lv-LV" sz="2400" dirty="0" smtClean="0"/>
              <a:t>i			</a:t>
            </a:r>
            <a:r>
              <a:rPr lang="en-US" sz="2400" dirty="0" smtClean="0"/>
              <a:t>40-75</a:t>
            </a:r>
            <a:r>
              <a:rPr lang="en-US" sz="2400" dirty="0"/>
              <a:t>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H</a:t>
            </a:r>
            <a:r>
              <a:rPr lang="lv-LV" sz="2400" dirty="0" smtClean="0"/>
              <a:t>i</a:t>
            </a:r>
            <a:r>
              <a:rPr lang="en-US" sz="2400" dirty="0" err="1" smtClean="0"/>
              <a:t>pertensi</a:t>
            </a:r>
            <a:r>
              <a:rPr lang="lv-LV" sz="2400" dirty="0" smtClean="0"/>
              <a:t>ja</a:t>
            </a:r>
            <a:r>
              <a:rPr lang="en-US" sz="2400" dirty="0"/>
              <a:t>		</a:t>
            </a:r>
            <a:r>
              <a:rPr lang="lv-LV" sz="2400" dirty="0" smtClean="0"/>
              <a:t>Dažādas</a:t>
            </a:r>
            <a:r>
              <a:rPr lang="en-US" sz="2400" dirty="0"/>
              <a:t>			30%</a:t>
            </a:r>
          </a:p>
          <a:p>
            <a:pPr>
              <a:lnSpc>
                <a:spcPct val="80000"/>
              </a:lnSpc>
              <a:buNone/>
            </a:pPr>
            <a:r>
              <a:rPr lang="lv-LV" sz="2400" dirty="0" smtClean="0"/>
              <a:t>Ļaundabīgi audzēji</a:t>
            </a:r>
            <a:r>
              <a:rPr lang="en-US" sz="2400" dirty="0"/>
              <a:t>	</a:t>
            </a:r>
            <a:r>
              <a:rPr lang="lv-LV" sz="2400" dirty="0" smtClean="0"/>
              <a:t> Dažādas </a:t>
            </a:r>
            <a:r>
              <a:rPr lang="en-US" sz="2400" dirty="0"/>
              <a:t>			70%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/>
              <a:t>Depres</a:t>
            </a:r>
            <a:r>
              <a:rPr lang="lv-LV" sz="2400" dirty="0" err="1" smtClean="0"/>
              <a:t>ija</a:t>
            </a:r>
            <a:r>
              <a:rPr lang="en-US" sz="2400" dirty="0"/>
              <a:t>		SSRIs, </a:t>
            </a:r>
            <a:r>
              <a:rPr lang="lv-LV" sz="2400" dirty="0" err="1" smtClean="0"/>
              <a:t>tricikl.ad</a:t>
            </a:r>
            <a:r>
              <a:rPr lang="lv-LV" sz="2400" dirty="0" smtClean="0"/>
              <a:t>.</a:t>
            </a:r>
            <a:r>
              <a:rPr lang="en-US" sz="2400" dirty="0"/>
              <a:t>		20-40%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err="1" smtClean="0"/>
              <a:t>Diab</a:t>
            </a:r>
            <a:r>
              <a:rPr lang="lv-LV" sz="2400" dirty="0" err="1" smtClean="0"/>
              <a:t>ēts</a:t>
            </a:r>
            <a:r>
              <a:rPr lang="en-US" sz="2400" dirty="0"/>
              <a:t>		</a:t>
            </a:r>
            <a:r>
              <a:rPr lang="lv-LV" sz="2400" dirty="0" smtClean="0"/>
              <a:t> Dažādas </a:t>
            </a:r>
            <a:r>
              <a:rPr lang="en-US" sz="2400" dirty="0"/>
              <a:t>	</a:t>
            </a:r>
            <a:r>
              <a:rPr lang="lv-LV" sz="2400" dirty="0" smtClean="0"/>
              <a:t>		</a:t>
            </a:r>
            <a:r>
              <a:rPr lang="en-US" sz="2400" dirty="0" smtClean="0"/>
              <a:t>50</a:t>
            </a:r>
            <a:r>
              <a:rPr lang="en-US" sz="2400" dirty="0"/>
              <a:t>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lv-LV" sz="2400" dirty="0" smtClean="0"/>
              <a:t>Artrīts	</a:t>
            </a:r>
            <a:r>
              <a:rPr lang="en-US" sz="2400" dirty="0"/>
              <a:t>		NSAIDs, COX-2 </a:t>
            </a:r>
            <a:r>
              <a:rPr lang="en-US" sz="2400" dirty="0" smtClean="0"/>
              <a:t>inhibitor</a:t>
            </a:r>
            <a:r>
              <a:rPr lang="lv-LV" sz="2400" dirty="0" smtClean="0"/>
              <a:t>i</a:t>
            </a:r>
            <a:r>
              <a:rPr lang="en-US" sz="2400" dirty="0"/>
              <a:t>	30-60%</a:t>
            </a:r>
          </a:p>
          <a:p>
            <a:pPr>
              <a:lnSpc>
                <a:spcPct val="80000"/>
              </a:lnSpc>
              <a:buNone/>
            </a:pPr>
            <a:r>
              <a:rPr lang="lv-LV" sz="2400" dirty="0" smtClean="0"/>
              <a:t>Šizofrēnija	</a:t>
            </a:r>
            <a:r>
              <a:rPr lang="en-US" sz="2400" dirty="0"/>
              <a:t>	</a:t>
            </a:r>
            <a:r>
              <a:rPr lang="lv-LV" sz="2400" dirty="0" smtClean="0"/>
              <a:t> Dažādas </a:t>
            </a:r>
            <a:r>
              <a:rPr lang="en-US" sz="2400" dirty="0"/>
              <a:t>			25-75%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84325" y="5065713"/>
            <a:ext cx="184150" cy="3667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6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315"/>
            <a:ext cx="91722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 smtClean="0"/>
              <a:t>Pārsvarā pētījumi fokusēti uz vienu gēnu, testēts ierobežots skaits mutāciju</a:t>
            </a:r>
          </a:p>
          <a:p>
            <a:endParaRPr lang="lv-LV" sz="3200" dirty="0" smtClean="0"/>
          </a:p>
          <a:p>
            <a:r>
              <a:rPr lang="lv-LV" sz="3200" dirty="0" smtClean="0"/>
              <a:t>Testu </a:t>
            </a:r>
            <a:r>
              <a:rPr lang="lv-LV" sz="3200" dirty="0" err="1" smtClean="0"/>
              <a:t>prognostiskā</a:t>
            </a:r>
            <a:r>
              <a:rPr lang="lv-LV" sz="3200" dirty="0" smtClean="0"/>
              <a:t> vērtība balstīta uz atsevišķu gadījumu izvērtēšanu</a:t>
            </a:r>
          </a:p>
          <a:p>
            <a:endParaRPr lang="lv-LV" sz="3200" dirty="0" smtClean="0"/>
          </a:p>
          <a:p>
            <a:r>
              <a:rPr lang="lv-LV" sz="3200" dirty="0" smtClean="0"/>
              <a:t>Pārsvarā retrospektīvi pētījumi ar nepilnīgu informāciju par pacietu fenotipu, </a:t>
            </a:r>
            <a:r>
              <a:rPr lang="lv-LV" sz="3200" dirty="0" err="1" smtClean="0"/>
              <a:t>blakusfaktoriem</a:t>
            </a:r>
            <a:r>
              <a:rPr lang="lv-LV" sz="3200" dirty="0" smtClean="0"/>
              <a:t> un klīnisko iznākumu. </a:t>
            </a:r>
            <a:endParaRPr lang="lv-LV" sz="32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lv-LV" dirty="0" err="1" smtClean="0"/>
              <a:t>Farmakoģenētikas</a:t>
            </a:r>
            <a:r>
              <a:rPr lang="lv-LV" dirty="0" smtClean="0"/>
              <a:t> realitāte: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583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236538" y="206375"/>
            <a:ext cx="8548687" cy="558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lv-LV" sz="4000" b="1" dirty="0" smtClean="0">
                <a:solidFill>
                  <a:srgbClr val="000000"/>
                </a:solidFill>
              </a:rPr>
              <a:t>Zāļu metabolisms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676400"/>
            <a:ext cx="7134225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89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3250" cy="684213"/>
          </a:xfrm>
        </p:spPr>
        <p:txBody>
          <a:bodyPr/>
          <a:lstStyle/>
          <a:p>
            <a:r>
              <a:rPr lang="lv-LV" dirty="0" err="1" smtClean="0"/>
              <a:t>Farmakoģenētika</a:t>
            </a:r>
            <a:r>
              <a:rPr lang="lv-LV" dirty="0" smtClean="0"/>
              <a:t>:</a:t>
            </a:r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3400" y="1600200"/>
            <a:ext cx="25146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lv-LV" sz="2400" b="1" dirty="0" smtClean="0">
                <a:solidFill>
                  <a:srgbClr val="000000"/>
                </a:solidFill>
                <a:latin typeface="Times New Roman" pitchFamily="18" charset="0"/>
              </a:rPr>
              <a:t>ZĀĻU MĒRĶI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0" y="1600200"/>
            <a:ext cx="2514600" cy="15240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lv-LV" sz="2000" b="1" dirty="0" smtClean="0">
                <a:solidFill>
                  <a:srgbClr val="000000"/>
                </a:solidFill>
                <a:latin typeface="Times New Roman" pitchFamily="18" charset="0"/>
              </a:rPr>
              <a:t>ZĀĻU </a:t>
            </a:r>
            <a:br>
              <a:rPr kumimoji="1" lang="lv-LV" sz="20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lv-LV" sz="2000" b="1" dirty="0" smtClean="0">
                <a:solidFill>
                  <a:srgbClr val="000000"/>
                </a:solidFill>
                <a:latin typeface="Times New Roman" pitchFamily="18" charset="0"/>
              </a:rPr>
              <a:t>METABOLIZĒJOŠIE</a:t>
            </a:r>
            <a:br>
              <a:rPr kumimoji="1" lang="lv-LV" sz="20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lv-LV" sz="2000" b="1" dirty="0" smtClean="0">
                <a:solidFill>
                  <a:srgbClr val="000000"/>
                </a:solidFill>
                <a:latin typeface="Times New Roman" pitchFamily="18" charset="0"/>
              </a:rPr>
              <a:t> ENZĪMI</a:t>
            </a:r>
            <a:endParaRPr kumimoji="1"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76600" y="1600200"/>
            <a:ext cx="25146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lv-LV" sz="2400" b="1" dirty="0" smtClean="0">
                <a:solidFill>
                  <a:srgbClr val="000000"/>
                </a:solidFill>
                <a:latin typeface="Times New Roman" pitchFamily="18" charset="0"/>
              </a:rPr>
              <a:t>ZĀĻU </a:t>
            </a:r>
            <a:br>
              <a:rPr kumimoji="1" lang="lv-LV" sz="24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lv-LV" sz="2400" b="1" dirty="0" smtClean="0">
                <a:solidFill>
                  <a:srgbClr val="000000"/>
                </a:solidFill>
                <a:latin typeface="Times New Roman" pitchFamily="18" charset="0"/>
              </a:rPr>
              <a:t>TRANSPORTERI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174" name="AutoShape 6"/>
          <p:cNvCxnSpPr>
            <a:cxnSpLocks noChangeShapeType="1"/>
            <a:stCxn id="7171" idx="0"/>
            <a:endCxn id="7173" idx="0"/>
          </p:cNvCxnSpPr>
          <p:nvPr/>
        </p:nvCxnSpPr>
        <p:spPr bwMode="auto">
          <a:xfrm rot="5400000" flipV="1">
            <a:off x="3556794" y="57944"/>
            <a:ext cx="1588" cy="30861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175" name="AutoShape 7"/>
          <p:cNvCxnSpPr>
            <a:cxnSpLocks noChangeShapeType="1"/>
            <a:stCxn id="7173" idx="0"/>
            <a:endCxn id="7172" idx="0"/>
          </p:cNvCxnSpPr>
          <p:nvPr/>
        </p:nvCxnSpPr>
        <p:spPr bwMode="auto">
          <a:xfrm rot="5400000" flipV="1">
            <a:off x="6685757" y="15081"/>
            <a:ext cx="1588" cy="3171825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143500" y="3733800"/>
            <a:ext cx="35814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2400" b="1">
                <a:solidFill>
                  <a:srgbClr val="000000"/>
                </a:solidFill>
                <a:latin typeface="Times New Roman" pitchFamily="18" charset="0"/>
              </a:rPr>
              <a:t>PHARMACOKINETICS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95300" y="3733800"/>
            <a:ext cx="35814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2400" b="1">
                <a:solidFill>
                  <a:srgbClr val="000000"/>
                </a:solidFill>
                <a:latin typeface="Times New Roman" pitchFamily="18" charset="0"/>
              </a:rPr>
              <a:t>PHARMACODYNAMICS</a:t>
            </a:r>
          </a:p>
        </p:txBody>
      </p:sp>
      <p:cxnSp>
        <p:nvCxnSpPr>
          <p:cNvPr id="7178" name="AutoShape 10"/>
          <p:cNvCxnSpPr>
            <a:cxnSpLocks noChangeShapeType="1"/>
          </p:cNvCxnSpPr>
          <p:nvPr/>
        </p:nvCxnSpPr>
        <p:spPr bwMode="auto">
          <a:xfrm rot="16200000" flipH="1">
            <a:off x="1726407" y="3150393"/>
            <a:ext cx="609600" cy="557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179" name="AutoShape 11"/>
          <p:cNvCxnSpPr>
            <a:cxnSpLocks noChangeShapeType="1"/>
            <a:stCxn id="7172" idx="2"/>
            <a:endCxn id="7176" idx="0"/>
          </p:cNvCxnSpPr>
          <p:nvPr/>
        </p:nvCxnSpPr>
        <p:spPr bwMode="auto">
          <a:xfrm rot="5400000">
            <a:off x="7731919" y="3193256"/>
            <a:ext cx="609600" cy="4714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2743200" y="5257800"/>
            <a:ext cx="3657600" cy="1143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Variability in </a:t>
            </a:r>
          </a:p>
          <a:p>
            <a:pPr algn="ctr"/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Efficacy/Toxicity</a:t>
            </a:r>
          </a:p>
        </p:txBody>
      </p:sp>
      <p:cxnSp>
        <p:nvCxnSpPr>
          <p:cNvPr id="7181" name="AutoShape 13"/>
          <p:cNvCxnSpPr>
            <a:cxnSpLocks noChangeShapeType="1"/>
          </p:cNvCxnSpPr>
          <p:nvPr/>
        </p:nvCxnSpPr>
        <p:spPr bwMode="auto">
          <a:xfrm>
            <a:off x="1676400" y="4648200"/>
            <a:ext cx="1905000" cy="609600"/>
          </a:xfrm>
          <a:prstGeom prst="straightConnector1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2" name="AutoShape 14"/>
          <p:cNvCxnSpPr>
            <a:cxnSpLocks noChangeShapeType="1"/>
          </p:cNvCxnSpPr>
          <p:nvPr/>
        </p:nvCxnSpPr>
        <p:spPr bwMode="auto">
          <a:xfrm flipH="1">
            <a:off x="5715000" y="4648200"/>
            <a:ext cx="2057400" cy="685800"/>
          </a:xfrm>
          <a:prstGeom prst="straightConnector1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3" name="AutoShape 15"/>
          <p:cNvCxnSpPr>
            <a:cxnSpLocks noChangeShapeType="1"/>
            <a:stCxn id="7173" idx="2"/>
            <a:endCxn id="7176" idx="0"/>
          </p:cNvCxnSpPr>
          <p:nvPr/>
        </p:nvCxnSpPr>
        <p:spPr bwMode="auto">
          <a:xfrm rot="16200000" flipH="1">
            <a:off x="6146007" y="2078831"/>
            <a:ext cx="609600" cy="27003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184" name="AutoShape 16"/>
          <p:cNvCxnSpPr>
            <a:cxnSpLocks noChangeShapeType="1"/>
            <a:stCxn id="7173" idx="2"/>
            <a:endCxn id="7177" idx="0"/>
          </p:cNvCxnSpPr>
          <p:nvPr/>
        </p:nvCxnSpPr>
        <p:spPr bwMode="auto">
          <a:xfrm rot="5400000">
            <a:off x="3105150" y="2305050"/>
            <a:ext cx="609600" cy="2247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51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63563"/>
          </a:xfrm>
        </p:spPr>
        <p:txBody>
          <a:bodyPr/>
          <a:lstStyle/>
          <a:p>
            <a:r>
              <a:rPr lang="lv-LV" sz="2800" dirty="0" smtClean="0"/>
              <a:t>Mutāciju identifikācija – </a:t>
            </a:r>
            <a:r>
              <a:rPr lang="lv-LV" sz="2800" dirty="0" err="1" smtClean="0"/>
              <a:t>autosomāli</a:t>
            </a:r>
            <a:r>
              <a:rPr lang="lv-LV" sz="2800" dirty="0" smtClean="0"/>
              <a:t> </a:t>
            </a:r>
            <a:r>
              <a:rPr lang="lv-LV" sz="2800" dirty="0" err="1" smtClean="0"/>
              <a:t>recesīvām</a:t>
            </a:r>
            <a:r>
              <a:rPr lang="lv-LV" sz="2800" dirty="0" smtClean="0"/>
              <a:t> slimībām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8957"/>
            <a:ext cx="8172400" cy="60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Dažādi riski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600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Koncentrācijas un efekta attiecība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5" y="908720"/>
            <a:ext cx="928661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Farmakoģenētika</a:t>
            </a:r>
            <a:r>
              <a:rPr lang="lv-LV" dirty="0" smtClean="0"/>
              <a:t> : </a:t>
            </a:r>
            <a:endParaRPr lang="lv-LV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lv-LV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Ģenētiskā</a:t>
            </a:r>
            <a:r>
              <a:rPr kumimoji="0" lang="lv-LV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ietekme var izpausties uz: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lv-LV" sz="3200" b="0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lv-LV" sz="3200" kern="0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Farmakokinētiku-</a:t>
            </a:r>
            <a:r>
              <a:rPr lang="lv-LV" sz="3200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ģenētiskās variācijas, kas ietekmē </a:t>
            </a:r>
            <a:r>
              <a:rPr lang="lv-LV" sz="3200" kern="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biopieejamību</a:t>
            </a: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lv-LV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Farmakodinamiku</a:t>
            </a:r>
            <a:r>
              <a:rPr kumimoji="0" lang="lv-LV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– ģenētiskās variācijas</a:t>
            </a:r>
            <a:r>
              <a:rPr lang="lv-LV" sz="3200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kas ietekmē zāļu mērķu darbību</a:t>
            </a: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 smtClean="0"/>
              <a:t>I Fāzes enzīmi: nodrošina nesintētisko </a:t>
            </a:r>
            <a:r>
              <a:rPr lang="lv-LV" sz="3200" dirty="0" err="1" smtClean="0"/>
              <a:t>metabolizēšanu</a:t>
            </a:r>
            <a:r>
              <a:rPr lang="lv-LV" sz="3200" dirty="0" smtClean="0"/>
              <a:t> veicot medikamenta oksidēšanu, reducēšanu vai hidrolīzi.</a:t>
            </a:r>
          </a:p>
          <a:p>
            <a:r>
              <a:rPr lang="lv-LV" sz="3200" dirty="0" smtClean="0"/>
              <a:t>II fāzes enzīmi: nodrošina konjugēšanas tipa reakcijas – </a:t>
            </a:r>
            <a:r>
              <a:rPr lang="lv-LV" sz="3200" dirty="0" err="1" smtClean="0"/>
              <a:t>metilēšanu</a:t>
            </a:r>
            <a:r>
              <a:rPr lang="lv-LV" sz="3200" dirty="0" smtClean="0"/>
              <a:t>, </a:t>
            </a:r>
            <a:r>
              <a:rPr lang="lv-LV" sz="3200" dirty="0" err="1" smtClean="0"/>
              <a:t>acetilēšanu</a:t>
            </a:r>
            <a:r>
              <a:rPr lang="lv-LV" sz="3200" dirty="0" smtClean="0"/>
              <a:t>, </a:t>
            </a:r>
            <a:r>
              <a:rPr lang="lv-LV" sz="3200" dirty="0" err="1" smtClean="0"/>
              <a:t>glikuronidizāciju</a:t>
            </a:r>
            <a:endParaRPr lang="lv-LV" sz="3200" dirty="0" smtClean="0"/>
          </a:p>
          <a:p>
            <a:r>
              <a:rPr lang="lv-LV" sz="3200" dirty="0" err="1" smtClean="0"/>
              <a:t>Metabolizēšana</a:t>
            </a:r>
            <a:r>
              <a:rPr lang="lv-LV" sz="3200" dirty="0" smtClean="0"/>
              <a:t> parasti lokalizēta aknās, lai arī citos orgānos var notikt </a:t>
            </a:r>
            <a:r>
              <a:rPr lang="lv-LV" sz="3200" dirty="0" err="1" smtClean="0"/>
              <a:t>metabolizēšanas</a:t>
            </a:r>
            <a:r>
              <a:rPr lang="lv-LV" sz="3200" dirty="0" smtClean="0"/>
              <a:t> reakcijas. </a:t>
            </a:r>
            <a:endParaRPr lang="lv-LV" sz="32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lv-LV" dirty="0" smtClean="0"/>
              <a:t>Zāles </a:t>
            </a:r>
            <a:r>
              <a:rPr lang="lv-LV" dirty="0" err="1" smtClean="0"/>
              <a:t>metabolizējoši</a:t>
            </a:r>
            <a:r>
              <a:rPr lang="lv-LV" dirty="0" smtClean="0"/>
              <a:t> enzīmi: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539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Zāles </a:t>
            </a:r>
            <a:r>
              <a:rPr lang="lv-LV" dirty="0" err="1" smtClean="0"/>
              <a:t>metabolizējoši</a:t>
            </a:r>
            <a:r>
              <a:rPr lang="lv-LV" dirty="0" smtClean="0"/>
              <a:t> enzīmi:</a:t>
            </a:r>
            <a:endParaRPr lang="en-US" dirty="0"/>
          </a:p>
        </p:txBody>
      </p:sp>
      <p:pic>
        <p:nvPicPr>
          <p:cNvPr id="343043" name="Picture 3" descr="12se4619994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938540" cy="3904483"/>
          </a:xfrm>
          <a:prstGeom prst="rect">
            <a:avLst/>
          </a:prstGeom>
          <a:noFill/>
        </p:spPr>
      </p:pic>
      <p:sp>
        <p:nvSpPr>
          <p:cNvPr id="4" name="Text Box 76"/>
          <p:cNvSpPr txBox="1">
            <a:spLocks noChangeArrowheads="1"/>
          </p:cNvSpPr>
          <p:nvPr/>
        </p:nvSpPr>
        <p:spPr bwMode="auto">
          <a:xfrm>
            <a:off x="179512" y="5085184"/>
            <a:ext cx="8810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CYP: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cytochrome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P450, NQ01: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NADPH:quinone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oxidoreductase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(DT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diaphorase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); DPD: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dihydropyrimidine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dehydrogenase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ADH: alcohol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dehydrogenase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ALDH: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aldehyde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dehydrogenase</a:t>
            </a:r>
            <a:endParaRPr lang="en-US" sz="16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104775" y="5880100"/>
            <a:ext cx="70473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HMT: histamine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methyltransferase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TPMT: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thiopurine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methyltransferase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pPr algn="l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COMT: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catechol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O-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methyltransferase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UGT: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Uridine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Glucuronosyl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-S-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Transferases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pPr algn="l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ST: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Sulfotransferase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 GST: Glutathione-S-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Transferases</a:t>
            </a:r>
            <a:endParaRPr lang="en-US" sz="16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Citohromu P450 grupas enzīmi</a:t>
            </a:r>
            <a:endParaRPr lang="lv-LV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lv-LV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P450 ir liela enzīmu</a:t>
            </a:r>
            <a:r>
              <a:rPr kumimoji="0" lang="lv-LV" sz="32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grupa, kas ietver sevī dažādus enzīmus</a:t>
            </a:r>
            <a:r>
              <a:rPr lang="lv-LV" sz="3200" kern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kas pārsvarā </a:t>
            </a:r>
            <a:r>
              <a:rPr lang="lv-LV" sz="3200" kern="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katalizē</a:t>
            </a:r>
            <a:r>
              <a:rPr lang="lv-LV" sz="3200" kern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organisku substrātu oksidēšanu (visbiežāk </a:t>
            </a:r>
            <a:r>
              <a:rPr lang="lv-LV" sz="3200" kern="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monooksigenāzes)-</a:t>
            </a:r>
            <a:r>
              <a:rPr lang="lv-LV" sz="3200" kern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pieder pie </a:t>
            </a:r>
            <a:r>
              <a:rPr lang="lv-LV" sz="3200" kern="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hemoproteīnu</a:t>
            </a:r>
            <a:r>
              <a:rPr lang="lv-LV" sz="3200" kern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grupas</a:t>
            </a:r>
            <a:endParaRPr kumimoji="0" lang="lv-LV" sz="32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lv-LV" sz="32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Cilvēka genomā ir 57 P450 gēni un 59 </a:t>
            </a:r>
            <a:r>
              <a:rPr lang="lv-LV" sz="320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pseidogēni</a:t>
            </a:r>
            <a:endParaRPr kumimoji="0" lang="lv-LV" sz="32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39552" y="188640"/>
            <a:ext cx="7702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30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lv-LV" sz="3000" b="1" dirty="0" err="1" smtClean="0">
                <a:solidFill>
                  <a:schemeClr val="tx2"/>
                </a:solidFill>
                <a:latin typeface="Arial" pitchFamily="34" charset="0"/>
              </a:rPr>
              <a:t>itohromu</a:t>
            </a:r>
            <a:r>
              <a:rPr lang="de-DE" sz="30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de-DE" sz="3000" b="1" dirty="0">
                <a:solidFill>
                  <a:schemeClr val="tx2"/>
                </a:solidFill>
                <a:latin typeface="Arial" pitchFamily="34" charset="0"/>
              </a:rPr>
              <a:t>P450 </a:t>
            </a:r>
            <a:r>
              <a:rPr lang="de-DE" sz="3000" b="1" dirty="0" smtClean="0">
                <a:solidFill>
                  <a:schemeClr val="tx2"/>
                </a:solidFill>
                <a:latin typeface="Arial" pitchFamily="34" charset="0"/>
              </a:rPr>
              <a:t>N</a:t>
            </a:r>
            <a:r>
              <a:rPr lang="lv-LV" sz="3000" b="1" dirty="0" err="1" smtClean="0">
                <a:solidFill>
                  <a:schemeClr val="tx2"/>
                </a:solidFill>
                <a:latin typeface="Arial" pitchFamily="34" charset="0"/>
              </a:rPr>
              <a:t>omenklatūra</a:t>
            </a:r>
            <a:endParaRPr lang="de-DE" sz="3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552" y="1196752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>
                <a:latin typeface="Arial" pitchFamily="34" charset="0"/>
              </a:rPr>
              <a:t>classification:	CYP 3 A 4</a:t>
            </a:r>
            <a:endParaRPr lang="de-DE" sz="2000" i="1">
              <a:latin typeface="Arial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91952" y="1653952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>
                <a:latin typeface="Arial" pitchFamily="34" charset="0"/>
              </a:rPr>
              <a:t>family</a:t>
            </a:r>
            <a:br>
              <a:rPr lang="de-DE" sz="2000">
                <a:latin typeface="Arial" pitchFamily="34" charset="0"/>
              </a:rPr>
            </a:br>
            <a:r>
              <a:rPr lang="de-DE" sz="2000">
                <a:latin typeface="Arial" pitchFamily="34" charset="0"/>
              </a:rPr>
              <a:t>&gt;40% sequence-homology</a:t>
            </a:r>
            <a:endParaRPr lang="de-DE" sz="2000" i="1">
              <a:latin typeface="Arial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96952" y="2187352"/>
            <a:ext cx="3847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 dirty="0">
                <a:latin typeface="Arial" pitchFamily="34" charset="0"/>
              </a:rPr>
              <a:t>sub-family</a:t>
            </a:r>
            <a:br>
              <a:rPr lang="de-DE" sz="2000" dirty="0">
                <a:latin typeface="Arial" pitchFamily="34" charset="0"/>
              </a:rPr>
            </a:br>
            <a:r>
              <a:rPr lang="de-DE" sz="2000" dirty="0">
                <a:latin typeface="Arial" pitchFamily="34" charset="0"/>
              </a:rPr>
              <a:t>&gt;55% sequence-homology</a:t>
            </a:r>
            <a:endParaRPr lang="de-DE" sz="2000" i="1" dirty="0">
              <a:latin typeface="Arial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511352" y="1730152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>
                <a:latin typeface="Arial" pitchFamily="34" charset="0"/>
              </a:rPr>
              <a:t>isoenzyme</a:t>
            </a:r>
            <a:endParaRPr lang="de-DE" sz="2000" i="1">
              <a:latin typeface="Arial" pitchFamily="34" charset="0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1834952" y="1501552"/>
            <a:ext cx="1219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3358952" y="1606327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 flipV="1">
            <a:off x="3663752" y="1577752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98665" y="1196752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>
                <a:latin typeface="Arial" pitchFamily="34" charset="0"/>
              </a:rPr>
              <a:t>*15 A-B</a:t>
            </a:r>
            <a:endParaRPr lang="de-DE" sz="2000" i="1">
              <a:latin typeface="Arial" pitchFamily="34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959152" y="1730152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>
                <a:latin typeface="Arial" pitchFamily="34" charset="0"/>
              </a:rPr>
              <a:t>allele</a:t>
            </a:r>
            <a:endParaRPr lang="de-DE" sz="2000" i="1">
              <a:latin typeface="Arial" pitchFamily="34" charset="0"/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 flipV="1">
            <a:off x="4273352" y="1577752"/>
            <a:ext cx="762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5328592" cy="38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utoUpdateAnimBg="0"/>
      <p:bldP spid="50181" grpId="0" autoUpdateAnimBg="0"/>
      <p:bldP spid="50182" grpId="0" autoUpdateAnimBg="0"/>
      <p:bldP spid="50183" grpId="0" animBg="1"/>
      <p:bldP spid="50184" grpId="0" animBg="1"/>
      <p:bldP spid="50185" grpId="0" animBg="1"/>
      <p:bldP spid="50186" grpId="0" autoUpdateAnimBg="0"/>
      <p:bldP spid="50187" grpId="0" autoUpdateAnimBg="0"/>
      <p:bldP spid="5018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2895600" y="4419600"/>
            <a:ext cx="965200" cy="7747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88640"/>
            <a:ext cx="8548687" cy="702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lv-LV" sz="3200" b="1" dirty="0" smtClean="0">
                <a:solidFill>
                  <a:schemeClr val="tx1">
                    <a:lumMod val="75000"/>
                  </a:schemeClr>
                </a:solidFill>
              </a:rPr>
              <a:t>Relatīvie P450 enzīmu daudzumi aknās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1905000" y="2798763"/>
            <a:ext cx="1216025" cy="731837"/>
          </a:xfrm>
          <a:custGeom>
            <a:avLst/>
            <a:gdLst/>
            <a:ahLst/>
            <a:cxnLst>
              <a:cxn ang="0">
                <a:pos x="766" y="180"/>
              </a:cxn>
              <a:cxn ang="0">
                <a:pos x="0" y="0"/>
              </a:cxn>
              <a:cxn ang="0">
                <a:pos x="0" y="281"/>
              </a:cxn>
              <a:cxn ang="0">
                <a:pos x="766" y="461"/>
              </a:cxn>
              <a:cxn ang="0">
                <a:pos x="766" y="180"/>
              </a:cxn>
            </a:cxnLst>
            <a:rect l="0" t="0" r="r" b="b"/>
            <a:pathLst>
              <a:path w="766" h="461">
                <a:moveTo>
                  <a:pt x="766" y="180"/>
                </a:moveTo>
                <a:lnTo>
                  <a:pt x="0" y="0"/>
                </a:lnTo>
                <a:lnTo>
                  <a:pt x="0" y="281"/>
                </a:lnTo>
                <a:lnTo>
                  <a:pt x="766" y="461"/>
                </a:lnTo>
                <a:lnTo>
                  <a:pt x="766" y="180"/>
                </a:lnTo>
                <a:close/>
              </a:path>
            </a:pathLst>
          </a:custGeom>
          <a:solidFill>
            <a:srgbClr val="536578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121025" y="2789238"/>
            <a:ext cx="1149350" cy="741362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724" y="0"/>
              </a:cxn>
              <a:cxn ang="0">
                <a:pos x="724" y="281"/>
              </a:cxn>
              <a:cxn ang="0">
                <a:pos x="0" y="467"/>
              </a:cxn>
              <a:cxn ang="0">
                <a:pos x="0" y="186"/>
              </a:cxn>
            </a:cxnLst>
            <a:rect l="0" t="0" r="r" b="b"/>
            <a:pathLst>
              <a:path w="724" h="467">
                <a:moveTo>
                  <a:pt x="0" y="186"/>
                </a:moveTo>
                <a:lnTo>
                  <a:pt x="724" y="0"/>
                </a:lnTo>
                <a:lnTo>
                  <a:pt x="724" y="281"/>
                </a:lnTo>
                <a:lnTo>
                  <a:pt x="0" y="467"/>
                </a:lnTo>
                <a:lnTo>
                  <a:pt x="0" y="186"/>
                </a:lnTo>
                <a:close/>
              </a:path>
            </a:pathLst>
          </a:custGeom>
          <a:solidFill>
            <a:srgbClr val="536578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1905000" y="2667000"/>
            <a:ext cx="2365375" cy="417513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24" y="77"/>
              </a:cxn>
              <a:cxn ang="0">
                <a:pos x="36" y="77"/>
              </a:cxn>
              <a:cxn ang="0">
                <a:pos x="60" y="71"/>
              </a:cxn>
              <a:cxn ang="0">
                <a:pos x="90" y="65"/>
              </a:cxn>
              <a:cxn ang="0">
                <a:pos x="102" y="59"/>
              </a:cxn>
              <a:cxn ang="0">
                <a:pos x="132" y="54"/>
              </a:cxn>
              <a:cxn ang="0">
                <a:pos x="144" y="54"/>
              </a:cxn>
              <a:cxn ang="0">
                <a:pos x="173" y="48"/>
              </a:cxn>
              <a:cxn ang="0">
                <a:pos x="203" y="42"/>
              </a:cxn>
              <a:cxn ang="0">
                <a:pos x="221" y="42"/>
              </a:cxn>
              <a:cxn ang="0">
                <a:pos x="251" y="36"/>
              </a:cxn>
              <a:cxn ang="0">
                <a:pos x="281" y="30"/>
              </a:cxn>
              <a:cxn ang="0">
                <a:pos x="299" y="30"/>
              </a:cxn>
              <a:cxn ang="0">
                <a:pos x="329" y="24"/>
              </a:cxn>
              <a:cxn ang="0">
                <a:pos x="347" y="24"/>
              </a:cxn>
              <a:cxn ang="0">
                <a:pos x="377" y="18"/>
              </a:cxn>
              <a:cxn ang="0">
                <a:pos x="413" y="12"/>
              </a:cxn>
              <a:cxn ang="0">
                <a:pos x="431" y="12"/>
              </a:cxn>
              <a:cxn ang="0">
                <a:pos x="461" y="12"/>
              </a:cxn>
              <a:cxn ang="0">
                <a:pos x="497" y="6"/>
              </a:cxn>
              <a:cxn ang="0">
                <a:pos x="515" y="6"/>
              </a:cxn>
              <a:cxn ang="0">
                <a:pos x="550" y="6"/>
              </a:cxn>
              <a:cxn ang="0">
                <a:pos x="586" y="0"/>
              </a:cxn>
              <a:cxn ang="0">
                <a:pos x="604" y="0"/>
              </a:cxn>
              <a:cxn ang="0">
                <a:pos x="640" y="0"/>
              </a:cxn>
              <a:cxn ang="0">
                <a:pos x="658" y="0"/>
              </a:cxn>
              <a:cxn ang="0">
                <a:pos x="694" y="0"/>
              </a:cxn>
              <a:cxn ang="0">
                <a:pos x="730" y="0"/>
              </a:cxn>
              <a:cxn ang="0">
                <a:pos x="748" y="0"/>
              </a:cxn>
              <a:cxn ang="0">
                <a:pos x="784" y="0"/>
              </a:cxn>
              <a:cxn ang="0">
                <a:pos x="820" y="0"/>
              </a:cxn>
              <a:cxn ang="0">
                <a:pos x="838" y="0"/>
              </a:cxn>
              <a:cxn ang="0">
                <a:pos x="874" y="0"/>
              </a:cxn>
              <a:cxn ang="0">
                <a:pos x="892" y="0"/>
              </a:cxn>
              <a:cxn ang="0">
                <a:pos x="928" y="0"/>
              </a:cxn>
              <a:cxn ang="0">
                <a:pos x="963" y="6"/>
              </a:cxn>
              <a:cxn ang="0">
                <a:pos x="981" y="6"/>
              </a:cxn>
              <a:cxn ang="0">
                <a:pos x="1011" y="6"/>
              </a:cxn>
              <a:cxn ang="0">
                <a:pos x="1047" y="6"/>
              </a:cxn>
              <a:cxn ang="0">
                <a:pos x="1065" y="12"/>
              </a:cxn>
              <a:cxn ang="0">
                <a:pos x="1101" y="12"/>
              </a:cxn>
              <a:cxn ang="0">
                <a:pos x="1131" y="18"/>
              </a:cxn>
              <a:cxn ang="0">
                <a:pos x="1149" y="18"/>
              </a:cxn>
              <a:cxn ang="0">
                <a:pos x="1185" y="24"/>
              </a:cxn>
              <a:cxn ang="0">
                <a:pos x="1197" y="24"/>
              </a:cxn>
              <a:cxn ang="0">
                <a:pos x="1233" y="30"/>
              </a:cxn>
              <a:cxn ang="0">
                <a:pos x="1263" y="30"/>
              </a:cxn>
              <a:cxn ang="0">
                <a:pos x="1281" y="36"/>
              </a:cxn>
              <a:cxn ang="0">
                <a:pos x="1311" y="42"/>
              </a:cxn>
              <a:cxn ang="0">
                <a:pos x="1340" y="42"/>
              </a:cxn>
              <a:cxn ang="0">
                <a:pos x="1352" y="48"/>
              </a:cxn>
              <a:cxn ang="0">
                <a:pos x="1382" y="54"/>
              </a:cxn>
              <a:cxn ang="0">
                <a:pos x="1400" y="54"/>
              </a:cxn>
              <a:cxn ang="0">
                <a:pos x="1424" y="59"/>
              </a:cxn>
              <a:cxn ang="0">
                <a:pos x="1454" y="65"/>
              </a:cxn>
              <a:cxn ang="0">
                <a:pos x="1466" y="71"/>
              </a:cxn>
              <a:cxn ang="0">
                <a:pos x="1490" y="77"/>
              </a:cxn>
              <a:cxn ang="0">
                <a:pos x="766" y="263"/>
              </a:cxn>
              <a:cxn ang="0">
                <a:pos x="0" y="83"/>
              </a:cxn>
            </a:cxnLst>
            <a:rect l="0" t="0" r="r" b="b"/>
            <a:pathLst>
              <a:path w="1490" h="263">
                <a:moveTo>
                  <a:pt x="0" y="83"/>
                </a:moveTo>
                <a:lnTo>
                  <a:pt x="24" y="77"/>
                </a:lnTo>
                <a:lnTo>
                  <a:pt x="36" y="77"/>
                </a:lnTo>
                <a:lnTo>
                  <a:pt x="60" y="71"/>
                </a:lnTo>
                <a:lnTo>
                  <a:pt x="90" y="65"/>
                </a:lnTo>
                <a:lnTo>
                  <a:pt x="102" y="59"/>
                </a:lnTo>
                <a:lnTo>
                  <a:pt x="132" y="54"/>
                </a:lnTo>
                <a:lnTo>
                  <a:pt x="144" y="54"/>
                </a:lnTo>
                <a:lnTo>
                  <a:pt x="173" y="48"/>
                </a:lnTo>
                <a:lnTo>
                  <a:pt x="203" y="42"/>
                </a:lnTo>
                <a:lnTo>
                  <a:pt x="221" y="42"/>
                </a:lnTo>
                <a:lnTo>
                  <a:pt x="251" y="36"/>
                </a:lnTo>
                <a:lnTo>
                  <a:pt x="281" y="30"/>
                </a:lnTo>
                <a:lnTo>
                  <a:pt x="299" y="30"/>
                </a:lnTo>
                <a:lnTo>
                  <a:pt x="329" y="24"/>
                </a:lnTo>
                <a:lnTo>
                  <a:pt x="347" y="24"/>
                </a:lnTo>
                <a:lnTo>
                  <a:pt x="377" y="18"/>
                </a:lnTo>
                <a:lnTo>
                  <a:pt x="413" y="12"/>
                </a:lnTo>
                <a:lnTo>
                  <a:pt x="431" y="12"/>
                </a:lnTo>
                <a:lnTo>
                  <a:pt x="461" y="12"/>
                </a:lnTo>
                <a:lnTo>
                  <a:pt x="497" y="6"/>
                </a:lnTo>
                <a:lnTo>
                  <a:pt x="515" y="6"/>
                </a:lnTo>
                <a:lnTo>
                  <a:pt x="550" y="6"/>
                </a:lnTo>
                <a:lnTo>
                  <a:pt x="586" y="0"/>
                </a:lnTo>
                <a:lnTo>
                  <a:pt x="604" y="0"/>
                </a:lnTo>
                <a:lnTo>
                  <a:pt x="640" y="0"/>
                </a:lnTo>
                <a:lnTo>
                  <a:pt x="658" y="0"/>
                </a:lnTo>
                <a:lnTo>
                  <a:pt x="694" y="0"/>
                </a:lnTo>
                <a:lnTo>
                  <a:pt x="730" y="0"/>
                </a:lnTo>
                <a:lnTo>
                  <a:pt x="748" y="0"/>
                </a:lnTo>
                <a:lnTo>
                  <a:pt x="784" y="0"/>
                </a:lnTo>
                <a:lnTo>
                  <a:pt x="820" y="0"/>
                </a:lnTo>
                <a:lnTo>
                  <a:pt x="838" y="0"/>
                </a:lnTo>
                <a:lnTo>
                  <a:pt x="874" y="0"/>
                </a:lnTo>
                <a:lnTo>
                  <a:pt x="892" y="0"/>
                </a:lnTo>
                <a:lnTo>
                  <a:pt x="928" y="0"/>
                </a:lnTo>
                <a:lnTo>
                  <a:pt x="963" y="6"/>
                </a:lnTo>
                <a:lnTo>
                  <a:pt x="981" y="6"/>
                </a:lnTo>
                <a:lnTo>
                  <a:pt x="1011" y="6"/>
                </a:lnTo>
                <a:lnTo>
                  <a:pt x="1047" y="6"/>
                </a:lnTo>
                <a:lnTo>
                  <a:pt x="1065" y="12"/>
                </a:lnTo>
                <a:lnTo>
                  <a:pt x="1101" y="12"/>
                </a:lnTo>
                <a:lnTo>
                  <a:pt x="1131" y="18"/>
                </a:lnTo>
                <a:lnTo>
                  <a:pt x="1149" y="18"/>
                </a:lnTo>
                <a:lnTo>
                  <a:pt x="1185" y="24"/>
                </a:lnTo>
                <a:lnTo>
                  <a:pt x="1197" y="24"/>
                </a:lnTo>
                <a:lnTo>
                  <a:pt x="1233" y="30"/>
                </a:lnTo>
                <a:lnTo>
                  <a:pt x="1263" y="30"/>
                </a:lnTo>
                <a:lnTo>
                  <a:pt x="1281" y="36"/>
                </a:lnTo>
                <a:lnTo>
                  <a:pt x="1311" y="42"/>
                </a:lnTo>
                <a:lnTo>
                  <a:pt x="1340" y="42"/>
                </a:lnTo>
                <a:lnTo>
                  <a:pt x="1352" y="48"/>
                </a:lnTo>
                <a:lnTo>
                  <a:pt x="1382" y="54"/>
                </a:lnTo>
                <a:lnTo>
                  <a:pt x="1400" y="54"/>
                </a:lnTo>
                <a:lnTo>
                  <a:pt x="1424" y="59"/>
                </a:lnTo>
                <a:lnTo>
                  <a:pt x="1454" y="65"/>
                </a:lnTo>
                <a:lnTo>
                  <a:pt x="1466" y="71"/>
                </a:lnTo>
                <a:lnTo>
                  <a:pt x="1490" y="77"/>
                </a:lnTo>
                <a:lnTo>
                  <a:pt x="766" y="263"/>
                </a:lnTo>
                <a:lnTo>
                  <a:pt x="0" y="83"/>
                </a:lnTo>
                <a:close/>
              </a:path>
            </a:pathLst>
          </a:custGeom>
          <a:solidFill>
            <a:srgbClr val="A6CAF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4859338" y="3103563"/>
            <a:ext cx="1587" cy="465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6"/>
              </a:cxn>
              <a:cxn ang="0">
                <a:pos x="0" y="12"/>
              </a:cxn>
              <a:cxn ang="0">
                <a:pos x="0" y="293"/>
              </a:cxn>
              <a:cxn ang="0">
                <a:pos x="0" y="287"/>
              </a:cxn>
              <a:cxn ang="0">
                <a:pos x="0" y="287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h="293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12"/>
                </a:lnTo>
                <a:lnTo>
                  <a:pt x="0" y="293"/>
                </a:lnTo>
                <a:lnTo>
                  <a:pt x="0" y="287"/>
                </a:lnTo>
                <a:lnTo>
                  <a:pt x="0" y="287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8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3225800" y="3103563"/>
            <a:ext cx="1633538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9" y="6"/>
              </a:cxn>
              <a:cxn ang="0">
                <a:pos x="1029" y="287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1029" h="287">
                <a:moveTo>
                  <a:pt x="0" y="0"/>
                </a:moveTo>
                <a:lnTo>
                  <a:pt x="1029" y="6"/>
                </a:lnTo>
                <a:lnTo>
                  <a:pt x="1029" y="287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8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3225800" y="2808288"/>
            <a:ext cx="1633538" cy="314325"/>
          </a:xfrm>
          <a:custGeom>
            <a:avLst/>
            <a:gdLst/>
            <a:ahLst/>
            <a:cxnLst>
              <a:cxn ang="0">
                <a:pos x="724" y="0"/>
              </a:cxn>
              <a:cxn ang="0">
                <a:pos x="754" y="6"/>
              </a:cxn>
              <a:cxn ang="0">
                <a:pos x="766" y="6"/>
              </a:cxn>
              <a:cxn ang="0">
                <a:pos x="790" y="18"/>
              </a:cxn>
              <a:cxn ang="0">
                <a:pos x="796" y="18"/>
              </a:cxn>
              <a:cxn ang="0">
                <a:pos x="820" y="24"/>
              </a:cxn>
              <a:cxn ang="0">
                <a:pos x="832" y="30"/>
              </a:cxn>
              <a:cxn ang="0">
                <a:pos x="850" y="36"/>
              </a:cxn>
              <a:cxn ang="0">
                <a:pos x="873" y="48"/>
              </a:cxn>
              <a:cxn ang="0">
                <a:pos x="879" y="48"/>
              </a:cxn>
              <a:cxn ang="0">
                <a:pos x="897" y="60"/>
              </a:cxn>
              <a:cxn ang="0">
                <a:pos x="909" y="60"/>
              </a:cxn>
              <a:cxn ang="0">
                <a:pos x="921" y="72"/>
              </a:cxn>
              <a:cxn ang="0">
                <a:pos x="933" y="72"/>
              </a:cxn>
              <a:cxn ang="0">
                <a:pos x="945" y="84"/>
              </a:cxn>
              <a:cxn ang="0">
                <a:pos x="957" y="90"/>
              </a:cxn>
              <a:cxn ang="0">
                <a:pos x="963" y="96"/>
              </a:cxn>
              <a:cxn ang="0">
                <a:pos x="975" y="102"/>
              </a:cxn>
              <a:cxn ang="0">
                <a:pos x="981" y="108"/>
              </a:cxn>
              <a:cxn ang="0">
                <a:pos x="993" y="120"/>
              </a:cxn>
              <a:cxn ang="0">
                <a:pos x="999" y="120"/>
              </a:cxn>
              <a:cxn ang="0">
                <a:pos x="1005" y="132"/>
              </a:cxn>
              <a:cxn ang="0">
                <a:pos x="1011" y="138"/>
              </a:cxn>
              <a:cxn ang="0">
                <a:pos x="1017" y="144"/>
              </a:cxn>
              <a:cxn ang="0">
                <a:pos x="1017" y="156"/>
              </a:cxn>
              <a:cxn ang="0">
                <a:pos x="1023" y="162"/>
              </a:cxn>
              <a:cxn ang="0">
                <a:pos x="1023" y="168"/>
              </a:cxn>
              <a:cxn ang="0">
                <a:pos x="1029" y="174"/>
              </a:cxn>
              <a:cxn ang="0">
                <a:pos x="1029" y="180"/>
              </a:cxn>
              <a:cxn ang="0">
                <a:pos x="1029" y="186"/>
              </a:cxn>
              <a:cxn ang="0">
                <a:pos x="1029" y="198"/>
              </a:cxn>
              <a:cxn ang="0">
                <a:pos x="0" y="186"/>
              </a:cxn>
              <a:cxn ang="0">
                <a:pos x="724" y="0"/>
              </a:cxn>
            </a:cxnLst>
            <a:rect l="0" t="0" r="r" b="b"/>
            <a:pathLst>
              <a:path w="1029" h="198">
                <a:moveTo>
                  <a:pt x="724" y="0"/>
                </a:moveTo>
                <a:lnTo>
                  <a:pt x="754" y="6"/>
                </a:lnTo>
                <a:lnTo>
                  <a:pt x="766" y="6"/>
                </a:lnTo>
                <a:lnTo>
                  <a:pt x="790" y="18"/>
                </a:lnTo>
                <a:lnTo>
                  <a:pt x="796" y="18"/>
                </a:lnTo>
                <a:lnTo>
                  <a:pt x="820" y="24"/>
                </a:lnTo>
                <a:lnTo>
                  <a:pt x="832" y="30"/>
                </a:lnTo>
                <a:lnTo>
                  <a:pt x="850" y="36"/>
                </a:lnTo>
                <a:lnTo>
                  <a:pt x="873" y="48"/>
                </a:lnTo>
                <a:lnTo>
                  <a:pt x="879" y="48"/>
                </a:lnTo>
                <a:lnTo>
                  <a:pt x="897" y="60"/>
                </a:lnTo>
                <a:lnTo>
                  <a:pt x="909" y="60"/>
                </a:lnTo>
                <a:lnTo>
                  <a:pt x="921" y="72"/>
                </a:lnTo>
                <a:lnTo>
                  <a:pt x="933" y="72"/>
                </a:lnTo>
                <a:lnTo>
                  <a:pt x="945" y="84"/>
                </a:lnTo>
                <a:lnTo>
                  <a:pt x="957" y="90"/>
                </a:lnTo>
                <a:lnTo>
                  <a:pt x="963" y="96"/>
                </a:lnTo>
                <a:lnTo>
                  <a:pt x="975" y="102"/>
                </a:lnTo>
                <a:lnTo>
                  <a:pt x="981" y="108"/>
                </a:lnTo>
                <a:lnTo>
                  <a:pt x="993" y="120"/>
                </a:lnTo>
                <a:lnTo>
                  <a:pt x="999" y="120"/>
                </a:lnTo>
                <a:lnTo>
                  <a:pt x="1005" y="132"/>
                </a:lnTo>
                <a:lnTo>
                  <a:pt x="1011" y="138"/>
                </a:lnTo>
                <a:lnTo>
                  <a:pt x="1017" y="144"/>
                </a:lnTo>
                <a:lnTo>
                  <a:pt x="1017" y="156"/>
                </a:lnTo>
                <a:lnTo>
                  <a:pt x="1023" y="162"/>
                </a:lnTo>
                <a:lnTo>
                  <a:pt x="1023" y="168"/>
                </a:lnTo>
                <a:lnTo>
                  <a:pt x="1029" y="174"/>
                </a:lnTo>
                <a:lnTo>
                  <a:pt x="1029" y="180"/>
                </a:lnTo>
                <a:lnTo>
                  <a:pt x="1029" y="186"/>
                </a:lnTo>
                <a:lnTo>
                  <a:pt x="1029" y="198"/>
                </a:lnTo>
                <a:lnTo>
                  <a:pt x="0" y="186"/>
                </a:lnTo>
                <a:lnTo>
                  <a:pt x="72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802188" y="3132138"/>
            <a:ext cx="66675" cy="549275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36" y="6"/>
              </a:cxn>
              <a:cxn ang="0">
                <a:pos x="36" y="12"/>
              </a:cxn>
              <a:cxn ang="0">
                <a:pos x="30" y="24"/>
              </a:cxn>
              <a:cxn ang="0">
                <a:pos x="30" y="24"/>
              </a:cxn>
              <a:cxn ang="0">
                <a:pos x="24" y="36"/>
              </a:cxn>
              <a:cxn ang="0">
                <a:pos x="24" y="42"/>
              </a:cxn>
              <a:cxn ang="0">
                <a:pos x="12" y="47"/>
              </a:cxn>
              <a:cxn ang="0">
                <a:pos x="12" y="53"/>
              </a:cxn>
              <a:cxn ang="0">
                <a:pos x="0" y="65"/>
              </a:cxn>
              <a:cxn ang="0">
                <a:pos x="0" y="346"/>
              </a:cxn>
              <a:cxn ang="0">
                <a:pos x="12" y="334"/>
              </a:cxn>
              <a:cxn ang="0">
                <a:pos x="12" y="329"/>
              </a:cxn>
              <a:cxn ang="0">
                <a:pos x="24" y="323"/>
              </a:cxn>
              <a:cxn ang="0">
                <a:pos x="24" y="317"/>
              </a:cxn>
              <a:cxn ang="0">
                <a:pos x="30" y="305"/>
              </a:cxn>
              <a:cxn ang="0">
                <a:pos x="30" y="305"/>
              </a:cxn>
              <a:cxn ang="0">
                <a:pos x="36" y="293"/>
              </a:cxn>
              <a:cxn ang="0">
                <a:pos x="36" y="287"/>
              </a:cxn>
              <a:cxn ang="0">
                <a:pos x="42" y="281"/>
              </a:cxn>
              <a:cxn ang="0">
                <a:pos x="42" y="0"/>
              </a:cxn>
            </a:cxnLst>
            <a:rect l="0" t="0" r="r" b="b"/>
            <a:pathLst>
              <a:path w="42" h="346">
                <a:moveTo>
                  <a:pt x="42" y="0"/>
                </a:moveTo>
                <a:lnTo>
                  <a:pt x="36" y="6"/>
                </a:lnTo>
                <a:lnTo>
                  <a:pt x="36" y="12"/>
                </a:lnTo>
                <a:lnTo>
                  <a:pt x="30" y="24"/>
                </a:lnTo>
                <a:lnTo>
                  <a:pt x="30" y="24"/>
                </a:lnTo>
                <a:lnTo>
                  <a:pt x="24" y="36"/>
                </a:lnTo>
                <a:lnTo>
                  <a:pt x="24" y="42"/>
                </a:lnTo>
                <a:lnTo>
                  <a:pt x="12" y="47"/>
                </a:lnTo>
                <a:lnTo>
                  <a:pt x="12" y="53"/>
                </a:lnTo>
                <a:lnTo>
                  <a:pt x="0" y="65"/>
                </a:lnTo>
                <a:lnTo>
                  <a:pt x="0" y="346"/>
                </a:lnTo>
                <a:lnTo>
                  <a:pt x="12" y="334"/>
                </a:lnTo>
                <a:lnTo>
                  <a:pt x="12" y="329"/>
                </a:lnTo>
                <a:lnTo>
                  <a:pt x="24" y="323"/>
                </a:lnTo>
                <a:lnTo>
                  <a:pt x="24" y="317"/>
                </a:lnTo>
                <a:lnTo>
                  <a:pt x="30" y="305"/>
                </a:lnTo>
                <a:lnTo>
                  <a:pt x="30" y="305"/>
                </a:lnTo>
                <a:lnTo>
                  <a:pt x="36" y="293"/>
                </a:lnTo>
                <a:lnTo>
                  <a:pt x="36" y="287"/>
                </a:lnTo>
                <a:lnTo>
                  <a:pt x="42" y="281"/>
                </a:lnTo>
                <a:lnTo>
                  <a:pt x="42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3235325" y="3113088"/>
            <a:ext cx="1566863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7" y="71"/>
              </a:cxn>
              <a:cxn ang="0">
                <a:pos x="987" y="352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87" h="352">
                <a:moveTo>
                  <a:pt x="0" y="0"/>
                </a:moveTo>
                <a:lnTo>
                  <a:pt x="987" y="71"/>
                </a:lnTo>
                <a:lnTo>
                  <a:pt x="987" y="352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235325" y="3113088"/>
            <a:ext cx="1633538" cy="122237"/>
          </a:xfrm>
          <a:custGeom>
            <a:avLst/>
            <a:gdLst/>
            <a:ahLst/>
            <a:cxnLst>
              <a:cxn ang="0">
                <a:pos x="1029" y="12"/>
              </a:cxn>
              <a:cxn ang="0">
                <a:pos x="1023" y="18"/>
              </a:cxn>
              <a:cxn ang="0">
                <a:pos x="1023" y="24"/>
              </a:cxn>
              <a:cxn ang="0">
                <a:pos x="1017" y="36"/>
              </a:cxn>
              <a:cxn ang="0">
                <a:pos x="1017" y="36"/>
              </a:cxn>
              <a:cxn ang="0">
                <a:pos x="1011" y="48"/>
              </a:cxn>
              <a:cxn ang="0">
                <a:pos x="1011" y="54"/>
              </a:cxn>
              <a:cxn ang="0">
                <a:pos x="999" y="59"/>
              </a:cxn>
              <a:cxn ang="0">
                <a:pos x="999" y="65"/>
              </a:cxn>
              <a:cxn ang="0">
                <a:pos x="987" y="77"/>
              </a:cxn>
              <a:cxn ang="0">
                <a:pos x="0" y="0"/>
              </a:cxn>
              <a:cxn ang="0">
                <a:pos x="1029" y="12"/>
              </a:cxn>
            </a:cxnLst>
            <a:rect l="0" t="0" r="r" b="b"/>
            <a:pathLst>
              <a:path w="1029" h="77">
                <a:moveTo>
                  <a:pt x="1029" y="12"/>
                </a:moveTo>
                <a:lnTo>
                  <a:pt x="1023" y="18"/>
                </a:lnTo>
                <a:lnTo>
                  <a:pt x="1023" y="24"/>
                </a:lnTo>
                <a:lnTo>
                  <a:pt x="1017" y="36"/>
                </a:lnTo>
                <a:lnTo>
                  <a:pt x="1017" y="36"/>
                </a:lnTo>
                <a:lnTo>
                  <a:pt x="1011" y="48"/>
                </a:lnTo>
                <a:lnTo>
                  <a:pt x="1011" y="54"/>
                </a:lnTo>
                <a:lnTo>
                  <a:pt x="999" y="59"/>
                </a:lnTo>
                <a:lnTo>
                  <a:pt x="999" y="65"/>
                </a:lnTo>
                <a:lnTo>
                  <a:pt x="987" y="77"/>
                </a:lnTo>
                <a:lnTo>
                  <a:pt x="0" y="0"/>
                </a:lnTo>
                <a:lnTo>
                  <a:pt x="1029" y="12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792663" y="3244850"/>
            <a:ext cx="9525" cy="4460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0" y="0"/>
              </a:cxn>
              <a:cxn ang="0">
                <a:pos x="0" y="0"/>
              </a:cxn>
              <a:cxn ang="0">
                <a:pos x="0" y="281"/>
              </a:cxn>
              <a:cxn ang="0">
                <a:pos x="0" y="281"/>
              </a:cxn>
              <a:cxn ang="0">
                <a:pos x="6" y="281"/>
              </a:cxn>
              <a:cxn ang="0">
                <a:pos x="6" y="281"/>
              </a:cxn>
              <a:cxn ang="0">
                <a:pos x="6" y="0"/>
              </a:cxn>
            </a:cxnLst>
            <a:rect l="0" t="0" r="r" b="b"/>
            <a:pathLst>
              <a:path w="6" h="281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281"/>
                </a:lnTo>
                <a:lnTo>
                  <a:pt x="0" y="281"/>
                </a:lnTo>
                <a:lnTo>
                  <a:pt x="6" y="281"/>
                </a:lnTo>
                <a:lnTo>
                  <a:pt x="6" y="281"/>
                </a:lnTo>
                <a:lnTo>
                  <a:pt x="6" y="0"/>
                </a:lnTo>
                <a:close/>
              </a:path>
            </a:pathLst>
          </a:custGeom>
          <a:solidFill>
            <a:srgbClr val="6666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3235325" y="3122613"/>
            <a:ext cx="1557338" cy="568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1" y="77"/>
              </a:cxn>
              <a:cxn ang="0">
                <a:pos x="981" y="358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81" h="358">
                <a:moveTo>
                  <a:pt x="0" y="0"/>
                </a:moveTo>
                <a:lnTo>
                  <a:pt x="981" y="77"/>
                </a:lnTo>
                <a:lnTo>
                  <a:pt x="981" y="358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6666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3235325" y="3122613"/>
            <a:ext cx="1566863" cy="122237"/>
          </a:xfrm>
          <a:custGeom>
            <a:avLst/>
            <a:gdLst/>
            <a:ahLst/>
            <a:cxnLst>
              <a:cxn ang="0">
                <a:pos x="987" y="77"/>
              </a:cxn>
              <a:cxn ang="0">
                <a:pos x="987" y="77"/>
              </a:cxn>
              <a:cxn ang="0">
                <a:pos x="981" y="77"/>
              </a:cxn>
              <a:cxn ang="0">
                <a:pos x="981" y="77"/>
              </a:cxn>
              <a:cxn ang="0">
                <a:pos x="0" y="0"/>
              </a:cxn>
              <a:cxn ang="0">
                <a:pos x="987" y="77"/>
              </a:cxn>
            </a:cxnLst>
            <a:rect l="0" t="0" r="r" b="b"/>
            <a:pathLst>
              <a:path w="987" h="77">
                <a:moveTo>
                  <a:pt x="987" y="77"/>
                </a:moveTo>
                <a:lnTo>
                  <a:pt x="987" y="77"/>
                </a:lnTo>
                <a:lnTo>
                  <a:pt x="981" y="77"/>
                </a:lnTo>
                <a:lnTo>
                  <a:pt x="981" y="77"/>
                </a:lnTo>
                <a:lnTo>
                  <a:pt x="0" y="0"/>
                </a:lnTo>
                <a:lnTo>
                  <a:pt x="987" y="77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1373188" y="3122613"/>
            <a:ext cx="968375" cy="835025"/>
          </a:xfrm>
          <a:custGeom>
            <a:avLst/>
            <a:gdLst/>
            <a:ahLst/>
            <a:cxnLst>
              <a:cxn ang="0">
                <a:pos x="574" y="239"/>
              </a:cxn>
              <a:cxn ang="0">
                <a:pos x="526" y="233"/>
              </a:cxn>
              <a:cxn ang="0">
                <a:pos x="485" y="227"/>
              </a:cxn>
              <a:cxn ang="0">
                <a:pos x="437" y="221"/>
              </a:cxn>
              <a:cxn ang="0">
                <a:pos x="395" y="209"/>
              </a:cxn>
              <a:cxn ang="0">
                <a:pos x="353" y="203"/>
              </a:cxn>
              <a:cxn ang="0">
                <a:pos x="311" y="191"/>
              </a:cxn>
              <a:cxn ang="0">
                <a:pos x="263" y="179"/>
              </a:cxn>
              <a:cxn ang="0">
                <a:pos x="227" y="167"/>
              </a:cxn>
              <a:cxn ang="0">
                <a:pos x="197" y="155"/>
              </a:cxn>
              <a:cxn ang="0">
                <a:pos x="161" y="143"/>
              </a:cxn>
              <a:cxn ang="0">
                <a:pos x="137" y="137"/>
              </a:cxn>
              <a:cxn ang="0">
                <a:pos x="108" y="119"/>
              </a:cxn>
              <a:cxn ang="0">
                <a:pos x="90" y="107"/>
              </a:cxn>
              <a:cxn ang="0">
                <a:pos x="60" y="89"/>
              </a:cxn>
              <a:cxn ang="0">
                <a:pos x="42" y="77"/>
              </a:cxn>
              <a:cxn ang="0">
                <a:pos x="30" y="65"/>
              </a:cxn>
              <a:cxn ang="0">
                <a:pos x="18" y="53"/>
              </a:cxn>
              <a:cxn ang="0">
                <a:pos x="6" y="36"/>
              </a:cxn>
              <a:cxn ang="0">
                <a:pos x="0" y="24"/>
              </a:cxn>
              <a:cxn ang="0">
                <a:pos x="0" y="12"/>
              </a:cxn>
              <a:cxn ang="0">
                <a:pos x="0" y="281"/>
              </a:cxn>
              <a:cxn ang="0">
                <a:pos x="0" y="299"/>
              </a:cxn>
              <a:cxn ang="0">
                <a:pos x="6" y="311"/>
              </a:cxn>
              <a:cxn ang="0">
                <a:pos x="12" y="323"/>
              </a:cxn>
              <a:cxn ang="0">
                <a:pos x="24" y="340"/>
              </a:cxn>
              <a:cxn ang="0">
                <a:pos x="36" y="358"/>
              </a:cxn>
              <a:cxn ang="0">
                <a:pos x="54" y="370"/>
              </a:cxn>
              <a:cxn ang="0">
                <a:pos x="72" y="382"/>
              </a:cxn>
              <a:cxn ang="0">
                <a:pos x="96" y="394"/>
              </a:cxn>
              <a:cxn ang="0">
                <a:pos x="119" y="406"/>
              </a:cxn>
              <a:cxn ang="0">
                <a:pos x="143" y="418"/>
              </a:cxn>
              <a:cxn ang="0">
                <a:pos x="185" y="436"/>
              </a:cxn>
              <a:cxn ang="0">
                <a:pos x="215" y="448"/>
              </a:cxn>
              <a:cxn ang="0">
                <a:pos x="251" y="454"/>
              </a:cxn>
              <a:cxn ang="0">
                <a:pos x="287" y="466"/>
              </a:cxn>
              <a:cxn ang="0">
                <a:pos x="323" y="478"/>
              </a:cxn>
              <a:cxn ang="0">
                <a:pos x="365" y="484"/>
              </a:cxn>
              <a:cxn ang="0">
                <a:pos x="407" y="496"/>
              </a:cxn>
              <a:cxn ang="0">
                <a:pos x="467" y="508"/>
              </a:cxn>
              <a:cxn ang="0">
                <a:pos x="514" y="514"/>
              </a:cxn>
              <a:cxn ang="0">
                <a:pos x="562" y="520"/>
              </a:cxn>
              <a:cxn ang="0">
                <a:pos x="610" y="526"/>
              </a:cxn>
            </a:cxnLst>
            <a:rect l="0" t="0" r="r" b="b"/>
            <a:pathLst>
              <a:path w="610" h="526">
                <a:moveTo>
                  <a:pt x="610" y="245"/>
                </a:moveTo>
                <a:lnTo>
                  <a:pt x="574" y="239"/>
                </a:lnTo>
                <a:lnTo>
                  <a:pt x="562" y="239"/>
                </a:lnTo>
                <a:lnTo>
                  <a:pt x="526" y="233"/>
                </a:lnTo>
                <a:lnTo>
                  <a:pt x="514" y="233"/>
                </a:lnTo>
                <a:lnTo>
                  <a:pt x="485" y="227"/>
                </a:lnTo>
                <a:lnTo>
                  <a:pt x="467" y="227"/>
                </a:lnTo>
                <a:lnTo>
                  <a:pt x="437" y="221"/>
                </a:lnTo>
                <a:lnTo>
                  <a:pt x="407" y="215"/>
                </a:lnTo>
                <a:lnTo>
                  <a:pt x="395" y="209"/>
                </a:lnTo>
                <a:lnTo>
                  <a:pt x="365" y="203"/>
                </a:lnTo>
                <a:lnTo>
                  <a:pt x="353" y="203"/>
                </a:lnTo>
                <a:lnTo>
                  <a:pt x="323" y="197"/>
                </a:lnTo>
                <a:lnTo>
                  <a:pt x="311" y="191"/>
                </a:lnTo>
                <a:lnTo>
                  <a:pt x="287" y="185"/>
                </a:lnTo>
                <a:lnTo>
                  <a:pt x="263" y="179"/>
                </a:lnTo>
                <a:lnTo>
                  <a:pt x="251" y="173"/>
                </a:lnTo>
                <a:lnTo>
                  <a:pt x="227" y="167"/>
                </a:lnTo>
                <a:lnTo>
                  <a:pt x="215" y="167"/>
                </a:lnTo>
                <a:lnTo>
                  <a:pt x="197" y="155"/>
                </a:lnTo>
                <a:lnTo>
                  <a:pt x="185" y="155"/>
                </a:lnTo>
                <a:lnTo>
                  <a:pt x="161" y="143"/>
                </a:lnTo>
                <a:lnTo>
                  <a:pt x="143" y="137"/>
                </a:lnTo>
                <a:lnTo>
                  <a:pt x="137" y="137"/>
                </a:lnTo>
                <a:lnTo>
                  <a:pt x="119" y="125"/>
                </a:lnTo>
                <a:lnTo>
                  <a:pt x="108" y="119"/>
                </a:lnTo>
                <a:lnTo>
                  <a:pt x="96" y="113"/>
                </a:lnTo>
                <a:lnTo>
                  <a:pt x="90" y="107"/>
                </a:lnTo>
                <a:lnTo>
                  <a:pt x="72" y="101"/>
                </a:lnTo>
                <a:lnTo>
                  <a:pt x="60" y="89"/>
                </a:lnTo>
                <a:lnTo>
                  <a:pt x="54" y="89"/>
                </a:lnTo>
                <a:lnTo>
                  <a:pt x="42" y="77"/>
                </a:lnTo>
                <a:lnTo>
                  <a:pt x="36" y="77"/>
                </a:lnTo>
                <a:lnTo>
                  <a:pt x="30" y="65"/>
                </a:lnTo>
                <a:lnTo>
                  <a:pt x="24" y="59"/>
                </a:lnTo>
                <a:lnTo>
                  <a:pt x="18" y="53"/>
                </a:lnTo>
                <a:lnTo>
                  <a:pt x="12" y="42"/>
                </a:lnTo>
                <a:lnTo>
                  <a:pt x="6" y="36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0" y="281"/>
                </a:lnTo>
                <a:lnTo>
                  <a:pt x="0" y="293"/>
                </a:lnTo>
                <a:lnTo>
                  <a:pt x="0" y="299"/>
                </a:lnTo>
                <a:lnTo>
                  <a:pt x="0" y="305"/>
                </a:lnTo>
                <a:lnTo>
                  <a:pt x="6" y="311"/>
                </a:lnTo>
                <a:lnTo>
                  <a:pt x="6" y="317"/>
                </a:lnTo>
                <a:lnTo>
                  <a:pt x="12" y="323"/>
                </a:lnTo>
                <a:lnTo>
                  <a:pt x="18" y="335"/>
                </a:lnTo>
                <a:lnTo>
                  <a:pt x="24" y="340"/>
                </a:lnTo>
                <a:lnTo>
                  <a:pt x="30" y="346"/>
                </a:lnTo>
                <a:lnTo>
                  <a:pt x="36" y="358"/>
                </a:lnTo>
                <a:lnTo>
                  <a:pt x="42" y="358"/>
                </a:lnTo>
                <a:lnTo>
                  <a:pt x="54" y="370"/>
                </a:lnTo>
                <a:lnTo>
                  <a:pt x="60" y="370"/>
                </a:lnTo>
                <a:lnTo>
                  <a:pt x="72" y="382"/>
                </a:lnTo>
                <a:lnTo>
                  <a:pt x="90" y="388"/>
                </a:lnTo>
                <a:lnTo>
                  <a:pt x="96" y="394"/>
                </a:lnTo>
                <a:lnTo>
                  <a:pt x="108" y="400"/>
                </a:lnTo>
                <a:lnTo>
                  <a:pt x="119" y="406"/>
                </a:lnTo>
                <a:lnTo>
                  <a:pt x="137" y="418"/>
                </a:lnTo>
                <a:lnTo>
                  <a:pt x="143" y="418"/>
                </a:lnTo>
                <a:lnTo>
                  <a:pt x="161" y="424"/>
                </a:lnTo>
                <a:lnTo>
                  <a:pt x="185" y="436"/>
                </a:lnTo>
                <a:lnTo>
                  <a:pt x="197" y="436"/>
                </a:lnTo>
                <a:lnTo>
                  <a:pt x="215" y="448"/>
                </a:lnTo>
                <a:lnTo>
                  <a:pt x="227" y="448"/>
                </a:lnTo>
                <a:lnTo>
                  <a:pt x="251" y="454"/>
                </a:lnTo>
                <a:lnTo>
                  <a:pt x="263" y="460"/>
                </a:lnTo>
                <a:lnTo>
                  <a:pt x="287" y="466"/>
                </a:lnTo>
                <a:lnTo>
                  <a:pt x="311" y="472"/>
                </a:lnTo>
                <a:lnTo>
                  <a:pt x="323" y="478"/>
                </a:lnTo>
                <a:lnTo>
                  <a:pt x="353" y="484"/>
                </a:lnTo>
                <a:lnTo>
                  <a:pt x="365" y="484"/>
                </a:lnTo>
                <a:lnTo>
                  <a:pt x="395" y="490"/>
                </a:lnTo>
                <a:lnTo>
                  <a:pt x="407" y="496"/>
                </a:lnTo>
                <a:lnTo>
                  <a:pt x="437" y="502"/>
                </a:lnTo>
                <a:lnTo>
                  <a:pt x="467" y="508"/>
                </a:lnTo>
                <a:lnTo>
                  <a:pt x="485" y="508"/>
                </a:lnTo>
                <a:lnTo>
                  <a:pt x="514" y="514"/>
                </a:lnTo>
                <a:lnTo>
                  <a:pt x="526" y="514"/>
                </a:lnTo>
                <a:lnTo>
                  <a:pt x="562" y="520"/>
                </a:lnTo>
                <a:lnTo>
                  <a:pt x="574" y="520"/>
                </a:lnTo>
                <a:lnTo>
                  <a:pt x="610" y="526"/>
                </a:lnTo>
                <a:lnTo>
                  <a:pt x="610" y="245"/>
                </a:lnTo>
                <a:close/>
              </a:path>
            </a:pathLst>
          </a:custGeom>
          <a:solidFill>
            <a:srgbClr val="5A4877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2341563" y="3122613"/>
            <a:ext cx="665162" cy="825500"/>
          </a:xfrm>
          <a:custGeom>
            <a:avLst/>
            <a:gdLst/>
            <a:ahLst/>
            <a:cxnLst>
              <a:cxn ang="0">
                <a:pos x="419" y="0"/>
              </a:cxn>
              <a:cxn ang="0">
                <a:pos x="0" y="239"/>
              </a:cxn>
              <a:cxn ang="0">
                <a:pos x="0" y="520"/>
              </a:cxn>
              <a:cxn ang="0">
                <a:pos x="419" y="281"/>
              </a:cxn>
              <a:cxn ang="0">
                <a:pos x="419" y="0"/>
              </a:cxn>
            </a:cxnLst>
            <a:rect l="0" t="0" r="r" b="b"/>
            <a:pathLst>
              <a:path w="419" h="520">
                <a:moveTo>
                  <a:pt x="419" y="0"/>
                </a:moveTo>
                <a:lnTo>
                  <a:pt x="0" y="239"/>
                </a:lnTo>
                <a:lnTo>
                  <a:pt x="0" y="520"/>
                </a:lnTo>
                <a:lnTo>
                  <a:pt x="419" y="281"/>
                </a:lnTo>
                <a:lnTo>
                  <a:pt x="419" y="0"/>
                </a:lnTo>
                <a:close/>
              </a:path>
            </a:pathLst>
          </a:custGeom>
          <a:solidFill>
            <a:srgbClr val="5A4877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1373188" y="2836863"/>
            <a:ext cx="1633537" cy="674687"/>
          </a:xfrm>
          <a:custGeom>
            <a:avLst/>
            <a:gdLst/>
            <a:ahLst/>
            <a:cxnLst>
              <a:cxn ang="0">
                <a:pos x="574" y="419"/>
              </a:cxn>
              <a:cxn ang="0">
                <a:pos x="526" y="413"/>
              </a:cxn>
              <a:cxn ang="0">
                <a:pos x="485" y="407"/>
              </a:cxn>
              <a:cxn ang="0">
                <a:pos x="437" y="401"/>
              </a:cxn>
              <a:cxn ang="0">
                <a:pos x="383" y="389"/>
              </a:cxn>
              <a:cxn ang="0">
                <a:pos x="341" y="377"/>
              </a:cxn>
              <a:cxn ang="0">
                <a:pos x="299" y="371"/>
              </a:cxn>
              <a:cxn ang="0">
                <a:pos x="251" y="353"/>
              </a:cxn>
              <a:cxn ang="0">
                <a:pos x="215" y="347"/>
              </a:cxn>
              <a:cxn ang="0">
                <a:pos x="185" y="335"/>
              </a:cxn>
              <a:cxn ang="0">
                <a:pos x="155" y="323"/>
              </a:cxn>
              <a:cxn ang="0">
                <a:pos x="119" y="305"/>
              </a:cxn>
              <a:cxn ang="0">
                <a:pos x="96" y="293"/>
              </a:cxn>
              <a:cxn ang="0">
                <a:pos x="72" y="281"/>
              </a:cxn>
              <a:cxn ang="0">
                <a:pos x="54" y="269"/>
              </a:cxn>
              <a:cxn ang="0">
                <a:pos x="36" y="251"/>
              </a:cxn>
              <a:cxn ang="0">
                <a:pos x="24" y="239"/>
              </a:cxn>
              <a:cxn ang="0">
                <a:pos x="12" y="222"/>
              </a:cxn>
              <a:cxn ang="0">
                <a:pos x="0" y="204"/>
              </a:cxn>
              <a:cxn ang="0">
                <a:pos x="0" y="192"/>
              </a:cxn>
              <a:cxn ang="0">
                <a:pos x="0" y="174"/>
              </a:cxn>
              <a:cxn ang="0">
                <a:pos x="0" y="162"/>
              </a:cxn>
              <a:cxn ang="0">
                <a:pos x="6" y="144"/>
              </a:cxn>
              <a:cxn ang="0">
                <a:pos x="18" y="132"/>
              </a:cxn>
              <a:cxn ang="0">
                <a:pos x="30" y="114"/>
              </a:cxn>
              <a:cxn ang="0">
                <a:pos x="42" y="102"/>
              </a:cxn>
              <a:cxn ang="0">
                <a:pos x="66" y="84"/>
              </a:cxn>
              <a:cxn ang="0">
                <a:pos x="90" y="72"/>
              </a:cxn>
              <a:cxn ang="0">
                <a:pos x="108" y="60"/>
              </a:cxn>
              <a:cxn ang="0">
                <a:pos x="143" y="42"/>
              </a:cxn>
              <a:cxn ang="0">
                <a:pos x="173" y="30"/>
              </a:cxn>
              <a:cxn ang="0">
                <a:pos x="203" y="18"/>
              </a:cxn>
              <a:cxn ang="0">
                <a:pos x="239" y="12"/>
              </a:cxn>
              <a:cxn ang="0">
                <a:pos x="1029" y="180"/>
              </a:cxn>
            </a:cxnLst>
            <a:rect l="0" t="0" r="r" b="b"/>
            <a:pathLst>
              <a:path w="1029" h="425">
                <a:moveTo>
                  <a:pt x="610" y="425"/>
                </a:moveTo>
                <a:lnTo>
                  <a:pt x="574" y="419"/>
                </a:lnTo>
                <a:lnTo>
                  <a:pt x="562" y="419"/>
                </a:lnTo>
                <a:lnTo>
                  <a:pt x="526" y="413"/>
                </a:lnTo>
                <a:lnTo>
                  <a:pt x="497" y="407"/>
                </a:lnTo>
                <a:lnTo>
                  <a:pt x="485" y="407"/>
                </a:lnTo>
                <a:lnTo>
                  <a:pt x="455" y="401"/>
                </a:lnTo>
                <a:lnTo>
                  <a:pt x="437" y="401"/>
                </a:lnTo>
                <a:lnTo>
                  <a:pt x="407" y="395"/>
                </a:lnTo>
                <a:lnTo>
                  <a:pt x="383" y="389"/>
                </a:lnTo>
                <a:lnTo>
                  <a:pt x="365" y="383"/>
                </a:lnTo>
                <a:lnTo>
                  <a:pt x="341" y="377"/>
                </a:lnTo>
                <a:lnTo>
                  <a:pt x="311" y="371"/>
                </a:lnTo>
                <a:lnTo>
                  <a:pt x="299" y="371"/>
                </a:lnTo>
                <a:lnTo>
                  <a:pt x="275" y="365"/>
                </a:lnTo>
                <a:lnTo>
                  <a:pt x="251" y="353"/>
                </a:lnTo>
                <a:lnTo>
                  <a:pt x="239" y="353"/>
                </a:lnTo>
                <a:lnTo>
                  <a:pt x="215" y="347"/>
                </a:lnTo>
                <a:lnTo>
                  <a:pt x="203" y="341"/>
                </a:lnTo>
                <a:lnTo>
                  <a:pt x="185" y="335"/>
                </a:lnTo>
                <a:lnTo>
                  <a:pt x="161" y="323"/>
                </a:lnTo>
                <a:lnTo>
                  <a:pt x="155" y="323"/>
                </a:lnTo>
                <a:lnTo>
                  <a:pt x="137" y="317"/>
                </a:lnTo>
                <a:lnTo>
                  <a:pt x="119" y="305"/>
                </a:lnTo>
                <a:lnTo>
                  <a:pt x="108" y="299"/>
                </a:lnTo>
                <a:lnTo>
                  <a:pt x="96" y="293"/>
                </a:lnTo>
                <a:lnTo>
                  <a:pt x="78" y="287"/>
                </a:lnTo>
                <a:lnTo>
                  <a:pt x="72" y="281"/>
                </a:lnTo>
                <a:lnTo>
                  <a:pt x="60" y="269"/>
                </a:lnTo>
                <a:lnTo>
                  <a:pt x="54" y="269"/>
                </a:lnTo>
                <a:lnTo>
                  <a:pt x="42" y="257"/>
                </a:lnTo>
                <a:lnTo>
                  <a:pt x="36" y="251"/>
                </a:lnTo>
                <a:lnTo>
                  <a:pt x="30" y="245"/>
                </a:lnTo>
                <a:lnTo>
                  <a:pt x="24" y="239"/>
                </a:lnTo>
                <a:lnTo>
                  <a:pt x="12" y="228"/>
                </a:lnTo>
                <a:lnTo>
                  <a:pt x="12" y="222"/>
                </a:lnTo>
                <a:lnTo>
                  <a:pt x="6" y="216"/>
                </a:lnTo>
                <a:lnTo>
                  <a:pt x="0" y="204"/>
                </a:lnTo>
                <a:lnTo>
                  <a:pt x="0" y="198"/>
                </a:lnTo>
                <a:lnTo>
                  <a:pt x="0" y="192"/>
                </a:lnTo>
                <a:lnTo>
                  <a:pt x="0" y="186"/>
                </a:lnTo>
                <a:lnTo>
                  <a:pt x="0" y="174"/>
                </a:lnTo>
                <a:lnTo>
                  <a:pt x="0" y="168"/>
                </a:lnTo>
                <a:lnTo>
                  <a:pt x="0" y="162"/>
                </a:lnTo>
                <a:lnTo>
                  <a:pt x="6" y="156"/>
                </a:lnTo>
                <a:lnTo>
                  <a:pt x="6" y="144"/>
                </a:lnTo>
                <a:lnTo>
                  <a:pt x="12" y="138"/>
                </a:lnTo>
                <a:lnTo>
                  <a:pt x="18" y="132"/>
                </a:lnTo>
                <a:lnTo>
                  <a:pt x="24" y="120"/>
                </a:lnTo>
                <a:lnTo>
                  <a:pt x="30" y="114"/>
                </a:lnTo>
                <a:lnTo>
                  <a:pt x="36" y="108"/>
                </a:lnTo>
                <a:lnTo>
                  <a:pt x="42" y="102"/>
                </a:lnTo>
                <a:lnTo>
                  <a:pt x="54" y="96"/>
                </a:lnTo>
                <a:lnTo>
                  <a:pt x="66" y="84"/>
                </a:lnTo>
                <a:lnTo>
                  <a:pt x="72" y="84"/>
                </a:lnTo>
                <a:lnTo>
                  <a:pt x="90" y="72"/>
                </a:lnTo>
                <a:lnTo>
                  <a:pt x="102" y="66"/>
                </a:lnTo>
                <a:lnTo>
                  <a:pt x="108" y="60"/>
                </a:lnTo>
                <a:lnTo>
                  <a:pt x="125" y="54"/>
                </a:lnTo>
                <a:lnTo>
                  <a:pt x="143" y="42"/>
                </a:lnTo>
                <a:lnTo>
                  <a:pt x="155" y="42"/>
                </a:lnTo>
                <a:lnTo>
                  <a:pt x="173" y="30"/>
                </a:lnTo>
                <a:lnTo>
                  <a:pt x="185" y="30"/>
                </a:lnTo>
                <a:lnTo>
                  <a:pt x="203" y="18"/>
                </a:lnTo>
                <a:lnTo>
                  <a:pt x="227" y="12"/>
                </a:lnTo>
                <a:lnTo>
                  <a:pt x="239" y="12"/>
                </a:lnTo>
                <a:lnTo>
                  <a:pt x="263" y="0"/>
                </a:lnTo>
                <a:lnTo>
                  <a:pt x="1029" y="180"/>
                </a:lnTo>
                <a:lnTo>
                  <a:pt x="610" y="425"/>
                </a:lnTo>
                <a:close/>
              </a:path>
            </a:pathLst>
          </a:custGeom>
          <a:solidFill>
            <a:srgbClr val="B38FE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3424238" y="3254375"/>
            <a:ext cx="1330325" cy="741363"/>
          </a:xfrm>
          <a:custGeom>
            <a:avLst/>
            <a:gdLst/>
            <a:ahLst/>
            <a:cxnLst>
              <a:cxn ang="0">
                <a:pos x="826" y="12"/>
              </a:cxn>
              <a:cxn ang="0">
                <a:pos x="808" y="24"/>
              </a:cxn>
              <a:cxn ang="0">
                <a:pos x="790" y="36"/>
              </a:cxn>
              <a:cxn ang="0">
                <a:pos x="754" y="54"/>
              </a:cxn>
              <a:cxn ang="0">
                <a:pos x="731" y="66"/>
              </a:cxn>
              <a:cxn ang="0">
                <a:pos x="701" y="78"/>
              </a:cxn>
              <a:cxn ang="0">
                <a:pos x="653" y="90"/>
              </a:cxn>
              <a:cxn ang="0">
                <a:pos x="623" y="102"/>
              </a:cxn>
              <a:cxn ang="0">
                <a:pos x="581" y="114"/>
              </a:cxn>
              <a:cxn ang="0">
                <a:pos x="533" y="126"/>
              </a:cxn>
              <a:cxn ang="0">
                <a:pos x="491" y="132"/>
              </a:cxn>
              <a:cxn ang="0">
                <a:pos x="443" y="144"/>
              </a:cxn>
              <a:cxn ang="0">
                <a:pos x="383" y="150"/>
              </a:cxn>
              <a:cxn ang="0">
                <a:pos x="336" y="162"/>
              </a:cxn>
              <a:cxn ang="0">
                <a:pos x="288" y="168"/>
              </a:cxn>
              <a:cxn ang="0">
                <a:pos x="222" y="174"/>
              </a:cxn>
              <a:cxn ang="0">
                <a:pos x="174" y="180"/>
              </a:cxn>
              <a:cxn ang="0">
                <a:pos x="120" y="180"/>
              </a:cxn>
              <a:cxn ang="0">
                <a:pos x="54" y="186"/>
              </a:cxn>
              <a:cxn ang="0">
                <a:pos x="0" y="186"/>
              </a:cxn>
              <a:cxn ang="0">
                <a:pos x="36" y="467"/>
              </a:cxn>
              <a:cxn ang="0">
                <a:pos x="84" y="467"/>
              </a:cxn>
              <a:cxn ang="0">
                <a:pos x="138" y="461"/>
              </a:cxn>
              <a:cxn ang="0">
                <a:pos x="210" y="455"/>
              </a:cxn>
              <a:cxn ang="0">
                <a:pos x="258" y="449"/>
              </a:cxn>
              <a:cxn ang="0">
                <a:pos x="306" y="443"/>
              </a:cxn>
              <a:cxn ang="0">
                <a:pos x="371" y="437"/>
              </a:cxn>
              <a:cxn ang="0">
                <a:pos x="413" y="431"/>
              </a:cxn>
              <a:cxn ang="0">
                <a:pos x="461" y="419"/>
              </a:cxn>
              <a:cxn ang="0">
                <a:pos x="515" y="407"/>
              </a:cxn>
              <a:cxn ang="0">
                <a:pos x="557" y="401"/>
              </a:cxn>
              <a:cxn ang="0">
                <a:pos x="593" y="389"/>
              </a:cxn>
              <a:cxn ang="0">
                <a:pos x="647" y="377"/>
              </a:cxn>
              <a:cxn ang="0">
                <a:pos x="677" y="365"/>
              </a:cxn>
              <a:cxn ang="0">
                <a:pos x="707" y="353"/>
              </a:cxn>
              <a:cxn ang="0">
                <a:pos x="748" y="341"/>
              </a:cxn>
              <a:cxn ang="0">
                <a:pos x="772" y="323"/>
              </a:cxn>
              <a:cxn ang="0">
                <a:pos x="796" y="311"/>
              </a:cxn>
              <a:cxn ang="0">
                <a:pos x="820" y="293"/>
              </a:cxn>
              <a:cxn ang="0">
                <a:pos x="838" y="281"/>
              </a:cxn>
            </a:cxnLst>
            <a:rect l="0" t="0" r="r" b="b"/>
            <a:pathLst>
              <a:path w="838" h="467">
                <a:moveTo>
                  <a:pt x="838" y="0"/>
                </a:moveTo>
                <a:lnTo>
                  <a:pt x="826" y="12"/>
                </a:lnTo>
                <a:lnTo>
                  <a:pt x="820" y="12"/>
                </a:lnTo>
                <a:lnTo>
                  <a:pt x="808" y="24"/>
                </a:lnTo>
                <a:lnTo>
                  <a:pt x="796" y="30"/>
                </a:lnTo>
                <a:lnTo>
                  <a:pt x="790" y="36"/>
                </a:lnTo>
                <a:lnTo>
                  <a:pt x="772" y="42"/>
                </a:lnTo>
                <a:lnTo>
                  <a:pt x="754" y="54"/>
                </a:lnTo>
                <a:lnTo>
                  <a:pt x="748" y="60"/>
                </a:lnTo>
                <a:lnTo>
                  <a:pt x="731" y="66"/>
                </a:lnTo>
                <a:lnTo>
                  <a:pt x="707" y="72"/>
                </a:lnTo>
                <a:lnTo>
                  <a:pt x="701" y="78"/>
                </a:lnTo>
                <a:lnTo>
                  <a:pt x="677" y="84"/>
                </a:lnTo>
                <a:lnTo>
                  <a:pt x="653" y="90"/>
                </a:lnTo>
                <a:lnTo>
                  <a:pt x="647" y="96"/>
                </a:lnTo>
                <a:lnTo>
                  <a:pt x="623" y="102"/>
                </a:lnTo>
                <a:lnTo>
                  <a:pt x="593" y="108"/>
                </a:lnTo>
                <a:lnTo>
                  <a:pt x="581" y="114"/>
                </a:lnTo>
                <a:lnTo>
                  <a:pt x="557" y="120"/>
                </a:lnTo>
                <a:lnTo>
                  <a:pt x="533" y="126"/>
                </a:lnTo>
                <a:lnTo>
                  <a:pt x="515" y="126"/>
                </a:lnTo>
                <a:lnTo>
                  <a:pt x="491" y="132"/>
                </a:lnTo>
                <a:lnTo>
                  <a:pt x="461" y="138"/>
                </a:lnTo>
                <a:lnTo>
                  <a:pt x="443" y="144"/>
                </a:lnTo>
                <a:lnTo>
                  <a:pt x="413" y="150"/>
                </a:lnTo>
                <a:lnTo>
                  <a:pt x="383" y="150"/>
                </a:lnTo>
                <a:lnTo>
                  <a:pt x="371" y="156"/>
                </a:lnTo>
                <a:lnTo>
                  <a:pt x="336" y="162"/>
                </a:lnTo>
                <a:lnTo>
                  <a:pt x="306" y="162"/>
                </a:lnTo>
                <a:lnTo>
                  <a:pt x="288" y="168"/>
                </a:lnTo>
                <a:lnTo>
                  <a:pt x="258" y="168"/>
                </a:lnTo>
                <a:lnTo>
                  <a:pt x="222" y="174"/>
                </a:lnTo>
                <a:lnTo>
                  <a:pt x="210" y="174"/>
                </a:lnTo>
                <a:lnTo>
                  <a:pt x="174" y="180"/>
                </a:lnTo>
                <a:lnTo>
                  <a:pt x="138" y="180"/>
                </a:lnTo>
                <a:lnTo>
                  <a:pt x="120" y="180"/>
                </a:lnTo>
                <a:lnTo>
                  <a:pt x="84" y="186"/>
                </a:lnTo>
                <a:lnTo>
                  <a:pt x="54" y="186"/>
                </a:lnTo>
                <a:lnTo>
                  <a:pt x="36" y="186"/>
                </a:lnTo>
                <a:lnTo>
                  <a:pt x="0" y="186"/>
                </a:lnTo>
                <a:lnTo>
                  <a:pt x="0" y="467"/>
                </a:lnTo>
                <a:lnTo>
                  <a:pt x="36" y="467"/>
                </a:lnTo>
                <a:lnTo>
                  <a:pt x="54" y="467"/>
                </a:lnTo>
                <a:lnTo>
                  <a:pt x="84" y="467"/>
                </a:lnTo>
                <a:lnTo>
                  <a:pt x="120" y="461"/>
                </a:lnTo>
                <a:lnTo>
                  <a:pt x="138" y="461"/>
                </a:lnTo>
                <a:lnTo>
                  <a:pt x="174" y="461"/>
                </a:lnTo>
                <a:lnTo>
                  <a:pt x="210" y="455"/>
                </a:lnTo>
                <a:lnTo>
                  <a:pt x="222" y="455"/>
                </a:lnTo>
                <a:lnTo>
                  <a:pt x="258" y="449"/>
                </a:lnTo>
                <a:lnTo>
                  <a:pt x="288" y="449"/>
                </a:lnTo>
                <a:lnTo>
                  <a:pt x="306" y="443"/>
                </a:lnTo>
                <a:lnTo>
                  <a:pt x="336" y="443"/>
                </a:lnTo>
                <a:lnTo>
                  <a:pt x="371" y="437"/>
                </a:lnTo>
                <a:lnTo>
                  <a:pt x="383" y="431"/>
                </a:lnTo>
                <a:lnTo>
                  <a:pt x="413" y="431"/>
                </a:lnTo>
                <a:lnTo>
                  <a:pt x="443" y="425"/>
                </a:lnTo>
                <a:lnTo>
                  <a:pt x="461" y="419"/>
                </a:lnTo>
                <a:lnTo>
                  <a:pt x="491" y="413"/>
                </a:lnTo>
                <a:lnTo>
                  <a:pt x="515" y="407"/>
                </a:lnTo>
                <a:lnTo>
                  <a:pt x="533" y="407"/>
                </a:lnTo>
                <a:lnTo>
                  <a:pt x="557" y="401"/>
                </a:lnTo>
                <a:lnTo>
                  <a:pt x="581" y="395"/>
                </a:lnTo>
                <a:lnTo>
                  <a:pt x="593" y="389"/>
                </a:lnTo>
                <a:lnTo>
                  <a:pt x="623" y="383"/>
                </a:lnTo>
                <a:lnTo>
                  <a:pt x="647" y="377"/>
                </a:lnTo>
                <a:lnTo>
                  <a:pt x="653" y="371"/>
                </a:lnTo>
                <a:lnTo>
                  <a:pt x="677" y="365"/>
                </a:lnTo>
                <a:lnTo>
                  <a:pt x="701" y="359"/>
                </a:lnTo>
                <a:lnTo>
                  <a:pt x="707" y="353"/>
                </a:lnTo>
                <a:lnTo>
                  <a:pt x="731" y="347"/>
                </a:lnTo>
                <a:lnTo>
                  <a:pt x="748" y="341"/>
                </a:lnTo>
                <a:lnTo>
                  <a:pt x="754" y="335"/>
                </a:lnTo>
                <a:lnTo>
                  <a:pt x="772" y="323"/>
                </a:lnTo>
                <a:lnTo>
                  <a:pt x="790" y="317"/>
                </a:lnTo>
                <a:lnTo>
                  <a:pt x="796" y="311"/>
                </a:lnTo>
                <a:lnTo>
                  <a:pt x="808" y="305"/>
                </a:lnTo>
                <a:lnTo>
                  <a:pt x="820" y="293"/>
                </a:lnTo>
                <a:lnTo>
                  <a:pt x="826" y="293"/>
                </a:lnTo>
                <a:lnTo>
                  <a:pt x="838" y="281"/>
                </a:lnTo>
                <a:lnTo>
                  <a:pt x="838" y="0"/>
                </a:lnTo>
                <a:close/>
              </a:path>
            </a:pathLst>
          </a:custGeom>
          <a:solidFill>
            <a:srgbClr val="006880"/>
          </a:solidFill>
          <a:ln w="9525">
            <a:solidFill>
              <a:srgbClr val="0045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3197225" y="3132138"/>
            <a:ext cx="227013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263"/>
              </a:cxn>
              <a:cxn ang="0">
                <a:pos x="143" y="544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143" h="544">
                <a:moveTo>
                  <a:pt x="0" y="0"/>
                </a:moveTo>
                <a:lnTo>
                  <a:pt x="143" y="263"/>
                </a:lnTo>
                <a:lnTo>
                  <a:pt x="143" y="544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06880"/>
          </a:solidFill>
          <a:ln w="9525">
            <a:solidFill>
              <a:srgbClr val="0045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3197225" y="3132138"/>
            <a:ext cx="1557338" cy="417512"/>
          </a:xfrm>
          <a:custGeom>
            <a:avLst/>
            <a:gdLst/>
            <a:ahLst/>
            <a:cxnLst>
              <a:cxn ang="0">
                <a:pos x="981" y="77"/>
              </a:cxn>
              <a:cxn ang="0">
                <a:pos x="969" y="89"/>
              </a:cxn>
              <a:cxn ang="0">
                <a:pos x="963" y="89"/>
              </a:cxn>
              <a:cxn ang="0">
                <a:pos x="951" y="101"/>
              </a:cxn>
              <a:cxn ang="0">
                <a:pos x="939" y="107"/>
              </a:cxn>
              <a:cxn ang="0">
                <a:pos x="933" y="113"/>
              </a:cxn>
              <a:cxn ang="0">
                <a:pos x="915" y="119"/>
              </a:cxn>
              <a:cxn ang="0">
                <a:pos x="897" y="131"/>
              </a:cxn>
              <a:cxn ang="0">
                <a:pos x="891" y="137"/>
              </a:cxn>
              <a:cxn ang="0">
                <a:pos x="874" y="143"/>
              </a:cxn>
              <a:cxn ang="0">
                <a:pos x="850" y="149"/>
              </a:cxn>
              <a:cxn ang="0">
                <a:pos x="844" y="155"/>
              </a:cxn>
              <a:cxn ang="0">
                <a:pos x="820" y="161"/>
              </a:cxn>
              <a:cxn ang="0">
                <a:pos x="796" y="167"/>
              </a:cxn>
              <a:cxn ang="0">
                <a:pos x="790" y="173"/>
              </a:cxn>
              <a:cxn ang="0">
                <a:pos x="766" y="179"/>
              </a:cxn>
              <a:cxn ang="0">
                <a:pos x="736" y="185"/>
              </a:cxn>
              <a:cxn ang="0">
                <a:pos x="724" y="191"/>
              </a:cxn>
              <a:cxn ang="0">
                <a:pos x="700" y="197"/>
              </a:cxn>
              <a:cxn ang="0">
                <a:pos x="676" y="203"/>
              </a:cxn>
              <a:cxn ang="0">
                <a:pos x="658" y="203"/>
              </a:cxn>
              <a:cxn ang="0">
                <a:pos x="634" y="209"/>
              </a:cxn>
              <a:cxn ang="0">
                <a:pos x="604" y="215"/>
              </a:cxn>
              <a:cxn ang="0">
                <a:pos x="586" y="221"/>
              </a:cxn>
              <a:cxn ang="0">
                <a:pos x="556" y="227"/>
              </a:cxn>
              <a:cxn ang="0">
                <a:pos x="526" y="227"/>
              </a:cxn>
              <a:cxn ang="0">
                <a:pos x="514" y="233"/>
              </a:cxn>
              <a:cxn ang="0">
                <a:pos x="479" y="239"/>
              </a:cxn>
              <a:cxn ang="0">
                <a:pos x="449" y="239"/>
              </a:cxn>
              <a:cxn ang="0">
                <a:pos x="431" y="245"/>
              </a:cxn>
              <a:cxn ang="0">
                <a:pos x="401" y="245"/>
              </a:cxn>
              <a:cxn ang="0">
                <a:pos x="365" y="251"/>
              </a:cxn>
              <a:cxn ang="0">
                <a:pos x="353" y="251"/>
              </a:cxn>
              <a:cxn ang="0">
                <a:pos x="317" y="257"/>
              </a:cxn>
              <a:cxn ang="0">
                <a:pos x="281" y="257"/>
              </a:cxn>
              <a:cxn ang="0">
                <a:pos x="263" y="257"/>
              </a:cxn>
              <a:cxn ang="0">
                <a:pos x="227" y="263"/>
              </a:cxn>
              <a:cxn ang="0">
                <a:pos x="197" y="263"/>
              </a:cxn>
              <a:cxn ang="0">
                <a:pos x="179" y="263"/>
              </a:cxn>
              <a:cxn ang="0">
                <a:pos x="143" y="263"/>
              </a:cxn>
              <a:cxn ang="0">
                <a:pos x="0" y="0"/>
              </a:cxn>
              <a:cxn ang="0">
                <a:pos x="981" y="77"/>
              </a:cxn>
            </a:cxnLst>
            <a:rect l="0" t="0" r="r" b="b"/>
            <a:pathLst>
              <a:path w="981" h="263">
                <a:moveTo>
                  <a:pt x="981" y="77"/>
                </a:moveTo>
                <a:lnTo>
                  <a:pt x="969" y="89"/>
                </a:lnTo>
                <a:lnTo>
                  <a:pt x="963" y="89"/>
                </a:lnTo>
                <a:lnTo>
                  <a:pt x="951" y="101"/>
                </a:lnTo>
                <a:lnTo>
                  <a:pt x="939" y="107"/>
                </a:lnTo>
                <a:lnTo>
                  <a:pt x="933" y="113"/>
                </a:lnTo>
                <a:lnTo>
                  <a:pt x="915" y="119"/>
                </a:lnTo>
                <a:lnTo>
                  <a:pt x="897" y="131"/>
                </a:lnTo>
                <a:lnTo>
                  <a:pt x="891" y="137"/>
                </a:lnTo>
                <a:lnTo>
                  <a:pt x="874" y="143"/>
                </a:lnTo>
                <a:lnTo>
                  <a:pt x="850" y="149"/>
                </a:lnTo>
                <a:lnTo>
                  <a:pt x="844" y="155"/>
                </a:lnTo>
                <a:lnTo>
                  <a:pt x="820" y="161"/>
                </a:lnTo>
                <a:lnTo>
                  <a:pt x="796" y="167"/>
                </a:lnTo>
                <a:lnTo>
                  <a:pt x="790" y="173"/>
                </a:lnTo>
                <a:lnTo>
                  <a:pt x="766" y="179"/>
                </a:lnTo>
                <a:lnTo>
                  <a:pt x="736" y="185"/>
                </a:lnTo>
                <a:lnTo>
                  <a:pt x="724" y="191"/>
                </a:lnTo>
                <a:lnTo>
                  <a:pt x="700" y="197"/>
                </a:lnTo>
                <a:lnTo>
                  <a:pt x="676" y="203"/>
                </a:lnTo>
                <a:lnTo>
                  <a:pt x="658" y="203"/>
                </a:lnTo>
                <a:lnTo>
                  <a:pt x="634" y="209"/>
                </a:lnTo>
                <a:lnTo>
                  <a:pt x="604" y="215"/>
                </a:lnTo>
                <a:lnTo>
                  <a:pt x="586" y="221"/>
                </a:lnTo>
                <a:lnTo>
                  <a:pt x="556" y="227"/>
                </a:lnTo>
                <a:lnTo>
                  <a:pt x="526" y="227"/>
                </a:lnTo>
                <a:lnTo>
                  <a:pt x="514" y="233"/>
                </a:lnTo>
                <a:lnTo>
                  <a:pt x="479" y="239"/>
                </a:lnTo>
                <a:lnTo>
                  <a:pt x="449" y="239"/>
                </a:lnTo>
                <a:lnTo>
                  <a:pt x="431" y="245"/>
                </a:lnTo>
                <a:lnTo>
                  <a:pt x="401" y="245"/>
                </a:lnTo>
                <a:lnTo>
                  <a:pt x="365" y="251"/>
                </a:lnTo>
                <a:lnTo>
                  <a:pt x="353" y="251"/>
                </a:lnTo>
                <a:lnTo>
                  <a:pt x="317" y="257"/>
                </a:lnTo>
                <a:lnTo>
                  <a:pt x="281" y="257"/>
                </a:lnTo>
                <a:lnTo>
                  <a:pt x="263" y="257"/>
                </a:lnTo>
                <a:lnTo>
                  <a:pt x="227" y="263"/>
                </a:lnTo>
                <a:lnTo>
                  <a:pt x="197" y="263"/>
                </a:lnTo>
                <a:lnTo>
                  <a:pt x="179" y="263"/>
                </a:lnTo>
                <a:lnTo>
                  <a:pt x="143" y="263"/>
                </a:lnTo>
                <a:lnTo>
                  <a:pt x="0" y="0"/>
                </a:lnTo>
                <a:lnTo>
                  <a:pt x="981" y="77"/>
                </a:lnTo>
                <a:close/>
              </a:path>
            </a:pathLst>
          </a:custGeom>
          <a:solidFill>
            <a:srgbClr val="00CFFF"/>
          </a:solidFill>
          <a:ln w="9525">
            <a:solidFill>
              <a:srgbClr val="0045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3159125" y="3559175"/>
            <a:ext cx="200025" cy="455613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08" y="0"/>
              </a:cxn>
              <a:cxn ang="0">
                <a:pos x="90" y="6"/>
              </a:cxn>
              <a:cxn ang="0">
                <a:pos x="54" y="6"/>
              </a:cxn>
              <a:cxn ang="0">
                <a:pos x="36" y="6"/>
              </a:cxn>
              <a:cxn ang="0">
                <a:pos x="18" y="6"/>
              </a:cxn>
              <a:cxn ang="0">
                <a:pos x="0" y="6"/>
              </a:cxn>
              <a:cxn ang="0">
                <a:pos x="0" y="287"/>
              </a:cxn>
              <a:cxn ang="0">
                <a:pos x="18" y="287"/>
              </a:cxn>
              <a:cxn ang="0">
                <a:pos x="36" y="287"/>
              </a:cxn>
              <a:cxn ang="0">
                <a:pos x="54" y="287"/>
              </a:cxn>
              <a:cxn ang="0">
                <a:pos x="90" y="287"/>
              </a:cxn>
              <a:cxn ang="0">
                <a:pos x="108" y="281"/>
              </a:cxn>
              <a:cxn ang="0">
                <a:pos x="126" y="281"/>
              </a:cxn>
              <a:cxn ang="0">
                <a:pos x="126" y="0"/>
              </a:cxn>
            </a:cxnLst>
            <a:rect l="0" t="0" r="r" b="b"/>
            <a:pathLst>
              <a:path w="126" h="287">
                <a:moveTo>
                  <a:pt x="126" y="0"/>
                </a:moveTo>
                <a:lnTo>
                  <a:pt x="108" y="0"/>
                </a:lnTo>
                <a:lnTo>
                  <a:pt x="90" y="6"/>
                </a:lnTo>
                <a:lnTo>
                  <a:pt x="54" y="6"/>
                </a:lnTo>
                <a:lnTo>
                  <a:pt x="36" y="6"/>
                </a:lnTo>
                <a:lnTo>
                  <a:pt x="18" y="6"/>
                </a:lnTo>
                <a:lnTo>
                  <a:pt x="0" y="6"/>
                </a:lnTo>
                <a:lnTo>
                  <a:pt x="0" y="287"/>
                </a:lnTo>
                <a:lnTo>
                  <a:pt x="18" y="287"/>
                </a:lnTo>
                <a:lnTo>
                  <a:pt x="36" y="287"/>
                </a:lnTo>
                <a:lnTo>
                  <a:pt x="54" y="287"/>
                </a:lnTo>
                <a:lnTo>
                  <a:pt x="90" y="287"/>
                </a:lnTo>
                <a:lnTo>
                  <a:pt x="108" y="281"/>
                </a:lnTo>
                <a:lnTo>
                  <a:pt x="126" y="281"/>
                </a:lnTo>
                <a:lnTo>
                  <a:pt x="126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3130550" y="3141663"/>
            <a:ext cx="28575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263"/>
              </a:cxn>
              <a:cxn ang="0">
                <a:pos x="18" y="544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18" h="544">
                <a:moveTo>
                  <a:pt x="0" y="0"/>
                </a:moveTo>
                <a:lnTo>
                  <a:pt x="18" y="263"/>
                </a:lnTo>
                <a:lnTo>
                  <a:pt x="18" y="544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3130550" y="3141663"/>
            <a:ext cx="228600" cy="427037"/>
          </a:xfrm>
          <a:custGeom>
            <a:avLst/>
            <a:gdLst/>
            <a:ahLst/>
            <a:cxnLst>
              <a:cxn ang="0">
                <a:pos x="144" y="263"/>
              </a:cxn>
              <a:cxn ang="0">
                <a:pos x="126" y="263"/>
              </a:cxn>
              <a:cxn ang="0">
                <a:pos x="108" y="269"/>
              </a:cxn>
              <a:cxn ang="0">
                <a:pos x="72" y="269"/>
              </a:cxn>
              <a:cxn ang="0">
                <a:pos x="54" y="269"/>
              </a:cxn>
              <a:cxn ang="0">
                <a:pos x="36" y="269"/>
              </a:cxn>
              <a:cxn ang="0">
                <a:pos x="18" y="269"/>
              </a:cxn>
              <a:cxn ang="0">
                <a:pos x="0" y="0"/>
              </a:cxn>
              <a:cxn ang="0">
                <a:pos x="144" y="263"/>
              </a:cxn>
            </a:cxnLst>
            <a:rect l="0" t="0" r="r" b="b"/>
            <a:pathLst>
              <a:path w="144" h="269">
                <a:moveTo>
                  <a:pt x="144" y="263"/>
                </a:moveTo>
                <a:lnTo>
                  <a:pt x="126" y="263"/>
                </a:lnTo>
                <a:lnTo>
                  <a:pt x="108" y="269"/>
                </a:lnTo>
                <a:lnTo>
                  <a:pt x="72" y="269"/>
                </a:lnTo>
                <a:lnTo>
                  <a:pt x="54" y="269"/>
                </a:lnTo>
                <a:lnTo>
                  <a:pt x="36" y="269"/>
                </a:lnTo>
                <a:lnTo>
                  <a:pt x="18" y="269"/>
                </a:lnTo>
                <a:lnTo>
                  <a:pt x="0" y="0"/>
                </a:lnTo>
                <a:lnTo>
                  <a:pt x="144" y="263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436813" y="3530600"/>
            <a:ext cx="693737" cy="484188"/>
          </a:xfrm>
          <a:custGeom>
            <a:avLst/>
            <a:gdLst/>
            <a:ahLst/>
            <a:cxnLst>
              <a:cxn ang="0">
                <a:pos x="437" y="24"/>
              </a:cxn>
              <a:cxn ang="0">
                <a:pos x="401" y="24"/>
              </a:cxn>
              <a:cxn ang="0">
                <a:pos x="383" y="24"/>
              </a:cxn>
              <a:cxn ang="0">
                <a:pos x="347" y="24"/>
              </a:cxn>
              <a:cxn ang="0">
                <a:pos x="311" y="24"/>
              </a:cxn>
              <a:cxn ang="0">
                <a:pos x="293" y="18"/>
              </a:cxn>
              <a:cxn ang="0">
                <a:pos x="257" y="18"/>
              </a:cxn>
              <a:cxn ang="0">
                <a:pos x="221" y="18"/>
              </a:cxn>
              <a:cxn ang="0">
                <a:pos x="204" y="18"/>
              </a:cxn>
              <a:cxn ang="0">
                <a:pos x="168" y="12"/>
              </a:cxn>
              <a:cxn ang="0">
                <a:pos x="132" y="12"/>
              </a:cxn>
              <a:cxn ang="0">
                <a:pos x="114" y="12"/>
              </a:cxn>
              <a:cxn ang="0">
                <a:pos x="84" y="6"/>
              </a:cxn>
              <a:cxn ang="0">
                <a:pos x="48" y="6"/>
              </a:cxn>
              <a:cxn ang="0">
                <a:pos x="30" y="6"/>
              </a:cxn>
              <a:cxn ang="0">
                <a:pos x="0" y="0"/>
              </a:cxn>
              <a:cxn ang="0">
                <a:pos x="0" y="281"/>
              </a:cxn>
              <a:cxn ang="0">
                <a:pos x="30" y="287"/>
              </a:cxn>
              <a:cxn ang="0">
                <a:pos x="48" y="287"/>
              </a:cxn>
              <a:cxn ang="0">
                <a:pos x="84" y="287"/>
              </a:cxn>
              <a:cxn ang="0">
                <a:pos x="114" y="293"/>
              </a:cxn>
              <a:cxn ang="0">
                <a:pos x="132" y="293"/>
              </a:cxn>
              <a:cxn ang="0">
                <a:pos x="168" y="293"/>
              </a:cxn>
              <a:cxn ang="0">
                <a:pos x="204" y="299"/>
              </a:cxn>
              <a:cxn ang="0">
                <a:pos x="221" y="299"/>
              </a:cxn>
              <a:cxn ang="0">
                <a:pos x="257" y="299"/>
              </a:cxn>
              <a:cxn ang="0">
                <a:pos x="293" y="299"/>
              </a:cxn>
              <a:cxn ang="0">
                <a:pos x="311" y="305"/>
              </a:cxn>
              <a:cxn ang="0">
                <a:pos x="347" y="305"/>
              </a:cxn>
              <a:cxn ang="0">
                <a:pos x="383" y="305"/>
              </a:cxn>
              <a:cxn ang="0">
                <a:pos x="401" y="305"/>
              </a:cxn>
              <a:cxn ang="0">
                <a:pos x="437" y="305"/>
              </a:cxn>
              <a:cxn ang="0">
                <a:pos x="437" y="24"/>
              </a:cxn>
            </a:cxnLst>
            <a:rect l="0" t="0" r="r" b="b"/>
            <a:pathLst>
              <a:path w="437" h="305">
                <a:moveTo>
                  <a:pt x="437" y="24"/>
                </a:moveTo>
                <a:lnTo>
                  <a:pt x="401" y="24"/>
                </a:lnTo>
                <a:lnTo>
                  <a:pt x="383" y="24"/>
                </a:lnTo>
                <a:lnTo>
                  <a:pt x="347" y="24"/>
                </a:lnTo>
                <a:lnTo>
                  <a:pt x="311" y="24"/>
                </a:lnTo>
                <a:lnTo>
                  <a:pt x="293" y="18"/>
                </a:lnTo>
                <a:lnTo>
                  <a:pt x="257" y="18"/>
                </a:lnTo>
                <a:lnTo>
                  <a:pt x="221" y="18"/>
                </a:lnTo>
                <a:lnTo>
                  <a:pt x="204" y="18"/>
                </a:lnTo>
                <a:lnTo>
                  <a:pt x="168" y="12"/>
                </a:lnTo>
                <a:lnTo>
                  <a:pt x="132" y="12"/>
                </a:lnTo>
                <a:lnTo>
                  <a:pt x="114" y="12"/>
                </a:lnTo>
                <a:lnTo>
                  <a:pt x="84" y="6"/>
                </a:lnTo>
                <a:lnTo>
                  <a:pt x="48" y="6"/>
                </a:lnTo>
                <a:lnTo>
                  <a:pt x="30" y="6"/>
                </a:lnTo>
                <a:lnTo>
                  <a:pt x="0" y="0"/>
                </a:lnTo>
                <a:lnTo>
                  <a:pt x="0" y="281"/>
                </a:lnTo>
                <a:lnTo>
                  <a:pt x="30" y="287"/>
                </a:lnTo>
                <a:lnTo>
                  <a:pt x="48" y="287"/>
                </a:lnTo>
                <a:lnTo>
                  <a:pt x="84" y="287"/>
                </a:lnTo>
                <a:lnTo>
                  <a:pt x="114" y="293"/>
                </a:lnTo>
                <a:lnTo>
                  <a:pt x="132" y="293"/>
                </a:lnTo>
                <a:lnTo>
                  <a:pt x="168" y="293"/>
                </a:lnTo>
                <a:lnTo>
                  <a:pt x="204" y="299"/>
                </a:lnTo>
                <a:lnTo>
                  <a:pt x="221" y="299"/>
                </a:lnTo>
                <a:lnTo>
                  <a:pt x="257" y="299"/>
                </a:lnTo>
                <a:lnTo>
                  <a:pt x="293" y="299"/>
                </a:lnTo>
                <a:lnTo>
                  <a:pt x="311" y="305"/>
                </a:lnTo>
                <a:lnTo>
                  <a:pt x="347" y="305"/>
                </a:lnTo>
                <a:lnTo>
                  <a:pt x="383" y="305"/>
                </a:lnTo>
                <a:lnTo>
                  <a:pt x="401" y="305"/>
                </a:lnTo>
                <a:lnTo>
                  <a:pt x="437" y="305"/>
                </a:lnTo>
                <a:lnTo>
                  <a:pt x="437" y="24"/>
                </a:lnTo>
                <a:close/>
              </a:path>
            </a:pathLst>
          </a:custGeom>
          <a:solidFill>
            <a:srgbClr val="6666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2436813" y="3141663"/>
            <a:ext cx="693737" cy="427037"/>
          </a:xfrm>
          <a:custGeom>
            <a:avLst/>
            <a:gdLst/>
            <a:ahLst/>
            <a:cxnLst>
              <a:cxn ang="0">
                <a:pos x="437" y="269"/>
              </a:cxn>
              <a:cxn ang="0">
                <a:pos x="401" y="269"/>
              </a:cxn>
              <a:cxn ang="0">
                <a:pos x="383" y="269"/>
              </a:cxn>
              <a:cxn ang="0">
                <a:pos x="347" y="269"/>
              </a:cxn>
              <a:cxn ang="0">
                <a:pos x="311" y="269"/>
              </a:cxn>
              <a:cxn ang="0">
                <a:pos x="293" y="263"/>
              </a:cxn>
              <a:cxn ang="0">
                <a:pos x="257" y="263"/>
              </a:cxn>
              <a:cxn ang="0">
                <a:pos x="221" y="263"/>
              </a:cxn>
              <a:cxn ang="0">
                <a:pos x="204" y="263"/>
              </a:cxn>
              <a:cxn ang="0">
                <a:pos x="168" y="257"/>
              </a:cxn>
              <a:cxn ang="0">
                <a:pos x="132" y="257"/>
              </a:cxn>
              <a:cxn ang="0">
                <a:pos x="114" y="257"/>
              </a:cxn>
              <a:cxn ang="0">
                <a:pos x="84" y="251"/>
              </a:cxn>
              <a:cxn ang="0">
                <a:pos x="48" y="251"/>
              </a:cxn>
              <a:cxn ang="0">
                <a:pos x="30" y="251"/>
              </a:cxn>
              <a:cxn ang="0">
                <a:pos x="0" y="245"/>
              </a:cxn>
              <a:cxn ang="0">
                <a:pos x="419" y="0"/>
              </a:cxn>
              <a:cxn ang="0">
                <a:pos x="437" y="269"/>
              </a:cxn>
            </a:cxnLst>
            <a:rect l="0" t="0" r="r" b="b"/>
            <a:pathLst>
              <a:path w="437" h="269">
                <a:moveTo>
                  <a:pt x="437" y="269"/>
                </a:moveTo>
                <a:lnTo>
                  <a:pt x="401" y="269"/>
                </a:lnTo>
                <a:lnTo>
                  <a:pt x="383" y="269"/>
                </a:lnTo>
                <a:lnTo>
                  <a:pt x="347" y="269"/>
                </a:lnTo>
                <a:lnTo>
                  <a:pt x="311" y="269"/>
                </a:lnTo>
                <a:lnTo>
                  <a:pt x="293" y="263"/>
                </a:lnTo>
                <a:lnTo>
                  <a:pt x="257" y="263"/>
                </a:lnTo>
                <a:lnTo>
                  <a:pt x="221" y="263"/>
                </a:lnTo>
                <a:lnTo>
                  <a:pt x="204" y="263"/>
                </a:lnTo>
                <a:lnTo>
                  <a:pt x="168" y="257"/>
                </a:lnTo>
                <a:lnTo>
                  <a:pt x="132" y="257"/>
                </a:lnTo>
                <a:lnTo>
                  <a:pt x="114" y="257"/>
                </a:lnTo>
                <a:lnTo>
                  <a:pt x="84" y="251"/>
                </a:lnTo>
                <a:lnTo>
                  <a:pt x="48" y="251"/>
                </a:lnTo>
                <a:lnTo>
                  <a:pt x="30" y="251"/>
                </a:lnTo>
                <a:lnTo>
                  <a:pt x="0" y="245"/>
                </a:lnTo>
                <a:lnTo>
                  <a:pt x="419" y="0"/>
                </a:lnTo>
                <a:lnTo>
                  <a:pt x="437" y="269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5562600"/>
            <a:ext cx="2746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Shimada </a:t>
            </a:r>
            <a:r>
              <a:rPr lang="en-US" sz="1600" b="1" i="1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., JPET: 1994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08275" y="1938338"/>
            <a:ext cx="7016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Other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26%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34975" y="3616325"/>
            <a:ext cx="8953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CYP3A 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30%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737100" y="2184400"/>
            <a:ext cx="9461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CYP1A2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13%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887538" y="4273550"/>
            <a:ext cx="93503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CYP2E1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7%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715000" y="2895600"/>
            <a:ext cx="9461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CYP2A6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4%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953000" y="3505200"/>
            <a:ext cx="93503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CYP2B6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&lt;1%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114800" y="4254500"/>
            <a:ext cx="8445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CYP2C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18%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895600" y="4572000"/>
            <a:ext cx="9461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lbertus Extra Bold" pitchFamily="34" charset="0"/>
              </a:rPr>
              <a:t>CYP2D6</a:t>
            </a:r>
          </a:p>
          <a:p>
            <a:r>
              <a:rPr lang="en-US" sz="1600" b="1" dirty="0">
                <a:solidFill>
                  <a:srgbClr val="000000"/>
                </a:solidFill>
                <a:latin typeface="Albertus Extra Bold" pitchFamily="34" charset="0"/>
              </a:rPr>
              <a:t>2%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045200" y="4483100"/>
            <a:ext cx="1531938" cy="876300"/>
            <a:chOff x="3744" y="3024"/>
            <a:chExt cx="965" cy="552"/>
          </a:xfrm>
        </p:grpSpPr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3871" y="3109"/>
              <a:ext cx="838" cy="467"/>
            </a:xfrm>
            <a:custGeom>
              <a:avLst/>
              <a:gdLst/>
              <a:ahLst/>
              <a:cxnLst>
                <a:cxn ang="0">
                  <a:pos x="826" y="12"/>
                </a:cxn>
                <a:cxn ang="0">
                  <a:pos x="808" y="24"/>
                </a:cxn>
                <a:cxn ang="0">
                  <a:pos x="790" y="36"/>
                </a:cxn>
                <a:cxn ang="0">
                  <a:pos x="754" y="54"/>
                </a:cxn>
                <a:cxn ang="0">
                  <a:pos x="731" y="66"/>
                </a:cxn>
                <a:cxn ang="0">
                  <a:pos x="701" y="78"/>
                </a:cxn>
                <a:cxn ang="0">
                  <a:pos x="653" y="90"/>
                </a:cxn>
                <a:cxn ang="0">
                  <a:pos x="623" y="102"/>
                </a:cxn>
                <a:cxn ang="0">
                  <a:pos x="581" y="114"/>
                </a:cxn>
                <a:cxn ang="0">
                  <a:pos x="533" y="126"/>
                </a:cxn>
                <a:cxn ang="0">
                  <a:pos x="491" y="132"/>
                </a:cxn>
                <a:cxn ang="0">
                  <a:pos x="443" y="144"/>
                </a:cxn>
                <a:cxn ang="0">
                  <a:pos x="383" y="150"/>
                </a:cxn>
                <a:cxn ang="0">
                  <a:pos x="336" y="162"/>
                </a:cxn>
                <a:cxn ang="0">
                  <a:pos x="288" y="168"/>
                </a:cxn>
                <a:cxn ang="0">
                  <a:pos x="222" y="174"/>
                </a:cxn>
                <a:cxn ang="0">
                  <a:pos x="174" y="180"/>
                </a:cxn>
                <a:cxn ang="0">
                  <a:pos x="120" y="180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36" y="467"/>
                </a:cxn>
                <a:cxn ang="0">
                  <a:pos x="84" y="467"/>
                </a:cxn>
                <a:cxn ang="0">
                  <a:pos x="138" y="461"/>
                </a:cxn>
                <a:cxn ang="0">
                  <a:pos x="210" y="455"/>
                </a:cxn>
                <a:cxn ang="0">
                  <a:pos x="258" y="449"/>
                </a:cxn>
                <a:cxn ang="0">
                  <a:pos x="306" y="443"/>
                </a:cxn>
                <a:cxn ang="0">
                  <a:pos x="371" y="437"/>
                </a:cxn>
                <a:cxn ang="0">
                  <a:pos x="413" y="431"/>
                </a:cxn>
                <a:cxn ang="0">
                  <a:pos x="461" y="419"/>
                </a:cxn>
                <a:cxn ang="0">
                  <a:pos x="515" y="407"/>
                </a:cxn>
                <a:cxn ang="0">
                  <a:pos x="557" y="401"/>
                </a:cxn>
                <a:cxn ang="0">
                  <a:pos x="593" y="389"/>
                </a:cxn>
                <a:cxn ang="0">
                  <a:pos x="647" y="377"/>
                </a:cxn>
                <a:cxn ang="0">
                  <a:pos x="677" y="365"/>
                </a:cxn>
                <a:cxn ang="0">
                  <a:pos x="707" y="353"/>
                </a:cxn>
                <a:cxn ang="0">
                  <a:pos x="748" y="341"/>
                </a:cxn>
                <a:cxn ang="0">
                  <a:pos x="772" y="323"/>
                </a:cxn>
                <a:cxn ang="0">
                  <a:pos x="796" y="311"/>
                </a:cxn>
                <a:cxn ang="0">
                  <a:pos x="820" y="293"/>
                </a:cxn>
                <a:cxn ang="0">
                  <a:pos x="838" y="281"/>
                </a:cxn>
              </a:cxnLst>
              <a:rect l="0" t="0" r="r" b="b"/>
              <a:pathLst>
                <a:path w="838" h="467">
                  <a:moveTo>
                    <a:pt x="838" y="0"/>
                  </a:moveTo>
                  <a:lnTo>
                    <a:pt x="826" y="12"/>
                  </a:lnTo>
                  <a:lnTo>
                    <a:pt x="820" y="12"/>
                  </a:lnTo>
                  <a:lnTo>
                    <a:pt x="808" y="24"/>
                  </a:lnTo>
                  <a:lnTo>
                    <a:pt x="796" y="30"/>
                  </a:lnTo>
                  <a:lnTo>
                    <a:pt x="790" y="36"/>
                  </a:lnTo>
                  <a:lnTo>
                    <a:pt x="772" y="42"/>
                  </a:lnTo>
                  <a:lnTo>
                    <a:pt x="754" y="54"/>
                  </a:lnTo>
                  <a:lnTo>
                    <a:pt x="748" y="60"/>
                  </a:lnTo>
                  <a:lnTo>
                    <a:pt x="731" y="66"/>
                  </a:lnTo>
                  <a:lnTo>
                    <a:pt x="707" y="72"/>
                  </a:lnTo>
                  <a:lnTo>
                    <a:pt x="701" y="78"/>
                  </a:lnTo>
                  <a:lnTo>
                    <a:pt x="677" y="84"/>
                  </a:lnTo>
                  <a:lnTo>
                    <a:pt x="653" y="90"/>
                  </a:lnTo>
                  <a:lnTo>
                    <a:pt x="647" y="96"/>
                  </a:lnTo>
                  <a:lnTo>
                    <a:pt x="623" y="102"/>
                  </a:lnTo>
                  <a:lnTo>
                    <a:pt x="593" y="108"/>
                  </a:lnTo>
                  <a:lnTo>
                    <a:pt x="581" y="114"/>
                  </a:lnTo>
                  <a:lnTo>
                    <a:pt x="557" y="120"/>
                  </a:lnTo>
                  <a:lnTo>
                    <a:pt x="533" y="126"/>
                  </a:lnTo>
                  <a:lnTo>
                    <a:pt x="515" y="126"/>
                  </a:lnTo>
                  <a:lnTo>
                    <a:pt x="491" y="132"/>
                  </a:lnTo>
                  <a:lnTo>
                    <a:pt x="461" y="138"/>
                  </a:lnTo>
                  <a:lnTo>
                    <a:pt x="443" y="144"/>
                  </a:lnTo>
                  <a:lnTo>
                    <a:pt x="413" y="150"/>
                  </a:lnTo>
                  <a:lnTo>
                    <a:pt x="383" y="150"/>
                  </a:lnTo>
                  <a:lnTo>
                    <a:pt x="371" y="156"/>
                  </a:lnTo>
                  <a:lnTo>
                    <a:pt x="336" y="162"/>
                  </a:lnTo>
                  <a:lnTo>
                    <a:pt x="306" y="162"/>
                  </a:lnTo>
                  <a:lnTo>
                    <a:pt x="288" y="168"/>
                  </a:lnTo>
                  <a:lnTo>
                    <a:pt x="258" y="168"/>
                  </a:lnTo>
                  <a:lnTo>
                    <a:pt x="222" y="174"/>
                  </a:lnTo>
                  <a:lnTo>
                    <a:pt x="210" y="174"/>
                  </a:lnTo>
                  <a:lnTo>
                    <a:pt x="174" y="180"/>
                  </a:lnTo>
                  <a:lnTo>
                    <a:pt x="138" y="180"/>
                  </a:lnTo>
                  <a:lnTo>
                    <a:pt x="120" y="180"/>
                  </a:lnTo>
                  <a:lnTo>
                    <a:pt x="84" y="186"/>
                  </a:lnTo>
                  <a:lnTo>
                    <a:pt x="54" y="186"/>
                  </a:lnTo>
                  <a:lnTo>
                    <a:pt x="36" y="186"/>
                  </a:lnTo>
                  <a:lnTo>
                    <a:pt x="0" y="186"/>
                  </a:lnTo>
                  <a:lnTo>
                    <a:pt x="0" y="467"/>
                  </a:lnTo>
                  <a:lnTo>
                    <a:pt x="36" y="467"/>
                  </a:lnTo>
                  <a:lnTo>
                    <a:pt x="54" y="467"/>
                  </a:lnTo>
                  <a:lnTo>
                    <a:pt x="84" y="467"/>
                  </a:lnTo>
                  <a:lnTo>
                    <a:pt x="120" y="461"/>
                  </a:lnTo>
                  <a:lnTo>
                    <a:pt x="138" y="461"/>
                  </a:lnTo>
                  <a:lnTo>
                    <a:pt x="174" y="461"/>
                  </a:lnTo>
                  <a:lnTo>
                    <a:pt x="210" y="455"/>
                  </a:lnTo>
                  <a:lnTo>
                    <a:pt x="222" y="455"/>
                  </a:lnTo>
                  <a:lnTo>
                    <a:pt x="258" y="449"/>
                  </a:lnTo>
                  <a:lnTo>
                    <a:pt x="288" y="449"/>
                  </a:lnTo>
                  <a:lnTo>
                    <a:pt x="306" y="443"/>
                  </a:lnTo>
                  <a:lnTo>
                    <a:pt x="336" y="443"/>
                  </a:lnTo>
                  <a:lnTo>
                    <a:pt x="371" y="437"/>
                  </a:lnTo>
                  <a:lnTo>
                    <a:pt x="383" y="431"/>
                  </a:lnTo>
                  <a:lnTo>
                    <a:pt x="413" y="431"/>
                  </a:lnTo>
                  <a:lnTo>
                    <a:pt x="443" y="425"/>
                  </a:lnTo>
                  <a:lnTo>
                    <a:pt x="461" y="419"/>
                  </a:lnTo>
                  <a:lnTo>
                    <a:pt x="491" y="413"/>
                  </a:lnTo>
                  <a:lnTo>
                    <a:pt x="515" y="407"/>
                  </a:lnTo>
                  <a:lnTo>
                    <a:pt x="533" y="407"/>
                  </a:lnTo>
                  <a:lnTo>
                    <a:pt x="557" y="401"/>
                  </a:lnTo>
                  <a:lnTo>
                    <a:pt x="581" y="395"/>
                  </a:lnTo>
                  <a:lnTo>
                    <a:pt x="593" y="389"/>
                  </a:lnTo>
                  <a:lnTo>
                    <a:pt x="623" y="383"/>
                  </a:lnTo>
                  <a:lnTo>
                    <a:pt x="647" y="377"/>
                  </a:lnTo>
                  <a:lnTo>
                    <a:pt x="653" y="371"/>
                  </a:lnTo>
                  <a:lnTo>
                    <a:pt x="677" y="365"/>
                  </a:lnTo>
                  <a:lnTo>
                    <a:pt x="701" y="359"/>
                  </a:lnTo>
                  <a:lnTo>
                    <a:pt x="707" y="353"/>
                  </a:lnTo>
                  <a:lnTo>
                    <a:pt x="731" y="347"/>
                  </a:lnTo>
                  <a:lnTo>
                    <a:pt x="748" y="341"/>
                  </a:lnTo>
                  <a:lnTo>
                    <a:pt x="754" y="335"/>
                  </a:lnTo>
                  <a:lnTo>
                    <a:pt x="772" y="323"/>
                  </a:lnTo>
                  <a:lnTo>
                    <a:pt x="790" y="317"/>
                  </a:lnTo>
                  <a:lnTo>
                    <a:pt x="796" y="311"/>
                  </a:lnTo>
                  <a:lnTo>
                    <a:pt x="808" y="305"/>
                  </a:lnTo>
                  <a:lnTo>
                    <a:pt x="820" y="293"/>
                  </a:lnTo>
                  <a:lnTo>
                    <a:pt x="826" y="293"/>
                  </a:lnTo>
                  <a:lnTo>
                    <a:pt x="838" y="281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006880"/>
            </a:solidFill>
            <a:ln w="9525">
              <a:solidFill>
                <a:srgbClr val="004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3744" y="3024"/>
              <a:ext cx="127" cy="5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263"/>
                </a:cxn>
                <a:cxn ang="0">
                  <a:pos x="143" y="544"/>
                </a:cxn>
                <a:cxn ang="0">
                  <a:pos x="0" y="281"/>
                </a:cxn>
                <a:cxn ang="0">
                  <a:pos x="0" y="0"/>
                </a:cxn>
              </a:cxnLst>
              <a:rect l="0" t="0" r="r" b="b"/>
              <a:pathLst>
                <a:path w="143" h="544">
                  <a:moveTo>
                    <a:pt x="0" y="0"/>
                  </a:moveTo>
                  <a:lnTo>
                    <a:pt x="143" y="263"/>
                  </a:lnTo>
                  <a:lnTo>
                    <a:pt x="143" y="544"/>
                  </a:lnTo>
                  <a:lnTo>
                    <a:pt x="0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80"/>
            </a:solidFill>
            <a:ln w="9525">
              <a:solidFill>
                <a:srgbClr val="004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3748" y="3032"/>
              <a:ext cx="940" cy="262"/>
            </a:xfrm>
            <a:custGeom>
              <a:avLst/>
              <a:gdLst/>
              <a:ahLst/>
              <a:cxnLst>
                <a:cxn ang="0">
                  <a:pos x="981" y="77"/>
                </a:cxn>
                <a:cxn ang="0">
                  <a:pos x="969" y="89"/>
                </a:cxn>
                <a:cxn ang="0">
                  <a:pos x="963" y="89"/>
                </a:cxn>
                <a:cxn ang="0">
                  <a:pos x="951" y="101"/>
                </a:cxn>
                <a:cxn ang="0">
                  <a:pos x="939" y="107"/>
                </a:cxn>
                <a:cxn ang="0">
                  <a:pos x="933" y="113"/>
                </a:cxn>
                <a:cxn ang="0">
                  <a:pos x="915" y="119"/>
                </a:cxn>
                <a:cxn ang="0">
                  <a:pos x="897" y="131"/>
                </a:cxn>
                <a:cxn ang="0">
                  <a:pos x="891" y="137"/>
                </a:cxn>
                <a:cxn ang="0">
                  <a:pos x="874" y="143"/>
                </a:cxn>
                <a:cxn ang="0">
                  <a:pos x="850" y="149"/>
                </a:cxn>
                <a:cxn ang="0">
                  <a:pos x="844" y="155"/>
                </a:cxn>
                <a:cxn ang="0">
                  <a:pos x="820" y="161"/>
                </a:cxn>
                <a:cxn ang="0">
                  <a:pos x="796" y="167"/>
                </a:cxn>
                <a:cxn ang="0">
                  <a:pos x="790" y="173"/>
                </a:cxn>
                <a:cxn ang="0">
                  <a:pos x="766" y="179"/>
                </a:cxn>
                <a:cxn ang="0">
                  <a:pos x="736" y="185"/>
                </a:cxn>
                <a:cxn ang="0">
                  <a:pos x="724" y="191"/>
                </a:cxn>
                <a:cxn ang="0">
                  <a:pos x="700" y="197"/>
                </a:cxn>
                <a:cxn ang="0">
                  <a:pos x="676" y="203"/>
                </a:cxn>
                <a:cxn ang="0">
                  <a:pos x="658" y="203"/>
                </a:cxn>
                <a:cxn ang="0">
                  <a:pos x="634" y="209"/>
                </a:cxn>
                <a:cxn ang="0">
                  <a:pos x="604" y="215"/>
                </a:cxn>
                <a:cxn ang="0">
                  <a:pos x="586" y="221"/>
                </a:cxn>
                <a:cxn ang="0">
                  <a:pos x="556" y="227"/>
                </a:cxn>
                <a:cxn ang="0">
                  <a:pos x="526" y="227"/>
                </a:cxn>
                <a:cxn ang="0">
                  <a:pos x="514" y="233"/>
                </a:cxn>
                <a:cxn ang="0">
                  <a:pos x="479" y="239"/>
                </a:cxn>
                <a:cxn ang="0">
                  <a:pos x="449" y="239"/>
                </a:cxn>
                <a:cxn ang="0">
                  <a:pos x="431" y="245"/>
                </a:cxn>
                <a:cxn ang="0">
                  <a:pos x="401" y="245"/>
                </a:cxn>
                <a:cxn ang="0">
                  <a:pos x="365" y="251"/>
                </a:cxn>
                <a:cxn ang="0">
                  <a:pos x="353" y="251"/>
                </a:cxn>
                <a:cxn ang="0">
                  <a:pos x="317" y="257"/>
                </a:cxn>
                <a:cxn ang="0">
                  <a:pos x="281" y="257"/>
                </a:cxn>
                <a:cxn ang="0">
                  <a:pos x="263" y="257"/>
                </a:cxn>
                <a:cxn ang="0">
                  <a:pos x="227" y="263"/>
                </a:cxn>
                <a:cxn ang="0">
                  <a:pos x="197" y="263"/>
                </a:cxn>
                <a:cxn ang="0">
                  <a:pos x="179" y="263"/>
                </a:cxn>
                <a:cxn ang="0">
                  <a:pos x="143" y="263"/>
                </a:cxn>
                <a:cxn ang="0">
                  <a:pos x="0" y="0"/>
                </a:cxn>
                <a:cxn ang="0">
                  <a:pos x="981" y="77"/>
                </a:cxn>
              </a:cxnLst>
              <a:rect l="0" t="0" r="r" b="b"/>
              <a:pathLst>
                <a:path w="981" h="263">
                  <a:moveTo>
                    <a:pt x="981" y="77"/>
                  </a:moveTo>
                  <a:lnTo>
                    <a:pt x="969" y="89"/>
                  </a:lnTo>
                  <a:lnTo>
                    <a:pt x="963" y="89"/>
                  </a:lnTo>
                  <a:lnTo>
                    <a:pt x="951" y="101"/>
                  </a:lnTo>
                  <a:lnTo>
                    <a:pt x="939" y="107"/>
                  </a:lnTo>
                  <a:lnTo>
                    <a:pt x="933" y="113"/>
                  </a:lnTo>
                  <a:lnTo>
                    <a:pt x="915" y="119"/>
                  </a:lnTo>
                  <a:lnTo>
                    <a:pt x="897" y="131"/>
                  </a:lnTo>
                  <a:lnTo>
                    <a:pt x="891" y="137"/>
                  </a:lnTo>
                  <a:lnTo>
                    <a:pt x="874" y="143"/>
                  </a:lnTo>
                  <a:lnTo>
                    <a:pt x="850" y="149"/>
                  </a:lnTo>
                  <a:lnTo>
                    <a:pt x="844" y="155"/>
                  </a:lnTo>
                  <a:lnTo>
                    <a:pt x="820" y="161"/>
                  </a:lnTo>
                  <a:lnTo>
                    <a:pt x="796" y="167"/>
                  </a:lnTo>
                  <a:lnTo>
                    <a:pt x="790" y="173"/>
                  </a:lnTo>
                  <a:lnTo>
                    <a:pt x="766" y="179"/>
                  </a:lnTo>
                  <a:lnTo>
                    <a:pt x="736" y="185"/>
                  </a:lnTo>
                  <a:lnTo>
                    <a:pt x="724" y="191"/>
                  </a:lnTo>
                  <a:lnTo>
                    <a:pt x="700" y="197"/>
                  </a:lnTo>
                  <a:lnTo>
                    <a:pt x="676" y="203"/>
                  </a:lnTo>
                  <a:lnTo>
                    <a:pt x="658" y="203"/>
                  </a:lnTo>
                  <a:lnTo>
                    <a:pt x="634" y="209"/>
                  </a:lnTo>
                  <a:lnTo>
                    <a:pt x="604" y="215"/>
                  </a:lnTo>
                  <a:lnTo>
                    <a:pt x="586" y="221"/>
                  </a:lnTo>
                  <a:lnTo>
                    <a:pt x="556" y="227"/>
                  </a:lnTo>
                  <a:lnTo>
                    <a:pt x="526" y="227"/>
                  </a:lnTo>
                  <a:lnTo>
                    <a:pt x="514" y="233"/>
                  </a:lnTo>
                  <a:lnTo>
                    <a:pt x="479" y="239"/>
                  </a:lnTo>
                  <a:lnTo>
                    <a:pt x="449" y="239"/>
                  </a:lnTo>
                  <a:lnTo>
                    <a:pt x="431" y="245"/>
                  </a:lnTo>
                  <a:lnTo>
                    <a:pt x="401" y="245"/>
                  </a:lnTo>
                  <a:lnTo>
                    <a:pt x="365" y="251"/>
                  </a:lnTo>
                  <a:lnTo>
                    <a:pt x="353" y="251"/>
                  </a:lnTo>
                  <a:lnTo>
                    <a:pt x="317" y="257"/>
                  </a:lnTo>
                  <a:lnTo>
                    <a:pt x="281" y="257"/>
                  </a:lnTo>
                  <a:lnTo>
                    <a:pt x="263" y="257"/>
                  </a:lnTo>
                  <a:lnTo>
                    <a:pt x="227" y="263"/>
                  </a:lnTo>
                  <a:lnTo>
                    <a:pt x="197" y="263"/>
                  </a:lnTo>
                  <a:lnTo>
                    <a:pt x="179" y="263"/>
                  </a:lnTo>
                  <a:lnTo>
                    <a:pt x="143" y="263"/>
                  </a:lnTo>
                  <a:lnTo>
                    <a:pt x="0" y="0"/>
                  </a:lnTo>
                  <a:lnTo>
                    <a:pt x="981" y="77"/>
                  </a:lnTo>
                  <a:close/>
                </a:path>
              </a:pathLst>
            </a:custGeom>
            <a:solidFill>
              <a:srgbClr val="00CFFF"/>
            </a:solidFill>
            <a:ln w="9525">
              <a:solidFill>
                <a:srgbClr val="004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3752" y="3036"/>
              <a:ext cx="782" cy="169"/>
            </a:xfrm>
            <a:prstGeom prst="line">
              <a:avLst/>
            </a:prstGeom>
            <a:noFill/>
            <a:ln w="19050">
              <a:solidFill>
                <a:srgbClr val="0068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4522" y="3207"/>
              <a:ext cx="0" cy="2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3748" y="3032"/>
              <a:ext cx="877" cy="120"/>
            </a:xfrm>
            <a:prstGeom prst="line">
              <a:avLst/>
            </a:prstGeom>
            <a:noFill/>
            <a:ln w="19050">
              <a:solidFill>
                <a:srgbClr val="0068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 flipH="1">
              <a:off x="4633" y="3149"/>
              <a:ext cx="1" cy="2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</p:grp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6477000" y="5562600"/>
            <a:ext cx="9461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CYP2C9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13.6%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7391400" y="5257800"/>
            <a:ext cx="10477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CYP2C19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2.7%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696200" y="4495800"/>
            <a:ext cx="9461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CYP2C8</a:t>
            </a:r>
          </a:p>
          <a:p>
            <a:r>
              <a:rPr lang="en-US" sz="1600" b="1">
                <a:solidFill>
                  <a:srgbClr val="000000"/>
                </a:solidFill>
                <a:latin typeface="Albertus Extra Bold" pitchFamily="34" charset="0"/>
              </a:rPr>
              <a:t>1.7%</a:t>
            </a:r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4699000" y="4038600"/>
            <a:ext cx="1092200" cy="381000"/>
          </a:xfrm>
          <a:prstGeom prst="line">
            <a:avLst/>
          </a:prstGeom>
          <a:noFill/>
          <a:ln w="76200">
            <a:solidFill>
              <a:srgbClr val="00C2F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5029200" y="6324600"/>
            <a:ext cx="40449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Lasker </a:t>
            </a:r>
            <a:r>
              <a:rPr lang="en-US" sz="1600" b="1" i="1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., Arch. Bioch. Biophys:1998</a:t>
            </a:r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381000" y="3492500"/>
            <a:ext cx="965200" cy="7747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69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19944"/>
          </a:xfrm>
        </p:spPr>
        <p:txBody>
          <a:bodyPr/>
          <a:lstStyle/>
          <a:p>
            <a:r>
              <a:rPr lang="lv-LV" sz="2800" dirty="0" smtClean="0">
                <a:solidFill>
                  <a:schemeClr val="tx1">
                    <a:lumMod val="75000"/>
                  </a:schemeClr>
                </a:solidFill>
              </a:rPr>
              <a:t>Cilvēka </a:t>
            </a:r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  <a:t>P450 </a:t>
            </a:r>
            <a:r>
              <a:rPr lang="lv-LV" sz="2800" dirty="0" smtClean="0">
                <a:solidFill>
                  <a:schemeClr val="tx1">
                    <a:lumMod val="75000"/>
                  </a:schemeClr>
                </a:solidFill>
              </a:rPr>
              <a:t>un to relatīvā ietekme uz zāļu metabolismu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76200" y="1905000"/>
            <a:ext cx="2746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GB" sz="1600" b="1">
                <a:solidFill>
                  <a:srgbClr val="000000"/>
                </a:solidFill>
                <a:latin typeface="Arial" pitchFamily="34" charset="0"/>
              </a:rPr>
              <a:t>Shimada </a:t>
            </a:r>
            <a:r>
              <a:rPr lang="en-GB" sz="1600" b="1" i="1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GB" sz="1600" b="1">
                <a:solidFill>
                  <a:srgbClr val="000000"/>
                </a:solidFill>
                <a:latin typeface="Arial" pitchFamily="34" charset="0"/>
              </a:rPr>
              <a:t>., JPET: 1994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1043608" y="5517232"/>
            <a:ext cx="6858000" cy="113877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</a:rPr>
              <a:t> 60</a:t>
            </a:r>
            <a:r>
              <a:rPr lang="en-US" sz="2400" b="1" dirty="0" smtClean="0">
                <a:solidFill>
                  <a:schemeClr val="tx2"/>
                </a:solidFill>
              </a:rPr>
              <a:t>%</a:t>
            </a:r>
            <a:r>
              <a:rPr lang="lv-LV" sz="2400" b="1" dirty="0" smtClean="0">
                <a:solidFill>
                  <a:schemeClr val="tx2"/>
                </a:solidFill>
              </a:rPr>
              <a:t> medikamentu tiek primāri </a:t>
            </a:r>
            <a:r>
              <a:rPr lang="lv-LV" sz="2400" b="1" dirty="0" err="1" smtClean="0">
                <a:solidFill>
                  <a:schemeClr val="tx2"/>
                </a:solidFill>
              </a:rPr>
              <a:t>metabolizēti</a:t>
            </a:r>
            <a:r>
              <a:rPr lang="lv-LV" sz="2400" b="1" dirty="0" smtClean="0">
                <a:solidFill>
                  <a:schemeClr val="tx2"/>
                </a:solidFill>
              </a:rPr>
              <a:t> ar CYP palīdzību</a:t>
            </a:r>
            <a:endParaRPr lang="en-US" sz="2400" b="1" dirty="0">
              <a:solidFill>
                <a:schemeClr val="tx2"/>
              </a:solidFill>
            </a:endParaRPr>
          </a:p>
          <a:p>
            <a:pPr algn="r"/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 err="1">
                <a:solidFill>
                  <a:schemeClr val="tx2"/>
                </a:solidFill>
              </a:rPr>
              <a:t>Bertz</a:t>
            </a:r>
            <a:r>
              <a:rPr lang="en-US" sz="2000" dirty="0">
                <a:solidFill>
                  <a:schemeClr val="tx2"/>
                </a:solidFill>
              </a:rPr>
              <a:t> &amp; </a:t>
            </a:r>
            <a:r>
              <a:rPr lang="en-US" sz="2000" dirty="0" err="1">
                <a:solidFill>
                  <a:schemeClr val="tx2"/>
                </a:solidFill>
              </a:rPr>
              <a:t>Granneman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Clin</a:t>
            </a:r>
            <a:r>
              <a:rPr lang="en-US" sz="2000" dirty="0">
                <a:solidFill>
                  <a:schemeClr val="tx2"/>
                </a:solidFill>
              </a:rPr>
              <a:t>. PK: 1997)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63688" y="1484784"/>
            <a:ext cx="6650037" cy="4337050"/>
            <a:chOff x="761" y="912"/>
            <a:chExt cx="4189" cy="2732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761" y="912"/>
              <a:ext cx="4189" cy="2732"/>
              <a:chOff x="1015" y="1344"/>
              <a:chExt cx="4189" cy="2732"/>
            </a:xfrm>
          </p:grpSpPr>
          <p:graphicFrame>
            <p:nvGraphicFramePr>
              <p:cNvPr id="67598" name="Object 1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04" y="1344"/>
              <a:ext cx="4100" cy="27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688" name="Chart" r:id="rId3" imgW="6096000" imgH="4067399" progId="MSGraph.Chart.8">
                      <p:embed followColorScheme="full"/>
                    </p:oleObj>
                  </mc:Choice>
                  <mc:Fallback>
                    <p:oleObj name="Chart" r:id="rId3" imgW="6096000" imgH="4067399" progId="MSGraph.Chart.8">
                      <p:embed followColorScheme="full"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" y="1344"/>
                            <a:ext cx="4100" cy="27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1807" y="1894"/>
                <a:ext cx="575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CYP3A </a:t>
                </a:r>
              </a:p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40-50%</a:t>
                </a:r>
              </a:p>
            </p:txBody>
          </p:sp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1624" y="3130"/>
                <a:ext cx="610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CYP1A2</a:t>
                </a:r>
              </a:p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6%</a:t>
                </a:r>
              </a:p>
            </p:txBody>
          </p:sp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2249" y="3264"/>
                <a:ext cx="603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CYP2E1</a:t>
                </a:r>
              </a:p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5%</a:t>
                </a:r>
              </a:p>
            </p:txBody>
          </p:sp>
          <p:sp>
            <p:nvSpPr>
              <p:cNvPr id="67593" name="Rectangle 9"/>
              <p:cNvSpPr>
                <a:spLocks noChangeArrowheads="1"/>
              </p:cNvSpPr>
              <p:nvPr/>
            </p:nvSpPr>
            <p:spPr bwMode="auto">
              <a:xfrm>
                <a:off x="3302" y="1920"/>
                <a:ext cx="681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CYP2C19</a:t>
                </a:r>
              </a:p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4%</a:t>
                </a:r>
              </a:p>
            </p:txBody>
          </p:sp>
          <p:sp>
            <p:nvSpPr>
              <p:cNvPr id="67594" name="Rectangle 10"/>
              <p:cNvSpPr>
                <a:spLocks noChangeArrowheads="1"/>
              </p:cNvSpPr>
              <p:nvPr/>
            </p:nvSpPr>
            <p:spPr bwMode="auto">
              <a:xfrm>
                <a:off x="3881" y="2208"/>
                <a:ext cx="610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CYP2A6</a:t>
                </a:r>
              </a:p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2%</a:t>
                </a:r>
              </a:p>
            </p:txBody>
          </p:sp>
          <p:sp>
            <p:nvSpPr>
              <p:cNvPr id="67595" name="Rectangle 11"/>
              <p:cNvSpPr>
                <a:spLocks noChangeArrowheads="1"/>
              </p:cNvSpPr>
              <p:nvPr/>
            </p:nvSpPr>
            <p:spPr bwMode="auto">
              <a:xfrm>
                <a:off x="1015" y="2841"/>
                <a:ext cx="610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CYP2C9</a:t>
                </a:r>
              </a:p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10%</a:t>
                </a:r>
              </a:p>
            </p:txBody>
          </p:sp>
          <p:sp>
            <p:nvSpPr>
              <p:cNvPr id="67596" name="Rectangle 12"/>
              <p:cNvSpPr>
                <a:spLocks noChangeArrowheads="1"/>
              </p:cNvSpPr>
              <p:nvPr/>
            </p:nvSpPr>
            <p:spPr bwMode="auto">
              <a:xfrm>
                <a:off x="3591" y="2967"/>
                <a:ext cx="610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CYP2D6</a:t>
                </a:r>
              </a:p>
              <a:p>
                <a:r>
                  <a:rPr lang="en-GB" sz="1600" b="1">
                    <a:solidFill>
                      <a:srgbClr val="000000"/>
                    </a:solidFill>
                    <a:latin typeface="Albertus Extra Bold" pitchFamily="34" charset="0"/>
                  </a:rPr>
                  <a:t>30%</a:t>
                </a:r>
              </a:p>
            </p:txBody>
          </p:sp>
        </p:grpSp>
        <p:sp>
          <p:nvSpPr>
            <p:cNvPr id="67603" name="Oval 19"/>
            <p:cNvSpPr>
              <a:spLocks noChangeArrowheads="1"/>
            </p:cNvSpPr>
            <p:nvPr/>
          </p:nvSpPr>
          <p:spPr bwMode="auto">
            <a:xfrm>
              <a:off x="3360" y="2448"/>
              <a:ext cx="608" cy="4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67604" name="Oval 20"/>
            <p:cNvSpPr>
              <a:spLocks noChangeArrowheads="1"/>
            </p:cNvSpPr>
            <p:nvPr/>
          </p:nvSpPr>
          <p:spPr bwMode="auto">
            <a:xfrm>
              <a:off x="1536" y="1392"/>
              <a:ext cx="608" cy="4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6444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Farmakoģenētika</a:t>
            </a:r>
            <a:r>
              <a:rPr lang="lv-LV" dirty="0" smtClean="0"/>
              <a:t> : </a:t>
            </a:r>
            <a:endParaRPr lang="lv-LV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lv-LV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Ekstensīvs </a:t>
            </a:r>
            <a:r>
              <a:rPr kumimoji="0" lang="lv-LV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metabilizētājs</a:t>
            </a:r>
            <a:r>
              <a:rPr kumimoji="0" lang="lv-LV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lv-LV" sz="3200" b="0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lv-LV" sz="3200" kern="0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Vidējs </a:t>
            </a:r>
            <a:r>
              <a:rPr lang="lv-LV" sz="3200" kern="0" baseline="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metabolizētājs</a:t>
            </a: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lv-LV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Vājš</a:t>
            </a:r>
            <a:r>
              <a:rPr kumimoji="0" lang="lv-LV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lv-LV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metabolizētājs</a:t>
            </a: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lv-LV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4581128"/>
          <a:ext cx="7848872" cy="1430640"/>
        </p:xfrm>
        <a:graphic>
          <a:graphicData uri="http://schemas.openxmlformats.org/drawingml/2006/table">
            <a:tbl>
              <a:tblPr/>
              <a:tblGrid>
                <a:gridCol w="1937442"/>
                <a:gridCol w="3895206"/>
                <a:gridCol w="2016224"/>
              </a:tblGrid>
              <a:tr h="3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latin typeface="Verdana"/>
                          <a:ea typeface="Times New Roman"/>
                          <a:cs typeface="Times New Roman"/>
                        </a:rPr>
                        <a:t>Gēns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latin typeface="Verdana"/>
                          <a:ea typeface="Times New Roman"/>
                          <a:cs typeface="Times New Roman"/>
                        </a:rPr>
                        <a:t>Gēna variācijas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latin typeface="Verdana"/>
                          <a:ea typeface="Times New Roman"/>
                          <a:cs typeface="Times New Roman"/>
                        </a:rPr>
                        <a:t>Efekts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682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latin typeface="Verdana"/>
                          <a:ea typeface="Times New Roman"/>
                          <a:cs typeface="Times New Roman"/>
                        </a:rPr>
                        <a:t>CYP2D6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latin typeface="Verdana"/>
                          <a:ea typeface="Times New Roman"/>
                          <a:cs typeface="Times New Roman"/>
                        </a:rPr>
                        <a:t>*3, *4, *5, *6, *7, *8, *9, *14, *19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latin typeface="Verdana"/>
                          <a:ea typeface="Times New Roman"/>
                          <a:cs typeface="Times New Roman"/>
                        </a:rPr>
                        <a:t>Vājš metabolizētājs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4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latin typeface="Verdana"/>
                          <a:ea typeface="Times New Roman"/>
                          <a:cs typeface="Times New Roman"/>
                        </a:rPr>
                        <a:t>*XN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latin typeface="Verdana"/>
                          <a:ea typeface="Times New Roman"/>
                          <a:cs typeface="Times New Roman"/>
                        </a:rPr>
                        <a:t>Ekstensīvs metabolizētājs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latin typeface="Verdana"/>
                          <a:ea typeface="Times New Roman"/>
                          <a:cs typeface="Times New Roman"/>
                        </a:rPr>
                        <a:t>CYP2C19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latin typeface="Verdana"/>
                          <a:ea typeface="Times New Roman"/>
                          <a:cs typeface="Times New Roman"/>
                        </a:rPr>
                        <a:t>*2, *2B, *3, *4, *5, *6,*7*8, *9, *10, *11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latin typeface="Verdana"/>
                          <a:ea typeface="Times New Roman"/>
                          <a:cs typeface="Times New Roman"/>
                        </a:rPr>
                        <a:t>Vājš metabolizētājs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latin typeface="Verdana"/>
                          <a:ea typeface="Times New Roman"/>
                          <a:cs typeface="Times New Roman"/>
                        </a:rPr>
                        <a:t>CYP2C9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latin typeface="Verdana"/>
                          <a:ea typeface="Times New Roman"/>
                          <a:cs typeface="Times New Roman"/>
                        </a:rPr>
                        <a:t>*2, *3, *4, *5,* 6, *11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latin typeface="Verdana"/>
                          <a:ea typeface="Times New Roman"/>
                          <a:cs typeface="Times New Roman"/>
                        </a:rPr>
                        <a:t>Vājš </a:t>
                      </a:r>
                      <a:r>
                        <a:rPr lang="lv-LV" sz="1200" dirty="0" err="1">
                          <a:latin typeface="Verdana"/>
                          <a:ea typeface="Times New Roman"/>
                          <a:cs typeface="Times New Roman"/>
                        </a:rPr>
                        <a:t>metabolizētājs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31gl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38204</TotalTime>
  <Words>3400</Words>
  <Application>Microsoft Office PowerPoint</Application>
  <PresentationFormat>On-screen Show (4:3)</PresentationFormat>
  <Paragraphs>633</Paragraphs>
  <Slides>118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118</vt:i4>
      </vt:variant>
    </vt:vector>
  </HeadingPairs>
  <TitlesOfParts>
    <vt:vector size="122" baseType="lpstr">
      <vt:lpstr>cdb2004c031gl</vt:lpstr>
      <vt:lpstr>Chart</vt:lpstr>
      <vt:lpstr>Slide</vt:lpstr>
      <vt:lpstr>Worksheet</vt:lpstr>
      <vt:lpstr> NGS bāzētā monogēno slimību diagnostika  Prenatālā gēnu testēšana slimību diagnostikai Biomarķieri un farmakoģenētika.</vt:lpstr>
      <vt:lpstr>PowerPoint Presentation</vt:lpstr>
      <vt:lpstr>Kāpēc eksoma sekvenēšana?</vt:lpstr>
      <vt:lpstr>PowerPoint Presentation</vt:lpstr>
      <vt:lpstr>Eksoma sekvenēšana</vt:lpstr>
      <vt:lpstr>Kodējošo variāciju skaits </vt:lpstr>
      <vt:lpstr>Filtrēšanas stratrēģijas</vt:lpstr>
      <vt:lpstr>Filtrēšanas stratēģijas</vt:lpstr>
      <vt:lpstr>Mutāciju identifikācija – autosomāli recesīvām slimībām</vt:lpstr>
      <vt:lpstr>Mutāciju identificācija – x-saistītām recesīvām slimībām</vt:lpstr>
      <vt:lpstr>Mutāciju identifikācija – autosomāli dominantām slimībām</vt:lpstr>
      <vt:lpstr>De novo mutāciju identifikācija</vt:lpstr>
      <vt:lpstr>Mozaīku mutāciju identifikācija</vt:lpstr>
      <vt:lpstr>PowerPoint Presentation</vt:lpstr>
      <vt:lpstr>NGS bāzēta jaunu monogēno slimību gēnu atklāšana</vt:lpstr>
      <vt:lpstr>Variāciju filtrēšana</vt:lpstr>
      <vt:lpstr>Prenatālā diagnostika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Salīdzinošā genomiskā hibridizācija (CGH)</vt:lpstr>
      <vt:lpstr>Īsu tandēmisku atkārtojumu genotipēšana</vt:lpstr>
      <vt:lpstr>STR genotipēšana paternitātes testēšanai</vt:lpstr>
      <vt:lpstr>STR genotipēšana trisomiju testēšanai</vt:lpstr>
      <vt:lpstr>STR genotipēšana trisomiju testēšanai</vt:lpstr>
      <vt:lpstr>Neinvazīvā prenatālā diagnostika</vt:lpstr>
      <vt:lpstr>NGS sekvenēšanas izmanošana</vt:lpstr>
      <vt:lpstr>Relatīvā hromosomu doza</vt:lpstr>
      <vt:lpstr>Epiģenētiskās atšķirības</vt:lpstr>
      <vt:lpstr>mRNA</vt:lpstr>
      <vt:lpstr>PowerPoint Presentation</vt:lpstr>
      <vt:lpstr>PowerPoint Presentation</vt:lpstr>
      <vt:lpstr>Iedzimtā hiperholesterēmija</vt:lpstr>
      <vt:lpstr>Simon Broome kritēriji</vt:lpstr>
      <vt:lpstr>Iedzimtā hiperholesterēmija – testētā paraugkopa</vt:lpstr>
      <vt:lpstr>Ģenētiskā testēšana I</vt:lpstr>
      <vt:lpstr>Testa jūtīgums</vt:lpstr>
      <vt:lpstr>Testa specifiskums</vt:lpstr>
      <vt:lpstr>Ģenētiskā testēšana II – NextGen sekvenēšana </vt:lpstr>
      <vt:lpstr>PowerPoint Presentation</vt:lpstr>
      <vt:lpstr>PowerPoint Presentation</vt:lpstr>
      <vt:lpstr>Testa jūtīgums</vt:lpstr>
      <vt:lpstr>Testa specifiskums</vt:lpstr>
      <vt:lpstr>PowerPoint Presentation</vt:lpstr>
      <vt:lpstr>PowerPoint Presentation</vt:lpstr>
      <vt:lpstr>Testa jūtīgums</vt:lpstr>
      <vt:lpstr>Testa specifiskums</vt:lpstr>
      <vt:lpstr>Celiakija</vt:lpstr>
      <vt:lpstr>             Ģenētiskā predispozīcija</vt:lpstr>
      <vt:lpstr>HLA molekula</vt:lpstr>
      <vt:lpstr>Celiakijas gēni...?</vt:lpstr>
      <vt:lpstr>DQ2 un DQ8 noteikšana</vt:lpstr>
      <vt:lpstr>Sekvenēšana un alēļu nosaukšana</vt:lpstr>
      <vt:lpstr>Interpretācija</vt:lpstr>
      <vt:lpstr>Celiakija– testēšana populācijā</vt:lpstr>
      <vt:lpstr>Testa jūtīgums</vt:lpstr>
      <vt:lpstr>Testa specifiskums</vt:lpstr>
      <vt:lpstr>Pozitīvā prediktīvā vērtība PPV </vt:lpstr>
      <vt:lpstr>Negatīvā prediktīvā vērtība NPV</vt:lpstr>
      <vt:lpstr>Celiakija– riska grupa</vt:lpstr>
      <vt:lpstr>Testa jūtīgums</vt:lpstr>
      <vt:lpstr>Testa specifiskums</vt:lpstr>
      <vt:lpstr>Pozitīvā prediktīvā vērtība PPV </vt:lpstr>
      <vt:lpstr>Negatīvā prediktīvā vērtība NPV</vt:lpstr>
      <vt:lpstr>Kuri indivīdi būtu jātestē?</vt:lpstr>
      <vt:lpstr>PowerPoint Presentation</vt:lpstr>
      <vt:lpstr>Biomarķieru definīcija (slimību diagnostikas kontekstā) :</vt:lpstr>
      <vt:lpstr>Biomarķieru dalījums pēc molekulu veida:</vt:lpstr>
      <vt:lpstr>Biomarķieru dalījums pēc audu veida:</vt:lpstr>
      <vt:lpstr>Biomarķieru dalījums pēc rezultāta veida:</vt:lpstr>
      <vt:lpstr>PowerPoint Presentation</vt:lpstr>
      <vt:lpstr>Ideāls biomarķieris</vt:lpstr>
      <vt:lpstr>Biomarķieru nozīmīgums</vt:lpstr>
      <vt:lpstr>Ievads</vt:lpstr>
      <vt:lpstr>Farmakoģenētika vai farmakogenomika?</vt:lpstr>
      <vt:lpstr>Reakcija uz medikamentiem – multifaktoriāla pazīme</vt:lpstr>
      <vt:lpstr>Farmakoģenētikas uzdevumi:</vt:lpstr>
      <vt:lpstr>Farmakoģenētikas ideāls:</vt:lpstr>
      <vt:lpstr>PowerPoint Presentation</vt:lpstr>
      <vt:lpstr>Vai ir nepieciešmi biomarķieri zāļu efektivitātes noteikšanai?</vt:lpstr>
      <vt:lpstr>Variabilitāte individuālā atbildē uz medikamentiem</vt:lpstr>
      <vt:lpstr>PowerPoint Presentation</vt:lpstr>
      <vt:lpstr>Farmakoģenētikas realitāte:</vt:lpstr>
      <vt:lpstr>PowerPoint Presentation</vt:lpstr>
      <vt:lpstr>Farmakoģenētika:</vt:lpstr>
      <vt:lpstr>Dažādi riski</vt:lpstr>
      <vt:lpstr>Koncentrācijas un efekta attiecība</vt:lpstr>
      <vt:lpstr>Farmakoģenētika : </vt:lpstr>
      <vt:lpstr>Zāles metabolizējoši enzīmi:</vt:lpstr>
      <vt:lpstr>Zāles metabolizējoši enzīmi:</vt:lpstr>
      <vt:lpstr>Citohromu P450 grupas enzīmi</vt:lpstr>
      <vt:lpstr>PowerPoint Presentation</vt:lpstr>
      <vt:lpstr>PowerPoint Presentation</vt:lpstr>
      <vt:lpstr>Cilvēka P450 un to relatīvā ietekme uz zāļu metabolismu</vt:lpstr>
      <vt:lpstr>Farmakoģenētika : </vt:lpstr>
      <vt:lpstr>Interpretācijas grūtības</vt:lpstr>
      <vt:lpstr>Varfarīna farmakoģenētika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Varfarīna farmakoģenētika</vt:lpstr>
      <vt:lpstr>PowerPoint Presentation</vt:lpstr>
      <vt:lpstr>Vēža farmakoģenētika</vt:lpstr>
      <vt:lpstr>Oncotype DX™ Tehnoloģija: RT – PCR gēnu ekspresija </vt:lpstr>
      <vt:lpstr>PowerPoint Presentation</vt:lpstr>
      <vt:lpstr>PowerPoint Presentation</vt:lpstr>
      <vt:lpstr>PowerPoint Presentation</vt:lpstr>
      <vt:lpstr>PowerPoint Presentation</vt:lpstr>
      <vt:lpstr>The route to a new medicine…</vt:lpstr>
      <vt:lpstr>Farmakoģenētikas paradigma zāļu attīstīšanas procesā</vt:lpstr>
      <vt:lpstr>FDA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Janis Klovins</dc:creator>
  <cp:lastModifiedBy>Janis Klovins</cp:lastModifiedBy>
  <cp:revision>325</cp:revision>
  <dcterms:created xsi:type="dcterms:W3CDTF">2010-05-25T12:52:38Z</dcterms:created>
  <dcterms:modified xsi:type="dcterms:W3CDTF">2014-11-20T22:38:11Z</dcterms:modified>
</cp:coreProperties>
</file>