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735" r:id="rId3"/>
    <p:sldId id="544" r:id="rId4"/>
    <p:sldId id="545" r:id="rId5"/>
    <p:sldId id="546" r:id="rId6"/>
    <p:sldId id="547" r:id="rId7"/>
    <p:sldId id="548" r:id="rId8"/>
    <p:sldId id="550" r:id="rId9"/>
    <p:sldId id="551" r:id="rId10"/>
    <p:sldId id="564" r:id="rId11"/>
    <p:sldId id="575" r:id="rId12"/>
    <p:sldId id="580" r:id="rId13"/>
    <p:sldId id="581" r:id="rId14"/>
    <p:sldId id="582" r:id="rId15"/>
    <p:sldId id="583" r:id="rId16"/>
    <p:sldId id="584" r:id="rId17"/>
    <p:sldId id="585" r:id="rId18"/>
    <p:sldId id="588" r:id="rId19"/>
    <p:sldId id="590" r:id="rId20"/>
    <p:sldId id="591" r:id="rId21"/>
    <p:sldId id="594" r:id="rId22"/>
    <p:sldId id="597" r:id="rId23"/>
    <p:sldId id="598" r:id="rId24"/>
    <p:sldId id="599" r:id="rId25"/>
    <p:sldId id="595" r:id="rId26"/>
    <p:sldId id="600" r:id="rId27"/>
    <p:sldId id="604" r:id="rId28"/>
    <p:sldId id="601" r:id="rId29"/>
    <p:sldId id="605" r:id="rId30"/>
    <p:sldId id="603" r:id="rId31"/>
    <p:sldId id="606" r:id="rId32"/>
    <p:sldId id="607" r:id="rId33"/>
    <p:sldId id="610" r:id="rId34"/>
    <p:sldId id="609" r:id="rId35"/>
    <p:sldId id="608" r:id="rId36"/>
    <p:sldId id="611" r:id="rId37"/>
    <p:sldId id="744" r:id="rId38"/>
    <p:sldId id="745" r:id="rId39"/>
    <p:sldId id="613" r:id="rId40"/>
    <p:sldId id="738" r:id="rId41"/>
    <p:sldId id="740" r:id="rId42"/>
    <p:sldId id="741" r:id="rId43"/>
    <p:sldId id="742" r:id="rId44"/>
    <p:sldId id="743" r:id="rId45"/>
    <p:sldId id="612" r:id="rId46"/>
    <p:sldId id="615" r:id="rId47"/>
    <p:sldId id="616" r:id="rId48"/>
    <p:sldId id="619" r:id="rId49"/>
    <p:sldId id="618" r:id="rId50"/>
    <p:sldId id="617" r:id="rId51"/>
    <p:sldId id="614" r:id="rId52"/>
    <p:sldId id="746" r:id="rId53"/>
    <p:sldId id="747" r:id="rId54"/>
    <p:sldId id="748" r:id="rId55"/>
    <p:sldId id="620" r:id="rId56"/>
    <p:sldId id="621" r:id="rId57"/>
    <p:sldId id="622" r:id="rId58"/>
    <p:sldId id="623" r:id="rId59"/>
    <p:sldId id="523" r:id="rId60"/>
    <p:sldId id="522" r:id="rId61"/>
    <p:sldId id="625" r:id="rId62"/>
    <p:sldId id="647" r:id="rId63"/>
    <p:sldId id="650" r:id="rId64"/>
    <p:sldId id="649" r:id="rId65"/>
    <p:sldId id="651" r:id="rId66"/>
    <p:sldId id="652" r:id="rId67"/>
    <p:sldId id="568" r:id="rId68"/>
    <p:sldId id="624" r:id="rId69"/>
    <p:sldId id="653" r:id="rId70"/>
    <p:sldId id="654" r:id="rId71"/>
    <p:sldId id="655" r:id="rId72"/>
    <p:sldId id="626" r:id="rId73"/>
    <p:sldId id="657" r:id="rId74"/>
    <p:sldId id="656" r:id="rId75"/>
    <p:sldId id="627" r:id="rId76"/>
    <p:sldId id="658" r:id="rId77"/>
    <p:sldId id="659" r:id="rId78"/>
    <p:sldId id="662" r:id="rId79"/>
    <p:sldId id="749" r:id="rId80"/>
    <p:sldId id="734" r:id="rId81"/>
    <p:sldId id="665" r:id="rId82"/>
    <p:sldId id="673" r:id="rId83"/>
    <p:sldId id="664" r:id="rId84"/>
    <p:sldId id="703" r:id="rId85"/>
    <p:sldId id="668" r:id="rId86"/>
    <p:sldId id="669" r:id="rId87"/>
    <p:sldId id="670" r:id="rId88"/>
    <p:sldId id="671" r:id="rId89"/>
    <p:sldId id="672" r:id="rId90"/>
    <p:sldId id="704" r:id="rId91"/>
    <p:sldId id="690" r:id="rId92"/>
    <p:sldId id="691" r:id="rId93"/>
    <p:sldId id="692" r:id="rId94"/>
    <p:sldId id="693" r:id="rId95"/>
    <p:sldId id="681" r:id="rId96"/>
    <p:sldId id="694" r:id="rId97"/>
    <p:sldId id="688" r:id="rId98"/>
    <p:sldId id="678" r:id="rId99"/>
    <p:sldId id="695" r:id="rId100"/>
    <p:sldId id="689" r:id="rId101"/>
    <p:sldId id="696" r:id="rId102"/>
    <p:sldId id="697" r:id="rId103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7C80"/>
    <a:srgbClr val="800000"/>
    <a:srgbClr val="EAEAEA"/>
    <a:srgbClr val="000000"/>
    <a:srgbClr val="1B9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40" autoAdjust="0"/>
    <p:restoredTop sz="46429" autoAdjust="0"/>
  </p:normalViewPr>
  <p:slideViewPr>
    <p:cSldViewPr>
      <p:cViewPr>
        <p:scale>
          <a:sx n="90" d="100"/>
          <a:sy n="90" d="100"/>
        </p:scale>
        <p:origin x="-2220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55D25-BACF-4D7F-A230-C8D698AD31E4}" type="datetimeFigureOut">
              <a:rPr lang="lv-LV" smtClean="0"/>
              <a:pPr/>
              <a:t>12.03.2015.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BBC22-4F46-4FFA-80DF-EC6385D5B19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71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lv-LV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06CE-6C72-4D5B-9C38-F23FB132C224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smtClean="0"/>
              <a:t>Iegūtie dati ir daži simti miljoni 90bp (pēc priekšapstrādes - trimminga) gari sekvenču posmi un tiem asociēti kvalitātes un identifikācijas dati</a:t>
            </a:r>
          </a:p>
          <a:p>
            <a:pPr>
              <a:spcBef>
                <a:spcPct val="0"/>
              </a:spcBef>
            </a:pPr>
            <a:endParaRPr lang="lv-LV" smtClean="0"/>
          </a:p>
          <a:p>
            <a:pPr>
              <a:spcBef>
                <a:spcPct val="0"/>
              </a:spcBef>
            </a:pPr>
            <a:r>
              <a:rPr lang="lv-LV" smtClean="0"/>
              <a:t> </a:t>
            </a: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219D69-F4AF-48AE-8F9D-BE0E9CE29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smtClean="0"/>
              <a:t>Katram no mūsu paraugiem tika nosaukti ~670 000 - ~700 000</a:t>
            </a:r>
          </a:p>
          <a:p>
            <a:pPr>
              <a:spcBef>
                <a:spcPct val="0"/>
              </a:spcBef>
            </a:pPr>
            <a:endParaRPr lang="lv-LV" smtClean="0"/>
          </a:p>
          <a:p>
            <a:pPr>
              <a:spcBef>
                <a:spcPct val="0"/>
              </a:spcBef>
            </a:pPr>
            <a:r>
              <a:rPr lang="lv-LV" smtClean="0"/>
              <a:t>Šādi izskatās tipisks kvalitatīva SNP atradums, katru ir iespējams manuāli apskatīt, bet par laimi ir arī automatizēti SNP filtrēšanas rīki pēc dažādiem parametriem</a:t>
            </a: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D1EA2B-E21E-4094-9872-59B8043D94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smtClean="0"/>
              <a:t>Darbs ar garlaicīgu tabulu....</a:t>
            </a: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087EBC-31F3-4741-AEE7-FCA197972E4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Šādus parametrus, ar ko sākt nav nemaz tik viegli atrast, jo “katrs pētījums ir unikāls” un tāpēc uzstādījumi atšķiras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Visus SNP,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un tikai tādus, kas atrodas CDS jeb exsonos, jo kaut arī sekvenēts ir eksoms tomēr liela porcija datu atbilst introniem gēnos un blakus eksoniem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Q call – nosaka iespējamību, ka bāze ir nosaukta pareizi A nevis C; 40 nodrošina vidēji vienu kļūdu uz 10000, jeb 6,5 kļūdas no atfiltrētajiem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P not reference 90 – 90%, ka tur ir SNP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Depth – pārklājums, nosaka cik sekvencēm jāatbilst referencei SNP vietā, 15 nodrošina ~92% nekļūdīgu SNP identificēšanu (ja ir tad 92% tas tiks detektēts)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SNP percent filter – norāda vismaz cik sekvenču fragmentos SNP ir jāparādās, mūsu gadījumā pie minimālā pārklājuma 15 citai bāzei jābūt vismaz 8 sekvencēs, lai to uzskatītu par SNP/indel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Galā liste ar ~23+- 3k  SNP, katram no 3 indivīdiem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dirty="0" smtClean="0"/>
              <a:t>Kaut arī filtru parametri stingri uzstādīti pēc literatūras datiem cilvēka eksomā ir ~10 000 nesinonīmu/nonsense/frameshift variāciju  </a:t>
            </a:r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962A0D-4D67-4005-B8A9-8F264FB702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3048000" y="457200"/>
            <a:ext cx="5867400" cy="175260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990600" y="4953000"/>
            <a:ext cx="7315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5" name="Group 1131"/>
          <p:cNvGrpSpPr>
            <a:grpSpLocks noChangeAspect="1"/>
          </p:cNvGrpSpPr>
          <p:nvPr userDrawn="1"/>
        </p:nvGrpSpPr>
        <p:grpSpPr bwMode="auto">
          <a:xfrm>
            <a:off x="3286116" y="5429264"/>
            <a:ext cx="1976440" cy="1182670"/>
            <a:chOff x="2410" y="4448"/>
            <a:chExt cx="770" cy="532"/>
          </a:xfrm>
        </p:grpSpPr>
        <p:sp>
          <p:nvSpPr>
            <p:cNvPr id="6" name="Freeform 1132"/>
            <p:cNvSpPr>
              <a:spLocks noChangeAspect="1" noEditPoints="1"/>
            </p:cNvSpPr>
            <p:nvPr/>
          </p:nvSpPr>
          <p:spPr bwMode="auto">
            <a:xfrm>
              <a:off x="2410" y="4564"/>
              <a:ext cx="770" cy="416"/>
            </a:xfrm>
            <a:custGeom>
              <a:avLst/>
              <a:gdLst>
                <a:gd name="T0" fmla="*/ 0 w 2309"/>
                <a:gd name="T1" fmla="*/ 0 h 1247"/>
                <a:gd name="T2" fmla="*/ 0 w 2309"/>
                <a:gd name="T3" fmla="*/ 0 h 1247"/>
                <a:gd name="T4" fmla="*/ 0 w 2309"/>
                <a:gd name="T5" fmla="*/ 0 h 1247"/>
                <a:gd name="T6" fmla="*/ 0 w 2309"/>
                <a:gd name="T7" fmla="*/ 0 h 1247"/>
                <a:gd name="T8" fmla="*/ 0 w 2309"/>
                <a:gd name="T9" fmla="*/ 0 h 1247"/>
                <a:gd name="T10" fmla="*/ 0 w 2309"/>
                <a:gd name="T11" fmla="*/ 0 h 1247"/>
                <a:gd name="T12" fmla="*/ 0 w 2309"/>
                <a:gd name="T13" fmla="*/ 0 h 1247"/>
                <a:gd name="T14" fmla="*/ 0 w 2309"/>
                <a:gd name="T15" fmla="*/ 0 h 1247"/>
                <a:gd name="T16" fmla="*/ 0 w 2309"/>
                <a:gd name="T17" fmla="*/ 0 h 1247"/>
                <a:gd name="T18" fmla="*/ 0 w 2309"/>
                <a:gd name="T19" fmla="*/ 0 h 1247"/>
                <a:gd name="T20" fmla="*/ 0 w 2309"/>
                <a:gd name="T21" fmla="*/ 0 h 1247"/>
                <a:gd name="T22" fmla="*/ 0 w 2309"/>
                <a:gd name="T23" fmla="*/ 0 h 1247"/>
                <a:gd name="T24" fmla="*/ 0 w 2309"/>
                <a:gd name="T25" fmla="*/ 0 h 1247"/>
                <a:gd name="T26" fmla="*/ 0 w 2309"/>
                <a:gd name="T27" fmla="*/ 0 h 1247"/>
                <a:gd name="T28" fmla="*/ 0 w 2309"/>
                <a:gd name="T29" fmla="*/ 0 h 1247"/>
                <a:gd name="T30" fmla="*/ 0 w 2309"/>
                <a:gd name="T31" fmla="*/ 0 h 1247"/>
                <a:gd name="T32" fmla="*/ 0 w 2309"/>
                <a:gd name="T33" fmla="*/ 0 h 1247"/>
                <a:gd name="T34" fmla="*/ 0 w 2309"/>
                <a:gd name="T35" fmla="*/ 0 h 1247"/>
                <a:gd name="T36" fmla="*/ 0 w 2309"/>
                <a:gd name="T37" fmla="*/ 0 h 1247"/>
                <a:gd name="T38" fmla="*/ 0 w 2309"/>
                <a:gd name="T39" fmla="*/ 0 h 1247"/>
                <a:gd name="T40" fmla="*/ 0 w 2309"/>
                <a:gd name="T41" fmla="*/ 0 h 1247"/>
                <a:gd name="T42" fmla="*/ 0 w 2309"/>
                <a:gd name="T43" fmla="*/ 0 h 1247"/>
                <a:gd name="T44" fmla="*/ 0 w 2309"/>
                <a:gd name="T45" fmla="*/ 0 h 1247"/>
                <a:gd name="T46" fmla="*/ 0 w 2309"/>
                <a:gd name="T47" fmla="*/ 0 h 1247"/>
                <a:gd name="T48" fmla="*/ 0 w 2309"/>
                <a:gd name="T49" fmla="*/ 0 h 1247"/>
                <a:gd name="T50" fmla="*/ 0 w 2309"/>
                <a:gd name="T51" fmla="*/ 0 h 1247"/>
                <a:gd name="T52" fmla="*/ 0 w 2309"/>
                <a:gd name="T53" fmla="*/ 0 h 1247"/>
                <a:gd name="T54" fmla="*/ 0 w 2309"/>
                <a:gd name="T55" fmla="*/ 0 h 1247"/>
                <a:gd name="T56" fmla="*/ 0 w 2309"/>
                <a:gd name="T57" fmla="*/ 0 h 1247"/>
                <a:gd name="T58" fmla="*/ 0 w 2309"/>
                <a:gd name="T59" fmla="*/ 0 h 1247"/>
                <a:gd name="T60" fmla="*/ 0 w 2309"/>
                <a:gd name="T61" fmla="*/ 0 h 1247"/>
                <a:gd name="T62" fmla="*/ 0 w 2309"/>
                <a:gd name="T63" fmla="*/ 0 h 1247"/>
                <a:gd name="T64" fmla="*/ 0 w 2309"/>
                <a:gd name="T65" fmla="*/ 0 h 1247"/>
                <a:gd name="T66" fmla="*/ 0 w 2309"/>
                <a:gd name="T67" fmla="*/ 0 h 1247"/>
                <a:gd name="T68" fmla="*/ 0 w 2309"/>
                <a:gd name="T69" fmla="*/ 0 h 1247"/>
                <a:gd name="T70" fmla="*/ 0 w 2309"/>
                <a:gd name="T71" fmla="*/ 0 h 1247"/>
                <a:gd name="T72" fmla="*/ 0 w 2309"/>
                <a:gd name="T73" fmla="*/ 0 h 1247"/>
                <a:gd name="T74" fmla="*/ 0 w 2309"/>
                <a:gd name="T75" fmla="*/ 0 h 1247"/>
                <a:gd name="T76" fmla="*/ 0 w 2309"/>
                <a:gd name="T77" fmla="*/ 0 h 1247"/>
                <a:gd name="T78" fmla="*/ 0 w 2309"/>
                <a:gd name="T79" fmla="*/ 0 h 1247"/>
                <a:gd name="T80" fmla="*/ 0 w 2309"/>
                <a:gd name="T81" fmla="*/ 0 h 1247"/>
                <a:gd name="T82" fmla="*/ 0 w 2309"/>
                <a:gd name="T83" fmla="*/ 0 h 1247"/>
                <a:gd name="T84" fmla="*/ 0 w 2309"/>
                <a:gd name="T85" fmla="*/ 0 h 1247"/>
                <a:gd name="T86" fmla="*/ 0 w 2309"/>
                <a:gd name="T87" fmla="*/ 0 h 1247"/>
                <a:gd name="T88" fmla="*/ 0 w 2309"/>
                <a:gd name="T89" fmla="*/ 0 h 1247"/>
                <a:gd name="T90" fmla="*/ 0 w 2309"/>
                <a:gd name="T91" fmla="*/ 0 h 1247"/>
                <a:gd name="T92" fmla="*/ 0 w 2309"/>
                <a:gd name="T93" fmla="*/ 0 h 1247"/>
                <a:gd name="T94" fmla="*/ 0 w 2309"/>
                <a:gd name="T95" fmla="*/ 0 h 1247"/>
                <a:gd name="T96" fmla="*/ 0 w 2309"/>
                <a:gd name="T97" fmla="*/ 0 h 1247"/>
                <a:gd name="T98" fmla="*/ 0 w 2309"/>
                <a:gd name="T99" fmla="*/ 0 h 1247"/>
                <a:gd name="T100" fmla="*/ 0 w 2309"/>
                <a:gd name="T101" fmla="*/ 0 h 1247"/>
                <a:gd name="T102" fmla="*/ 0 w 2309"/>
                <a:gd name="T103" fmla="*/ 0 h 1247"/>
                <a:gd name="T104" fmla="*/ 0 w 2309"/>
                <a:gd name="T105" fmla="*/ 0 h 1247"/>
                <a:gd name="T106" fmla="*/ 0 w 2309"/>
                <a:gd name="T107" fmla="*/ 0 h 1247"/>
                <a:gd name="T108" fmla="*/ 0 w 2309"/>
                <a:gd name="T109" fmla="*/ 0 h 1247"/>
                <a:gd name="T110" fmla="*/ 0 w 2309"/>
                <a:gd name="T111" fmla="*/ 0 h 1247"/>
                <a:gd name="T112" fmla="*/ 0 w 2309"/>
                <a:gd name="T113" fmla="*/ 0 h 1247"/>
                <a:gd name="T114" fmla="*/ 0 w 2309"/>
                <a:gd name="T115" fmla="*/ 0 h 1247"/>
                <a:gd name="T116" fmla="*/ 0 w 2309"/>
                <a:gd name="T117" fmla="*/ 0 h 12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9"/>
                <a:gd name="T178" fmla="*/ 0 h 1247"/>
                <a:gd name="T179" fmla="*/ 2309 w 2309"/>
                <a:gd name="T180" fmla="*/ 1247 h 12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9" h="1247">
                  <a:moveTo>
                    <a:pt x="1155" y="1247"/>
                  </a:moveTo>
                  <a:lnTo>
                    <a:pt x="1214" y="1245"/>
                  </a:lnTo>
                  <a:lnTo>
                    <a:pt x="1273" y="1243"/>
                  </a:lnTo>
                  <a:lnTo>
                    <a:pt x="1330" y="1239"/>
                  </a:lnTo>
                  <a:lnTo>
                    <a:pt x="1387" y="1233"/>
                  </a:lnTo>
                  <a:lnTo>
                    <a:pt x="1442" y="1226"/>
                  </a:lnTo>
                  <a:lnTo>
                    <a:pt x="1497" y="1217"/>
                  </a:lnTo>
                  <a:lnTo>
                    <a:pt x="1551" y="1208"/>
                  </a:lnTo>
                  <a:lnTo>
                    <a:pt x="1603" y="1197"/>
                  </a:lnTo>
                  <a:lnTo>
                    <a:pt x="1654" y="1183"/>
                  </a:lnTo>
                  <a:lnTo>
                    <a:pt x="1704" y="1170"/>
                  </a:lnTo>
                  <a:lnTo>
                    <a:pt x="1753" y="1154"/>
                  </a:lnTo>
                  <a:lnTo>
                    <a:pt x="1799" y="1139"/>
                  </a:lnTo>
                  <a:lnTo>
                    <a:pt x="1844" y="1120"/>
                  </a:lnTo>
                  <a:lnTo>
                    <a:pt x="1888" y="1102"/>
                  </a:lnTo>
                  <a:lnTo>
                    <a:pt x="1930" y="1081"/>
                  </a:lnTo>
                  <a:lnTo>
                    <a:pt x="1970" y="1061"/>
                  </a:lnTo>
                  <a:lnTo>
                    <a:pt x="2009" y="1039"/>
                  </a:lnTo>
                  <a:lnTo>
                    <a:pt x="2044" y="1016"/>
                  </a:lnTo>
                  <a:lnTo>
                    <a:pt x="2079" y="993"/>
                  </a:lnTo>
                  <a:lnTo>
                    <a:pt x="2111" y="967"/>
                  </a:lnTo>
                  <a:lnTo>
                    <a:pt x="2142" y="942"/>
                  </a:lnTo>
                  <a:lnTo>
                    <a:pt x="2170" y="915"/>
                  </a:lnTo>
                  <a:lnTo>
                    <a:pt x="2194" y="888"/>
                  </a:lnTo>
                  <a:lnTo>
                    <a:pt x="2218" y="860"/>
                  </a:lnTo>
                  <a:lnTo>
                    <a:pt x="2239" y="831"/>
                  </a:lnTo>
                  <a:lnTo>
                    <a:pt x="2256" y="802"/>
                  </a:lnTo>
                  <a:lnTo>
                    <a:pt x="2272" y="773"/>
                  </a:lnTo>
                  <a:lnTo>
                    <a:pt x="2285" y="741"/>
                  </a:lnTo>
                  <a:lnTo>
                    <a:pt x="2295" y="711"/>
                  </a:lnTo>
                  <a:lnTo>
                    <a:pt x="2303" y="679"/>
                  </a:lnTo>
                  <a:lnTo>
                    <a:pt x="2307" y="648"/>
                  </a:lnTo>
                  <a:lnTo>
                    <a:pt x="2309" y="615"/>
                  </a:lnTo>
                  <a:lnTo>
                    <a:pt x="2307" y="588"/>
                  </a:lnTo>
                  <a:lnTo>
                    <a:pt x="2305" y="563"/>
                  </a:lnTo>
                  <a:lnTo>
                    <a:pt x="2300" y="537"/>
                  </a:lnTo>
                  <a:lnTo>
                    <a:pt x="2294" y="512"/>
                  </a:lnTo>
                  <a:lnTo>
                    <a:pt x="2285" y="487"/>
                  </a:lnTo>
                  <a:lnTo>
                    <a:pt x="2274" y="463"/>
                  </a:lnTo>
                  <a:lnTo>
                    <a:pt x="2262" y="439"/>
                  </a:lnTo>
                  <a:lnTo>
                    <a:pt x="2249" y="414"/>
                  </a:lnTo>
                  <a:lnTo>
                    <a:pt x="2234" y="391"/>
                  </a:lnTo>
                  <a:lnTo>
                    <a:pt x="2217" y="368"/>
                  </a:lnTo>
                  <a:lnTo>
                    <a:pt x="2199" y="345"/>
                  </a:lnTo>
                  <a:lnTo>
                    <a:pt x="2178" y="323"/>
                  </a:lnTo>
                  <a:lnTo>
                    <a:pt x="2156" y="301"/>
                  </a:lnTo>
                  <a:lnTo>
                    <a:pt x="2134" y="281"/>
                  </a:lnTo>
                  <a:lnTo>
                    <a:pt x="2109" y="260"/>
                  </a:lnTo>
                  <a:lnTo>
                    <a:pt x="2083" y="241"/>
                  </a:lnTo>
                  <a:lnTo>
                    <a:pt x="2056" y="221"/>
                  </a:lnTo>
                  <a:lnTo>
                    <a:pt x="2028" y="202"/>
                  </a:lnTo>
                  <a:lnTo>
                    <a:pt x="1998" y="185"/>
                  </a:lnTo>
                  <a:lnTo>
                    <a:pt x="1967" y="167"/>
                  </a:lnTo>
                  <a:lnTo>
                    <a:pt x="1934" y="149"/>
                  </a:lnTo>
                  <a:lnTo>
                    <a:pt x="1902" y="134"/>
                  </a:lnTo>
                  <a:lnTo>
                    <a:pt x="1866" y="118"/>
                  </a:lnTo>
                  <a:lnTo>
                    <a:pt x="1831" y="103"/>
                  </a:lnTo>
                  <a:lnTo>
                    <a:pt x="1794" y="90"/>
                  </a:lnTo>
                  <a:lnTo>
                    <a:pt x="1757" y="77"/>
                  </a:lnTo>
                  <a:lnTo>
                    <a:pt x="1719" y="63"/>
                  </a:lnTo>
                  <a:lnTo>
                    <a:pt x="1679" y="52"/>
                  </a:lnTo>
                  <a:lnTo>
                    <a:pt x="1638" y="41"/>
                  </a:lnTo>
                  <a:lnTo>
                    <a:pt x="1597" y="32"/>
                  </a:lnTo>
                  <a:lnTo>
                    <a:pt x="1555" y="22"/>
                  </a:lnTo>
                  <a:lnTo>
                    <a:pt x="1512" y="13"/>
                  </a:lnTo>
                  <a:lnTo>
                    <a:pt x="1504" y="39"/>
                  </a:lnTo>
                  <a:lnTo>
                    <a:pt x="1495" y="63"/>
                  </a:lnTo>
                  <a:lnTo>
                    <a:pt x="1484" y="88"/>
                  </a:lnTo>
                  <a:lnTo>
                    <a:pt x="1470" y="109"/>
                  </a:lnTo>
                  <a:lnTo>
                    <a:pt x="1454" y="130"/>
                  </a:lnTo>
                  <a:lnTo>
                    <a:pt x="1437" y="151"/>
                  </a:lnTo>
                  <a:lnTo>
                    <a:pt x="1419" y="169"/>
                  </a:lnTo>
                  <a:lnTo>
                    <a:pt x="1399" y="186"/>
                  </a:lnTo>
                  <a:lnTo>
                    <a:pt x="1379" y="201"/>
                  </a:lnTo>
                  <a:lnTo>
                    <a:pt x="1357" y="214"/>
                  </a:lnTo>
                  <a:lnTo>
                    <a:pt x="1334" y="226"/>
                  </a:lnTo>
                  <a:lnTo>
                    <a:pt x="1309" y="236"/>
                  </a:lnTo>
                  <a:lnTo>
                    <a:pt x="1284" y="243"/>
                  </a:lnTo>
                  <a:lnTo>
                    <a:pt x="1257" y="249"/>
                  </a:lnTo>
                  <a:lnTo>
                    <a:pt x="1230" y="253"/>
                  </a:lnTo>
                  <a:lnTo>
                    <a:pt x="1203" y="254"/>
                  </a:lnTo>
                  <a:lnTo>
                    <a:pt x="1189" y="254"/>
                  </a:lnTo>
                  <a:lnTo>
                    <a:pt x="1174" y="253"/>
                  </a:lnTo>
                  <a:lnTo>
                    <a:pt x="1161" y="252"/>
                  </a:lnTo>
                  <a:lnTo>
                    <a:pt x="1146" y="249"/>
                  </a:lnTo>
                  <a:lnTo>
                    <a:pt x="1119" y="243"/>
                  </a:lnTo>
                  <a:lnTo>
                    <a:pt x="1094" y="235"/>
                  </a:lnTo>
                  <a:lnTo>
                    <a:pt x="1068" y="224"/>
                  </a:lnTo>
                  <a:lnTo>
                    <a:pt x="1044" y="211"/>
                  </a:lnTo>
                  <a:lnTo>
                    <a:pt x="1022" y="197"/>
                  </a:lnTo>
                  <a:lnTo>
                    <a:pt x="1000" y="181"/>
                  </a:lnTo>
                  <a:lnTo>
                    <a:pt x="980" y="163"/>
                  </a:lnTo>
                  <a:lnTo>
                    <a:pt x="962" y="143"/>
                  </a:lnTo>
                  <a:lnTo>
                    <a:pt x="945" y="123"/>
                  </a:lnTo>
                  <a:lnTo>
                    <a:pt x="930" y="101"/>
                  </a:lnTo>
                  <a:lnTo>
                    <a:pt x="917" y="77"/>
                  </a:lnTo>
                  <a:lnTo>
                    <a:pt x="906" y="52"/>
                  </a:lnTo>
                  <a:lnTo>
                    <a:pt x="897" y="27"/>
                  </a:lnTo>
                  <a:lnTo>
                    <a:pt x="890" y="0"/>
                  </a:lnTo>
                  <a:lnTo>
                    <a:pt x="843" y="6"/>
                  </a:lnTo>
                  <a:lnTo>
                    <a:pt x="796" y="15"/>
                  </a:lnTo>
                  <a:lnTo>
                    <a:pt x="751" y="23"/>
                  </a:lnTo>
                  <a:lnTo>
                    <a:pt x="706" y="33"/>
                  </a:lnTo>
                  <a:lnTo>
                    <a:pt x="662" y="44"/>
                  </a:lnTo>
                  <a:lnTo>
                    <a:pt x="620" y="56"/>
                  </a:lnTo>
                  <a:lnTo>
                    <a:pt x="577" y="68"/>
                  </a:lnTo>
                  <a:lnTo>
                    <a:pt x="537" y="81"/>
                  </a:lnTo>
                  <a:lnTo>
                    <a:pt x="496" y="96"/>
                  </a:lnTo>
                  <a:lnTo>
                    <a:pt x="459" y="112"/>
                  </a:lnTo>
                  <a:lnTo>
                    <a:pt x="421" y="128"/>
                  </a:lnTo>
                  <a:lnTo>
                    <a:pt x="386" y="145"/>
                  </a:lnTo>
                  <a:lnTo>
                    <a:pt x="350" y="163"/>
                  </a:lnTo>
                  <a:lnTo>
                    <a:pt x="317" y="181"/>
                  </a:lnTo>
                  <a:lnTo>
                    <a:pt x="286" y="201"/>
                  </a:lnTo>
                  <a:lnTo>
                    <a:pt x="255" y="220"/>
                  </a:lnTo>
                  <a:lnTo>
                    <a:pt x="226" y="241"/>
                  </a:lnTo>
                  <a:lnTo>
                    <a:pt x="198" y="262"/>
                  </a:lnTo>
                  <a:lnTo>
                    <a:pt x="172" y="284"/>
                  </a:lnTo>
                  <a:lnTo>
                    <a:pt x="148" y="306"/>
                  </a:lnTo>
                  <a:lnTo>
                    <a:pt x="126" y="329"/>
                  </a:lnTo>
                  <a:lnTo>
                    <a:pt x="104" y="354"/>
                  </a:lnTo>
                  <a:lnTo>
                    <a:pt x="86" y="378"/>
                  </a:lnTo>
                  <a:lnTo>
                    <a:pt x="69" y="402"/>
                  </a:lnTo>
                  <a:lnTo>
                    <a:pt x="53" y="428"/>
                  </a:lnTo>
                  <a:lnTo>
                    <a:pt x="39" y="453"/>
                  </a:lnTo>
                  <a:lnTo>
                    <a:pt x="27" y="479"/>
                  </a:lnTo>
                  <a:lnTo>
                    <a:pt x="19" y="505"/>
                  </a:lnTo>
                  <a:lnTo>
                    <a:pt x="10" y="532"/>
                  </a:lnTo>
                  <a:lnTo>
                    <a:pt x="5" y="559"/>
                  </a:lnTo>
                  <a:lnTo>
                    <a:pt x="2" y="587"/>
                  </a:lnTo>
                  <a:lnTo>
                    <a:pt x="0" y="615"/>
                  </a:lnTo>
                  <a:lnTo>
                    <a:pt x="2" y="633"/>
                  </a:lnTo>
                  <a:lnTo>
                    <a:pt x="3" y="651"/>
                  </a:lnTo>
                  <a:lnTo>
                    <a:pt x="5" y="670"/>
                  </a:lnTo>
                  <a:lnTo>
                    <a:pt x="9" y="687"/>
                  </a:lnTo>
                  <a:lnTo>
                    <a:pt x="13" y="705"/>
                  </a:lnTo>
                  <a:lnTo>
                    <a:pt x="18" y="723"/>
                  </a:lnTo>
                  <a:lnTo>
                    <a:pt x="24" y="740"/>
                  </a:lnTo>
                  <a:lnTo>
                    <a:pt x="31" y="757"/>
                  </a:lnTo>
                  <a:lnTo>
                    <a:pt x="38" y="774"/>
                  </a:lnTo>
                  <a:lnTo>
                    <a:pt x="47" y="791"/>
                  </a:lnTo>
                  <a:lnTo>
                    <a:pt x="57" y="808"/>
                  </a:lnTo>
                  <a:lnTo>
                    <a:pt x="66" y="825"/>
                  </a:lnTo>
                  <a:lnTo>
                    <a:pt x="77" y="841"/>
                  </a:lnTo>
                  <a:lnTo>
                    <a:pt x="89" y="857"/>
                  </a:lnTo>
                  <a:lnTo>
                    <a:pt x="102" y="872"/>
                  </a:lnTo>
                  <a:lnTo>
                    <a:pt x="115" y="888"/>
                  </a:lnTo>
                  <a:lnTo>
                    <a:pt x="231" y="352"/>
                  </a:lnTo>
                  <a:lnTo>
                    <a:pt x="503" y="352"/>
                  </a:lnTo>
                  <a:lnTo>
                    <a:pt x="527" y="352"/>
                  </a:lnTo>
                  <a:lnTo>
                    <a:pt x="549" y="352"/>
                  </a:lnTo>
                  <a:lnTo>
                    <a:pt x="567" y="355"/>
                  </a:lnTo>
                  <a:lnTo>
                    <a:pt x="585" y="356"/>
                  </a:lnTo>
                  <a:lnTo>
                    <a:pt x="601" y="360"/>
                  </a:lnTo>
                  <a:lnTo>
                    <a:pt x="616" y="365"/>
                  </a:lnTo>
                  <a:lnTo>
                    <a:pt x="632" y="371"/>
                  </a:lnTo>
                  <a:lnTo>
                    <a:pt x="646" y="379"/>
                  </a:lnTo>
                  <a:lnTo>
                    <a:pt x="661" y="389"/>
                  </a:lnTo>
                  <a:lnTo>
                    <a:pt x="673" y="400"/>
                  </a:lnTo>
                  <a:lnTo>
                    <a:pt x="684" y="412"/>
                  </a:lnTo>
                  <a:lnTo>
                    <a:pt x="693" y="425"/>
                  </a:lnTo>
                  <a:lnTo>
                    <a:pt x="700" y="441"/>
                  </a:lnTo>
                  <a:lnTo>
                    <a:pt x="705" y="457"/>
                  </a:lnTo>
                  <a:lnTo>
                    <a:pt x="709" y="473"/>
                  </a:lnTo>
                  <a:lnTo>
                    <a:pt x="710" y="490"/>
                  </a:lnTo>
                  <a:lnTo>
                    <a:pt x="710" y="502"/>
                  </a:lnTo>
                  <a:lnTo>
                    <a:pt x="709" y="513"/>
                  </a:lnTo>
                  <a:lnTo>
                    <a:pt x="706" y="523"/>
                  </a:lnTo>
                  <a:lnTo>
                    <a:pt x="702" y="533"/>
                  </a:lnTo>
                  <a:lnTo>
                    <a:pt x="699" y="544"/>
                  </a:lnTo>
                  <a:lnTo>
                    <a:pt x="695" y="554"/>
                  </a:lnTo>
                  <a:lnTo>
                    <a:pt x="689" y="565"/>
                  </a:lnTo>
                  <a:lnTo>
                    <a:pt x="683" y="575"/>
                  </a:lnTo>
                  <a:lnTo>
                    <a:pt x="676" y="584"/>
                  </a:lnTo>
                  <a:lnTo>
                    <a:pt x="668" y="593"/>
                  </a:lnTo>
                  <a:lnTo>
                    <a:pt x="659" y="601"/>
                  </a:lnTo>
                  <a:lnTo>
                    <a:pt x="649" y="609"/>
                  </a:lnTo>
                  <a:lnTo>
                    <a:pt x="638" y="616"/>
                  </a:lnTo>
                  <a:lnTo>
                    <a:pt x="626" y="622"/>
                  </a:lnTo>
                  <a:lnTo>
                    <a:pt x="613" y="627"/>
                  </a:lnTo>
                  <a:lnTo>
                    <a:pt x="599" y="632"/>
                  </a:lnTo>
                  <a:lnTo>
                    <a:pt x="599" y="633"/>
                  </a:lnTo>
                  <a:lnTo>
                    <a:pt x="611" y="637"/>
                  </a:lnTo>
                  <a:lnTo>
                    <a:pt x="621" y="642"/>
                  </a:lnTo>
                  <a:lnTo>
                    <a:pt x="632" y="646"/>
                  </a:lnTo>
                  <a:lnTo>
                    <a:pt x="640" y="653"/>
                  </a:lnTo>
                  <a:lnTo>
                    <a:pt x="649" y="657"/>
                  </a:lnTo>
                  <a:lnTo>
                    <a:pt x="657" y="665"/>
                  </a:lnTo>
                  <a:lnTo>
                    <a:pt x="663" y="671"/>
                  </a:lnTo>
                  <a:lnTo>
                    <a:pt x="671" y="679"/>
                  </a:lnTo>
                  <a:lnTo>
                    <a:pt x="676" y="687"/>
                  </a:lnTo>
                  <a:lnTo>
                    <a:pt x="680" y="695"/>
                  </a:lnTo>
                  <a:lnTo>
                    <a:pt x="684" y="705"/>
                  </a:lnTo>
                  <a:lnTo>
                    <a:pt x="688" y="714"/>
                  </a:lnTo>
                  <a:lnTo>
                    <a:pt x="690" y="724"/>
                  </a:lnTo>
                  <a:lnTo>
                    <a:pt x="693" y="735"/>
                  </a:lnTo>
                  <a:lnTo>
                    <a:pt x="694" y="746"/>
                  </a:lnTo>
                  <a:lnTo>
                    <a:pt x="694" y="758"/>
                  </a:lnTo>
                  <a:lnTo>
                    <a:pt x="693" y="775"/>
                  </a:lnTo>
                  <a:lnTo>
                    <a:pt x="690" y="792"/>
                  </a:lnTo>
                  <a:lnTo>
                    <a:pt x="685" y="808"/>
                  </a:lnTo>
                  <a:lnTo>
                    <a:pt x="679" y="825"/>
                  </a:lnTo>
                  <a:lnTo>
                    <a:pt x="671" y="840"/>
                  </a:lnTo>
                  <a:lnTo>
                    <a:pt x="661" y="855"/>
                  </a:lnTo>
                  <a:lnTo>
                    <a:pt x="649" y="870"/>
                  </a:lnTo>
                  <a:lnTo>
                    <a:pt x="635" y="885"/>
                  </a:lnTo>
                  <a:lnTo>
                    <a:pt x="620" y="898"/>
                  </a:lnTo>
                  <a:lnTo>
                    <a:pt x="602" y="910"/>
                  </a:lnTo>
                  <a:lnTo>
                    <a:pt x="584" y="920"/>
                  </a:lnTo>
                  <a:lnTo>
                    <a:pt x="565" y="927"/>
                  </a:lnTo>
                  <a:lnTo>
                    <a:pt x="543" y="933"/>
                  </a:lnTo>
                  <a:lnTo>
                    <a:pt x="520" y="938"/>
                  </a:lnTo>
                  <a:lnTo>
                    <a:pt x="495" y="940"/>
                  </a:lnTo>
                  <a:lnTo>
                    <a:pt x="468" y="942"/>
                  </a:lnTo>
                  <a:lnTo>
                    <a:pt x="169" y="942"/>
                  </a:lnTo>
                  <a:lnTo>
                    <a:pt x="188" y="959"/>
                  </a:lnTo>
                  <a:lnTo>
                    <a:pt x="208" y="974"/>
                  </a:lnTo>
                  <a:lnTo>
                    <a:pt x="230" y="991"/>
                  </a:lnTo>
                  <a:lnTo>
                    <a:pt x="252" y="1007"/>
                  </a:lnTo>
                  <a:lnTo>
                    <a:pt x="275" y="1023"/>
                  </a:lnTo>
                  <a:lnTo>
                    <a:pt x="299" y="1038"/>
                  </a:lnTo>
                  <a:lnTo>
                    <a:pt x="323" y="1052"/>
                  </a:lnTo>
                  <a:lnTo>
                    <a:pt x="349" y="1066"/>
                  </a:lnTo>
                  <a:lnTo>
                    <a:pt x="376" y="1080"/>
                  </a:lnTo>
                  <a:lnTo>
                    <a:pt x="403" y="1094"/>
                  </a:lnTo>
                  <a:lnTo>
                    <a:pt x="431" y="1106"/>
                  </a:lnTo>
                  <a:lnTo>
                    <a:pt x="460" y="1118"/>
                  </a:lnTo>
                  <a:lnTo>
                    <a:pt x="489" y="1130"/>
                  </a:lnTo>
                  <a:lnTo>
                    <a:pt x="518" y="1141"/>
                  </a:lnTo>
                  <a:lnTo>
                    <a:pt x="550" y="1152"/>
                  </a:lnTo>
                  <a:lnTo>
                    <a:pt x="581" y="1163"/>
                  </a:lnTo>
                  <a:lnTo>
                    <a:pt x="613" y="1173"/>
                  </a:lnTo>
                  <a:lnTo>
                    <a:pt x="645" y="1181"/>
                  </a:lnTo>
                  <a:lnTo>
                    <a:pt x="679" y="1190"/>
                  </a:lnTo>
                  <a:lnTo>
                    <a:pt x="712" y="1198"/>
                  </a:lnTo>
                  <a:lnTo>
                    <a:pt x="748" y="1205"/>
                  </a:lnTo>
                  <a:lnTo>
                    <a:pt x="782" y="1213"/>
                  </a:lnTo>
                  <a:lnTo>
                    <a:pt x="817" y="1219"/>
                  </a:lnTo>
                  <a:lnTo>
                    <a:pt x="854" y="1225"/>
                  </a:lnTo>
                  <a:lnTo>
                    <a:pt x="889" y="1230"/>
                  </a:lnTo>
                  <a:lnTo>
                    <a:pt x="927" y="1233"/>
                  </a:lnTo>
                  <a:lnTo>
                    <a:pt x="963" y="1238"/>
                  </a:lnTo>
                  <a:lnTo>
                    <a:pt x="1001" y="1241"/>
                  </a:lnTo>
                  <a:lnTo>
                    <a:pt x="1039" y="1243"/>
                  </a:lnTo>
                  <a:lnTo>
                    <a:pt x="1078" y="1245"/>
                  </a:lnTo>
                  <a:lnTo>
                    <a:pt x="1116" y="1245"/>
                  </a:lnTo>
                  <a:lnTo>
                    <a:pt x="1155" y="1247"/>
                  </a:lnTo>
                  <a:close/>
                  <a:moveTo>
                    <a:pt x="365" y="582"/>
                  </a:moveTo>
                  <a:lnTo>
                    <a:pt x="427" y="582"/>
                  </a:lnTo>
                  <a:lnTo>
                    <a:pt x="445" y="582"/>
                  </a:lnTo>
                  <a:lnTo>
                    <a:pt x="462" y="581"/>
                  </a:lnTo>
                  <a:lnTo>
                    <a:pt x="477" y="580"/>
                  </a:lnTo>
                  <a:lnTo>
                    <a:pt x="489" y="577"/>
                  </a:lnTo>
                  <a:lnTo>
                    <a:pt x="499" y="574"/>
                  </a:lnTo>
                  <a:lnTo>
                    <a:pt x="509" y="567"/>
                  </a:lnTo>
                  <a:lnTo>
                    <a:pt x="517" y="561"/>
                  </a:lnTo>
                  <a:lnTo>
                    <a:pt x="524" y="553"/>
                  </a:lnTo>
                  <a:lnTo>
                    <a:pt x="531" y="544"/>
                  </a:lnTo>
                  <a:lnTo>
                    <a:pt x="534" y="535"/>
                  </a:lnTo>
                  <a:lnTo>
                    <a:pt x="537" y="526"/>
                  </a:lnTo>
                  <a:lnTo>
                    <a:pt x="538" y="518"/>
                  </a:lnTo>
                  <a:lnTo>
                    <a:pt x="537" y="507"/>
                  </a:lnTo>
                  <a:lnTo>
                    <a:pt x="534" y="498"/>
                  </a:lnTo>
                  <a:lnTo>
                    <a:pt x="529" y="490"/>
                  </a:lnTo>
                  <a:lnTo>
                    <a:pt x="523" y="484"/>
                  </a:lnTo>
                  <a:lnTo>
                    <a:pt x="518" y="480"/>
                  </a:lnTo>
                  <a:lnTo>
                    <a:pt x="514" y="478"/>
                  </a:lnTo>
                  <a:lnTo>
                    <a:pt x="507" y="476"/>
                  </a:lnTo>
                  <a:lnTo>
                    <a:pt x="501" y="474"/>
                  </a:lnTo>
                  <a:lnTo>
                    <a:pt x="485" y="471"/>
                  </a:lnTo>
                  <a:lnTo>
                    <a:pt x="465" y="471"/>
                  </a:lnTo>
                  <a:lnTo>
                    <a:pt x="387" y="471"/>
                  </a:lnTo>
                  <a:lnTo>
                    <a:pt x="365" y="582"/>
                  </a:lnTo>
                  <a:close/>
                  <a:moveTo>
                    <a:pt x="315" y="815"/>
                  </a:moveTo>
                  <a:lnTo>
                    <a:pt x="412" y="815"/>
                  </a:lnTo>
                  <a:lnTo>
                    <a:pt x="425" y="814"/>
                  </a:lnTo>
                  <a:lnTo>
                    <a:pt x="437" y="814"/>
                  </a:lnTo>
                  <a:lnTo>
                    <a:pt x="448" y="813"/>
                  </a:lnTo>
                  <a:lnTo>
                    <a:pt x="457" y="810"/>
                  </a:lnTo>
                  <a:lnTo>
                    <a:pt x="467" y="808"/>
                  </a:lnTo>
                  <a:lnTo>
                    <a:pt x="476" y="806"/>
                  </a:lnTo>
                  <a:lnTo>
                    <a:pt x="483" y="802"/>
                  </a:lnTo>
                  <a:lnTo>
                    <a:pt x="489" y="798"/>
                  </a:lnTo>
                  <a:lnTo>
                    <a:pt x="495" y="793"/>
                  </a:lnTo>
                  <a:lnTo>
                    <a:pt x="501" y="789"/>
                  </a:lnTo>
                  <a:lnTo>
                    <a:pt x="505" y="783"/>
                  </a:lnTo>
                  <a:lnTo>
                    <a:pt x="509" y="776"/>
                  </a:lnTo>
                  <a:lnTo>
                    <a:pt x="512" y="769"/>
                  </a:lnTo>
                  <a:lnTo>
                    <a:pt x="514" y="763"/>
                  </a:lnTo>
                  <a:lnTo>
                    <a:pt x="515" y="755"/>
                  </a:lnTo>
                  <a:lnTo>
                    <a:pt x="516" y="746"/>
                  </a:lnTo>
                  <a:lnTo>
                    <a:pt x="515" y="735"/>
                  </a:lnTo>
                  <a:lnTo>
                    <a:pt x="512" y="725"/>
                  </a:lnTo>
                  <a:lnTo>
                    <a:pt x="507" y="716"/>
                  </a:lnTo>
                  <a:lnTo>
                    <a:pt x="500" y="708"/>
                  </a:lnTo>
                  <a:lnTo>
                    <a:pt x="496" y="705"/>
                  </a:lnTo>
                  <a:lnTo>
                    <a:pt x="492" y="702"/>
                  </a:lnTo>
                  <a:lnTo>
                    <a:pt x="485" y="700"/>
                  </a:lnTo>
                  <a:lnTo>
                    <a:pt x="478" y="697"/>
                  </a:lnTo>
                  <a:lnTo>
                    <a:pt x="461" y="695"/>
                  </a:lnTo>
                  <a:lnTo>
                    <a:pt x="439" y="695"/>
                  </a:lnTo>
                  <a:lnTo>
                    <a:pt x="340" y="695"/>
                  </a:lnTo>
                  <a:lnTo>
                    <a:pt x="315" y="815"/>
                  </a:lnTo>
                  <a:close/>
                  <a:moveTo>
                    <a:pt x="1534" y="352"/>
                  </a:moveTo>
                  <a:lnTo>
                    <a:pt x="1406" y="942"/>
                  </a:lnTo>
                  <a:lnTo>
                    <a:pt x="1254" y="942"/>
                  </a:lnTo>
                  <a:lnTo>
                    <a:pt x="1363" y="491"/>
                  </a:lnTo>
                  <a:lnTo>
                    <a:pt x="1360" y="491"/>
                  </a:lnTo>
                  <a:lnTo>
                    <a:pt x="1142" y="942"/>
                  </a:lnTo>
                  <a:lnTo>
                    <a:pt x="1007" y="942"/>
                  </a:lnTo>
                  <a:lnTo>
                    <a:pt x="981" y="491"/>
                  </a:lnTo>
                  <a:lnTo>
                    <a:pt x="980" y="491"/>
                  </a:lnTo>
                  <a:lnTo>
                    <a:pt x="895" y="942"/>
                  </a:lnTo>
                  <a:lnTo>
                    <a:pt x="743" y="942"/>
                  </a:lnTo>
                  <a:lnTo>
                    <a:pt x="869" y="352"/>
                  </a:lnTo>
                  <a:lnTo>
                    <a:pt x="1092" y="352"/>
                  </a:lnTo>
                  <a:lnTo>
                    <a:pt x="1114" y="725"/>
                  </a:lnTo>
                  <a:lnTo>
                    <a:pt x="1116" y="725"/>
                  </a:lnTo>
                  <a:lnTo>
                    <a:pt x="1303" y="352"/>
                  </a:lnTo>
                  <a:lnTo>
                    <a:pt x="1534" y="352"/>
                  </a:lnTo>
                  <a:close/>
                  <a:moveTo>
                    <a:pt x="2159" y="546"/>
                  </a:moveTo>
                  <a:lnTo>
                    <a:pt x="1992" y="564"/>
                  </a:lnTo>
                  <a:lnTo>
                    <a:pt x="1992" y="561"/>
                  </a:lnTo>
                  <a:lnTo>
                    <a:pt x="1991" y="550"/>
                  </a:lnTo>
                  <a:lnTo>
                    <a:pt x="1989" y="541"/>
                  </a:lnTo>
                  <a:lnTo>
                    <a:pt x="1988" y="532"/>
                  </a:lnTo>
                  <a:lnTo>
                    <a:pt x="1984" y="524"/>
                  </a:lnTo>
                  <a:lnTo>
                    <a:pt x="1981" y="516"/>
                  </a:lnTo>
                  <a:lnTo>
                    <a:pt x="1977" y="509"/>
                  </a:lnTo>
                  <a:lnTo>
                    <a:pt x="1971" y="503"/>
                  </a:lnTo>
                  <a:lnTo>
                    <a:pt x="1965" y="497"/>
                  </a:lnTo>
                  <a:lnTo>
                    <a:pt x="1959" y="492"/>
                  </a:lnTo>
                  <a:lnTo>
                    <a:pt x="1953" y="488"/>
                  </a:lnTo>
                  <a:lnTo>
                    <a:pt x="1945" y="485"/>
                  </a:lnTo>
                  <a:lnTo>
                    <a:pt x="1938" y="481"/>
                  </a:lnTo>
                  <a:lnTo>
                    <a:pt x="1931" y="479"/>
                  </a:lnTo>
                  <a:lnTo>
                    <a:pt x="1924" y="478"/>
                  </a:lnTo>
                  <a:lnTo>
                    <a:pt x="1916" y="476"/>
                  </a:lnTo>
                  <a:lnTo>
                    <a:pt x="1909" y="476"/>
                  </a:lnTo>
                  <a:lnTo>
                    <a:pt x="1898" y="476"/>
                  </a:lnTo>
                  <a:lnTo>
                    <a:pt x="1888" y="478"/>
                  </a:lnTo>
                  <a:lnTo>
                    <a:pt x="1878" y="480"/>
                  </a:lnTo>
                  <a:lnTo>
                    <a:pt x="1869" y="484"/>
                  </a:lnTo>
                  <a:lnTo>
                    <a:pt x="1859" y="487"/>
                  </a:lnTo>
                  <a:lnTo>
                    <a:pt x="1849" y="493"/>
                  </a:lnTo>
                  <a:lnTo>
                    <a:pt x="1839" y="498"/>
                  </a:lnTo>
                  <a:lnTo>
                    <a:pt x="1830" y="505"/>
                  </a:lnTo>
                  <a:lnTo>
                    <a:pt x="1820" y="514"/>
                  </a:lnTo>
                  <a:lnTo>
                    <a:pt x="1811" y="523"/>
                  </a:lnTo>
                  <a:lnTo>
                    <a:pt x="1803" y="532"/>
                  </a:lnTo>
                  <a:lnTo>
                    <a:pt x="1796" y="543"/>
                  </a:lnTo>
                  <a:lnTo>
                    <a:pt x="1788" y="555"/>
                  </a:lnTo>
                  <a:lnTo>
                    <a:pt x="1781" y="567"/>
                  </a:lnTo>
                  <a:lnTo>
                    <a:pt x="1775" y="581"/>
                  </a:lnTo>
                  <a:lnTo>
                    <a:pt x="1769" y="595"/>
                  </a:lnTo>
                  <a:lnTo>
                    <a:pt x="1763" y="611"/>
                  </a:lnTo>
                  <a:lnTo>
                    <a:pt x="1758" y="626"/>
                  </a:lnTo>
                  <a:lnTo>
                    <a:pt x="1754" y="642"/>
                  </a:lnTo>
                  <a:lnTo>
                    <a:pt x="1750" y="656"/>
                  </a:lnTo>
                  <a:lnTo>
                    <a:pt x="1748" y="671"/>
                  </a:lnTo>
                  <a:lnTo>
                    <a:pt x="1747" y="685"/>
                  </a:lnTo>
                  <a:lnTo>
                    <a:pt x="1746" y="700"/>
                  </a:lnTo>
                  <a:lnTo>
                    <a:pt x="1746" y="714"/>
                  </a:lnTo>
                  <a:lnTo>
                    <a:pt x="1746" y="725"/>
                  </a:lnTo>
                  <a:lnTo>
                    <a:pt x="1747" y="735"/>
                  </a:lnTo>
                  <a:lnTo>
                    <a:pt x="1748" y="745"/>
                  </a:lnTo>
                  <a:lnTo>
                    <a:pt x="1750" y="755"/>
                  </a:lnTo>
                  <a:lnTo>
                    <a:pt x="1754" y="763"/>
                  </a:lnTo>
                  <a:lnTo>
                    <a:pt x="1759" y="772"/>
                  </a:lnTo>
                  <a:lnTo>
                    <a:pt x="1764" y="780"/>
                  </a:lnTo>
                  <a:lnTo>
                    <a:pt x="1769" y="787"/>
                  </a:lnTo>
                  <a:lnTo>
                    <a:pt x="1775" y="795"/>
                  </a:lnTo>
                  <a:lnTo>
                    <a:pt x="1782" y="801"/>
                  </a:lnTo>
                  <a:lnTo>
                    <a:pt x="1789" y="806"/>
                  </a:lnTo>
                  <a:lnTo>
                    <a:pt x="1798" y="810"/>
                  </a:lnTo>
                  <a:lnTo>
                    <a:pt x="1808" y="813"/>
                  </a:lnTo>
                  <a:lnTo>
                    <a:pt x="1816" y="815"/>
                  </a:lnTo>
                  <a:lnTo>
                    <a:pt x="1827" y="817"/>
                  </a:lnTo>
                  <a:lnTo>
                    <a:pt x="1838" y="818"/>
                  </a:lnTo>
                  <a:lnTo>
                    <a:pt x="1849" y="817"/>
                  </a:lnTo>
                  <a:lnTo>
                    <a:pt x="1859" y="815"/>
                  </a:lnTo>
                  <a:lnTo>
                    <a:pt x="1867" y="814"/>
                  </a:lnTo>
                  <a:lnTo>
                    <a:pt x="1877" y="810"/>
                  </a:lnTo>
                  <a:lnTo>
                    <a:pt x="1886" y="807"/>
                  </a:lnTo>
                  <a:lnTo>
                    <a:pt x="1894" y="802"/>
                  </a:lnTo>
                  <a:lnTo>
                    <a:pt x="1902" y="797"/>
                  </a:lnTo>
                  <a:lnTo>
                    <a:pt x="1909" y="791"/>
                  </a:lnTo>
                  <a:lnTo>
                    <a:pt x="1916" y="784"/>
                  </a:lnTo>
                  <a:lnTo>
                    <a:pt x="1924" y="775"/>
                  </a:lnTo>
                  <a:lnTo>
                    <a:pt x="1930" y="767"/>
                  </a:lnTo>
                  <a:lnTo>
                    <a:pt x="1936" y="757"/>
                  </a:lnTo>
                  <a:lnTo>
                    <a:pt x="1948" y="735"/>
                  </a:lnTo>
                  <a:lnTo>
                    <a:pt x="1960" y="710"/>
                  </a:lnTo>
                  <a:lnTo>
                    <a:pt x="2131" y="735"/>
                  </a:lnTo>
                  <a:lnTo>
                    <a:pt x="2123" y="758"/>
                  </a:lnTo>
                  <a:lnTo>
                    <a:pt x="2115" y="779"/>
                  </a:lnTo>
                  <a:lnTo>
                    <a:pt x="2104" y="800"/>
                  </a:lnTo>
                  <a:lnTo>
                    <a:pt x="2092" y="820"/>
                  </a:lnTo>
                  <a:lnTo>
                    <a:pt x="2078" y="838"/>
                  </a:lnTo>
                  <a:lnTo>
                    <a:pt x="2062" y="857"/>
                  </a:lnTo>
                  <a:lnTo>
                    <a:pt x="2047" y="874"/>
                  </a:lnTo>
                  <a:lnTo>
                    <a:pt x="2028" y="889"/>
                  </a:lnTo>
                  <a:lnTo>
                    <a:pt x="2019" y="897"/>
                  </a:lnTo>
                  <a:lnTo>
                    <a:pt x="2008" y="904"/>
                  </a:lnTo>
                  <a:lnTo>
                    <a:pt x="1998" y="910"/>
                  </a:lnTo>
                  <a:lnTo>
                    <a:pt x="1987" y="916"/>
                  </a:lnTo>
                  <a:lnTo>
                    <a:pt x="1964" y="927"/>
                  </a:lnTo>
                  <a:lnTo>
                    <a:pt x="1939" y="936"/>
                  </a:lnTo>
                  <a:lnTo>
                    <a:pt x="1914" y="943"/>
                  </a:lnTo>
                  <a:lnTo>
                    <a:pt x="1887" y="948"/>
                  </a:lnTo>
                  <a:lnTo>
                    <a:pt x="1859" y="950"/>
                  </a:lnTo>
                  <a:lnTo>
                    <a:pt x="1828" y="951"/>
                  </a:lnTo>
                  <a:lnTo>
                    <a:pt x="1798" y="950"/>
                  </a:lnTo>
                  <a:lnTo>
                    <a:pt x="1769" y="948"/>
                  </a:lnTo>
                  <a:lnTo>
                    <a:pt x="1754" y="945"/>
                  </a:lnTo>
                  <a:lnTo>
                    <a:pt x="1741" y="942"/>
                  </a:lnTo>
                  <a:lnTo>
                    <a:pt x="1729" y="938"/>
                  </a:lnTo>
                  <a:lnTo>
                    <a:pt x="1716" y="934"/>
                  </a:lnTo>
                  <a:lnTo>
                    <a:pt x="1704" y="930"/>
                  </a:lnTo>
                  <a:lnTo>
                    <a:pt x="1692" y="925"/>
                  </a:lnTo>
                  <a:lnTo>
                    <a:pt x="1681" y="920"/>
                  </a:lnTo>
                  <a:lnTo>
                    <a:pt x="1671" y="914"/>
                  </a:lnTo>
                  <a:lnTo>
                    <a:pt x="1660" y="906"/>
                  </a:lnTo>
                  <a:lnTo>
                    <a:pt x="1651" y="899"/>
                  </a:lnTo>
                  <a:lnTo>
                    <a:pt x="1642" y="892"/>
                  </a:lnTo>
                  <a:lnTo>
                    <a:pt x="1633" y="883"/>
                  </a:lnTo>
                  <a:lnTo>
                    <a:pt x="1625" y="875"/>
                  </a:lnTo>
                  <a:lnTo>
                    <a:pt x="1618" y="866"/>
                  </a:lnTo>
                  <a:lnTo>
                    <a:pt x="1610" y="857"/>
                  </a:lnTo>
                  <a:lnTo>
                    <a:pt x="1603" y="847"/>
                  </a:lnTo>
                  <a:lnTo>
                    <a:pt x="1597" y="837"/>
                  </a:lnTo>
                  <a:lnTo>
                    <a:pt x="1592" y="826"/>
                  </a:lnTo>
                  <a:lnTo>
                    <a:pt x="1587" y="815"/>
                  </a:lnTo>
                  <a:lnTo>
                    <a:pt x="1582" y="804"/>
                  </a:lnTo>
                  <a:lnTo>
                    <a:pt x="1575" y="781"/>
                  </a:lnTo>
                  <a:lnTo>
                    <a:pt x="1570" y="756"/>
                  </a:lnTo>
                  <a:lnTo>
                    <a:pt x="1566" y="730"/>
                  </a:lnTo>
                  <a:lnTo>
                    <a:pt x="1565" y="702"/>
                  </a:lnTo>
                  <a:lnTo>
                    <a:pt x="1566" y="680"/>
                  </a:lnTo>
                  <a:lnTo>
                    <a:pt x="1568" y="660"/>
                  </a:lnTo>
                  <a:lnTo>
                    <a:pt x="1571" y="638"/>
                  </a:lnTo>
                  <a:lnTo>
                    <a:pt x="1575" y="616"/>
                  </a:lnTo>
                  <a:lnTo>
                    <a:pt x="1581" y="594"/>
                  </a:lnTo>
                  <a:lnTo>
                    <a:pt x="1588" y="572"/>
                  </a:lnTo>
                  <a:lnTo>
                    <a:pt x="1596" y="550"/>
                  </a:lnTo>
                  <a:lnTo>
                    <a:pt x="1605" y="529"/>
                  </a:lnTo>
                  <a:lnTo>
                    <a:pt x="1616" y="508"/>
                  </a:lnTo>
                  <a:lnTo>
                    <a:pt x="1629" y="487"/>
                  </a:lnTo>
                  <a:lnTo>
                    <a:pt x="1641" y="469"/>
                  </a:lnTo>
                  <a:lnTo>
                    <a:pt x="1655" y="451"/>
                  </a:lnTo>
                  <a:lnTo>
                    <a:pt x="1670" y="434"/>
                  </a:lnTo>
                  <a:lnTo>
                    <a:pt x="1687" y="419"/>
                  </a:lnTo>
                  <a:lnTo>
                    <a:pt x="1704" y="405"/>
                  </a:lnTo>
                  <a:lnTo>
                    <a:pt x="1722" y="391"/>
                  </a:lnTo>
                  <a:lnTo>
                    <a:pt x="1743" y="380"/>
                  </a:lnTo>
                  <a:lnTo>
                    <a:pt x="1764" y="369"/>
                  </a:lnTo>
                  <a:lnTo>
                    <a:pt x="1785" y="361"/>
                  </a:lnTo>
                  <a:lnTo>
                    <a:pt x="1808" y="355"/>
                  </a:lnTo>
                  <a:lnTo>
                    <a:pt x="1831" y="349"/>
                  </a:lnTo>
                  <a:lnTo>
                    <a:pt x="1855" y="345"/>
                  </a:lnTo>
                  <a:lnTo>
                    <a:pt x="1881" y="343"/>
                  </a:lnTo>
                  <a:lnTo>
                    <a:pt x="1908" y="341"/>
                  </a:lnTo>
                  <a:lnTo>
                    <a:pt x="1934" y="343"/>
                  </a:lnTo>
                  <a:lnTo>
                    <a:pt x="1960" y="345"/>
                  </a:lnTo>
                  <a:lnTo>
                    <a:pt x="1984" y="350"/>
                  </a:lnTo>
                  <a:lnTo>
                    <a:pt x="2008" y="356"/>
                  </a:lnTo>
                  <a:lnTo>
                    <a:pt x="2030" y="363"/>
                  </a:lnTo>
                  <a:lnTo>
                    <a:pt x="2049" y="373"/>
                  </a:lnTo>
                  <a:lnTo>
                    <a:pt x="2067" y="385"/>
                  </a:lnTo>
                  <a:lnTo>
                    <a:pt x="2084" y="397"/>
                  </a:lnTo>
                  <a:lnTo>
                    <a:pt x="2099" y="412"/>
                  </a:lnTo>
                  <a:lnTo>
                    <a:pt x="2114" y="428"/>
                  </a:lnTo>
                  <a:lnTo>
                    <a:pt x="2125" y="445"/>
                  </a:lnTo>
                  <a:lnTo>
                    <a:pt x="2136" y="463"/>
                  </a:lnTo>
                  <a:lnTo>
                    <a:pt x="2144" y="481"/>
                  </a:lnTo>
                  <a:lnTo>
                    <a:pt x="2150" y="502"/>
                  </a:lnTo>
                  <a:lnTo>
                    <a:pt x="2156" y="523"/>
                  </a:lnTo>
                  <a:lnTo>
                    <a:pt x="2159" y="546"/>
                  </a:lnTo>
                  <a:close/>
                </a:path>
              </a:pathLst>
            </a:custGeom>
            <a:solidFill>
              <a:srgbClr val="9900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Freeform 1133"/>
            <p:cNvSpPr>
              <a:spLocks noChangeAspect="1" noEditPoints="1"/>
            </p:cNvSpPr>
            <p:nvPr/>
          </p:nvSpPr>
          <p:spPr bwMode="auto">
            <a:xfrm>
              <a:off x="2716" y="4448"/>
              <a:ext cx="190" cy="189"/>
            </a:xfrm>
            <a:custGeom>
              <a:avLst/>
              <a:gdLst>
                <a:gd name="T0" fmla="*/ 0 w 569"/>
                <a:gd name="T1" fmla="*/ 0 h 568"/>
                <a:gd name="T2" fmla="*/ 0 w 569"/>
                <a:gd name="T3" fmla="*/ 0 h 568"/>
                <a:gd name="T4" fmla="*/ 0 w 569"/>
                <a:gd name="T5" fmla="*/ 0 h 568"/>
                <a:gd name="T6" fmla="*/ 0 w 569"/>
                <a:gd name="T7" fmla="*/ 0 h 568"/>
                <a:gd name="T8" fmla="*/ 0 w 569"/>
                <a:gd name="T9" fmla="*/ 0 h 568"/>
                <a:gd name="T10" fmla="*/ 0 w 569"/>
                <a:gd name="T11" fmla="*/ 0 h 568"/>
                <a:gd name="T12" fmla="*/ 0 w 569"/>
                <a:gd name="T13" fmla="*/ 0 h 568"/>
                <a:gd name="T14" fmla="*/ 0 w 569"/>
                <a:gd name="T15" fmla="*/ 0 h 568"/>
                <a:gd name="T16" fmla="*/ 0 w 569"/>
                <a:gd name="T17" fmla="*/ 0 h 568"/>
                <a:gd name="T18" fmla="*/ 0 w 569"/>
                <a:gd name="T19" fmla="*/ 0 h 568"/>
                <a:gd name="T20" fmla="*/ 0 w 569"/>
                <a:gd name="T21" fmla="*/ 0 h 568"/>
                <a:gd name="T22" fmla="*/ 0 w 569"/>
                <a:gd name="T23" fmla="*/ 0 h 568"/>
                <a:gd name="T24" fmla="*/ 0 w 569"/>
                <a:gd name="T25" fmla="*/ 0 h 568"/>
                <a:gd name="T26" fmla="*/ 0 w 569"/>
                <a:gd name="T27" fmla="*/ 0 h 568"/>
                <a:gd name="T28" fmla="*/ 0 w 569"/>
                <a:gd name="T29" fmla="*/ 0 h 568"/>
                <a:gd name="T30" fmla="*/ 0 w 569"/>
                <a:gd name="T31" fmla="*/ 0 h 568"/>
                <a:gd name="T32" fmla="*/ 0 w 569"/>
                <a:gd name="T33" fmla="*/ 0 h 568"/>
                <a:gd name="T34" fmla="*/ 0 w 569"/>
                <a:gd name="T35" fmla="*/ 0 h 568"/>
                <a:gd name="T36" fmla="*/ 0 w 569"/>
                <a:gd name="T37" fmla="*/ 0 h 568"/>
                <a:gd name="T38" fmla="*/ 0 w 569"/>
                <a:gd name="T39" fmla="*/ 0 h 568"/>
                <a:gd name="T40" fmla="*/ 0 w 569"/>
                <a:gd name="T41" fmla="*/ 0 h 568"/>
                <a:gd name="T42" fmla="*/ 0 w 569"/>
                <a:gd name="T43" fmla="*/ 0 h 568"/>
                <a:gd name="T44" fmla="*/ 0 w 569"/>
                <a:gd name="T45" fmla="*/ 0 h 568"/>
                <a:gd name="T46" fmla="*/ 0 w 569"/>
                <a:gd name="T47" fmla="*/ 0 h 568"/>
                <a:gd name="T48" fmla="*/ 0 w 569"/>
                <a:gd name="T49" fmla="*/ 0 h 568"/>
                <a:gd name="T50" fmla="*/ 0 w 569"/>
                <a:gd name="T51" fmla="*/ 0 h 568"/>
                <a:gd name="T52" fmla="*/ 0 w 569"/>
                <a:gd name="T53" fmla="*/ 0 h 568"/>
                <a:gd name="T54" fmla="*/ 0 w 569"/>
                <a:gd name="T55" fmla="*/ 0 h 568"/>
                <a:gd name="T56" fmla="*/ 0 w 569"/>
                <a:gd name="T57" fmla="*/ 0 h 568"/>
                <a:gd name="T58" fmla="*/ 0 w 569"/>
                <a:gd name="T59" fmla="*/ 0 h 568"/>
                <a:gd name="T60" fmla="*/ 0 w 569"/>
                <a:gd name="T61" fmla="*/ 0 h 568"/>
                <a:gd name="T62" fmla="*/ 0 w 569"/>
                <a:gd name="T63" fmla="*/ 0 h 568"/>
                <a:gd name="T64" fmla="*/ 0 w 569"/>
                <a:gd name="T65" fmla="*/ 0 h 568"/>
                <a:gd name="T66" fmla="*/ 0 w 569"/>
                <a:gd name="T67" fmla="*/ 0 h 568"/>
                <a:gd name="T68" fmla="*/ 0 w 569"/>
                <a:gd name="T69" fmla="*/ 0 h 568"/>
                <a:gd name="T70" fmla="*/ 0 w 569"/>
                <a:gd name="T71" fmla="*/ 0 h 568"/>
                <a:gd name="T72" fmla="*/ 0 w 569"/>
                <a:gd name="T73" fmla="*/ 0 h 568"/>
                <a:gd name="T74" fmla="*/ 0 w 569"/>
                <a:gd name="T75" fmla="*/ 0 h 568"/>
                <a:gd name="T76" fmla="*/ 0 w 569"/>
                <a:gd name="T77" fmla="*/ 0 h 568"/>
                <a:gd name="T78" fmla="*/ 0 w 569"/>
                <a:gd name="T79" fmla="*/ 0 h 568"/>
                <a:gd name="T80" fmla="*/ 0 w 569"/>
                <a:gd name="T81" fmla="*/ 0 h 568"/>
                <a:gd name="T82" fmla="*/ 0 w 569"/>
                <a:gd name="T83" fmla="*/ 0 h 568"/>
                <a:gd name="T84" fmla="*/ 0 w 569"/>
                <a:gd name="T85" fmla="*/ 0 h 568"/>
                <a:gd name="T86" fmla="*/ 0 w 569"/>
                <a:gd name="T87" fmla="*/ 0 h 568"/>
                <a:gd name="T88" fmla="*/ 0 w 569"/>
                <a:gd name="T89" fmla="*/ 0 h 568"/>
                <a:gd name="T90" fmla="*/ 0 w 569"/>
                <a:gd name="T91" fmla="*/ 0 h 568"/>
                <a:gd name="T92" fmla="*/ 0 w 569"/>
                <a:gd name="T93" fmla="*/ 0 h 568"/>
                <a:gd name="T94" fmla="*/ 0 w 569"/>
                <a:gd name="T95" fmla="*/ 0 h 5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568"/>
                <a:gd name="T146" fmla="*/ 569 w 569"/>
                <a:gd name="T147" fmla="*/ 568 h 5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568">
                  <a:moveTo>
                    <a:pt x="285" y="568"/>
                  </a:moveTo>
                  <a:lnTo>
                    <a:pt x="299" y="568"/>
                  </a:lnTo>
                  <a:lnTo>
                    <a:pt x="313" y="567"/>
                  </a:lnTo>
                  <a:lnTo>
                    <a:pt x="328" y="565"/>
                  </a:lnTo>
                  <a:lnTo>
                    <a:pt x="341" y="563"/>
                  </a:lnTo>
                  <a:lnTo>
                    <a:pt x="356" y="559"/>
                  </a:lnTo>
                  <a:lnTo>
                    <a:pt x="369" y="556"/>
                  </a:lnTo>
                  <a:lnTo>
                    <a:pt x="383" y="551"/>
                  </a:lnTo>
                  <a:lnTo>
                    <a:pt x="395" y="546"/>
                  </a:lnTo>
                  <a:lnTo>
                    <a:pt x="408" y="540"/>
                  </a:lnTo>
                  <a:lnTo>
                    <a:pt x="421" y="534"/>
                  </a:lnTo>
                  <a:lnTo>
                    <a:pt x="432" y="526"/>
                  </a:lnTo>
                  <a:lnTo>
                    <a:pt x="444" y="519"/>
                  </a:lnTo>
                  <a:lnTo>
                    <a:pt x="455" y="512"/>
                  </a:lnTo>
                  <a:lnTo>
                    <a:pt x="466" y="503"/>
                  </a:lnTo>
                  <a:lnTo>
                    <a:pt x="475" y="495"/>
                  </a:lnTo>
                  <a:lnTo>
                    <a:pt x="485" y="485"/>
                  </a:lnTo>
                  <a:lnTo>
                    <a:pt x="495" y="475"/>
                  </a:lnTo>
                  <a:lnTo>
                    <a:pt x="505" y="464"/>
                  </a:lnTo>
                  <a:lnTo>
                    <a:pt x="512" y="454"/>
                  </a:lnTo>
                  <a:lnTo>
                    <a:pt x="520" y="443"/>
                  </a:lnTo>
                  <a:lnTo>
                    <a:pt x="528" y="432"/>
                  </a:lnTo>
                  <a:lnTo>
                    <a:pt x="535" y="420"/>
                  </a:lnTo>
                  <a:lnTo>
                    <a:pt x="541" y="407"/>
                  </a:lnTo>
                  <a:lnTo>
                    <a:pt x="547" y="395"/>
                  </a:lnTo>
                  <a:lnTo>
                    <a:pt x="552" y="382"/>
                  </a:lnTo>
                  <a:lnTo>
                    <a:pt x="556" y="368"/>
                  </a:lnTo>
                  <a:lnTo>
                    <a:pt x="561" y="355"/>
                  </a:lnTo>
                  <a:lnTo>
                    <a:pt x="563" y="342"/>
                  </a:lnTo>
                  <a:lnTo>
                    <a:pt x="566" y="327"/>
                  </a:lnTo>
                  <a:lnTo>
                    <a:pt x="568" y="314"/>
                  </a:lnTo>
                  <a:lnTo>
                    <a:pt x="569" y="299"/>
                  </a:lnTo>
                  <a:lnTo>
                    <a:pt x="569" y="285"/>
                  </a:lnTo>
                  <a:lnTo>
                    <a:pt x="569" y="270"/>
                  </a:lnTo>
                  <a:lnTo>
                    <a:pt x="568" y="255"/>
                  </a:lnTo>
                  <a:lnTo>
                    <a:pt x="566" y="241"/>
                  </a:lnTo>
                  <a:lnTo>
                    <a:pt x="563" y="228"/>
                  </a:lnTo>
                  <a:lnTo>
                    <a:pt x="561" y="214"/>
                  </a:lnTo>
                  <a:lnTo>
                    <a:pt x="556" y="201"/>
                  </a:lnTo>
                  <a:lnTo>
                    <a:pt x="552" y="187"/>
                  </a:lnTo>
                  <a:lnTo>
                    <a:pt x="547" y="174"/>
                  </a:lnTo>
                  <a:lnTo>
                    <a:pt x="541" y="162"/>
                  </a:lnTo>
                  <a:lnTo>
                    <a:pt x="535" y="150"/>
                  </a:lnTo>
                  <a:lnTo>
                    <a:pt x="528" y="138"/>
                  </a:lnTo>
                  <a:lnTo>
                    <a:pt x="520" y="127"/>
                  </a:lnTo>
                  <a:lnTo>
                    <a:pt x="512" y="115"/>
                  </a:lnTo>
                  <a:lnTo>
                    <a:pt x="505" y="105"/>
                  </a:lnTo>
                  <a:lnTo>
                    <a:pt x="495" y="94"/>
                  </a:lnTo>
                  <a:lnTo>
                    <a:pt x="485" y="84"/>
                  </a:lnTo>
                  <a:lnTo>
                    <a:pt x="475" y="74"/>
                  </a:lnTo>
                  <a:lnTo>
                    <a:pt x="466" y="66"/>
                  </a:lnTo>
                  <a:lnTo>
                    <a:pt x="455" y="57"/>
                  </a:lnTo>
                  <a:lnTo>
                    <a:pt x="444" y="49"/>
                  </a:lnTo>
                  <a:lnTo>
                    <a:pt x="432" y="42"/>
                  </a:lnTo>
                  <a:lnTo>
                    <a:pt x="421" y="36"/>
                  </a:lnTo>
                  <a:lnTo>
                    <a:pt x="408" y="30"/>
                  </a:lnTo>
                  <a:lnTo>
                    <a:pt x="395" y="23"/>
                  </a:lnTo>
                  <a:lnTo>
                    <a:pt x="383" y="19"/>
                  </a:lnTo>
                  <a:lnTo>
                    <a:pt x="369" y="14"/>
                  </a:lnTo>
                  <a:lnTo>
                    <a:pt x="356" y="10"/>
                  </a:lnTo>
                  <a:lnTo>
                    <a:pt x="341" y="6"/>
                  </a:lnTo>
                  <a:lnTo>
                    <a:pt x="328" y="4"/>
                  </a:lnTo>
                  <a:lnTo>
                    <a:pt x="313" y="3"/>
                  </a:lnTo>
                  <a:lnTo>
                    <a:pt x="299" y="2"/>
                  </a:lnTo>
                  <a:lnTo>
                    <a:pt x="285" y="0"/>
                  </a:lnTo>
                  <a:lnTo>
                    <a:pt x="271" y="2"/>
                  </a:lnTo>
                  <a:lnTo>
                    <a:pt x="256" y="3"/>
                  </a:lnTo>
                  <a:lnTo>
                    <a:pt x="241" y="4"/>
                  </a:lnTo>
                  <a:lnTo>
                    <a:pt x="228" y="6"/>
                  </a:lnTo>
                  <a:lnTo>
                    <a:pt x="213" y="10"/>
                  </a:lnTo>
                  <a:lnTo>
                    <a:pt x="200" y="14"/>
                  </a:lnTo>
                  <a:lnTo>
                    <a:pt x="187" y="19"/>
                  </a:lnTo>
                  <a:lnTo>
                    <a:pt x="174" y="23"/>
                  </a:lnTo>
                  <a:lnTo>
                    <a:pt x="161" y="30"/>
                  </a:lnTo>
                  <a:lnTo>
                    <a:pt x="149" y="36"/>
                  </a:lnTo>
                  <a:lnTo>
                    <a:pt x="138" y="42"/>
                  </a:lnTo>
                  <a:lnTo>
                    <a:pt x="126" y="49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4"/>
                  </a:lnTo>
                  <a:lnTo>
                    <a:pt x="84" y="84"/>
                  </a:lnTo>
                  <a:lnTo>
                    <a:pt x="74" y="94"/>
                  </a:lnTo>
                  <a:lnTo>
                    <a:pt x="65" y="105"/>
                  </a:lnTo>
                  <a:lnTo>
                    <a:pt x="57" y="115"/>
                  </a:lnTo>
                  <a:lnTo>
                    <a:pt x="49" y="127"/>
                  </a:lnTo>
                  <a:lnTo>
                    <a:pt x="42" y="138"/>
                  </a:lnTo>
                  <a:lnTo>
                    <a:pt x="34" y="150"/>
                  </a:lnTo>
                  <a:lnTo>
                    <a:pt x="28" y="162"/>
                  </a:lnTo>
                  <a:lnTo>
                    <a:pt x="22" y="174"/>
                  </a:lnTo>
                  <a:lnTo>
                    <a:pt x="17" y="187"/>
                  </a:lnTo>
                  <a:lnTo>
                    <a:pt x="14" y="201"/>
                  </a:lnTo>
                  <a:lnTo>
                    <a:pt x="9" y="214"/>
                  </a:lnTo>
                  <a:lnTo>
                    <a:pt x="6" y="228"/>
                  </a:lnTo>
                  <a:lnTo>
                    <a:pt x="4" y="241"/>
                  </a:lnTo>
                  <a:lnTo>
                    <a:pt x="1" y="255"/>
                  </a:lnTo>
                  <a:lnTo>
                    <a:pt x="0" y="270"/>
                  </a:lnTo>
                  <a:lnTo>
                    <a:pt x="0" y="285"/>
                  </a:lnTo>
                  <a:lnTo>
                    <a:pt x="0" y="299"/>
                  </a:lnTo>
                  <a:lnTo>
                    <a:pt x="1" y="314"/>
                  </a:lnTo>
                  <a:lnTo>
                    <a:pt x="4" y="327"/>
                  </a:lnTo>
                  <a:lnTo>
                    <a:pt x="6" y="342"/>
                  </a:lnTo>
                  <a:lnTo>
                    <a:pt x="9" y="355"/>
                  </a:lnTo>
                  <a:lnTo>
                    <a:pt x="14" y="368"/>
                  </a:lnTo>
                  <a:lnTo>
                    <a:pt x="17" y="382"/>
                  </a:lnTo>
                  <a:lnTo>
                    <a:pt x="22" y="395"/>
                  </a:lnTo>
                  <a:lnTo>
                    <a:pt x="28" y="407"/>
                  </a:lnTo>
                  <a:lnTo>
                    <a:pt x="34" y="420"/>
                  </a:lnTo>
                  <a:lnTo>
                    <a:pt x="42" y="432"/>
                  </a:lnTo>
                  <a:lnTo>
                    <a:pt x="49" y="443"/>
                  </a:lnTo>
                  <a:lnTo>
                    <a:pt x="57" y="454"/>
                  </a:lnTo>
                  <a:lnTo>
                    <a:pt x="65" y="464"/>
                  </a:lnTo>
                  <a:lnTo>
                    <a:pt x="74" y="475"/>
                  </a:lnTo>
                  <a:lnTo>
                    <a:pt x="84" y="485"/>
                  </a:lnTo>
                  <a:lnTo>
                    <a:pt x="94" y="495"/>
                  </a:lnTo>
                  <a:lnTo>
                    <a:pt x="104" y="503"/>
                  </a:lnTo>
                  <a:lnTo>
                    <a:pt x="115" y="512"/>
                  </a:lnTo>
                  <a:lnTo>
                    <a:pt x="126" y="519"/>
                  </a:lnTo>
                  <a:lnTo>
                    <a:pt x="138" y="526"/>
                  </a:lnTo>
                  <a:lnTo>
                    <a:pt x="149" y="534"/>
                  </a:lnTo>
                  <a:lnTo>
                    <a:pt x="161" y="540"/>
                  </a:lnTo>
                  <a:lnTo>
                    <a:pt x="174" y="546"/>
                  </a:lnTo>
                  <a:lnTo>
                    <a:pt x="187" y="551"/>
                  </a:lnTo>
                  <a:lnTo>
                    <a:pt x="200" y="556"/>
                  </a:lnTo>
                  <a:lnTo>
                    <a:pt x="213" y="559"/>
                  </a:lnTo>
                  <a:lnTo>
                    <a:pt x="228" y="563"/>
                  </a:lnTo>
                  <a:lnTo>
                    <a:pt x="241" y="565"/>
                  </a:lnTo>
                  <a:lnTo>
                    <a:pt x="256" y="567"/>
                  </a:lnTo>
                  <a:lnTo>
                    <a:pt x="271" y="568"/>
                  </a:lnTo>
                  <a:lnTo>
                    <a:pt x="285" y="568"/>
                  </a:lnTo>
                  <a:close/>
                  <a:moveTo>
                    <a:pt x="131" y="186"/>
                  </a:moveTo>
                  <a:lnTo>
                    <a:pt x="194" y="186"/>
                  </a:lnTo>
                  <a:lnTo>
                    <a:pt x="161" y="341"/>
                  </a:lnTo>
                  <a:lnTo>
                    <a:pt x="260" y="341"/>
                  </a:lnTo>
                  <a:lnTo>
                    <a:pt x="249" y="390"/>
                  </a:lnTo>
                  <a:lnTo>
                    <a:pt x="87" y="390"/>
                  </a:lnTo>
                  <a:lnTo>
                    <a:pt x="131" y="186"/>
                  </a:lnTo>
                  <a:close/>
                  <a:moveTo>
                    <a:pt x="286" y="186"/>
                  </a:moveTo>
                  <a:lnTo>
                    <a:pt x="354" y="186"/>
                  </a:lnTo>
                  <a:lnTo>
                    <a:pt x="367" y="333"/>
                  </a:lnTo>
                  <a:lnTo>
                    <a:pt x="445" y="186"/>
                  </a:lnTo>
                  <a:lnTo>
                    <a:pt x="508" y="186"/>
                  </a:lnTo>
                  <a:lnTo>
                    <a:pt x="389" y="390"/>
                  </a:lnTo>
                  <a:lnTo>
                    <a:pt x="321" y="390"/>
                  </a:lnTo>
                  <a:lnTo>
                    <a:pt x="286" y="186"/>
                  </a:lnTo>
                  <a:close/>
                </a:path>
              </a:pathLst>
            </a:custGeom>
            <a:solidFill>
              <a:srgbClr val="9900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8" name="Freeform 1134"/>
            <p:cNvSpPr>
              <a:spLocks noChangeAspect="1"/>
            </p:cNvSpPr>
            <p:nvPr/>
          </p:nvSpPr>
          <p:spPr bwMode="auto">
            <a:xfrm>
              <a:off x="2716" y="4448"/>
              <a:ext cx="190" cy="189"/>
            </a:xfrm>
            <a:custGeom>
              <a:avLst/>
              <a:gdLst>
                <a:gd name="T0" fmla="*/ 0 w 569"/>
                <a:gd name="T1" fmla="*/ 0 h 568"/>
                <a:gd name="T2" fmla="*/ 0 w 569"/>
                <a:gd name="T3" fmla="*/ 0 h 568"/>
                <a:gd name="T4" fmla="*/ 0 w 569"/>
                <a:gd name="T5" fmla="*/ 0 h 568"/>
                <a:gd name="T6" fmla="*/ 0 w 569"/>
                <a:gd name="T7" fmla="*/ 0 h 568"/>
                <a:gd name="T8" fmla="*/ 0 w 569"/>
                <a:gd name="T9" fmla="*/ 0 h 568"/>
                <a:gd name="T10" fmla="*/ 0 w 569"/>
                <a:gd name="T11" fmla="*/ 0 h 568"/>
                <a:gd name="T12" fmla="*/ 0 w 569"/>
                <a:gd name="T13" fmla="*/ 0 h 568"/>
                <a:gd name="T14" fmla="*/ 0 w 569"/>
                <a:gd name="T15" fmla="*/ 0 h 568"/>
                <a:gd name="T16" fmla="*/ 0 w 569"/>
                <a:gd name="T17" fmla="*/ 0 h 568"/>
                <a:gd name="T18" fmla="*/ 0 w 569"/>
                <a:gd name="T19" fmla="*/ 0 h 568"/>
                <a:gd name="T20" fmla="*/ 0 w 569"/>
                <a:gd name="T21" fmla="*/ 0 h 568"/>
                <a:gd name="T22" fmla="*/ 0 w 569"/>
                <a:gd name="T23" fmla="*/ 0 h 568"/>
                <a:gd name="T24" fmla="*/ 0 w 569"/>
                <a:gd name="T25" fmla="*/ 0 h 568"/>
                <a:gd name="T26" fmla="*/ 0 w 569"/>
                <a:gd name="T27" fmla="*/ 0 h 568"/>
                <a:gd name="T28" fmla="*/ 0 w 569"/>
                <a:gd name="T29" fmla="*/ 0 h 568"/>
                <a:gd name="T30" fmla="*/ 0 w 569"/>
                <a:gd name="T31" fmla="*/ 0 h 568"/>
                <a:gd name="T32" fmla="*/ 0 w 569"/>
                <a:gd name="T33" fmla="*/ 0 h 568"/>
                <a:gd name="T34" fmla="*/ 0 w 569"/>
                <a:gd name="T35" fmla="*/ 0 h 568"/>
                <a:gd name="T36" fmla="*/ 0 w 569"/>
                <a:gd name="T37" fmla="*/ 0 h 568"/>
                <a:gd name="T38" fmla="*/ 0 w 569"/>
                <a:gd name="T39" fmla="*/ 0 h 568"/>
                <a:gd name="T40" fmla="*/ 0 w 569"/>
                <a:gd name="T41" fmla="*/ 0 h 568"/>
                <a:gd name="T42" fmla="*/ 0 w 569"/>
                <a:gd name="T43" fmla="*/ 0 h 568"/>
                <a:gd name="T44" fmla="*/ 0 w 569"/>
                <a:gd name="T45" fmla="*/ 0 h 568"/>
                <a:gd name="T46" fmla="*/ 0 w 569"/>
                <a:gd name="T47" fmla="*/ 0 h 568"/>
                <a:gd name="T48" fmla="*/ 0 w 569"/>
                <a:gd name="T49" fmla="*/ 0 h 568"/>
                <a:gd name="T50" fmla="*/ 0 w 569"/>
                <a:gd name="T51" fmla="*/ 0 h 568"/>
                <a:gd name="T52" fmla="*/ 0 w 569"/>
                <a:gd name="T53" fmla="*/ 0 h 568"/>
                <a:gd name="T54" fmla="*/ 0 w 569"/>
                <a:gd name="T55" fmla="*/ 0 h 568"/>
                <a:gd name="T56" fmla="*/ 0 w 569"/>
                <a:gd name="T57" fmla="*/ 0 h 568"/>
                <a:gd name="T58" fmla="*/ 0 w 569"/>
                <a:gd name="T59" fmla="*/ 0 h 568"/>
                <a:gd name="T60" fmla="*/ 0 w 569"/>
                <a:gd name="T61" fmla="*/ 0 h 568"/>
                <a:gd name="T62" fmla="*/ 0 w 569"/>
                <a:gd name="T63" fmla="*/ 0 h 568"/>
                <a:gd name="T64" fmla="*/ 0 w 569"/>
                <a:gd name="T65" fmla="*/ 0 h 568"/>
                <a:gd name="T66" fmla="*/ 0 w 569"/>
                <a:gd name="T67" fmla="*/ 0 h 568"/>
                <a:gd name="T68" fmla="*/ 0 w 569"/>
                <a:gd name="T69" fmla="*/ 0 h 568"/>
                <a:gd name="T70" fmla="*/ 0 w 569"/>
                <a:gd name="T71" fmla="*/ 0 h 568"/>
                <a:gd name="T72" fmla="*/ 0 w 569"/>
                <a:gd name="T73" fmla="*/ 0 h 568"/>
                <a:gd name="T74" fmla="*/ 0 w 569"/>
                <a:gd name="T75" fmla="*/ 0 h 568"/>
                <a:gd name="T76" fmla="*/ 0 w 569"/>
                <a:gd name="T77" fmla="*/ 0 h 568"/>
                <a:gd name="T78" fmla="*/ 0 w 569"/>
                <a:gd name="T79" fmla="*/ 0 h 568"/>
                <a:gd name="T80" fmla="*/ 0 w 569"/>
                <a:gd name="T81" fmla="*/ 0 h 568"/>
                <a:gd name="T82" fmla="*/ 0 w 569"/>
                <a:gd name="T83" fmla="*/ 0 h 568"/>
                <a:gd name="T84" fmla="*/ 0 w 569"/>
                <a:gd name="T85" fmla="*/ 0 h 5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9"/>
                <a:gd name="T130" fmla="*/ 0 h 568"/>
                <a:gd name="T131" fmla="*/ 569 w 569"/>
                <a:gd name="T132" fmla="*/ 568 h 5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9" h="568">
                  <a:moveTo>
                    <a:pt x="285" y="568"/>
                  </a:moveTo>
                  <a:lnTo>
                    <a:pt x="299" y="568"/>
                  </a:lnTo>
                  <a:lnTo>
                    <a:pt x="313" y="567"/>
                  </a:lnTo>
                  <a:lnTo>
                    <a:pt x="328" y="565"/>
                  </a:lnTo>
                  <a:lnTo>
                    <a:pt x="341" y="563"/>
                  </a:lnTo>
                  <a:lnTo>
                    <a:pt x="356" y="559"/>
                  </a:lnTo>
                  <a:lnTo>
                    <a:pt x="369" y="556"/>
                  </a:lnTo>
                  <a:lnTo>
                    <a:pt x="383" y="551"/>
                  </a:lnTo>
                  <a:lnTo>
                    <a:pt x="395" y="546"/>
                  </a:lnTo>
                  <a:lnTo>
                    <a:pt x="408" y="540"/>
                  </a:lnTo>
                  <a:lnTo>
                    <a:pt x="421" y="534"/>
                  </a:lnTo>
                  <a:lnTo>
                    <a:pt x="432" y="526"/>
                  </a:lnTo>
                  <a:lnTo>
                    <a:pt x="444" y="519"/>
                  </a:lnTo>
                  <a:lnTo>
                    <a:pt x="455" y="512"/>
                  </a:lnTo>
                  <a:lnTo>
                    <a:pt x="466" y="503"/>
                  </a:lnTo>
                  <a:lnTo>
                    <a:pt x="475" y="495"/>
                  </a:lnTo>
                  <a:lnTo>
                    <a:pt x="485" y="485"/>
                  </a:lnTo>
                  <a:lnTo>
                    <a:pt x="495" y="475"/>
                  </a:lnTo>
                  <a:lnTo>
                    <a:pt x="505" y="464"/>
                  </a:lnTo>
                  <a:lnTo>
                    <a:pt x="512" y="454"/>
                  </a:lnTo>
                  <a:lnTo>
                    <a:pt x="520" y="443"/>
                  </a:lnTo>
                  <a:lnTo>
                    <a:pt x="528" y="432"/>
                  </a:lnTo>
                  <a:lnTo>
                    <a:pt x="535" y="420"/>
                  </a:lnTo>
                  <a:lnTo>
                    <a:pt x="541" y="407"/>
                  </a:lnTo>
                  <a:lnTo>
                    <a:pt x="547" y="395"/>
                  </a:lnTo>
                  <a:lnTo>
                    <a:pt x="552" y="382"/>
                  </a:lnTo>
                  <a:lnTo>
                    <a:pt x="556" y="368"/>
                  </a:lnTo>
                  <a:lnTo>
                    <a:pt x="561" y="355"/>
                  </a:lnTo>
                  <a:lnTo>
                    <a:pt x="563" y="342"/>
                  </a:lnTo>
                  <a:lnTo>
                    <a:pt x="566" y="327"/>
                  </a:lnTo>
                  <a:lnTo>
                    <a:pt x="568" y="314"/>
                  </a:lnTo>
                  <a:lnTo>
                    <a:pt x="569" y="299"/>
                  </a:lnTo>
                  <a:lnTo>
                    <a:pt x="569" y="285"/>
                  </a:lnTo>
                  <a:lnTo>
                    <a:pt x="569" y="270"/>
                  </a:lnTo>
                  <a:lnTo>
                    <a:pt x="568" y="255"/>
                  </a:lnTo>
                  <a:lnTo>
                    <a:pt x="566" y="241"/>
                  </a:lnTo>
                  <a:lnTo>
                    <a:pt x="563" y="228"/>
                  </a:lnTo>
                  <a:lnTo>
                    <a:pt x="561" y="214"/>
                  </a:lnTo>
                  <a:lnTo>
                    <a:pt x="556" y="201"/>
                  </a:lnTo>
                  <a:lnTo>
                    <a:pt x="552" y="187"/>
                  </a:lnTo>
                  <a:lnTo>
                    <a:pt x="547" y="174"/>
                  </a:lnTo>
                  <a:lnTo>
                    <a:pt x="541" y="162"/>
                  </a:lnTo>
                  <a:lnTo>
                    <a:pt x="535" y="150"/>
                  </a:lnTo>
                  <a:lnTo>
                    <a:pt x="528" y="138"/>
                  </a:lnTo>
                  <a:lnTo>
                    <a:pt x="520" y="127"/>
                  </a:lnTo>
                  <a:lnTo>
                    <a:pt x="512" y="115"/>
                  </a:lnTo>
                  <a:lnTo>
                    <a:pt x="505" y="105"/>
                  </a:lnTo>
                  <a:lnTo>
                    <a:pt x="495" y="94"/>
                  </a:lnTo>
                  <a:lnTo>
                    <a:pt x="485" y="84"/>
                  </a:lnTo>
                  <a:lnTo>
                    <a:pt x="475" y="74"/>
                  </a:lnTo>
                  <a:lnTo>
                    <a:pt x="466" y="66"/>
                  </a:lnTo>
                  <a:lnTo>
                    <a:pt x="455" y="57"/>
                  </a:lnTo>
                  <a:lnTo>
                    <a:pt x="444" y="49"/>
                  </a:lnTo>
                  <a:lnTo>
                    <a:pt x="432" y="42"/>
                  </a:lnTo>
                  <a:lnTo>
                    <a:pt x="421" y="36"/>
                  </a:lnTo>
                  <a:lnTo>
                    <a:pt x="408" y="30"/>
                  </a:lnTo>
                  <a:lnTo>
                    <a:pt x="395" y="23"/>
                  </a:lnTo>
                  <a:lnTo>
                    <a:pt x="383" y="19"/>
                  </a:lnTo>
                  <a:lnTo>
                    <a:pt x="369" y="14"/>
                  </a:lnTo>
                  <a:lnTo>
                    <a:pt x="356" y="10"/>
                  </a:lnTo>
                  <a:lnTo>
                    <a:pt x="341" y="6"/>
                  </a:lnTo>
                  <a:lnTo>
                    <a:pt x="328" y="4"/>
                  </a:lnTo>
                  <a:lnTo>
                    <a:pt x="313" y="3"/>
                  </a:lnTo>
                  <a:lnTo>
                    <a:pt x="299" y="2"/>
                  </a:lnTo>
                  <a:lnTo>
                    <a:pt x="285" y="0"/>
                  </a:lnTo>
                  <a:lnTo>
                    <a:pt x="271" y="2"/>
                  </a:lnTo>
                  <a:lnTo>
                    <a:pt x="256" y="3"/>
                  </a:lnTo>
                  <a:lnTo>
                    <a:pt x="241" y="4"/>
                  </a:lnTo>
                  <a:lnTo>
                    <a:pt x="228" y="6"/>
                  </a:lnTo>
                  <a:lnTo>
                    <a:pt x="213" y="10"/>
                  </a:lnTo>
                  <a:lnTo>
                    <a:pt x="200" y="14"/>
                  </a:lnTo>
                  <a:lnTo>
                    <a:pt x="187" y="19"/>
                  </a:lnTo>
                  <a:lnTo>
                    <a:pt x="174" y="23"/>
                  </a:lnTo>
                  <a:lnTo>
                    <a:pt x="161" y="30"/>
                  </a:lnTo>
                  <a:lnTo>
                    <a:pt x="149" y="36"/>
                  </a:lnTo>
                  <a:lnTo>
                    <a:pt x="138" y="42"/>
                  </a:lnTo>
                  <a:lnTo>
                    <a:pt x="126" y="49"/>
                  </a:lnTo>
                  <a:lnTo>
                    <a:pt x="115" y="57"/>
                  </a:lnTo>
                  <a:lnTo>
                    <a:pt x="104" y="66"/>
                  </a:lnTo>
                  <a:lnTo>
                    <a:pt x="94" y="74"/>
                  </a:lnTo>
                  <a:lnTo>
                    <a:pt x="84" y="84"/>
                  </a:lnTo>
                  <a:lnTo>
                    <a:pt x="74" y="94"/>
                  </a:lnTo>
                  <a:lnTo>
                    <a:pt x="65" y="105"/>
                  </a:lnTo>
                  <a:lnTo>
                    <a:pt x="57" y="115"/>
                  </a:lnTo>
                  <a:lnTo>
                    <a:pt x="49" y="127"/>
                  </a:lnTo>
                  <a:lnTo>
                    <a:pt x="42" y="138"/>
                  </a:lnTo>
                  <a:lnTo>
                    <a:pt x="34" y="150"/>
                  </a:lnTo>
                  <a:lnTo>
                    <a:pt x="28" y="162"/>
                  </a:lnTo>
                  <a:lnTo>
                    <a:pt x="22" y="174"/>
                  </a:lnTo>
                  <a:lnTo>
                    <a:pt x="17" y="187"/>
                  </a:lnTo>
                  <a:lnTo>
                    <a:pt x="14" y="201"/>
                  </a:lnTo>
                  <a:lnTo>
                    <a:pt x="9" y="214"/>
                  </a:lnTo>
                  <a:lnTo>
                    <a:pt x="6" y="228"/>
                  </a:lnTo>
                  <a:lnTo>
                    <a:pt x="4" y="241"/>
                  </a:lnTo>
                  <a:lnTo>
                    <a:pt x="1" y="255"/>
                  </a:lnTo>
                  <a:lnTo>
                    <a:pt x="0" y="270"/>
                  </a:lnTo>
                  <a:lnTo>
                    <a:pt x="0" y="285"/>
                  </a:lnTo>
                  <a:lnTo>
                    <a:pt x="0" y="299"/>
                  </a:lnTo>
                  <a:lnTo>
                    <a:pt x="1" y="314"/>
                  </a:lnTo>
                  <a:lnTo>
                    <a:pt x="4" y="327"/>
                  </a:lnTo>
                  <a:lnTo>
                    <a:pt x="6" y="342"/>
                  </a:lnTo>
                  <a:lnTo>
                    <a:pt x="9" y="355"/>
                  </a:lnTo>
                  <a:lnTo>
                    <a:pt x="14" y="368"/>
                  </a:lnTo>
                  <a:lnTo>
                    <a:pt x="17" y="382"/>
                  </a:lnTo>
                  <a:lnTo>
                    <a:pt x="22" y="395"/>
                  </a:lnTo>
                  <a:lnTo>
                    <a:pt x="28" y="407"/>
                  </a:lnTo>
                  <a:lnTo>
                    <a:pt x="34" y="420"/>
                  </a:lnTo>
                  <a:lnTo>
                    <a:pt x="42" y="432"/>
                  </a:lnTo>
                  <a:lnTo>
                    <a:pt x="49" y="443"/>
                  </a:lnTo>
                  <a:lnTo>
                    <a:pt x="57" y="454"/>
                  </a:lnTo>
                  <a:lnTo>
                    <a:pt x="65" y="464"/>
                  </a:lnTo>
                  <a:lnTo>
                    <a:pt x="74" y="475"/>
                  </a:lnTo>
                  <a:lnTo>
                    <a:pt x="84" y="485"/>
                  </a:lnTo>
                  <a:lnTo>
                    <a:pt x="94" y="495"/>
                  </a:lnTo>
                  <a:lnTo>
                    <a:pt x="104" y="503"/>
                  </a:lnTo>
                  <a:lnTo>
                    <a:pt x="115" y="512"/>
                  </a:lnTo>
                  <a:lnTo>
                    <a:pt x="126" y="519"/>
                  </a:lnTo>
                  <a:lnTo>
                    <a:pt x="138" y="526"/>
                  </a:lnTo>
                  <a:lnTo>
                    <a:pt x="149" y="534"/>
                  </a:lnTo>
                  <a:lnTo>
                    <a:pt x="161" y="540"/>
                  </a:lnTo>
                  <a:lnTo>
                    <a:pt x="174" y="546"/>
                  </a:lnTo>
                  <a:lnTo>
                    <a:pt x="187" y="551"/>
                  </a:lnTo>
                  <a:lnTo>
                    <a:pt x="200" y="556"/>
                  </a:lnTo>
                  <a:lnTo>
                    <a:pt x="213" y="559"/>
                  </a:lnTo>
                  <a:lnTo>
                    <a:pt x="228" y="563"/>
                  </a:lnTo>
                  <a:lnTo>
                    <a:pt x="241" y="565"/>
                  </a:lnTo>
                  <a:lnTo>
                    <a:pt x="256" y="567"/>
                  </a:lnTo>
                  <a:lnTo>
                    <a:pt x="271" y="568"/>
                  </a:lnTo>
                  <a:lnTo>
                    <a:pt x="285" y="568"/>
                  </a:lnTo>
                </a:path>
              </a:pathLst>
            </a:custGeom>
            <a:solidFill>
              <a:srgbClr val="990033"/>
            </a:solidFill>
            <a:ln w="254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Freeform 1135"/>
            <p:cNvSpPr>
              <a:spLocks noChangeAspect="1"/>
            </p:cNvSpPr>
            <p:nvPr/>
          </p:nvSpPr>
          <p:spPr bwMode="auto">
            <a:xfrm>
              <a:off x="2745" y="4510"/>
              <a:ext cx="58" cy="68"/>
            </a:xfrm>
            <a:custGeom>
              <a:avLst/>
              <a:gdLst>
                <a:gd name="T0" fmla="*/ 0 w 173"/>
                <a:gd name="T1" fmla="*/ 0 h 204"/>
                <a:gd name="T2" fmla="*/ 0 w 173"/>
                <a:gd name="T3" fmla="*/ 0 h 204"/>
                <a:gd name="T4" fmla="*/ 0 w 173"/>
                <a:gd name="T5" fmla="*/ 0 h 204"/>
                <a:gd name="T6" fmla="*/ 0 w 173"/>
                <a:gd name="T7" fmla="*/ 0 h 204"/>
                <a:gd name="T8" fmla="*/ 0 w 173"/>
                <a:gd name="T9" fmla="*/ 0 h 204"/>
                <a:gd name="T10" fmla="*/ 0 w 173"/>
                <a:gd name="T11" fmla="*/ 0 h 204"/>
                <a:gd name="T12" fmla="*/ 0 w 17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204"/>
                <a:gd name="T23" fmla="*/ 173 w 17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204">
                  <a:moveTo>
                    <a:pt x="44" y="0"/>
                  </a:moveTo>
                  <a:lnTo>
                    <a:pt x="107" y="0"/>
                  </a:lnTo>
                  <a:lnTo>
                    <a:pt x="74" y="155"/>
                  </a:lnTo>
                  <a:lnTo>
                    <a:pt x="173" y="155"/>
                  </a:lnTo>
                  <a:lnTo>
                    <a:pt x="162" y="204"/>
                  </a:lnTo>
                  <a:lnTo>
                    <a:pt x="0" y="20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90033"/>
            </a:solidFill>
            <a:ln w="254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Freeform 1136"/>
            <p:cNvSpPr>
              <a:spLocks noChangeAspect="1"/>
            </p:cNvSpPr>
            <p:nvPr/>
          </p:nvSpPr>
          <p:spPr bwMode="auto">
            <a:xfrm>
              <a:off x="2812" y="4510"/>
              <a:ext cx="74" cy="68"/>
            </a:xfrm>
            <a:custGeom>
              <a:avLst/>
              <a:gdLst>
                <a:gd name="T0" fmla="*/ 0 w 222"/>
                <a:gd name="T1" fmla="*/ 0 h 204"/>
                <a:gd name="T2" fmla="*/ 0 w 222"/>
                <a:gd name="T3" fmla="*/ 0 h 204"/>
                <a:gd name="T4" fmla="*/ 0 w 222"/>
                <a:gd name="T5" fmla="*/ 0 h 204"/>
                <a:gd name="T6" fmla="*/ 0 w 222"/>
                <a:gd name="T7" fmla="*/ 0 h 204"/>
                <a:gd name="T8" fmla="*/ 0 w 222"/>
                <a:gd name="T9" fmla="*/ 0 h 204"/>
                <a:gd name="T10" fmla="*/ 0 w 222"/>
                <a:gd name="T11" fmla="*/ 0 h 204"/>
                <a:gd name="T12" fmla="*/ 0 w 222"/>
                <a:gd name="T13" fmla="*/ 0 h 204"/>
                <a:gd name="T14" fmla="*/ 0 w 222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2"/>
                <a:gd name="T25" fmla="*/ 0 h 204"/>
                <a:gd name="T26" fmla="*/ 222 w 222"/>
                <a:gd name="T27" fmla="*/ 204 h 2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2" h="204">
                  <a:moveTo>
                    <a:pt x="0" y="0"/>
                  </a:moveTo>
                  <a:lnTo>
                    <a:pt x="68" y="0"/>
                  </a:lnTo>
                  <a:lnTo>
                    <a:pt x="81" y="147"/>
                  </a:lnTo>
                  <a:lnTo>
                    <a:pt x="159" y="0"/>
                  </a:lnTo>
                  <a:lnTo>
                    <a:pt x="222" y="0"/>
                  </a:lnTo>
                  <a:lnTo>
                    <a:pt x="103" y="204"/>
                  </a:lnTo>
                  <a:lnTo>
                    <a:pt x="35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33"/>
            </a:solidFill>
            <a:ln w="254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lv-LV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29000" y="6446838"/>
            <a:ext cx="2133600" cy="258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A978CF-AA87-4498-94E1-9B6CC628A3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6446838"/>
            <a:ext cx="2133600" cy="258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E64C86-FE38-461B-BA61-643684BDB5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-3-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814931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 pitchFamily="34" charset="0"/>
          <a:ea typeface="+mj-ea"/>
          <a:cs typeface="Calibri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rgbClr val="000066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rgbClr val="000066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66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itchFamily="34" charset="0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stingray.bio.cmu.edu/~web/bc/Lec/Lec37/Image148.gi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textart.ppts/252.p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20.jpeg"/><Relationship Id="rId4" Type="http://schemas.openxmlformats.org/officeDocument/2006/relationships/image" Target="../media/image73.jpeg"/><Relationship Id="rId9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Ion%20Torrent&#8482;%20next-gen%20sequencing%20technology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51520" y="1000108"/>
            <a:ext cx="8521004" cy="2043106"/>
          </a:xfrm>
        </p:spPr>
        <p:txBody>
          <a:bodyPr/>
          <a:lstStyle/>
          <a:p>
            <a:pPr algn="ctr"/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MOLEKULĀRĀS ĢENĒTIKAS METODES</a:t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GENOMA VARIĀCIJU NOSKAIDROŠANA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857224" y="4357694"/>
            <a:ext cx="7315200" cy="857256"/>
          </a:xfrm>
        </p:spPr>
        <p:txBody>
          <a:bodyPr/>
          <a:lstStyle/>
          <a:p>
            <a:r>
              <a:rPr lang="lv-LV" sz="2400" dirty="0" smtClean="0"/>
              <a:t>Jānis </a:t>
            </a:r>
            <a:r>
              <a:rPr lang="lv-LV" sz="2400" dirty="0" err="1" smtClean="0"/>
              <a:t>Kloviņš</a:t>
            </a:r>
            <a:r>
              <a:rPr lang="lv-LV" sz="2400" dirty="0" smtClean="0"/>
              <a:t>, </a:t>
            </a:r>
            <a:r>
              <a:rPr lang="lv-LV" sz="2400" dirty="0" err="1" smtClean="0"/>
              <a:t>PhD</a:t>
            </a:r>
            <a:endParaRPr lang="lv-LV" sz="2400" dirty="0" smtClean="0"/>
          </a:p>
          <a:p>
            <a:r>
              <a:rPr lang="lv-LV" sz="2400" dirty="0" smtClean="0"/>
              <a:t>Latvijas Biomedicīnas pētījumu un studiju centrs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18864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v-LV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PCR</a:t>
            </a:r>
            <a:endParaRPr lang="en-GB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4038600" y="1447800"/>
            <a:ext cx="4800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Par PCR  metodi 1993. gadā saņem Nobela prēmiju ķīmijā. </a:t>
            </a:r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3657600" y="3657600"/>
            <a:ext cx="518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FFFF99"/>
                </a:solidFill>
              </a:rPr>
              <a:t>		  </a:t>
            </a:r>
            <a:r>
              <a:rPr lang="en-US" dirty="0">
                <a:solidFill>
                  <a:schemeClr val="accent2"/>
                </a:solidFill>
              </a:rPr>
              <a:t>Saiki </a:t>
            </a:r>
            <a:r>
              <a:rPr lang="en-US" i="1" dirty="0">
                <a:solidFill>
                  <a:schemeClr val="accent2"/>
                </a:solidFill>
              </a:rPr>
              <a:t>et al</a:t>
            </a:r>
            <a:r>
              <a:rPr lang="en-US" dirty="0">
                <a:solidFill>
                  <a:schemeClr val="accent2"/>
                </a:solidFill>
              </a:rPr>
              <a:t>. (1985). Enzymatic 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		  amplification of </a:t>
            </a:r>
            <a:r>
              <a:rPr lang="en-US" dirty="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dirty="0">
                <a:solidFill>
                  <a:schemeClr val="accent2"/>
                </a:solidFill>
              </a:rPr>
              <a:t>-</a:t>
            </a:r>
            <a:r>
              <a:rPr lang="en-US" dirty="0" err="1">
                <a:solidFill>
                  <a:schemeClr val="accent2"/>
                </a:solidFill>
              </a:rPr>
              <a:t>globin</a:t>
            </a:r>
            <a:r>
              <a:rPr lang="en-US" dirty="0">
                <a:solidFill>
                  <a:schemeClr val="accent2"/>
                </a:solidFill>
              </a:rPr>
              <a:t> genomic sequences and restriction site analysis for diagnosis of sickle cell anemia. Science, 230, 1350-1354.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2631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28622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838200" y="5410200"/>
            <a:ext cx="226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993300"/>
                </a:solidFill>
              </a:rPr>
              <a:t>Kary Mullis</a:t>
            </a:r>
            <a:r>
              <a:rPr lang="en-US"/>
              <a:t> </a:t>
            </a:r>
          </a:p>
        </p:txBody>
      </p:sp>
      <p:pic>
        <p:nvPicPr>
          <p:cNvPr id="2631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564904"/>
            <a:ext cx="762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581" y="260648"/>
            <a:ext cx="9335581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 smtClean="0"/>
              <a:t>Datu analīze ar SeqMan Pro </a:t>
            </a:r>
            <a:br>
              <a:rPr lang="lv-LV" dirty="0" smtClean="0"/>
            </a:br>
            <a:r>
              <a:rPr lang="lv-LV" dirty="0" smtClean="0"/>
              <a:t>SNP filtrēšanas tabula</a:t>
            </a:r>
            <a:endParaRPr lang="en-US" dirty="0" smtClean="0"/>
          </a:p>
        </p:txBody>
      </p:sp>
      <p:pic>
        <p:nvPicPr>
          <p:cNvPr id="14339" name="Picture 3" descr="SNPtab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91440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 smtClean="0"/>
              <a:t>Datu analīze ar SeqMan Pro </a:t>
            </a:r>
            <a:br>
              <a:rPr lang="lv-LV" dirty="0" smtClean="0"/>
            </a:br>
            <a:r>
              <a:rPr lang="lv-LV" dirty="0" smtClean="0"/>
              <a:t>SNP filtrēšanas tabula</a:t>
            </a:r>
            <a:endParaRPr lang="en-US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mtClean="0"/>
              <a:t>Parametri:</a:t>
            </a:r>
          </a:p>
          <a:p>
            <a:pPr lvl="1"/>
            <a:r>
              <a:rPr lang="lv-LV" smtClean="0"/>
              <a:t>Rādīt </a:t>
            </a:r>
            <a:r>
              <a:rPr lang="lv-LV" smtClean="0">
                <a:solidFill>
                  <a:srgbClr val="FF0000"/>
                </a:solidFill>
              </a:rPr>
              <a:t>visus</a:t>
            </a:r>
            <a:r>
              <a:rPr lang="lv-LV" smtClean="0"/>
              <a:t>/anotētos/novel SNP (~675k)</a:t>
            </a:r>
          </a:p>
          <a:p>
            <a:pPr lvl="1"/>
            <a:r>
              <a:rPr lang="lv-LV" smtClean="0"/>
              <a:t>Rādīt </a:t>
            </a:r>
            <a:r>
              <a:rPr lang="lv-LV" smtClean="0">
                <a:solidFill>
                  <a:srgbClr val="FF0000"/>
                </a:solidFill>
              </a:rPr>
              <a:t>kodējošos</a:t>
            </a:r>
            <a:r>
              <a:rPr lang="lv-LV" smtClean="0"/>
              <a:t>/kodējošos ar a-sk maiņu/</a:t>
            </a:r>
            <a:r>
              <a:rPr lang="lv-LV" smtClean="0">
                <a:solidFill>
                  <a:srgbClr val="FF0000"/>
                </a:solidFill>
              </a:rPr>
              <a:t>nonsense</a:t>
            </a:r>
            <a:r>
              <a:rPr lang="lv-LV" smtClean="0"/>
              <a:t>/visus (~106k)</a:t>
            </a:r>
          </a:p>
          <a:p>
            <a:pPr lvl="1"/>
            <a:r>
              <a:rPr lang="lv-LV" smtClean="0"/>
              <a:t>Q cal jeb  Phred score </a:t>
            </a:r>
            <a:r>
              <a:rPr lang="lv-LV" smtClean="0">
                <a:solidFill>
                  <a:srgbClr val="FF0000"/>
                </a:solidFill>
              </a:rPr>
              <a:t>40</a:t>
            </a:r>
            <a:r>
              <a:rPr lang="lv-LV" smtClean="0"/>
              <a:t> (~70k)</a:t>
            </a:r>
          </a:p>
          <a:p>
            <a:pPr lvl="1"/>
            <a:r>
              <a:rPr lang="lv-LV" smtClean="0"/>
              <a:t>P not reference </a:t>
            </a:r>
            <a:r>
              <a:rPr lang="lv-LV" smtClean="0">
                <a:solidFill>
                  <a:srgbClr val="FF0000"/>
                </a:solidFill>
              </a:rPr>
              <a:t>90</a:t>
            </a:r>
            <a:r>
              <a:rPr lang="lv-LV" smtClean="0"/>
              <a:t> (~70k)</a:t>
            </a:r>
          </a:p>
          <a:p>
            <a:pPr lvl="1"/>
            <a:r>
              <a:rPr lang="lv-LV" smtClean="0"/>
              <a:t>Depth </a:t>
            </a:r>
            <a:r>
              <a:rPr lang="lv-LV" smtClean="0">
                <a:solidFill>
                  <a:srgbClr val="FF0000"/>
                </a:solidFill>
              </a:rPr>
              <a:t>15</a:t>
            </a:r>
            <a:r>
              <a:rPr lang="lv-LV" smtClean="0"/>
              <a:t> (~64k)</a:t>
            </a:r>
          </a:p>
          <a:p>
            <a:pPr lvl="1"/>
            <a:r>
              <a:rPr lang="lv-LV" smtClean="0"/>
              <a:t>SNP percent filter </a:t>
            </a:r>
            <a:r>
              <a:rPr lang="lv-LV" smtClean="0">
                <a:solidFill>
                  <a:srgbClr val="FF0000"/>
                </a:solidFill>
              </a:rPr>
              <a:t>50-100% </a:t>
            </a:r>
            <a:r>
              <a:rPr lang="lv-LV" smtClean="0"/>
              <a:t>(~23k)</a:t>
            </a:r>
            <a:endParaRPr lang="lv-LV" smtClean="0">
              <a:solidFill>
                <a:srgbClr val="FF0000"/>
              </a:solidFill>
            </a:endParaRPr>
          </a:p>
          <a:p>
            <a:pPr lvl="1"/>
            <a:endParaRPr lang="lv-LV" smtClean="0"/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275856" y="116632"/>
            <a:ext cx="267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980728"/>
            <a:ext cx="56521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v"/>
            </a:pPr>
            <a:r>
              <a:rPr lang="lv-LV" sz="2800" dirty="0" smtClean="0"/>
              <a:t>Sekvenēšanas </a:t>
            </a:r>
            <a:r>
              <a:rPr lang="en-US" sz="2800" dirty="0" err="1" smtClean="0"/>
              <a:t>reakcij</a:t>
            </a:r>
            <a:r>
              <a:rPr lang="lv-LV" sz="2800" dirty="0" smtClean="0"/>
              <a:t>a: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err="1" smtClean="0"/>
              <a:t>matrica</a:t>
            </a:r>
            <a:r>
              <a:rPr lang="lv-LV" sz="2400" dirty="0" smtClean="0"/>
              <a:t>s DNS (visbiežāk PCR)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/>
              <a:t>d</a:t>
            </a:r>
            <a:r>
              <a:rPr lang="lv-LV" sz="2400" dirty="0" smtClean="0"/>
              <a:t>ATP; </a:t>
            </a:r>
            <a:r>
              <a:rPr lang="lv-LV" sz="2400" dirty="0" err="1" smtClean="0"/>
              <a:t>dCTP</a:t>
            </a:r>
            <a:r>
              <a:rPr lang="lv-LV" sz="2400" dirty="0" smtClean="0"/>
              <a:t>; </a:t>
            </a:r>
            <a:r>
              <a:rPr lang="lv-LV" sz="2400" dirty="0" err="1" smtClean="0"/>
              <a:t>dGTP</a:t>
            </a:r>
            <a:r>
              <a:rPr lang="lv-LV" sz="2400" dirty="0" smtClean="0"/>
              <a:t>; </a:t>
            </a:r>
            <a:r>
              <a:rPr lang="lv-LV" sz="2400" dirty="0" err="1" smtClean="0"/>
              <a:t>dTTP</a:t>
            </a:r>
            <a:endParaRPr lang="lv-LV" sz="2400" dirty="0" smtClean="0"/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err="1" smtClean="0"/>
              <a:t>Praimeris</a:t>
            </a:r>
            <a:endParaRPr lang="lv-LV" sz="2400" dirty="0" smtClean="0"/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/>
              <a:t>DNS </a:t>
            </a:r>
            <a:r>
              <a:rPr lang="en-US" sz="2400" dirty="0" err="1" smtClean="0"/>
              <a:t>polimerāz</a:t>
            </a:r>
            <a:r>
              <a:rPr lang="lv-LV" sz="2400" dirty="0" smtClean="0"/>
              <a:t>e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b="1" dirty="0" err="1" smtClean="0">
                <a:solidFill>
                  <a:srgbClr val="00B050"/>
                </a:solidFill>
              </a:rPr>
              <a:t>ddATP</a:t>
            </a:r>
            <a:r>
              <a:rPr lang="en-US" sz="2400" b="1" dirty="0" smtClean="0"/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ddCTP</a:t>
            </a:r>
            <a:r>
              <a:rPr lang="en-US" sz="2400" b="1" dirty="0" smtClean="0">
                <a:solidFill>
                  <a:srgbClr val="0070C0"/>
                </a:solidFill>
              </a:rPr>
              <a:t>,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ddGTP</a:t>
            </a:r>
            <a:r>
              <a:rPr lang="lv-LV" sz="2400" b="1" dirty="0" smtClean="0">
                <a:solidFill>
                  <a:schemeClr val="tx2"/>
                </a:solidFill>
              </a:rPr>
              <a:t>;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ddTTP</a:t>
            </a:r>
            <a:endParaRPr lang="lv-LV" sz="2400" b="1" dirty="0" smtClean="0">
              <a:solidFill>
                <a:srgbClr val="FF0000"/>
              </a:solidFill>
            </a:endParaRP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endParaRPr lang="lv-LV" sz="2400" b="1" dirty="0" smtClean="0">
              <a:solidFill>
                <a:srgbClr val="FF0000"/>
              </a:solidFill>
            </a:endParaRP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2400" dirty="0" err="1" smtClean="0"/>
              <a:t>Sekvenēšanā</a:t>
            </a:r>
            <a:r>
              <a:rPr lang="en-US" sz="2400" dirty="0" smtClean="0"/>
              <a:t> </a:t>
            </a:r>
            <a:r>
              <a:rPr lang="en-US" sz="2400" dirty="0"/>
              <a:t>pie </a:t>
            </a:r>
            <a:r>
              <a:rPr lang="en-US" sz="2400" dirty="0" err="1"/>
              <a:t>dNTP</a:t>
            </a:r>
            <a:r>
              <a:rPr lang="en-US" sz="2400" dirty="0"/>
              <a:t> </a:t>
            </a:r>
            <a:r>
              <a:rPr lang="en-US" sz="2400" dirty="0" err="1"/>
              <a:t>tiek</a:t>
            </a:r>
            <a:r>
              <a:rPr lang="en-US" sz="2400" dirty="0"/>
              <a:t> </a:t>
            </a:r>
            <a:r>
              <a:rPr lang="en-US" sz="2400" dirty="0" err="1"/>
              <a:t>pievienoti</a:t>
            </a:r>
            <a:r>
              <a:rPr lang="en-US" sz="2400" dirty="0"/>
              <a:t> </a:t>
            </a:r>
            <a:r>
              <a:rPr lang="en-US" sz="2400" dirty="0" err="1"/>
              <a:t>terminatori</a:t>
            </a:r>
            <a:r>
              <a:rPr lang="en-US" sz="2400" dirty="0"/>
              <a:t> - </a:t>
            </a:r>
            <a:r>
              <a:rPr lang="en-US" sz="2400" dirty="0" err="1">
                <a:solidFill>
                  <a:srgbClr val="FF0000"/>
                </a:solidFill>
              </a:rPr>
              <a:t>di</a:t>
            </a:r>
            <a:r>
              <a:rPr lang="en-US" sz="2400" dirty="0" err="1"/>
              <a:t>dezoksiribonukleotīdu</a:t>
            </a:r>
            <a:r>
              <a:rPr lang="en-US" sz="2400" dirty="0"/>
              <a:t> </a:t>
            </a:r>
            <a:r>
              <a:rPr lang="en-US" sz="2400" dirty="0" err="1"/>
              <a:t>trifosfāti</a:t>
            </a:r>
            <a:r>
              <a:rPr lang="en-US" sz="2400" dirty="0"/>
              <a:t> (</a:t>
            </a:r>
            <a:r>
              <a:rPr lang="en-US" sz="2400" dirty="0" err="1">
                <a:solidFill>
                  <a:srgbClr val="FF0000"/>
                </a:solidFill>
              </a:rPr>
              <a:t>d</a:t>
            </a:r>
            <a:r>
              <a:rPr lang="en-US" sz="2400" dirty="0" err="1"/>
              <a:t>dNTP</a:t>
            </a:r>
            <a:r>
              <a:rPr lang="en-US" sz="2400" dirty="0" smtClean="0"/>
              <a:t>)</a:t>
            </a:r>
            <a:r>
              <a:rPr lang="lv-LV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 err="1"/>
              <a:t>kuriem</a:t>
            </a:r>
            <a:r>
              <a:rPr lang="en-US" sz="2400" dirty="0"/>
              <a:t> 3` </a:t>
            </a:r>
            <a:r>
              <a:rPr lang="en-US" sz="2400" dirty="0" err="1"/>
              <a:t>pozīcijā</a:t>
            </a:r>
            <a:r>
              <a:rPr lang="en-US" sz="2400" dirty="0"/>
              <a:t> </a:t>
            </a:r>
            <a:r>
              <a:rPr lang="en-US" sz="2400" dirty="0" err="1"/>
              <a:t>nav</a:t>
            </a:r>
            <a:r>
              <a:rPr lang="en-US" sz="2400" dirty="0"/>
              <a:t> -OH </a:t>
            </a:r>
            <a:r>
              <a:rPr lang="en-US" sz="2400" dirty="0" err="1"/>
              <a:t>grupas</a:t>
            </a:r>
            <a:r>
              <a:rPr lang="en-US" sz="2400" dirty="0"/>
              <a:t>.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10" name="Picture 144" descr="http://stingray.bio.cmu.edu/~web/bc/Lec/Lec37/Image148.gif"/>
          <p:cNvPicPr>
            <a:picLocks noChangeAspect="1" noChangeArrowheads="1"/>
          </p:cNvPicPr>
          <p:nvPr/>
        </p:nvPicPr>
        <p:blipFill>
          <a:blip r:embed="rId2" r:link="rId3" cstate="print"/>
          <a:srcRect r="54488"/>
          <a:stretch>
            <a:fillRect/>
          </a:stretch>
        </p:blipFill>
        <p:spPr bwMode="auto">
          <a:xfrm>
            <a:off x="5652120" y="1052736"/>
            <a:ext cx="3024336" cy="23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4" descr="http://stingray.bio.cmu.edu/~web/bc/Lec/Lec37/Image148.gif"/>
          <p:cNvPicPr>
            <a:picLocks noChangeAspect="1" noChangeArrowheads="1"/>
          </p:cNvPicPr>
          <p:nvPr/>
        </p:nvPicPr>
        <p:blipFill>
          <a:blip r:embed="rId2" r:link="rId3" cstate="print"/>
          <a:srcRect l="54181"/>
          <a:stretch>
            <a:fillRect/>
          </a:stretch>
        </p:blipFill>
        <p:spPr bwMode="auto">
          <a:xfrm>
            <a:off x="5580112" y="3789040"/>
            <a:ext cx="3044721" cy="23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 bwMode="auto">
          <a:xfrm>
            <a:off x="7308304" y="5733256"/>
            <a:ext cx="360040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596336" y="4509120"/>
            <a:ext cx="288032" cy="288032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676456" y="4509120"/>
            <a:ext cx="288032" cy="288032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956376" y="4437112"/>
            <a:ext cx="288032" cy="288032"/>
          </a:xfrm>
          <a:prstGeom prst="ellipse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316416" y="4437112"/>
            <a:ext cx="288032" cy="2880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3820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reakcija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800" dirty="0" err="1"/>
              <a:t>t.i</a:t>
            </a:r>
            <a:r>
              <a:rPr lang="en-US" sz="2800" dirty="0"/>
              <a:t>. </a:t>
            </a:r>
            <a:r>
              <a:rPr lang="en-US" sz="2800" dirty="0" err="1"/>
              <a:t>pievienoti</a:t>
            </a:r>
            <a:r>
              <a:rPr lang="en-US" sz="2800" dirty="0"/>
              <a:t> </a:t>
            </a:r>
            <a:r>
              <a:rPr lang="en-US" sz="2800" dirty="0" err="1"/>
              <a:t>dNTP+</a:t>
            </a:r>
            <a:r>
              <a:rPr lang="en-US" sz="2800" dirty="0" err="1">
                <a:solidFill>
                  <a:srgbClr val="FF3300"/>
                </a:solidFill>
              </a:rPr>
              <a:t>ddATP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2633383" y="0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381000" y="28194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996633"/>
                </a:solidFill>
                <a:latin typeface="Courier New" pitchFamily="49" charset="0"/>
              </a:rPr>
              <a:t>3`-ACGTACGTAGGTACGTACCTACGT-5`	 </a:t>
            </a:r>
            <a:r>
              <a:rPr lang="en-US" sz="2800" b="1" dirty="0" err="1">
                <a:solidFill>
                  <a:srgbClr val="996633"/>
                </a:solidFill>
              </a:rPr>
              <a:t>matrica</a:t>
            </a:r>
            <a:endParaRPr lang="en-US" sz="2800" b="1" dirty="0">
              <a:solidFill>
                <a:srgbClr val="CCFFFF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				</a:t>
            </a:r>
            <a:r>
              <a:rPr lang="en-US" sz="2800" b="1" dirty="0">
                <a:solidFill>
                  <a:srgbClr val="FF9966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pr</a:t>
            </a:r>
            <a:r>
              <a:rPr lang="lv-LV" sz="2800" b="1" dirty="0" smtClean="0">
                <a:solidFill>
                  <a:srgbClr val="006600"/>
                </a:solidFill>
              </a:rPr>
              <a:t>a</a:t>
            </a:r>
            <a:r>
              <a:rPr lang="en-US" sz="2800" b="1" dirty="0" err="1" smtClean="0">
                <a:solidFill>
                  <a:srgbClr val="006600"/>
                </a:solidFill>
              </a:rPr>
              <a:t>imeris</a:t>
            </a:r>
            <a:endParaRPr lang="en-US" sz="2800" b="1" dirty="0">
              <a:solidFill>
                <a:srgbClr val="FF9966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A					   </a:t>
            </a:r>
            <a:r>
              <a:rPr lang="en-US" sz="2800" b="1" dirty="0">
                <a:latin typeface="Courier New" pitchFamily="49" charset="0"/>
              </a:rPr>
              <a:t>8</a:t>
            </a: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	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A				  </a:t>
            </a:r>
            <a:r>
              <a:rPr lang="en-US" sz="2800" b="1" dirty="0">
                <a:latin typeface="Courier New" pitchFamily="49" charset="0"/>
              </a:rPr>
              <a:t>12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A			  </a:t>
            </a:r>
            <a:r>
              <a:rPr lang="en-US" sz="2800" b="1" dirty="0">
                <a:latin typeface="Courier New" pitchFamily="49" charset="0"/>
              </a:rPr>
              <a:t>16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ATCCATGCATGG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A		  </a:t>
            </a:r>
            <a:r>
              <a:rPr lang="en-US" sz="2800" b="1" dirty="0">
                <a:latin typeface="Courier New" pitchFamily="49" charset="0"/>
              </a:rPr>
              <a:t>20</a:t>
            </a:r>
            <a:endParaRPr lang="en-US" sz="2800" b="1" dirty="0">
              <a:solidFill>
                <a:srgbClr val="CCFFFF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ATCCATGCATGGATGC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A	  </a:t>
            </a:r>
            <a:r>
              <a:rPr lang="en-US" sz="2800" b="1" dirty="0">
                <a:latin typeface="Courier New" pitchFamily="49" charset="0"/>
              </a:rPr>
              <a:t>24</a:t>
            </a:r>
            <a:endParaRPr lang="en-US" sz="2800" dirty="0"/>
          </a:p>
        </p:txBody>
      </p:sp>
      <p:sp>
        <p:nvSpPr>
          <p:cNvPr id="194565" name="Line 5"/>
          <p:cNvSpPr>
            <a:spLocks noChangeShapeType="1"/>
          </p:cNvSpPr>
          <p:nvPr/>
        </p:nvSpPr>
        <p:spPr bwMode="auto">
          <a:xfrm flipH="1">
            <a:off x="6781800" y="3124200"/>
            <a:ext cx="228600" cy="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 flipH="1" flipV="1">
            <a:off x="2627784" y="3573016"/>
            <a:ext cx="324036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3820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</a:t>
            </a:r>
            <a:r>
              <a:rPr lang="en-US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reakcija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800" dirty="0" err="1"/>
              <a:t>t.i</a:t>
            </a:r>
            <a:r>
              <a:rPr lang="en-US" sz="2800" dirty="0"/>
              <a:t>. </a:t>
            </a:r>
            <a:r>
              <a:rPr lang="en-US" sz="2800" dirty="0" err="1"/>
              <a:t>pievienoti</a:t>
            </a:r>
            <a:r>
              <a:rPr lang="en-US" sz="2800" dirty="0"/>
              <a:t> </a:t>
            </a:r>
            <a:r>
              <a:rPr lang="en-US" sz="2800" dirty="0" err="1"/>
              <a:t>dNTP+</a:t>
            </a:r>
            <a:r>
              <a:rPr lang="en-US" sz="2800" dirty="0" err="1">
                <a:solidFill>
                  <a:srgbClr val="FF3300"/>
                </a:solidFill>
              </a:rPr>
              <a:t>ddCTP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561375" y="0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381000" y="28194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996633"/>
                </a:solidFill>
                <a:latin typeface="Courier New" pitchFamily="49" charset="0"/>
              </a:rPr>
              <a:t>3`-ACGTACGTAGGTACGTACCTACGT-5`	 </a:t>
            </a:r>
            <a:r>
              <a:rPr lang="en-US" sz="2800" b="1" dirty="0" err="1">
                <a:solidFill>
                  <a:srgbClr val="996633"/>
                </a:solidFill>
              </a:rPr>
              <a:t>matrica</a:t>
            </a:r>
            <a:endParaRPr lang="en-US" sz="2800" b="1" dirty="0">
              <a:solidFill>
                <a:srgbClr val="996633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			</a:t>
            </a:r>
            <a:r>
              <a:rPr lang="lv-LV" sz="2800" b="1" dirty="0" smtClean="0">
                <a:solidFill>
                  <a:srgbClr val="006600"/>
                </a:solidFill>
                <a:latin typeface="Courier New" pitchFamily="49" charset="0"/>
              </a:rPr>
              <a:t>	</a:t>
            </a:r>
            <a:r>
              <a:rPr lang="en-US" sz="2800" b="1" dirty="0" smtClean="0">
                <a:solidFill>
                  <a:srgbClr val="006600"/>
                </a:solidFill>
              </a:rPr>
              <a:t> pr</a:t>
            </a:r>
            <a:r>
              <a:rPr lang="lv-LV" sz="2800" b="1" dirty="0" smtClean="0">
                <a:solidFill>
                  <a:srgbClr val="006600"/>
                </a:solidFill>
              </a:rPr>
              <a:t>a</a:t>
            </a:r>
            <a:r>
              <a:rPr lang="en-US" sz="2800" b="1" dirty="0" err="1" smtClean="0">
                <a:solidFill>
                  <a:srgbClr val="006600"/>
                </a:solidFill>
              </a:rPr>
              <a:t>imeris</a:t>
            </a:r>
            <a:endParaRPr lang="en-US" sz="2800" b="1" dirty="0">
              <a:solidFill>
                <a:srgbClr val="FF9966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C				  </a:t>
            </a:r>
            <a:r>
              <a:rPr lang="en-US" sz="2800" b="1" dirty="0">
                <a:latin typeface="Courier New" pitchFamily="49" charset="0"/>
              </a:rPr>
              <a:t>10	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C				  </a:t>
            </a:r>
            <a:r>
              <a:rPr lang="en-US" sz="2800" b="1" dirty="0">
                <a:latin typeface="Courier New" pitchFamily="49" charset="0"/>
              </a:rPr>
              <a:t>11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C			  </a:t>
            </a:r>
            <a:r>
              <a:rPr lang="en-US" sz="2800" b="1" dirty="0">
                <a:latin typeface="Courier New" pitchFamily="49" charset="0"/>
              </a:rPr>
              <a:t>15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ATCCATGCATGGATG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C	  </a:t>
            </a:r>
            <a:r>
              <a:rPr lang="en-US" sz="2800" b="1" dirty="0">
                <a:latin typeface="Courier New" pitchFamily="49" charset="0"/>
              </a:rPr>
              <a:t>23</a:t>
            </a:r>
            <a:endParaRPr lang="en-US" sz="2800" dirty="0">
              <a:solidFill>
                <a:srgbClr val="CCFFFF"/>
              </a:solidFill>
            </a:endParaRP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6781800" y="3124200"/>
            <a:ext cx="228600" cy="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 flipV="1">
            <a:off x="2771800" y="3573016"/>
            <a:ext cx="324036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3820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</a:t>
            </a:r>
            <a:r>
              <a:rPr lang="en-US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reakcija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800" dirty="0" err="1"/>
              <a:t>t.i</a:t>
            </a:r>
            <a:r>
              <a:rPr lang="en-US" sz="2800" dirty="0"/>
              <a:t>. </a:t>
            </a:r>
            <a:r>
              <a:rPr lang="en-US" sz="2800" dirty="0" err="1"/>
              <a:t>pievienoti</a:t>
            </a:r>
            <a:r>
              <a:rPr lang="en-US" sz="2800" dirty="0"/>
              <a:t> </a:t>
            </a:r>
            <a:r>
              <a:rPr lang="en-US" sz="2800" dirty="0" err="1"/>
              <a:t>dNTP+</a:t>
            </a:r>
            <a:r>
              <a:rPr lang="en-US" sz="2800" dirty="0" err="1">
                <a:solidFill>
                  <a:srgbClr val="FF3300"/>
                </a:solidFill>
              </a:rPr>
              <a:t>ddGTP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561375" y="0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381000" y="28194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996633"/>
                </a:solidFill>
                <a:latin typeface="Courier New" pitchFamily="49" charset="0"/>
              </a:rPr>
              <a:t>3`-ACGTACGTAGGTACGTACCTACGT-5`	 </a:t>
            </a:r>
            <a:r>
              <a:rPr lang="en-US" sz="2800" b="1" dirty="0" err="1">
                <a:solidFill>
                  <a:srgbClr val="996633"/>
                </a:solidFill>
              </a:rPr>
              <a:t>matrica</a:t>
            </a:r>
            <a:endParaRPr lang="en-US" sz="2800" b="1" dirty="0">
              <a:solidFill>
                <a:srgbClr val="996633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				</a:t>
            </a:r>
            <a:r>
              <a:rPr lang="en-US" sz="2800" b="1" dirty="0">
                <a:solidFill>
                  <a:srgbClr val="006600"/>
                </a:solidFill>
              </a:rPr>
              <a:t>   </a:t>
            </a:r>
            <a:r>
              <a:rPr lang="lv-LV" sz="2800" b="1" dirty="0" smtClean="0">
                <a:solidFill>
                  <a:srgbClr val="006600"/>
                </a:solidFill>
              </a:rPr>
              <a:t>p</a:t>
            </a:r>
            <a:r>
              <a:rPr lang="en-US" sz="2800" b="1" dirty="0" smtClean="0">
                <a:solidFill>
                  <a:srgbClr val="006600"/>
                </a:solidFill>
              </a:rPr>
              <a:t>r</a:t>
            </a:r>
            <a:r>
              <a:rPr lang="lv-LV" sz="2800" b="1" dirty="0" smtClean="0">
                <a:solidFill>
                  <a:srgbClr val="006600"/>
                </a:solidFill>
              </a:rPr>
              <a:t>a</a:t>
            </a:r>
            <a:r>
              <a:rPr lang="en-US" sz="2800" b="1" dirty="0" err="1" smtClean="0">
                <a:solidFill>
                  <a:srgbClr val="006600"/>
                </a:solidFill>
              </a:rPr>
              <a:t>imeris</a:t>
            </a:r>
            <a:endParaRPr lang="en-US" sz="2800" b="1" dirty="0">
              <a:solidFill>
                <a:srgbClr val="FF9966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G				  </a:t>
            </a:r>
            <a:r>
              <a:rPr lang="en-US" sz="2800" b="1" dirty="0">
                <a:latin typeface="Courier New" pitchFamily="49" charset="0"/>
              </a:rPr>
              <a:t>14	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G			  </a:t>
            </a:r>
            <a:r>
              <a:rPr lang="en-US" sz="2800" b="1" dirty="0">
                <a:latin typeface="Courier New" pitchFamily="49" charset="0"/>
              </a:rPr>
              <a:t>18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G		  </a:t>
            </a:r>
            <a:r>
              <a:rPr lang="en-US" sz="2800" b="1" dirty="0">
                <a:latin typeface="Courier New" pitchFamily="49" charset="0"/>
              </a:rPr>
              <a:t>19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ATCCATGCATGGAT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G 	  </a:t>
            </a:r>
            <a:r>
              <a:rPr lang="en-US" sz="2800" b="1" dirty="0">
                <a:latin typeface="Courier New" pitchFamily="49" charset="0"/>
              </a:rPr>
              <a:t>22</a:t>
            </a:r>
            <a:endParaRPr lang="en-US" sz="2800" b="1" dirty="0">
              <a:solidFill>
                <a:srgbClr val="FFCC66"/>
              </a:solidFill>
              <a:latin typeface="Courier New" pitchFamily="49" charset="0"/>
            </a:endParaRPr>
          </a:p>
        </p:txBody>
      </p:sp>
      <p:sp>
        <p:nvSpPr>
          <p:cNvPr id="196613" name="Line 5"/>
          <p:cNvSpPr>
            <a:spLocks noChangeShapeType="1"/>
          </p:cNvSpPr>
          <p:nvPr/>
        </p:nvSpPr>
        <p:spPr bwMode="auto">
          <a:xfrm flipH="1">
            <a:off x="6781800" y="3124200"/>
            <a:ext cx="228600" cy="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 flipV="1">
            <a:off x="2771800" y="3573016"/>
            <a:ext cx="324036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3820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 </a:t>
            </a:r>
            <a:r>
              <a:rPr lang="en-US" sz="28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reakcija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2800" dirty="0" err="1"/>
              <a:t>t.i</a:t>
            </a:r>
            <a:r>
              <a:rPr lang="en-US" sz="2800" dirty="0"/>
              <a:t>. </a:t>
            </a:r>
            <a:r>
              <a:rPr lang="en-US" sz="2800" dirty="0" err="1"/>
              <a:t>pievienoti</a:t>
            </a:r>
            <a:r>
              <a:rPr lang="en-US" sz="2800" dirty="0"/>
              <a:t> </a:t>
            </a:r>
            <a:r>
              <a:rPr lang="en-US" sz="2800" dirty="0" err="1"/>
              <a:t>dNTP+</a:t>
            </a:r>
            <a:r>
              <a:rPr lang="en-US" sz="2800" dirty="0" err="1">
                <a:solidFill>
                  <a:srgbClr val="FF3300"/>
                </a:solidFill>
              </a:rPr>
              <a:t>ddTTP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2561375" y="116632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381000" y="28194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996633"/>
                </a:solidFill>
                <a:latin typeface="Courier New" pitchFamily="49" charset="0"/>
              </a:rPr>
              <a:t>3`-ACGTACGTAGGTACGTACCTACGT-5`	 </a:t>
            </a:r>
            <a:r>
              <a:rPr lang="en-US" sz="2800" b="1" dirty="0" err="1">
                <a:solidFill>
                  <a:srgbClr val="996633"/>
                </a:solidFill>
              </a:rPr>
              <a:t>matrica</a:t>
            </a:r>
            <a:endParaRPr lang="en-US" sz="2800" b="1" dirty="0">
              <a:solidFill>
                <a:srgbClr val="CCFFFF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				</a:t>
            </a:r>
            <a:r>
              <a:rPr lang="en-US" sz="2800" b="1" dirty="0" smtClean="0">
                <a:solidFill>
                  <a:srgbClr val="006600"/>
                </a:solidFill>
              </a:rPr>
              <a:t>   pr</a:t>
            </a:r>
            <a:r>
              <a:rPr lang="lv-LV" sz="2800" b="1" dirty="0" smtClean="0">
                <a:solidFill>
                  <a:srgbClr val="006600"/>
                </a:solidFill>
              </a:rPr>
              <a:t>a</a:t>
            </a:r>
            <a:r>
              <a:rPr lang="en-US" sz="2800" b="1" dirty="0" err="1" smtClean="0">
                <a:solidFill>
                  <a:srgbClr val="006600"/>
                </a:solidFill>
              </a:rPr>
              <a:t>imeris</a:t>
            </a:r>
            <a:endParaRPr lang="en-US" sz="2800" b="1" dirty="0">
              <a:solidFill>
                <a:srgbClr val="FF9966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T					  </a:t>
            </a:r>
            <a:r>
              <a:rPr lang="en-US" sz="2800" b="1" dirty="0">
                <a:solidFill>
                  <a:srgbClr val="FFCC66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9	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T</a:t>
            </a:r>
            <a:r>
              <a:rPr lang="en-US" sz="2800" b="1" dirty="0">
                <a:solidFill>
                  <a:srgbClr val="FFFF99"/>
                </a:solidFill>
                <a:latin typeface="Courier New" pitchFamily="49" charset="0"/>
              </a:rPr>
              <a:t>	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			  </a:t>
            </a:r>
            <a:r>
              <a:rPr lang="en-US" sz="2800" b="1" dirty="0">
                <a:latin typeface="Courier New" pitchFamily="49" charset="0"/>
              </a:rPr>
              <a:t>13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T			  </a:t>
            </a:r>
            <a:r>
              <a:rPr lang="en-US" sz="2800" b="1" dirty="0">
                <a:latin typeface="Courier New" pitchFamily="49" charset="0"/>
              </a:rPr>
              <a:t>17</a:t>
            </a:r>
            <a:endParaRPr lang="en-US" sz="2800" b="1" dirty="0">
              <a:solidFill>
                <a:srgbClr val="CCFFFF"/>
              </a:solidFill>
              <a:latin typeface="Courier New" pitchFamily="49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FF9966"/>
                </a:solidFill>
                <a:latin typeface="Courier New" pitchFamily="49" charset="0"/>
              </a:rPr>
              <a:t>   </a:t>
            </a:r>
            <a:r>
              <a:rPr lang="en-US" sz="2800" b="1" dirty="0">
                <a:solidFill>
                  <a:srgbClr val="006600"/>
                </a:solidFill>
                <a:latin typeface="Courier New" pitchFamily="49" charset="0"/>
              </a:rPr>
              <a:t>TGCATGC</a:t>
            </a:r>
            <a:r>
              <a:rPr lang="en-US" sz="2800" b="1" dirty="0">
                <a:solidFill>
                  <a:srgbClr val="993300"/>
                </a:solidFill>
                <a:latin typeface="Courier New" pitchFamily="49" charset="0"/>
              </a:rPr>
              <a:t>ATCCATGCATGGA</a:t>
            </a:r>
            <a:r>
              <a:rPr lang="en-US" sz="2800" b="1" dirty="0">
                <a:solidFill>
                  <a:srgbClr val="FF3300"/>
                </a:solidFill>
                <a:latin typeface="Courier New" pitchFamily="49" charset="0"/>
              </a:rPr>
              <a:t>T	 	  </a:t>
            </a:r>
            <a:r>
              <a:rPr lang="en-US" sz="2800" b="1" dirty="0">
                <a:latin typeface="Courier New" pitchFamily="49" charset="0"/>
              </a:rPr>
              <a:t>21</a:t>
            </a:r>
            <a:endParaRPr lang="en-US" sz="2800" b="1" dirty="0">
              <a:solidFill>
                <a:srgbClr val="FFCC66"/>
              </a:solidFill>
              <a:latin typeface="Courier New" pitchFamily="49" charset="0"/>
            </a:endParaRPr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 flipH="1">
            <a:off x="6781800" y="3124200"/>
            <a:ext cx="228600" cy="0"/>
          </a:xfrm>
          <a:prstGeom prst="line">
            <a:avLst/>
          </a:prstGeom>
          <a:noFill/>
          <a:ln w="9525">
            <a:solidFill>
              <a:srgbClr val="CCFF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 flipV="1">
            <a:off x="2771800" y="3573016"/>
            <a:ext cx="324036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396240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en-US" sz="2800" b="1" dirty="0" err="1"/>
              <a:t>Iegūtie</a:t>
            </a:r>
            <a:r>
              <a:rPr lang="en-US" sz="2800" b="1" dirty="0"/>
              <a:t> </a:t>
            </a:r>
            <a:r>
              <a:rPr lang="en-US" sz="2800" b="1" dirty="0" err="1"/>
              <a:t>fragmenti</a:t>
            </a:r>
            <a:endParaRPr lang="en-US" sz="2000" b="1" dirty="0">
              <a:solidFill>
                <a:srgbClr val="CCFFFF"/>
              </a:solidFill>
            </a:endParaRP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2633383" y="116632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4953000" y="1066800"/>
            <a:ext cx="3429000" cy="5562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</a:rPr>
              <a:t>  </a:t>
            </a:r>
            <a:r>
              <a:rPr lang="en-US" sz="2800" b="1" dirty="0"/>
              <a:t>A	C	G	T</a:t>
            </a:r>
            <a:endParaRPr lang="en-US" sz="2800" b="1" dirty="0">
              <a:solidFill>
                <a:srgbClr val="CCFFFF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CCFFFF"/>
                </a:solidFill>
                <a:latin typeface="Courier New" pitchFamily="49" charset="0"/>
              </a:rPr>
              <a:t> </a:t>
            </a: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24</a:t>
            </a:r>
            <a:endParaRPr lang="en-US" sz="1600" b="1" dirty="0">
              <a:solidFill>
                <a:srgbClr val="993300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23	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22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	21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  20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19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18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	17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  16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15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14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	13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  12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11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10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				 9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   8</a:t>
            </a:r>
          </a:p>
        </p:txBody>
      </p:sp>
      <p:sp>
        <p:nvSpPr>
          <p:cNvPr id="198661" name="Line 5"/>
          <p:cNvSpPr>
            <a:spLocks noChangeShapeType="1"/>
          </p:cNvSpPr>
          <p:nvPr/>
        </p:nvSpPr>
        <p:spPr bwMode="auto">
          <a:xfrm>
            <a:off x="4953000" y="1524000"/>
            <a:ext cx="3429000" cy="0"/>
          </a:xfrm>
          <a:prstGeom prst="line">
            <a:avLst/>
          </a:prstGeom>
          <a:noFill/>
          <a:ln w="38100" cmpd="dbl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8662" name="Line 6"/>
          <p:cNvSpPr>
            <a:spLocks noChangeShapeType="1"/>
          </p:cNvSpPr>
          <p:nvPr/>
        </p:nvSpPr>
        <p:spPr bwMode="auto">
          <a:xfrm>
            <a:off x="5791200" y="1066800"/>
            <a:ext cx="0" cy="5562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8663" name="Line 7"/>
          <p:cNvSpPr>
            <a:spLocks noChangeShapeType="1"/>
          </p:cNvSpPr>
          <p:nvPr/>
        </p:nvSpPr>
        <p:spPr bwMode="auto">
          <a:xfrm>
            <a:off x="6629400" y="1066800"/>
            <a:ext cx="0" cy="5562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8664" name="Line 8"/>
          <p:cNvSpPr>
            <a:spLocks noChangeShapeType="1"/>
          </p:cNvSpPr>
          <p:nvPr/>
        </p:nvSpPr>
        <p:spPr bwMode="auto">
          <a:xfrm>
            <a:off x="7467600" y="1066800"/>
            <a:ext cx="0" cy="55626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5181600" y="1524000"/>
            <a:ext cx="3048000" cy="5029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755576" y="1196752"/>
            <a:ext cx="3962400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endParaRPr lang="en-US" sz="2800" dirty="0">
              <a:solidFill>
                <a:srgbClr val="FFFF99"/>
              </a:solidFill>
            </a:endParaRPr>
          </a:p>
          <a:p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en-US" sz="2800" b="1" dirty="0" err="1"/>
              <a:t>Iegūtie</a:t>
            </a:r>
            <a:r>
              <a:rPr lang="en-US" sz="2800" b="1" dirty="0"/>
              <a:t> </a:t>
            </a:r>
            <a:r>
              <a:rPr lang="en-US" sz="2800" b="1" dirty="0" err="1"/>
              <a:t>fragmenti</a:t>
            </a:r>
            <a:endParaRPr lang="en-US" sz="2800" b="1" dirty="0"/>
          </a:p>
          <a:p>
            <a:r>
              <a:rPr lang="en-US" sz="2800" b="1" dirty="0"/>
              <a:t>	        </a:t>
            </a:r>
            <a:r>
              <a:rPr lang="en-US" sz="2800" b="1" dirty="0" err="1"/>
              <a:t>gelā</a:t>
            </a:r>
            <a:endParaRPr lang="en-US" sz="2000" b="1" dirty="0"/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633383" y="0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4953000" y="1066800"/>
            <a:ext cx="3429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800" b="1" dirty="0">
                <a:solidFill>
                  <a:srgbClr val="CCFFFF"/>
                </a:solidFill>
              </a:rPr>
              <a:t>     </a:t>
            </a:r>
            <a:r>
              <a:rPr lang="en-US" sz="2800" b="1" dirty="0"/>
              <a:t>A	  C	G     T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  <a:endParaRPr lang="en-US" sz="1600" b="1" dirty="0">
              <a:solidFill>
                <a:srgbClr val="993300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C	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T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T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C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G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T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C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C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T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1600" b="1" dirty="0">
                <a:solidFill>
                  <a:srgbClr val="993300"/>
                </a:solidFill>
                <a:latin typeface="Courier New" pitchFamily="49" charset="0"/>
              </a:rPr>
              <a:t>A</a:t>
            </a:r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5257800" y="63246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781800" y="34290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781800" y="31242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5257800" y="28194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696200" y="25146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1" name="Rectangle 11"/>
          <p:cNvSpPr>
            <a:spLocks noChangeArrowheads="1"/>
          </p:cNvSpPr>
          <p:nvPr/>
        </p:nvSpPr>
        <p:spPr bwMode="auto">
          <a:xfrm>
            <a:off x="6781800" y="22098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2" name="Rectangle 12"/>
          <p:cNvSpPr>
            <a:spLocks noChangeArrowheads="1"/>
          </p:cNvSpPr>
          <p:nvPr/>
        </p:nvSpPr>
        <p:spPr bwMode="auto">
          <a:xfrm>
            <a:off x="5943600" y="19050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3" name="Rectangle 13"/>
          <p:cNvSpPr>
            <a:spLocks noChangeArrowheads="1"/>
          </p:cNvSpPr>
          <p:nvPr/>
        </p:nvSpPr>
        <p:spPr bwMode="auto">
          <a:xfrm>
            <a:off x="5257800" y="16002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7696200" y="48006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6781800" y="45720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5943600" y="42672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5257800" y="39624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8" name="Rectangle 18"/>
          <p:cNvSpPr>
            <a:spLocks noChangeArrowheads="1"/>
          </p:cNvSpPr>
          <p:nvPr/>
        </p:nvSpPr>
        <p:spPr bwMode="auto">
          <a:xfrm>
            <a:off x="7696200" y="36576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699" name="Rectangle 19"/>
          <p:cNvSpPr>
            <a:spLocks noChangeArrowheads="1"/>
          </p:cNvSpPr>
          <p:nvPr/>
        </p:nvSpPr>
        <p:spPr bwMode="auto">
          <a:xfrm>
            <a:off x="7696200" y="60198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5943600" y="57150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1" name="Rectangle 21"/>
          <p:cNvSpPr>
            <a:spLocks noChangeArrowheads="1"/>
          </p:cNvSpPr>
          <p:nvPr/>
        </p:nvSpPr>
        <p:spPr bwMode="auto">
          <a:xfrm>
            <a:off x="5943600" y="54864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2" name="Rectangle 22"/>
          <p:cNvSpPr>
            <a:spLocks noChangeArrowheads="1"/>
          </p:cNvSpPr>
          <p:nvPr/>
        </p:nvSpPr>
        <p:spPr bwMode="auto">
          <a:xfrm>
            <a:off x="5257800" y="5181600"/>
            <a:ext cx="457200" cy="1524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3" name="Rectangle 23"/>
          <p:cNvSpPr>
            <a:spLocks noChangeArrowheads="1"/>
          </p:cNvSpPr>
          <p:nvPr/>
        </p:nvSpPr>
        <p:spPr bwMode="auto">
          <a:xfrm>
            <a:off x="5181600" y="990600"/>
            <a:ext cx="228600" cy="533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4" name="Rectangle 24"/>
          <p:cNvSpPr>
            <a:spLocks noChangeArrowheads="1"/>
          </p:cNvSpPr>
          <p:nvPr/>
        </p:nvSpPr>
        <p:spPr bwMode="auto">
          <a:xfrm>
            <a:off x="8001000" y="990600"/>
            <a:ext cx="228600" cy="533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5" name="Rectangle 25"/>
          <p:cNvSpPr>
            <a:spLocks noChangeArrowheads="1"/>
          </p:cNvSpPr>
          <p:nvPr/>
        </p:nvSpPr>
        <p:spPr bwMode="auto">
          <a:xfrm>
            <a:off x="5791200" y="990600"/>
            <a:ext cx="152400" cy="533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6553200" y="990600"/>
            <a:ext cx="152400" cy="533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7315200" y="990600"/>
            <a:ext cx="152400" cy="533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1224136" cy="56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2699792" y="116632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</a:t>
            </a:r>
            <a:r>
              <a:rPr lang="en-US" sz="4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000" b="1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3780" name="Picture 4" descr="&#10;C03252.JPG                                                     000068A1Data                           ABA78158: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810" b="9525"/>
          <a:stretch>
            <a:fillRect/>
          </a:stretch>
        </p:blipFill>
        <p:spPr bwMode="auto">
          <a:xfrm>
            <a:off x="4355975" y="3861048"/>
            <a:ext cx="4688703" cy="2520280"/>
          </a:xfrm>
          <a:prstGeom prst="rect">
            <a:avLst/>
          </a:prstGeom>
          <a:noFill/>
        </p:spPr>
      </p:pic>
      <p:pic>
        <p:nvPicPr>
          <p:cNvPr id="94210" name="Picture 2" descr="electrophoresis instrument drawing"/>
          <p:cNvPicPr>
            <a:picLocks noChangeAspect="1" noChangeArrowheads="1"/>
          </p:cNvPicPr>
          <p:nvPr/>
        </p:nvPicPr>
        <p:blipFill>
          <a:blip r:embed="rId4" cstate="print"/>
          <a:srcRect b="17778"/>
          <a:stretch>
            <a:fillRect/>
          </a:stretch>
        </p:blipFill>
        <p:spPr bwMode="auto">
          <a:xfrm>
            <a:off x="4031432" y="1196752"/>
            <a:ext cx="5112568" cy="2303671"/>
          </a:xfrm>
          <a:prstGeom prst="rect">
            <a:avLst/>
          </a:prstGeom>
          <a:noFill/>
        </p:spPr>
      </p:pic>
      <p:pic>
        <p:nvPicPr>
          <p:cNvPr id="11" name="Picture 3" descr="FluorDideoxySe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5536" y="881336"/>
            <a:ext cx="3686824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2417359" y="0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</a:p>
        </p:txBody>
      </p:sp>
      <p:pic>
        <p:nvPicPr>
          <p:cNvPr id="92164" name="Picture 4" descr="http://www.griffith.edu.au/__data/assets/image/0003/93918/pgem_resiz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8697064" cy="2232248"/>
          </a:xfrm>
          <a:prstGeom prst="rect">
            <a:avLst/>
          </a:prstGeom>
          <a:noFill/>
        </p:spPr>
      </p:pic>
      <p:pic>
        <p:nvPicPr>
          <p:cNvPr id="13" name="Picture 2" descr="http://cdn8.wn.com/pd/ac/f0/677c9b2a40243d1f2486fa81b752_gr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3528392" cy="3172161"/>
          </a:xfrm>
          <a:prstGeom prst="rect">
            <a:avLst/>
          </a:prstGeom>
          <a:noFill/>
        </p:spPr>
      </p:pic>
      <p:pic>
        <p:nvPicPr>
          <p:cNvPr id="14" name="Picture 12" descr="http://www.medwow.com/med/genetic-analysis-system/applied-biosystems-abi/abi-prism-3130/abi-prism-3130.mth39405_200_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01008"/>
            <a:ext cx="481653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Lekciju plāns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66374"/>
              </p:ext>
            </p:extLst>
          </p:nvPr>
        </p:nvGraphicFramePr>
        <p:xfrm>
          <a:off x="179512" y="1052736"/>
          <a:ext cx="8856984" cy="5383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1956"/>
                <a:gridCol w="1131171"/>
                <a:gridCol w="6973857"/>
              </a:tblGrid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Nr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Datums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Lekcija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19.02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B. Lāce                        Monogēnās slimības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26.02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E. Grēns    </a:t>
                      </a: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Ievads, cilvēka genoma projekts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4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5.03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J. Kloviņš  Mūsdienu metodes genoma struktūras un variāciju noskaidrošanai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7141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12.03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J. Kloviņš   </a:t>
                      </a: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Molekulārās metodes genoma funkcionālo elementu noskaidrošanai. Genoma funkcionālie elementi un transkripcijas regulācija genoma līmenī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4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19.03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 Ābols                      Splaisings un mazās kodola nekodējošās RNS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26.03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 Ābols                      Mazās un garās nekodējošās RNS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4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2.04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E. Grēns  Genoma stuktūras elementi, hromatīna ultrastruktūra un genoma evolūcijas mehānismi.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4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9.04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J. Kloviņš   </a:t>
                      </a: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Multifaktoriālais pārmantošanas tips, ģenētiskā epidemioloģija - slimību izraisošās variācijas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4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16.04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J. Kloviņš Ģenētisko eksperimentu dizains un statistiskās analīzes metods- praktiskie darbi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23.05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L. Pliss                       Cilvēka genoma evolūcija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436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30.04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R. Ranka                    Farmakoģenētika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436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30.04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Studentu prezentācijas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13.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7.05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Studentu prezentācijas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  <a:tr h="238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lv-LV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lv-LV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18" marR="582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9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1115616" y="116632"/>
            <a:ext cx="68489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Sekvenēšana </a:t>
            </a:r>
            <a:r>
              <a:rPr lang="lv-LV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SNP noskaidrošanai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29" name="Rectangle 9"/>
          <p:cNvSpPr>
            <a:spLocks noChangeArrowheads="1"/>
          </p:cNvSpPr>
          <p:nvPr/>
        </p:nvSpPr>
        <p:spPr bwMode="auto">
          <a:xfrm>
            <a:off x="609600" y="2177008"/>
            <a:ext cx="7848600" cy="57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5000"/>
              </a:lnSpc>
            </a:pPr>
            <a:r>
              <a:rPr lang="en-GB" dirty="0" err="1"/>
              <a:t>Genotipi</a:t>
            </a:r>
            <a:r>
              <a:rPr lang="en-GB" b="1" dirty="0"/>
              <a:t>:       </a:t>
            </a:r>
            <a:r>
              <a:rPr lang="en-GB" b="1" dirty="0" smtClean="0"/>
              <a:t> </a:t>
            </a:r>
            <a:r>
              <a:rPr lang="lv-LV" b="1" dirty="0" smtClean="0"/>
              <a:t>C/C</a:t>
            </a:r>
            <a:r>
              <a:rPr lang="en-GB" b="1" dirty="0" smtClean="0"/>
              <a:t>                            </a:t>
            </a:r>
            <a:r>
              <a:rPr lang="lv-LV" b="1" dirty="0" smtClean="0"/>
              <a:t>C/T</a:t>
            </a:r>
            <a:r>
              <a:rPr lang="en-GB" b="1" dirty="0" smtClean="0"/>
              <a:t>                              </a:t>
            </a:r>
            <a:r>
              <a:rPr lang="lv-LV" b="1" dirty="0" smtClean="0"/>
              <a:t>   </a:t>
            </a:r>
            <a:r>
              <a:rPr lang="en-GB" b="1" dirty="0" smtClean="0"/>
              <a:t> </a:t>
            </a:r>
            <a:r>
              <a:rPr lang="lv-LV" b="1" dirty="0" smtClean="0"/>
              <a:t>T/T</a:t>
            </a:r>
            <a:endParaRPr lang="en-GB" sz="2800" b="1" dirty="0"/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62808"/>
            <a:ext cx="2384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62808"/>
            <a:ext cx="2514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862808"/>
            <a:ext cx="24384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3" name="Line 13"/>
          <p:cNvSpPr>
            <a:spLocks noChangeShapeType="1"/>
          </p:cNvSpPr>
          <p:nvPr/>
        </p:nvSpPr>
        <p:spPr bwMode="auto">
          <a:xfrm flipV="1">
            <a:off x="6781800" y="30914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4191000" y="30914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1524000" y="30914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6781800" y="45392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4191000" y="45392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1524000" y="4005808"/>
            <a:ext cx="0" cy="381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52736"/>
            <a:ext cx="4716016" cy="5248275"/>
          </a:xfrm>
        </p:spPr>
        <p:txBody>
          <a:bodyPr/>
          <a:lstStyle/>
          <a:p>
            <a:r>
              <a:rPr lang="lv-LV" dirty="0" err="1" smtClean="0"/>
              <a:t>Genomiskais</a:t>
            </a:r>
            <a:r>
              <a:rPr lang="lv-LV" dirty="0" smtClean="0"/>
              <a:t> DNS</a:t>
            </a:r>
          </a:p>
          <a:p>
            <a:endParaRPr lang="lv-LV" dirty="0" smtClean="0"/>
          </a:p>
          <a:p>
            <a:r>
              <a:rPr lang="lv-LV" dirty="0" smtClean="0"/>
              <a:t>PCR</a:t>
            </a:r>
          </a:p>
          <a:p>
            <a:endParaRPr lang="lv-LV" dirty="0" smtClean="0"/>
          </a:p>
          <a:p>
            <a:r>
              <a:rPr lang="lv-LV" dirty="0" smtClean="0"/>
              <a:t>PCR rezultātā iegūst interesējošā gēna fragmenta DNS pietiekošā daudzumā</a:t>
            </a:r>
          </a:p>
          <a:p>
            <a:endParaRPr lang="lv-LV" dirty="0" smtClean="0"/>
          </a:p>
          <a:p>
            <a:r>
              <a:rPr lang="lv-LV" dirty="0" smtClean="0"/>
              <a:t>DNS tiek šķelts ar fermentu </a:t>
            </a:r>
            <a:r>
              <a:rPr lang="lv-LV" dirty="0" err="1" smtClean="0"/>
              <a:t>restriktāzi</a:t>
            </a:r>
            <a:r>
              <a:rPr lang="lv-LV" dirty="0" smtClean="0"/>
              <a:t> un analizēts gēlā</a:t>
            </a:r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PCR-</a:t>
            </a:r>
            <a:r>
              <a:rPr lang="lv-LV" dirty="0" err="1" smtClean="0"/>
              <a:t>restrikcijas</a:t>
            </a:r>
            <a:r>
              <a:rPr lang="lv-LV" dirty="0" smtClean="0"/>
              <a:t> fragmentu </a:t>
            </a:r>
            <a:r>
              <a:rPr lang="lv-LV" dirty="0" err="1" smtClean="0"/>
              <a:t>polimorfima</a:t>
            </a:r>
            <a:r>
              <a:rPr lang="lv-LV" dirty="0" smtClean="0"/>
              <a:t> analīze</a:t>
            </a:r>
            <a:endParaRPr lang="lv-LV" dirty="0"/>
          </a:p>
        </p:txBody>
      </p:sp>
      <p:pic>
        <p:nvPicPr>
          <p:cNvPr id="108546" name="Picture 2" descr="http://www.ortho-wire.com/en/blood-group-serology/learning-library/molecular-basis-for-blood-group-genotyping/images/page1_clip_image003_0001.gif"/>
          <p:cNvPicPr>
            <a:picLocks noChangeAspect="1" noChangeArrowheads="1"/>
          </p:cNvPicPr>
          <p:nvPr/>
        </p:nvPicPr>
        <p:blipFill>
          <a:blip r:embed="rId2" cstate="print"/>
          <a:srcRect r="20081"/>
          <a:stretch>
            <a:fillRect/>
          </a:stretch>
        </p:blipFill>
        <p:spPr bwMode="auto">
          <a:xfrm>
            <a:off x="4704029" y="980728"/>
            <a:ext cx="4439971" cy="5877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48264" y="3356992"/>
            <a:ext cx="2195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2200" b="1" dirty="0" smtClean="0">
                <a:latin typeface="Courier New" pitchFamily="49" charset="0"/>
                <a:cs typeface="Courier New" pitchFamily="49" charset="0"/>
              </a:rPr>
              <a:t>C T C T T T</a:t>
            </a:r>
          </a:p>
          <a:p>
            <a:pPr algn="l"/>
            <a:r>
              <a:rPr lang="lv-LV" sz="2200" b="1" dirty="0" smtClean="0">
                <a:latin typeface="Courier New" pitchFamily="49" charset="0"/>
                <a:cs typeface="Courier New" pitchFamily="49" charset="0"/>
              </a:rPr>
              <a:t>C C C C T T</a:t>
            </a:r>
            <a:endParaRPr lang="lv-LV" sz="2200" b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984523"/>
          </a:xfrm>
        </p:spPr>
        <p:txBody>
          <a:bodyPr/>
          <a:lstStyle/>
          <a:p>
            <a:r>
              <a:rPr lang="lv-LV" dirty="0" smtClean="0"/>
              <a:t>DNS sadalīšana pēc sekvences ar hibridizācijas palīdzību           AC(G/A)GTTGC</a:t>
            </a:r>
            <a:endParaRPr lang="lv-LV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v-LV" sz="3200" b="1" kern="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Alēles specifiska reversā hibridizācija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Parallelogram 6"/>
          <p:cNvSpPr/>
          <p:nvPr/>
        </p:nvSpPr>
        <p:spPr bwMode="auto">
          <a:xfrm>
            <a:off x="648072" y="5129808"/>
            <a:ext cx="6372200" cy="1368152"/>
          </a:xfrm>
          <a:prstGeom prst="parallelogram">
            <a:avLst>
              <a:gd name="adj" fmla="val 8801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8853" y="3356992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G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4690566" y="3285676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A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grpSp>
        <p:nvGrpSpPr>
          <p:cNvPr id="3" name="Group 15"/>
          <p:cNvGrpSpPr/>
          <p:nvPr/>
        </p:nvGrpSpPr>
        <p:grpSpPr>
          <a:xfrm>
            <a:off x="904928" y="2418887"/>
            <a:ext cx="2600751" cy="4314328"/>
            <a:chOff x="4489807" y="1772816"/>
            <a:chExt cx="2600751" cy="4314328"/>
          </a:xfrm>
        </p:grpSpPr>
        <p:sp>
          <p:nvSpPr>
            <p:cNvPr id="8" name="TextBox 7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3771449" y="2344221"/>
            <a:ext cx="2600751" cy="4314328"/>
            <a:chOff x="4489807" y="1772816"/>
            <a:chExt cx="2600751" cy="4314328"/>
          </a:xfrm>
        </p:grpSpPr>
        <p:sp>
          <p:nvSpPr>
            <p:cNvPr id="18" name="TextBox 17"/>
            <p:cNvSpPr txBox="1"/>
            <p:nvPr/>
          </p:nvSpPr>
          <p:spPr>
            <a:xfrm>
              <a:off x="579441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712" y="4149080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 smtClean="0"/>
              <a:t>SNP G /A</a:t>
            </a:r>
            <a:endParaRPr lang="lv-LV" b="1" dirty="0"/>
          </a:p>
        </p:txBody>
      </p:sp>
      <p:cxnSp>
        <p:nvCxnSpPr>
          <p:cNvPr id="26" name="Straight Arrow Connector 25"/>
          <p:cNvCxnSpPr>
            <a:stCxn id="21" idx="3"/>
          </p:cNvCxnSpPr>
          <p:nvPr/>
        </p:nvCxnSpPr>
        <p:spPr bwMode="auto">
          <a:xfrm>
            <a:off x="1576308" y="4333746"/>
            <a:ext cx="547420" cy="3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" name="Group 27"/>
          <p:cNvGrpSpPr/>
          <p:nvPr/>
        </p:nvGrpSpPr>
        <p:grpSpPr>
          <a:xfrm>
            <a:off x="6804248" y="1988840"/>
            <a:ext cx="2857500" cy="4320480"/>
            <a:chOff x="6804248" y="1988840"/>
            <a:chExt cx="2857500" cy="4320480"/>
          </a:xfrm>
        </p:grpSpPr>
        <p:pic>
          <p:nvPicPr>
            <p:cNvPr id="71682" name="Picture 2" descr="http://www.dreamstime.com/dna-molecule-in-test-tube-thumb18405955.jpg"/>
            <p:cNvPicPr>
              <a:picLocks noChangeAspect="1" noChangeArrowheads="1"/>
            </p:cNvPicPr>
            <p:nvPr/>
          </p:nvPicPr>
          <p:blipFill>
            <a:blip r:embed="rId2" cstate="print"/>
            <a:srcRect b="5921"/>
            <a:stretch>
              <a:fillRect/>
            </a:stretch>
          </p:blipFill>
          <p:spPr bwMode="auto">
            <a:xfrm>
              <a:off x="6804248" y="2276872"/>
              <a:ext cx="2857500" cy="4032448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884368" y="198884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/>
                <a:t>PCR</a:t>
              </a:r>
              <a:endParaRPr lang="lv-LV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96336" y="3573016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800" b="1" dirty="0" smtClean="0">
                <a:solidFill>
                  <a:srgbClr val="C00000"/>
                </a:solidFill>
              </a:rPr>
              <a:t>C/C</a:t>
            </a:r>
            <a:endParaRPr lang="lv-LV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984523"/>
          </a:xfrm>
        </p:spPr>
        <p:txBody>
          <a:bodyPr/>
          <a:lstStyle/>
          <a:p>
            <a:r>
              <a:rPr lang="lv-LV" dirty="0" smtClean="0"/>
              <a:t>DNS sadalīšana pēc sekvences ar hibridizācijas palīdzību           AC(G/A)GTTGC</a:t>
            </a:r>
            <a:endParaRPr lang="lv-LV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v-LV" sz="3200" b="1" kern="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Alēles specifiska reversā hibridizācija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Parallelogram 6"/>
          <p:cNvSpPr/>
          <p:nvPr/>
        </p:nvSpPr>
        <p:spPr bwMode="auto">
          <a:xfrm>
            <a:off x="648072" y="5129808"/>
            <a:ext cx="6372200" cy="1368152"/>
          </a:xfrm>
          <a:prstGeom prst="parallelogram">
            <a:avLst>
              <a:gd name="adj" fmla="val 8801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8853" y="3356992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G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4690566" y="3285676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A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grpSp>
        <p:nvGrpSpPr>
          <p:cNvPr id="3" name="Group 15"/>
          <p:cNvGrpSpPr/>
          <p:nvPr/>
        </p:nvGrpSpPr>
        <p:grpSpPr>
          <a:xfrm>
            <a:off x="904928" y="2418887"/>
            <a:ext cx="2600751" cy="4314328"/>
            <a:chOff x="4489807" y="1772816"/>
            <a:chExt cx="2600751" cy="4314328"/>
          </a:xfrm>
        </p:grpSpPr>
        <p:sp>
          <p:nvSpPr>
            <p:cNvPr id="8" name="TextBox 7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3563888" y="2344221"/>
            <a:ext cx="2600751" cy="4314328"/>
            <a:chOff x="4489807" y="1772816"/>
            <a:chExt cx="2600751" cy="4314328"/>
          </a:xfrm>
        </p:grpSpPr>
        <p:sp>
          <p:nvSpPr>
            <p:cNvPr id="18" name="TextBox 17"/>
            <p:cNvSpPr txBox="1"/>
            <p:nvPr/>
          </p:nvSpPr>
          <p:spPr>
            <a:xfrm>
              <a:off x="579441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T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712" y="4149080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 smtClean="0"/>
              <a:t>SNP G /A</a:t>
            </a:r>
            <a:endParaRPr lang="lv-LV" b="1" dirty="0"/>
          </a:p>
        </p:txBody>
      </p:sp>
      <p:cxnSp>
        <p:nvCxnSpPr>
          <p:cNvPr id="26" name="Straight Arrow Connector 25"/>
          <p:cNvCxnSpPr>
            <a:stCxn id="21" idx="3"/>
          </p:cNvCxnSpPr>
          <p:nvPr/>
        </p:nvCxnSpPr>
        <p:spPr bwMode="auto">
          <a:xfrm>
            <a:off x="1576308" y="4333746"/>
            <a:ext cx="547420" cy="3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" name="Group 27"/>
          <p:cNvGrpSpPr/>
          <p:nvPr/>
        </p:nvGrpSpPr>
        <p:grpSpPr>
          <a:xfrm>
            <a:off x="6804248" y="1988840"/>
            <a:ext cx="2857500" cy="4320480"/>
            <a:chOff x="6804248" y="1988840"/>
            <a:chExt cx="2857500" cy="4320480"/>
          </a:xfrm>
        </p:grpSpPr>
        <p:pic>
          <p:nvPicPr>
            <p:cNvPr id="71682" name="Picture 2" descr="http://www.dreamstime.com/dna-molecule-in-test-tube-thumb18405955.jpg"/>
            <p:cNvPicPr>
              <a:picLocks noChangeAspect="1" noChangeArrowheads="1"/>
            </p:cNvPicPr>
            <p:nvPr/>
          </p:nvPicPr>
          <p:blipFill>
            <a:blip r:embed="rId2" cstate="print"/>
            <a:srcRect b="5921"/>
            <a:stretch>
              <a:fillRect/>
            </a:stretch>
          </p:blipFill>
          <p:spPr bwMode="auto">
            <a:xfrm>
              <a:off x="6804248" y="2276872"/>
              <a:ext cx="2857500" cy="4032448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884368" y="198884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/>
                <a:t>PCR</a:t>
              </a:r>
              <a:endParaRPr lang="lv-LV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63663" y="3573016"/>
            <a:ext cx="1176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800" b="1" dirty="0" smtClean="0">
                <a:solidFill>
                  <a:srgbClr val="C00000"/>
                </a:solidFill>
              </a:rPr>
              <a:t>C/T</a:t>
            </a:r>
            <a:endParaRPr lang="lv-LV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984523"/>
          </a:xfrm>
        </p:spPr>
        <p:txBody>
          <a:bodyPr/>
          <a:lstStyle/>
          <a:p>
            <a:r>
              <a:rPr lang="lv-LV" dirty="0" smtClean="0"/>
              <a:t>DNS sadalīšana pēc sekvences ar hibridizācijas palīdzību           AC(G/A)GTTGC</a:t>
            </a:r>
            <a:endParaRPr lang="lv-LV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v-LV" sz="3200" b="1" kern="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Alēles specifiska reversā hibridizācija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Parallelogram 6"/>
          <p:cNvSpPr/>
          <p:nvPr/>
        </p:nvSpPr>
        <p:spPr bwMode="auto">
          <a:xfrm>
            <a:off x="648072" y="5129808"/>
            <a:ext cx="6372200" cy="1368152"/>
          </a:xfrm>
          <a:prstGeom prst="parallelogram">
            <a:avLst>
              <a:gd name="adj" fmla="val 8801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8853" y="3356992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G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4690566" y="3285676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dirty="0" smtClean="0"/>
              <a:t>A</a:t>
            </a:r>
            <a:br>
              <a:rPr lang="lv-LV" dirty="0" smtClean="0"/>
            </a:br>
            <a:r>
              <a:rPr lang="lv-LV" dirty="0" smtClean="0"/>
              <a:t>C</a:t>
            </a:r>
            <a:br>
              <a:rPr lang="lv-LV" dirty="0" smtClean="0"/>
            </a:br>
            <a:r>
              <a:rPr lang="lv-LV" b="1" dirty="0" smtClean="0">
                <a:solidFill>
                  <a:schemeClr val="tx2"/>
                </a:solidFill>
              </a:rPr>
              <a:t>A</a:t>
            </a:r>
          </a:p>
          <a:p>
            <a:pPr algn="ctr"/>
            <a:r>
              <a:rPr lang="lv-LV" dirty="0" smtClean="0"/>
              <a:t>G</a:t>
            </a:r>
          </a:p>
          <a:p>
            <a:pPr algn="ctr"/>
            <a:r>
              <a:rPr lang="lv-LV" dirty="0" smtClean="0"/>
              <a:t>T</a:t>
            </a:r>
          </a:p>
          <a:p>
            <a:pPr algn="ctr"/>
            <a:r>
              <a:rPr lang="lv-LV" dirty="0" smtClean="0"/>
              <a:t>T</a:t>
            </a:r>
            <a:br>
              <a:rPr lang="lv-LV" dirty="0" smtClean="0"/>
            </a:br>
            <a:r>
              <a:rPr lang="lv-LV" dirty="0" smtClean="0"/>
              <a:t>G</a:t>
            </a:r>
            <a:br>
              <a:rPr lang="lv-LV" dirty="0" smtClean="0"/>
            </a:br>
            <a:r>
              <a:rPr lang="lv-LV" dirty="0" smtClean="0"/>
              <a:t>C</a:t>
            </a:r>
          </a:p>
          <a:p>
            <a:pPr algn="ctr"/>
            <a:endParaRPr lang="lv-LV" dirty="0"/>
          </a:p>
        </p:txBody>
      </p:sp>
      <p:grpSp>
        <p:nvGrpSpPr>
          <p:cNvPr id="3" name="Group 15"/>
          <p:cNvGrpSpPr/>
          <p:nvPr/>
        </p:nvGrpSpPr>
        <p:grpSpPr>
          <a:xfrm>
            <a:off x="1107153" y="2418887"/>
            <a:ext cx="2600751" cy="4314328"/>
            <a:chOff x="4489807" y="1772816"/>
            <a:chExt cx="2600751" cy="4314328"/>
          </a:xfrm>
        </p:grpSpPr>
        <p:sp>
          <p:nvSpPr>
            <p:cNvPr id="8" name="TextBox 7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T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3563888" y="2344221"/>
            <a:ext cx="2600751" cy="4314328"/>
            <a:chOff x="4489807" y="1772816"/>
            <a:chExt cx="2600751" cy="4314328"/>
          </a:xfrm>
        </p:grpSpPr>
        <p:sp>
          <p:nvSpPr>
            <p:cNvPr id="18" name="TextBox 17"/>
            <p:cNvSpPr txBox="1"/>
            <p:nvPr/>
          </p:nvSpPr>
          <p:spPr>
            <a:xfrm>
              <a:off x="579441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T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C00000"/>
                  </a:solidFill>
                </a:rPr>
                <a:t>T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dirty="0" smtClean="0">
                  <a:solidFill>
                    <a:srgbClr val="FF0000"/>
                  </a:solidFill>
                </a:rPr>
                <a:t>A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C</a:t>
              </a:r>
              <a:br>
                <a:rPr lang="lv-LV" dirty="0" smtClean="0">
                  <a:solidFill>
                    <a:srgbClr val="FF0000"/>
                  </a:solidFill>
                </a:rPr>
              </a:br>
              <a:r>
                <a:rPr lang="lv-LV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712" y="4149080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 smtClean="0"/>
              <a:t>SNP G /A</a:t>
            </a:r>
            <a:endParaRPr lang="lv-LV" b="1" dirty="0"/>
          </a:p>
        </p:txBody>
      </p:sp>
      <p:cxnSp>
        <p:nvCxnSpPr>
          <p:cNvPr id="26" name="Straight Arrow Connector 25"/>
          <p:cNvCxnSpPr>
            <a:stCxn id="21" idx="3"/>
          </p:cNvCxnSpPr>
          <p:nvPr/>
        </p:nvCxnSpPr>
        <p:spPr bwMode="auto">
          <a:xfrm>
            <a:off x="1576308" y="4333746"/>
            <a:ext cx="547420" cy="3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" name="Group 27"/>
          <p:cNvGrpSpPr/>
          <p:nvPr/>
        </p:nvGrpSpPr>
        <p:grpSpPr>
          <a:xfrm>
            <a:off x="6804248" y="1988840"/>
            <a:ext cx="2857500" cy="4320480"/>
            <a:chOff x="6804248" y="1988840"/>
            <a:chExt cx="2857500" cy="4320480"/>
          </a:xfrm>
        </p:grpSpPr>
        <p:pic>
          <p:nvPicPr>
            <p:cNvPr id="71682" name="Picture 2" descr="http://www.dreamstime.com/dna-molecule-in-test-tube-thumb18405955.jpg"/>
            <p:cNvPicPr>
              <a:picLocks noChangeAspect="1" noChangeArrowheads="1"/>
            </p:cNvPicPr>
            <p:nvPr/>
          </p:nvPicPr>
          <p:blipFill>
            <a:blip r:embed="rId2" cstate="print"/>
            <a:srcRect b="5921"/>
            <a:stretch>
              <a:fillRect/>
            </a:stretch>
          </p:blipFill>
          <p:spPr bwMode="auto">
            <a:xfrm>
              <a:off x="6804248" y="2276872"/>
              <a:ext cx="2857500" cy="4032448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884368" y="198884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/>
                <a:t>PCR</a:t>
              </a:r>
              <a:endParaRPr lang="lv-LV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30988" y="3573016"/>
            <a:ext cx="110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800" b="1" dirty="0" smtClean="0">
                <a:solidFill>
                  <a:srgbClr val="C00000"/>
                </a:solidFill>
              </a:rPr>
              <a:t>T/T</a:t>
            </a:r>
            <a:endParaRPr lang="lv-LV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3"/>
          </a:xfrm>
        </p:spPr>
        <p:txBody>
          <a:bodyPr/>
          <a:lstStyle/>
          <a:p>
            <a:r>
              <a:rPr lang="lv-LV" dirty="0" smtClean="0"/>
              <a:t>Reversā hibridizācija ar </a:t>
            </a:r>
            <a:r>
              <a:rPr lang="lv-LV" dirty="0" err="1" smtClean="0"/>
              <a:t>enzimātisku</a:t>
            </a:r>
            <a:r>
              <a:rPr lang="lv-LV" dirty="0" smtClean="0"/>
              <a:t> krāsu reakciju</a:t>
            </a:r>
            <a:endParaRPr lang="lv-LV" dirty="0"/>
          </a:p>
        </p:txBody>
      </p:sp>
      <p:pic>
        <p:nvPicPr>
          <p:cNvPr id="4" name="Picture 2" descr="Principle of reverse hybridization with the probe firmly anchored to the membr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5314755" cy="4248472"/>
          </a:xfrm>
          <a:prstGeom prst="rect">
            <a:avLst/>
          </a:prstGeom>
          <a:noFill/>
        </p:spPr>
      </p:pic>
      <p:pic>
        <p:nvPicPr>
          <p:cNvPr id="114692" name="Picture 4" descr="http://media.wiley.com/CurrentProtocols/HG/hg0914/hg0914-fig-0003-1-fu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04864"/>
            <a:ext cx="3133725" cy="32194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68144" y="1484784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 err="1" smtClean="0"/>
              <a:t>ApoE</a:t>
            </a:r>
            <a:r>
              <a:rPr lang="lv-LV" sz="2400" dirty="0" smtClean="0"/>
              <a:t> genotipēšana</a:t>
            </a:r>
            <a:endParaRPr lang="lv-LV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1056531"/>
          </a:xfrm>
        </p:spPr>
        <p:txBody>
          <a:bodyPr/>
          <a:lstStyle/>
          <a:p>
            <a:r>
              <a:rPr lang="lv-LV" dirty="0" smtClean="0"/>
              <a:t>PCR kurš tiek </a:t>
            </a:r>
            <a:r>
              <a:rPr lang="lv-LV" dirty="0" err="1" smtClean="0"/>
              <a:t>monitorēts</a:t>
            </a:r>
            <a:r>
              <a:rPr lang="lv-LV" dirty="0" smtClean="0"/>
              <a:t> tiešajā laikā izmantojot </a:t>
            </a:r>
            <a:r>
              <a:rPr lang="lv-LV" dirty="0" err="1" smtClean="0"/>
              <a:t>fluorescentās</a:t>
            </a:r>
            <a:r>
              <a:rPr lang="lv-LV" dirty="0" smtClean="0"/>
              <a:t> iezīmes</a:t>
            </a:r>
          </a:p>
          <a:p>
            <a:endParaRPr lang="lv-LV" dirty="0" smtClean="0"/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Reālā laika PCR-TaqMan genotipēšana </a:t>
            </a:r>
            <a:endParaRPr lang="lv-LV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4"/>
          <a:stretch>
            <a:fillRect/>
          </a:stretch>
        </p:blipFill>
        <p:spPr bwMode="auto">
          <a:xfrm>
            <a:off x="1043608" y="2132856"/>
            <a:ext cx="650081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Reālā laika TaqMan PCR princips</a:t>
            </a:r>
            <a:endParaRPr lang="lv-LV" dirty="0"/>
          </a:p>
        </p:txBody>
      </p:sp>
      <p:pic>
        <p:nvPicPr>
          <p:cNvPr id="121858" name="Picture 2" descr="Hydrolysis probes are hydrolyzed by Taq polymerase"/>
          <p:cNvPicPr>
            <a:picLocks noChangeAspect="1" noChangeArrowheads="1"/>
          </p:cNvPicPr>
          <p:nvPr/>
        </p:nvPicPr>
        <p:blipFill>
          <a:blip r:embed="rId2" cstate="print"/>
          <a:srcRect r="54372"/>
          <a:stretch>
            <a:fillRect/>
          </a:stretch>
        </p:blipFill>
        <p:spPr bwMode="auto">
          <a:xfrm>
            <a:off x="1763688" y="836712"/>
            <a:ext cx="4877171" cy="5688632"/>
          </a:xfrm>
          <a:prstGeom prst="rect">
            <a:avLst/>
          </a:prstGeom>
          <a:noFill/>
        </p:spPr>
      </p:pic>
      <p:pic>
        <p:nvPicPr>
          <p:cNvPr id="121860" name="Picture 4" descr="http://www.sigmaaldrich.com/etc/medialib/life-science/custom-dna-probes/dual-labeled-probes.Par.0001.Image.456.gif"/>
          <p:cNvPicPr>
            <a:picLocks noChangeAspect="1" noChangeArrowheads="1"/>
          </p:cNvPicPr>
          <p:nvPr/>
        </p:nvPicPr>
        <p:blipFill>
          <a:blip r:embed="rId3" cstate="print"/>
          <a:srcRect r="61869" b="22376"/>
          <a:stretch>
            <a:fillRect/>
          </a:stretch>
        </p:blipFill>
        <p:spPr bwMode="auto">
          <a:xfrm>
            <a:off x="1475656" y="836712"/>
            <a:ext cx="576064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15714" name="Picture 2" descr="http://www.med.unc.edu/anclinic/Tm_files/Ani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152795" cy="4291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Reālā laika PCR princips</a:t>
            </a:r>
            <a:endParaRPr lang="lv-LV" dirty="0"/>
          </a:p>
        </p:txBody>
      </p:sp>
      <p:pic>
        <p:nvPicPr>
          <p:cNvPr id="196610" name="Picture 2" descr="http://www.bio.davidson.edu/Courses/Molbio/MolStudents/spring2003/Pierce/Taqmangrap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93553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4008859"/>
          </a:xfrm>
        </p:spPr>
        <p:txBody>
          <a:bodyPr/>
          <a:lstStyle/>
          <a:p>
            <a:r>
              <a:rPr lang="lv-LV" sz="2000" dirty="0" smtClean="0"/>
              <a:t>Noteikt </a:t>
            </a:r>
            <a:r>
              <a:rPr lang="lv-LV" sz="2000" b="1" dirty="0" smtClean="0">
                <a:solidFill>
                  <a:srgbClr val="FF0000"/>
                </a:solidFill>
              </a:rPr>
              <a:t>KVALITATĪVAS</a:t>
            </a:r>
            <a:r>
              <a:rPr lang="lv-LV" sz="2000" b="1" dirty="0" smtClean="0"/>
              <a:t> </a:t>
            </a:r>
            <a:r>
              <a:rPr lang="lv-LV" sz="2000" dirty="0" smtClean="0"/>
              <a:t>izmaiņas DNS molekulā: </a:t>
            </a:r>
          </a:p>
          <a:p>
            <a:pPr lvl="1"/>
            <a:r>
              <a:rPr lang="lv-LV" sz="2000" dirty="0" smtClean="0"/>
              <a:t>viena nukleotīda nomaiņas (mutācijas, </a:t>
            </a:r>
            <a:r>
              <a:rPr lang="lv-LV" sz="2000" dirty="0" err="1" smtClean="0"/>
              <a:t>polimorfismus</a:t>
            </a:r>
            <a:r>
              <a:rPr lang="lv-LV" sz="2000" dirty="0" smtClean="0"/>
              <a:t>)</a:t>
            </a:r>
          </a:p>
          <a:p>
            <a:pPr lvl="1"/>
            <a:r>
              <a:rPr lang="lv-LV" sz="2000" dirty="0"/>
              <a:t>Strukturālas izmaiņas (delēcijas, </a:t>
            </a:r>
            <a:r>
              <a:rPr lang="lv-LV" sz="2000" dirty="0" err="1"/>
              <a:t>insercijas</a:t>
            </a:r>
            <a:r>
              <a:rPr lang="lv-LV" sz="2000" dirty="0"/>
              <a:t>, inversijas </a:t>
            </a:r>
            <a:r>
              <a:rPr lang="lv-LV" sz="2000" dirty="0" err="1"/>
              <a:t>utt</a:t>
            </a:r>
            <a:r>
              <a:rPr lang="lv-LV" sz="2000" dirty="0"/>
              <a:t>.):</a:t>
            </a:r>
          </a:p>
          <a:p>
            <a:pPr lvl="2"/>
            <a:r>
              <a:rPr lang="lv-LV" sz="2000" dirty="0"/>
              <a:t>Mazus, lokālus </a:t>
            </a:r>
            <a:r>
              <a:rPr lang="lv-LV" sz="2000" dirty="0" err="1"/>
              <a:t>indelus</a:t>
            </a:r>
            <a:endParaRPr lang="lv-LV" sz="2000" dirty="0"/>
          </a:p>
          <a:p>
            <a:pPr lvl="2"/>
            <a:r>
              <a:rPr lang="lv-LV" sz="2000" dirty="0"/>
              <a:t>DNS secību atkārtojuma skaitu</a:t>
            </a:r>
          </a:p>
          <a:p>
            <a:pPr lvl="2"/>
            <a:r>
              <a:rPr lang="lv-LV" sz="2000" dirty="0"/>
              <a:t>Lielas strukturālas DNS (arī </a:t>
            </a:r>
            <a:r>
              <a:rPr lang="lv-LV" sz="2000" dirty="0" err="1"/>
              <a:t>interhromosomālas</a:t>
            </a:r>
            <a:r>
              <a:rPr lang="lv-LV" sz="2000" dirty="0"/>
              <a:t>) </a:t>
            </a:r>
            <a:r>
              <a:rPr lang="lv-LV" sz="2000" dirty="0" smtClean="0"/>
              <a:t>izmaiņas</a:t>
            </a:r>
          </a:p>
          <a:p>
            <a:pPr lvl="1"/>
            <a:r>
              <a:rPr lang="lv-LV" sz="2000" dirty="0" err="1" smtClean="0"/>
              <a:t>Epiģenētiskās</a:t>
            </a:r>
            <a:r>
              <a:rPr lang="lv-LV" sz="2000" dirty="0" smtClean="0"/>
              <a:t> izmaiņas – DNS modifikācija</a:t>
            </a:r>
          </a:p>
          <a:p>
            <a:pPr marL="914400" lvl="2" indent="0">
              <a:buNone/>
            </a:pPr>
            <a:endParaRPr lang="lv-LV" sz="2000" dirty="0" smtClean="0"/>
          </a:p>
          <a:p>
            <a:endParaRPr lang="lv-LV" sz="2000" dirty="0" smtClean="0"/>
          </a:p>
          <a:p>
            <a:endParaRPr lang="lv-LV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3"/>
          </a:xfrm>
        </p:spPr>
        <p:txBody>
          <a:bodyPr/>
          <a:lstStyle/>
          <a:p>
            <a:r>
              <a:rPr lang="lv-LV" dirty="0" smtClean="0"/>
              <a:t>Molekulāro metožu izmantošanas genoma izpētē:</a:t>
            </a:r>
            <a:endParaRPr lang="lv-LV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50166" y="3717032"/>
            <a:ext cx="84969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lv-LV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Noteikt </a:t>
            </a:r>
            <a:r>
              <a:rPr kumimoji="0" lang="lv-LV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KVANTITATĪVAS</a:t>
            </a:r>
            <a:r>
              <a:rPr kumimoji="0" lang="lv-LV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nukleīnskābju izmaiņas:</a:t>
            </a:r>
          </a:p>
          <a:p>
            <a:pPr marL="1257300" lvl="2" indent="-342900" algn="l">
              <a:spcBef>
                <a:spcPct val="20000"/>
              </a:spcBef>
              <a:buClr>
                <a:schemeClr val="hlink"/>
              </a:buClr>
            </a:pPr>
            <a:r>
              <a:rPr lang="lv-LV" sz="2000" kern="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Modificētas DNS koncentrācija (specifiskos audos)</a:t>
            </a:r>
          </a:p>
          <a:p>
            <a:pPr marL="1257300" lvl="2" indent="-342900" algn="l">
              <a:spcBef>
                <a:spcPct val="20000"/>
              </a:spcBef>
              <a:buClr>
                <a:schemeClr val="hlink"/>
              </a:buClr>
            </a:pPr>
            <a:r>
              <a:rPr lang="lv-LV" sz="2000" kern="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RNS ekspresijas līmenis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lv-LV" sz="2000" kern="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Noteikt funkcionālus, ar genomu saistītus efektus:</a:t>
            </a:r>
          </a:p>
          <a:p>
            <a:pPr marL="800100" lvl="1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r>
              <a:rPr kumimoji="0" lang="lv-LV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Ar</a:t>
            </a:r>
            <a:r>
              <a:rPr kumimoji="0" lang="lv-LV" sz="2000" b="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proteīniem saistītus genoma rajonus</a:t>
            </a:r>
          </a:p>
          <a:p>
            <a:pPr marL="800100" lvl="1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r>
              <a:rPr lang="lv-LV" sz="2000" kern="0" baseline="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Genoma</a:t>
            </a:r>
            <a:r>
              <a:rPr lang="lv-LV" sz="2000" kern="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mijiedarbības rajonus</a:t>
            </a:r>
          </a:p>
          <a:p>
            <a:pPr marL="800100" lvl="1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r>
              <a:rPr lang="lv-LV" sz="2000" kern="0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U.c</a:t>
            </a:r>
            <a:r>
              <a:rPr lang="lv-LV" sz="2000" kern="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800100" lvl="1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kumimoji="0" lang="lv-LV" sz="20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3"/>
          </a:xfrm>
        </p:spPr>
        <p:txBody>
          <a:bodyPr/>
          <a:lstStyle/>
          <a:p>
            <a:r>
              <a:rPr lang="lv-LV" dirty="0" smtClean="0"/>
              <a:t>Reālā laika TaqMan PCR izmantošana genotipēšanai</a:t>
            </a:r>
            <a:endParaRPr lang="lv-LV" dirty="0"/>
          </a:p>
        </p:txBody>
      </p:sp>
      <p:pic>
        <p:nvPicPr>
          <p:cNvPr id="118786" name="Picture 2" descr="http://www.salimetrics.com/assets/images/graphics/dna-analysis/snp-process.png"/>
          <p:cNvPicPr>
            <a:picLocks noChangeAspect="1" noChangeArrowheads="1"/>
          </p:cNvPicPr>
          <p:nvPr/>
        </p:nvPicPr>
        <p:blipFill>
          <a:blip r:embed="rId2" cstate="print"/>
          <a:srcRect t="27005"/>
          <a:stretch>
            <a:fillRect/>
          </a:stretch>
        </p:blipFill>
        <p:spPr bwMode="auto">
          <a:xfrm>
            <a:off x="1547664" y="924665"/>
            <a:ext cx="6063313" cy="5727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Alēļu diskriminācija pēc TaqMan datiem</a:t>
            </a:r>
            <a:endParaRPr lang="lv-LV" dirty="0"/>
          </a:p>
        </p:txBody>
      </p:sp>
      <p:pic>
        <p:nvPicPr>
          <p:cNvPr id="197636" name="Picture 4" descr="http://www.macrogen.com/eng/biochip/images/Taqman_SNP_Genotyping_img04.gif"/>
          <p:cNvPicPr>
            <a:picLocks noChangeAspect="1" noChangeArrowheads="1"/>
          </p:cNvPicPr>
          <p:nvPr/>
        </p:nvPicPr>
        <p:blipFill>
          <a:blip r:embed="rId2" cstate="print"/>
          <a:srcRect t="7907"/>
          <a:stretch>
            <a:fillRect/>
          </a:stretch>
        </p:blipFill>
        <p:spPr bwMode="auto">
          <a:xfrm>
            <a:off x="179512" y="1484784"/>
            <a:ext cx="8496944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Mikrorrindu</a:t>
            </a:r>
            <a:r>
              <a:rPr lang="lv-LV" dirty="0" smtClean="0"/>
              <a:t> bāzēta genotipēšana- Affimetrix</a:t>
            </a:r>
            <a:endParaRPr lang="lv-LV" dirty="0"/>
          </a:p>
        </p:txBody>
      </p:sp>
      <p:pic>
        <p:nvPicPr>
          <p:cNvPr id="199682" name="Picture 2" descr="micro array"/>
          <p:cNvPicPr>
            <a:picLocks noChangeAspect="1" noChangeArrowheads="1"/>
          </p:cNvPicPr>
          <p:nvPr/>
        </p:nvPicPr>
        <p:blipFill>
          <a:blip r:embed="rId2" cstate="print"/>
          <a:srcRect t="9126"/>
          <a:stretch>
            <a:fillRect/>
          </a:stretch>
        </p:blipFill>
        <p:spPr bwMode="auto">
          <a:xfrm>
            <a:off x="1187624" y="1036328"/>
            <a:ext cx="6192688" cy="5395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micro array"/>
          <p:cNvPicPr>
            <a:picLocks noChangeAspect="1" noChangeArrowheads="1"/>
          </p:cNvPicPr>
          <p:nvPr/>
        </p:nvPicPr>
        <p:blipFill>
          <a:blip r:embed="rId2" cstate="print"/>
          <a:srcRect t="9379"/>
          <a:stretch>
            <a:fillRect/>
          </a:stretch>
        </p:blipFill>
        <p:spPr bwMode="auto">
          <a:xfrm>
            <a:off x="0" y="1196752"/>
            <a:ext cx="4162425" cy="3478536"/>
          </a:xfrm>
          <a:prstGeom prst="rect">
            <a:avLst/>
          </a:prstGeom>
          <a:noFill/>
        </p:spPr>
      </p:pic>
      <p:pic>
        <p:nvPicPr>
          <p:cNvPr id="202756" name="Picture 4" descr="micro array"/>
          <p:cNvPicPr>
            <a:picLocks noChangeAspect="1" noChangeArrowheads="1"/>
          </p:cNvPicPr>
          <p:nvPr/>
        </p:nvPicPr>
        <p:blipFill>
          <a:blip r:embed="rId3" cstate="print"/>
          <a:srcRect t="8513"/>
          <a:stretch>
            <a:fillRect/>
          </a:stretch>
        </p:blipFill>
        <p:spPr bwMode="auto">
          <a:xfrm>
            <a:off x="4283968" y="1988840"/>
            <a:ext cx="4114800" cy="3869061"/>
          </a:xfrm>
          <a:prstGeom prst="rect">
            <a:avLst/>
          </a:prstGeom>
          <a:noFill/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err="1" smtClean="0"/>
              <a:t>Affimertix</a:t>
            </a:r>
            <a:r>
              <a:rPr lang="lv-LV" dirty="0" smtClean="0"/>
              <a:t> genotipēšanas principi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 smtClean="0"/>
              <a:t>Affimertix</a:t>
            </a:r>
            <a:r>
              <a:rPr lang="lv-LV" dirty="0" smtClean="0"/>
              <a:t> genotipēšanas principi</a:t>
            </a:r>
            <a:endParaRPr lang="lv-LV" dirty="0"/>
          </a:p>
        </p:txBody>
      </p:sp>
      <p:pic>
        <p:nvPicPr>
          <p:cNvPr id="201730" name="Picture 2" descr="http://www.asuragen.com/web2/images/NSP_STY%20assa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56526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Affy c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420888"/>
            <a:ext cx="3333750" cy="2381250"/>
          </a:xfrm>
          <a:prstGeom prst="rect">
            <a:avLst/>
          </a:prstGeom>
          <a:noFill/>
        </p:spPr>
      </p:pic>
      <p:pic>
        <p:nvPicPr>
          <p:cNvPr id="200708" name="Picture 4" descr="Fig 7 Carr et al. 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5048676" cy="3757539"/>
          </a:xfrm>
          <a:prstGeom prst="rect">
            <a:avLst/>
          </a:prstGeom>
          <a:noFill/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err="1" smtClean="0"/>
              <a:t>Affimertix</a:t>
            </a:r>
            <a:r>
              <a:rPr lang="lv-LV" dirty="0" smtClean="0"/>
              <a:t> genotipēšanas principi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Illumina genotipēšanas principi</a:t>
            </a:r>
            <a:endParaRPr lang="lv-LV" dirty="0"/>
          </a:p>
        </p:txBody>
      </p:sp>
      <p:pic>
        <p:nvPicPr>
          <p:cNvPr id="204802" name="Picture 2" descr="Illumina multi-sample array formats"/>
          <p:cNvPicPr>
            <a:picLocks noChangeAspect="1" noChangeArrowheads="1"/>
          </p:cNvPicPr>
          <p:nvPr/>
        </p:nvPicPr>
        <p:blipFill>
          <a:blip r:embed="rId2" cstate="print"/>
          <a:srcRect b="81971"/>
          <a:stretch>
            <a:fillRect/>
          </a:stretch>
        </p:blipFill>
        <p:spPr bwMode="auto">
          <a:xfrm>
            <a:off x="179512" y="1052736"/>
            <a:ext cx="4355976" cy="1008112"/>
          </a:xfrm>
          <a:prstGeom prst="rect">
            <a:avLst/>
          </a:prstGeom>
          <a:noFill/>
        </p:spPr>
      </p:pic>
      <p:pic>
        <p:nvPicPr>
          <p:cNvPr id="204804" name="Picture 4" descr="http://www.dkfz.de/gpcf/uploads/pics/SentrixChipProd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4588129" cy="3312368"/>
          </a:xfrm>
          <a:prstGeom prst="rect">
            <a:avLst/>
          </a:prstGeom>
          <a:noFill/>
        </p:spPr>
      </p:pic>
      <p:pic>
        <p:nvPicPr>
          <p:cNvPr id="204806" name="Picture 6" descr="http://www.ngfn-2.ngfn.de/englisch/images2/illumina_largebeads.jpg"/>
          <p:cNvPicPr>
            <a:picLocks noChangeAspect="1" noChangeArrowheads="1"/>
          </p:cNvPicPr>
          <p:nvPr/>
        </p:nvPicPr>
        <p:blipFill>
          <a:blip r:embed="rId4" cstate="print"/>
          <a:srcRect l="41579" b="8760"/>
          <a:stretch>
            <a:fillRect/>
          </a:stretch>
        </p:blipFill>
        <p:spPr bwMode="auto">
          <a:xfrm>
            <a:off x="4788024" y="2348880"/>
            <a:ext cx="3737992" cy="33859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64088" y="1340768"/>
            <a:ext cx="2677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3 </a:t>
            </a:r>
            <a:r>
              <a:rPr lang="lv-LV" dirty="0" smtClean="0">
                <a:latin typeface="Symbol" pitchFamily="18" charset="2"/>
              </a:rPr>
              <a:t>m</a:t>
            </a:r>
            <a:r>
              <a:rPr lang="lv-LV" dirty="0" smtClean="0"/>
              <a:t>m lodītes ar 100 000 </a:t>
            </a:r>
            <a:br>
              <a:rPr lang="lv-LV" dirty="0" smtClean="0"/>
            </a:br>
            <a:r>
              <a:rPr lang="lv-LV" dirty="0" smtClean="0"/>
              <a:t>DNS fragmentiem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218" name="Picture 2" descr="Microarrays 03 00245 g002 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9801"/>
            <a:ext cx="744451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4" y="764704"/>
            <a:ext cx="913007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www.illumina.com/Images/technology/infinium_hd_assay_lg.gif"/>
          <p:cNvPicPr>
            <a:picLocks noChangeAspect="1" noChangeArrowheads="1"/>
          </p:cNvPicPr>
          <p:nvPr/>
        </p:nvPicPr>
        <p:blipFill>
          <a:blip r:embed="rId2" cstate="print"/>
          <a:srcRect b="44767"/>
          <a:stretch>
            <a:fillRect/>
          </a:stretch>
        </p:blipFill>
        <p:spPr bwMode="auto">
          <a:xfrm>
            <a:off x="0" y="836712"/>
            <a:ext cx="4522877" cy="5616624"/>
          </a:xfrm>
          <a:prstGeom prst="rect">
            <a:avLst/>
          </a:prstGeom>
          <a:noFill/>
        </p:spPr>
      </p:pic>
      <p:pic>
        <p:nvPicPr>
          <p:cNvPr id="167940" name="Picture 4" descr="http://www.illumina.com/Images/technology/infinium_hd_assay_lg.gif"/>
          <p:cNvPicPr>
            <a:picLocks noChangeAspect="1" noChangeArrowheads="1"/>
          </p:cNvPicPr>
          <p:nvPr/>
        </p:nvPicPr>
        <p:blipFill>
          <a:blip r:embed="rId2" cstate="print"/>
          <a:srcRect t="55986"/>
          <a:stretch>
            <a:fillRect/>
          </a:stretch>
        </p:blipFill>
        <p:spPr bwMode="auto">
          <a:xfrm>
            <a:off x="4532073" y="836712"/>
            <a:ext cx="4611927" cy="4563887"/>
          </a:xfrm>
          <a:prstGeom prst="rect">
            <a:avLst/>
          </a:prstGeom>
          <a:noFill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Illumina genotipēšanas principi – </a:t>
            </a:r>
            <a:r>
              <a:rPr lang="lv-LV" dirty="0" err="1" smtClean="0"/>
              <a:t>Infinium</a:t>
            </a:r>
            <a:r>
              <a:rPr lang="lv-LV" dirty="0" smtClean="0"/>
              <a:t> HD</a:t>
            </a:r>
            <a:endParaRPr lang="lv-LV" dirty="0"/>
          </a:p>
        </p:txBody>
      </p:sp>
      <p:sp>
        <p:nvSpPr>
          <p:cNvPr id="5" name="TextBox 4"/>
          <p:cNvSpPr txBox="1"/>
          <p:nvPr/>
        </p:nvSpPr>
        <p:spPr>
          <a:xfrm>
            <a:off x="4973464" y="5589240"/>
            <a:ext cx="363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err="1" smtClean="0"/>
              <a:t>Genotipē</a:t>
            </a:r>
            <a:r>
              <a:rPr lang="lv-LV" b="1" dirty="0" smtClean="0"/>
              <a:t> līdz 5 miljoniem SNP </a:t>
            </a:r>
            <a:br>
              <a:rPr lang="lv-LV" b="1" dirty="0" smtClean="0"/>
            </a:br>
            <a:r>
              <a:rPr lang="lv-LV" b="1" dirty="0" smtClean="0"/>
              <a:t>vienā paraugā</a:t>
            </a:r>
            <a:endParaRPr lang="lv-LV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4400" dirty="0" smtClean="0"/>
              <a:t>DNS iegūšana</a:t>
            </a:r>
          </a:p>
          <a:p>
            <a:r>
              <a:rPr lang="lv-LV" sz="4400" dirty="0" smtClean="0"/>
              <a:t>DNS </a:t>
            </a:r>
            <a:r>
              <a:rPr lang="lv-LV" sz="4400" dirty="0" err="1" smtClean="0"/>
              <a:t>vizualizācija</a:t>
            </a:r>
            <a:endParaRPr lang="lv-LV" sz="4400" dirty="0" smtClean="0"/>
          </a:p>
          <a:p>
            <a:r>
              <a:rPr lang="lv-LV" sz="4400" dirty="0" smtClean="0"/>
              <a:t>DNS “šķirošana”</a:t>
            </a:r>
          </a:p>
          <a:p>
            <a:r>
              <a:rPr lang="lv-LV" sz="4400" dirty="0" smtClean="0"/>
              <a:t>DNS pavairošana </a:t>
            </a:r>
          </a:p>
          <a:p>
            <a:endParaRPr lang="lv-LV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Molekulārās DNS analīzes pamatmetodes: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5148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5475"/>
            <a:ext cx="762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/>
          <a:stretch/>
        </p:blipFill>
        <p:spPr bwMode="auto">
          <a:xfrm>
            <a:off x="35913" y="935665"/>
            <a:ext cx="9096375" cy="592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/>
          <a:stretch/>
        </p:blipFill>
        <p:spPr bwMode="auto">
          <a:xfrm>
            <a:off x="0" y="776177"/>
            <a:ext cx="9144000" cy="60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/>
          <a:stretch/>
        </p:blipFill>
        <p:spPr bwMode="auto">
          <a:xfrm>
            <a:off x="22398" y="850605"/>
            <a:ext cx="9096375" cy="599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4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/>
          <a:stretch/>
        </p:blipFill>
        <p:spPr bwMode="auto">
          <a:xfrm>
            <a:off x="31823" y="935665"/>
            <a:ext cx="9105900" cy="592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://www.biotech.uiuc.edu/images/Illumina_Beadstation_clip_image0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561842" cy="2655566"/>
          </a:xfrm>
          <a:prstGeom prst="rect">
            <a:avLst/>
          </a:prstGeom>
          <a:noFill/>
        </p:spPr>
      </p:pic>
      <p:pic>
        <p:nvPicPr>
          <p:cNvPr id="203780" name="Picture 4" descr="http://www.biotech.uiuc.edu/images/Illumina_Beadstation_clip_image002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3810000" cy="2552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52292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Klasteris ar 1536 lodītēm</a:t>
            </a:r>
            <a:endParaRPr lang="lv-LV" dirty="0"/>
          </a:p>
        </p:txBody>
      </p:sp>
      <p:pic>
        <p:nvPicPr>
          <p:cNvPr id="203782" name="Picture 6" descr="http://www.biotech.uiuc.edu/images/Illumina_Beadstation_clip_image002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078" y="980728"/>
            <a:ext cx="3245899" cy="30243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84168" y="292494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lv-LV" b="1" dirty="0" smtClean="0"/>
              <a:t>C/C        C/T           T/T</a:t>
            </a:r>
            <a:endParaRPr lang="lv-LV" b="1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Illumina genotipēšanas principi – </a:t>
            </a:r>
            <a:r>
              <a:rPr lang="lv-LV" dirty="0" err="1" smtClean="0"/>
              <a:t>Infinium</a:t>
            </a:r>
            <a:r>
              <a:rPr lang="lv-LV" dirty="0" smtClean="0"/>
              <a:t> HD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Īsu </a:t>
            </a:r>
            <a:r>
              <a:rPr lang="lv-LV" dirty="0" err="1" smtClean="0"/>
              <a:t>tandēmisku</a:t>
            </a:r>
            <a:r>
              <a:rPr lang="lv-LV" dirty="0" smtClean="0"/>
              <a:t> atkārtojumu genotipēšana</a:t>
            </a:r>
            <a:endParaRPr lang="lv-LV" dirty="0"/>
          </a:p>
        </p:txBody>
      </p:sp>
      <p:pic>
        <p:nvPicPr>
          <p:cNvPr id="121858" name="Picture 2" descr="http://www.brassica.info/resource/markers/ssr-exchange/diagram2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919239" cy="33843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4437112"/>
            <a:ext cx="6211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lv-LV" dirty="0" smtClean="0"/>
              <a:t>PCR ar </a:t>
            </a:r>
            <a:r>
              <a:rPr lang="lv-LV" dirty="0" err="1" smtClean="0"/>
              <a:t>fluorescenti</a:t>
            </a:r>
            <a:r>
              <a:rPr lang="lv-LV" dirty="0" smtClean="0"/>
              <a:t> iezīmētiem </a:t>
            </a:r>
            <a:r>
              <a:rPr lang="lv-LV" dirty="0" err="1" smtClean="0"/>
              <a:t>praimeriem</a:t>
            </a:r>
            <a:endParaRPr lang="lv-LV" dirty="0" smtClean="0"/>
          </a:p>
          <a:p>
            <a:pPr algn="l"/>
            <a:endParaRPr lang="lv-LV" dirty="0" smtClean="0"/>
          </a:p>
          <a:p>
            <a:pPr algn="l"/>
            <a:r>
              <a:rPr lang="lv-LV" dirty="0" smtClean="0"/>
              <a:t>PCR fragmentu garuma noteikšana ar kapilāro elektroforēzi</a:t>
            </a:r>
            <a:endParaRPr lang="lv-LV" dirty="0"/>
          </a:p>
        </p:txBody>
      </p:sp>
      <p:pic>
        <p:nvPicPr>
          <p:cNvPr id="121860" name="Picture 4" descr="DNA microsatellites chromatogram"/>
          <p:cNvPicPr>
            <a:picLocks noChangeAspect="1" noChangeArrowheads="1"/>
          </p:cNvPicPr>
          <p:nvPr/>
        </p:nvPicPr>
        <p:blipFill>
          <a:blip r:embed="rId3" cstate="print"/>
          <a:srcRect l="721" t="3447" r="3462"/>
          <a:stretch>
            <a:fillRect/>
          </a:stretch>
        </p:blipFill>
        <p:spPr bwMode="auto">
          <a:xfrm>
            <a:off x="5039544" y="3068960"/>
            <a:ext cx="4104456" cy="1665994"/>
          </a:xfrm>
          <a:prstGeom prst="rect">
            <a:avLst/>
          </a:prstGeom>
          <a:noFill/>
        </p:spPr>
      </p:pic>
      <p:pic>
        <p:nvPicPr>
          <p:cNvPr id="7" name="Picture 2" descr="electrophoresis instrument drawing"/>
          <p:cNvPicPr>
            <a:picLocks noChangeAspect="1" noChangeArrowheads="1"/>
          </p:cNvPicPr>
          <p:nvPr/>
        </p:nvPicPr>
        <p:blipFill>
          <a:blip r:embed="rId4" cstate="print"/>
          <a:srcRect b="17778"/>
          <a:stretch>
            <a:fillRect/>
          </a:stretch>
        </p:blipFill>
        <p:spPr bwMode="auto">
          <a:xfrm>
            <a:off x="4932040" y="908720"/>
            <a:ext cx="4067944" cy="1832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STR genotipēšana paternitātes testēšanai</a:t>
            </a:r>
            <a:endParaRPr lang="lv-LV" dirty="0"/>
          </a:p>
        </p:txBody>
      </p:sp>
      <p:pic>
        <p:nvPicPr>
          <p:cNvPr id="205826" name="Picture 2" descr="http://www.qiagen.com/literature/qiagennews/weeklyArticle/06_03/e4/images/fig_STRAnalysisofDNAfromAncientBonesofaBronzeAgeFamil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2695"/>
            <a:ext cx="3024336" cy="6192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4000" dirty="0" smtClean="0"/>
              <a:t>CNV hromosomu līmenī</a:t>
            </a:r>
          </a:p>
          <a:p>
            <a:r>
              <a:rPr lang="lv-LV" sz="4000" dirty="0" smtClean="0"/>
              <a:t>Lielu (virs 5-10 </a:t>
            </a:r>
            <a:r>
              <a:rPr lang="lv-LV" sz="4000" dirty="0" err="1" smtClean="0"/>
              <a:t>kbp</a:t>
            </a:r>
            <a:r>
              <a:rPr lang="lv-LV" sz="4000" dirty="0" smtClean="0"/>
              <a:t>) CNV noteikšana</a:t>
            </a:r>
          </a:p>
          <a:p>
            <a:r>
              <a:rPr lang="lv-LV" sz="4000" dirty="0" smtClean="0"/>
              <a:t>Vidēja izmēra (zem 1000) CNV noteikšana</a:t>
            </a:r>
          </a:p>
          <a:p>
            <a:r>
              <a:rPr lang="lv-LV" sz="4000" dirty="0" smtClean="0"/>
              <a:t>Dažu bp </a:t>
            </a:r>
            <a:r>
              <a:rPr lang="lv-LV" sz="4000" dirty="0" err="1" smtClean="0"/>
              <a:t>indeli</a:t>
            </a:r>
            <a:r>
              <a:rPr lang="lv-LV" sz="4000" dirty="0" smtClean="0"/>
              <a:t> </a:t>
            </a:r>
            <a:endParaRPr lang="lv-LV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Delēciju un </a:t>
            </a:r>
            <a:r>
              <a:rPr lang="lv-LV" dirty="0" err="1" smtClean="0"/>
              <a:t>inserciju</a:t>
            </a:r>
            <a:r>
              <a:rPr lang="lv-LV" dirty="0" smtClean="0"/>
              <a:t> (CNV) testēšana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3864843"/>
          </a:xfrm>
        </p:spPr>
        <p:txBody>
          <a:bodyPr/>
          <a:lstStyle/>
          <a:p>
            <a:r>
              <a:rPr lang="lv-LV" dirty="0" smtClean="0"/>
              <a:t>Tests biežāk sastopamo </a:t>
            </a:r>
            <a:r>
              <a:rPr lang="lv-LV" dirty="0" err="1" smtClean="0"/>
              <a:t>trisomiju</a:t>
            </a:r>
            <a:r>
              <a:rPr lang="lv-LV" dirty="0" smtClean="0"/>
              <a:t> (21, 13, 18, XY hromosomas) testēšanai</a:t>
            </a:r>
          </a:p>
          <a:p>
            <a:r>
              <a:rPr lang="lv-LV" dirty="0" smtClean="0"/>
              <a:t>Katrā no hromosomām izvēlēti vairāki (4-6) augsti variabli (ar dažādu atkārtojumu skaitu) STR marķieri</a:t>
            </a:r>
          </a:p>
          <a:p>
            <a:r>
              <a:rPr lang="lv-LV" dirty="0" smtClean="0"/>
              <a:t>Veic PCR ar </a:t>
            </a:r>
            <a:r>
              <a:rPr lang="lv-LV" dirty="0" err="1" smtClean="0"/>
              <a:t>fluorescenti</a:t>
            </a:r>
            <a:r>
              <a:rPr lang="lv-LV" dirty="0" smtClean="0"/>
              <a:t> iezīmētiem </a:t>
            </a:r>
            <a:r>
              <a:rPr lang="lv-LV" dirty="0" err="1" smtClean="0"/>
              <a:t>praimeriem</a:t>
            </a:r>
            <a:r>
              <a:rPr lang="lv-LV" dirty="0" smtClean="0"/>
              <a:t> katram no marķieriem</a:t>
            </a:r>
          </a:p>
          <a:p>
            <a:r>
              <a:rPr lang="lv-LV" dirty="0" smtClean="0"/>
              <a:t>PCR fragmentu garuma noteikšana ar kapilāro elektroforēzi</a:t>
            </a:r>
          </a:p>
          <a:p>
            <a:endParaRPr lang="lv-LV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STR genotipēšana </a:t>
            </a:r>
            <a:r>
              <a:rPr lang="lv-LV" dirty="0" err="1" smtClean="0"/>
              <a:t>trisomiju</a:t>
            </a:r>
            <a:r>
              <a:rPr lang="lv-LV" dirty="0" smtClean="0"/>
              <a:t> testēšanai</a:t>
            </a:r>
            <a:endParaRPr lang="lv-LV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4941168"/>
            <a:ext cx="88677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DNS saturošo šūnu sagraušana:</a:t>
            </a:r>
          </a:p>
          <a:p>
            <a:pPr lvl="1"/>
            <a:r>
              <a:rPr lang="lv-LV" dirty="0" smtClean="0"/>
              <a:t>Mehāniska</a:t>
            </a:r>
          </a:p>
          <a:p>
            <a:pPr lvl="1"/>
            <a:r>
              <a:rPr lang="lv-LV" dirty="0" smtClean="0"/>
              <a:t>Ķīmiska </a:t>
            </a:r>
          </a:p>
          <a:p>
            <a:r>
              <a:rPr lang="lv-LV" dirty="0" smtClean="0"/>
              <a:t>DNS atdalīšana no proteīniem, RNS, lipīdiem utt.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DNS iegūšana</a:t>
            </a:r>
            <a:endParaRPr lang="lv-LV" dirty="0"/>
          </a:p>
        </p:txBody>
      </p:sp>
      <p:pic>
        <p:nvPicPr>
          <p:cNvPr id="1026" name="Picture 2" descr="http://biology.clc.uc.edu/fankhauser/Labs/Genetics/DNA_Isolation/dna_isolation_jpg/20_DNA_clump_P1082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645024"/>
            <a:ext cx="3666936" cy="2808312"/>
          </a:xfrm>
          <a:prstGeom prst="rect">
            <a:avLst/>
          </a:prstGeom>
          <a:noFill/>
        </p:spPr>
      </p:pic>
      <p:pic>
        <p:nvPicPr>
          <p:cNvPr id="1028" name="Picture 4" descr="http://sciencebiotech.net/wp-content/uploads/2010/03/dna_precipitate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4114428" cy="3085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STR genotipēšana </a:t>
            </a:r>
            <a:r>
              <a:rPr lang="lv-LV" dirty="0" err="1" smtClean="0"/>
              <a:t>trisomiju</a:t>
            </a:r>
            <a:r>
              <a:rPr lang="lv-LV" dirty="0" smtClean="0"/>
              <a:t> testēšanai</a:t>
            </a:r>
            <a:endParaRPr lang="lv-LV" dirty="0"/>
          </a:p>
        </p:txBody>
      </p:sp>
      <p:pic>
        <p:nvPicPr>
          <p:cNvPr id="206850" name="Picture 2" descr="21n32112f2.GIF (16478 bytes)"/>
          <p:cNvPicPr>
            <a:picLocks noChangeAspect="1" noChangeArrowheads="1"/>
          </p:cNvPicPr>
          <p:nvPr/>
        </p:nvPicPr>
        <p:blipFill>
          <a:blip r:embed="rId2" cstate="print"/>
          <a:srcRect t="18266"/>
          <a:stretch>
            <a:fillRect/>
          </a:stretch>
        </p:blipFill>
        <p:spPr bwMode="auto">
          <a:xfrm>
            <a:off x="683568" y="1340768"/>
            <a:ext cx="7884368" cy="4833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Salīdzinošā </a:t>
            </a:r>
            <a:r>
              <a:rPr lang="lv-LV" dirty="0" err="1" smtClean="0"/>
              <a:t>genomiskā</a:t>
            </a:r>
            <a:r>
              <a:rPr lang="lv-LV" dirty="0" smtClean="0"/>
              <a:t> hibridizācija (CGH)</a:t>
            </a:r>
            <a:endParaRPr lang="lv-LV" dirty="0"/>
          </a:p>
        </p:txBody>
      </p:sp>
      <p:sp>
        <p:nvSpPr>
          <p:cNvPr id="206850" name="AutoShape 2" descr="http://www.agilent.com/about/newsroom/lsca/imagelibrary/images/lsca_104b_aCGH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206852" name="Picture 4" descr="http://www.agilent.com/about/newsroom/lsca/imagelibrary/images/lsca_104b_aCGH.jpg"/>
          <p:cNvPicPr>
            <a:picLocks noChangeAspect="1" noChangeArrowheads="1"/>
          </p:cNvPicPr>
          <p:nvPr/>
        </p:nvPicPr>
        <p:blipFill rotWithShape="1">
          <a:blip r:embed="rId2" cstate="print"/>
          <a:srcRect b="18421"/>
          <a:stretch/>
        </p:blipFill>
        <p:spPr bwMode="auto">
          <a:xfrm>
            <a:off x="0" y="1340768"/>
            <a:ext cx="9334654" cy="4470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12956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7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Agilent</a:t>
            </a:r>
            <a:endParaRPr lang="lv-LV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8244408" cy="576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2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5" y="1958"/>
            <a:ext cx="9151185" cy="68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3"/>
          </a:xfrm>
        </p:spPr>
        <p:txBody>
          <a:bodyPr/>
          <a:lstStyle/>
          <a:p>
            <a:pPr algn="ctr"/>
            <a:r>
              <a:rPr lang="lv-LV" dirty="0" smtClean="0"/>
              <a:t>SNP genotipēšanas izmantošana CNV testēšanai</a:t>
            </a:r>
            <a:endParaRPr lang="lv-LV" dirty="0"/>
          </a:p>
        </p:txBody>
      </p:sp>
      <p:pic>
        <p:nvPicPr>
          <p:cNvPr id="4" name="Picture 40" descr="D:\PROJECTS\July-06\12\others\nat-uk\images\nrg1901-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13864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3"/>
          </a:xfrm>
        </p:spPr>
        <p:txBody>
          <a:bodyPr/>
          <a:lstStyle/>
          <a:p>
            <a:r>
              <a:rPr lang="fr-FR" sz="2800" dirty="0" smtClean="0"/>
              <a:t>MLPA (Multiplex </a:t>
            </a:r>
            <a:r>
              <a:rPr lang="fr-FR" sz="2800" dirty="0" err="1" smtClean="0"/>
              <a:t>Ligation</a:t>
            </a:r>
            <a:r>
              <a:rPr lang="fr-FR" sz="2800" dirty="0" smtClean="0"/>
              <a:t>-</a:t>
            </a:r>
            <a:r>
              <a:rPr lang="fr-FR" sz="2800" dirty="0" err="1" smtClean="0"/>
              <a:t>dependent</a:t>
            </a:r>
            <a:r>
              <a:rPr lang="fr-FR" sz="2800" dirty="0" smtClean="0"/>
              <a:t> Probe Amplification)</a:t>
            </a:r>
            <a:endParaRPr lang="lv-LV" sz="2800" dirty="0"/>
          </a:p>
        </p:txBody>
      </p:sp>
      <p:pic>
        <p:nvPicPr>
          <p:cNvPr id="208898" name="Picture 2" descr="http://www.mlpa.com/WebForms/WebFormDBData.aspx?Tag=zjCZBtdOUyAt3KF3EwRZhOG4FvuJChCQjca4utGPgpE|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1665"/>
            <a:ext cx="4392488" cy="5986335"/>
          </a:xfrm>
          <a:prstGeom prst="rect">
            <a:avLst/>
          </a:prstGeom>
          <a:noFill/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3451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33664"/>
            <a:ext cx="427187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Gēnu ekspresijas līmeņa noteikšana (visbiežāk audzēju raksturošanai) </a:t>
            </a:r>
          </a:p>
          <a:p>
            <a:r>
              <a:rPr lang="lv-LV" dirty="0" smtClean="0"/>
              <a:t>Parasti izmanto RT-PCR:</a:t>
            </a:r>
          </a:p>
          <a:p>
            <a:pPr lvl="1"/>
            <a:r>
              <a:rPr lang="lv-LV" dirty="0" smtClean="0"/>
              <a:t>Tiek iegūta RNS</a:t>
            </a:r>
          </a:p>
          <a:p>
            <a:pPr lvl="1"/>
            <a:r>
              <a:rPr lang="lv-LV" dirty="0" smtClean="0"/>
              <a:t>Veikta reversā transkripcija (cDNS sintēze)</a:t>
            </a:r>
          </a:p>
          <a:p>
            <a:pPr lvl="1"/>
            <a:r>
              <a:rPr lang="lv-LV" dirty="0" err="1" smtClean="0"/>
              <a:t>Realā</a:t>
            </a:r>
            <a:r>
              <a:rPr lang="lv-LV" dirty="0" smtClean="0"/>
              <a:t> laika PCR </a:t>
            </a:r>
          </a:p>
          <a:p>
            <a:r>
              <a:rPr lang="lv-LV" dirty="0" smtClean="0"/>
              <a:t>Piemērs: Filadelfijas hromosomas, BCR-ABL gēna ekspresijas līmeņa noteikšana hroniskās </a:t>
            </a:r>
            <a:r>
              <a:rPr lang="lv-LV" dirty="0" err="1" smtClean="0"/>
              <a:t>mieloleikozes</a:t>
            </a:r>
            <a:r>
              <a:rPr lang="lv-LV" dirty="0" smtClean="0"/>
              <a:t> terapijas </a:t>
            </a:r>
            <a:r>
              <a:rPr lang="lv-LV" dirty="0" err="1" smtClean="0"/>
              <a:t>monitorēšanai</a:t>
            </a:r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Kvantitatīvi testi ģenētikā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BCR-ABL monitorings</a:t>
            </a:r>
            <a:endParaRPr lang="lv-LV" dirty="0"/>
          </a:p>
        </p:txBody>
      </p:sp>
      <p:pic>
        <p:nvPicPr>
          <p:cNvPr id="211970" name="Picture 2" descr="http://www.genera.lv/wp-content/uploads/2011/05/ph-h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851920" cy="2918847"/>
          </a:xfrm>
          <a:prstGeom prst="rect">
            <a:avLst/>
          </a:prstGeom>
          <a:noFill/>
        </p:spPr>
      </p:pic>
      <p:pic>
        <p:nvPicPr>
          <p:cNvPr id="211972" name="Picture 4" descr="http://www.compgene.com/bcrab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836712"/>
            <a:ext cx="4648200" cy="3495675"/>
          </a:xfrm>
          <a:prstGeom prst="rect">
            <a:avLst/>
          </a:prstGeom>
          <a:noFill/>
        </p:spPr>
      </p:pic>
      <p:pic>
        <p:nvPicPr>
          <p:cNvPr id="211974" name="Picture 6" descr="http://annonc.oxfordjournals.org/content/13/5/781/F1.mediu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067944" cy="3254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52400"/>
            <a:ext cx="8928992" cy="563563"/>
          </a:xfrm>
        </p:spPr>
        <p:txBody>
          <a:bodyPr/>
          <a:lstStyle/>
          <a:p>
            <a:pPr algn="ctr"/>
            <a:r>
              <a:rPr lang="lv-LV" dirty="0" smtClean="0"/>
              <a:t>Nākotnes metode – visa genoma sekvenēšana</a:t>
            </a:r>
            <a:endParaRPr lang="lv-LV" dirty="0"/>
          </a:p>
        </p:txBody>
      </p:sp>
      <p:pic>
        <p:nvPicPr>
          <p:cNvPr id="4" name="Picture 12" descr="Illumina"/>
          <p:cNvPicPr>
            <a:picLocks noChangeAspect="1" noChangeArrowheads="1"/>
          </p:cNvPicPr>
          <p:nvPr/>
        </p:nvPicPr>
        <p:blipFill>
          <a:blip r:embed="rId2" cstate="print"/>
          <a:srcRect t="11117" b="11060"/>
          <a:stretch>
            <a:fillRect/>
          </a:stretch>
        </p:blipFill>
        <p:spPr bwMode="auto">
          <a:xfrm>
            <a:off x="4716016" y="5301208"/>
            <a:ext cx="1589162" cy="672778"/>
          </a:xfrm>
          <a:prstGeom prst="rect">
            <a:avLst/>
          </a:prstGeom>
          <a:noFill/>
        </p:spPr>
      </p:pic>
      <p:pic>
        <p:nvPicPr>
          <p:cNvPr id="5" name="Picture 4" descr="Illumina HiSeq 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1908211" cy="2088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1556792"/>
            <a:ext cx="1445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b="1" dirty="0" smtClean="0"/>
              <a:t>2007-</a:t>
            </a:r>
          </a:p>
          <a:p>
            <a:pPr algn="ctr"/>
            <a:r>
              <a:rPr lang="lv-LV" sz="1600" b="1" dirty="0" err="1" smtClean="0"/>
              <a:t>Massively</a:t>
            </a:r>
            <a:r>
              <a:rPr lang="lv-LV" sz="1600" b="1" dirty="0" smtClean="0"/>
              <a:t> </a:t>
            </a:r>
          </a:p>
          <a:p>
            <a:pPr algn="ctr"/>
            <a:r>
              <a:rPr lang="lv-LV" sz="1600" b="1" dirty="0" err="1" smtClean="0"/>
              <a:t>Paralel</a:t>
            </a:r>
            <a:endParaRPr lang="lv-LV" sz="1600" b="1" dirty="0" smtClean="0"/>
          </a:p>
          <a:p>
            <a:pPr algn="ctr"/>
            <a:r>
              <a:rPr lang="lv-LV" sz="1600" b="1" dirty="0" err="1" smtClean="0"/>
              <a:t>Sequencing</a:t>
            </a:r>
            <a:endParaRPr lang="lv-LV" sz="1600" b="1" dirty="0" smtClean="0"/>
          </a:p>
          <a:p>
            <a:pPr algn="ctr"/>
            <a:r>
              <a:rPr lang="lv-LV" sz="1600" b="1" dirty="0" smtClean="0"/>
              <a:t>&lt;3 000 MB </a:t>
            </a:r>
          </a:p>
          <a:p>
            <a:pPr algn="ctr"/>
            <a:r>
              <a:rPr lang="lv-LV" sz="1600" b="1" dirty="0" smtClean="0"/>
              <a:t>Viss genoms</a:t>
            </a:r>
            <a:endParaRPr lang="lv-LV" sz="1600" b="1" dirty="0"/>
          </a:p>
        </p:txBody>
      </p:sp>
      <p:pic>
        <p:nvPicPr>
          <p:cNvPr id="103428" name="Picture 4" descr="http://t3.gstatic.com/images?q=tbn:ANd9GcREzZbniJHenX8MtBXz0AQp4B1Kvm4Rwwu2QFi2WPR2xa90DAlcG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797152"/>
            <a:ext cx="1584176" cy="1739633"/>
          </a:xfrm>
          <a:prstGeom prst="rect">
            <a:avLst/>
          </a:prstGeom>
          <a:noFill/>
        </p:spPr>
      </p:pic>
      <p:sp>
        <p:nvSpPr>
          <p:cNvPr id="103430" name="AutoShape 6" descr="data:image/jpeg;base64,/9j/4AAQSkZJRgABAQAAAQABAAD/2wCEAAkGBhQSEBUUEhQUFBQVFBQXFRQWFBQUFBQUFBQVFBQUFBQXHCYeFxkkGRQUHy8gIycpLCwsFR4xNTAqNSYrLCkBCQoKDgwOFA8PFSkcHBwpKSkpKSkpKSkpKSkpLCkpKSkpLSksLCkpKSkpKSkpLCksKSwpKSkpLCkpLCksKSwpKf/AABEIAMIBAwMBIgACEQEDEQH/xAAcAAABBQEBAQAAAAAAAAAAAAACAAMEBQYBBwj/xABKEAABAwEEBQgECgcHBQAAAAABAAIRAwQSITEFQVFhcQYTIoGRobHBMkJykgcjM1JiosLR4fAUQ1OCssPTFhckc9Lj8RVjg5Oj/8QAGQEBAQEBAQEAAAAAAAAAAAAAAAECAwQF/8QAIxEBAAMAAgICAQUAAAAAAAAAAAECESExElEDE+EiQWGBkf/aAAwDAQACEQMRAD8A0lnpgZEDgQO5lQeClUrOTmJ4tJ/ipu8U4wEjCT1vd4Oenm0ANQHFoHjTb4r6D5IWMjIgcHAdwe3wXXUp1E9Rd9h/inxU39jvIVfJA6lJm7P7s9/NnxQMkAa7vXd+0xZPl274h2M9E/SzDhtd2z1ha6pVDdZB2C9PugtPcs7yk0ebQ0AG6MJLhjgZyvOP/KbjVYmZZPlbbGi02ZpIA58ucTi1om5jAx9InqG1OaG5M2kWxtao/pWetzYPNhl9jR8o3Aj1zMxrAxCn2vklSNbnqgc5z3yNTAQC6IBxy1q6oaScWi9j3eGC8e5w98Qg0/hkpNc5r6FRwa5wvscw3gDAddN2JGpWVm+Fuwu9I1aftUif4C5Zn+ydgcMGEezWd9qU074PrMcqldvXTcP4QVnyj06ZLU8otJ0dIWQ07FVY97alF5bdc3oioCcHADfvulef8vGA2x41NuN7GBx7ye9a3kzyfZY3PLar3h4aIcwCLpJmQTOZULTHJN1aq6oKtOXOJh18ROQy3DvWo8WLRbWGsdjv1GMHrPa33iB59y+ha1t5vC48iJkNka8MNeC8t0LyNqUrTSe40yxtRriRUBgNxyME4heqNrsMY95Hgsy1Xf3NW6sH0QRk5zN3riR3KVZcKbJ+a3vEqLpSqC1sGel4NcfEBSq9ja5oBaDGWJEYQYI3KNDq5cS0drgEZbIxTLbOGNa0TF4ZkuiAXZn2Uq9GoTLHtAgYFs4ziZB2Kis0u29UI+gG/wDsfd8lb1KQdgcpVZVaTXx20QdnRJeVPtFR7YutDhB9YAzqABUDr24QNhjsWU5ft5vRdqOEmkRI+k6APrrT1bSGNDn9HVjtOrBY/wCE+2tdoqtce3EsbmP2jZbxgHsVDHIWnGjrP7Dj21HlXhCquRzI0fZv8pvfJ81bkLEqaIQEJ0hAQoGyE28J4hNvCimrq4WJwBdhERX01Eq0lZuYo9SmqKo0UlNNJJVGlFCdRPFpPjTd4p0NA2Dsb/oRCjtA62/fSCK8BrA/eA+21fSfJAX75/en+YUJo/R+rPfzR8U6XTrn96f5hQmj9H6s/wAs+KiIVp2fnsgeChineqMk5OywgzhjKlWsQYiMtUd11vgoNS082b8TdIMLjaXood5S07jKIAAF57ogt/V65zzz2QqSyMlrRtgKdprSJqc2C0NDRUiCTMgKFZKrW3S4w0FsnYJEnsXnt29lOk6noQHMt90KPa7C1ri0gGIxjURK245MECWvB6sI2yNyymmGgVnAEGIBIIcJAg4hZmG0CnSAy8SjC4uhQdRAoQuoHW13DJx7SnmW+oMnFRZXZQS26bq840XpF1xg7ZYAewu7VOZyheMwCqJvyvBg73H/AEqRKC0paWF8vLTJM5iPRuqe3T9M+k09krOSuyrqtQdL03etHcVkPhQa6rYOboUzWc6qy8GNLnNaA51+GjUQ0daKuxx9F13PVPBKzh4HTIJ2jDuTUS+TNEssVna4FrhRpggggg3RIIORVgqxtZwyJ7UYtjts8QFFTygKj07YSQIGJUkqBspt2aehNuGKAIRQlCJAMJt7E+uFqCEaaSkFqSqNAGxqjqA+w1LnfpfWj+YE5EbB2D7QXL/0vrf7y+i+SbL51z1z9soDT+j9UH+WU8Xb/rT9soCzcOwH7JRFVbWw44RlhEatl1vgolOgHuDXZH7ipluEOOrLVGrZA8ExYa7GVWmoYbOJwwkETiCvLaeZemnUK3TljbSLQDeltQkyTqpwBPEqnt7/AIuNoWg5V1Wl7Lrg4c28yHB3rNGJHsrP1myuVu3rp1yuuRvL39HaKFoBdSHoPEl1PWGkDNuzWJ2ZP6XoUvlKFRr2Pe4wMHtvCYc0wYkGDvWapWIEqxbSGpTWzoK6EARAqAl2UIXUBBdlClKAafyjvZYO9580/Kj0PSfxaOxjT5p9ASUoZXZQFKUoUpQFKUoZSlFPWUdMfnUrEqBYR0uoqeUAwm3JxNEqDqQXESDqSSSoEhJFCSC+vb/rR9sLnO/S+v8A7yzf94FL5tb3R5Vlz+8Kjsr+4f669/lHt8uaW9NGan0vrj+qgJG3vB+0Vnj8IdD/AL3uH+uhd8INn18710z/AFlfKPaeFvSZbz0j+dSrHvXK2mG1em2brsRIg7MRJjLaVEdaF5LTzL00rwC2gbBMHyWH07pms2u9rCQ1vRADiNUzgc5B7FsrTUn87wnanIhtcB4qBl6C4GlTeSYPouIBAjjxUrETPM49NOIedWDlZXDwL5cDAhzWuknWNnat6dHWoE9PAbWtkns/MqN/dGxr2vp2g9Egw5l6S03swRgttctJJl1nOfq1BjnrcVrN9NsrZaVYfKFpEYwIIOrJS1bW8PFEioKclzcacwRnjIGtVErnbsEuGoBmR2pLznl029ayNjKYy4nzWUejh6MLxGpQcNR6krPUdei84dZCuJr2qzev7Z7mtb5J9VPJkf4Wnvvnte5WkqKJKVxJB2V2UMpIClKUMpSgm6PGJ4D89ymlRNHDA8R4fipRKKElNI6hwTYUBBdCEIgg6iCEIgqEkkkiPDP0n2ve/BCbT7XvfgtBV5EOaYNRp4A+aaPIx37T6v4r2/dV4Posov0r2ve/BL9K9r3vwV3/AGNP7T6v4rn9jz+07vxU+2p9N17oOv8A4en7PmVYCqq+w2bm6bWTN0RKlNK80zy9lYyD16T+dq1tmszy1hbVuC42WXGOBwzk4j8Fj2nELY0bISGOFWoyGs6DRTLfrMJ70r20KpZqvq1gMsOZB1H6SJlnrDOsx2z4kiMP8zFBUsbycLRUGWAbQjvpkpylZHD9c93FlLgMmhdP7j/PwqFpIPFIB7muN/NrCwRd2FzsetVUqz0s0tYwOeXm87pEMb1QwAdyq5XK3Y6vPeUzptz9xpj/AObD5r0FefaZxtlX2/4WNHksiHaKkBQbMQ5+r0h4qZbslW2IdKfpBIHrOgmxZqX+W09onzU+VG0cyKNMbKbB2NCkAoOyuyhSQEkhlKUBJSuSuILSwDocSfuT5TNkHQHDxKcKKCrq4oAiqakKgIIgsppDS1VtV5Y+GhxEQ05YaxtHetRTmBOcCeOtVDgRBCEQRXYSSlJBhKdqEzUeCccZYBiMBgYzhSecBxBneMVnNLaHrU6QeS1zJF67PR2O3ifJO6CtHRczZiOvA+S3nGue/qxeEoSUzzqK+sthLsUTXKMamJ4pxj0RJYcQtoLADDjUqtwbg2oQ3CPVyWIonpBbd2jGON4ipe3VKoGAEdFrrurYt1Un6NB/W2gbhVIGeoQjZo8ARztY55vBPUYTb9DU8yKmZ/XVxv8AnpxujqYBAD4xzq1T33pW9/kV+mKd0Mbec6L2LzedmMyqxWGl6YaWNbMBpiSXHE7XEkqvXG3Y6vPLfTBtNZxz5ypHU4hehLzO02g8/UMSDUqR1vOKgYtlWMMwolhAJwnX4FOaQc6MQBqmUGhKZNRg2u8SB5oPYKYgAbAB2IlwpSg6uyhSlAUpIZXZQdSlcSAlBdUhDQNw8EiV0lASim6jsepIJtzsT+dSNpUGYraEqF4JDjLxIABEOdiS4HIA7AtYEIRBVBAIkIRBFKUkkkEWzaKAwcJEEXSBEHOQBksXp3k8bJWD2SaLjAJnoE+o7yOuNoWMq8oXO9J1Y8a9Q+ait0mQTdBx2vc7uK78ZjlMbOtoa6620KOuSuDoLnukeKk03qnNfpnirCzVJVRZWb0gty/RtEuLnUmF/wA4txmNqwlkPTCvBXd853vH71Ytirw6FoZmhSxx+TYT4J1ujqIECjTA2XGxHCIWf553zndpXL52ntK15yJmlmgPa1oADWgAAAAYnAAZKEupQucyOBeS2rSbiTMDEwRM4mcV6y8wCdi8bOIHUgJ9rccDj2q05ONmvSH0m/xtVXTs5JU/R1oNF4e2CWQROUgziBwSB6tKUrBf2xtJy5scGHzcUD+U1qP6wDgymPsoPQJSleb1tN2kj5Z+OwgeACi1dIVjnWqn/wAj/vVHqZTVS2Mb6T2Di5o8SvJ6pJzcTxJPimW0tyD16zWxlSbj2vjA3XB0HYYUqgOkOIWa+Dewk2aoRBmsZxyhjInvWwp2FwM4YalJEkuQFybL0DqiiuXsU40qK16eY5BJaU4E0xOhUEF2FwIggUJLqSD5t5125HTJ17US44row3QcuEoGnAcAuFy5qq61WKruKtLDWVHbD8YeKsNG1MQqNNYj02q8DVQWKtde12wrbUXAgERBUVVCmdiMUDsPYraV2UFWLI75pRiwv2KxXQgq6+i3ljgIktIGOsgwvJ62hrmDq1AEYGHXssCOiF7cF5/8IPJYC9aaTc/lWj5xyqdevfB1lFee1gGGOdvey0gd8KVQqMIiXSRuxwI8weoqpLTOtWdiswui9O0YxGxVDrLcB0bpn860FXSwGF1TRZ2kyRiM+G37+3anTQojG63HcPNRUOlanPbMNHUCq57nuOEngFoBXYBhAHYO5Abe3d2hBS1bK4HI5SdSdoWRxGzrUqtaQXEiD2pCuQNXYiJ2idK1LM8OpGNRBxa4bHDWvUeT/KSnamdHo1AOlTJxG9p9Zu/theQss1V7bwaboDjeyENBJg9Xan+TtZ/6XRuuIPONxGwYu6oBVHs9ezTln4qvqGJBTDrW85uParWz6PaWNLpJIBOO3FTNFZeTlOdStm2RoyaOxHzaviINN+3BPtKfNJNmy7MFcCCIJvm3Dek2rtwUU8khvhJB86QuPC4ylCJ4W2Gtp1DdGGoeCTnHcgoO6DfZb4BdcVzVUWw/GHj5Kdo09IKvtT5qHjHZgp+jT0gqNGxabk9bJbcOrLgsyxT9HvIdgYwRWxhL85qiNZxzJ7UMoL41mjNze1CbYwesO9UaSC6OkmbSepNVdJsIILS4EEEGIIOBBGyFVpIPNNKCi2rVY1sXHvayXOOAcQMf+VUvt7gcWgdp81cW/RFapVqEUs6lQhxc0SC8kHPeuDkzWLYeaQG8kuHAgJyIlltZN12EzsGpM1apJzOQn3QFb0uTrWAzWBgHAN1wRnKdp6JoZnnHEwYkAYjLABEUQYNqUAawtG2y0RlSB9ol3jKebaI9FrW8GgKjN2ez1CTFN5k53THapjNEVj6gb7Th5Srd1pcdZTZk70TTNOx1Qy4a7Gtxwa28cc8cCpvJzRVNloa4Oc5wDjiAG4tImOtNssrjk0q20DYnNe4mBAjHH0sdu7vQaACVrRTgRsw7Fl9HUSarAT6w2DLHjq2rW3VYaN3UrqcurkKoC6uXU5CUIpq6uOpp1KEEb9GbsSUiElcHzWAk8IgF11IkExgMzqRloLM74tvst8AjJRaPs4NJhk+i3wUoWduzvK5qyrTOO0uPa4q20Z6QRaTsjQwFoAu4YZQfx8VzRvpBBo6eQU6xel1KFTGAU2wHpIqyXUJqAax2hIVBqk8AT4BASULl4/NPcPEpdLYBxcfIICSKG47aBwafM+S5UpGD0nZHYPAIMaap2ntKFXFDQwO0qXT0KPm9v4pqYzdRhLTAxgx2J2nZHamlalmjANninmWID8gJpjMU9FPO5Saeg9pWjbRaNXajG7BDFLS0A3YTxUunoto1AKeUBog5hFMimwb+H4JxrAMhE/nFGGpQgn6BpzWG5rj5ea011UnJmli87AB2knyCv4W46Q3dXLqdISDVoMupqHUoXsjPGTH7pwCtLi4aa4/J8Nfk7aicVtKzv1kAbM+/AdxUgMKdLA2TA3n71V2zTrW+i1z+xre049yzT44+PomdT4SWaq8qKgJ+Lb9Y94OKS6ajySjYWjVPH7kVuHxbuCdaU1b3xTO/ALqJOjq/xTPZCkOtSh6JpXmDGLoHfKsn2IROW7bvXLGVfa7US0jUUGinyRxg8U5abIepRrA65VAORMdeo+SK11IYKZYWdLEalGojAKbYR0upRVg1sZYLsLoC6TGaDkLsImQYMiDr1RtwXY688dWCm84Ahduo7qK6qG4XLqeuLhYgahKE5dSuoAhKE5dSuoG7q7dR1HBolxAG0kDxUKrpqk3Ilx+iPM4IJVxcLFVVdPOPoNDd56R7MAn9DaOqWqqBUNTm4deLZaB0TEECJmNquI1PJy0MAc28L5dMboER3q8KxFq5LVrMb1OazBraPjAN7NfFvYrLQvKE3QHG8Mc8xqgHVwXSIGmCINUCvpePRA4k+SrbRpJztZI91vbl4q57NXVa2sbmZ3DFV9q05GUN3nPqCqXVCdfu/wCo+QTfNxx26/eOKIK16Sc7afaN0dQz7lV1nPOZgbBh35qbUUKs9MEU2dq4k6okpgwbXqutNovmdQwG/aUw+1l+GTdms8d25P2eiXmB17gm6srbk8yQeEDiCrWrQI3yi5MMYKgDvRAJ4xjHWVftsnOOwb1DFTEZ9lEkQc9U5FVekNHziAQRmNm8LX2jRZzgYKLVsJIyg6lMUxoa1X6YB9NuDt+x3X96urG3pLN82aNQPAw9YbszHZI4LUWODBGIIkHcVmYE0BI0pOfdKNoTgCimmWeG3R2570bKcAa9+HknQ1duoGwxEGpmrpCk30nt4TJ7AolXlJSHohzuqB3/AHILO6hLVQ1uVDvVY1u8ku8IUT/qNeoYDnncwR/CFcTWmqODcXEDiQPFQq2m6TfWveyCe/LvVDX0VWAvOpvMnMwT1ycFJ0XyfqVXXXfFnMAi8SNyYH6vKT5jOtx8h96hVdM1XYX7u5oj8VqLNyBZ67nO2gmB2CFc2Lk7SpQGtHZj2q4PPKej6tTEU3u3nDvdirewcjaz8XEMG4Se04L0OlYgBhCcLBtVVkLHyGDT0nF3d3LTWDRbaYwUxrNgTjGEZoOXVX27QNKq69F1/wA9uBPtDJ3WrNC9wAkkAbTgEGdtujnU8bt4fP8ASjqyb2KA4SZOJ3rRWjTLR6IvHbkPvKoLXWvOJgCfmiAtxLMwaJTb3IiVGrVFpDVeoq+vUTteoq+vVWZHHVElDdWSU1XntNXuh/kzvdjvgYJJKQNJydaLx4fevR3UGiyMcGgEwCYEkF2IJSSWlhRAZe2FCtTpBJxJmScScTmUklBT6Q9F3D7lJ5IOJs7Jxxd/EUklmw0QRtSSWFM6QeQwkEg7jCyVSu5x6TnO4knxXElpJCAuOKSSiLrkxZ2u9JrXcQD4rZUqYDTAA6lxJdIaSqbAW4gH/hDZmC60wJBwMYiQZSSQWlD0RxcOrYlU9IJJLI6c/wA7k7RGKSSB56FJJVCWe0g8mo6STBwxy4JJIqsruN6NUDxKbSSW46ZA9Q6y6kqiurqttBXUlmRBckkkuY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03432" name="AutoShape 8" descr="data:image/jpeg;base64,/9j/4AAQSkZJRgABAQAAAQABAAD/2wCEAAkGBhQSEBUUEhQUFBQVFBQXFRQWFBQUFBQUFBQVFBQUFBQXHCYeFxkkGRQUHy8gIycpLCwsFR4xNTAqNSYrLCkBCQoKDgwOFA8PFSkcHBwpKSkpKSkpKSkpKSkpLCkpKSkpLSksLCkpKSkpKSkpLCksKSwpKSkpLCkpLCksKSwpKf/AABEIAMIBAwMBIgACEQEDEQH/xAAcAAABBQEBAQAAAAAAAAAAAAACAAMEBQYBBwj/xABKEAABAwEEBQgECgcHBQAAAAABAAIRAwQSITEFQVFhcQYTIoGRobHBMkJykgcjM1JiosLR4fAUQ1OCssPTFhckc9Lj8RVjg5Oj/8QAGQEBAQEBAQEAAAAAAAAAAAAAAAECAwQF/8QAIxEBAAMAAgICAQUAAAAAAAAAAAECESExElEDE+EiQWGBkf/aAAwDAQACEQMRAD8A0lnpgZEDgQO5lQeClUrOTmJ4tJ/ipu8U4wEjCT1vd4Oenm0ANQHFoHjTb4r6D5IWMjIgcHAdwe3wXXUp1E9Rd9h/inxU39jvIVfJA6lJm7P7s9/NnxQMkAa7vXd+0xZPl274h2M9E/SzDhtd2z1ha6pVDdZB2C9PugtPcs7yk0ebQ0AG6MJLhjgZyvOP/KbjVYmZZPlbbGi02ZpIA58ucTi1om5jAx9InqG1OaG5M2kWxtao/pWetzYPNhl9jR8o3Aj1zMxrAxCn2vklSNbnqgc5z3yNTAQC6IBxy1q6oaScWi9j3eGC8e5w98Qg0/hkpNc5r6FRwa5wvscw3gDAddN2JGpWVm+Fuwu9I1aftUif4C5Zn+ydgcMGEezWd9qU074PrMcqldvXTcP4QVnyj06ZLU8otJ0dIWQ07FVY97alF5bdc3oioCcHADfvulef8vGA2x41NuN7GBx7ye9a3kzyfZY3PLar3h4aIcwCLpJmQTOZULTHJN1aq6oKtOXOJh18ROQy3DvWo8WLRbWGsdjv1GMHrPa33iB59y+ha1t5vC48iJkNka8MNeC8t0LyNqUrTSe40yxtRriRUBgNxyME4heqNrsMY95Hgsy1Xf3NW6sH0QRk5zN3riR3KVZcKbJ+a3vEqLpSqC1sGel4NcfEBSq9ja5oBaDGWJEYQYI3KNDq5cS0drgEZbIxTLbOGNa0TF4ZkuiAXZn2Uq9GoTLHtAgYFs4ziZB2Kis0u29UI+gG/wDsfd8lb1KQdgcpVZVaTXx20QdnRJeVPtFR7YutDhB9YAzqABUDr24QNhjsWU5ft5vRdqOEmkRI+k6APrrT1bSGNDn9HVjtOrBY/wCE+2tdoqtce3EsbmP2jZbxgHsVDHIWnGjrP7Dj21HlXhCquRzI0fZv8pvfJ81bkLEqaIQEJ0hAQoGyE28J4hNvCimrq4WJwBdhERX01Eq0lZuYo9SmqKo0UlNNJJVGlFCdRPFpPjTd4p0NA2Dsb/oRCjtA62/fSCK8BrA/eA+21fSfJAX75/en+YUJo/R+rPfzR8U6XTrn96f5hQmj9H6s/wAs+KiIVp2fnsgeChineqMk5OywgzhjKlWsQYiMtUd11vgoNS082b8TdIMLjaXood5S07jKIAAF57ogt/V65zzz2QqSyMlrRtgKdprSJqc2C0NDRUiCTMgKFZKrW3S4w0FsnYJEnsXnt29lOk6noQHMt90KPa7C1ri0gGIxjURK245MECWvB6sI2yNyymmGgVnAEGIBIIcJAg4hZmG0CnSAy8SjC4uhQdRAoQuoHW13DJx7SnmW+oMnFRZXZQS26bq840XpF1xg7ZYAewu7VOZyheMwCqJvyvBg73H/AEqRKC0paWF8vLTJM5iPRuqe3T9M+k09krOSuyrqtQdL03etHcVkPhQa6rYOboUzWc6qy8GNLnNaA51+GjUQ0daKuxx9F13PVPBKzh4HTIJ2jDuTUS+TNEssVna4FrhRpggggg3RIIORVgqxtZwyJ7UYtjts8QFFTygKj07YSQIGJUkqBspt2aehNuGKAIRQlCJAMJt7E+uFqCEaaSkFqSqNAGxqjqA+w1LnfpfWj+YE5EbB2D7QXL/0vrf7y+i+SbL51z1z9soDT+j9UH+WU8Xb/rT9soCzcOwH7JRFVbWw44RlhEatl1vgolOgHuDXZH7ipluEOOrLVGrZA8ExYa7GVWmoYbOJwwkETiCvLaeZemnUK3TljbSLQDeltQkyTqpwBPEqnt7/AIuNoWg5V1Wl7Lrg4c28yHB3rNGJHsrP1myuVu3rp1yuuRvL39HaKFoBdSHoPEl1PWGkDNuzWJ2ZP6XoUvlKFRr2Pe4wMHtvCYc0wYkGDvWapWIEqxbSGpTWzoK6EARAqAl2UIXUBBdlClKAafyjvZYO9580/Kj0PSfxaOxjT5p9ASUoZXZQFKUoUpQFKUoZSlFPWUdMfnUrEqBYR0uoqeUAwm3JxNEqDqQXESDqSSSoEhJFCSC+vb/rR9sLnO/S+v8A7yzf94FL5tb3R5Vlz+8Kjsr+4f669/lHt8uaW9NGan0vrj+qgJG3vB+0Vnj8IdD/AL3uH+uhd8INn18710z/AFlfKPaeFvSZbz0j+dSrHvXK2mG1em2brsRIg7MRJjLaVEdaF5LTzL00rwC2gbBMHyWH07pms2u9rCQ1vRADiNUzgc5B7FsrTUn87wnanIhtcB4qBl6C4GlTeSYPouIBAjjxUrETPM49NOIedWDlZXDwL5cDAhzWuknWNnat6dHWoE9PAbWtkns/MqN/dGxr2vp2g9Egw5l6S03swRgttctJJl1nOfq1BjnrcVrN9NsrZaVYfKFpEYwIIOrJS1bW8PFEioKclzcacwRnjIGtVErnbsEuGoBmR2pLznl029ayNjKYy4nzWUejh6MLxGpQcNR6krPUdei84dZCuJr2qzev7Z7mtb5J9VPJkf4Wnvvnte5WkqKJKVxJB2V2UMpIClKUMpSgm6PGJ4D89ymlRNHDA8R4fipRKKElNI6hwTYUBBdCEIgg6iCEIgqEkkkiPDP0n2ve/BCbT7XvfgtBV5EOaYNRp4A+aaPIx37T6v4r2/dV4Posov0r2ve/BL9K9r3vwV3/AGNP7T6v4rn9jz+07vxU+2p9N17oOv8A4en7PmVYCqq+w2bm6bWTN0RKlNK80zy9lYyD16T+dq1tmszy1hbVuC42WXGOBwzk4j8Fj2nELY0bISGOFWoyGs6DRTLfrMJ70r20KpZqvq1gMsOZB1H6SJlnrDOsx2z4kiMP8zFBUsbycLRUGWAbQjvpkpylZHD9c93FlLgMmhdP7j/PwqFpIPFIB7muN/NrCwRd2FzsetVUqz0s0tYwOeXm87pEMb1QwAdyq5XK3Y6vPeUzptz9xpj/AObD5r0FefaZxtlX2/4WNHksiHaKkBQbMQ5+r0h4qZbslW2IdKfpBIHrOgmxZqX+W09onzU+VG0cyKNMbKbB2NCkAoOyuyhSQEkhlKUBJSuSuILSwDocSfuT5TNkHQHDxKcKKCrq4oAiqakKgIIgsppDS1VtV5Y+GhxEQ05YaxtHetRTmBOcCeOtVDgRBCEQRXYSSlJBhKdqEzUeCccZYBiMBgYzhSecBxBneMVnNLaHrU6QeS1zJF67PR2O3ifJO6CtHRczZiOvA+S3nGue/qxeEoSUzzqK+sthLsUTXKMamJ4pxj0RJYcQtoLADDjUqtwbg2oQ3CPVyWIonpBbd2jGON4ipe3VKoGAEdFrrurYt1Un6NB/W2gbhVIGeoQjZo8ARztY55vBPUYTb9DU8yKmZ/XVxv8AnpxujqYBAD4xzq1T33pW9/kV+mKd0Mbec6L2LzedmMyqxWGl6YaWNbMBpiSXHE7XEkqvXG3Y6vPLfTBtNZxz5ypHU4hehLzO02g8/UMSDUqR1vOKgYtlWMMwolhAJwnX4FOaQc6MQBqmUGhKZNRg2u8SB5oPYKYgAbAB2IlwpSg6uyhSlAUpIZXZQdSlcSAlBdUhDQNw8EiV0lASim6jsepIJtzsT+dSNpUGYraEqF4JDjLxIABEOdiS4HIA7AtYEIRBVBAIkIRBFKUkkkEWzaKAwcJEEXSBEHOQBksXp3k8bJWD2SaLjAJnoE+o7yOuNoWMq8oXO9J1Y8a9Q+ait0mQTdBx2vc7uK78ZjlMbOtoa6620KOuSuDoLnukeKk03qnNfpnirCzVJVRZWb0gty/RtEuLnUmF/wA4txmNqwlkPTCvBXd853vH71Ytirw6FoZmhSxx+TYT4J1ujqIECjTA2XGxHCIWf553zndpXL52ntK15yJmlmgPa1oADWgAAAAYnAAZKEupQucyOBeS2rSbiTMDEwRM4mcV6y8wCdi8bOIHUgJ9rccDj2q05ONmvSH0m/xtVXTs5JU/R1oNF4e2CWQROUgziBwSB6tKUrBf2xtJy5scGHzcUD+U1qP6wDgymPsoPQJSleb1tN2kj5Z+OwgeACi1dIVjnWqn/wAj/vVHqZTVS2Mb6T2Di5o8SvJ6pJzcTxJPimW0tyD16zWxlSbj2vjA3XB0HYYUqgOkOIWa+Dewk2aoRBmsZxyhjInvWwp2FwM4YalJEkuQFybL0DqiiuXsU40qK16eY5BJaU4E0xOhUEF2FwIggUJLqSD5t5125HTJ17US44row3QcuEoGnAcAuFy5qq61WKruKtLDWVHbD8YeKsNG1MQqNNYj02q8DVQWKtde12wrbUXAgERBUVVCmdiMUDsPYraV2UFWLI75pRiwv2KxXQgq6+i3ljgIktIGOsgwvJ62hrmDq1AEYGHXssCOiF7cF5/8IPJYC9aaTc/lWj5xyqdevfB1lFee1gGGOdvey0gd8KVQqMIiXSRuxwI8weoqpLTOtWdiswui9O0YxGxVDrLcB0bpn860FXSwGF1TRZ2kyRiM+G37+3anTQojG63HcPNRUOlanPbMNHUCq57nuOEngFoBXYBhAHYO5Abe3d2hBS1bK4HI5SdSdoWRxGzrUqtaQXEiD2pCuQNXYiJ2idK1LM8OpGNRBxa4bHDWvUeT/KSnamdHo1AOlTJxG9p9Zu/theQss1V7bwaboDjeyENBJg9Xan+TtZ/6XRuuIPONxGwYu6oBVHs9ezTln4qvqGJBTDrW85uParWz6PaWNLpJIBOO3FTNFZeTlOdStm2RoyaOxHzaviINN+3BPtKfNJNmy7MFcCCIJvm3Dek2rtwUU8khvhJB86QuPC4ylCJ4W2Gtp1DdGGoeCTnHcgoO6DfZb4BdcVzVUWw/GHj5Kdo09IKvtT5qHjHZgp+jT0gqNGxabk9bJbcOrLgsyxT9HvIdgYwRWxhL85qiNZxzJ7UMoL41mjNze1CbYwesO9UaSC6OkmbSepNVdJsIILS4EEEGIIOBBGyFVpIPNNKCi2rVY1sXHvayXOOAcQMf+VUvt7gcWgdp81cW/RFapVqEUs6lQhxc0SC8kHPeuDkzWLYeaQG8kuHAgJyIlltZN12EzsGpM1apJzOQn3QFb0uTrWAzWBgHAN1wRnKdp6JoZnnHEwYkAYjLABEUQYNqUAawtG2y0RlSB9ol3jKebaI9FrW8GgKjN2ez1CTFN5k53THapjNEVj6gb7Th5Srd1pcdZTZk70TTNOx1Qy4a7Gtxwa28cc8cCpvJzRVNloa4Oc5wDjiAG4tImOtNssrjk0q20DYnNe4mBAjHH0sdu7vQaACVrRTgRsw7Fl9HUSarAT6w2DLHjq2rW3VYaN3UrqcurkKoC6uXU5CUIpq6uOpp1KEEb9GbsSUiElcHzWAk8IgF11IkExgMzqRloLM74tvst8AjJRaPs4NJhk+i3wUoWduzvK5qyrTOO0uPa4q20Z6QRaTsjQwFoAu4YZQfx8VzRvpBBo6eQU6xel1KFTGAU2wHpIqyXUJqAax2hIVBqk8AT4BASULl4/NPcPEpdLYBxcfIICSKG47aBwafM+S5UpGD0nZHYPAIMaap2ntKFXFDQwO0qXT0KPm9v4pqYzdRhLTAxgx2J2nZHamlalmjANninmWID8gJpjMU9FPO5Saeg9pWjbRaNXajG7BDFLS0A3YTxUunoto1AKeUBog5hFMimwb+H4JxrAMhE/nFGGpQgn6BpzWG5rj5ea011UnJmli87AB2knyCv4W46Q3dXLqdISDVoMupqHUoXsjPGTH7pwCtLi4aa4/J8Nfk7aicVtKzv1kAbM+/AdxUgMKdLA2TA3n71V2zTrW+i1z+xre049yzT44+PomdT4SWaq8qKgJ+Lb9Y94OKS6ajySjYWjVPH7kVuHxbuCdaU1b3xTO/ALqJOjq/xTPZCkOtSh6JpXmDGLoHfKsn2IROW7bvXLGVfa7US0jUUGinyRxg8U5abIepRrA65VAORMdeo+SK11IYKZYWdLEalGojAKbYR0upRVg1sZYLsLoC6TGaDkLsImQYMiDr1RtwXY688dWCm84Ahduo7qK6qG4XLqeuLhYgahKE5dSuoAhKE5dSuoG7q7dR1HBolxAG0kDxUKrpqk3Ilx+iPM4IJVxcLFVVdPOPoNDd56R7MAn9DaOqWqqBUNTm4deLZaB0TEECJmNquI1PJy0MAc28L5dMboER3q8KxFq5LVrMb1OazBraPjAN7NfFvYrLQvKE3QHG8Mc8xqgHVwXSIGmCINUCvpePRA4k+SrbRpJztZI91vbl4q57NXVa2sbmZ3DFV9q05GUN3nPqCqXVCdfu/wCo+QTfNxx26/eOKIK16Sc7afaN0dQz7lV1nPOZgbBh35qbUUKs9MEU2dq4k6okpgwbXqutNovmdQwG/aUw+1l+GTdms8d25P2eiXmB17gm6srbk8yQeEDiCrWrQI3yi5MMYKgDvRAJ4xjHWVftsnOOwb1DFTEZ9lEkQc9U5FVekNHziAQRmNm8LX2jRZzgYKLVsJIyg6lMUxoa1X6YB9NuDt+x3X96urG3pLN82aNQPAw9YbszHZI4LUWODBGIIkHcVmYE0BI0pOfdKNoTgCimmWeG3R2570bKcAa9+HknQ1duoGwxEGpmrpCk30nt4TJ7AolXlJSHohzuqB3/AHILO6hLVQ1uVDvVY1u8ku8IUT/qNeoYDnncwR/CFcTWmqODcXEDiQPFQq2m6TfWveyCe/LvVDX0VWAvOpvMnMwT1ycFJ0XyfqVXXXfFnMAi8SNyYH6vKT5jOtx8h96hVdM1XYX7u5oj8VqLNyBZ67nO2gmB2CFc2Lk7SpQGtHZj2q4PPKej6tTEU3u3nDvdirewcjaz8XEMG4Se04L0OlYgBhCcLBtVVkLHyGDT0nF3d3LTWDRbaYwUxrNgTjGEZoOXVX27QNKq69F1/wA9uBPtDJ3WrNC9wAkkAbTgEGdtujnU8bt4fP8ASjqyb2KA4SZOJ3rRWjTLR6IvHbkPvKoLXWvOJgCfmiAtxLMwaJTb3IiVGrVFpDVeoq+vUTteoq+vVWZHHVElDdWSU1XntNXuh/kzvdjvgYJJKQNJydaLx4fevR3UGiyMcGgEwCYEkF2IJSSWlhRAZe2FCtTpBJxJmScScTmUklBT6Q9F3D7lJ5IOJs7Jxxd/EUklmw0QRtSSWFM6QeQwkEg7jCyVSu5x6TnO4knxXElpJCAuOKSSiLrkxZ2u9JrXcQD4rZUqYDTAA6lxJdIaSqbAW4gH/hDZmC60wJBwMYiQZSSQWlD0RxcOrYlU9IJJLI6c/wA7k7RGKSSB56FJJVCWe0g8mo6STBwxy4JJIqsruN6NUDxKbSSW46ZA9Q6y6kqiurqttBXUlmRBckkkuY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03436" name="Picture 12" descr="http://www.medwow.com/med/genetic-analysis-system/applied-biosystems-abi/abi-prism-3130/abi-prism-3130.mth39405_200_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212976"/>
            <a:ext cx="2416324" cy="1553352"/>
          </a:xfrm>
          <a:prstGeom prst="rect">
            <a:avLst/>
          </a:prstGeom>
          <a:noFill/>
        </p:spPr>
      </p:pic>
      <p:pic>
        <p:nvPicPr>
          <p:cNvPr id="103438" name="Picture 14" descr="http://t1.gstatic.com/images?q=tbn:ANd9GcSX7fmL8gHBbsYg4WQPEj-MCUUKT5jQ9dkv2voEAjM2RizMNyGeVjGozioJU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84984"/>
            <a:ext cx="1728192" cy="1728192"/>
          </a:xfrm>
          <a:prstGeom prst="rect">
            <a:avLst/>
          </a:prstGeom>
          <a:noFill/>
        </p:spPr>
      </p:pic>
      <p:pic>
        <p:nvPicPr>
          <p:cNvPr id="103440" name="Picture 16" descr="http://www.mchem.btinternet.co.uk/SciImage/gel_blot_storm_storage_phosphor_files/0_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517232"/>
            <a:ext cx="1546501" cy="109731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18010" y="908720"/>
            <a:ext cx="3034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b="1" dirty="0" smtClean="0"/>
              <a:t>DNS fragmentu un atsevišķu </a:t>
            </a:r>
            <a:br>
              <a:rPr lang="lv-LV" sz="1600" b="1" dirty="0" smtClean="0"/>
            </a:br>
            <a:r>
              <a:rPr lang="lv-LV" sz="1600" b="1" dirty="0" smtClean="0"/>
              <a:t>gēnu sekvenēšana</a:t>
            </a:r>
            <a:endParaRPr lang="lv-LV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80112" y="908720"/>
            <a:ext cx="26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b="1" dirty="0" smtClean="0"/>
              <a:t>Visa genoma vai genoma </a:t>
            </a:r>
            <a:br>
              <a:rPr lang="lv-LV" sz="1600" b="1" dirty="0" smtClean="0"/>
            </a:br>
            <a:r>
              <a:rPr lang="lv-LV" sz="1600" b="1" dirty="0" smtClean="0"/>
              <a:t>daļas sekvenēšana</a:t>
            </a:r>
            <a:endParaRPr lang="lv-LV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2030" y="1628800"/>
            <a:ext cx="14847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b="1" dirty="0" smtClean="0"/>
              <a:t>1980-</a:t>
            </a:r>
          </a:p>
          <a:p>
            <a:pPr algn="ctr"/>
            <a:r>
              <a:rPr lang="lv-LV" sz="1600" b="1" dirty="0" smtClean="0"/>
              <a:t>Gēlu </a:t>
            </a:r>
          </a:p>
          <a:p>
            <a:pPr algn="ctr"/>
            <a:r>
              <a:rPr lang="lv-LV" sz="1600" b="1" dirty="0" smtClean="0"/>
              <a:t>Elektroforēze</a:t>
            </a:r>
            <a:endParaRPr lang="lv-LV" sz="1600" b="1" dirty="0"/>
          </a:p>
          <a:p>
            <a:pPr algn="ctr"/>
            <a:r>
              <a:rPr lang="lv-LV" sz="1600" b="1" dirty="0" smtClean="0"/>
              <a:t>&lt;300 bp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0973" y="1628800"/>
            <a:ext cx="1462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b="1" dirty="0" smtClean="0"/>
              <a:t>1990-</a:t>
            </a:r>
          </a:p>
          <a:p>
            <a:pPr algn="ctr"/>
            <a:r>
              <a:rPr lang="lv-LV" sz="1600" b="1" dirty="0" smtClean="0"/>
              <a:t>Kapilāru </a:t>
            </a:r>
          </a:p>
          <a:p>
            <a:pPr algn="ctr"/>
            <a:r>
              <a:rPr lang="lv-LV" sz="1600" b="1" dirty="0" smtClean="0"/>
              <a:t>elektroforēze</a:t>
            </a:r>
            <a:endParaRPr lang="lv-LV" sz="1600" b="1" dirty="0"/>
          </a:p>
          <a:p>
            <a:pPr algn="ctr"/>
            <a:r>
              <a:rPr lang="lv-LV" sz="1600" b="1" dirty="0" smtClean="0"/>
              <a:t>&lt;900bp</a:t>
            </a:r>
          </a:p>
        </p:txBody>
      </p:sp>
      <p:pic>
        <p:nvPicPr>
          <p:cNvPr id="103444" name="Picture 20" descr="http://www.iontorrent.com/lib/images/technology/pgm_technolog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140968"/>
            <a:ext cx="1905000" cy="2228850"/>
          </a:xfrm>
          <a:prstGeom prst="rect">
            <a:avLst/>
          </a:prstGeom>
          <a:noFill/>
        </p:spPr>
      </p:pic>
      <p:pic>
        <p:nvPicPr>
          <p:cNvPr id="103446" name="Picture 22" descr="ion 316 chi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5085184"/>
            <a:ext cx="801276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1128539"/>
          </a:xfrm>
        </p:spPr>
        <p:txBody>
          <a:bodyPr/>
          <a:lstStyle/>
          <a:p>
            <a:r>
              <a:rPr lang="lv-LV" b="1" dirty="0" smtClean="0"/>
              <a:t>DNS nespecifiska iekrāsošana</a:t>
            </a:r>
            <a:r>
              <a:rPr lang="lv-LV" dirty="0" smtClean="0"/>
              <a:t>:</a:t>
            </a:r>
          </a:p>
          <a:p>
            <a:pPr lvl="1"/>
            <a:r>
              <a:rPr lang="lv-LV" dirty="0" err="1" smtClean="0"/>
              <a:t>Etīdija</a:t>
            </a:r>
            <a:r>
              <a:rPr lang="lv-LV" dirty="0" smtClean="0"/>
              <a:t> bromīds</a:t>
            </a:r>
          </a:p>
          <a:p>
            <a:pPr lvl="1"/>
            <a:r>
              <a:rPr lang="lv-LV" dirty="0" smtClean="0"/>
              <a:t>Citas </a:t>
            </a:r>
            <a:r>
              <a:rPr lang="lv-LV" dirty="0" err="1" smtClean="0"/>
              <a:t>fluoriscējošas</a:t>
            </a:r>
            <a:r>
              <a:rPr lang="lv-LV" dirty="0" smtClean="0"/>
              <a:t> krāsvielas (</a:t>
            </a:r>
            <a:r>
              <a:rPr lang="lv-LV" dirty="0" err="1" smtClean="0"/>
              <a:t>SybrGreen</a:t>
            </a:r>
            <a:r>
              <a:rPr lang="lv-LV" dirty="0" smtClean="0"/>
              <a:t>, </a:t>
            </a:r>
            <a:r>
              <a:rPr lang="lv-LV" dirty="0" err="1" smtClean="0"/>
              <a:t>PicoGreen</a:t>
            </a:r>
            <a:r>
              <a:rPr lang="lv-LV" dirty="0" smtClean="0"/>
              <a:t> </a:t>
            </a:r>
            <a:r>
              <a:rPr lang="lv-LV" dirty="0" err="1" smtClean="0"/>
              <a:t>utt</a:t>
            </a:r>
            <a:r>
              <a:rPr lang="lv-LV" dirty="0" smtClean="0"/>
              <a:t>)</a:t>
            </a:r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DNS </a:t>
            </a:r>
            <a:r>
              <a:rPr lang="lv-LV" dirty="0" err="1" smtClean="0"/>
              <a:t>vizualizācija</a:t>
            </a:r>
            <a:endParaRPr lang="lv-LV" dirty="0"/>
          </a:p>
        </p:txBody>
      </p:sp>
      <p:pic>
        <p:nvPicPr>
          <p:cNvPr id="67586" name="Picture 2" descr="http://course1.winona.edu/sberg/ILLUST/eth-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01008"/>
            <a:ext cx="3881661" cy="2469611"/>
          </a:xfrm>
          <a:prstGeom prst="rect">
            <a:avLst/>
          </a:prstGeom>
          <a:noFill/>
        </p:spPr>
      </p:pic>
      <p:pic>
        <p:nvPicPr>
          <p:cNvPr id="67588" name="Picture 4" descr="http://t0.gstatic.com/images?q=tbn:ANd9GcSjdqC7WReeJ0N4xJ51lgft5J1bdmBPzy3sqEjAW_mI8L37ZxMq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33056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Sekvenēšanas tehnoloģiju izmaksas?</a:t>
            </a:r>
            <a:endParaRPr lang="lv-LV" dirty="0"/>
          </a:p>
        </p:txBody>
      </p:sp>
      <p:pic>
        <p:nvPicPr>
          <p:cNvPr id="116738" name="Picture 2" descr="http://www.technologyreview.com/files/37206/chart_p68_x220.jpg"/>
          <p:cNvPicPr>
            <a:picLocks noChangeAspect="1" noChangeArrowheads="1"/>
          </p:cNvPicPr>
          <p:nvPr/>
        </p:nvPicPr>
        <p:blipFill>
          <a:blip r:embed="rId2" cstate="print"/>
          <a:srcRect t="26562"/>
          <a:stretch>
            <a:fillRect/>
          </a:stretch>
        </p:blipFill>
        <p:spPr bwMode="auto">
          <a:xfrm>
            <a:off x="539552" y="1340768"/>
            <a:ext cx="3569974" cy="3384376"/>
          </a:xfrm>
          <a:prstGeom prst="rect">
            <a:avLst/>
          </a:prstGeom>
          <a:noFill/>
        </p:spPr>
      </p:pic>
      <p:pic>
        <p:nvPicPr>
          <p:cNvPr id="102402" name="Picture 2" descr="http://farm6.staticflickr.com/5180/5465180774_c047110f36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4367808" cy="3275856"/>
          </a:xfrm>
          <a:prstGeom prst="rect">
            <a:avLst/>
          </a:prstGeom>
          <a:noFill/>
        </p:spPr>
      </p:pic>
      <p:pic>
        <p:nvPicPr>
          <p:cNvPr id="102404" name="Picture 4" descr="http://cdn.medgadget.com/wp-content/uploads/2012/01/ion-mach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752974"/>
            <a:ext cx="2609850" cy="2105026"/>
          </a:xfrm>
          <a:prstGeom prst="rect">
            <a:avLst/>
          </a:prstGeom>
          <a:noFill/>
        </p:spPr>
      </p:pic>
      <p:pic>
        <p:nvPicPr>
          <p:cNvPr id="102406" name="Picture 6" descr="http://www.genengnews.com/Media/images/GENHighlight/Jan10_2012_IonTorrent_chip_left_hand1024016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59796"/>
            <a:ext cx="2098204" cy="2098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NGS – “</a:t>
            </a:r>
            <a:r>
              <a:rPr lang="en-US" dirty="0" smtClean="0"/>
              <a:t>massive parallel sequencing</a:t>
            </a:r>
            <a:r>
              <a:rPr lang="lv-LV" dirty="0" smtClean="0"/>
              <a:t>” galvenais princips parauga sagatavošanai:</a:t>
            </a:r>
          </a:p>
          <a:p>
            <a:pPr lvl="1"/>
            <a:r>
              <a:rPr lang="lv-LV" dirty="0" smtClean="0"/>
              <a:t>Iegūt lielu daudzumu ar </a:t>
            </a:r>
            <a:r>
              <a:rPr lang="lv-LV" dirty="0" err="1" smtClean="0"/>
              <a:t>klonāli</a:t>
            </a:r>
            <a:r>
              <a:rPr lang="lv-LV" dirty="0" smtClean="0"/>
              <a:t> </a:t>
            </a:r>
            <a:r>
              <a:rPr lang="lv-LV" dirty="0" err="1" smtClean="0"/>
              <a:t>amplificētiem</a:t>
            </a:r>
            <a:r>
              <a:rPr lang="lv-LV" dirty="0" smtClean="0"/>
              <a:t> DNS fragmentiem – “</a:t>
            </a:r>
            <a:r>
              <a:rPr lang="lv-LV" dirty="0" err="1" smtClean="0"/>
              <a:t>polonijām</a:t>
            </a:r>
            <a:r>
              <a:rPr lang="lv-LV" dirty="0" smtClean="0"/>
              <a:t>”</a:t>
            </a:r>
          </a:p>
          <a:p>
            <a:pPr lvl="1"/>
            <a:r>
              <a:rPr lang="lv-LV" dirty="0" smtClean="0"/>
              <a:t>Iegūtās “</a:t>
            </a:r>
            <a:r>
              <a:rPr lang="lv-LV" dirty="0" err="1" smtClean="0"/>
              <a:t>polonijas</a:t>
            </a:r>
            <a:r>
              <a:rPr lang="lv-LV" dirty="0" smtClean="0"/>
              <a:t>” tiek paralēli</a:t>
            </a:r>
            <a:br>
              <a:rPr lang="lv-LV" dirty="0" smtClean="0"/>
            </a:br>
            <a:r>
              <a:rPr lang="lv-LV" dirty="0" err="1" smtClean="0"/>
              <a:t>sekvenētas</a:t>
            </a:r>
            <a:r>
              <a:rPr lang="lv-LV" dirty="0" smtClean="0"/>
              <a:t> nosakot katras </a:t>
            </a:r>
            <a:br>
              <a:rPr lang="lv-LV" dirty="0" smtClean="0"/>
            </a:br>
            <a:r>
              <a:rPr lang="lv-LV" dirty="0" err="1" smtClean="0"/>
              <a:t>polonijas</a:t>
            </a:r>
            <a:r>
              <a:rPr lang="lv-LV" dirty="0" smtClean="0"/>
              <a:t> sekvenci individuāli</a:t>
            </a:r>
            <a:br>
              <a:rPr lang="lv-LV" dirty="0" smtClean="0"/>
            </a:br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Nākošās paaudzes sekvenēšana (NGS)</a:t>
            </a:r>
            <a:endParaRPr lang="lv-LV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996952"/>
            <a:ext cx="23368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5410944" cy="5248275"/>
          </a:xfrm>
        </p:spPr>
        <p:txBody>
          <a:bodyPr/>
          <a:lstStyle/>
          <a:p>
            <a:r>
              <a:rPr lang="lv-LV" sz="2400" dirty="0" err="1" smtClean="0"/>
              <a:t>Genomiskā</a:t>
            </a:r>
            <a:r>
              <a:rPr lang="lv-LV" sz="2400" dirty="0" smtClean="0"/>
              <a:t> DNS tiek sašķelta fragmentos (800bp) izmantojot:</a:t>
            </a:r>
          </a:p>
          <a:p>
            <a:pPr lvl="1"/>
            <a:r>
              <a:rPr lang="lv-LV" sz="2400" dirty="0" smtClean="0"/>
              <a:t>Ultraskaņu</a:t>
            </a:r>
          </a:p>
          <a:p>
            <a:pPr lvl="1"/>
            <a:r>
              <a:rPr lang="lv-LV" sz="2400" dirty="0" smtClean="0"/>
              <a:t>Enzīmus</a:t>
            </a:r>
          </a:p>
          <a:p>
            <a:pPr lvl="1"/>
            <a:r>
              <a:rPr lang="lv-LV" sz="2400" dirty="0" smtClean="0"/>
              <a:t>Saspiestu gaisu utt.</a:t>
            </a:r>
          </a:p>
          <a:p>
            <a:r>
              <a:rPr lang="lv-LV" sz="2400" dirty="0" smtClean="0"/>
              <a:t>Fragmentu galos tiek </a:t>
            </a:r>
            <a:r>
              <a:rPr lang="lv-LV" sz="2400" dirty="0" err="1" smtClean="0"/>
              <a:t>pieligēti</a:t>
            </a:r>
            <a:r>
              <a:rPr lang="lv-LV" sz="2400" dirty="0" smtClean="0"/>
              <a:t> DNS adapteri ar unikālu sekvenci</a:t>
            </a:r>
          </a:p>
          <a:p>
            <a:r>
              <a:rPr lang="lv-LV" sz="2400" dirty="0" smtClean="0"/>
              <a:t> Dažreiz tiek veikta PCR </a:t>
            </a:r>
            <a:r>
              <a:rPr lang="lv-LV" sz="2400" dirty="0" err="1" smtClean="0"/>
              <a:t>amplifikācija</a:t>
            </a:r>
            <a:r>
              <a:rPr lang="lv-LV" sz="2400" dirty="0" smtClean="0"/>
              <a:t> ar limitētu ciklu skaitu un vienāda garuma fragmentu izolēšanu no </a:t>
            </a:r>
            <a:r>
              <a:rPr lang="lv-LV" sz="2400" dirty="0" err="1" smtClean="0"/>
              <a:t>agarozes</a:t>
            </a:r>
            <a:r>
              <a:rPr lang="lv-LV" sz="2400" dirty="0" smtClean="0"/>
              <a:t> gēla</a:t>
            </a:r>
            <a:endParaRPr lang="lv-LV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Paraugu sagatavošana NGS </a:t>
            </a:r>
            <a:r>
              <a:rPr lang="lv-LV" dirty="0" err="1" smtClean="0"/>
              <a:t>sekvenēšanai</a:t>
            </a:r>
            <a:r>
              <a:rPr lang="lv-LV" dirty="0" smtClean="0"/>
              <a:t>:</a:t>
            </a:r>
            <a:endParaRPr lang="lv-LV" dirty="0"/>
          </a:p>
        </p:txBody>
      </p:sp>
      <p:pic>
        <p:nvPicPr>
          <p:cNvPr id="4" name="Picture 2" descr="http://seqanswers.com/forums/images/content/ilmn-step1-6.jpg"/>
          <p:cNvPicPr>
            <a:picLocks noChangeAspect="1" noChangeArrowheads="1"/>
          </p:cNvPicPr>
          <p:nvPr/>
        </p:nvPicPr>
        <p:blipFill>
          <a:blip r:embed="rId2" cstate="print"/>
          <a:srcRect r="67912" b="51110"/>
          <a:stretch>
            <a:fillRect/>
          </a:stretch>
        </p:blipFill>
        <p:spPr bwMode="auto">
          <a:xfrm>
            <a:off x="6084168" y="1025352"/>
            <a:ext cx="291581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Illumina </a:t>
            </a:r>
            <a:r>
              <a:rPr lang="lv-LV" dirty="0" err="1" smtClean="0"/>
              <a:t>Solexa</a:t>
            </a:r>
            <a:r>
              <a:rPr lang="lv-LV" dirty="0" smtClean="0"/>
              <a:t> sekvenēšanas slaids </a:t>
            </a:r>
            <a:endParaRPr lang="lv-LV" dirty="0"/>
          </a:p>
        </p:txBody>
      </p:sp>
      <p:pic>
        <p:nvPicPr>
          <p:cNvPr id="3" name="Picture 4" descr="Screen shot 2011-02-08 at 7.54.26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10573"/>
            <a:ext cx="8604448" cy="614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Illumina </a:t>
            </a:r>
            <a:r>
              <a:rPr lang="lv-LV" dirty="0" err="1" smtClean="0"/>
              <a:t>Solexa</a:t>
            </a:r>
            <a:r>
              <a:rPr lang="lv-LV" dirty="0" smtClean="0"/>
              <a:t> </a:t>
            </a:r>
            <a:r>
              <a:rPr lang="lv-LV" dirty="0" err="1" smtClean="0"/>
              <a:t>klonālā</a:t>
            </a:r>
            <a:r>
              <a:rPr lang="lv-LV" dirty="0" smtClean="0"/>
              <a:t> </a:t>
            </a:r>
            <a:r>
              <a:rPr lang="lv-LV" dirty="0" err="1" smtClean="0"/>
              <a:t>amplifikācija</a:t>
            </a:r>
            <a:endParaRPr lang="lv-LV" dirty="0"/>
          </a:p>
        </p:txBody>
      </p:sp>
      <p:pic>
        <p:nvPicPr>
          <p:cNvPr id="4" name="Picture 3" descr="Screen shot 2011-02-08 at 7.57.26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604448" cy="583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creen shot 2011-02-08 at 7.59.14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95314"/>
            <a:ext cx="8560674" cy="596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Illumina </a:t>
            </a:r>
            <a:r>
              <a:rPr lang="lv-LV" dirty="0" err="1" smtClean="0"/>
              <a:t>Solexa</a:t>
            </a:r>
            <a:r>
              <a:rPr lang="lv-LV" dirty="0" smtClean="0"/>
              <a:t> </a:t>
            </a:r>
            <a:r>
              <a:rPr lang="lv-LV" dirty="0" err="1" smtClean="0"/>
              <a:t>klonālā</a:t>
            </a:r>
            <a:r>
              <a:rPr lang="lv-LV" dirty="0" smtClean="0"/>
              <a:t> </a:t>
            </a:r>
            <a:r>
              <a:rPr lang="lv-LV" dirty="0" err="1" smtClean="0"/>
              <a:t>amplifikācija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shot 2011-02-08 at 8.00.31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3"/>
            <a:ext cx="8424936" cy="598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152400"/>
            <a:ext cx="8229600" cy="563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Illumina Solexa klonālā amplifikācija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seqanswers.com/forums/images/content/ilmn-step1-6.jpg"/>
          <p:cNvPicPr>
            <a:picLocks noChangeAspect="1" noChangeArrowheads="1"/>
          </p:cNvPicPr>
          <p:nvPr/>
        </p:nvPicPr>
        <p:blipFill>
          <a:blip r:embed="rId2" cstate="print"/>
          <a:srcRect b="51110"/>
          <a:stretch>
            <a:fillRect/>
          </a:stretch>
        </p:blipFill>
        <p:spPr bwMode="auto">
          <a:xfrm>
            <a:off x="0" y="836712"/>
            <a:ext cx="9086850" cy="5832648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 bwMode="black">
          <a:xfrm>
            <a:off x="323528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NGS </a:t>
            </a:r>
            <a:r>
              <a:rPr kumimoji="0" lang="lv-LV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Solexa</a:t>
            </a:r>
            <a:r>
              <a:rPr kumimoji="0" lang="lv-L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metode – Illumina 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NGS </a:t>
            </a:r>
            <a:r>
              <a:rPr lang="lv-LV" dirty="0" err="1" smtClean="0"/>
              <a:t>Solexa</a:t>
            </a:r>
            <a:r>
              <a:rPr lang="lv-LV" dirty="0" smtClean="0"/>
              <a:t> metode – Illumina </a:t>
            </a:r>
            <a:endParaRPr lang="lv-LV" dirty="0"/>
          </a:p>
        </p:txBody>
      </p:sp>
      <p:pic>
        <p:nvPicPr>
          <p:cNvPr id="214022" name="Picture 6" descr="http://seqanswers.com/forums/images/content/ilmn-step1-6.jpg"/>
          <p:cNvPicPr>
            <a:picLocks noChangeAspect="1" noChangeArrowheads="1"/>
          </p:cNvPicPr>
          <p:nvPr/>
        </p:nvPicPr>
        <p:blipFill>
          <a:blip r:embed="rId2" cstate="print"/>
          <a:srcRect l="67325" t="49451"/>
          <a:stretch>
            <a:fillRect/>
          </a:stretch>
        </p:blipFill>
        <p:spPr bwMode="auto">
          <a:xfrm>
            <a:off x="2915816" y="789592"/>
            <a:ext cx="2987824" cy="6068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Sekvenēšanas ar sintēzes palīdzību </a:t>
            </a:r>
            <a:endParaRPr lang="lv-LV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62000" y="917574"/>
            <a:ext cx="7620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Slaids satur miljonus unikālu DNS fragmentu 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klāsteru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, kas tiek ievietoti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sekvenātorā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automātiskai sintēzei un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detekcijai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Pēc pirmā cikla tiek pievienots pirmais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fluorescentais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nukleotīds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un tiek veikta augstas izšķirtspējas skanēšana. 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Tiek iegūts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klāsteru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atrašanās vietas karte- katrs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fluorescentais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signāls, kas ir virs bāzes līmeņa atklāj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klāstera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atrašanās vietu. 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Sintēzes un skanēšanas cikls tiek atkārtots vairākas reizes, ģenerējot attēlu sēriju, kas reprezentē katra </a:t>
            </a:r>
            <a:r>
              <a:rPr lang="lv-LV" sz="2400" dirty="0" err="1" smtClean="0">
                <a:solidFill>
                  <a:schemeClr val="tx1">
                    <a:lumMod val="75000"/>
                  </a:schemeClr>
                </a:solidFill>
              </a:rPr>
              <a:t>klāstera</a:t>
            </a:r>
            <a:r>
              <a:rPr lang="lv-LV" sz="2400" dirty="0" smtClean="0">
                <a:solidFill>
                  <a:schemeClr val="tx1">
                    <a:lumMod val="75000"/>
                  </a:schemeClr>
                </a:solidFill>
              </a:rPr>
              <a:t> sekvenci.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buFont typeface="Wingdings" charset="2"/>
              <a:buChar char="§"/>
            </a:pP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DNS </a:t>
            </a:r>
            <a:r>
              <a:rPr kumimoji="0" lang="lv-LV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vizualizācija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8610" name="AutoShape 2" descr="data:image/jpeg;base64,/9j/4AAQSkZJRgABAQAAAQABAAD/2wCEAAkGBhANERQSERARFRAQEA4WFhUQExMVEhIVFRIVFhMQFBgXGyYqGBkvGRQYHy8sLycpLC0sFR4xNTEqNicrLDUBCQoKBQkGDQ4FDSkYEhgpKSkpKSkpKSkpKSkpKSkpKSkpKSkpKSkpKSkpKSkpKSkpKSkpKSkpKSkpKSkpKSkpKf/AABEIAHkA0QMBIgACEQEDEQH/xAAbAAEAAgMBAQAAAAAAAAAAAAAABQYDBAcCAf/EAEAQAAICAgECBAIGBgcIAwAAAAECAAMEERIFIQYTMUEUUSIjMjNhcQdCYnSRtBUkcnOBgqFSU1VjlLGz0RY0Q//EABQBAQAAAAAAAAAAAAAAAAAAAAD/xAAUEQEAAAAAAAAAAAAAAAAAAAAA/9oADAMBAAIRAxEAPwDuMREBERAREQEREBERAREQEREBERAof6Uc66la/LtyK18jPKHH8wF8ta0OHUxQHYLc9KezEaO5dsNmNaF/tlE5f2uI5f6yI8W5dlVdRrdlLX6JX3Hk2nX8QD/hJ2AiIgIiICIiAiIgIiICIiAiIgIiICIiAiIgIiICIiB4Nyj9Ydt+49hs/wCneYsrPqpQ2WWKqLrbMQAN60PzOxoe+xOaeIvA2dfkZNtacktt6qURmq8v67pKUV2jty5NYOBBOgBvQ9ZYP0feGbMRLlyFRuOSnkNtHYV1YtOOh2PRwtZQ+/YwN7qWPf1MKEXyKUbmr3oTZYeLKAKtqUXTHuxDfsj1G/R1sowryq/JsYgK2+VFhPoEs0NH9lgrfIGS0x30rYpV1VlYEFWAKkfIg+ogfbbVQFmICqCSWIAAHqST6CRn9IXZP/1lC1/765SQ391XsFh+JIHuOUjui4FVt1qkOasdwK6rHaytGD2DmA39gEb3x9tSzwK+/XL8Z9ZNQ8tioD1Akb1rtv7Wz+r2bvoB/WTC9RqNfm+YnlAElywCgD1JJ9JltqV1KsAysCCGAIIPqCD6iR2P4borblpjpuSq7FkRta5gH1bsO52Roa1A8/G5GT9worr7HzchGJf8Eq2p4/iSPwB9R7x+rlWFeQnlWMQFO902n5Vvod/2TpvkD6yTmO+hbFKuqsreqsAQfzBgZInHUyesBmUNknlYXqZ1v4AN1mqryrABviKq2Pbv5dre0uHg/reTXRjVZVVzXX2Zgaw9gpGReVARzzKhEHfWgpTv3gXKJ83PsBERAROf/pN8SZOEy+TeauOJkXVjjWfir0vx0XGIYEsOFjHiuidg77S/iB9iJU/H/VrMYYyrk/DV332LbePLBrVMa2xRytBVduijuO4Oh6wLZEjvDmY+Rh41tv3tuNju/bX03rVm7e3cmSMBEgPHnVLcPAutpbhYvkgPxDeWHurR7NHt2VmPfsNbMeCeoPkYzF7jcEycytLjw3bXXe6VuSgCseIA2AAdbgT8REBESHz/ABXi4+QmNY7C2zygNVuUU2sy0o7gcVZmRgoJ78TAlzI7oP3b/vWb/M2SIsszuokqinGx9kFn2LH0de2jr8uPz5MOx3KugWYgBxLTsfarvPKq0+pb6I+qf8VGu/dT20E7Blfy/GlGN5a5KW02XW+UFZCyl+BYcXXsynWgR7kAhZmr6rdmKpxU4VWIjC+9Tri6Bh5de9udH3Kj+16QMXh0EXZWwfvT6/3t3eT80+ndMXHDEM7u5BeyxuTuR6b0AAPkAAB7ATcgIiICIiAmld0ah7lyGrBvrXir7IYLvfHse4331N2ICIiAiJiycuulS9jqiD1Z2CqPzJgRXiN3DY3BA39ar3usPxH+0Ng8T+PaTUoPiXIzs7Kxq8Gy6lWpyXL2c6kHl34urjXx3YOLOoVuO+RPprdxxerV2Oa9lLVLfV2Di5UHQdR+un4gke3Y7EDdkL4udxjNwUMeS9jWLAdbP2SD7ge0mGcAEkgAepPoPzlN8YdZsyK6VwTa3PMoTnW701WgpbtFuVSeO1BLKCO2t73AugiQvSM1sdKcbKtLZIqqBtdeKZD8RyNbehbe+3Zu29a7yZ3A1erMRRaVG2FNuhxDbPA6HE+vf295h8Olji1clCtwG1CBAPwCgDX8JD+MfEOsPLXFd2vqxsg86ASKXVCQC47B967Dbd9613nvw/kXYNQTPsO7brWRmZrK6VZh5eM97AEt8iwG98R6AQLNE+bn2AlU6z4OsyM1b0uRaWs6fZahQmwth2WWVCtuWgCX02x+r29Za4gfAJ9iIFW8d+GK+oJV5jsqo9iaRVJLZNZxkfue3FrQ4/FJP9Lwvh6KqQdimqpN61vgoXevb0mDrv3a/vOD/N0yREBERAREQEREBERAREQOQ+IMTrDWZXlfE+Wf6c8oVrcGG/huG23ptrz8sADuG1smXTwV05TU5aqzy68zJbFGSlgsrqPHiVFw5KN8tb76PsJaogR3VGIsxtE98jvrff6mz1m1lYNd3HmisUZWUkd1YHYZT7HtKT4w8U5ONnpVXatdaUYlvAohOS1uemO9RLAnQQ7HHR2wJ2O0uGJgWV2M7ZN1ity1XYMcImzscSlSt2Hbux/xPeBQvBPh674u34jGsFfkMuQbwfKycr42yxLlBJFn1RH0vQAhfbQu3iQlcWzjsaC647B+2vpqSkq3jrq12P8ADJXkDHXIvtR7ytbeWExrrV15oKjbVgdx6b1o94FjycWu5Cliq6MNFWAIP5gzn69Bu/pYf1e3j8S7G7R8k4J6ctK43Pff68E8PXf0vxlp8M44vpozHa7z8jGosdfPyPJDWVKWC0s5RRs9vo9pOwMNeOlScK1VVUEBUAAH5Aek1ejgPi1B/pcqUBD9+W17g79ZoeO+r24WBddUypYvlAOwDCsPdXW1mj27K5bv27d9iavhiv46vzbb7rHx8rLqWyu62pLlpyXVHeullRzoAH6Ojo9tdoEJ4j6FYvUKPKxrmrVemjHerZqxmrz2tzCx5arBoIHf7Q+iN61LicXM9smoDvofDnsPYfeyT1ECLwr71vaq10ceUrgpWayPplSD9Nt+n4SUkNl5iUZTWWMFQYqdz8za2lHzJ9h6mfPIuzvvQ1OMf/y3xuuH/NI+7T9kfSP6xHdIFX8e+Lb8e1fhspUVaOaKq1OMq4ZtNL455Ak6V2GlIO2B32nQEsDDYII2e4Ox2OiP4iYhg1AIBWmqtcBxXSa9OHb6P+E0MnpDVObcQqljHb1tvyLj7lgPsWftgb/2g2hoMvXfu1/ecH+bpkiJAZfVlvrCEFL0yMHnU+ua/wBbp+kNdmT5MNg/nsSfEBERAREQEREBERAREQEREDDdh12MrPWjNWdoWUEofmpI7H8pmiICYsnEruXjYiOmweLqGXY7g6MyxA+Aa9J9ni65a1LuQqIpZiewUAbLE+w1PcDzZWGBVgCpBBBGwQfUEe4nnHx0qUIiKiKNBUAVQPkAPSZIgIiIEH1JK687GsdFJtW6lXI2UcL5qAfLapZ/CTkrvj/Fd8G2yoDzsQ15NXbkeeM4t4gD1JVWT/PJnpucmTTXdWdpdWjqf2WUEf6GBsxEQK34qAtvwqFUebZlCznr6VdOPq61gR6BnWqs/PzZZBKh0DJ+O6pm3+teEteFWfbn2tyiPkeRrU/3YlvgIiICIiAiIgIiICIiAiIgIiICcy690/qNmZZ8IMxfrqWLWvZ5BdLPMTj9MqaSAE0oUqC3PkWE6bEDmPhrBzszhh59F5w2wdWDIRW428KGR0sIJLbe0d2JBT0XtvpdNK1qERQqKAFVRoKB6AAegnvUQEREBERA8ugYEH0IIP5H1nOPBHX7umUWYV+Fnv8AB5ORVU9GNZaj08udR5b+T6H7PGdJkd0wfW5X7yv8rjwIj/54v/D+q/8ARWf+5hy/HxFbmvpvVDYEbgDh2AFtHiCT6DepbogVf9G3Rnw+nUraCMi3nddyBV/NuYuwcH3AIX/LLREQEREBERAREQEREBERAREQEREBERAREQEREBERAoPinxdmY3Ua8eoL5D2dFV2Jr2nxGVfXYuj3YsqAdvs8fxnr9HXibIzbGW3IFwbCxMhgFrHw11tt62Yo8sDQArXs229dmWbO+9/zYf8A5Xmv4W+1lfvdn/ZYE9ERAREQEREBERAREQEREBER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8616" name="Picture 8" descr="http://www.di.uq.edu.au/sparq/images/ssD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6867" y="1124744"/>
            <a:ext cx="3577133" cy="5125591"/>
          </a:xfrm>
          <a:prstGeom prst="rect">
            <a:avLst/>
          </a:prstGeom>
          <a:noFill/>
        </p:spPr>
      </p:pic>
      <p:pic>
        <p:nvPicPr>
          <p:cNvPr id="68612" name="Picture 4" descr="http://www.fermentas.com/templates/files/tiny_mce/family_images/r009_f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509120"/>
            <a:ext cx="2495550" cy="1447801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4860032" y="4941168"/>
            <a:ext cx="43204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28184" y="2780928"/>
            <a:ext cx="43204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92280" y="4797152"/>
            <a:ext cx="43204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8618" name="Picture 10" descr="http://t0.gstatic.com/images?q=tbn:ANd9GcRYmSjJvvUZS8mU51VF480fLOjrMnIKPVeSRNX_n46nUNFl0s0vU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744416" cy="3007345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4067944" y="3284984"/>
            <a:ext cx="2160240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52736"/>
            <a:ext cx="6012160" cy="2448272"/>
          </a:xfrm>
        </p:spPr>
        <p:txBody>
          <a:bodyPr/>
          <a:lstStyle/>
          <a:p>
            <a:r>
              <a:rPr lang="lv-LV" dirty="0" smtClean="0"/>
              <a:t>Radioaktīva DNS iezīmēšana:</a:t>
            </a:r>
          </a:p>
          <a:p>
            <a:pPr lvl="1"/>
            <a:r>
              <a:rPr lang="lv-LV" sz="2400" dirty="0" smtClean="0"/>
              <a:t>Izmanto fosfora izotopus (</a:t>
            </a:r>
            <a:r>
              <a:rPr lang="lv-LV" sz="2400" b="1" dirty="0" smtClean="0"/>
              <a:t>P</a:t>
            </a:r>
            <a:r>
              <a:rPr lang="lv-LV" sz="2400" b="1" baseline="30000" dirty="0" smtClean="0"/>
              <a:t>32</a:t>
            </a:r>
            <a:r>
              <a:rPr lang="lv-LV" sz="2400" b="1" dirty="0" smtClean="0"/>
              <a:t>, P</a:t>
            </a:r>
            <a:r>
              <a:rPr lang="lv-LV" sz="2400" b="1" baseline="30000" dirty="0" smtClean="0"/>
              <a:t>33</a:t>
            </a:r>
            <a:r>
              <a:rPr lang="lv-LV" sz="2400" dirty="0" smtClean="0"/>
              <a:t>)</a:t>
            </a:r>
          </a:p>
          <a:p>
            <a:pPr lvl="1"/>
            <a:r>
              <a:rPr lang="lv-LV" sz="2400" dirty="0" smtClean="0"/>
              <a:t>Lielāks specifiskums (var iezīmēt tikai </a:t>
            </a:r>
            <a:br>
              <a:rPr lang="lv-LV" sz="2400" dirty="0" smtClean="0"/>
            </a:br>
            <a:r>
              <a:rPr lang="lv-LV" sz="2400" dirty="0" smtClean="0"/>
              <a:t>no jauna sintezētās DNS molekulas)</a:t>
            </a:r>
          </a:p>
          <a:p>
            <a:pPr lvl="1"/>
            <a:r>
              <a:rPr lang="lv-LV" sz="2400" dirty="0" smtClean="0"/>
              <a:t> liela jūtība- var noteikt mazas DNS koncentrācijas</a:t>
            </a:r>
          </a:p>
          <a:p>
            <a:pPr lvl="1"/>
            <a:endParaRPr lang="lv-LV" sz="2400" dirty="0" smtClean="0"/>
          </a:p>
          <a:p>
            <a:endParaRPr lang="lv-LV" dirty="0" smtClean="0"/>
          </a:p>
          <a:p>
            <a:pPr lvl="1"/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Atgriezeniskais terminators- struktūra</a:t>
            </a:r>
            <a:endParaRPr lang="lv-LV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611020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Sintēzes cikli</a:t>
            </a:r>
            <a:endParaRPr lang="lv-LV" dirty="0"/>
          </a:p>
        </p:txBody>
      </p:sp>
      <p:pic>
        <p:nvPicPr>
          <p:cNvPr id="3" name="Picture 5" descr="Screen shot 2011-02-08 at 8.07.34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42138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NGS </a:t>
            </a:r>
            <a:r>
              <a:rPr lang="lv-LV" dirty="0" err="1" smtClean="0"/>
              <a:t>Solexa</a:t>
            </a:r>
            <a:r>
              <a:rPr lang="lv-LV" dirty="0" smtClean="0"/>
              <a:t> metode – Illumina </a:t>
            </a:r>
            <a:endParaRPr lang="lv-LV" dirty="0"/>
          </a:p>
        </p:txBody>
      </p:sp>
      <p:pic>
        <p:nvPicPr>
          <p:cNvPr id="218114" name="Picture 2" descr="http://seqanswers.com/forums/images/content/ilmn-step7-12.jpg"/>
          <p:cNvPicPr>
            <a:picLocks noChangeAspect="1" noChangeArrowheads="1"/>
          </p:cNvPicPr>
          <p:nvPr/>
        </p:nvPicPr>
        <p:blipFill>
          <a:blip r:embed="rId2" cstate="print"/>
          <a:srcRect b="50887"/>
          <a:stretch>
            <a:fillRect/>
          </a:stretch>
        </p:blipFill>
        <p:spPr bwMode="auto">
          <a:xfrm>
            <a:off x="0" y="836711"/>
            <a:ext cx="9144000" cy="6077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7922865" cy="340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0" y="-100130"/>
            <a:ext cx="9136010" cy="6958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465460" y="250031"/>
            <a:ext cx="8206383" cy="49113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dist="12699" dir="5400000" algn="ctr" rotWithShape="0">
              <a:schemeClr val="bg2"/>
            </a:outerShdw>
          </a:effectLst>
        </p:spPr>
        <p:txBody>
          <a:bodyPr lIns="0" tIns="0" rIns="0" bIns="0" anchor="ctr"/>
          <a:lstStyle/>
          <a:p>
            <a:r>
              <a:rPr lang="en-US">
                <a:solidFill>
                  <a:srgbClr val="98B7FE"/>
                </a:solidFill>
                <a:latin typeface="Cambria" charset="0"/>
                <a:ea typeface="Cambria" charset="0"/>
                <a:cs typeface="Cambria" charset="0"/>
                <a:sym typeface="Cambria" charset="0"/>
              </a:rPr>
              <a:t>Sequencing by Synthesis (SBS)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ctr"/>
            <a:r>
              <a:rPr lang="lv-LV" dirty="0" smtClean="0"/>
              <a:t>NGS </a:t>
            </a:r>
            <a:r>
              <a:rPr lang="lv-LV" dirty="0" err="1" smtClean="0"/>
              <a:t>Solexa</a:t>
            </a:r>
            <a:r>
              <a:rPr lang="lv-LV" dirty="0" smtClean="0"/>
              <a:t> metode – Illumina </a:t>
            </a:r>
            <a:endParaRPr lang="lv-LV" dirty="0"/>
          </a:p>
        </p:txBody>
      </p:sp>
      <p:pic>
        <p:nvPicPr>
          <p:cNvPr id="217090" name="Picture 2" descr="http://seqanswers.com/forums/images/content/ilmn-step7-12.jpg"/>
          <p:cNvPicPr>
            <a:picLocks noChangeAspect="1" noChangeArrowheads="1"/>
          </p:cNvPicPr>
          <p:nvPr/>
        </p:nvPicPr>
        <p:blipFill>
          <a:blip r:embed="rId2" cstate="print"/>
          <a:srcRect t="50867"/>
          <a:stretch>
            <a:fillRect/>
          </a:stretch>
        </p:blipFill>
        <p:spPr bwMode="auto">
          <a:xfrm>
            <a:off x="0" y="836712"/>
            <a:ext cx="9144000" cy="6079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Base calling</a:t>
            </a:r>
          </a:p>
        </p:txBody>
      </p:sp>
      <p:pic>
        <p:nvPicPr>
          <p:cNvPr id="12291" name="Picture 3" descr="Erlich_SeqNoi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8096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685800" y="4267200"/>
            <a:ext cx="7620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Schematic representation of main Illumina noise factors.</a:t>
            </a:r>
          </a:p>
          <a:p>
            <a:r>
              <a:rPr lang="en-US" sz="1200"/>
              <a:t>(a–d) A DNA cluster comprises identical DNA templates (colored boxes) that are attached to the flow cell. Nascent strands (black boxes) and DNA polymerase (black ovals) are depicted. </a:t>
            </a:r>
          </a:p>
          <a:p>
            <a:r>
              <a:rPr lang="en-US" sz="1200"/>
              <a:t>(a) In the ideal situation, after several cycles the signal (green arrows) is strong, coherent and corresponds to the interrogated position.</a:t>
            </a:r>
          </a:p>
          <a:p>
            <a:r>
              <a:rPr lang="en-US" sz="1200"/>
              <a:t>(b) Phasing noise introduces lagging (blue arrows) and leading (red arrow) nascent strands, which transmit a mixture of signals. </a:t>
            </a:r>
          </a:p>
          <a:p>
            <a:r>
              <a:rPr lang="en-US" sz="1200"/>
              <a:t>(c) Fading is attributed to loss of material that reduces the signal intensity (c). </a:t>
            </a:r>
          </a:p>
          <a:p>
            <a:r>
              <a:rPr lang="en-US" sz="1200"/>
              <a:t>(d) Changes in the fluorophore cross-talk cause misinterpretation of the received signal (teal arrows; d). For simplicity, the noise factors are presented separately from each other.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19800" y="6611938"/>
            <a:ext cx="3124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Erlich et al. Nature Methods 5: 679-682 (2008)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latin typeface="Times New Roman" charset="0"/>
                <a:cs typeface="Times New Roman" charset="0"/>
              </a:rPr>
              <a:t>Illumina Genome Analyzer </a:t>
            </a:r>
            <a:r>
              <a:rPr lang="en-US" sz="3200" b="1" dirty="0" err="1" smtClean="0">
                <a:latin typeface="Times New Roman" charset="0"/>
                <a:cs typeface="Times New Roman" charset="0"/>
              </a:rPr>
              <a:t>IIx</a:t>
            </a:r>
            <a:endParaRPr lang="en-US" sz="3200" b="1" dirty="0" smtClean="0">
              <a:latin typeface="Times New Roman" charset="0"/>
              <a:cs typeface="Times New Roman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555776" y="980728"/>
            <a:ext cx="38227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Genome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Analyzer</a:t>
            </a:r>
            <a:r>
              <a:rPr lang="en-US" sz="2000" i="1" baseline="-25000" dirty="0" err="1">
                <a:solidFill>
                  <a:schemeClr val="tx1">
                    <a:lumMod val="75000"/>
                  </a:schemeClr>
                </a:solidFill>
              </a:rPr>
              <a:t>IIx</a:t>
            </a:r>
            <a:r>
              <a:rPr lang="en-US" sz="2000" i="1" baseline="-25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8 kanāli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</a:rPr>
              <a:t>flowcell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= 8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paraugi (vai vairāk, ja izmanto DNS </a:t>
            </a:r>
            <a:r>
              <a:rPr lang="lv-LV" sz="2000" dirty="0" err="1" smtClean="0">
                <a:solidFill>
                  <a:schemeClr val="tx1">
                    <a:lumMod val="75000"/>
                  </a:schemeClr>
                </a:solidFill>
              </a:rPr>
              <a:t>bārkodus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līdz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2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x 150 bp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sekvences</a:t>
            </a:r>
          </a:p>
          <a:p>
            <a:pPr algn="l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līdz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640 mil</a:t>
            </a:r>
            <a:r>
              <a:rPr lang="lv-LV" sz="2000" dirty="0" smtClean="0">
                <a:solidFill>
                  <a:schemeClr val="tx1">
                    <a:lumMod val="75000"/>
                  </a:schemeClr>
                </a:solidFill>
              </a:rPr>
              <a:t>jomiem sapāroto-galu sekvenču uz kanālu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,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buFont typeface="Arial" charset="0"/>
              <a:buChar char="•"/>
            </a:pP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6869" name="Picture 7" descr="Screen shot 2010-11-19 at 10.06.43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7704856" cy="260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92696"/>
          </a:xfrm>
        </p:spPr>
        <p:txBody>
          <a:bodyPr/>
          <a:lstStyle/>
          <a:p>
            <a:r>
              <a:rPr lang="en-US" sz="3200" b="1" dirty="0" smtClean="0">
                <a:latin typeface="Times New Roman" charset="0"/>
                <a:cs typeface="Times New Roman" charset="0"/>
              </a:rPr>
              <a:t>Illumina </a:t>
            </a:r>
            <a:r>
              <a:rPr lang="en-US" sz="3200" b="1" dirty="0" err="1" smtClean="0">
                <a:latin typeface="Times New Roman" charset="0"/>
                <a:cs typeface="Times New Roman" charset="0"/>
              </a:rPr>
              <a:t>HiSeq</a:t>
            </a:r>
            <a:r>
              <a:rPr lang="en-US" sz="3200" b="1" dirty="0" smtClean="0">
                <a:latin typeface="Times New Roman" charset="0"/>
                <a:cs typeface="Times New Roman" charset="0"/>
              </a:rPr>
              <a:t> 2000</a:t>
            </a:r>
          </a:p>
        </p:txBody>
      </p:sp>
      <p:pic>
        <p:nvPicPr>
          <p:cNvPr id="53251" name="Picture 5" descr="Screen shot 2010-11-19 at 9.26.40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0" y="4149080"/>
            <a:ext cx="8882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Two flow cell capacity with 8 sample lanes per flow cell = 16 samples per run</a:t>
            </a:r>
          </a:p>
        </p:txBody>
      </p:sp>
      <p:pic>
        <p:nvPicPr>
          <p:cNvPr id="53253" name="Picture 7" descr="Screen shot 2010-11-19 at 9.33.00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50" y="4648200"/>
            <a:ext cx="6845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2272"/>
            <a:ext cx="8748464" cy="60257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1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DNS </a:t>
            </a:r>
            <a:r>
              <a:rPr kumimoji="0" lang="lv-LV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vizualizācija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8610" name="AutoShape 2" descr="data:image/jpeg;base64,/9j/4AAQSkZJRgABAQAAAQABAAD/2wCEAAkGBhANERQSERARFRAQEA4WFhUQExMVEhIVFRIVFhMQFBgXGyYqGBkvGRQYHy8sLycpLC0sFR4xNTEqNicrLDUBCQoKBQkGDQ4FDSkYEhgpKSkpKSkpKSkpKSkpKSkpKSkpKSkpKSkpKSkpKSkpKSkpKSkpKSkpKSkpKSkpKSkpKf/AABEIAHkA0QMBIgACEQEDEQH/xAAbAAEAAgMBAQAAAAAAAAAAAAAABQYDBAcCAf/EAEAQAAICAgECBAIGBgcIAwAAAAECAAMEERIFIQYTMUEUUSIjMjNhcQdCYnSRtBUkcnOBgqFSU1VjlLGz0RY0Q//EABQBAQAAAAAAAAAAAAAAAAAAAAD/xAAUEQEAAAAAAAAAAAAAAAAAAAAA/9oADAMBAAIRAxEAPwDuMREBERAREQEREBERAREQEREBERAof6Uc66la/LtyK18jPKHH8wF8ta0OHUxQHYLc9KezEaO5dsNmNaF/tlE5f2uI5f6yI8W5dlVdRrdlLX6JX3Hk2nX8QD/hJ2AiIgIiICIiAiIgIiICIiAiIgIiICIiAiIgIiICIiB4Nyj9Ydt+49hs/wCneYsrPqpQ2WWKqLrbMQAN60PzOxoe+xOaeIvA2dfkZNtacktt6qURmq8v67pKUV2jty5NYOBBOgBvQ9ZYP0feGbMRLlyFRuOSnkNtHYV1YtOOh2PRwtZQ+/YwN7qWPf1MKEXyKUbmr3oTZYeLKAKtqUXTHuxDfsj1G/R1sowryq/JsYgK2+VFhPoEs0NH9lgrfIGS0x30rYpV1VlYEFWAKkfIg+ogfbbVQFmICqCSWIAAHqST6CRn9IXZP/1lC1/765SQ391XsFh+JIHuOUjui4FVt1qkOasdwK6rHaytGD2DmA39gEb3x9tSzwK+/XL8Z9ZNQ8tioD1Akb1rtv7Wz+r2bvoB/WTC9RqNfm+YnlAElywCgD1JJ9JltqV1KsAysCCGAIIPqCD6iR2P4borblpjpuSq7FkRta5gH1bsO52Roa1A8/G5GT9worr7HzchGJf8Eq2p4/iSPwB9R7x+rlWFeQnlWMQFO902n5Vvod/2TpvkD6yTmO+hbFKuqsreqsAQfzBgZInHUyesBmUNknlYXqZ1v4AN1mqryrABviKq2Pbv5dre0uHg/reTXRjVZVVzXX2Zgaw9gpGReVARzzKhEHfWgpTv3gXKJ83PsBERAROf/pN8SZOEy+TeauOJkXVjjWfir0vx0XGIYEsOFjHiuidg77S/iB9iJU/H/VrMYYyrk/DV332LbePLBrVMa2xRytBVduijuO4Oh6wLZEjvDmY+Rh41tv3tuNju/bX03rVm7e3cmSMBEgPHnVLcPAutpbhYvkgPxDeWHurR7NHt2VmPfsNbMeCeoPkYzF7jcEycytLjw3bXXe6VuSgCseIA2AAdbgT8REBESHz/ABXi4+QmNY7C2zygNVuUU2sy0o7gcVZmRgoJ78TAlzI7oP3b/vWb/M2SIsszuokqinGx9kFn2LH0de2jr8uPz5MOx3KugWYgBxLTsfarvPKq0+pb6I+qf8VGu/dT20E7Blfy/GlGN5a5KW02XW+UFZCyl+BYcXXsynWgR7kAhZmr6rdmKpxU4VWIjC+9Tri6Bh5de9udH3Kj+16QMXh0EXZWwfvT6/3t3eT80+ndMXHDEM7u5BeyxuTuR6b0AAPkAAB7ATcgIiICIiAmld0ah7lyGrBvrXir7IYLvfHse4331N2ICIiAiJiycuulS9jqiD1Z2CqPzJgRXiN3DY3BA39ar3usPxH+0Ng8T+PaTUoPiXIzs7Kxq8Gy6lWpyXL2c6kHl34urjXx3YOLOoVuO+RPprdxxerV2Oa9lLVLfV2Di5UHQdR+un4gke3Y7EDdkL4udxjNwUMeS9jWLAdbP2SD7ge0mGcAEkgAepPoPzlN8YdZsyK6VwTa3PMoTnW701WgpbtFuVSeO1BLKCO2t73AugiQvSM1sdKcbKtLZIqqBtdeKZD8RyNbehbe+3Zu29a7yZ3A1erMRRaVG2FNuhxDbPA6HE+vf295h8Olji1clCtwG1CBAPwCgDX8JD+MfEOsPLXFd2vqxsg86ASKXVCQC47B967Dbd9613nvw/kXYNQTPsO7brWRmZrK6VZh5eM97AEt8iwG98R6AQLNE+bn2AlU6z4OsyM1b0uRaWs6fZahQmwth2WWVCtuWgCX02x+r29Za4gfAJ9iIFW8d+GK+oJV5jsqo9iaRVJLZNZxkfue3FrQ4/FJP9Lwvh6KqQdimqpN61vgoXevb0mDrv3a/vOD/N0yREBERAREQEREBERAREQOQ+IMTrDWZXlfE+Wf6c8oVrcGG/huG23ptrz8sADuG1smXTwV05TU5aqzy68zJbFGSlgsrqPHiVFw5KN8tb76PsJaogR3VGIsxtE98jvrff6mz1m1lYNd3HmisUZWUkd1YHYZT7HtKT4w8U5ONnpVXatdaUYlvAohOS1uemO9RLAnQQ7HHR2wJ2O0uGJgWV2M7ZN1ity1XYMcImzscSlSt2Hbux/xPeBQvBPh674u34jGsFfkMuQbwfKycr42yxLlBJFn1RH0vQAhfbQu3iQlcWzjsaC647B+2vpqSkq3jrq12P8ADJXkDHXIvtR7ytbeWExrrV15oKjbVgdx6b1o94FjycWu5Cliq6MNFWAIP5gzn69Bu/pYf1e3j8S7G7R8k4J6ctK43Pff68E8PXf0vxlp8M44vpozHa7z8jGosdfPyPJDWVKWC0s5RRs9vo9pOwMNeOlScK1VVUEBUAAH5Aek1ejgPi1B/pcqUBD9+W17g79ZoeO+r24WBddUypYvlAOwDCsPdXW1mj27K5bv27d9iavhiv46vzbb7rHx8rLqWyu62pLlpyXVHeullRzoAH6Ojo9tdoEJ4j6FYvUKPKxrmrVemjHerZqxmrz2tzCx5arBoIHf7Q+iN61LicXM9smoDvofDnsPYfeyT1ECLwr71vaq10ceUrgpWayPplSD9Nt+n4SUkNl5iUZTWWMFQYqdz8za2lHzJ9h6mfPIuzvvQ1OMf/y3xuuH/NI+7T9kfSP6xHdIFX8e+Lb8e1fhspUVaOaKq1OMq4ZtNL455Ak6V2GlIO2B32nQEsDDYII2e4Ox2OiP4iYhg1AIBWmqtcBxXSa9OHb6P+E0MnpDVObcQqljHb1tvyLj7lgPsWftgb/2g2hoMvXfu1/ecH+bpkiJAZfVlvrCEFL0yMHnU+ua/wBbp+kNdmT5MNg/nsSfEBERAREQEREBERAREQEREDDdh12MrPWjNWdoWUEofmpI7H8pmiICYsnEruXjYiOmweLqGXY7g6MyxA+Aa9J9ni65a1LuQqIpZiewUAbLE+w1PcDzZWGBVgCpBBBGwQfUEe4nnHx0qUIiKiKNBUAVQPkAPSZIgIiIEH1JK687GsdFJtW6lXI2UcL5qAfLapZ/CTkrvj/Fd8G2yoDzsQ15NXbkeeM4t4gD1JVWT/PJnpucmTTXdWdpdWjqf2WUEf6GBsxEQK34qAtvwqFUebZlCznr6VdOPq61gR6BnWqs/PzZZBKh0DJ+O6pm3+teEteFWfbn2tyiPkeRrU/3YlvgIiICIiAiIgIiICIiAiIgIiICcy690/qNmZZ8IMxfrqWLWvZ5BdLPMTj9MqaSAE0oUqC3PkWE6bEDmPhrBzszhh59F5w2wdWDIRW428KGR0sIJLbe0d2JBT0XtvpdNK1qERQqKAFVRoKB6AAegnvUQEREBERA8ugYEH0IIP5H1nOPBHX7umUWYV+Fnv8AB5ORVU9GNZaj08udR5b+T6H7PGdJkd0wfW5X7yv8rjwIj/54v/D+q/8ARWf+5hy/HxFbmvpvVDYEbgDh2AFtHiCT6DepbogVf9G3Rnw+nUraCMi3nddyBV/NuYuwcH3AIX/LLREQEREBERAREQEREBERAREQEREBERAREQEREBERAoPinxdmY3Ua8eoL5D2dFV2Jr2nxGVfXYuj3YsqAdvs8fxnr9HXibIzbGW3IFwbCxMhgFrHw11tt62Yo8sDQArXs229dmWbO+9/zYf8A5Xmv4W+1lfvdn/ZYE9ERAREQEREBERAREQEREBER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8616" name="Picture 8" descr="http://www.di.uq.edu.au/sparq/images/ssD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6867" y="1124744"/>
            <a:ext cx="3577133" cy="5125591"/>
          </a:xfrm>
          <a:prstGeom prst="rect">
            <a:avLst/>
          </a:prstGeom>
          <a:noFill/>
        </p:spPr>
      </p:pic>
      <p:pic>
        <p:nvPicPr>
          <p:cNvPr id="68612" name="Picture 4" descr="http://www.fermentas.com/templates/files/tiny_mce/family_images/r009_f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509120"/>
            <a:ext cx="2495550" cy="1447801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5436096" y="4221088"/>
            <a:ext cx="432048" cy="504056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52736"/>
            <a:ext cx="6012160" cy="2448272"/>
          </a:xfrm>
        </p:spPr>
        <p:txBody>
          <a:bodyPr/>
          <a:lstStyle/>
          <a:p>
            <a:r>
              <a:rPr lang="lv-LV" dirty="0" err="1" smtClean="0"/>
              <a:t>Fluorescenta</a:t>
            </a:r>
            <a:r>
              <a:rPr lang="lv-LV" dirty="0" smtClean="0"/>
              <a:t> DNS iezīmēšana:</a:t>
            </a:r>
          </a:p>
          <a:p>
            <a:pPr lvl="1"/>
            <a:r>
              <a:rPr lang="lv-LV" sz="2400" dirty="0" smtClean="0"/>
              <a:t>Izmanto dažādus </a:t>
            </a:r>
            <a:r>
              <a:rPr lang="lv-LV" sz="2400" dirty="0" err="1" smtClean="0"/>
              <a:t>fluoroforus</a:t>
            </a:r>
            <a:endParaRPr lang="lv-LV" sz="2400" dirty="0" smtClean="0"/>
          </a:p>
          <a:p>
            <a:pPr lvl="1"/>
            <a:r>
              <a:rPr lang="lv-LV" sz="2400" dirty="0" smtClean="0"/>
              <a:t>Lielāks specifiskums (var iezīmēt DNS ar dažādu krāsu iezīmēm)</a:t>
            </a:r>
          </a:p>
          <a:p>
            <a:pPr lvl="1"/>
            <a:r>
              <a:rPr lang="lv-LV" sz="2400" dirty="0" smtClean="0"/>
              <a:t>Automatizācijas iespējas- fluorescenci nolasa detektori</a:t>
            </a:r>
            <a:endParaRPr lang="lv-LV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123728" y="3861048"/>
            <a:ext cx="107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 smtClean="0">
                <a:solidFill>
                  <a:srgbClr val="00B050"/>
                </a:solidFill>
              </a:rPr>
              <a:t>A</a:t>
            </a:r>
            <a:endParaRPr lang="lv-LV" sz="48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1720" y="4869160"/>
            <a:ext cx="107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 smtClean="0">
                <a:solidFill>
                  <a:schemeClr val="tx2"/>
                </a:solidFill>
              </a:rPr>
              <a:t>G</a:t>
            </a:r>
            <a:endParaRPr lang="lv-LV" sz="48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3933056"/>
            <a:ext cx="107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 smtClean="0">
                <a:solidFill>
                  <a:srgbClr val="FF0000"/>
                </a:solidFill>
              </a:rPr>
              <a:t>T</a:t>
            </a:r>
            <a:endParaRPr lang="lv-LV" sz="4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5373216"/>
            <a:ext cx="107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 smtClean="0">
                <a:solidFill>
                  <a:schemeClr val="accent5">
                    <a:lumMod val="75000"/>
                  </a:schemeClr>
                </a:solidFill>
              </a:rPr>
              <a:t>C</a:t>
            </a:r>
            <a:endParaRPr lang="lv-LV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668344" y="1196752"/>
            <a:ext cx="432048" cy="504056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532440" y="4077072"/>
            <a:ext cx="432048" cy="504056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172400" y="2132856"/>
            <a:ext cx="432048" cy="504056"/>
          </a:xfrm>
          <a:prstGeom prst="ellipse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100392" y="3212976"/>
            <a:ext cx="432048" cy="5040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http://www.youtube.com/watch?v=77r5p8IBwJk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Roche 454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 – emulsijas PCR; </a:t>
            </a:r>
            <a:r>
              <a:rPr lang="lv-LV" sz="3200" dirty="0" err="1" smtClean="0">
                <a:solidFill>
                  <a:schemeClr val="tx1">
                    <a:lumMod val="75000"/>
                  </a:schemeClr>
                </a:solidFill>
              </a:rPr>
              <a:t>pirosekvenēšana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, gari lasījumi</a:t>
            </a:r>
          </a:p>
          <a:p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ABI SOLID – sekvenēšana ar </a:t>
            </a:r>
            <a:r>
              <a:rPr lang="lv-LV" sz="3200" dirty="0" err="1" smtClean="0">
                <a:solidFill>
                  <a:schemeClr val="tx1">
                    <a:lumMod val="75000"/>
                  </a:schemeClr>
                </a:solidFill>
              </a:rPr>
              <a:t>ligēšanu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, īsi lasījumi</a:t>
            </a:r>
          </a:p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Life Technologies Ion Torrent PGM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 – vienkārši reaktīvi, bez </a:t>
            </a:r>
            <a:r>
              <a:rPr lang="lv-LV" sz="3200" dirty="0" err="1" smtClean="0">
                <a:solidFill>
                  <a:schemeClr val="tx1">
                    <a:lumMod val="75000"/>
                  </a:schemeClr>
                </a:solidFill>
              </a:rPr>
              <a:t>fluoriscences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, bez optikas tieša detektēšana</a:t>
            </a:r>
          </a:p>
          <a:p>
            <a:r>
              <a:rPr lang="lv-LV" sz="3200" dirty="0" err="1" smtClean="0">
                <a:solidFill>
                  <a:schemeClr val="tx1">
                    <a:lumMod val="75000"/>
                  </a:schemeClr>
                </a:solidFill>
              </a:rPr>
              <a:t>Helicos</a:t>
            </a:r>
            <a:r>
              <a:rPr lang="lv-LV" sz="3200" dirty="0" smtClean="0">
                <a:solidFill>
                  <a:schemeClr val="tx1">
                    <a:lumMod val="75000"/>
                  </a:schemeClr>
                </a:solidFill>
              </a:rPr>
              <a:t> vienas molekulas sekvenēšana-???? </a:t>
            </a:r>
          </a:p>
          <a:p>
            <a:endParaRPr lang="lv-LV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Citas NGS platformas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 smtClean="0"/>
              <a:t>Ion</a:t>
            </a:r>
            <a:r>
              <a:rPr lang="lv-LV" dirty="0" smtClean="0"/>
              <a:t> </a:t>
            </a:r>
            <a:r>
              <a:rPr lang="lv-LV" dirty="0" err="1" smtClean="0"/>
              <a:t>Torrent</a:t>
            </a:r>
            <a:r>
              <a:rPr lang="lv-LV" dirty="0" smtClean="0"/>
              <a:t> PGM</a:t>
            </a:r>
            <a:endParaRPr lang="lv-LV" dirty="0"/>
          </a:p>
        </p:txBody>
      </p:sp>
      <p:pic>
        <p:nvPicPr>
          <p:cNvPr id="3" name="Picture 20" descr="http://www.iontorrent.com/lib/images/technology/pgm_technolog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2592288" cy="3032977"/>
          </a:xfrm>
          <a:prstGeom prst="rect">
            <a:avLst/>
          </a:prstGeom>
          <a:noFill/>
        </p:spPr>
      </p:pic>
      <p:pic>
        <p:nvPicPr>
          <p:cNvPr id="4" name="Picture 22" descr="ion 316 ch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509120"/>
            <a:ext cx="1014950" cy="1368152"/>
          </a:xfrm>
          <a:prstGeom prst="rect">
            <a:avLst/>
          </a:prstGeom>
          <a:noFill/>
        </p:spPr>
      </p:pic>
      <p:pic>
        <p:nvPicPr>
          <p:cNvPr id="5" name="Picture 4" descr="http://cdn.medgadget.com/wp-content/uploads/2012/01/ion-mach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4934" y="980729"/>
            <a:ext cx="3399004" cy="2741534"/>
          </a:xfrm>
          <a:prstGeom prst="rect">
            <a:avLst/>
          </a:prstGeom>
          <a:noFill/>
        </p:spPr>
      </p:pic>
      <p:pic>
        <p:nvPicPr>
          <p:cNvPr id="6" name="Picture 6" descr="http://www.genengnews.com/Media/images/GENHighlight/Jan10_2012_IonTorrent_chip_left_hand1024016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3068960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52400" y="152400"/>
            <a:ext cx="668655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lv-LV" sz="2500" dirty="0" smtClean="0">
                <a:solidFill>
                  <a:schemeClr val="tx2"/>
                </a:solidFill>
                <a:latin typeface="Verdana" pitchFamily="1" charset="0"/>
              </a:rPr>
              <a:t>Emulsijas PCR </a:t>
            </a:r>
            <a:endParaRPr lang="en-US" sz="3700" dirty="0">
              <a:solidFill>
                <a:schemeClr val="tx2"/>
              </a:solidFill>
              <a:latin typeface="Verdana" pitchFamily="1" charset="0"/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381000" y="609600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 eaLnBrk="1" hangingPunct="1">
              <a:buFontTx/>
              <a:buChar char="•"/>
            </a:pPr>
            <a:r>
              <a:rPr lang="lv-LV" sz="1600" b="1" dirty="0" smtClean="0">
                <a:solidFill>
                  <a:srgbClr val="BB1E22"/>
                </a:solidFill>
                <a:latin typeface="Verdana" pitchFamily="1" charset="0"/>
              </a:rPr>
              <a:t>Tiek ģenerēti miljoni </a:t>
            </a:r>
            <a:r>
              <a:rPr lang="lv-LV" sz="1600" b="1" dirty="0" err="1" smtClean="0">
                <a:solidFill>
                  <a:srgbClr val="BB1E22"/>
                </a:solidFill>
                <a:latin typeface="Verdana" pitchFamily="1" charset="0"/>
              </a:rPr>
              <a:t>klonāli</a:t>
            </a:r>
            <a:r>
              <a:rPr lang="lv-LV" sz="1600" b="1" dirty="0" smtClean="0">
                <a:solidFill>
                  <a:srgbClr val="BB1E22"/>
                </a:solidFill>
                <a:latin typeface="Verdana" pitchFamily="1" charset="0"/>
              </a:rPr>
              <a:t> </a:t>
            </a:r>
            <a:r>
              <a:rPr lang="lv-LV" sz="1600" b="1" dirty="0" err="1" smtClean="0">
                <a:solidFill>
                  <a:srgbClr val="BB1E22"/>
                </a:solidFill>
                <a:latin typeface="Verdana" pitchFamily="1" charset="0"/>
              </a:rPr>
              <a:t>amplificētu</a:t>
            </a:r>
            <a:r>
              <a:rPr lang="lv-LV" sz="1600" b="1" dirty="0" smtClean="0">
                <a:solidFill>
                  <a:srgbClr val="BB1E22"/>
                </a:solidFill>
                <a:latin typeface="Verdana" pitchFamily="1" charset="0"/>
              </a:rPr>
              <a:t> DNS fragmentu uz katras daļiņas </a:t>
            </a:r>
            <a:endParaRPr lang="en-US" sz="1600" b="1" dirty="0">
              <a:solidFill>
                <a:srgbClr val="BB1E22"/>
              </a:solidFill>
              <a:latin typeface="Verdana" pitchFamily="1" charset="0"/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295400" y="3810000"/>
            <a:ext cx="3816350" cy="1981200"/>
            <a:chOff x="816" y="2400"/>
            <a:chExt cx="2404" cy="1248"/>
          </a:xfrm>
        </p:grpSpPr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816" y="3360"/>
              <a:ext cx="18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en-US" sz="1200" b="1">
                <a:latin typeface="Verdana" pitchFamily="1" charset="0"/>
              </a:endParaRPr>
            </a:p>
            <a:p>
              <a:pPr algn="ctr" eaLnBrk="1" hangingPunct="1"/>
              <a:r>
                <a:rPr lang="en-US" sz="1200" b="1">
                  <a:latin typeface="Verdana" pitchFamily="1" charset="0"/>
                </a:rPr>
                <a:t>Isolate DNA-containing beads </a:t>
              </a:r>
            </a:p>
          </p:txBody>
        </p:sp>
        <p:sp>
          <p:nvSpPr>
            <p:cNvPr id="6" name="Line 27"/>
            <p:cNvSpPr>
              <a:spLocks noChangeShapeType="1"/>
            </p:cNvSpPr>
            <p:nvPr/>
          </p:nvSpPr>
          <p:spPr bwMode="auto">
            <a:xfrm flipH="1">
              <a:off x="2544" y="2928"/>
              <a:ext cx="676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lv-LV"/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1104" y="2400"/>
              <a:ext cx="1272" cy="1004"/>
              <a:chOff x="332" y="2256"/>
              <a:chExt cx="1840" cy="1548"/>
            </a:xfrm>
          </p:grpSpPr>
          <p:pic>
            <p:nvPicPr>
              <p:cNvPr id="8" name="Picture 2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" y="2256"/>
                <a:ext cx="1788" cy="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3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0800000">
                <a:off x="332" y="3024"/>
                <a:ext cx="1788" cy="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90600"/>
            <a:ext cx="411163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2819400" y="990600"/>
            <a:ext cx="3346450" cy="2209800"/>
            <a:chOff x="1776" y="624"/>
            <a:chExt cx="2108" cy="1392"/>
          </a:xfrm>
        </p:grpSpPr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064" y="1728"/>
              <a:ext cx="18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latin typeface="Verdana" pitchFamily="1" charset="0"/>
                </a:rPr>
                <a:t>Link DNA fragments to beads (one fragment per bead)</a:t>
              </a:r>
            </a:p>
          </p:txBody>
        </p:sp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0" y="624"/>
              <a:ext cx="1126" cy="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1776" y="1104"/>
              <a:ext cx="416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304800" y="2743200"/>
            <a:ext cx="288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200" b="1" dirty="0">
                <a:latin typeface="Verdana" pitchFamily="1" charset="0"/>
              </a:rPr>
              <a:t>Attach adaptors (A and B) to ends of DNA fragments</a:t>
            </a:r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2362200" y="106680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Verdana" pitchFamily="1" charset="0"/>
              </a:rPr>
              <a:t>A</a:t>
            </a: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2362200" y="2133600"/>
            <a:ext cx="319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Verdana" pitchFamily="1" charset="0"/>
              </a:rPr>
              <a:t>B</a:t>
            </a:r>
          </a:p>
        </p:txBody>
      </p:sp>
      <p:pic>
        <p:nvPicPr>
          <p:cNvPr id="18" name="Picture 41" descr="Snapshot 2008-04-11#15F2FF.tiff                                000A8208cascabel                       C2C2A2EC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071563"/>
            <a:ext cx="137160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5029200" y="1212850"/>
            <a:ext cx="4673600" cy="4770438"/>
            <a:chOff x="3168" y="764"/>
            <a:chExt cx="2944" cy="3005"/>
          </a:xfrm>
        </p:grpSpPr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96" y="764"/>
              <a:ext cx="342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08" y="2340"/>
              <a:ext cx="1488" cy="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760" y="1156"/>
              <a:ext cx="884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032" y="1580"/>
              <a:ext cx="208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latin typeface="Verdana" pitchFamily="1" charset="0"/>
                </a:rPr>
                <a:t>Create </a:t>
              </a:r>
            </a:p>
            <a:p>
              <a:pPr algn="ctr" eaLnBrk="1" hangingPunct="1"/>
              <a:r>
                <a:rPr lang="en-US" sz="1200" b="1">
                  <a:latin typeface="Verdana" pitchFamily="1" charset="0"/>
                </a:rPr>
                <a:t>“Water-in-oil” </a:t>
              </a:r>
            </a:p>
            <a:p>
              <a:pPr algn="ctr" eaLnBrk="1" hangingPunct="1"/>
              <a:r>
                <a:rPr lang="en-US" sz="1200" b="1">
                  <a:latin typeface="Verdana" pitchFamily="1" charset="0"/>
                </a:rPr>
                <a:t>emulsion 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3312" y="908"/>
              <a:ext cx="18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latin typeface="Verdana" pitchFamily="1" charset="0"/>
                </a:rPr>
                <a:t>+ PCR Reagents 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3292" y="1200"/>
              <a:ext cx="18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latin typeface="Verdana" pitchFamily="1" charset="0"/>
                </a:rPr>
                <a:t>+  Emulsion Oil 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3168" y="3596"/>
              <a:ext cx="18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latin typeface="Verdana" pitchFamily="1" charset="0"/>
                </a:rPr>
                <a:t>Perform emulsion PCR </a:t>
              </a:r>
            </a:p>
          </p:txBody>
        </p:sp>
        <p:sp>
          <p:nvSpPr>
            <p:cNvPr id="27" name="Line 42"/>
            <p:cNvSpPr>
              <a:spLocks noChangeShapeType="1"/>
            </p:cNvSpPr>
            <p:nvPr/>
          </p:nvSpPr>
          <p:spPr bwMode="auto">
            <a:xfrm flipH="1">
              <a:off x="4992" y="2060"/>
              <a:ext cx="160" cy="432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26363" y="3625463"/>
            <a:ext cx="1617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1D528D"/>
                </a:solidFill>
                <a:latin typeface="Verdana" pitchFamily="1" charset="0"/>
              </a:rPr>
              <a:t>Attach adaptors </a:t>
            </a:r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45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lv-LV" sz="2800" dirty="0">
                <a:ea typeface="+mj-ea"/>
                <a:cs typeface="Arial" charset="0"/>
              </a:rPr>
              <a:t>Pusvadītāja </a:t>
            </a:r>
            <a:r>
              <a:rPr lang="lv-LV" sz="2800" dirty="0" err="1">
                <a:ea typeface="+mj-ea"/>
                <a:cs typeface="Arial" charset="0"/>
              </a:rPr>
              <a:t>sekvenēšana</a:t>
            </a:r>
            <a:endParaRPr lang="lv-LV" sz="2800" dirty="0">
              <a:ea typeface="+mj-ea"/>
              <a:cs typeface="Arial" charset="0"/>
            </a:endParaRPr>
          </a:p>
          <a:p>
            <a:pPr eaLnBrk="0" hangingPunct="0">
              <a:defRPr/>
            </a:pPr>
            <a:r>
              <a:rPr lang="lv-LV" sz="2800" dirty="0">
                <a:ea typeface="+mj-ea"/>
                <a:cs typeface="Arial" charset="0"/>
              </a:rPr>
              <a:t>(</a:t>
            </a:r>
            <a:r>
              <a:rPr lang="lv-LV" sz="2800" dirty="0" err="1">
                <a:ea typeface="+mj-ea"/>
                <a:cs typeface="Arial" charset="0"/>
              </a:rPr>
              <a:t>semiconductor</a:t>
            </a:r>
            <a:r>
              <a:rPr lang="lv-LV" sz="2800" dirty="0">
                <a:ea typeface="+mj-ea"/>
                <a:cs typeface="Arial" charset="0"/>
              </a:rPr>
              <a:t>)</a:t>
            </a:r>
          </a:p>
        </p:txBody>
      </p:sp>
      <p:pic>
        <p:nvPicPr>
          <p:cNvPr id="68611" name="Picture 2" descr="D:\PICTURES\logo\IonTorr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69" y="44450"/>
            <a:ext cx="23050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504" y="5328592"/>
            <a:ext cx="920491" cy="908720"/>
          </a:xfrm>
          <a:prstGeom prst="rect">
            <a:avLst/>
          </a:prstGeom>
          <a:effectLst>
            <a:glow rad="76200">
              <a:srgbClr val="664581">
                <a:alpha val="67000"/>
              </a:srgbClr>
            </a:glow>
            <a:reflection stA="88000" endPos="45000" dist="127000" dir="5400000" sy="-100000" algn="bl" rotWithShape="0"/>
            <a:softEdge rad="25400"/>
          </a:effectLst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15616" y="1566316"/>
            <a:ext cx="1476191" cy="149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57846" y="1556792"/>
            <a:ext cx="1085714" cy="150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122550" y="3469204"/>
            <a:ext cx="1476191" cy="159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380065" y="3481384"/>
            <a:ext cx="1504762" cy="1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18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739457" y="3469204"/>
            <a:ext cx="1542857" cy="159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" name="直接箭头连接符 20"/>
          <p:cNvCxnSpPr/>
          <p:nvPr/>
        </p:nvCxnSpPr>
        <p:spPr>
          <a:xfrm>
            <a:off x="2644775" y="2274888"/>
            <a:ext cx="4238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肘形连接符 23"/>
          <p:cNvCxnSpPr>
            <a:stCxn id="7" idx="2"/>
            <a:endCxn id="8" idx="0"/>
          </p:cNvCxnSpPr>
          <p:nvPr/>
        </p:nvCxnSpPr>
        <p:spPr>
          <a:xfrm rot="5400000">
            <a:off x="4577557" y="345281"/>
            <a:ext cx="406400" cy="5840413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直接箭头连接符 26"/>
          <p:cNvCxnSpPr/>
          <p:nvPr/>
        </p:nvCxnSpPr>
        <p:spPr>
          <a:xfrm>
            <a:off x="2774950" y="4264025"/>
            <a:ext cx="5873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直接箭头连接符 27"/>
          <p:cNvCxnSpPr>
            <a:endCxn id="10" idx="1"/>
          </p:cNvCxnSpPr>
          <p:nvPr/>
        </p:nvCxnSpPr>
        <p:spPr>
          <a:xfrm flipV="1">
            <a:off x="4983163" y="4264025"/>
            <a:ext cx="755650" cy="174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17924" r="16370"/>
          <a:stretch/>
        </p:blipFill>
        <p:spPr>
          <a:xfrm>
            <a:off x="3068027" y="1566316"/>
            <a:ext cx="3549697" cy="149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6" name="直接箭头连接符 24"/>
          <p:cNvCxnSpPr/>
          <p:nvPr/>
        </p:nvCxnSpPr>
        <p:spPr>
          <a:xfrm flipV="1">
            <a:off x="6705600" y="2265363"/>
            <a:ext cx="436563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2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31224" cy="563563"/>
          </a:xfrm>
        </p:spPr>
        <p:txBody>
          <a:bodyPr/>
          <a:lstStyle/>
          <a:p>
            <a:r>
              <a:rPr lang="lv-LV" dirty="0" err="1" smtClean="0"/>
              <a:t>Fosfodiestersaitei</a:t>
            </a:r>
            <a:r>
              <a:rPr lang="lv-LV" dirty="0" smtClean="0"/>
              <a:t> veidojoties atbrīvojas  H</a:t>
            </a:r>
            <a:r>
              <a:rPr lang="lv-LV" baseline="30000" dirty="0" smtClean="0"/>
              <a:t>+</a:t>
            </a:r>
            <a:endParaRPr lang="lv-LV" baseline="30000" dirty="0"/>
          </a:p>
        </p:txBody>
      </p:sp>
      <p:pic>
        <p:nvPicPr>
          <p:cNvPr id="122882" name="Picture 2" descr="http://www.invitrogen.com/etc/medialib/images/Sequencing/Semiconductor-Sequencing/Ion-Torrent.Par.54658.Image.660.400.1.gif.Step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8616" cy="554461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39" y="1484784"/>
            <a:ext cx="4121150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Jonu sensora uzbūve</a:t>
            </a:r>
            <a:endParaRPr lang="lv-LV" dirty="0"/>
          </a:p>
        </p:txBody>
      </p:sp>
      <p:pic>
        <p:nvPicPr>
          <p:cNvPr id="186370" name="Picture 2" descr="http://www.invitrogen.com/etc/medialib/images/Sequencing/Semiconductor-Sequencing/Ion-Torrent.Par.79124.Image.660.400.1.gif.Step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861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87394" name="Picture 2" descr="http://www.invitrogen.com/etc/medialib/images/Sequencing/Semiconductor-Sequencing/Ion-Torrent.Par.32085.Image.660.400.1.gif.Step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861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88418" name="Picture 2" descr="http://www.invitrogen.com/etc/medialib/images/Sequencing/Semiconductor-Sequencing/Ion-Torrent.Par.83208.Image.660.400.1.gif.Step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861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89442" name="Picture 2" descr="http://www.invitrogen.com/etc/medialib/images/Sequencing/Semiconductor-Sequencing/Ion-Torrent.Par.52461.Image.660.400.1.gif.Step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861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984523"/>
          </a:xfrm>
        </p:spPr>
        <p:txBody>
          <a:bodyPr/>
          <a:lstStyle/>
          <a:p>
            <a:r>
              <a:rPr lang="lv-LV" dirty="0" smtClean="0"/>
              <a:t>DNS sadalīšana pēc sekvences ar hibridizācijas palīdzību</a:t>
            </a:r>
            <a:endParaRPr lang="lv-LV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black">
          <a:xfrm>
            <a:off x="467544" y="116632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DNS “</a:t>
            </a:r>
            <a:r>
              <a:rPr lang="lv-LV" sz="3200" b="1" kern="0" dirty="0" err="1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Sķirošana</a:t>
            </a:r>
            <a:r>
              <a:rPr lang="lv-LV" sz="3200" b="1" kern="0" dirty="0" smtClean="0">
                <a:solidFill>
                  <a:srgbClr val="000066"/>
                </a:solidFill>
                <a:latin typeface="Calibri" pitchFamily="34" charset="0"/>
                <a:ea typeface="+mj-ea"/>
                <a:cs typeface="Calibri" pitchFamily="34" charset="0"/>
              </a:rPr>
              <a:t>”</a:t>
            </a:r>
            <a:endParaRPr kumimoji="0" lang="lv-LV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Parallelogram 6"/>
          <p:cNvSpPr/>
          <p:nvPr/>
        </p:nvSpPr>
        <p:spPr bwMode="auto">
          <a:xfrm>
            <a:off x="648072" y="5129808"/>
            <a:ext cx="3600400" cy="1368152"/>
          </a:xfrm>
          <a:prstGeom prst="parallelogram">
            <a:avLst>
              <a:gd name="adj" fmla="val 8801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7724" y="3473624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b="1" dirty="0" smtClean="0"/>
              <a:t>A</a:t>
            </a:r>
            <a:br>
              <a:rPr lang="lv-LV" b="1" dirty="0" smtClean="0"/>
            </a:br>
            <a:r>
              <a:rPr lang="lv-LV" b="1" dirty="0" smtClean="0"/>
              <a:t>C</a:t>
            </a:r>
            <a:br>
              <a:rPr lang="lv-LV" b="1" dirty="0" smtClean="0"/>
            </a:br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T</a:t>
            </a:r>
          </a:p>
          <a:p>
            <a:pPr algn="ctr"/>
            <a:r>
              <a:rPr lang="lv-LV" b="1" dirty="0" smtClean="0"/>
              <a:t>T</a:t>
            </a:r>
            <a:br>
              <a:rPr lang="lv-LV" b="1" dirty="0" smtClean="0"/>
            </a:br>
            <a:r>
              <a:rPr lang="lv-LV" b="1" dirty="0" smtClean="0"/>
              <a:t>G</a:t>
            </a:r>
            <a:br>
              <a:rPr lang="lv-LV" b="1" dirty="0" smtClean="0"/>
            </a:br>
            <a:r>
              <a:rPr lang="lv-LV" b="1" dirty="0" smtClean="0"/>
              <a:t>C</a:t>
            </a:r>
          </a:p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2088232" y="2969568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b="1" dirty="0" smtClean="0"/>
              <a:t>A</a:t>
            </a:r>
            <a:br>
              <a:rPr lang="lv-LV" b="1" dirty="0" smtClean="0"/>
            </a:br>
            <a:r>
              <a:rPr lang="lv-LV" b="1" dirty="0" smtClean="0"/>
              <a:t>C</a:t>
            </a:r>
            <a:br>
              <a:rPr lang="lv-LV" b="1" dirty="0" smtClean="0"/>
            </a:br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T</a:t>
            </a:r>
          </a:p>
          <a:p>
            <a:pPr algn="ctr"/>
            <a:r>
              <a:rPr lang="lv-LV" b="1" dirty="0" smtClean="0"/>
              <a:t>T</a:t>
            </a:r>
            <a:br>
              <a:rPr lang="lv-LV" b="1" dirty="0" smtClean="0"/>
            </a:br>
            <a:r>
              <a:rPr lang="lv-LV" b="1" dirty="0" smtClean="0"/>
              <a:t>G</a:t>
            </a:r>
            <a:br>
              <a:rPr lang="lv-LV" b="1" dirty="0" smtClean="0"/>
            </a:br>
            <a:r>
              <a:rPr lang="lv-LV" b="1" dirty="0" smtClean="0"/>
              <a:t>C</a:t>
            </a:r>
          </a:p>
          <a:p>
            <a:pPr algn="ctr"/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952328" y="3329608"/>
            <a:ext cx="3770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 smtClean="0"/>
              <a:t>5’</a:t>
            </a:r>
          </a:p>
          <a:p>
            <a:pPr algn="ctr"/>
            <a:r>
              <a:rPr lang="lv-LV" b="1" dirty="0" smtClean="0"/>
              <a:t>A</a:t>
            </a:r>
            <a:br>
              <a:rPr lang="lv-LV" b="1" dirty="0" smtClean="0"/>
            </a:br>
            <a:r>
              <a:rPr lang="lv-LV" b="1" dirty="0" smtClean="0"/>
              <a:t>C</a:t>
            </a:r>
            <a:br>
              <a:rPr lang="lv-LV" b="1" dirty="0" smtClean="0"/>
            </a:br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G</a:t>
            </a:r>
          </a:p>
          <a:p>
            <a:pPr algn="ctr"/>
            <a:r>
              <a:rPr lang="lv-LV" b="1" dirty="0" smtClean="0"/>
              <a:t>T</a:t>
            </a:r>
          </a:p>
          <a:p>
            <a:pPr algn="ctr"/>
            <a:r>
              <a:rPr lang="lv-LV" b="1" dirty="0" smtClean="0"/>
              <a:t>T</a:t>
            </a:r>
            <a:br>
              <a:rPr lang="lv-LV" b="1" dirty="0" smtClean="0"/>
            </a:br>
            <a:r>
              <a:rPr lang="lv-LV" b="1" dirty="0" smtClean="0"/>
              <a:t>G</a:t>
            </a:r>
            <a:br>
              <a:rPr lang="lv-LV" b="1" dirty="0" smtClean="0"/>
            </a:br>
            <a:r>
              <a:rPr lang="lv-LV" b="1" dirty="0" smtClean="0"/>
              <a:t>C</a:t>
            </a:r>
          </a:p>
          <a:p>
            <a:pPr algn="ctr"/>
            <a:endParaRPr lang="lv-LV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2543672"/>
            <a:ext cx="2600751" cy="4314328"/>
            <a:chOff x="4489807" y="1772816"/>
            <a:chExt cx="2600751" cy="4314328"/>
          </a:xfrm>
        </p:grpSpPr>
        <p:sp>
          <p:nvSpPr>
            <p:cNvPr id="8" name="TextBox 7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T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2081" y="2038924"/>
            <a:ext cx="2600751" cy="4314328"/>
            <a:chOff x="4489807" y="1772816"/>
            <a:chExt cx="2600751" cy="4314328"/>
          </a:xfrm>
        </p:grpSpPr>
        <p:sp>
          <p:nvSpPr>
            <p:cNvPr id="18" name="TextBox 17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T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33043" y="2371552"/>
            <a:ext cx="2600751" cy="4314328"/>
            <a:chOff x="4489807" y="1772816"/>
            <a:chExt cx="2600751" cy="4314328"/>
          </a:xfrm>
        </p:grpSpPr>
        <p:sp>
          <p:nvSpPr>
            <p:cNvPr id="22" name="TextBox 21"/>
            <p:cNvSpPr txBox="1"/>
            <p:nvPr/>
          </p:nvSpPr>
          <p:spPr>
            <a:xfrm>
              <a:off x="5868144" y="2708920"/>
              <a:ext cx="37702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lv-LV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T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</a:p>
            <a:p>
              <a:pPr algn="ctr"/>
              <a:r>
                <a:rPr lang="lv-LV" b="1" dirty="0" smtClean="0">
                  <a:solidFill>
                    <a:srgbClr val="FF0000"/>
                  </a:solidFill>
                </a:rPr>
                <a:t>A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C</a:t>
              </a:r>
              <a:br>
                <a:rPr lang="lv-LV" b="1" dirty="0" smtClean="0">
                  <a:solidFill>
                    <a:srgbClr val="FF0000"/>
                  </a:solidFill>
                </a:rPr>
              </a:br>
              <a:r>
                <a:rPr lang="lv-LV" b="1" dirty="0" smtClean="0">
                  <a:solidFill>
                    <a:srgbClr val="FF0000"/>
                  </a:solidFill>
                </a:rPr>
                <a:t>G</a:t>
              </a:r>
            </a:p>
            <a:p>
              <a:pPr algn="ctr"/>
              <a:endParaRPr lang="lv-LV" dirty="0">
                <a:solidFill>
                  <a:srgbClr val="FF0000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6012160" y="1772816"/>
              <a:ext cx="1078398" cy="1244256"/>
            </a:xfrm>
            <a:custGeom>
              <a:avLst/>
              <a:gdLst>
                <a:gd name="connsiteX0" fmla="*/ 55545 w 1078398"/>
                <a:gd name="connsiteY0" fmla="*/ 1244256 h 1244256"/>
                <a:gd name="connsiteX1" fmla="*/ 34997 w 1078398"/>
                <a:gd name="connsiteY1" fmla="*/ 1213434 h 1244256"/>
                <a:gd name="connsiteX2" fmla="*/ 14449 w 1078398"/>
                <a:gd name="connsiteY2" fmla="*/ 1192885 h 1244256"/>
                <a:gd name="connsiteX3" fmla="*/ 4175 w 1078398"/>
                <a:gd name="connsiteY3" fmla="*/ 1141514 h 1244256"/>
                <a:gd name="connsiteX4" fmla="*/ 14449 w 1078398"/>
                <a:gd name="connsiteY4" fmla="*/ 792193 h 1244256"/>
                <a:gd name="connsiteX5" fmla="*/ 76094 w 1078398"/>
                <a:gd name="connsiteY5" fmla="*/ 710000 h 1244256"/>
                <a:gd name="connsiteX6" fmla="*/ 127465 w 1078398"/>
                <a:gd name="connsiteY6" fmla="*/ 648355 h 1244256"/>
                <a:gd name="connsiteX7" fmla="*/ 230206 w 1078398"/>
                <a:gd name="connsiteY7" fmla="*/ 576436 h 1244256"/>
                <a:gd name="connsiteX8" fmla="*/ 291851 w 1078398"/>
                <a:gd name="connsiteY8" fmla="*/ 555887 h 1244256"/>
                <a:gd name="connsiteX9" fmla="*/ 363770 w 1078398"/>
                <a:gd name="connsiteY9" fmla="*/ 535339 h 1244256"/>
                <a:gd name="connsiteX10" fmla="*/ 692543 w 1078398"/>
                <a:gd name="connsiteY10" fmla="*/ 525065 h 1244256"/>
                <a:gd name="connsiteX11" fmla="*/ 754188 w 1078398"/>
                <a:gd name="connsiteY11" fmla="*/ 483968 h 1244256"/>
                <a:gd name="connsiteX12" fmla="*/ 867204 w 1078398"/>
                <a:gd name="connsiteY12" fmla="*/ 422323 h 1244256"/>
                <a:gd name="connsiteX13" fmla="*/ 887752 w 1078398"/>
                <a:gd name="connsiteY13" fmla="*/ 391501 h 1244256"/>
                <a:gd name="connsiteX14" fmla="*/ 969945 w 1078398"/>
                <a:gd name="connsiteY14" fmla="*/ 329856 h 1244256"/>
                <a:gd name="connsiteX15" fmla="*/ 990494 w 1078398"/>
                <a:gd name="connsiteY15" fmla="*/ 309308 h 1244256"/>
                <a:gd name="connsiteX16" fmla="*/ 1000768 w 1078398"/>
                <a:gd name="connsiteY16" fmla="*/ 278485 h 1244256"/>
                <a:gd name="connsiteX17" fmla="*/ 1072687 w 1078398"/>
                <a:gd name="connsiteY17" fmla="*/ 247663 h 1244256"/>
                <a:gd name="connsiteX18" fmla="*/ 1041865 w 1078398"/>
                <a:gd name="connsiteY18" fmla="*/ 124373 h 1244256"/>
                <a:gd name="connsiteX19" fmla="*/ 1021316 w 1078398"/>
                <a:gd name="connsiteY19" fmla="*/ 103825 h 1244256"/>
                <a:gd name="connsiteX20" fmla="*/ 1000768 w 1078398"/>
                <a:gd name="connsiteY20" fmla="*/ 73002 h 1244256"/>
                <a:gd name="connsiteX21" fmla="*/ 980220 w 1078398"/>
                <a:gd name="connsiteY21" fmla="*/ 11357 h 1244256"/>
                <a:gd name="connsiteX22" fmla="*/ 1021316 w 1078398"/>
                <a:gd name="connsiteY22" fmla="*/ 1083 h 12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8398" h="1244256">
                  <a:moveTo>
                    <a:pt x="55545" y="1244256"/>
                  </a:moveTo>
                  <a:cubicBezTo>
                    <a:pt x="48696" y="1233982"/>
                    <a:pt x="42711" y="1223076"/>
                    <a:pt x="34997" y="1213434"/>
                  </a:cubicBezTo>
                  <a:cubicBezTo>
                    <a:pt x="28946" y="1205870"/>
                    <a:pt x="18265" y="1201788"/>
                    <a:pt x="14449" y="1192885"/>
                  </a:cubicBezTo>
                  <a:cubicBezTo>
                    <a:pt x="7570" y="1176834"/>
                    <a:pt x="7600" y="1158638"/>
                    <a:pt x="4175" y="1141514"/>
                  </a:cubicBezTo>
                  <a:cubicBezTo>
                    <a:pt x="7600" y="1025074"/>
                    <a:pt x="0" y="907784"/>
                    <a:pt x="14449" y="792193"/>
                  </a:cubicBezTo>
                  <a:cubicBezTo>
                    <a:pt x="19760" y="749704"/>
                    <a:pt x="54226" y="737335"/>
                    <a:pt x="76094" y="710000"/>
                  </a:cubicBezTo>
                  <a:cubicBezTo>
                    <a:pt x="110690" y="666756"/>
                    <a:pt x="80864" y="688299"/>
                    <a:pt x="127465" y="648355"/>
                  </a:cubicBezTo>
                  <a:cubicBezTo>
                    <a:pt x="142388" y="635564"/>
                    <a:pt x="220554" y="579653"/>
                    <a:pt x="230206" y="576436"/>
                  </a:cubicBezTo>
                  <a:lnTo>
                    <a:pt x="291851" y="555887"/>
                  </a:lnTo>
                  <a:cubicBezTo>
                    <a:pt x="308363" y="550383"/>
                    <a:pt x="348292" y="536199"/>
                    <a:pt x="363770" y="535339"/>
                  </a:cubicBezTo>
                  <a:cubicBezTo>
                    <a:pt x="473246" y="529257"/>
                    <a:pt x="582952" y="528490"/>
                    <a:pt x="692543" y="525065"/>
                  </a:cubicBezTo>
                  <a:cubicBezTo>
                    <a:pt x="713091" y="511366"/>
                    <a:pt x="732099" y="495012"/>
                    <a:pt x="754188" y="483968"/>
                  </a:cubicBezTo>
                  <a:cubicBezTo>
                    <a:pt x="847426" y="437350"/>
                    <a:pt x="810894" y="459863"/>
                    <a:pt x="867204" y="422323"/>
                  </a:cubicBezTo>
                  <a:cubicBezTo>
                    <a:pt x="874053" y="412049"/>
                    <a:pt x="878574" y="399761"/>
                    <a:pt x="887752" y="391501"/>
                  </a:cubicBezTo>
                  <a:cubicBezTo>
                    <a:pt x="913208" y="368591"/>
                    <a:pt x="945728" y="354072"/>
                    <a:pt x="969945" y="329856"/>
                  </a:cubicBezTo>
                  <a:lnTo>
                    <a:pt x="990494" y="309308"/>
                  </a:lnTo>
                  <a:cubicBezTo>
                    <a:pt x="993919" y="299034"/>
                    <a:pt x="993110" y="286143"/>
                    <a:pt x="1000768" y="278485"/>
                  </a:cubicBezTo>
                  <a:cubicBezTo>
                    <a:pt x="1013463" y="265790"/>
                    <a:pt x="1054267" y="253803"/>
                    <a:pt x="1072687" y="247663"/>
                  </a:cubicBezTo>
                  <a:cubicBezTo>
                    <a:pt x="1064108" y="170452"/>
                    <a:pt x="1078398" y="170038"/>
                    <a:pt x="1041865" y="124373"/>
                  </a:cubicBezTo>
                  <a:cubicBezTo>
                    <a:pt x="1035814" y="116809"/>
                    <a:pt x="1027367" y="111389"/>
                    <a:pt x="1021316" y="103825"/>
                  </a:cubicBezTo>
                  <a:cubicBezTo>
                    <a:pt x="1013602" y="94183"/>
                    <a:pt x="1005783" y="84286"/>
                    <a:pt x="1000768" y="73002"/>
                  </a:cubicBezTo>
                  <a:cubicBezTo>
                    <a:pt x="991971" y="53209"/>
                    <a:pt x="980220" y="11357"/>
                    <a:pt x="980220" y="11357"/>
                  </a:cubicBezTo>
                  <a:cubicBezTo>
                    <a:pt x="1014291" y="0"/>
                    <a:pt x="1000212" y="1083"/>
                    <a:pt x="1021316" y="108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489807" y="5239820"/>
              <a:ext cx="1582220" cy="847324"/>
            </a:xfrm>
            <a:custGeom>
              <a:avLst/>
              <a:gdLst>
                <a:gd name="connsiteX0" fmla="*/ 1582220 w 1582220"/>
                <a:gd name="connsiteY0" fmla="*/ 0 h 847324"/>
                <a:gd name="connsiteX1" fmla="*/ 1571946 w 1582220"/>
                <a:gd name="connsiteY1" fmla="*/ 30823 h 847324"/>
                <a:gd name="connsiteX2" fmla="*/ 1530849 w 1582220"/>
                <a:gd name="connsiteY2" fmla="*/ 92468 h 847324"/>
                <a:gd name="connsiteX3" fmla="*/ 1510301 w 1582220"/>
                <a:gd name="connsiteY3" fmla="*/ 154113 h 847324"/>
                <a:gd name="connsiteX4" fmla="*/ 1500027 w 1582220"/>
                <a:gd name="connsiteY4" fmla="*/ 184935 h 847324"/>
                <a:gd name="connsiteX5" fmla="*/ 1428108 w 1582220"/>
                <a:gd name="connsiteY5" fmla="*/ 277402 h 847324"/>
                <a:gd name="connsiteX6" fmla="*/ 1407559 w 1582220"/>
                <a:gd name="connsiteY6" fmla="*/ 339047 h 847324"/>
                <a:gd name="connsiteX7" fmla="*/ 1376737 w 1582220"/>
                <a:gd name="connsiteY7" fmla="*/ 359596 h 847324"/>
                <a:gd name="connsiteX8" fmla="*/ 1345914 w 1582220"/>
                <a:gd name="connsiteY8" fmla="*/ 390418 h 847324"/>
                <a:gd name="connsiteX9" fmla="*/ 1304818 w 1582220"/>
                <a:gd name="connsiteY9" fmla="*/ 410967 h 847324"/>
                <a:gd name="connsiteX10" fmla="*/ 1273995 w 1582220"/>
                <a:gd name="connsiteY10" fmla="*/ 441789 h 847324"/>
                <a:gd name="connsiteX11" fmla="*/ 1232899 w 1582220"/>
                <a:gd name="connsiteY11" fmla="*/ 462337 h 847324"/>
                <a:gd name="connsiteX12" fmla="*/ 1181528 w 1582220"/>
                <a:gd name="connsiteY12" fmla="*/ 513708 h 847324"/>
                <a:gd name="connsiteX13" fmla="*/ 1140431 w 1582220"/>
                <a:gd name="connsiteY13" fmla="*/ 544531 h 847324"/>
                <a:gd name="connsiteX14" fmla="*/ 1078786 w 1582220"/>
                <a:gd name="connsiteY14" fmla="*/ 565079 h 847324"/>
                <a:gd name="connsiteX15" fmla="*/ 1047964 w 1582220"/>
                <a:gd name="connsiteY15" fmla="*/ 585627 h 847324"/>
                <a:gd name="connsiteX16" fmla="*/ 986319 w 1582220"/>
                <a:gd name="connsiteY16" fmla="*/ 606176 h 847324"/>
                <a:gd name="connsiteX17" fmla="*/ 924674 w 1582220"/>
                <a:gd name="connsiteY17" fmla="*/ 636998 h 847324"/>
                <a:gd name="connsiteX18" fmla="*/ 893851 w 1582220"/>
                <a:gd name="connsiteY18" fmla="*/ 657546 h 847324"/>
                <a:gd name="connsiteX19" fmla="*/ 821932 w 1582220"/>
                <a:gd name="connsiteY19" fmla="*/ 678095 h 847324"/>
                <a:gd name="connsiteX20" fmla="*/ 708917 w 1582220"/>
                <a:gd name="connsiteY20" fmla="*/ 708917 h 847324"/>
                <a:gd name="connsiteX21" fmla="*/ 636997 w 1582220"/>
                <a:gd name="connsiteY21" fmla="*/ 719191 h 847324"/>
                <a:gd name="connsiteX22" fmla="*/ 410966 w 1582220"/>
                <a:gd name="connsiteY22" fmla="*/ 739740 h 847324"/>
                <a:gd name="connsiteX23" fmla="*/ 380144 w 1582220"/>
                <a:gd name="connsiteY23" fmla="*/ 760288 h 847324"/>
                <a:gd name="connsiteX24" fmla="*/ 297950 w 1582220"/>
                <a:gd name="connsiteY24" fmla="*/ 780836 h 847324"/>
                <a:gd name="connsiteX25" fmla="*/ 215757 w 1582220"/>
                <a:gd name="connsiteY25" fmla="*/ 811659 h 847324"/>
                <a:gd name="connsiteX26" fmla="*/ 174660 w 1582220"/>
                <a:gd name="connsiteY26" fmla="*/ 832207 h 847324"/>
                <a:gd name="connsiteX27" fmla="*/ 0 w 1582220"/>
                <a:gd name="connsiteY27" fmla="*/ 842481 h 84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82220" h="847324">
                  <a:moveTo>
                    <a:pt x="1582220" y="0"/>
                  </a:moveTo>
                  <a:cubicBezTo>
                    <a:pt x="1578795" y="10274"/>
                    <a:pt x="1577206" y="21356"/>
                    <a:pt x="1571946" y="30823"/>
                  </a:cubicBezTo>
                  <a:cubicBezTo>
                    <a:pt x="1559953" y="52411"/>
                    <a:pt x="1538658" y="69039"/>
                    <a:pt x="1530849" y="92468"/>
                  </a:cubicBezTo>
                  <a:lnTo>
                    <a:pt x="1510301" y="154113"/>
                  </a:lnTo>
                  <a:cubicBezTo>
                    <a:pt x="1506876" y="164387"/>
                    <a:pt x="1506034" y="175924"/>
                    <a:pt x="1500027" y="184935"/>
                  </a:cubicBezTo>
                  <a:cubicBezTo>
                    <a:pt x="1450870" y="258669"/>
                    <a:pt x="1476393" y="229117"/>
                    <a:pt x="1428108" y="277402"/>
                  </a:cubicBezTo>
                  <a:cubicBezTo>
                    <a:pt x="1421258" y="297950"/>
                    <a:pt x="1425581" y="327032"/>
                    <a:pt x="1407559" y="339047"/>
                  </a:cubicBezTo>
                  <a:cubicBezTo>
                    <a:pt x="1397285" y="345897"/>
                    <a:pt x="1386223" y="351691"/>
                    <a:pt x="1376737" y="359596"/>
                  </a:cubicBezTo>
                  <a:cubicBezTo>
                    <a:pt x="1365575" y="368898"/>
                    <a:pt x="1357737" y="381973"/>
                    <a:pt x="1345914" y="390418"/>
                  </a:cubicBezTo>
                  <a:cubicBezTo>
                    <a:pt x="1333451" y="399320"/>
                    <a:pt x="1317281" y="402065"/>
                    <a:pt x="1304818" y="410967"/>
                  </a:cubicBezTo>
                  <a:cubicBezTo>
                    <a:pt x="1292995" y="419412"/>
                    <a:pt x="1285818" y="433344"/>
                    <a:pt x="1273995" y="441789"/>
                  </a:cubicBezTo>
                  <a:cubicBezTo>
                    <a:pt x="1261532" y="450691"/>
                    <a:pt x="1244988" y="452934"/>
                    <a:pt x="1232899" y="462337"/>
                  </a:cubicBezTo>
                  <a:cubicBezTo>
                    <a:pt x="1213784" y="477205"/>
                    <a:pt x="1200901" y="499178"/>
                    <a:pt x="1181528" y="513708"/>
                  </a:cubicBezTo>
                  <a:cubicBezTo>
                    <a:pt x="1167829" y="523982"/>
                    <a:pt x="1155747" y="536873"/>
                    <a:pt x="1140431" y="544531"/>
                  </a:cubicBezTo>
                  <a:cubicBezTo>
                    <a:pt x="1121058" y="554218"/>
                    <a:pt x="1078786" y="565079"/>
                    <a:pt x="1078786" y="565079"/>
                  </a:cubicBezTo>
                  <a:cubicBezTo>
                    <a:pt x="1068512" y="571928"/>
                    <a:pt x="1059248" y="580612"/>
                    <a:pt x="1047964" y="585627"/>
                  </a:cubicBezTo>
                  <a:cubicBezTo>
                    <a:pt x="1028171" y="594424"/>
                    <a:pt x="1004341" y="594162"/>
                    <a:pt x="986319" y="606176"/>
                  </a:cubicBezTo>
                  <a:cubicBezTo>
                    <a:pt x="897983" y="665065"/>
                    <a:pt x="1009748" y="594462"/>
                    <a:pt x="924674" y="636998"/>
                  </a:cubicBezTo>
                  <a:cubicBezTo>
                    <a:pt x="913629" y="642520"/>
                    <a:pt x="904896" y="652024"/>
                    <a:pt x="893851" y="657546"/>
                  </a:cubicBezTo>
                  <a:cubicBezTo>
                    <a:pt x="877431" y="665756"/>
                    <a:pt x="837290" y="673707"/>
                    <a:pt x="821932" y="678095"/>
                  </a:cubicBezTo>
                  <a:cubicBezTo>
                    <a:pt x="771778" y="692425"/>
                    <a:pt x="782163" y="698454"/>
                    <a:pt x="708917" y="708917"/>
                  </a:cubicBezTo>
                  <a:cubicBezTo>
                    <a:pt x="684944" y="712342"/>
                    <a:pt x="661105" y="716895"/>
                    <a:pt x="636997" y="719191"/>
                  </a:cubicBezTo>
                  <a:cubicBezTo>
                    <a:pt x="328577" y="748564"/>
                    <a:pt x="619574" y="713662"/>
                    <a:pt x="410966" y="739740"/>
                  </a:cubicBezTo>
                  <a:cubicBezTo>
                    <a:pt x="400692" y="746589"/>
                    <a:pt x="391188" y="754766"/>
                    <a:pt x="380144" y="760288"/>
                  </a:cubicBezTo>
                  <a:cubicBezTo>
                    <a:pt x="359083" y="770818"/>
                    <a:pt x="317488" y="776928"/>
                    <a:pt x="297950" y="780836"/>
                  </a:cubicBezTo>
                  <a:cubicBezTo>
                    <a:pt x="183540" y="838041"/>
                    <a:pt x="327662" y="769694"/>
                    <a:pt x="215757" y="811659"/>
                  </a:cubicBezTo>
                  <a:cubicBezTo>
                    <a:pt x="201416" y="817037"/>
                    <a:pt x="189436" y="828177"/>
                    <a:pt x="174660" y="832207"/>
                  </a:cubicBezTo>
                  <a:cubicBezTo>
                    <a:pt x="119229" y="847324"/>
                    <a:pt x="55694" y="842481"/>
                    <a:pt x="0" y="8424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71682" name="Picture 2" descr="http://www.dreamstime.com/dna-molecule-in-test-tube-thumb18405955.jpg"/>
          <p:cNvPicPr>
            <a:picLocks noChangeAspect="1" noChangeArrowheads="1"/>
          </p:cNvPicPr>
          <p:nvPr/>
        </p:nvPicPr>
        <p:blipFill>
          <a:blip r:embed="rId2" cstate="print"/>
          <a:srcRect b="5921"/>
          <a:stretch>
            <a:fillRect/>
          </a:stretch>
        </p:blipFill>
        <p:spPr bwMode="auto">
          <a:xfrm>
            <a:off x="6516216" y="2348880"/>
            <a:ext cx="2857500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/>
          <a:lstStyle/>
          <a:p>
            <a:pPr algn="l" eaLnBrk="0" hangingPunct="0">
              <a:defRPr/>
            </a:pPr>
            <a:r>
              <a:rPr lang="lv-LV" sz="3200" dirty="0">
                <a:ea typeface="+mj-ea"/>
                <a:cs typeface="Arial" charset="0"/>
              </a:rPr>
              <a:t>Pusvadītāja </a:t>
            </a:r>
            <a:r>
              <a:rPr lang="lv-LV" sz="3200" dirty="0" smtClean="0">
                <a:ea typeface="+mj-ea"/>
                <a:cs typeface="Arial" charset="0"/>
              </a:rPr>
              <a:t>sekvenēšana (</a:t>
            </a:r>
            <a:r>
              <a:rPr lang="lv-LV" sz="3200" dirty="0" err="1">
                <a:ea typeface="+mj-ea"/>
                <a:cs typeface="Arial" charset="0"/>
              </a:rPr>
              <a:t>semiconductor</a:t>
            </a:r>
            <a:r>
              <a:rPr lang="lv-LV" sz="3200" dirty="0">
                <a:ea typeface="+mj-ea"/>
                <a:cs typeface="Arial" charset="0"/>
              </a:rPr>
              <a:t>)</a:t>
            </a:r>
          </a:p>
        </p:txBody>
      </p:sp>
      <p:pic>
        <p:nvPicPr>
          <p:cNvPr id="70660" name="Picture 4" descr="D:\PICTURES\nbt0212-126a-I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8417"/>
            <a:ext cx="20097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图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8127" y="4725144"/>
            <a:ext cx="1944687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5" descr="D:\PICTURES\Proton_still_.102_441x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1412875"/>
            <a:ext cx="45370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196975"/>
            <a:ext cx="30972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233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 smtClean="0"/>
              <a:t>Sekvenējamo</a:t>
            </a:r>
            <a:r>
              <a:rPr lang="lv-LV" dirty="0" smtClean="0"/>
              <a:t> paraugu </a:t>
            </a:r>
            <a:r>
              <a:rPr lang="lv-LV" dirty="0" err="1" smtClean="0"/>
              <a:t>multiplicēšana</a:t>
            </a:r>
            <a:endParaRPr lang="lv-LV" dirty="0"/>
          </a:p>
        </p:txBody>
      </p:sp>
      <p:pic>
        <p:nvPicPr>
          <p:cNvPr id="285698" name="Picture 2" descr="http://www.pnas.org/content/109/4/1347/F1.large.jpg"/>
          <p:cNvPicPr>
            <a:picLocks noChangeAspect="1" noChangeArrowheads="1"/>
          </p:cNvPicPr>
          <p:nvPr/>
        </p:nvPicPr>
        <p:blipFill>
          <a:blip r:embed="rId2" cstate="print"/>
          <a:srcRect t="37672"/>
          <a:stretch>
            <a:fillRect/>
          </a:stretch>
        </p:blipFill>
        <p:spPr bwMode="auto">
          <a:xfrm>
            <a:off x="395536" y="2564904"/>
            <a:ext cx="788954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 smtClean="0"/>
              <a:t>Bārkodu</a:t>
            </a:r>
            <a:r>
              <a:rPr lang="lv-LV" dirty="0" smtClean="0"/>
              <a:t> ieviešana ar PCR palīdzību</a:t>
            </a:r>
            <a:endParaRPr lang="lv-LV" dirty="0"/>
          </a:p>
        </p:txBody>
      </p:sp>
      <p:pic>
        <p:nvPicPr>
          <p:cNvPr id="3" name="Picture 2" descr="http://www.eurofinsdna.com/fileadmin/images/products/next-gen-sequencing/barcoding_amplicon_sampl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610308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Sapāroto galu sekvenēšana</a:t>
            </a:r>
            <a:endParaRPr lang="lv-LV" dirty="0"/>
          </a:p>
        </p:txBody>
      </p:sp>
      <p:pic>
        <p:nvPicPr>
          <p:cNvPr id="288770" name="Picture 2" descr="http://ars.sciencedirect.com/content/image/1-s2.0-S193459091100381X-gr1.jpg"/>
          <p:cNvPicPr>
            <a:picLocks noChangeAspect="1" noChangeArrowheads="1"/>
          </p:cNvPicPr>
          <p:nvPr/>
        </p:nvPicPr>
        <p:blipFill>
          <a:blip r:embed="rId2" cstate="print"/>
          <a:srcRect r="26365" b="60964"/>
          <a:stretch>
            <a:fillRect/>
          </a:stretch>
        </p:blipFill>
        <p:spPr bwMode="auto">
          <a:xfrm>
            <a:off x="0" y="1772816"/>
            <a:ext cx="9181020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86722" name="Picture 2" descr="http://www.nature.com/ng/journal/v43/n3/images_article/ng.768-F1.jpg"/>
          <p:cNvPicPr>
            <a:picLocks noChangeAspect="1" noChangeArrowheads="1"/>
          </p:cNvPicPr>
          <p:nvPr/>
        </p:nvPicPr>
        <p:blipFill>
          <a:blip r:embed="rId2" cstate="print"/>
          <a:srcRect t="2891" r="49601" b="29171"/>
          <a:stretch>
            <a:fillRect/>
          </a:stretch>
        </p:blipFill>
        <p:spPr bwMode="auto">
          <a:xfrm>
            <a:off x="1619672" y="836712"/>
            <a:ext cx="5400600" cy="6345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Iegūto datu analīze</a:t>
            </a:r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782291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lv-LV" sz="2800" dirty="0" err="1" smtClean="0"/>
              <a:t>Sekveņču</a:t>
            </a:r>
            <a:r>
              <a:rPr lang="lv-LV" sz="2800" dirty="0" smtClean="0"/>
              <a:t> “lasījumu” attīrīšana no</a:t>
            </a:r>
            <a:br>
              <a:rPr lang="lv-LV" sz="2800" dirty="0" smtClean="0"/>
            </a:br>
            <a:r>
              <a:rPr lang="lv-LV" sz="2800" dirty="0" smtClean="0"/>
              <a:t> adapteriem, </a:t>
            </a:r>
            <a:r>
              <a:rPr lang="lv-LV" sz="2800" dirty="0" err="1" smtClean="0"/>
              <a:t>bārkodiem</a:t>
            </a:r>
            <a:r>
              <a:rPr lang="lv-LV" sz="2800" dirty="0" smtClean="0"/>
              <a:t> utt.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lv-LV" sz="2800" dirty="0" smtClean="0"/>
              <a:t>Sekvenču  salīdzināšana: </a:t>
            </a:r>
            <a:br>
              <a:rPr lang="lv-LV" sz="2800" dirty="0" smtClean="0"/>
            </a:br>
            <a:r>
              <a:rPr lang="lv-LV" sz="2800" dirty="0" smtClean="0"/>
              <a:t>a) reference </a:t>
            </a:r>
            <a:r>
              <a:rPr lang="lv-LV" sz="2800" dirty="0" err="1" smtClean="0"/>
              <a:t>based</a:t>
            </a:r>
            <a:r>
              <a:rPr lang="lv-LV" sz="2800" dirty="0" smtClean="0"/>
              <a:t> </a:t>
            </a:r>
            <a:r>
              <a:rPr lang="lv-LV" sz="2800" dirty="0" err="1" smtClean="0"/>
              <a:t>alignment</a:t>
            </a:r>
            <a:r>
              <a:rPr lang="lv-LV" sz="2800" dirty="0" smtClean="0"/>
              <a:t/>
            </a:r>
            <a:br>
              <a:rPr lang="lv-LV" sz="2800" dirty="0" smtClean="0"/>
            </a:br>
            <a:r>
              <a:rPr lang="lv-LV" sz="2800" dirty="0" smtClean="0"/>
              <a:t>b) </a:t>
            </a:r>
            <a:r>
              <a:rPr lang="lv-LV" sz="2800" dirty="0" err="1" smtClean="0"/>
              <a:t>de</a:t>
            </a:r>
            <a:r>
              <a:rPr lang="lv-LV" sz="2800" dirty="0" smtClean="0"/>
              <a:t> </a:t>
            </a:r>
            <a:r>
              <a:rPr lang="lv-LV" sz="2800" dirty="0" err="1" smtClean="0"/>
              <a:t>novo</a:t>
            </a:r>
            <a:r>
              <a:rPr lang="lv-LV" sz="2800" dirty="0" smtClean="0"/>
              <a:t> </a:t>
            </a:r>
            <a:r>
              <a:rPr lang="lv-LV" sz="2800" dirty="0" err="1" smtClean="0"/>
              <a:t>based</a:t>
            </a:r>
            <a:r>
              <a:rPr lang="lv-LV" sz="2800" dirty="0" smtClean="0"/>
              <a:t> </a:t>
            </a:r>
            <a:r>
              <a:rPr lang="lv-LV" sz="2800" dirty="0" err="1" smtClean="0"/>
              <a:t>alignment</a:t>
            </a:r>
            <a:endParaRPr lang="lv-LV" sz="2800" dirty="0" smtClean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lv-LV" sz="2800" dirty="0" smtClean="0"/>
              <a:t>Variantu identificēšana</a:t>
            </a:r>
          </a:p>
          <a:p>
            <a:pPr marL="342900" indent="-342900" algn="l">
              <a:lnSpc>
                <a:spcPct val="150000"/>
              </a:lnSpc>
            </a:pPr>
            <a:r>
              <a:rPr lang="lv-LV" sz="2800" dirty="0" smtClean="0"/>
              <a:t>Rezultāts: 	</a:t>
            </a:r>
            <a:br>
              <a:rPr lang="lv-LV" sz="2800" dirty="0" smtClean="0"/>
            </a:br>
            <a:r>
              <a:rPr lang="lv-LV" sz="2800" dirty="0" smtClean="0"/>
              <a:t>10 000 000 SNP – visa genoma sekvenēšana</a:t>
            </a:r>
          </a:p>
          <a:p>
            <a:pPr marL="342900" indent="-342900" algn="l">
              <a:lnSpc>
                <a:spcPct val="150000"/>
              </a:lnSpc>
            </a:pPr>
            <a:r>
              <a:rPr lang="lv-LV" sz="2800" dirty="0" smtClean="0"/>
              <a:t>	60 000 SNP – </a:t>
            </a:r>
            <a:r>
              <a:rPr lang="lv-LV" sz="2800" dirty="0" err="1" smtClean="0"/>
              <a:t>eksoma</a:t>
            </a:r>
            <a:r>
              <a:rPr lang="lv-LV" sz="2800" dirty="0" smtClean="0"/>
              <a:t> sekvenēšana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Dati</a:t>
            </a:r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468438"/>
          </a:xfrm>
        </p:spPr>
        <p:txBody>
          <a:bodyPr/>
          <a:lstStyle/>
          <a:p>
            <a:r>
              <a:rPr lang="lv-LV" dirty="0" smtClean="0"/>
              <a:t>3 </a:t>
            </a:r>
            <a:r>
              <a:rPr lang="lv-LV" dirty="0" err="1" smtClean="0"/>
              <a:t>eksomu</a:t>
            </a:r>
            <a:r>
              <a:rPr lang="lv-LV" dirty="0" smtClean="0"/>
              <a:t> dati = 26.4 </a:t>
            </a:r>
            <a:r>
              <a:rPr lang="lv-LV" dirty="0" err="1" smtClean="0"/>
              <a:t>gb</a:t>
            </a:r>
            <a:r>
              <a:rPr lang="lv-LV" dirty="0" smtClean="0"/>
              <a:t> arhīva formātā</a:t>
            </a:r>
          </a:p>
          <a:p>
            <a:r>
              <a:rPr lang="lv-LV" dirty="0" smtClean="0"/>
              <a:t>Lejupielāde no sekvenēšanas centra servera</a:t>
            </a:r>
            <a:endParaRPr lang="en-US" dirty="0" smtClean="0"/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043608" y="2492896"/>
            <a:ext cx="68421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@FCC032MACXX:5:1101:1525:1954#/1NAGTTCGCCTCCGTGCCATAAACGTCAAGAGAAACAAATGATGTCTTACCACCAAAGGTTAAAAGGGGTAGGTAGGTGCACGACTGCCTC+BP\acceegggggghfghhhiihfafhihghhihihhaghihfgghhhfhhiihifhhc_cdgeggee^`ba]`bab_bbbccccacccb@FCC032MACXX:5:1101:1509:1969#/1NAAAATGCCTGCGTGGTCATCATCAAAAATAGTTACAGTGGCAGTGGAGGGAGATCCGAGGCAAGCAAGGGGAGAAACATGATTGGCTTC+BPP`ccca`eecehde[[b[</a:t>
            </a:r>
            <a:r>
              <a:rPr lang="en-US" sz="1600" dirty="0" err="1">
                <a:latin typeface="Calibri" pitchFamily="34" charset="0"/>
              </a:rPr>
              <a:t>bgdb</a:t>
            </a:r>
            <a:r>
              <a:rPr lang="en-US" sz="1600" dirty="0">
                <a:latin typeface="Calibri" pitchFamily="34" charset="0"/>
              </a:rPr>
              <a:t>[^</a:t>
            </a:r>
            <a:r>
              <a:rPr lang="en-US" sz="1600" dirty="0" err="1">
                <a:latin typeface="Calibri" pitchFamily="34" charset="0"/>
              </a:rPr>
              <a:t>bXbe`afbfhehcf^e</a:t>
            </a:r>
            <a:r>
              <a:rPr lang="en-US" sz="1600" dirty="0">
                <a:latin typeface="Calibri" pitchFamily="34" charset="0"/>
              </a:rPr>
              <a:t>]bOaXe_a_`eBBBBBBBBBBBBBBBBBBBBBBBBBBBBBBBBBBBBB@FCC032MACXX:5:1101:1590:1974#/1NCGCATCATCCCGCGTCATCTCCAACTGGCCATCCGCAACGACGAGGAGCTCAACAAGCTGCTGGGCAAAGTCACCATCGCACAGGGCGG+BP\</a:t>
            </a:r>
            <a:r>
              <a:rPr lang="en-US" sz="1600" dirty="0" err="1">
                <a:latin typeface="Calibri" pitchFamily="34" charset="0"/>
              </a:rPr>
              <a:t>cceeeccge`gffg</a:t>
            </a:r>
            <a:r>
              <a:rPr lang="en-US" sz="1600" dirty="0">
                <a:latin typeface="Calibri" pitchFamily="34" charset="0"/>
              </a:rPr>
              <a:t>]</a:t>
            </a:r>
            <a:r>
              <a:rPr lang="en-US" sz="1600" dirty="0" err="1">
                <a:latin typeface="Calibri" pitchFamily="34" charset="0"/>
              </a:rPr>
              <a:t>ddghhhhfb_ehbadgfhhhhhafaggeabbbbdbbbb`bab_^YR</a:t>
            </a:r>
            <a:r>
              <a:rPr lang="en-US" sz="1600" dirty="0">
                <a:latin typeface="Calibri" pitchFamily="34" charset="0"/>
              </a:rPr>
              <a:t>][`^</a:t>
            </a:r>
            <a:r>
              <a:rPr lang="en-US" sz="1600" dirty="0" err="1">
                <a:latin typeface="Calibri" pitchFamily="34" charset="0"/>
              </a:rPr>
              <a:t>aabbb`bb`bbaa^a_b</a:t>
            </a:r>
            <a:r>
              <a:rPr lang="en-US" sz="1600" dirty="0">
                <a:latin typeface="Calibri" pitchFamily="34" charset="0"/>
              </a:rPr>
              <a:t>[W^aB@FCC032MACXX:5:1101:1801:1994#/1NGGGAACCGGCCCTGGCAAAGGAGTTTGCCGAAATTTTACATTTTACCCTTCGATTCGATGAGCTGAAGGTTAGGCCAAATGTGCTGTGA+BS\ceceegggggiiiiiiiiiiifghhiiighiiiiiiiiiiiiigiiihhiggggggeeeeeedddcdbcccbbbccbcccdcccccb@FCC032MACXX:5:1101:2071:1960#/1NAGACAAGTTCATCCAGACTTAGTCTCTTTCCACTTCTTGGTTCTGCTATCAAAAGTGTACATTTTATTCAGGTAAACTCTCTTAAAC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908701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b="30415"/>
          <a:stretch>
            <a:fillRect/>
          </a:stretch>
        </p:blipFill>
        <p:spPr bwMode="auto">
          <a:xfrm>
            <a:off x="379401" y="1844824"/>
            <a:ext cx="8764599" cy="439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Datu analīze ar SeqMan Pro</a:t>
            </a:r>
            <a:endParaRPr lang="en-US" smtClean="0"/>
          </a:p>
        </p:txBody>
      </p:sp>
      <p:pic>
        <p:nvPicPr>
          <p:cNvPr id="13315" name="Content Placeholder 3" descr="SNPexamp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125538"/>
            <a:ext cx="7612062" cy="5732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c031gl">
  <a:themeElements>
    <a:clrScheme name="sample 1">
      <a:dk1>
        <a:srgbClr val="1D528D"/>
      </a:dk1>
      <a:lt1>
        <a:srgbClr val="FFFFFF"/>
      </a:lt1>
      <a:dk2>
        <a:srgbClr val="000000"/>
      </a:dk2>
      <a:lt2>
        <a:srgbClr val="C0C0C0"/>
      </a:lt2>
      <a:accent1>
        <a:srgbClr val="1B9AD9"/>
      </a:accent1>
      <a:accent2>
        <a:srgbClr val="1DB3AC"/>
      </a:accent2>
      <a:accent3>
        <a:srgbClr val="FFFFFF"/>
      </a:accent3>
      <a:accent4>
        <a:srgbClr val="174578"/>
      </a:accent4>
      <a:accent5>
        <a:srgbClr val="ABCAE9"/>
      </a:accent5>
      <a:accent6>
        <a:srgbClr val="19A29B"/>
      </a:accent6>
      <a:hlink>
        <a:srgbClr val="99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1DB3AC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19A29B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25210</TotalTime>
  <Words>1848</Words>
  <Application>Microsoft Office PowerPoint</Application>
  <PresentationFormat>On-screen Show (4:3)</PresentationFormat>
  <Paragraphs>509</Paragraphs>
  <Slides>102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cdb2004c031gl</vt:lpstr>
      <vt:lpstr>  MOLEKULĀRĀS ĢENĒTIKAS METODES  GENOMA VARIĀCIJU NOSKAIDROŠANA</vt:lpstr>
      <vt:lpstr>Lekciju plāns</vt:lpstr>
      <vt:lpstr>Molekulāro metožu izmantošanas genoma izpētē:</vt:lpstr>
      <vt:lpstr>Molekulārās DNS analīzes pamatmetodes:</vt:lpstr>
      <vt:lpstr>DNS iegūšana</vt:lpstr>
      <vt:lpstr>DNS vizualizācija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PCR-restrikcijas fragmentu polimorfima analīze</vt:lpstr>
      <vt:lpstr>PowerPoint Presentation</vt:lpstr>
      <vt:lpstr>PowerPoint Presentation</vt:lpstr>
      <vt:lpstr>PowerPoint Presentation</vt:lpstr>
      <vt:lpstr>Reversā hibridizācija ar enzimātisku krāsu reakciju</vt:lpstr>
      <vt:lpstr>Reālā laika PCR-TaqMan genotipēšana </vt:lpstr>
      <vt:lpstr>Reālā laika TaqMan PCR princips</vt:lpstr>
      <vt:lpstr>PowerPoint Presentation</vt:lpstr>
      <vt:lpstr>Reālā laika PCR princips</vt:lpstr>
      <vt:lpstr>Reālā laika TaqMan PCR izmantošana genotipēšanai</vt:lpstr>
      <vt:lpstr>Alēļu diskriminācija pēc TaqMan datiem</vt:lpstr>
      <vt:lpstr>Mikrorrindu bāzēta genotipēšana- Affimetrix</vt:lpstr>
      <vt:lpstr>Affimertix genotipēšanas principi</vt:lpstr>
      <vt:lpstr>Affimertix genotipēšanas principi</vt:lpstr>
      <vt:lpstr>Affimertix genotipēšanas principi</vt:lpstr>
      <vt:lpstr>Illumina genotipēšanas principi</vt:lpstr>
      <vt:lpstr>PowerPoint Presentation</vt:lpstr>
      <vt:lpstr>PowerPoint Presentation</vt:lpstr>
      <vt:lpstr>Illumina genotipēšanas principi – Infinium HD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genotipēšanas principi – Infinium HD</vt:lpstr>
      <vt:lpstr>Īsu tandēmisku atkārtojumu genotipēšana</vt:lpstr>
      <vt:lpstr>STR genotipēšana paternitātes testēšanai</vt:lpstr>
      <vt:lpstr>Delēciju un inserciju (CNV) testēšana</vt:lpstr>
      <vt:lpstr>STR genotipēšana trisomiju testēšanai</vt:lpstr>
      <vt:lpstr>STR genotipēšana trisomiju testēšanai</vt:lpstr>
      <vt:lpstr>Salīdzinošā genomiskā hibridizācija (CGH)</vt:lpstr>
      <vt:lpstr>PowerPoint Presentation</vt:lpstr>
      <vt:lpstr>Agilent</vt:lpstr>
      <vt:lpstr>PowerPoint Presentation</vt:lpstr>
      <vt:lpstr>SNP genotipēšanas izmantošana CNV testēšanai</vt:lpstr>
      <vt:lpstr>MLPA (Multiplex Ligation-dependent Probe Amplification)</vt:lpstr>
      <vt:lpstr>Kvantitatīvi testi ģenētikā</vt:lpstr>
      <vt:lpstr>BCR-ABL monitorings</vt:lpstr>
      <vt:lpstr>Nākotnes metode – visa genoma sekvenēšana</vt:lpstr>
      <vt:lpstr>Sekvenēšanas tehnoloģiju izmaksas?</vt:lpstr>
      <vt:lpstr>Nākošās paaudzes sekvenēšana (NGS)</vt:lpstr>
      <vt:lpstr>Paraugu sagatavošana NGS sekvenēšanai:</vt:lpstr>
      <vt:lpstr>Illumina Solexa sekvenēšanas slaids </vt:lpstr>
      <vt:lpstr>Illumina Solexa klonālā amplifikācija</vt:lpstr>
      <vt:lpstr>Illumina Solexa klonālā amplifikācija</vt:lpstr>
      <vt:lpstr>PowerPoint Presentation</vt:lpstr>
      <vt:lpstr>PowerPoint Presentation</vt:lpstr>
      <vt:lpstr>NGS Solexa metode – Illumina </vt:lpstr>
      <vt:lpstr>Sekvenēšanas ar sintēzes palīdzību </vt:lpstr>
      <vt:lpstr>Atgriezeniskais terminators- struktūra</vt:lpstr>
      <vt:lpstr>Sintēzes cikli</vt:lpstr>
      <vt:lpstr>NGS Solexa metode – Illumina </vt:lpstr>
      <vt:lpstr>PowerPoint Presentation</vt:lpstr>
      <vt:lpstr>PowerPoint Presentation</vt:lpstr>
      <vt:lpstr>NGS Solexa metode – Illumina </vt:lpstr>
      <vt:lpstr>Base calling</vt:lpstr>
      <vt:lpstr>Illumina Genome Analyzer IIx</vt:lpstr>
      <vt:lpstr>Illumina HiSeq 2000</vt:lpstr>
      <vt:lpstr>PowerPoint Presentation</vt:lpstr>
      <vt:lpstr>PowerPoint Presentation</vt:lpstr>
      <vt:lpstr>Citas NGS platformas</vt:lpstr>
      <vt:lpstr>Ion Torrent PGM</vt:lpstr>
      <vt:lpstr>PowerPoint Presentation</vt:lpstr>
      <vt:lpstr>PowerPoint Presentation</vt:lpstr>
      <vt:lpstr>Fosfodiestersaitei veidojoties atbrīvojas  H+</vt:lpstr>
      <vt:lpstr>Jonu sensora uzbūve</vt:lpstr>
      <vt:lpstr>PowerPoint Presentation</vt:lpstr>
      <vt:lpstr>PowerPoint Presentation</vt:lpstr>
      <vt:lpstr>PowerPoint Presentation</vt:lpstr>
      <vt:lpstr>PowerPoint Presentation</vt:lpstr>
      <vt:lpstr>Sekvenējamo paraugu multiplicēšana</vt:lpstr>
      <vt:lpstr>Bārkodu ieviešana ar PCR palīdzību</vt:lpstr>
      <vt:lpstr>Sapāroto galu sekvenēšana</vt:lpstr>
      <vt:lpstr>PowerPoint Presentation</vt:lpstr>
      <vt:lpstr>Iegūto datu analīze</vt:lpstr>
      <vt:lpstr>Dati</vt:lpstr>
      <vt:lpstr>PowerPoint Presentation</vt:lpstr>
      <vt:lpstr>PowerPoint Presentation</vt:lpstr>
      <vt:lpstr>Datu analīze ar SeqMan Pro</vt:lpstr>
      <vt:lpstr>PowerPoint Presentation</vt:lpstr>
      <vt:lpstr>Datu analīze ar SeqMan Pro  SNP filtrēšanas tabula</vt:lpstr>
      <vt:lpstr>Datu analīze ar SeqMan Pro  SNP filtrēšanas tabula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Janis Klovins</dc:creator>
  <cp:lastModifiedBy>Janis Klovins</cp:lastModifiedBy>
  <cp:revision>112</cp:revision>
  <dcterms:created xsi:type="dcterms:W3CDTF">2010-05-25T12:52:38Z</dcterms:created>
  <dcterms:modified xsi:type="dcterms:W3CDTF">2015-03-12T07:08:19Z</dcterms:modified>
</cp:coreProperties>
</file>