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01" r:id="rId3"/>
    <p:sldId id="346" r:id="rId4"/>
    <p:sldId id="258" r:id="rId5"/>
    <p:sldId id="325" r:id="rId6"/>
    <p:sldId id="326" r:id="rId7"/>
    <p:sldId id="327" r:id="rId8"/>
    <p:sldId id="328" r:id="rId9"/>
    <p:sldId id="329" r:id="rId10"/>
    <p:sldId id="330" r:id="rId11"/>
    <p:sldId id="331" r:id="rId12"/>
    <p:sldId id="351" r:id="rId13"/>
    <p:sldId id="319" r:id="rId14"/>
    <p:sldId id="318" r:id="rId15"/>
    <p:sldId id="320" r:id="rId16"/>
    <p:sldId id="332" r:id="rId17"/>
    <p:sldId id="334" r:id="rId18"/>
    <p:sldId id="321" r:id="rId19"/>
    <p:sldId id="333" r:id="rId20"/>
    <p:sldId id="335" r:id="rId21"/>
    <p:sldId id="348" r:id="rId22"/>
    <p:sldId id="354" r:id="rId23"/>
    <p:sldId id="355" r:id="rId24"/>
    <p:sldId id="323" r:id="rId25"/>
    <p:sldId id="337" r:id="rId26"/>
    <p:sldId id="338" r:id="rId27"/>
    <p:sldId id="324" r:id="rId28"/>
    <p:sldId id="339" r:id="rId29"/>
    <p:sldId id="340" r:id="rId30"/>
    <p:sldId id="341" r:id="rId31"/>
    <p:sldId id="342" r:id="rId32"/>
    <p:sldId id="343" r:id="rId33"/>
    <p:sldId id="349" r:id="rId34"/>
    <p:sldId id="353" r:id="rId35"/>
    <p:sldId id="350" r:id="rId36"/>
    <p:sldId id="352" r:id="rId37"/>
    <p:sldId id="267" r:id="rId38"/>
    <p:sldId id="270" r:id="rId39"/>
    <p:sldId id="268" r:id="rId40"/>
    <p:sldId id="271" r:id="rId41"/>
    <p:sldId id="272" r:id="rId42"/>
    <p:sldId id="273" r:id="rId43"/>
    <p:sldId id="274" r:id="rId44"/>
    <p:sldId id="276" r:id="rId45"/>
    <p:sldId id="386" r:id="rId46"/>
    <p:sldId id="387" r:id="rId47"/>
    <p:sldId id="394" r:id="rId48"/>
    <p:sldId id="388" r:id="rId49"/>
    <p:sldId id="390" r:id="rId50"/>
    <p:sldId id="391" r:id="rId51"/>
    <p:sldId id="392" r:id="rId52"/>
    <p:sldId id="357" r:id="rId53"/>
    <p:sldId id="361" r:id="rId54"/>
    <p:sldId id="371" r:id="rId55"/>
    <p:sldId id="277" r:id="rId56"/>
    <p:sldId id="380" r:id="rId57"/>
    <p:sldId id="279" r:id="rId58"/>
    <p:sldId id="280" r:id="rId59"/>
    <p:sldId id="316" r:id="rId60"/>
    <p:sldId id="317" r:id="rId61"/>
    <p:sldId id="281" r:id="rId62"/>
    <p:sldId id="362" r:id="rId63"/>
    <p:sldId id="282" r:id="rId64"/>
    <p:sldId id="385" r:id="rId65"/>
    <p:sldId id="374" r:id="rId66"/>
    <p:sldId id="363" r:id="rId67"/>
    <p:sldId id="283" r:id="rId68"/>
    <p:sldId id="284" r:id="rId69"/>
    <p:sldId id="285" r:id="rId70"/>
    <p:sldId id="375" r:id="rId71"/>
    <p:sldId id="376" r:id="rId72"/>
    <p:sldId id="315" r:id="rId73"/>
    <p:sldId id="297" r:id="rId74"/>
    <p:sldId id="396" r:id="rId75"/>
    <p:sldId id="286" r:id="rId76"/>
    <p:sldId id="287" r:id="rId77"/>
    <p:sldId id="288" r:id="rId78"/>
    <p:sldId id="381" r:id="rId79"/>
    <p:sldId id="290" r:id="rId80"/>
    <p:sldId id="291" r:id="rId81"/>
    <p:sldId id="295" r:id="rId82"/>
    <p:sldId id="298" r:id="rId83"/>
    <p:sldId id="294" r:id="rId84"/>
    <p:sldId id="377" r:id="rId85"/>
    <p:sldId id="397" r:id="rId86"/>
    <p:sldId id="299" r:id="rId87"/>
    <p:sldId id="300" r:id="rId88"/>
    <p:sldId id="301" r:id="rId89"/>
    <p:sldId id="302" r:id="rId90"/>
    <p:sldId id="292" r:id="rId91"/>
    <p:sldId id="378" r:id="rId92"/>
    <p:sldId id="303" r:id="rId93"/>
    <p:sldId id="304" r:id="rId94"/>
    <p:sldId id="305" r:id="rId95"/>
    <p:sldId id="306" r:id="rId96"/>
    <p:sldId id="307" r:id="rId97"/>
    <p:sldId id="308" r:id="rId98"/>
    <p:sldId id="310" r:id="rId99"/>
    <p:sldId id="309" r:id="rId100"/>
    <p:sldId id="398" r:id="rId101"/>
    <p:sldId id="399" r:id="rId102"/>
    <p:sldId id="383" r:id="rId103"/>
    <p:sldId id="382" r:id="rId104"/>
    <p:sldId id="384" r:id="rId105"/>
    <p:sldId id="379" r:id="rId106"/>
    <p:sldId id="402" r:id="rId10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cat>
            <c:strRef>
              <c:f>Sheet1!$A$3:$A$4</c:f>
              <c:strCache>
                <c:ptCount val="2"/>
                <c:pt idx="0">
                  <c:v>Non-coding RNA</c:v>
                </c:pt>
                <c:pt idx="1">
                  <c:v>Coding RNA</c:v>
                </c:pt>
              </c:strCache>
            </c:strRef>
          </c:cat>
          <c:val>
            <c:numRef>
              <c:f>Sheet1!$B$3:$B$4</c:f>
              <c:numCache>
                <c:formatCode>0%</c:formatCode>
                <c:ptCount val="2"/>
                <c:pt idx="0">
                  <c:v>0.8</c:v>
                </c:pt>
                <c:pt idx="1">
                  <c:v>0.2</c:v>
                </c:pt>
              </c:numCache>
            </c:numRef>
          </c:val>
        </c:ser>
      </c:pie3DChart>
    </c:plotArea>
    <c:legend>
      <c:legendPos val="r"/>
      <c:layout/>
      <c:txPr>
        <a:bodyPr/>
        <a:lstStyle/>
        <a:p>
          <a:pPr rtl="0">
            <a:defRPr/>
          </a:pPr>
          <a:endParaRPr lang="en-US"/>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Pt>
            <c:idx val="0"/>
            <c:explosion val="46"/>
          </c:dPt>
          <c:cat>
            <c:strRef>
              <c:f>Sheet1!$A$3:$A$4</c:f>
              <c:strCache>
                <c:ptCount val="2"/>
                <c:pt idx="0">
                  <c:v>Non-coding RNA</c:v>
                </c:pt>
                <c:pt idx="1">
                  <c:v>Coding RNA</c:v>
                </c:pt>
              </c:strCache>
            </c:strRef>
          </c:cat>
          <c:val>
            <c:numRef>
              <c:f>Sheet1!$B$3:$B$4</c:f>
              <c:numCache>
                <c:formatCode>0%</c:formatCode>
                <c:ptCount val="2"/>
                <c:pt idx="0">
                  <c:v>0.8</c:v>
                </c:pt>
                <c:pt idx="1">
                  <c:v>0.2</c:v>
                </c:pt>
              </c:numCache>
            </c:numRef>
          </c:val>
        </c:ser>
      </c:pie3DChart>
    </c:plotArea>
    <c:legend>
      <c:legendPos val="r"/>
      <c:layout/>
      <c:txPr>
        <a:bodyPr/>
        <a:lstStyle/>
        <a:p>
          <a:pPr rtl="0">
            <a:defRPr/>
          </a:pPr>
          <a:endParaRPr lang="en-US"/>
        </a:p>
      </c:txPr>
    </c:legend>
    <c:plotVisOnly val="1"/>
  </c:chart>
  <c:externalData r:id="rId2"/>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C52FB1-1F5F-4F3F-B380-E2150F641B34}" type="datetimeFigureOut">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53875A-C3C0-465A-A125-6B4941777A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882093-714A-4688-8E1B-3CFC895B7EA8}" type="datetimeFigureOut">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C48128-3655-4261-A07F-9F556B6751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BD4B2C-55C3-475B-A21B-59EBCA834AFD}" type="datetimeFigureOut">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6F291F-2D3C-478B-AD88-B9EC6DE29E5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516407-1C12-42B5-8769-5C7B359666DC}" type="datetimeFigureOut">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5A10E0-F9E2-4F1F-8BC4-BA4A0D363A1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6870548-CC7E-4EDB-BC52-DE02A46969DE}" type="datetimeFigureOut">
              <a:rPr lang="en-US"/>
              <a:pPr>
                <a:defRPr/>
              </a:pPr>
              <a:t>3/17/2015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4A5555-69CA-49CD-AC70-D2E99FFB076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4EE795F-33AA-4400-9228-7E0DB37747CE}" type="datetimeFigureOut">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793C41-D480-4C1C-A706-9648B4AE175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52EF14B-E56A-460C-A866-6655ABD5F691}" type="datetimeFigureOut">
              <a:rPr lang="en-US"/>
              <a:pPr>
                <a:defRPr/>
              </a:pPr>
              <a:t>3/17/2015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6EAA0D-9295-4165-B580-7703D942E9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7E827EB-B7C3-41E5-8CC7-291D94C1E1E8}" type="datetimeFigureOut">
              <a:rPr lang="en-US"/>
              <a:pPr>
                <a:defRPr/>
              </a:pPr>
              <a:t>3/17/2015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3C7AF28-041D-4FA3-AB76-844FF634D2B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2DA996-CCD7-4B39-9970-C162876D158B}" type="datetimeFigureOut">
              <a:rPr lang="en-US"/>
              <a:pPr>
                <a:defRPr/>
              </a:pPr>
              <a:t>3/17/2015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AA3D07A-8A00-4E3F-B121-2ECA4256C80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0E26DB-1A5D-467C-9B65-8B6E0597A385}" type="datetimeFigureOut">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A3567A-F138-444A-939B-6C54A6929CB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C7077C5-A1A9-4216-B01D-633A2D863A2B}" type="datetimeFigureOut">
              <a:rPr lang="en-US"/>
              <a:pPr>
                <a:defRPr/>
              </a:pPr>
              <a:t>3/17/2015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E1EA64-D5FB-4CF8-A404-506C12DB252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C941899-37CE-474C-83CC-DBF37B36B0C5}" type="datetimeFigureOut">
              <a:rPr lang="en-US"/>
              <a:pPr>
                <a:defRPr/>
              </a:pPr>
              <a:t>3/17/2015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CE7B1F6-1B4E-4611-9187-328C994A2C9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D:\Desktop\Cilveka%20genoms%20lekcija%202015\mRNA%20Splicing.mp4"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D:\Desktop\Cilveka%20genoms%20lekcija%202015\RNA%20interference%20(RNAi)-%20by%20Nature%20Video.mp4"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lv-LV" sz="3600" dirty="0" smtClean="0"/>
              <a:t>Lekciju kurss</a:t>
            </a:r>
            <a:r>
              <a:rPr lang="lv-LV" dirty="0" smtClean="0"/>
              <a:t/>
            </a:r>
            <a:br>
              <a:rPr lang="lv-LV" dirty="0" smtClean="0"/>
            </a:br>
            <a:r>
              <a:rPr lang="lv-LV" b="1" dirty="0" smtClean="0"/>
              <a:t>Cilvēka Genoms</a:t>
            </a:r>
            <a:r>
              <a:rPr lang="lv-LV" dirty="0" smtClean="0"/>
              <a:t/>
            </a:r>
            <a:br>
              <a:rPr lang="lv-LV" dirty="0" smtClean="0"/>
            </a:br>
            <a:r>
              <a:rPr lang="lv-LV" sz="3600" dirty="0" smtClean="0"/>
              <a:t>Tēma</a:t>
            </a:r>
            <a:r>
              <a:rPr lang="lv-LV" dirty="0" smtClean="0"/>
              <a:t/>
            </a:r>
            <a:br>
              <a:rPr lang="lv-LV" dirty="0" smtClean="0"/>
            </a:br>
            <a:r>
              <a:rPr lang="lv-LV" b="1" dirty="0" smtClean="0"/>
              <a:t>RNS </a:t>
            </a:r>
            <a:r>
              <a:rPr lang="lv-LV" b="1" dirty="0" err="1" smtClean="0"/>
              <a:t>splaisings</a:t>
            </a:r>
            <a:r>
              <a:rPr lang="lv-LV" b="1" dirty="0" smtClean="0"/>
              <a:t> un nekodējošās RNS</a:t>
            </a:r>
            <a:endParaRPr lang="en-US" b="1" dirty="0"/>
          </a:p>
        </p:txBody>
      </p:sp>
      <p:sp>
        <p:nvSpPr>
          <p:cNvPr id="3" name="Subtitle 2"/>
          <p:cNvSpPr>
            <a:spLocks noGrp="1"/>
          </p:cNvSpPr>
          <p:nvPr>
            <p:ph type="subTitle" idx="1"/>
          </p:nvPr>
        </p:nvSpPr>
        <p:spPr>
          <a:xfrm>
            <a:off x="1403350" y="4076700"/>
            <a:ext cx="6400800" cy="1752600"/>
          </a:xfrm>
        </p:spPr>
        <p:txBody>
          <a:bodyPr rtlCol="0">
            <a:normAutofit/>
          </a:bodyPr>
          <a:lstStyle/>
          <a:p>
            <a:pPr fontAlgn="auto">
              <a:spcAft>
                <a:spcPts val="0"/>
              </a:spcAft>
              <a:buFont typeface="Arial" pitchFamily="34" charset="0"/>
              <a:buNone/>
              <a:defRPr/>
            </a:pPr>
            <a:r>
              <a:rPr lang="lv-LV" sz="2400" dirty="0" smtClean="0"/>
              <a:t>Artūrs Ābols</a:t>
            </a:r>
          </a:p>
          <a:p>
            <a:pPr fontAlgn="auto">
              <a:spcAft>
                <a:spcPts val="0"/>
              </a:spcAft>
              <a:buFont typeface="Arial" pitchFamily="34" charset="0"/>
              <a:buNone/>
              <a:defRPr/>
            </a:pPr>
            <a:r>
              <a:rPr lang="lv-LV" sz="2400" dirty="0" smtClean="0"/>
              <a:t>LU Bioloģijas fakultāte</a:t>
            </a:r>
          </a:p>
          <a:p>
            <a:pPr fontAlgn="auto">
              <a:spcAft>
                <a:spcPts val="0"/>
              </a:spcAft>
              <a:buFont typeface="Arial" pitchFamily="34" charset="0"/>
              <a:buNone/>
              <a:defRPr/>
            </a:pPr>
            <a:r>
              <a:rPr lang="lv-LV" sz="2400" dirty="0" smtClean="0"/>
              <a:t>Latvijas Biomedicīnas pētījumu un studiju centrs</a:t>
            </a:r>
            <a:endParaRPr lang="en-US" sz="2400" dirty="0"/>
          </a:p>
        </p:txBody>
      </p:sp>
      <p:pic>
        <p:nvPicPr>
          <p:cNvPr id="2052" name="Picture 9"/>
          <p:cNvPicPr>
            <a:picLocks noChangeAspect="1" noChangeArrowheads="1"/>
          </p:cNvPicPr>
          <p:nvPr/>
        </p:nvPicPr>
        <p:blipFill>
          <a:blip r:embed="rId2" cstate="print"/>
          <a:srcRect/>
          <a:stretch>
            <a:fillRect/>
          </a:stretch>
        </p:blipFill>
        <p:spPr bwMode="auto">
          <a:xfrm>
            <a:off x="171450" y="5800725"/>
            <a:ext cx="876300" cy="923925"/>
          </a:xfrm>
          <a:prstGeom prst="rect">
            <a:avLst/>
          </a:prstGeom>
          <a:noFill/>
          <a:ln w="9525">
            <a:noFill/>
            <a:miter lim="800000"/>
            <a:headEnd/>
            <a:tailEnd/>
          </a:ln>
        </p:spPr>
      </p:pic>
      <p:pic>
        <p:nvPicPr>
          <p:cNvPr id="2053" name="Picture 8" descr="C:\Documents and Settings\Arturs\Desktop\majaslapa\BMC logo.jpg"/>
          <p:cNvPicPr>
            <a:picLocks noChangeAspect="1" noChangeArrowheads="1"/>
          </p:cNvPicPr>
          <p:nvPr/>
        </p:nvPicPr>
        <p:blipFill>
          <a:blip r:embed="rId3" cstate="print"/>
          <a:srcRect/>
          <a:stretch>
            <a:fillRect/>
          </a:stretch>
        </p:blipFill>
        <p:spPr bwMode="auto">
          <a:xfrm>
            <a:off x="7562850" y="5753100"/>
            <a:ext cx="1428750" cy="94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8313" y="0"/>
            <a:ext cx="8229600" cy="1143000"/>
          </a:xfrm>
        </p:spPr>
        <p:txBody>
          <a:bodyPr/>
          <a:lstStyle/>
          <a:p>
            <a:r>
              <a:rPr lang="lv-LV" sz="3200" b="1" i="1" smtClean="0"/>
              <a:t>lincRNA</a:t>
            </a:r>
            <a:r>
              <a:rPr lang="lv-LV" sz="3200" i="1" smtClean="0"/>
              <a:t>-large intergenic non-coding RNA;</a:t>
            </a:r>
            <a:br>
              <a:rPr lang="lv-LV" sz="3200" i="1" smtClean="0"/>
            </a:br>
            <a:r>
              <a:rPr lang="lv-LV" sz="3200" i="1" smtClean="0"/>
              <a:t> </a:t>
            </a:r>
            <a:r>
              <a:rPr lang="lv-LV" sz="3200" b="1" i="1" smtClean="0"/>
              <a:t>anti-senseRNA</a:t>
            </a:r>
            <a:r>
              <a:rPr lang="lv-LV" sz="3200" i="1" smtClean="0"/>
              <a:t>-ssRNA complementar to mRNA </a:t>
            </a:r>
            <a:endParaRPr lang="en-US" sz="3200" i="1" smtClean="0"/>
          </a:p>
        </p:txBody>
      </p:sp>
      <p:pic>
        <p:nvPicPr>
          <p:cNvPr id="9219" name="Picture 2" descr="http://www.geospiza.com/finchtalk/uploaded_images/RNA-world-712445.png"/>
          <p:cNvPicPr>
            <a:picLocks noChangeAspect="1" noChangeArrowheads="1"/>
          </p:cNvPicPr>
          <p:nvPr/>
        </p:nvPicPr>
        <p:blipFill>
          <a:blip r:embed="rId2" cstate="print"/>
          <a:srcRect/>
          <a:stretch>
            <a:fillRect/>
          </a:stretch>
        </p:blipFill>
        <p:spPr bwMode="auto">
          <a:xfrm>
            <a:off x="2411413" y="1016000"/>
            <a:ext cx="4248150" cy="5842000"/>
          </a:xfrm>
          <a:prstGeom prst="rect">
            <a:avLst/>
          </a:prstGeom>
          <a:noFill/>
          <a:ln w="9525">
            <a:noFill/>
            <a:miter lim="800000"/>
            <a:headEnd/>
            <a:tailEnd/>
          </a:ln>
        </p:spPr>
      </p:pic>
      <p:sp>
        <p:nvSpPr>
          <p:cNvPr id="9" name="Rectangle 8"/>
          <p:cNvSpPr/>
          <p:nvPr/>
        </p:nvSpPr>
        <p:spPr>
          <a:xfrm>
            <a:off x="4643438" y="46529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364163" y="42211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508625" y="4941888"/>
            <a:ext cx="719138"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356100" y="4797425"/>
            <a:ext cx="720725"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4859338" y="53006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3995738" y="5373688"/>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3203575" y="5589588"/>
            <a:ext cx="1233488" cy="719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06090"/>
          </a:xfrm>
        </p:spPr>
        <p:txBody>
          <a:bodyPr/>
          <a:lstStyle/>
          <a:p>
            <a:r>
              <a:rPr lang="lv-LV" dirty="0" err="1" smtClean="0"/>
              <a:t>circRNA</a:t>
            </a:r>
            <a:r>
              <a:rPr lang="lv-LV" dirty="0" smtClean="0"/>
              <a:t> (</a:t>
            </a:r>
            <a:r>
              <a:rPr lang="lv-LV" dirty="0" err="1" smtClean="0"/>
              <a:t>circularRNA</a:t>
            </a:r>
            <a:r>
              <a:rPr lang="lv-LV" dirty="0" smtClean="0"/>
              <a:t>)</a:t>
            </a:r>
            <a:endParaRPr lang="en-US" dirty="0"/>
          </a:p>
        </p:txBody>
      </p:sp>
      <p:pic>
        <p:nvPicPr>
          <p:cNvPr id="133122" name="Picture 2"/>
          <p:cNvPicPr>
            <a:picLocks noChangeAspect="1" noChangeArrowheads="1"/>
          </p:cNvPicPr>
          <p:nvPr/>
        </p:nvPicPr>
        <p:blipFill>
          <a:blip r:embed="rId2" cstate="print"/>
          <a:srcRect/>
          <a:stretch>
            <a:fillRect/>
          </a:stretch>
        </p:blipFill>
        <p:spPr bwMode="auto">
          <a:xfrm>
            <a:off x="1547664" y="876410"/>
            <a:ext cx="5904656" cy="598159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lv-LV" dirty="0" err="1" smtClean="0"/>
              <a:t>circRNS</a:t>
            </a:r>
            <a:r>
              <a:rPr lang="lv-LV" dirty="0" smtClean="0"/>
              <a:t> funkcijas</a:t>
            </a:r>
            <a:endParaRPr lang="en-US" dirty="0"/>
          </a:p>
        </p:txBody>
      </p:sp>
      <p:pic>
        <p:nvPicPr>
          <p:cNvPr id="134146" name="Picture 2"/>
          <p:cNvPicPr>
            <a:picLocks noChangeAspect="1" noChangeArrowheads="1"/>
          </p:cNvPicPr>
          <p:nvPr/>
        </p:nvPicPr>
        <p:blipFill>
          <a:blip r:embed="rId2" cstate="print"/>
          <a:srcRect/>
          <a:stretch>
            <a:fillRect/>
          </a:stretch>
        </p:blipFill>
        <p:spPr bwMode="auto">
          <a:xfrm>
            <a:off x="1043608" y="692695"/>
            <a:ext cx="7013925" cy="6180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12968" cy="778098"/>
          </a:xfrm>
        </p:spPr>
        <p:txBody>
          <a:bodyPr/>
          <a:lstStyle/>
          <a:p>
            <a:r>
              <a:rPr lang="lv-LV" i="1" dirty="0" smtClean="0"/>
              <a:t>“</a:t>
            </a:r>
            <a:r>
              <a:rPr lang="lv-LV" i="1" dirty="0" err="1" smtClean="0"/>
              <a:t>Regulatoms</a:t>
            </a:r>
            <a:r>
              <a:rPr lang="lv-LV" i="1" dirty="0" smtClean="0"/>
              <a:t>”</a:t>
            </a:r>
            <a:endParaRPr lang="en-US" i="1" dirty="0"/>
          </a:p>
        </p:txBody>
      </p:sp>
      <p:pic>
        <p:nvPicPr>
          <p:cNvPr id="129026" name="Picture 2"/>
          <p:cNvPicPr>
            <a:picLocks noChangeAspect="1" noChangeArrowheads="1"/>
          </p:cNvPicPr>
          <p:nvPr/>
        </p:nvPicPr>
        <p:blipFill>
          <a:blip r:embed="rId2" cstate="print"/>
          <a:srcRect/>
          <a:stretch>
            <a:fillRect/>
          </a:stretch>
        </p:blipFill>
        <p:spPr bwMode="auto">
          <a:xfrm>
            <a:off x="235402" y="1628800"/>
            <a:ext cx="8755662" cy="4122458"/>
          </a:xfrm>
          <a:prstGeom prst="rect">
            <a:avLst/>
          </a:prstGeom>
          <a:noFill/>
          <a:ln w="9525">
            <a:noFill/>
            <a:miter lim="800000"/>
            <a:headEnd/>
            <a:tailEnd/>
          </a:ln>
        </p:spPr>
      </p:pic>
      <p:sp>
        <p:nvSpPr>
          <p:cNvPr id="5" name="Rectangle 4"/>
          <p:cNvSpPr/>
          <p:nvPr/>
        </p:nvSpPr>
        <p:spPr>
          <a:xfrm>
            <a:off x="467544" y="5445224"/>
            <a:ext cx="2376264" cy="1224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lv-LV" sz="3600" dirty="0" err="1" smtClean="0"/>
              <a:t>miRNS</a:t>
            </a:r>
            <a:r>
              <a:rPr lang="lv-LV" sz="3600" dirty="0" smtClean="0"/>
              <a:t>, </a:t>
            </a:r>
            <a:r>
              <a:rPr lang="lv-LV" sz="3600" dirty="0" err="1" smtClean="0"/>
              <a:t>lncRNS</a:t>
            </a:r>
            <a:r>
              <a:rPr lang="lv-LV" sz="3600" dirty="0" smtClean="0"/>
              <a:t> un TF mijiedarbība audzējos</a:t>
            </a:r>
            <a:endParaRPr lang="en-US" sz="3600" dirty="0"/>
          </a:p>
        </p:txBody>
      </p:sp>
      <p:pic>
        <p:nvPicPr>
          <p:cNvPr id="128002" name="Picture 2"/>
          <p:cNvPicPr>
            <a:picLocks noChangeAspect="1" noChangeArrowheads="1"/>
          </p:cNvPicPr>
          <p:nvPr/>
        </p:nvPicPr>
        <p:blipFill>
          <a:blip r:embed="rId2" cstate="print"/>
          <a:srcRect/>
          <a:stretch>
            <a:fillRect/>
          </a:stretch>
        </p:blipFill>
        <p:spPr bwMode="auto">
          <a:xfrm>
            <a:off x="683568" y="1515905"/>
            <a:ext cx="7992888" cy="37254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r>
              <a:rPr lang="lv-LV" dirty="0" smtClean="0"/>
              <a:t>Atziņas</a:t>
            </a:r>
            <a:endParaRPr lang="en-US" dirty="0"/>
          </a:p>
        </p:txBody>
      </p:sp>
      <p:pic>
        <p:nvPicPr>
          <p:cNvPr id="4" name="Picture 4" descr="http://agperm.files.wordpress.com/2011/10/dark-matery.jpg?w=648"/>
          <p:cNvPicPr>
            <a:picLocks noChangeAspect="1" noChangeArrowheads="1"/>
          </p:cNvPicPr>
          <p:nvPr/>
        </p:nvPicPr>
        <p:blipFill>
          <a:blip r:embed="rId2" cstate="print"/>
          <a:srcRect/>
          <a:stretch>
            <a:fillRect/>
          </a:stretch>
        </p:blipFill>
        <p:spPr bwMode="auto">
          <a:xfrm>
            <a:off x="1115616" y="1124744"/>
            <a:ext cx="6913562" cy="5183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lv-LV" dirty="0" smtClean="0"/>
              <a:t>Testiņš</a:t>
            </a:r>
            <a:endParaRPr lang="en-US" dirty="0"/>
          </a:p>
        </p:txBody>
      </p:sp>
      <p:pic>
        <p:nvPicPr>
          <p:cNvPr id="124929" name="Picture 1"/>
          <p:cNvPicPr>
            <a:picLocks noChangeAspect="1" noChangeArrowheads="1"/>
          </p:cNvPicPr>
          <p:nvPr/>
        </p:nvPicPr>
        <p:blipFill>
          <a:blip r:embed="rId2" cstate="print"/>
          <a:srcRect/>
          <a:stretch>
            <a:fillRect/>
          </a:stretch>
        </p:blipFill>
        <p:spPr bwMode="auto">
          <a:xfrm>
            <a:off x="87520" y="1052737"/>
            <a:ext cx="8876674" cy="5656138"/>
          </a:xfrm>
          <a:prstGeom prst="rect">
            <a:avLst/>
          </a:prstGeom>
          <a:noFill/>
          <a:ln w="9525">
            <a:noFill/>
            <a:miter lim="800000"/>
            <a:headEnd/>
            <a:tailEnd/>
          </a:ln>
        </p:spPr>
      </p:pic>
      <p:sp>
        <p:nvSpPr>
          <p:cNvPr id="6" name="Rectangle 5"/>
          <p:cNvSpPr/>
          <p:nvPr/>
        </p:nvSpPr>
        <p:spPr>
          <a:xfrm>
            <a:off x="5220072" y="1196752"/>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452320" y="1556792"/>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1560" y="3861048"/>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71800" y="3861048"/>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64088" y="3789040"/>
            <a:ext cx="720080"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572000" y="1196752"/>
            <a:ext cx="432048" cy="369332"/>
          </a:xfrm>
          <a:prstGeom prst="rect">
            <a:avLst/>
          </a:prstGeom>
          <a:noFill/>
        </p:spPr>
        <p:txBody>
          <a:bodyPr wrap="square" rtlCol="0">
            <a:spAutoFit/>
          </a:bodyPr>
          <a:lstStyle/>
          <a:p>
            <a:r>
              <a:rPr lang="lv-LV" dirty="0" smtClean="0"/>
              <a:t>C</a:t>
            </a:r>
            <a:endParaRPr lang="en-US" dirty="0"/>
          </a:p>
        </p:txBody>
      </p:sp>
      <p:sp>
        <p:nvSpPr>
          <p:cNvPr id="14" name="TextBox 13"/>
          <p:cNvSpPr txBox="1"/>
          <p:nvPr/>
        </p:nvSpPr>
        <p:spPr>
          <a:xfrm>
            <a:off x="251520" y="3789040"/>
            <a:ext cx="432048" cy="369332"/>
          </a:xfrm>
          <a:prstGeom prst="rect">
            <a:avLst/>
          </a:prstGeom>
          <a:noFill/>
        </p:spPr>
        <p:txBody>
          <a:bodyPr wrap="square" rtlCol="0">
            <a:spAutoFit/>
          </a:bodyPr>
          <a:lstStyle/>
          <a:p>
            <a:r>
              <a:rPr lang="lv-LV" dirty="0" smtClean="0"/>
              <a:t>D</a:t>
            </a:r>
            <a:endParaRPr lang="en-US" dirty="0"/>
          </a:p>
        </p:txBody>
      </p:sp>
      <p:sp>
        <p:nvSpPr>
          <p:cNvPr id="15" name="TextBox 14"/>
          <p:cNvSpPr txBox="1"/>
          <p:nvPr/>
        </p:nvSpPr>
        <p:spPr>
          <a:xfrm>
            <a:off x="1835696" y="3789040"/>
            <a:ext cx="432048" cy="369332"/>
          </a:xfrm>
          <a:prstGeom prst="rect">
            <a:avLst/>
          </a:prstGeom>
          <a:noFill/>
        </p:spPr>
        <p:txBody>
          <a:bodyPr wrap="square" rtlCol="0">
            <a:spAutoFit/>
          </a:bodyPr>
          <a:lstStyle/>
          <a:p>
            <a:r>
              <a:rPr lang="lv-LV" dirty="0" smtClean="0"/>
              <a:t>E</a:t>
            </a:r>
            <a:endParaRPr lang="en-US" dirty="0"/>
          </a:p>
        </p:txBody>
      </p:sp>
      <p:sp>
        <p:nvSpPr>
          <p:cNvPr id="16" name="TextBox 15"/>
          <p:cNvSpPr txBox="1"/>
          <p:nvPr/>
        </p:nvSpPr>
        <p:spPr>
          <a:xfrm>
            <a:off x="4572000" y="3789040"/>
            <a:ext cx="432048" cy="369332"/>
          </a:xfrm>
          <a:prstGeom prst="rect">
            <a:avLst/>
          </a:prstGeom>
          <a:noFill/>
        </p:spPr>
        <p:txBody>
          <a:bodyPr wrap="square" rtlCol="0">
            <a:spAutoFit/>
          </a:bodyPr>
          <a:lstStyle/>
          <a:p>
            <a:r>
              <a:rPr lang="lv-LV" dirty="0" smtClean="0"/>
              <a:t>F</a:t>
            </a:r>
            <a:endParaRPr lang="en-US" dirty="0"/>
          </a:p>
        </p:txBody>
      </p:sp>
      <p:sp>
        <p:nvSpPr>
          <p:cNvPr id="17" name="TextBox 16"/>
          <p:cNvSpPr txBox="1"/>
          <p:nvPr/>
        </p:nvSpPr>
        <p:spPr>
          <a:xfrm>
            <a:off x="6804248" y="1196752"/>
            <a:ext cx="432048" cy="369332"/>
          </a:xfrm>
          <a:prstGeom prst="rect">
            <a:avLst/>
          </a:prstGeom>
          <a:noFill/>
        </p:spPr>
        <p:txBody>
          <a:bodyPr wrap="square" rtlCol="0">
            <a:spAutoFit/>
          </a:bodyPr>
          <a:lstStyle/>
          <a:p>
            <a:r>
              <a:rPr lang="lv-LV" dirty="0" smtClean="0"/>
              <a:t>G</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lv-LV" dirty="0" smtClean="0"/>
              <a:t>Testiņš</a:t>
            </a:r>
            <a:endParaRPr lang="en-US" dirty="0"/>
          </a:p>
        </p:txBody>
      </p:sp>
      <p:pic>
        <p:nvPicPr>
          <p:cNvPr id="124929" name="Picture 1"/>
          <p:cNvPicPr>
            <a:picLocks noChangeAspect="1" noChangeArrowheads="1"/>
          </p:cNvPicPr>
          <p:nvPr/>
        </p:nvPicPr>
        <p:blipFill>
          <a:blip r:embed="rId2" cstate="print"/>
          <a:srcRect/>
          <a:stretch>
            <a:fillRect/>
          </a:stretch>
        </p:blipFill>
        <p:spPr bwMode="auto">
          <a:xfrm>
            <a:off x="87520" y="1052737"/>
            <a:ext cx="8876674" cy="5656138"/>
          </a:xfrm>
          <a:prstGeom prst="rect">
            <a:avLst/>
          </a:prstGeom>
          <a:noFill/>
          <a:ln w="9525">
            <a:noFill/>
            <a:miter lim="800000"/>
            <a:headEnd/>
            <a:tailEnd/>
          </a:ln>
        </p:spPr>
      </p:pic>
      <p:sp>
        <p:nvSpPr>
          <p:cNvPr id="13" name="TextBox 12"/>
          <p:cNvSpPr txBox="1"/>
          <p:nvPr/>
        </p:nvSpPr>
        <p:spPr>
          <a:xfrm>
            <a:off x="4572000" y="1196752"/>
            <a:ext cx="432048" cy="369332"/>
          </a:xfrm>
          <a:prstGeom prst="rect">
            <a:avLst/>
          </a:prstGeom>
          <a:noFill/>
        </p:spPr>
        <p:txBody>
          <a:bodyPr wrap="square" rtlCol="0">
            <a:spAutoFit/>
          </a:bodyPr>
          <a:lstStyle/>
          <a:p>
            <a:r>
              <a:rPr lang="lv-LV" dirty="0" smtClean="0"/>
              <a:t>C</a:t>
            </a:r>
            <a:endParaRPr lang="en-US" dirty="0"/>
          </a:p>
        </p:txBody>
      </p:sp>
      <p:sp>
        <p:nvSpPr>
          <p:cNvPr id="14" name="TextBox 13"/>
          <p:cNvSpPr txBox="1"/>
          <p:nvPr/>
        </p:nvSpPr>
        <p:spPr>
          <a:xfrm>
            <a:off x="251520" y="3789040"/>
            <a:ext cx="432048" cy="369332"/>
          </a:xfrm>
          <a:prstGeom prst="rect">
            <a:avLst/>
          </a:prstGeom>
          <a:noFill/>
        </p:spPr>
        <p:txBody>
          <a:bodyPr wrap="square" rtlCol="0">
            <a:spAutoFit/>
          </a:bodyPr>
          <a:lstStyle/>
          <a:p>
            <a:r>
              <a:rPr lang="lv-LV" dirty="0" smtClean="0"/>
              <a:t>D</a:t>
            </a:r>
            <a:endParaRPr lang="en-US" dirty="0"/>
          </a:p>
        </p:txBody>
      </p:sp>
      <p:sp>
        <p:nvSpPr>
          <p:cNvPr id="15" name="TextBox 14"/>
          <p:cNvSpPr txBox="1"/>
          <p:nvPr/>
        </p:nvSpPr>
        <p:spPr>
          <a:xfrm>
            <a:off x="1835696" y="3789040"/>
            <a:ext cx="432048" cy="369332"/>
          </a:xfrm>
          <a:prstGeom prst="rect">
            <a:avLst/>
          </a:prstGeom>
          <a:noFill/>
        </p:spPr>
        <p:txBody>
          <a:bodyPr wrap="square" rtlCol="0">
            <a:spAutoFit/>
          </a:bodyPr>
          <a:lstStyle/>
          <a:p>
            <a:r>
              <a:rPr lang="lv-LV" dirty="0" smtClean="0"/>
              <a:t>E</a:t>
            </a:r>
            <a:endParaRPr lang="en-US" dirty="0"/>
          </a:p>
        </p:txBody>
      </p:sp>
      <p:sp>
        <p:nvSpPr>
          <p:cNvPr id="16" name="TextBox 15"/>
          <p:cNvSpPr txBox="1"/>
          <p:nvPr/>
        </p:nvSpPr>
        <p:spPr>
          <a:xfrm>
            <a:off x="4572000" y="3789040"/>
            <a:ext cx="432048" cy="369332"/>
          </a:xfrm>
          <a:prstGeom prst="rect">
            <a:avLst/>
          </a:prstGeom>
          <a:noFill/>
        </p:spPr>
        <p:txBody>
          <a:bodyPr wrap="square" rtlCol="0">
            <a:spAutoFit/>
          </a:bodyPr>
          <a:lstStyle/>
          <a:p>
            <a:r>
              <a:rPr lang="lv-LV" dirty="0" smtClean="0"/>
              <a:t>F</a:t>
            </a:r>
            <a:endParaRPr lang="en-US" dirty="0"/>
          </a:p>
        </p:txBody>
      </p:sp>
      <p:sp>
        <p:nvSpPr>
          <p:cNvPr id="17" name="TextBox 16"/>
          <p:cNvSpPr txBox="1"/>
          <p:nvPr/>
        </p:nvSpPr>
        <p:spPr>
          <a:xfrm>
            <a:off x="6804248" y="1196752"/>
            <a:ext cx="432048" cy="369332"/>
          </a:xfrm>
          <a:prstGeom prst="rect">
            <a:avLst/>
          </a:prstGeom>
          <a:noFill/>
        </p:spPr>
        <p:txBody>
          <a:bodyPr wrap="square" rtlCol="0">
            <a:spAutoFit/>
          </a:bodyPr>
          <a:lstStyle/>
          <a:p>
            <a:r>
              <a:rPr lang="lv-LV" dirty="0" smtClean="0"/>
              <a:t>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0"/>
            <a:ext cx="8229600" cy="1143000"/>
          </a:xfrm>
        </p:spPr>
        <p:txBody>
          <a:bodyPr/>
          <a:lstStyle/>
          <a:p>
            <a:r>
              <a:rPr lang="lv-LV" sz="2400" b="1" i="1" smtClean="0"/>
              <a:t>piRNA</a:t>
            </a:r>
            <a:r>
              <a:rPr lang="lv-LV" sz="2400" i="1" smtClean="0"/>
              <a:t>-Piwi-interacting RNA; </a:t>
            </a:r>
            <a:r>
              <a:rPr lang="lv-LV" sz="2400" b="1" i="1" smtClean="0"/>
              <a:t>siRNA</a:t>
            </a:r>
            <a:r>
              <a:rPr lang="lv-LV" sz="2400" i="1" smtClean="0"/>
              <a:t>-small interfering RNA;</a:t>
            </a:r>
            <a:br>
              <a:rPr lang="lv-LV" sz="2400" i="1" smtClean="0"/>
            </a:br>
            <a:r>
              <a:rPr lang="lv-LV" sz="2400" i="1" smtClean="0"/>
              <a:t> </a:t>
            </a:r>
            <a:r>
              <a:rPr lang="lv-LV" sz="2400" b="1" i="1" smtClean="0"/>
              <a:t>miRNA</a:t>
            </a:r>
            <a:r>
              <a:rPr lang="lv-LV" sz="2400" i="1" smtClean="0"/>
              <a:t> – microRNA; </a:t>
            </a:r>
            <a:endParaRPr lang="en-US" sz="2400" i="1" smtClean="0"/>
          </a:p>
        </p:txBody>
      </p:sp>
      <p:pic>
        <p:nvPicPr>
          <p:cNvPr id="10243" name="Picture 2" descr="http://www.geospiza.com/finchtalk/uploaded_images/RNA-world-712445.png"/>
          <p:cNvPicPr>
            <a:picLocks noChangeAspect="1" noChangeArrowheads="1"/>
          </p:cNvPicPr>
          <p:nvPr/>
        </p:nvPicPr>
        <p:blipFill>
          <a:blip r:embed="rId2" cstate="print"/>
          <a:srcRect/>
          <a:stretch>
            <a:fillRect/>
          </a:stretch>
        </p:blipFill>
        <p:spPr bwMode="auto">
          <a:xfrm>
            <a:off x="2411413" y="1016000"/>
            <a:ext cx="4248150" cy="5842000"/>
          </a:xfrm>
          <a:prstGeom prst="rect">
            <a:avLst/>
          </a:prstGeom>
          <a:noFill/>
          <a:ln w="9525">
            <a:noFill/>
            <a:miter lim="800000"/>
            <a:headEnd/>
            <a:tailEnd/>
          </a:ln>
        </p:spPr>
      </p:pic>
      <p:sp>
        <p:nvSpPr>
          <p:cNvPr id="4" name="Rectangle 3"/>
          <p:cNvSpPr/>
          <p:nvPr/>
        </p:nvSpPr>
        <p:spPr>
          <a:xfrm>
            <a:off x="3059113" y="5589588"/>
            <a:ext cx="936625"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5219700" y="4149725"/>
            <a:ext cx="936625" cy="792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Chart 5"/>
          <p:cNvGraphicFramePr/>
          <p:nvPr/>
        </p:nvGraphicFramePr>
        <p:xfrm>
          <a:off x="4788024" y="2924944"/>
          <a:ext cx="4355976" cy="29523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lstStyle/>
          <a:p>
            <a:r>
              <a:rPr lang="lv-LV" dirty="0" smtClean="0"/>
              <a:t>Alternatīvais </a:t>
            </a:r>
            <a:r>
              <a:rPr lang="lv-LV" dirty="0" err="1" smtClean="0"/>
              <a:t>splaisings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980728"/>
          </a:xfrm>
        </p:spPr>
        <p:txBody>
          <a:bodyPr/>
          <a:lstStyle/>
          <a:p>
            <a:r>
              <a:rPr lang="lv-LV" dirty="0" smtClean="0"/>
              <a:t>Mazliet </a:t>
            </a:r>
            <a:r>
              <a:rPr lang="lv-LV" dirty="0" err="1" smtClean="0"/>
              <a:t>splaisinga</a:t>
            </a:r>
            <a:r>
              <a:rPr lang="lv-LV" dirty="0" smtClean="0"/>
              <a:t> vēstures</a:t>
            </a:r>
            <a:endParaRPr lang="en-US" dirty="0"/>
          </a:p>
        </p:txBody>
      </p:sp>
      <p:sp>
        <p:nvSpPr>
          <p:cNvPr id="3" name="Content Placeholder 2"/>
          <p:cNvSpPr>
            <a:spLocks noGrp="1"/>
          </p:cNvSpPr>
          <p:nvPr>
            <p:ph idx="1"/>
          </p:nvPr>
        </p:nvSpPr>
        <p:spPr>
          <a:xfrm>
            <a:off x="5220072" y="3212976"/>
            <a:ext cx="2736304" cy="1184995"/>
          </a:xfrm>
        </p:spPr>
        <p:txBody>
          <a:bodyPr/>
          <a:lstStyle/>
          <a:p>
            <a:pPr algn="ctr">
              <a:buNone/>
            </a:pPr>
            <a:r>
              <a:rPr lang="lv-LV" sz="2000" dirty="0" smtClean="0"/>
              <a:t>	</a:t>
            </a:r>
            <a:r>
              <a:rPr lang="en-US" sz="2000" dirty="0" smtClean="0"/>
              <a:t>Phillip Allen Sharp</a:t>
            </a:r>
            <a:r>
              <a:rPr lang="lv-LV" sz="2000" dirty="0" smtClean="0"/>
              <a:t> B</a:t>
            </a:r>
            <a:r>
              <a:rPr lang="en-US" sz="2000" dirty="0" err="1" smtClean="0"/>
              <a:t>orn</a:t>
            </a:r>
            <a:r>
              <a:rPr lang="en-US" sz="2000" dirty="0" smtClean="0"/>
              <a:t> June 6, 1944</a:t>
            </a:r>
            <a:endParaRPr lang="en-US" sz="2000" dirty="0"/>
          </a:p>
        </p:txBody>
      </p:sp>
      <p:pic>
        <p:nvPicPr>
          <p:cNvPr id="1026" name="Picture 2" descr="http://www.nndb.com/people/088/000133686/richard-j-roberts.jpg"/>
          <p:cNvPicPr>
            <a:picLocks noChangeAspect="1" noChangeArrowheads="1"/>
          </p:cNvPicPr>
          <p:nvPr/>
        </p:nvPicPr>
        <p:blipFill>
          <a:blip r:embed="rId2" cstate="print"/>
          <a:srcRect/>
          <a:stretch>
            <a:fillRect/>
          </a:stretch>
        </p:blipFill>
        <p:spPr bwMode="auto">
          <a:xfrm>
            <a:off x="1835696" y="980728"/>
            <a:ext cx="1502775" cy="2160240"/>
          </a:xfrm>
          <a:prstGeom prst="rect">
            <a:avLst/>
          </a:prstGeom>
          <a:noFill/>
        </p:spPr>
      </p:pic>
      <p:pic>
        <p:nvPicPr>
          <p:cNvPr id="1028" name="Picture 4" descr="http://www.nndb.com/people/128/000133726/phillip-a-sharp.jpg"/>
          <p:cNvPicPr>
            <a:picLocks noChangeAspect="1" noChangeArrowheads="1"/>
          </p:cNvPicPr>
          <p:nvPr/>
        </p:nvPicPr>
        <p:blipFill>
          <a:blip r:embed="rId3" cstate="print"/>
          <a:srcRect/>
          <a:stretch>
            <a:fillRect/>
          </a:stretch>
        </p:blipFill>
        <p:spPr bwMode="auto">
          <a:xfrm>
            <a:off x="5940152" y="980728"/>
            <a:ext cx="1728192" cy="2239449"/>
          </a:xfrm>
          <a:prstGeom prst="rect">
            <a:avLst/>
          </a:prstGeom>
          <a:noFill/>
        </p:spPr>
      </p:pic>
      <p:sp>
        <p:nvSpPr>
          <p:cNvPr id="6" name="Content Placeholder 2"/>
          <p:cNvSpPr txBox="1">
            <a:spLocks/>
          </p:cNvSpPr>
          <p:nvPr/>
        </p:nvSpPr>
        <p:spPr bwMode="auto">
          <a:xfrm>
            <a:off x="755576" y="3140968"/>
            <a:ext cx="3168352" cy="11849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a:spcBef>
                <a:spcPct val="20000"/>
              </a:spcBef>
            </a:pPr>
            <a:r>
              <a:rPr lang="lv-LV" sz="2000" dirty="0" smtClean="0">
                <a:latin typeface="+mj-lt"/>
              </a:rPr>
              <a:t>	</a:t>
            </a:r>
            <a:r>
              <a:rPr lang="en-US" sz="2000" dirty="0" smtClean="0">
                <a:latin typeface="+mj-lt"/>
              </a:rPr>
              <a:t>Richard John Roberts</a:t>
            </a:r>
            <a:r>
              <a:rPr lang="lv-LV" sz="2000" dirty="0" smtClean="0">
                <a:latin typeface="+mj-lt"/>
              </a:rPr>
              <a:t> B</a:t>
            </a:r>
            <a:r>
              <a:rPr lang="en-US" sz="2000" dirty="0" err="1" smtClean="0">
                <a:latin typeface="+mj-lt"/>
              </a:rPr>
              <a:t>orn</a:t>
            </a:r>
            <a:r>
              <a:rPr lang="en-US" sz="2000" dirty="0" smtClean="0">
                <a:latin typeface="+mj-lt"/>
              </a:rPr>
              <a:t> September</a:t>
            </a:r>
            <a:r>
              <a:rPr lang="lv-LV" sz="2000" dirty="0" smtClean="0">
                <a:latin typeface="+mj-lt"/>
              </a:rPr>
              <a:t> 6,</a:t>
            </a:r>
            <a:r>
              <a:rPr lang="en-US" sz="2000" dirty="0" smtClean="0">
                <a:latin typeface="+mj-lt"/>
              </a:rPr>
              <a:t> 1943</a:t>
            </a:r>
            <a:endParaRPr kumimoji="0" lang="en-US" sz="20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TextBox 6"/>
          <p:cNvSpPr txBox="1"/>
          <p:nvPr/>
        </p:nvSpPr>
        <p:spPr>
          <a:xfrm>
            <a:off x="1043608" y="4149080"/>
            <a:ext cx="7056784" cy="923330"/>
          </a:xfrm>
          <a:prstGeom prst="rect">
            <a:avLst/>
          </a:prstGeom>
          <a:noFill/>
        </p:spPr>
        <p:txBody>
          <a:bodyPr wrap="square" rtlCol="0">
            <a:spAutoFit/>
          </a:bodyPr>
          <a:lstStyle/>
          <a:p>
            <a:r>
              <a:rPr lang="lv-LV" dirty="0" smtClean="0"/>
              <a:t>1993. Gadā saņēma Nobela prēmiju Fizioloģijā un Medicīnā par atklājumu, ka </a:t>
            </a:r>
            <a:r>
              <a:rPr lang="lv-LV" dirty="0" err="1" smtClean="0"/>
              <a:t>eikariotos</a:t>
            </a:r>
            <a:r>
              <a:rPr lang="lv-LV" dirty="0" smtClean="0"/>
              <a:t> gēni nav nepārtraukti un satur </a:t>
            </a:r>
            <a:r>
              <a:rPr lang="lv-LV" dirty="0" err="1" smtClean="0"/>
              <a:t>intronus</a:t>
            </a:r>
            <a:r>
              <a:rPr lang="lv-LV" dirty="0" smtClean="0"/>
              <a:t> . Pirmie </a:t>
            </a:r>
            <a:r>
              <a:rPr lang="lv-LV" dirty="0" err="1" smtClean="0"/>
              <a:t>ekspermineti</a:t>
            </a:r>
            <a:r>
              <a:rPr lang="lv-LV" dirty="0" smtClean="0"/>
              <a:t> tika publicēti 1977. gadā.</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lv-LV" dirty="0" smtClean="0"/>
              <a:t>Kas ir </a:t>
            </a:r>
            <a:r>
              <a:rPr lang="lv-LV" dirty="0" err="1" smtClean="0"/>
              <a:t>splaisings</a:t>
            </a:r>
            <a:r>
              <a:rPr lang="lv-LV" dirty="0" smtClean="0"/>
              <a:t>?</a:t>
            </a:r>
            <a:endParaRPr lang="en-US" dirty="0"/>
          </a:p>
        </p:txBody>
      </p:sp>
      <p:sp>
        <p:nvSpPr>
          <p:cNvPr id="5" name="Content Placeholder 4"/>
          <p:cNvSpPr>
            <a:spLocks noGrp="1"/>
          </p:cNvSpPr>
          <p:nvPr>
            <p:ph idx="1"/>
          </p:nvPr>
        </p:nvSpPr>
        <p:spPr>
          <a:xfrm>
            <a:off x="539552" y="692696"/>
            <a:ext cx="8229600" cy="1252736"/>
          </a:xfrm>
        </p:spPr>
        <p:txBody>
          <a:bodyPr/>
          <a:lstStyle/>
          <a:p>
            <a:pPr>
              <a:buNone/>
            </a:pPr>
            <a:r>
              <a:rPr lang="lv-LV" sz="2000" dirty="0" smtClean="0"/>
              <a:t>	Process, kurā no </a:t>
            </a:r>
            <a:r>
              <a:rPr lang="lv-LV" sz="2000" dirty="0" err="1" smtClean="0"/>
              <a:t>pre-mRNS</a:t>
            </a:r>
            <a:r>
              <a:rPr lang="lv-LV" sz="2000" dirty="0" smtClean="0"/>
              <a:t> (</a:t>
            </a:r>
            <a:r>
              <a:rPr lang="lv-LV" sz="2000" dirty="0" err="1" smtClean="0"/>
              <a:t>prekursorās</a:t>
            </a:r>
            <a:r>
              <a:rPr lang="lv-LV" sz="2000" dirty="0" smtClean="0"/>
              <a:t> matricas RNS) tiek aizvākti </a:t>
            </a:r>
            <a:r>
              <a:rPr lang="lv-LV" sz="2000" dirty="0" err="1" smtClean="0"/>
              <a:t>introni</a:t>
            </a:r>
            <a:r>
              <a:rPr lang="lv-LV" sz="2000" dirty="0" smtClean="0"/>
              <a:t> (proteīnu nekodējošā sekvence) un apvienoti </a:t>
            </a:r>
            <a:r>
              <a:rPr lang="lv-LV" sz="2000" dirty="0" err="1" smtClean="0"/>
              <a:t>eksoni</a:t>
            </a:r>
            <a:r>
              <a:rPr lang="lv-LV" sz="2000" dirty="0" smtClean="0"/>
              <a:t> (proteīnu kodējošā sekvence). Šis process tiek novērots vairums </a:t>
            </a:r>
            <a:r>
              <a:rPr lang="lv-LV" sz="2000" dirty="0" err="1" smtClean="0"/>
              <a:t>eikariotu</a:t>
            </a:r>
            <a:r>
              <a:rPr lang="lv-LV" sz="2000" dirty="0" smtClean="0"/>
              <a:t> gēnu un dažu </a:t>
            </a:r>
            <a:r>
              <a:rPr lang="lv-LV" sz="2000" dirty="0" err="1" smtClean="0"/>
              <a:t>prokariotu</a:t>
            </a:r>
            <a:r>
              <a:rPr lang="lv-LV" sz="2000" dirty="0" smtClean="0"/>
              <a:t> gēnos.</a:t>
            </a:r>
            <a:endParaRPr lang="en-US" sz="2000" dirty="0"/>
          </a:p>
        </p:txBody>
      </p:sp>
      <p:pic>
        <p:nvPicPr>
          <p:cNvPr id="59394" name="Picture 2" descr="http://www.angelfire.com/dc/apgenetics/RNA.processing.gif"/>
          <p:cNvPicPr>
            <a:picLocks noChangeAspect="1" noChangeArrowheads="1"/>
          </p:cNvPicPr>
          <p:nvPr/>
        </p:nvPicPr>
        <p:blipFill>
          <a:blip r:embed="rId2" cstate="print"/>
          <a:srcRect/>
          <a:stretch>
            <a:fillRect/>
          </a:stretch>
        </p:blipFill>
        <p:spPr bwMode="auto">
          <a:xfrm>
            <a:off x="1259632" y="2132856"/>
            <a:ext cx="7317072" cy="3528392"/>
          </a:xfrm>
          <a:prstGeom prst="rect">
            <a:avLst/>
          </a:prstGeom>
          <a:noFill/>
        </p:spPr>
      </p:pic>
      <p:sp>
        <p:nvSpPr>
          <p:cNvPr id="6" name="Content Placeholder 5"/>
          <p:cNvSpPr txBox="1">
            <a:spLocks/>
          </p:cNvSpPr>
          <p:nvPr/>
        </p:nvSpPr>
        <p:spPr bwMode="auto">
          <a:xfrm>
            <a:off x="0" y="5719227"/>
            <a:ext cx="8516938" cy="113877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spAutoFit/>
          </a:bodyPr>
          <a:lstStyle/>
          <a:p>
            <a:pPr marL="342900" marR="0" lvl="0" indent="-342900" algn="ctr" defTabSz="914400" rtl="0" eaLnBrk="1" fontAlgn="base" latinLnBrk="0" hangingPunct="1">
              <a:lnSpc>
                <a:spcPct val="100000"/>
              </a:lnSpc>
              <a:spcBef>
                <a:spcPct val="20000"/>
              </a:spcBef>
              <a:spcAft>
                <a:spcPct val="0"/>
              </a:spcAft>
              <a:buClrTx/>
              <a:buSzTx/>
              <a:buFont typeface="Arial" charset="0"/>
              <a:buChar char="•"/>
              <a:tabLst/>
              <a:defRPr/>
            </a:pPr>
            <a:r>
              <a:rPr kumimoji="0" lang="lv-LV" sz="2000" b="0" i="0" u="none" strike="noStrike" kern="1200" cap="none" spc="0" normalizeH="0" baseline="0" noProof="0" dirty="0" smtClean="0">
                <a:ln>
                  <a:noFill/>
                </a:ln>
                <a:solidFill>
                  <a:schemeClr val="tx1"/>
                </a:solidFill>
                <a:effectLst/>
                <a:uLnTx/>
                <a:uFillTx/>
                <a:latin typeface="+mn-lt"/>
                <a:ea typeface="+mn-ea"/>
                <a:cs typeface="+mn-cs"/>
              </a:rPr>
              <a:t>Mediāna no vidējā gēnu garuma: 23000 </a:t>
            </a:r>
            <a:r>
              <a:rPr kumimoji="0" lang="lv-LV" sz="2000" b="0" i="0" u="none" strike="noStrike" kern="1200" cap="none" spc="0" normalizeH="0" baseline="0" noProof="0" dirty="0" err="1" smtClean="0">
                <a:ln>
                  <a:noFill/>
                </a:ln>
                <a:solidFill>
                  <a:schemeClr val="tx1"/>
                </a:solidFill>
                <a:effectLst/>
                <a:uLnTx/>
                <a:uFillTx/>
                <a:latin typeface="+mn-lt"/>
                <a:ea typeface="+mn-ea"/>
                <a:cs typeface="+mn-cs"/>
              </a:rPr>
              <a:t>bp</a:t>
            </a:r>
            <a:endParaRPr kumimoji="0" lang="lv-LV"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ctr" defTabSz="914400" rtl="0" eaLnBrk="1" fontAlgn="base" latinLnBrk="0" hangingPunct="1">
              <a:lnSpc>
                <a:spcPct val="100000"/>
              </a:lnSpc>
              <a:spcBef>
                <a:spcPct val="20000"/>
              </a:spcBef>
              <a:spcAft>
                <a:spcPct val="0"/>
              </a:spcAft>
              <a:buClrTx/>
              <a:buSzTx/>
              <a:buFont typeface="Arial" charset="0"/>
              <a:buChar char="•"/>
              <a:tabLst/>
              <a:defRPr/>
            </a:pPr>
            <a:r>
              <a:rPr kumimoji="0" lang="lv-LV" sz="2000" b="0" i="0" u="none" strike="noStrike" kern="1200" cap="none" spc="0" normalizeH="0" baseline="0" noProof="0" dirty="0" smtClean="0">
                <a:ln>
                  <a:noFill/>
                </a:ln>
                <a:solidFill>
                  <a:schemeClr val="tx1"/>
                </a:solidFill>
                <a:effectLst/>
                <a:uLnTx/>
                <a:uFillTx/>
                <a:latin typeface="+mn-lt"/>
                <a:ea typeface="+mn-ea"/>
                <a:cs typeface="+mn-cs"/>
              </a:rPr>
              <a:t>Mediāna no vidējā </a:t>
            </a:r>
            <a:r>
              <a:rPr kumimoji="0" lang="lv-LV" sz="2000" b="0" i="0" u="none" strike="noStrike" kern="1200" cap="none" spc="0" normalizeH="0" baseline="0" noProof="0" dirty="0" err="1" smtClean="0">
                <a:ln>
                  <a:noFill/>
                </a:ln>
                <a:solidFill>
                  <a:schemeClr val="tx1"/>
                </a:solidFill>
                <a:effectLst/>
                <a:uLnTx/>
                <a:uFillTx/>
                <a:latin typeface="+mn-lt"/>
                <a:ea typeface="+mn-ea"/>
                <a:cs typeface="+mn-cs"/>
              </a:rPr>
              <a:t>introna</a:t>
            </a:r>
            <a:r>
              <a:rPr kumimoji="0" lang="lv-LV" sz="2000" b="0" i="0" u="none" strike="noStrike" kern="1200" cap="none" spc="0" normalizeH="0" baseline="0" noProof="0" dirty="0" smtClean="0">
                <a:ln>
                  <a:noFill/>
                </a:ln>
                <a:solidFill>
                  <a:schemeClr val="tx1"/>
                </a:solidFill>
                <a:effectLst/>
                <a:uLnTx/>
                <a:uFillTx/>
                <a:latin typeface="+mn-lt"/>
                <a:ea typeface="+mn-ea"/>
                <a:cs typeface="+mn-cs"/>
              </a:rPr>
              <a:t> garuma: 1800bp</a:t>
            </a:r>
          </a:p>
          <a:p>
            <a:pPr marL="342900" marR="0" lvl="0" indent="-342900" algn="ctr" defTabSz="914400" rtl="0" eaLnBrk="1" fontAlgn="base" latinLnBrk="0" hangingPunct="1">
              <a:lnSpc>
                <a:spcPct val="100000"/>
              </a:lnSpc>
              <a:spcBef>
                <a:spcPct val="20000"/>
              </a:spcBef>
              <a:spcAft>
                <a:spcPct val="0"/>
              </a:spcAft>
              <a:buClrTx/>
              <a:buSzTx/>
              <a:buFont typeface="Arial" charset="0"/>
              <a:buChar char="•"/>
              <a:tabLst/>
              <a:defRPr/>
            </a:pPr>
            <a:r>
              <a:rPr kumimoji="0" lang="lv-LV" sz="2000" b="0" i="0" u="none" strike="noStrike" kern="1200" cap="none" spc="0" normalizeH="0" baseline="0" noProof="0" dirty="0" smtClean="0">
                <a:ln>
                  <a:noFill/>
                </a:ln>
                <a:solidFill>
                  <a:schemeClr val="tx1"/>
                </a:solidFill>
                <a:effectLst/>
                <a:uLnTx/>
                <a:uFillTx/>
                <a:latin typeface="+mn-lt"/>
                <a:ea typeface="+mn-ea"/>
                <a:cs typeface="+mn-cs"/>
              </a:rPr>
              <a:t>Mediāna no vidējā </a:t>
            </a:r>
            <a:r>
              <a:rPr kumimoji="0" lang="lv-LV" sz="2000" b="0" i="0" u="none" strike="noStrike" kern="1200" cap="none" spc="0" normalizeH="0" baseline="0" noProof="0" dirty="0" err="1" smtClean="0">
                <a:ln>
                  <a:noFill/>
                </a:ln>
                <a:solidFill>
                  <a:schemeClr val="tx1"/>
                </a:solidFill>
                <a:effectLst/>
                <a:uLnTx/>
                <a:uFillTx/>
                <a:latin typeface="+mn-lt"/>
                <a:ea typeface="+mn-ea"/>
                <a:cs typeface="+mn-cs"/>
              </a:rPr>
              <a:t>eksona</a:t>
            </a:r>
            <a:r>
              <a:rPr kumimoji="0" lang="lv-LV" sz="2000" b="0" i="0" u="none" strike="noStrike" kern="1200" cap="none" spc="0" normalizeH="0" baseline="0" noProof="0" dirty="0" smtClean="0">
                <a:ln>
                  <a:noFill/>
                </a:ln>
                <a:solidFill>
                  <a:schemeClr val="tx1"/>
                </a:solidFill>
                <a:effectLst/>
                <a:uLnTx/>
                <a:uFillTx/>
                <a:latin typeface="+mn-lt"/>
                <a:ea typeface="+mn-ea"/>
                <a:cs typeface="+mn-cs"/>
              </a:rPr>
              <a:t> garuma: 123bp</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22114"/>
          </a:xfrm>
        </p:spPr>
        <p:txBody>
          <a:bodyPr/>
          <a:lstStyle/>
          <a:p>
            <a:r>
              <a:rPr lang="lv-LV" dirty="0" smtClean="0"/>
              <a:t>Kāpēc RNS </a:t>
            </a:r>
            <a:r>
              <a:rPr lang="lv-LV" dirty="0" err="1" smtClean="0"/>
              <a:t>splaisings</a:t>
            </a:r>
            <a:r>
              <a:rPr lang="lv-LV" dirty="0" smtClean="0"/>
              <a:t> ir svarīgs?</a:t>
            </a:r>
            <a:endParaRPr lang="en-US" dirty="0"/>
          </a:p>
        </p:txBody>
      </p:sp>
      <p:sp>
        <p:nvSpPr>
          <p:cNvPr id="3" name="Content Placeholder 2"/>
          <p:cNvSpPr>
            <a:spLocks noGrp="1"/>
          </p:cNvSpPr>
          <p:nvPr>
            <p:ph idx="1"/>
          </p:nvPr>
        </p:nvSpPr>
        <p:spPr>
          <a:xfrm>
            <a:off x="755576" y="4941168"/>
            <a:ext cx="4114800" cy="1224136"/>
          </a:xfrm>
        </p:spPr>
        <p:txBody>
          <a:bodyPr/>
          <a:lstStyle/>
          <a:p>
            <a:pPr algn="ctr">
              <a:buNone/>
            </a:pPr>
            <a:r>
              <a:rPr lang="lv-LV" sz="2800" dirty="0" smtClean="0"/>
              <a:t>	</a:t>
            </a:r>
            <a:r>
              <a:rPr lang="lv-LV" sz="2400" dirty="0" smtClean="0"/>
              <a:t>Cilvēka genoms satur ~21000 – 24000 gēnu (~184000 </a:t>
            </a:r>
            <a:r>
              <a:rPr lang="lv-LV" sz="2400" dirty="0" err="1" smtClean="0"/>
              <a:t>intronu</a:t>
            </a:r>
            <a:r>
              <a:rPr lang="lv-LV" sz="2400" dirty="0" smtClean="0"/>
              <a:t>)</a:t>
            </a:r>
            <a:endParaRPr lang="en-US" sz="2400" dirty="0"/>
          </a:p>
        </p:txBody>
      </p:sp>
      <p:pic>
        <p:nvPicPr>
          <p:cNvPr id="1026" name="Picture 2" descr="Diagram of cells in the human body"/>
          <p:cNvPicPr>
            <a:picLocks noChangeAspect="1" noChangeArrowheads="1"/>
          </p:cNvPicPr>
          <p:nvPr/>
        </p:nvPicPr>
        <p:blipFill>
          <a:blip r:embed="rId2" cstate="print"/>
          <a:srcRect/>
          <a:stretch>
            <a:fillRect/>
          </a:stretch>
        </p:blipFill>
        <p:spPr bwMode="auto">
          <a:xfrm>
            <a:off x="323528" y="980728"/>
            <a:ext cx="4776586" cy="3929261"/>
          </a:xfrm>
          <a:prstGeom prst="rect">
            <a:avLst/>
          </a:prstGeom>
          <a:noFill/>
        </p:spPr>
      </p:pic>
      <p:sp>
        <p:nvSpPr>
          <p:cNvPr id="1028" name="AutoShape 4" descr="data:image/jpeg;base64,/9j/4AAQSkZJRgABAQAAAQABAAD/2wCEAAkGBhQQERUUEhIUFBQVFRcUFRcSFRQUFBcXFhUWFBgXFxcYHCYfFxkjGRUUHy8gIycpLSwvGB4xNTAqNSYrLCkBCQoKDgwOGg8PGikkHSQsKSwyLCwpLCwpKSwpLCksLCwpLCwsKSwsKSksKSwpLCkpLCwpKSkpLCwpLCwsLCwsKf/AABEIAOEA4AMBIgACEQEDEQH/xAAcAAEAAQUBAQAAAAAAAAAAAAAABQEDBAYHAgj/xABEEAABAwEGAwQGCAQEBgMAAAABAAIRAwQFEiExQVFhcQYTIoEHMkKRobEUI1JicsHR8IKSouEzU3PxJENjg7LCFTSz/8QAGgEAAgMBAQAAAAAAAAAAAAAAAAIBAwQFBv/EAC0RAAICAQQBAgUCBwAAAAAAAAABAhEDBBIhMUFRkRMiMkJhcdEUIzNSgbHB/9oADAMBAAIRAxEAPwDmdrfLyeasKrnSvK5x7EqkqiqgkSqyqL01iAKL2ynKyrDYHVXhlJjqjzo2mC4+4aDmtusnYMsbjtlZtnaROFsVKhHkcI95TKLfRTkzQh9TNMrUzqrl33LXtJihRqVf9NjnDzIEDzW8Mp2Sz50rEarhpUtHjk8cJhkeXmsW9e1doc2DUws+yyQ0DgAIA8kzil2zHLW+IL3Iyl6P6wE16tns44VKoe/+WlijzhXmdmbGz/EtVWr/AKFINHk6oTPuCifpT6hJaCYyLnGGjq5xDR5pVrN9qr5MBcB/EcM+QI5qLXoUPUZX59ib+iXawf4FqfzdVb8mMXtrrtDf/rA/irVS7pAdHvhaw61taRBcc8pwjz0MK66uXeziji5nXgEb69Cv4k39z9yeZa7tOX0MjbKpVn/9Fli7bveJ+j1WDiKj/wAy5azRtTw3VjBOjjvETDQdlfxOiS9kcceXxg/BG/1RG+f9z9yed2Zu5/q1K7PxPZ8nU/zVit6PWHOnaj/3KMj+am5x/pWDZ6p2g/hJd/6rIo20N0OE8nO+U/NNcX2hlnyr7jFtHo/tI/w+6r/6NVuL+R+F08gCoO12GpQdhq030ncKjSw8NHBb1Z70J9bx9RB94zCm7PfEtwBwLdO7rRVpuPIGR7pKbZF9FkdbNfUrOSY1UvXSLw7K2SvrSfZXn26Hjonqw5Do1zei1G/OxtosoL8Iq0dqtKXMj741YeuXMpJY2jbj1WOfHTIMOVS5eJRVmo9ByoXKiIJKgoqJKAKIiIAIi9NYSQACSTAAzJJ2CAK0xJ4roPZ70ZnC2pbi+mHQWWdg+vf+L/LHKC78Kn+x3Ylt3MbXtDWvtbhNNjoLaAO541M/LQblZF73iWBxLi+q/wBZ0DIfZHLSTuctitMMdK5HH1Gscntx+/7Hm1XtSsVPurLTZT4tpjLq9+ZqHmSemi1G8rxc8l7n4nakmMunBXq9cHZ0ni7XmVj91uR58OB5FEnfRjS8sjjWeTBMHhues6HlrxhYNS1ik+KrMYI8MlzQQeYIM/ovV4Wd9J0ziBOu/Iq8LcSzC8BzdYcJHx0We+eRzCtNn71uOk5xDc3UnEYmD7TIgPZxgAjcEZqPLMpUzdzKTJc9xaAC8NYC52AHU8NMiTsvFpp0zjLKbmggHxEHJ2hgDwumMs+ql9WBBOGayaTzOvNemWeYgEnnA/PkrrLtdu0+5K3ZJh2l05DVZ9rr4gBsAB8FQ2AjOD7l57g5folb8ElylAiMoCzLPbHuMZOE6PAMeaxe4Wbd1AtBJ01RG7IJDFENaIJ55+XH59VeZTI21/e6j6bXPqAnQfsLYHgYsLpJaJy14weOS0R5EZdsNtB8NUhwO5yI5k6xzGY5jTPZaalmfqSCYG/UO5/sKK7mIIzJEjXPL36KVsB76kabtR6p4DIA+Ry6RzVqFZHX12NoW0GpZsNCvm4sOVJ+m3sfiGQ9oCcQ51bbI+hUdTqscyoww5rhBB/Mbg6FdOsr+7OZIIPQghZV99m6V50wMeCq0Hunv1B/ynmM6ehBJlvODMSgpfqacOpljdPlHIlVLRZ30ajqdRpa9ji1zTqHAwQVRZmqOzCakrQREUDhEVUAF1H0Tdk2tBt9obOAxZ2Eau/zfLMN5ydgtP7C9mDeFrZTj6tv1lWPsNIkTsXEhvKSdl2q/rWKVPu2gAAR4RA4ZDkIHQDy0YYX8zOXrs9fyo9vv9CKtdv7x7nu0bxmJ265Sc+C1G3WzG4nPpy/fzU3bK2Ghlq7ocnH9G/Fa4/PVWyZzYotspjU5cJ36e/5rIs1IzmJ8tl7rWMugD2RHnJJPvMeSy7vZAdOoaYnjp+aRLkYg7ZZAXkbbdOPzWGbvLpBaYGWWUlbXRumczoNOPTmsO972s9jJFXxPiG0qZBf1qHRnQ58krxrtkq3wiAo3OTiAl/1VRowCSZaQA3iZPwUgezpDRIk4WjDtIxHOMz62g4DMaKAtnbms4/VNZRG2EYne92Q8gFFWm/rRV9evVdyL3R7gYUVFF6wzZuTbqNMS51Oi3mQwn+Y4ivDKln9qvTIG/etnyEngtCiVXAVFpFi0zfk3tzLK4S210h+Ilp/NWW2Om4+C00SeVVnyJzWl92ndqG4sb+FZvbbjqnRof8Ahh3xCUbOWnDUaWHmDHmtFYC0y0kHkY+SkrP2ltVPSu9w4VCKo9z5UraLLTTNyZZC3bLksi7qWKs4ukgNc4jjAyE8JWt2Ht89pHe0Kbhuac03e7NvwC2657xoWoE2d3jwnFTf4ajeOWjhzE84VkUn0Zp45R7Rdo2aRntLhA04t+M/zLxSd3b2u2Bz6bj3SpKnRzpjQCXuy3Gbp8slatlmIyAzmBxJnCNeaeiqzEvehhqEiM989RIn4fFervteHiCCHBzYkH1Tk4EEZ6ZaLIv2iGxJkgQTtIDP7qJsx14QZ6HLSNMwofDBdGH6TrpFSmy2NaMQLaNYsBwnI9297TnTfkWEEkRgglc9pvXbbFR7+k6jU8VC0MNJxPiwSRgexxzgPDDBJG4I0XE7TZnUqjmPEOY5zHDg5pLT8QVXkXk3aTI18voe0VGlVWc665CqqKoQSdp9Dt3GhYX1iADaKuFpO7Kfh/8AI1Mt+kr1f9rknP8AX46KXuSkKF2WRvqxRYXcSagFQ9AO8z3089avTMmZ6dP2FuS2xSPNTlvySl+TzebcVFmezddvC8fOVhWCiA7MgxJy4gFZoIfZtPVkcdCHTnyLvcVjXfUbiEDeNjvHySvsgyBYwwgzFN5gEj1XD2XciNDqCFI2W6y5wBzBMkxy/ZVWWYOouEH2Xe4wSDs4SfKVH9rb8dYbCSxxbWqEUqbvaaCMT3A7ENyB4uBT8LshXJ0iE7fdtu6e+zWYAOb4KlUHMGM2MjQjQu1mQAIlc1Jk8yhXumxZ5Svs6uHEo8Io1iuBi9IqmzdHGkIRESjhVVEQSEREAIXqjULHBzHFrmmQWkhwI3BGhXlFNiuKfZ1nsRfZttJwcQK9NzA4gDxgyQ+OMsEjSW84U3eQDSHExBBHX8z+q0D0TVCLeWjR9GoD5QR/UAPMro1rog1xiM4AXxsMOk7QCR8FsxtyicDUwWPK0ujXL7rhrg0ahuc555DjM5KHFsDTJkcxiHyzWTedXG5zhMEwDxA/XI+asWOsA6CWmdngQTsNZ4aJJO2IlwbPctYd29wOIYRjbu5pPrZZOcC2WuEHJwM7cx9I1FrbztQZoauP+djXn4uK6ZcNHC8Q3CCfE1plonLEJ00AcBqCNwC3m/pMqB162rDoHtbl9ymxh+LSpn9JZp/6n+DXKRVxWqSurNLs7mP6QqlUVUo59E25gbZ6Lc3AUaTWAbnu2gH4z5dFrF5s3OpGfXMHykFT9yvFWw2Wq2STSpiDpjbR7mT91oa485z0gw9vmS3OfXA3E5nEdnkDEepXQfKPMdSaMC6qmbmHQwQOYyjnILh5rBqDA8jb8vcvNWqWGREz7oM781mXgzGwVGjbnMbjyJ9zgqxiZua0B0tJgPBGXMQ75g9StS9MDXNp2Rrs8JrAkaOjusJ/lKlLttEnnttnpHLL95Lz6TbG6vd7KgEmhUDiY/5dQYCfJ3d+9M+YsbHxkRyJoWQArDdVfCySO5hCIiQ0BERABERABERABVVFUIA6D6G7FNor1yYFKjh86rgB8GOW135aAxrgXFr6usahurW9Y8R/E3gsnsTczbFd9Eub46w+kVZ1IiWM5DCWD+M8Vq19Wk1KhqPdqSQDuTqei2JbYJHns8/i5XJdfsYdVwAiZ35qlKxsqAgPh41a4H5HqsdpDzmJ11ynLSRoYWXYbD99xDPE0vEPYIyBI1bk4AjcbKvtiG4dl6Qj6zI0ZxnUYKfiM9CAeYMrh16W0169WqdalR9TPXxuLvzXVu2l9GzXfIEVLUzuCdCW6F0bfVNgxvUXH0030jRpY9yLlIK4vNML0sz7OxjVIIiKCw676PL3Lrre0EF1B5Y4HXBVc17T0kVPipW3WM0aYDjiq1DjdxGXhZG2Uud15Bc/9Fl5inbRSeYZaAGf9xrhUpf1At/jXTL7BdULW5ucJcdPDkA2f6jyIGy243cTz+qhszP88mnWunOfH+6pdNpAcWOIh2nAO58iMj/ZZtto5mNAAZHGIn+KNOnBRZpQ4HWM+Ajr+aV8MqMmtZTSfI9UnfWfsnmFsd0121GupPOKnVaWvac2uDhDgODoJII34qJsdpFZhxDMZHiRAEnlsfI9PNA92csmzvBLT+cJlwK+Tl1/XM+x2h9F5ksOTho9pEseOTmkH4bLGY5dZ7a9nP8A5CzCpTaDaKWQwauBzNMjmc2ncmPbXImGFTkjR1dLmtcl1ERUHSCIiACIiACIiAKrZvR72c+m2xoeJo0vrq06YGZ4T+Iw3oTwWtNbJgfDMrstx3cLrsXdugVXRVtP4j6lCRs0a8Ti4hW447mY9Xm+HCl2zI7XX6ZIEYnajZrR6rfjJ5kcFo9rryczy+GX75K/el5FxJJkuzOk7rBoVzwBB2Jjl4T+efRPOVs48Y0i/RojJ2rchI66HrseOWpC2q47v7wgROEhtSPaBcwhvA6NM7EHTNRtx2MGMMxUEBrgIDhBngAJxdWiI0HntXfosFjNGm7660Ahv2mUZc11Q8HPzaOAxHbN4qlbDmT2o0/t52h+l2mGuxUaM06UHwnOXvHJzt+AatbaFRXabVVJ+Tq4sdVFHsIiKk3IIiIJPdKoWkFpIIIIIyIIzBB4ruHZi+BbaLbQcIcWmnUHCqxgyjg4eIcnELhq2fsF2n+h18NR0UK3gqZSGH2akfdJIPFrncldintZi1mH4kLXaN1tlmfUcymwHxkvE74jBnmInpKsWyk0OcGEODThxDSdPME7rY7dSLT3jYyAYzOQAWVMTubc257qCrUu7YynrUfoODT7buZgwFoao4qZGUappvBnQ5/mOik6tEPGJrRJyI2P3TxIGh8tcli1rJnB1+f9/wBF5srzTcCMxu05Ag89vJKhiQuy3FhzmMxn7Q4TP78ytZ9JXZEN/wCNs4+qqEd80ew85Y/wuOvBx+8Fttps2IS2DI4QTHEj2hn12PG7d95gNLHtFSk8Fr2PEgg5Fp8v2CEzVqmEZuD3I4hTcva2ztz2E+hj6RZy51mc6Idm6kXaAuGT2HQO10BzInUWuWWcdrO5gzLJHg9IiKs0hERABFVXrHY31qjadNpc97g1oG5OQHLrsghuuWbp6LOzoq1XWl7QW0CO7DvVNYjEC77tNoLzzwqV7UXmCcIcXAEknQuJ9p3mBlwAU1WYy7bAyhTOrSXO0Ly6C5/RxAj7rWjZc+tFoLnTJnfX96LRL5I7TgZMnxcjn48His4kzlnxIz5cismw0SSIHICPFinFHEzn8OSx6NEugDfUGIcBnI4OGYj3cFtVw3UADUcQ1rW43OdkGMbEknaJB+G4VcI7mI3RIWStTslnNer6lMl0ZS4mYptO5xeEDiZ0auSX1e77XWfWqes46D1WtGTWN4NaIA6KS7YdqXW2rDZbQpkiizTIk+Nw+274DLrr4Eq2UvBrwYtvL7PTGq8FRrYVVnbOpCO1BERQWBERABVVEQB0v0e9p++pmyVj42tPcknNzYg0+bgCSOIkbLY6VANxVTm5sUuObWwCP4I+K4rQrFjg5phzSHAjUEGQfeuw9nO0LLws50bWb/isHGABUb90wRyzHCdWKd8M4us0+x749Mt1KGRJOQzJ/TnmFhVmfl59TxU3eFn8IHskg9VHWilMAxmTHQCT7grGjEmYVC1vpnMS37J14+Sk+5xjvKZIO42MagtGjhuN9QoqvrH78+aWe1mmctNwZg+798ISpktE9YbfALXND2OGFzCA5jgciIdk4fHzzWhdrvR+aWKvYw59DMup+tVojfm+mPtDMe1xO70rex4yaC46g5kny9bqIPJZ1irNxDu3mk/7Lz4T+Gpx/F70zSkiYTljdo4Q1y9LqXbj0d9+TXsrAyvE1KIAa2r9+nsKnIZO2z9blhBaS1wIcCQQQQQRqCDmDyWaeNxOzp9THIvyVRFVVGwLpHo3uFtNn0qqJdUxNpA5RTb4aj+rnfVg7DHxC0O5rsdaa9Oi0gF7g2ToBqXeQBPkur21wp03EDC1obQpD7LGtAEdBB65q/FH7jna7LUdi8/6ITtZeZq1DnO/KTkB03hRFjsQqZDU77c9eSxrVXLnzuTK2Xs9ds+F0CdScgGEAufJ0hmLMoXzyOb0il03NMudDWtBdLiABHrPcTkGtBdrw4StW7Y9rxXaLPZyRZ2mXOOTqzho5w2YNm8czsG3e2vbQWibPZpbZwfE4SDWcDkSNRTBzDd9TnAGnJm0uEacOH7pBXWNRjF7VDZ08cK5YRESl4REQAREQAREQBVZV2XnUs9VtWk7C9uh1B4gjcEZELERSQ0mqZ2O5u01O3UQR4ajcnsOxOcg7tMGOhB0zv16QDpOjfCOUtLnH+VvwXI7nvZ9lqtqM1BEtPquEg4TyyHRdYsd5Mt1DvKR3PeMcRja4swlpjcgGDoQeoGuE9y57OHqdO8TtdEa1pawuI+sdkBs0RJcPl71i2lmDI6nYbceg28lOvpYqgjYeH+ETB6gFRVss+ckeI5x1zgoaMyZgMkZjp+f5LMpXkf+YMQ47/381ivEanM8VZtD8yG5xl5pboY2u6+0BYIaRUZ9h0mOgzc3yleu0PZiy3u3E2aVoAye0A1CBs5oIFdvMQ4fBaWJBmSDr5/qpKwXs6YeCfvNAxCNyND115lSp3wxaadx7NPv7sbabEMVRgfSmBWpS6n0duw8nAKFldvst+HVxxgiC9pkkZAiox2VQaSHeKNyFr/aD0b07TNaxllJx9if+Hc45w060HH7Lhh4YQklivmJvw65rjJ7mmdiXOF4WbDqazQcpGE5P/oLl0LtfaM20xkA0nf1n+I9YaWjzWu+j3s/UoW2obTSdT+j0nOIeIzf4QWnRwLe8zEj5qVtIdaKpJmXOJPUnb97KYJqNFernGeRNeERV2XUatRog67fKPdlzWN2z7TNpsdZbOQXFoZaHtMgAR9Sw76DEf4ftTldr+0H0Fn0agYtDh9e8a02kGKbeFQg5nVoMakxzpH0qkRhx7vmYVxjEYxXFS2dTHDywiIkNAREQAREQAREQAREQAREQAWddF8VLLUx0jBiHA5tc37LhuPlssFVUp0LKKkqZ1q4u0NK1kPp+Gq3NzDBIj/ybrmrlvbuFyOlVLSHNJa4ZgtJBB5EaLcbo7cBzRTtWu1Uf+4HzHuWiORNUzkZtI4PdDlEiaZc8dfkrtpoim2d3Zz5rJpFpbLSHA6EEEGd5GRWJb2Gq+mNmtiP3qCmZjMSmwn3iefJZODAInXM8OnQLIoUcjxBKs1WklRRJZpVCDIeWkZjgTz2048FI3b2gdTdIIadDIBpvHBwP76KLqUyM1juOXIf7KLaCrOg2W9GVmFrTE+tQf4mO3Pd5yBy14LAtdl7qjUqWIGpaAIZSeWhzHE5vGKMZaMwzUmNQtMpWlzcwcgcgTmOYzyU7YO0QfAqlwcBAqDNwHB49oJ1NPsXbRym1NeHu7zEKmI4+8nHiJk4sWeKeK802LtF73fQtjAy2MBkRStNCC4Rwdo8fcPuBzXNO0/ZSrd7wHw+k/OlWZ6jwNR9143acxzGarnBro6Onzxk6lwQ8KqoCiznUQREQSEREAERVQBRERABERABERABERAFVREQBkWK8alEzTeWzqNWnqNFstg7aNMCs3CR7TZLfMaj4rU1QhOptGbLp4T58nULLbGVM2ODgdwZn+68vpEOnbfzXNLPXfTOKm4tPI/Pj5rYrt7auECu2R9pv5t/T3K1TTOdk0s4dcmyWhkjLgsKrTyEfvbNZlktlOsMVNwPMfI8OhVbRZ+CZqzL0RNYYRzVKQymOay30BEkZk+UALzVpZaZJKJsvXfer6UwcTXes12bXdRx5jMLYrJeTXNIacVM+vRqAVGxxAPrD3EfFarUGgAyVQ8shwJBmQQYM7HrKZSaIas99oOwVOqDVsBz1dZ3E4utEn1h9wmeE6LQ3sLTBEEZZrp9lt/eDGweMSXs48XN4HiB1G4Fi+LjpXi3HThlojo2r1Oz+e+/FEoqXRqwamWPiXRzZVXu02Z1J5Y8FrmmCDkQV4WdqjsRkpK0UREUDBERABERABERABERABERABERABERABERBB6o1XMOJji08QYU7d3bKozKq0PbxGTv0PwUCmFMpNFOTBCfaN7s19UK+TXgHg4YT7j+Szn0oy3C0t3ZaoxmOuO5bEhr/wDEM6eH2f4o5AqzYu0laiYxY2DRtTxZcnahXKXqcueDmoOzeBZ4+SjrU0yvdz9q6NYhrj3b+D4wnkHae+FJWixZpmrRnacXyQrKpYQQYPLLTPM9VMUbTPjYYnOozTPTEBwz02ngcsWpY4O37yXik0sMj9zklVoGXu2lzC2Wf6TSE1qTZqAD16Q1d+Jm/FsnZc5Y9dUuq8hRqAkgCc2xI4HqNo4StG7a9nxY7Se7zoVR3tBw0wE5s/Ex0tPQHcImrVmrS5XB7SHReWOXpUHYTtWERFBIREQAREQAREQAREQAREQAREQAVVcs9ndUcGMa57nGGtaC5xPAAZlT1K66Fj8VsPe1RpZaTtD/ANeqMmfgbLuMKUrK55FHjz6GJcPZatbCS0BlJvr1qpw0mb5u3PIZ9FNm+7Fd4DbIz6RXGtoqiGg/9MbDpB+8doK/O09W1Q1xDKTcmUaQwUmDaGjXqVDEp00uiiUHP6/Zf9fkzb0vmraHYqry48NGjo0ZBYGq9Bi9hqiyxQ8LhFsU1N3V2oq0AGn6ymPZfqBwa7UdDI5KIRQpNEywwkqaOkXVflC1QGuwv+w+Gu8tneRUhWsPLkVychbNcPbqpQhtcGvTGUkxVaOTj6w5O8iFdHIn2c7Lo5R5hybHWsZBOWX+6reN3C2WJ9HLvac16AzBLmjxsAj2mA6alrVO2S1We3UsVneDhjGHy1zCTHjb7gDmMsivdiwsqS8GkyjUa41XOa1nhIEyTkDl74zVu0w20/ycPY5XgUvCq11Wo5gwsc97mjg0uJA8hC80ysskdzDLwekVVRIaQiIgAiIgAiIgAiIgAiIgCqyrNZma1HkD7NMYnn3w1vmfIrFXoDmpFkrJSpf7mtNOzsFBhEOwEmq8cKlU+Ij7rcLeSiDmr+DKVbchsWMUui3hTCvYVCixqRRERQMEREAVVERAF+x2ypRdjpVH03xGJji10HUSNuSv3lf1ptDBTrWipVYHYgHuLvFETJzMZxOk5LCCqQmUmimWKEnbRY7oq41sL0VRQ3Y0YJBFVUUFgREQAREQAREQAREQAREQAWZZ/UKIpFYZ6hWO5EUAgNF4VEQMEREAEREAEREAVVypqiKRX2WnanqiIgIhERQ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eg;base64,/9j/4AAQSkZJRgABAQAAAQABAAD/2wCEAAkGBhQQERUUEhIUFBQVFRcUFRcSFRQUFBcXFhUWFBgXFxcYHCYfFxkjGRUUHy8gIycpLSwvGB4xNTAqNSYrLCkBCQoKDgwOGg8PGikkHSQsKSwyLCwpLCwpKSwpLCksLCwpLCwsKSwsKSksKSwpLCkpLCwpKSkpLCwpLCwsLCwsKf/AABEIAOEA4AMBIgACEQEDEQH/xAAcAAEAAQUBAQAAAAAAAAAAAAAABQEDBAYHAgj/xABEEAABAwEGAwQGCAQEBgMAAAABAAIRAwQFEiExQVFhcQYTIoEHMkKRobEUI1JicsHR8IKSouEzU3PxJENjg7LCFTSz/8QAGgEAAgMBAQAAAAAAAAAAAAAAAAIBAwQFBv/EAC0RAAICAQQBAgUCBwAAAAAAAAABAhEDBBIhMUFRkRMiMkJhcdEUIzNSgbHB/9oADAMBAAIRAxEAPwDmdrfLyeasKrnSvK5x7EqkqiqgkSqyqL01iAKL2ynKyrDYHVXhlJjqjzo2mC4+4aDmtusnYMsbjtlZtnaROFsVKhHkcI95TKLfRTkzQh9TNMrUzqrl33LXtJihRqVf9NjnDzIEDzW8Mp2Sz50rEarhpUtHjk8cJhkeXmsW9e1doc2DUws+yyQ0DgAIA8kzil2zHLW+IL3Iyl6P6wE16tns44VKoe/+WlijzhXmdmbGz/EtVWr/AKFINHk6oTPuCifpT6hJaCYyLnGGjq5xDR5pVrN9qr5MBcB/EcM+QI5qLXoUPUZX59ib+iXawf4FqfzdVb8mMXtrrtDf/rA/irVS7pAdHvhaw61taRBcc8pwjz0MK66uXeziji5nXgEb69Cv4k39z9yeZa7tOX0MjbKpVn/9Fli7bveJ+j1WDiKj/wAy5azRtTw3VjBOjjvETDQdlfxOiS9kcceXxg/BG/1RG+f9z9yed2Zu5/q1K7PxPZ8nU/zVit6PWHOnaj/3KMj+am5x/pWDZ6p2g/hJd/6rIo20N0OE8nO+U/NNcX2hlnyr7jFtHo/tI/w+6r/6NVuL+R+F08gCoO12GpQdhq030ncKjSw8NHBb1Z70J9bx9RB94zCm7PfEtwBwLdO7rRVpuPIGR7pKbZF9FkdbNfUrOSY1UvXSLw7K2SvrSfZXn26Hjonqw5Do1zei1G/OxtosoL8Iq0dqtKXMj741YeuXMpJY2jbj1WOfHTIMOVS5eJRVmo9ByoXKiIJKgoqJKAKIiIAIi9NYSQACSTAAzJJ2CAK0xJ4roPZ70ZnC2pbi+mHQWWdg+vf+L/LHKC78Kn+x3Ylt3MbXtDWvtbhNNjoLaAO541M/LQblZF73iWBxLi+q/wBZ0DIfZHLSTuctitMMdK5HH1Gscntx+/7Hm1XtSsVPurLTZT4tpjLq9+ZqHmSemi1G8rxc8l7n4nakmMunBXq9cHZ0ni7XmVj91uR58OB5FEnfRjS8sjjWeTBMHhues6HlrxhYNS1ik+KrMYI8MlzQQeYIM/ovV4Wd9J0ziBOu/Iq8LcSzC8BzdYcJHx0We+eRzCtNn71uOk5xDc3UnEYmD7TIgPZxgAjcEZqPLMpUzdzKTJc9xaAC8NYC52AHU8NMiTsvFpp0zjLKbmggHxEHJ2hgDwumMs+ql9WBBOGayaTzOvNemWeYgEnnA/PkrrLtdu0+5K3ZJh2l05DVZ9rr4gBsAB8FQ2AjOD7l57g5folb8ElylAiMoCzLPbHuMZOE6PAMeaxe4Wbd1AtBJ01RG7IJDFENaIJ55+XH59VeZTI21/e6j6bXPqAnQfsLYHgYsLpJaJy14weOS0R5EZdsNtB8NUhwO5yI5k6xzGY5jTPZaalmfqSCYG/UO5/sKK7mIIzJEjXPL36KVsB76kabtR6p4DIA+Ry6RzVqFZHX12NoW0GpZsNCvm4sOVJ+m3sfiGQ9oCcQ51bbI+hUdTqscyoww5rhBB/Mbg6FdOsr+7OZIIPQghZV99m6V50wMeCq0Hunv1B/ynmM6ehBJlvODMSgpfqacOpljdPlHIlVLRZ30ajqdRpa9ji1zTqHAwQVRZmqOzCakrQREUDhEVUAF1H0Tdk2tBt9obOAxZ2Eau/zfLMN5ydgtP7C9mDeFrZTj6tv1lWPsNIkTsXEhvKSdl2q/rWKVPu2gAAR4RA4ZDkIHQDy0YYX8zOXrs9fyo9vv9CKtdv7x7nu0bxmJ265Sc+C1G3WzG4nPpy/fzU3bK2Ghlq7ocnH9G/Fa4/PVWyZzYotspjU5cJ36e/5rIs1IzmJ8tl7rWMugD2RHnJJPvMeSy7vZAdOoaYnjp+aRLkYg7ZZAXkbbdOPzWGbvLpBaYGWWUlbXRumczoNOPTmsO972s9jJFXxPiG0qZBf1qHRnQ58krxrtkq3wiAo3OTiAl/1VRowCSZaQA3iZPwUgezpDRIk4WjDtIxHOMz62g4DMaKAtnbms4/VNZRG2EYne92Q8gFFWm/rRV9evVdyL3R7gYUVFF6wzZuTbqNMS51Oi3mQwn+Y4ivDKln9qvTIG/etnyEngtCiVXAVFpFi0zfk3tzLK4S210h+Ilp/NWW2Om4+C00SeVVnyJzWl92ndqG4sb+FZvbbjqnRof8Ahh3xCUbOWnDUaWHmDHmtFYC0y0kHkY+SkrP2ltVPSu9w4VCKo9z5UraLLTTNyZZC3bLksi7qWKs4ukgNc4jjAyE8JWt2Ht89pHe0Kbhuac03e7NvwC2657xoWoE2d3jwnFTf4ajeOWjhzE84VkUn0Zp45R7Rdo2aRntLhA04t+M/zLxSd3b2u2Bz6bj3SpKnRzpjQCXuy3Gbp8slatlmIyAzmBxJnCNeaeiqzEvehhqEiM989RIn4fFervteHiCCHBzYkH1Tk4EEZ6ZaLIv2iGxJkgQTtIDP7qJsx14QZ6HLSNMwofDBdGH6TrpFSmy2NaMQLaNYsBwnI9297TnTfkWEEkRgglc9pvXbbFR7+k6jU8VC0MNJxPiwSRgexxzgPDDBJG4I0XE7TZnUqjmPEOY5zHDg5pLT8QVXkXk3aTI18voe0VGlVWc665CqqKoQSdp9Dt3GhYX1iADaKuFpO7Kfh/8AI1Mt+kr1f9rknP8AX46KXuSkKF2WRvqxRYXcSagFQ9AO8z3089avTMmZ6dP2FuS2xSPNTlvySl+TzebcVFmezddvC8fOVhWCiA7MgxJy4gFZoIfZtPVkcdCHTnyLvcVjXfUbiEDeNjvHySvsgyBYwwgzFN5gEj1XD2XciNDqCFI2W6y5wBzBMkxy/ZVWWYOouEH2Xe4wSDs4SfKVH9rb8dYbCSxxbWqEUqbvaaCMT3A7ENyB4uBT8LshXJ0iE7fdtu6e+zWYAOb4KlUHMGM2MjQjQu1mQAIlc1Jk8yhXumxZ5Svs6uHEo8Io1iuBi9IqmzdHGkIRESjhVVEQSEREAIXqjULHBzHFrmmQWkhwI3BGhXlFNiuKfZ1nsRfZttJwcQK9NzA4gDxgyQ+OMsEjSW84U3eQDSHExBBHX8z+q0D0TVCLeWjR9GoD5QR/UAPMro1rog1xiM4AXxsMOk7QCR8FsxtyicDUwWPK0ujXL7rhrg0ahuc555DjM5KHFsDTJkcxiHyzWTedXG5zhMEwDxA/XI+asWOsA6CWmdngQTsNZ4aJJO2IlwbPctYd29wOIYRjbu5pPrZZOcC2WuEHJwM7cx9I1FrbztQZoauP+djXn4uK6ZcNHC8Q3CCfE1plonLEJ00AcBqCNwC3m/pMqB162rDoHtbl9ymxh+LSpn9JZp/6n+DXKRVxWqSurNLs7mP6QqlUVUo59E25gbZ6Lc3AUaTWAbnu2gH4z5dFrF5s3OpGfXMHykFT9yvFWw2Wq2STSpiDpjbR7mT91oa485z0gw9vmS3OfXA3E5nEdnkDEepXQfKPMdSaMC6qmbmHQwQOYyjnILh5rBqDA8jb8vcvNWqWGREz7oM781mXgzGwVGjbnMbjyJ9zgqxiZua0B0tJgPBGXMQ75g9StS9MDXNp2Rrs8JrAkaOjusJ/lKlLttEnnttnpHLL95Lz6TbG6vd7KgEmhUDiY/5dQYCfJ3d+9M+YsbHxkRyJoWQArDdVfCySO5hCIiQ0BERABERABERABVVFUIA6D6G7FNor1yYFKjh86rgB8GOW135aAxrgXFr6usahurW9Y8R/E3gsnsTczbFd9Eub46w+kVZ1IiWM5DCWD+M8Vq19Wk1KhqPdqSQDuTqei2JbYJHns8/i5XJdfsYdVwAiZ35qlKxsqAgPh41a4H5HqsdpDzmJ11ynLSRoYWXYbD99xDPE0vEPYIyBI1bk4AjcbKvtiG4dl6Qj6zI0ZxnUYKfiM9CAeYMrh16W0169WqdalR9TPXxuLvzXVu2l9GzXfIEVLUzuCdCW6F0bfVNgxvUXH0030jRpY9yLlIK4vNML0sz7OxjVIIiKCw676PL3Lrre0EF1B5Y4HXBVc17T0kVPipW3WM0aYDjiq1DjdxGXhZG2Uud15Bc/9Fl5inbRSeYZaAGf9xrhUpf1At/jXTL7BdULW5ucJcdPDkA2f6jyIGy243cTz+qhszP88mnWunOfH+6pdNpAcWOIh2nAO58iMj/ZZtto5mNAAZHGIn+KNOnBRZpQ4HWM+Ajr+aV8MqMmtZTSfI9UnfWfsnmFsd0121GupPOKnVaWvac2uDhDgODoJII34qJsdpFZhxDMZHiRAEnlsfI9PNA92csmzvBLT+cJlwK+Tl1/XM+x2h9F5ksOTho9pEseOTmkH4bLGY5dZ7a9nP8A5CzCpTaDaKWQwauBzNMjmc2ncmPbXImGFTkjR1dLmtcl1ERUHSCIiACIiACIiAKrZvR72c+m2xoeJo0vrq06YGZ4T+Iw3oTwWtNbJgfDMrstx3cLrsXdugVXRVtP4j6lCRs0a8Ti4hW447mY9Xm+HCl2zI7XX6ZIEYnajZrR6rfjJ5kcFo9rryczy+GX75K/el5FxJJkuzOk7rBoVzwBB2Jjl4T+efRPOVs48Y0i/RojJ2rchI66HrseOWpC2q47v7wgROEhtSPaBcwhvA6NM7EHTNRtx2MGMMxUEBrgIDhBngAJxdWiI0HntXfosFjNGm7660Ahv2mUZc11Q8HPzaOAxHbN4qlbDmT2o0/t52h+l2mGuxUaM06UHwnOXvHJzt+AatbaFRXabVVJ+Tq4sdVFHsIiKk3IIiIJPdKoWkFpIIIIIyIIzBB4ruHZi+BbaLbQcIcWmnUHCqxgyjg4eIcnELhq2fsF2n+h18NR0UK3gqZSGH2akfdJIPFrncldintZi1mH4kLXaN1tlmfUcymwHxkvE74jBnmInpKsWyk0OcGEODThxDSdPME7rY7dSLT3jYyAYzOQAWVMTubc257qCrUu7YynrUfoODT7buZgwFoao4qZGUappvBnQ5/mOik6tEPGJrRJyI2P3TxIGh8tcli1rJnB1+f9/wBF5srzTcCMxu05Ag89vJKhiQuy3FhzmMxn7Q4TP78ytZ9JXZEN/wCNs4+qqEd80ew85Y/wuOvBx+8Fttps2IS2DI4QTHEj2hn12PG7d95gNLHtFSk8Fr2PEgg5Fp8v2CEzVqmEZuD3I4hTcva2ztz2E+hj6RZy51mc6Idm6kXaAuGT2HQO10BzInUWuWWcdrO5gzLJHg9IiKs0hERABFVXrHY31qjadNpc97g1oG5OQHLrsghuuWbp6LOzoq1XWl7QW0CO7DvVNYjEC77tNoLzzwqV7UXmCcIcXAEknQuJ9p3mBlwAU1WYy7bAyhTOrSXO0Ly6C5/RxAj7rWjZc+tFoLnTJnfX96LRL5I7TgZMnxcjn48His4kzlnxIz5cismw0SSIHICPFinFHEzn8OSx6NEugDfUGIcBnI4OGYj3cFtVw3UADUcQ1rW43OdkGMbEknaJB+G4VcI7mI3RIWStTslnNer6lMl0ZS4mYptO5xeEDiZ0auSX1e77XWfWqes46D1WtGTWN4NaIA6KS7YdqXW2rDZbQpkiizTIk+Nw+274DLrr4Eq2UvBrwYtvL7PTGq8FRrYVVnbOpCO1BERQWBERABVVEQB0v0e9p++pmyVj42tPcknNzYg0+bgCSOIkbLY6VANxVTm5sUuObWwCP4I+K4rQrFjg5phzSHAjUEGQfeuw9nO0LLws50bWb/isHGABUb90wRyzHCdWKd8M4us0+x749Mt1KGRJOQzJ/TnmFhVmfl59TxU3eFn8IHskg9VHWilMAxmTHQCT7grGjEmYVC1vpnMS37J14+Sk+5xjvKZIO42MagtGjhuN9QoqvrH78+aWe1mmctNwZg+798ISpktE9YbfALXND2OGFzCA5jgciIdk4fHzzWhdrvR+aWKvYw59DMup+tVojfm+mPtDMe1xO70rex4yaC46g5kny9bqIPJZ1irNxDu3mk/7Lz4T+Gpx/F70zSkiYTljdo4Q1y9LqXbj0d9+TXsrAyvE1KIAa2r9+nsKnIZO2z9blhBaS1wIcCQQQQQRqCDmDyWaeNxOzp9THIvyVRFVVGwLpHo3uFtNn0qqJdUxNpA5RTb4aj+rnfVg7DHxC0O5rsdaa9Oi0gF7g2ToBqXeQBPkur21wp03EDC1obQpD7LGtAEdBB65q/FH7jna7LUdi8/6ITtZeZq1DnO/KTkB03hRFjsQqZDU77c9eSxrVXLnzuTK2Xs9ds+F0CdScgGEAufJ0hmLMoXzyOb0il03NMudDWtBdLiABHrPcTkGtBdrw4StW7Y9rxXaLPZyRZ2mXOOTqzho5w2YNm8czsG3e2vbQWibPZpbZwfE4SDWcDkSNRTBzDd9TnAGnJm0uEacOH7pBXWNRjF7VDZ08cK5YRESl4REQAREQAREQBVZV2XnUs9VtWk7C9uh1B4gjcEZELERSQ0mqZ2O5u01O3UQR4ajcnsOxOcg7tMGOhB0zv16QDpOjfCOUtLnH+VvwXI7nvZ9lqtqM1BEtPquEg4TyyHRdYsd5Mt1DvKR3PeMcRja4swlpjcgGDoQeoGuE9y57OHqdO8TtdEa1pawuI+sdkBs0RJcPl71i2lmDI6nYbceg28lOvpYqgjYeH+ETB6gFRVss+ckeI5x1zgoaMyZgMkZjp+f5LMpXkf+YMQ47/381ivEanM8VZtD8yG5xl5pboY2u6+0BYIaRUZ9h0mOgzc3yleu0PZiy3u3E2aVoAye0A1CBs5oIFdvMQ4fBaWJBmSDr5/qpKwXs6YeCfvNAxCNyND115lSp3wxaadx7NPv7sbabEMVRgfSmBWpS6n0duw8nAKFldvst+HVxxgiC9pkkZAiox2VQaSHeKNyFr/aD0b07TNaxllJx9if+Hc45w060HH7Lhh4YQklivmJvw65rjJ7mmdiXOF4WbDqazQcpGE5P/oLl0LtfaM20xkA0nf1n+I9YaWjzWu+j3s/UoW2obTSdT+j0nOIeIzf4QWnRwLe8zEj5qVtIdaKpJmXOJPUnb97KYJqNFernGeRNeERV2XUatRog67fKPdlzWN2z7TNpsdZbOQXFoZaHtMgAR9Sw76DEf4ftTldr+0H0Fn0agYtDh9e8a02kGKbeFQg5nVoMakxzpH0qkRhx7vmYVxjEYxXFS2dTHDywiIkNAREQAREQAREQAREQAREQAWddF8VLLUx0jBiHA5tc37LhuPlssFVUp0LKKkqZ1q4u0NK1kPp+Gq3NzDBIj/ybrmrlvbuFyOlVLSHNJa4ZgtJBB5EaLcbo7cBzRTtWu1Uf+4HzHuWiORNUzkZtI4PdDlEiaZc8dfkrtpoim2d3Zz5rJpFpbLSHA6EEEGd5GRWJb2Gq+mNmtiP3qCmZjMSmwn3iefJZODAInXM8OnQLIoUcjxBKs1WklRRJZpVCDIeWkZjgTz2048FI3b2gdTdIIadDIBpvHBwP76KLqUyM1juOXIf7KLaCrOg2W9GVmFrTE+tQf4mO3Pd5yBy14LAtdl7qjUqWIGpaAIZSeWhzHE5vGKMZaMwzUmNQtMpWlzcwcgcgTmOYzyU7YO0QfAqlwcBAqDNwHB49oJ1NPsXbRym1NeHu7zEKmI4+8nHiJk4sWeKeK802LtF73fQtjAy2MBkRStNCC4Rwdo8fcPuBzXNO0/ZSrd7wHw+k/OlWZ6jwNR9143acxzGarnBro6Onzxk6lwQ8KqoCiznUQREQSEREAERVQBRERABERABERABERAFVREQBkWK8alEzTeWzqNWnqNFstg7aNMCs3CR7TZLfMaj4rU1QhOptGbLp4T58nULLbGVM2ODgdwZn+68vpEOnbfzXNLPXfTOKm4tPI/Pj5rYrt7auECu2R9pv5t/T3K1TTOdk0s4dcmyWhkjLgsKrTyEfvbNZlktlOsMVNwPMfI8OhVbRZ+CZqzL0RNYYRzVKQymOay30BEkZk+UALzVpZaZJKJsvXfer6UwcTXes12bXdRx5jMLYrJeTXNIacVM+vRqAVGxxAPrD3EfFarUGgAyVQ8shwJBmQQYM7HrKZSaIas99oOwVOqDVsBz1dZ3E4utEn1h9wmeE6LQ3sLTBEEZZrp9lt/eDGweMSXs48XN4HiB1G4Fi+LjpXi3HThlojo2r1Oz+e+/FEoqXRqwamWPiXRzZVXu02Z1J5Y8FrmmCDkQV4WdqjsRkpK0UREUDBERABERABERABERABERABERABERABERBB6o1XMOJji08QYU7d3bKozKq0PbxGTv0PwUCmFMpNFOTBCfaN7s19UK+TXgHg4YT7j+Szn0oy3C0t3ZaoxmOuO5bEhr/wDEM6eH2f4o5AqzYu0laiYxY2DRtTxZcnahXKXqcueDmoOzeBZ4+SjrU0yvdz9q6NYhrj3b+D4wnkHae+FJWixZpmrRnacXyQrKpYQQYPLLTPM9VMUbTPjYYnOozTPTEBwz02ngcsWpY4O37yXik0sMj9zklVoGXu2lzC2Wf6TSE1qTZqAD16Q1d+Jm/FsnZc5Y9dUuq8hRqAkgCc2xI4HqNo4StG7a9nxY7Se7zoVR3tBw0wE5s/Ex0tPQHcImrVmrS5XB7SHReWOXpUHYTtWERFBIREQAREQAREQAREQAREQAREQAVVcs9ndUcGMa57nGGtaC5xPAAZlT1K66Fj8VsPe1RpZaTtD/ANeqMmfgbLuMKUrK55FHjz6GJcPZatbCS0BlJvr1qpw0mb5u3PIZ9FNm+7Fd4DbIz6RXGtoqiGg/9MbDpB+8doK/O09W1Q1xDKTcmUaQwUmDaGjXqVDEp00uiiUHP6/Zf9fkzb0vmraHYqry48NGjo0ZBYGq9Bi9hqiyxQ8LhFsU1N3V2oq0AGn6ymPZfqBwa7UdDI5KIRQpNEywwkqaOkXVflC1QGuwv+w+Gu8tneRUhWsPLkVychbNcPbqpQhtcGvTGUkxVaOTj6w5O8iFdHIn2c7Lo5R5hybHWsZBOWX+6reN3C2WJ9HLvac16AzBLmjxsAj2mA6alrVO2S1We3UsVneDhjGHy1zCTHjb7gDmMsivdiwsqS8GkyjUa41XOa1nhIEyTkDl74zVu0w20/ycPY5XgUvCq11Wo5gwsc97mjg0uJA8hC80ysskdzDLwekVVRIaQiIgAiIgAiIgAiIgAiIgCqyrNZma1HkD7NMYnn3w1vmfIrFXoDmpFkrJSpf7mtNOzsFBhEOwEmq8cKlU+Ij7rcLeSiDmr+DKVbchsWMUui3hTCvYVCixqRRERQMEREAVVERAF+x2ypRdjpVH03xGJji10HUSNuSv3lf1ptDBTrWipVYHYgHuLvFETJzMZxOk5LCCqQmUmimWKEnbRY7oq41sL0VRQ3Y0YJBFVUUFgREQAREQAREQAREQAREQAWZZ/UKIpFYZ6hWO5EUAgNF4VEQMEREAEREAEREAVVypqiKRX2WnanqiIgIhERQM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C. elegans"/>
          <p:cNvPicPr>
            <a:picLocks noChangeAspect="1" noChangeArrowheads="1"/>
          </p:cNvPicPr>
          <p:nvPr/>
        </p:nvPicPr>
        <p:blipFill>
          <a:blip r:embed="rId3" cstate="print"/>
          <a:srcRect/>
          <a:stretch>
            <a:fillRect/>
          </a:stretch>
        </p:blipFill>
        <p:spPr bwMode="auto">
          <a:xfrm>
            <a:off x="5290460" y="1412776"/>
            <a:ext cx="3358993" cy="3384376"/>
          </a:xfrm>
          <a:prstGeom prst="rect">
            <a:avLst/>
          </a:prstGeom>
          <a:noFill/>
        </p:spPr>
      </p:pic>
      <p:sp>
        <p:nvSpPr>
          <p:cNvPr id="8" name="Content Placeholder 2"/>
          <p:cNvSpPr txBox="1">
            <a:spLocks/>
          </p:cNvSpPr>
          <p:nvPr/>
        </p:nvSpPr>
        <p:spPr bwMode="auto">
          <a:xfrm>
            <a:off x="4860032" y="4941168"/>
            <a:ext cx="411480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lv-LV" sz="2800" b="0" i="0" u="none" strike="noStrike" kern="1200" cap="none" spc="0" normalizeH="0" baseline="0" noProof="0" dirty="0" smtClean="0">
                <a:ln>
                  <a:noFill/>
                </a:ln>
                <a:solidFill>
                  <a:schemeClr val="tx1"/>
                </a:solidFill>
                <a:effectLst/>
                <a:uLnTx/>
                <a:uFillTx/>
                <a:latin typeface="+mn-lt"/>
                <a:ea typeface="+mn-ea"/>
                <a:cs typeface="+mn-cs"/>
              </a:rPr>
              <a:t>	</a:t>
            </a:r>
            <a:r>
              <a:rPr lang="en-US" sz="2400" dirty="0" smtClean="0">
                <a:latin typeface="+mn-lt"/>
              </a:rPr>
              <a:t>C. </a:t>
            </a:r>
            <a:r>
              <a:rPr lang="en-US" sz="2400" dirty="0" err="1" smtClean="0">
                <a:latin typeface="+mn-lt"/>
              </a:rPr>
              <a:t>elegans</a:t>
            </a:r>
            <a:r>
              <a:rPr kumimoji="0" lang="lv-LV" sz="2400" i="0" u="none" strike="noStrike" kern="1200" cap="none" spc="0" normalizeH="0" baseline="0" noProof="0" dirty="0" smtClean="0">
                <a:ln>
                  <a:noFill/>
                </a:ln>
                <a:solidFill>
                  <a:schemeClr val="tx1"/>
                </a:solidFill>
                <a:effectLst/>
                <a:uLnTx/>
                <a:uFillTx/>
                <a:latin typeface="+mn-lt"/>
                <a:ea typeface="+mn-ea"/>
                <a:cs typeface="+mn-cs"/>
              </a:rPr>
              <a:t> </a:t>
            </a:r>
            <a:r>
              <a:rPr kumimoji="0" lang="lv-LV" sz="2400" b="0" i="0" u="none" strike="noStrike" kern="1200" cap="none" spc="0" normalizeH="0" baseline="0" noProof="0" dirty="0" smtClean="0">
                <a:ln>
                  <a:noFill/>
                </a:ln>
                <a:solidFill>
                  <a:schemeClr val="tx1"/>
                </a:solidFill>
                <a:effectLst/>
                <a:uLnTx/>
                <a:uFillTx/>
                <a:latin typeface="+mn-lt"/>
                <a:ea typeface="+mn-ea"/>
                <a:cs typeface="+mn-cs"/>
              </a:rPr>
              <a:t>genoms satur ~19000 gēnu </a:t>
            </a:r>
          </a:p>
          <a:p>
            <a:pPr marL="342900" lvl="0" indent="-342900" algn="ctr">
              <a:spcBef>
                <a:spcPct val="20000"/>
              </a:spcBef>
            </a:pPr>
            <a:r>
              <a:rPr kumimoji="0" lang="lv-LV" sz="2400" b="0" i="0" u="none" strike="noStrike" kern="1200" cap="none" spc="0" normalizeH="0" baseline="0" noProof="0" dirty="0" smtClean="0">
                <a:ln>
                  <a:noFill/>
                </a:ln>
                <a:solidFill>
                  <a:schemeClr val="tx1"/>
                </a:solidFill>
                <a:effectLst/>
                <a:uLnTx/>
                <a:uFillTx/>
                <a:latin typeface="+mn-lt"/>
                <a:ea typeface="+mn-ea"/>
                <a:cs typeface="+mn-cs"/>
              </a:rPr>
              <a:t>(~99000 </a:t>
            </a:r>
            <a:r>
              <a:rPr kumimoji="0" lang="lv-LV" sz="2400" b="0" i="0" u="none" strike="noStrike" kern="1200" cap="none" spc="0" normalizeH="0" baseline="0" noProof="0" dirty="0" err="1" smtClean="0">
                <a:ln>
                  <a:noFill/>
                </a:ln>
                <a:solidFill>
                  <a:schemeClr val="tx1"/>
                </a:solidFill>
                <a:effectLst/>
                <a:uLnTx/>
                <a:uFillTx/>
                <a:latin typeface="+mn-lt"/>
                <a:ea typeface="+mn-ea"/>
                <a:cs typeface="+mn-cs"/>
              </a:rPr>
              <a:t>intronu</a:t>
            </a:r>
            <a:r>
              <a:rPr kumimoji="0" lang="lv-LV" sz="2400" b="0" i="0" u="none" strike="noStrike" kern="1200" cap="none" spc="0" normalizeH="0" baseline="0" noProof="0" dirty="0" smtClean="0">
                <a:ln>
                  <a:noFill/>
                </a:ln>
                <a:solidFill>
                  <a:schemeClr val="tx1"/>
                </a:solidFill>
                <a:effectLst/>
                <a:uLnTx/>
                <a:uFillTx/>
                <a:latin typeface="+mn-lt"/>
                <a:ea typeface="+mn-ea"/>
                <a:cs typeface="+mn-cs"/>
              </a:rPr>
              <a:t>)</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Box 8"/>
          <p:cNvSpPr txBox="1"/>
          <p:nvPr/>
        </p:nvSpPr>
        <p:spPr>
          <a:xfrm>
            <a:off x="539552" y="6309320"/>
            <a:ext cx="8424936" cy="369332"/>
          </a:xfrm>
          <a:prstGeom prst="rect">
            <a:avLst/>
          </a:prstGeom>
          <a:noFill/>
        </p:spPr>
        <p:txBody>
          <a:bodyPr wrap="square" rtlCol="0">
            <a:spAutoFit/>
          </a:bodyPr>
          <a:lstStyle/>
          <a:p>
            <a:pPr algn="ctr"/>
            <a:r>
              <a:rPr lang="lv-LV" dirty="0" smtClean="0"/>
              <a:t>Cilvēkam tiek </a:t>
            </a:r>
            <a:r>
              <a:rPr lang="lv-LV" dirty="0" err="1" smtClean="0"/>
              <a:t>splaisēti</a:t>
            </a:r>
            <a:r>
              <a:rPr lang="lv-LV" dirty="0" smtClean="0"/>
              <a:t> ~95% gēnu, par ~30% vairāk kā C. </a:t>
            </a:r>
            <a:r>
              <a:rPr lang="lv-LV" dirty="0" err="1" smtClean="0"/>
              <a:t>Elegans</a:t>
            </a:r>
            <a:r>
              <a:rPr lang="lv-LV" dirty="0" smtClean="0"/>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0648"/>
            <a:ext cx="9144000" cy="634082"/>
          </a:xfrm>
        </p:spPr>
        <p:txBody>
          <a:bodyPr/>
          <a:lstStyle/>
          <a:p>
            <a:r>
              <a:rPr lang="lv-LV" sz="2800" dirty="0" smtClean="0"/>
              <a:t>Pateicoties alternatīvam </a:t>
            </a:r>
            <a:r>
              <a:rPr lang="lv-LV" sz="2800" dirty="0" err="1" smtClean="0"/>
              <a:t>splaisingam</a:t>
            </a:r>
            <a:r>
              <a:rPr lang="lv-LV" sz="2800" dirty="0" smtClean="0"/>
              <a:t> no viena gēna var veidoties vairāki dažādi proteīni</a:t>
            </a:r>
            <a:endParaRPr lang="en-US" sz="2800" dirty="0"/>
          </a:p>
        </p:txBody>
      </p:sp>
      <p:pic>
        <p:nvPicPr>
          <p:cNvPr id="89090" name="Picture 2" descr="http://www.nature.com/nrurol/journal/v6/n8/images/nrurol.2009.125-f2.jpg"/>
          <p:cNvPicPr>
            <a:picLocks noChangeAspect="1" noChangeArrowheads="1"/>
          </p:cNvPicPr>
          <p:nvPr/>
        </p:nvPicPr>
        <p:blipFill>
          <a:blip r:embed="rId2" cstate="print"/>
          <a:srcRect/>
          <a:stretch>
            <a:fillRect/>
          </a:stretch>
        </p:blipFill>
        <p:spPr bwMode="auto">
          <a:xfrm>
            <a:off x="1475656" y="980728"/>
            <a:ext cx="6408712" cy="559694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78098"/>
          </a:xfrm>
        </p:spPr>
        <p:txBody>
          <a:bodyPr/>
          <a:lstStyle/>
          <a:p>
            <a:r>
              <a:rPr lang="lv-LV" sz="3600" dirty="0" smtClean="0"/>
              <a:t>Alternatīvais </a:t>
            </a:r>
            <a:r>
              <a:rPr lang="lv-LV" sz="3600" dirty="0" err="1" smtClean="0"/>
              <a:t>splaisings</a:t>
            </a:r>
            <a:r>
              <a:rPr lang="lv-LV" sz="3600" dirty="0" smtClean="0"/>
              <a:t> ir audu specifisks</a:t>
            </a:r>
            <a:endParaRPr lang="en-US" sz="3600" dirty="0"/>
          </a:p>
        </p:txBody>
      </p:sp>
      <p:pic>
        <p:nvPicPr>
          <p:cNvPr id="90114" name="Picture 2" descr="http://www.cs.uni.edu/~fienup/cs188s05/lectures/alternate_splicing.gif"/>
          <p:cNvPicPr>
            <a:picLocks noChangeAspect="1" noChangeArrowheads="1"/>
          </p:cNvPicPr>
          <p:nvPr/>
        </p:nvPicPr>
        <p:blipFill>
          <a:blip r:embed="rId2" cstate="print"/>
          <a:srcRect/>
          <a:stretch>
            <a:fillRect/>
          </a:stretch>
        </p:blipFill>
        <p:spPr bwMode="auto">
          <a:xfrm>
            <a:off x="1043608" y="692696"/>
            <a:ext cx="6480720" cy="5189900"/>
          </a:xfrm>
          <a:prstGeom prst="rect">
            <a:avLst/>
          </a:prstGeom>
          <a:noFill/>
        </p:spPr>
      </p:pic>
      <p:sp>
        <p:nvSpPr>
          <p:cNvPr id="5" name="TextBox 4"/>
          <p:cNvSpPr txBox="1"/>
          <p:nvPr/>
        </p:nvSpPr>
        <p:spPr>
          <a:xfrm>
            <a:off x="467544" y="6165304"/>
            <a:ext cx="8064896" cy="369332"/>
          </a:xfrm>
          <a:prstGeom prst="rect">
            <a:avLst/>
          </a:prstGeom>
          <a:noFill/>
        </p:spPr>
        <p:txBody>
          <a:bodyPr wrap="square" rtlCol="0">
            <a:spAutoFit/>
          </a:bodyPr>
          <a:lstStyle/>
          <a:p>
            <a:pPr algn="ctr"/>
            <a:r>
              <a:rPr lang="en-US" dirty="0" err="1" smtClean="0"/>
              <a:t>D.Melanogaster</a:t>
            </a:r>
            <a:r>
              <a:rPr lang="lv-LV" dirty="0" smtClean="0"/>
              <a:t> DSCAM gēns var veidot līdz pat 38000 </a:t>
            </a:r>
            <a:r>
              <a:rPr lang="lv-LV" dirty="0" err="1" smtClean="0"/>
              <a:t>izoformām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850106"/>
          </a:xfrm>
        </p:spPr>
        <p:txBody>
          <a:bodyPr/>
          <a:lstStyle/>
          <a:p>
            <a:r>
              <a:rPr lang="lv-LV" dirty="0" smtClean="0"/>
              <a:t>Kā </a:t>
            </a:r>
            <a:r>
              <a:rPr lang="lv-LV" dirty="0" err="1" smtClean="0"/>
              <a:t>splaisa</a:t>
            </a:r>
            <a:r>
              <a:rPr lang="lv-LV" dirty="0" smtClean="0"/>
              <a:t> saiti tiek izvēlēti</a:t>
            </a:r>
            <a:endParaRPr lang="en-US" dirty="0"/>
          </a:p>
        </p:txBody>
      </p:sp>
      <p:pic>
        <p:nvPicPr>
          <p:cNvPr id="76802" name="Picture 2"/>
          <p:cNvPicPr>
            <a:picLocks noGrp="1" noChangeAspect="1" noChangeArrowheads="1"/>
          </p:cNvPicPr>
          <p:nvPr>
            <p:ph idx="1"/>
          </p:nvPr>
        </p:nvPicPr>
        <p:blipFill>
          <a:blip r:embed="rId2" cstate="print"/>
          <a:srcRect/>
          <a:stretch>
            <a:fillRect/>
          </a:stretch>
        </p:blipFill>
        <p:spPr bwMode="auto">
          <a:xfrm>
            <a:off x="611560" y="2132856"/>
            <a:ext cx="8229600" cy="255401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78098"/>
          </a:xfrm>
        </p:spPr>
        <p:txBody>
          <a:bodyPr/>
          <a:lstStyle/>
          <a:p>
            <a:r>
              <a:rPr lang="lv-LV" sz="3200" dirty="0" smtClean="0"/>
              <a:t>Cik daudz informācijas nepieciešams </a:t>
            </a:r>
            <a:r>
              <a:rPr lang="lv-LV" sz="3200" i="1" dirty="0" err="1" smtClean="0"/>
              <a:t>splaisa</a:t>
            </a:r>
            <a:r>
              <a:rPr lang="lv-LV" sz="3200" i="1" dirty="0" smtClean="0"/>
              <a:t> </a:t>
            </a:r>
            <a:r>
              <a:rPr lang="lv-LV" sz="3200" i="1" dirty="0" err="1" smtClean="0"/>
              <a:t>saita</a:t>
            </a:r>
            <a:r>
              <a:rPr lang="lv-LV" sz="3200" dirty="0" smtClean="0"/>
              <a:t> atpazīšanai?</a:t>
            </a:r>
            <a:endParaRPr lang="en-US" sz="3200" dirty="0"/>
          </a:p>
        </p:txBody>
      </p:sp>
      <p:pic>
        <p:nvPicPr>
          <p:cNvPr id="91138" name="Picture 2" descr="An external file that holds a picture, illustration, etc.&#10;Object name is pq2014072004.jpg"/>
          <p:cNvPicPr>
            <a:picLocks noChangeAspect="1" noChangeArrowheads="1"/>
          </p:cNvPicPr>
          <p:nvPr/>
        </p:nvPicPr>
        <p:blipFill>
          <a:blip r:embed="rId2" cstate="print"/>
          <a:srcRect/>
          <a:stretch>
            <a:fillRect/>
          </a:stretch>
        </p:blipFill>
        <p:spPr bwMode="auto">
          <a:xfrm>
            <a:off x="2699792" y="3717032"/>
            <a:ext cx="3810000" cy="2752725"/>
          </a:xfrm>
          <a:prstGeom prst="rect">
            <a:avLst/>
          </a:prstGeom>
          <a:noFill/>
        </p:spPr>
      </p:pic>
      <p:pic>
        <p:nvPicPr>
          <p:cNvPr id="91140" name="Picture 4" descr="An external file that holds a picture, illustration, etc.&#10;Object name is pq2014072002.jpg"/>
          <p:cNvPicPr>
            <a:picLocks noChangeAspect="1" noChangeArrowheads="1"/>
          </p:cNvPicPr>
          <p:nvPr/>
        </p:nvPicPr>
        <p:blipFill>
          <a:blip r:embed="rId3" cstate="print"/>
          <a:srcRect/>
          <a:stretch>
            <a:fillRect/>
          </a:stretch>
        </p:blipFill>
        <p:spPr bwMode="auto">
          <a:xfrm>
            <a:off x="323528" y="1124744"/>
            <a:ext cx="7620000" cy="24193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lv-LV" dirty="0" smtClean="0"/>
              <a:t>Lekcijas plāns</a:t>
            </a:r>
            <a:endParaRPr lang="en-US" dirty="0"/>
          </a:p>
        </p:txBody>
      </p:sp>
      <p:sp>
        <p:nvSpPr>
          <p:cNvPr id="3" name="Content Placeholder 2"/>
          <p:cNvSpPr>
            <a:spLocks noGrp="1"/>
          </p:cNvSpPr>
          <p:nvPr>
            <p:ph idx="1"/>
          </p:nvPr>
        </p:nvSpPr>
        <p:spPr>
          <a:xfrm>
            <a:off x="395536" y="692696"/>
            <a:ext cx="8229600" cy="4525963"/>
          </a:xfrm>
        </p:spPr>
        <p:txBody>
          <a:bodyPr/>
          <a:lstStyle/>
          <a:p>
            <a:pPr marL="514350" indent="-514350">
              <a:buFont typeface="+mj-lt"/>
              <a:buAutoNum type="arabicPeriod"/>
            </a:pPr>
            <a:r>
              <a:rPr lang="lv-LV" sz="2800" dirty="0" smtClean="0"/>
              <a:t>Ievads</a:t>
            </a:r>
          </a:p>
          <a:p>
            <a:pPr marL="514350" indent="-514350">
              <a:buFont typeface="+mj-lt"/>
              <a:buAutoNum type="arabicPeriod"/>
            </a:pPr>
            <a:r>
              <a:rPr lang="lv-LV" sz="2800" dirty="0" err="1" smtClean="0"/>
              <a:t>Splaisings</a:t>
            </a:r>
            <a:r>
              <a:rPr lang="lv-LV" sz="2800" dirty="0" smtClean="0"/>
              <a:t>, tā veidi un nozīme</a:t>
            </a:r>
          </a:p>
          <a:p>
            <a:pPr marL="514350" indent="-514350">
              <a:buFont typeface="+mj-lt"/>
              <a:buAutoNum type="arabicPeriod"/>
            </a:pPr>
            <a:r>
              <a:rPr lang="lv-LV" sz="2800" dirty="0" err="1" smtClean="0"/>
              <a:t>Splaisinga</a:t>
            </a:r>
            <a:r>
              <a:rPr lang="lv-LV" sz="2800" dirty="0" smtClean="0"/>
              <a:t> kontroles mehānismi</a:t>
            </a:r>
          </a:p>
          <a:p>
            <a:pPr marL="514350" indent="-514350">
              <a:buNone/>
            </a:pPr>
            <a:r>
              <a:rPr lang="lv-LV" dirty="0" smtClean="0"/>
              <a:t>	</a:t>
            </a:r>
            <a:r>
              <a:rPr lang="lv-LV" sz="2400" b="1" dirty="0" smtClean="0">
                <a:solidFill>
                  <a:srgbClr val="FF0000"/>
                </a:solidFill>
              </a:rPr>
              <a:t>Kontroljautājumi par </a:t>
            </a:r>
            <a:r>
              <a:rPr lang="lv-LV" sz="2400" b="1" dirty="0" err="1" smtClean="0">
                <a:solidFill>
                  <a:srgbClr val="FF0000"/>
                </a:solidFill>
              </a:rPr>
              <a:t>splaisingu</a:t>
            </a:r>
            <a:r>
              <a:rPr lang="lv-LV" sz="2400" b="1" dirty="0" smtClean="0">
                <a:solidFill>
                  <a:srgbClr val="FF0000"/>
                </a:solidFill>
              </a:rPr>
              <a:t> un kontroles mehānismiem</a:t>
            </a:r>
          </a:p>
          <a:p>
            <a:pPr marL="514350" indent="-514350">
              <a:buFont typeface="+mj-lt"/>
              <a:buAutoNum type="arabicPeriod" startAt="4"/>
            </a:pPr>
            <a:r>
              <a:rPr lang="lv-LV" sz="2800" dirty="0" smtClean="0"/>
              <a:t>Mazās nekodējošās kodola RNS, to veidi, funkcijas un </a:t>
            </a:r>
            <a:r>
              <a:rPr lang="lv-LV" sz="2800" dirty="0" smtClean="0"/>
              <a:t>bioģenēze</a:t>
            </a:r>
            <a:endParaRPr lang="lv-LV" sz="2400" b="1" dirty="0" smtClean="0">
              <a:solidFill>
                <a:srgbClr val="FF0000"/>
              </a:solidFill>
            </a:endParaRPr>
          </a:p>
          <a:p>
            <a:pPr marL="514350" indent="-514350">
              <a:buFont typeface="+mj-lt"/>
              <a:buAutoNum type="arabicPeriod" startAt="5"/>
            </a:pPr>
            <a:r>
              <a:rPr lang="lv-LV" sz="2800" dirty="0" err="1" smtClean="0"/>
              <a:t>RNSi</a:t>
            </a:r>
            <a:r>
              <a:rPr lang="lv-LV" sz="2800" dirty="0" smtClean="0"/>
              <a:t> - </a:t>
            </a:r>
            <a:r>
              <a:rPr lang="lv-LV" sz="2800" dirty="0" err="1" smtClean="0"/>
              <a:t>miRNS</a:t>
            </a:r>
            <a:r>
              <a:rPr lang="lv-LV" sz="2800" dirty="0" smtClean="0"/>
              <a:t>, </a:t>
            </a:r>
            <a:r>
              <a:rPr lang="lv-LV" sz="2800" dirty="0" err="1" smtClean="0"/>
              <a:t>siRNS</a:t>
            </a:r>
            <a:r>
              <a:rPr lang="lv-LV" sz="2800" dirty="0" smtClean="0"/>
              <a:t> un </a:t>
            </a:r>
            <a:r>
              <a:rPr lang="lv-LV" sz="2800" dirty="0" err="1" smtClean="0"/>
              <a:t>piRNS</a:t>
            </a:r>
            <a:r>
              <a:rPr lang="lv-LV" sz="2800" dirty="0" smtClean="0"/>
              <a:t> bioģenēze, funkcijas un atšķirības</a:t>
            </a:r>
          </a:p>
          <a:p>
            <a:pPr marL="514350" indent="-514350">
              <a:buFont typeface="+mj-lt"/>
              <a:buAutoNum type="arabicPeriod" startAt="5"/>
            </a:pPr>
            <a:r>
              <a:rPr lang="lv-LV" sz="2800" dirty="0" smtClean="0"/>
              <a:t>Garo nekodējošo RNS veidi, bioģenēze un funkcijas</a:t>
            </a:r>
          </a:p>
          <a:p>
            <a:pPr marL="514350" indent="-514350">
              <a:buNone/>
            </a:pPr>
            <a:r>
              <a:rPr lang="lv-LV" sz="2400" dirty="0" smtClean="0"/>
              <a:t>	</a:t>
            </a:r>
            <a:r>
              <a:rPr lang="lv-LV" sz="2400" b="1" dirty="0" smtClean="0">
                <a:solidFill>
                  <a:srgbClr val="FF0000"/>
                </a:solidFill>
              </a:rPr>
              <a:t>Kontroljautājumi par </a:t>
            </a:r>
            <a:r>
              <a:rPr lang="lv-LV" sz="2400" b="1" dirty="0" smtClean="0">
                <a:solidFill>
                  <a:srgbClr val="FF0000"/>
                </a:solidFill>
              </a:rPr>
              <a:t>kodola, mazām </a:t>
            </a:r>
            <a:r>
              <a:rPr lang="lv-LV" sz="2400" b="1" dirty="0" smtClean="0">
                <a:solidFill>
                  <a:srgbClr val="FF0000"/>
                </a:solidFill>
              </a:rPr>
              <a:t>un garām nekodējošām RNS</a:t>
            </a:r>
          </a:p>
          <a:p>
            <a:pPr marL="514350" indent="-514350">
              <a:buNone/>
            </a:pPr>
            <a:endParaRPr lang="lv-LV" sz="2400" b="1" dirty="0" smtClean="0">
              <a:solidFill>
                <a:srgbClr val="FF0000"/>
              </a:solidFill>
            </a:endParaRPr>
          </a:p>
          <a:p>
            <a:pPr marL="514350" indent="-514350">
              <a:buFont typeface="+mj-lt"/>
              <a:buAutoNum type="arabicPeriod" startAt="4"/>
            </a:pPr>
            <a:endParaRPr lang="lv-LV"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lv-LV" dirty="0" err="1" smtClean="0"/>
              <a:t>Eksonu</a:t>
            </a:r>
            <a:r>
              <a:rPr lang="lv-LV" dirty="0" smtClean="0"/>
              <a:t> robežu definēšana</a:t>
            </a:r>
            <a:endParaRPr lang="en-US" dirty="0"/>
          </a:p>
        </p:txBody>
      </p:sp>
      <p:sp>
        <p:nvSpPr>
          <p:cNvPr id="3" name="Content Placeholder 2"/>
          <p:cNvSpPr>
            <a:spLocks noGrp="1"/>
          </p:cNvSpPr>
          <p:nvPr>
            <p:ph idx="1"/>
          </p:nvPr>
        </p:nvSpPr>
        <p:spPr>
          <a:xfrm>
            <a:off x="395536" y="5877272"/>
            <a:ext cx="8229600" cy="752947"/>
          </a:xfrm>
        </p:spPr>
        <p:txBody>
          <a:bodyPr/>
          <a:lstStyle/>
          <a:p>
            <a:pPr>
              <a:buNone/>
            </a:pPr>
            <a:r>
              <a:rPr lang="lv-LV" sz="2000" dirty="0" smtClean="0"/>
              <a:t>	</a:t>
            </a:r>
            <a:r>
              <a:rPr lang="en-US" sz="2000" dirty="0" smtClean="0"/>
              <a:t>Alternatively regulated splicing by </a:t>
            </a:r>
            <a:r>
              <a:rPr lang="en-US" sz="2000" dirty="0" err="1" smtClean="0"/>
              <a:t>cis</a:t>
            </a:r>
            <a:r>
              <a:rPr lang="en-US" sz="2000" dirty="0" smtClean="0"/>
              <a:t>-elements (ESE, ESS, ISE and ISS) and trans-acting splicing factors (SR protein, </a:t>
            </a:r>
            <a:r>
              <a:rPr lang="en-US" sz="2000" dirty="0" err="1" smtClean="0"/>
              <a:t>hnRNP</a:t>
            </a:r>
            <a:r>
              <a:rPr lang="en-US" sz="2000" dirty="0" smtClean="0"/>
              <a:t> and so on)</a:t>
            </a:r>
            <a:endParaRPr lang="en-US" sz="2000" dirty="0"/>
          </a:p>
        </p:txBody>
      </p:sp>
      <p:pic>
        <p:nvPicPr>
          <p:cNvPr id="92162" name="Picture 2" descr="http://www.h-invitational.jp/h-dbas/document/am_fig1b.png"/>
          <p:cNvPicPr>
            <a:picLocks noChangeAspect="1" noChangeArrowheads="1"/>
          </p:cNvPicPr>
          <p:nvPr/>
        </p:nvPicPr>
        <p:blipFill>
          <a:blip r:embed="rId2" cstate="print"/>
          <a:srcRect/>
          <a:stretch>
            <a:fillRect/>
          </a:stretch>
        </p:blipFill>
        <p:spPr bwMode="auto">
          <a:xfrm>
            <a:off x="539552" y="908720"/>
            <a:ext cx="7620000" cy="3409951"/>
          </a:xfrm>
          <a:prstGeom prst="rect">
            <a:avLst/>
          </a:prstGeom>
          <a:noFill/>
        </p:spPr>
      </p:pic>
      <p:cxnSp>
        <p:nvCxnSpPr>
          <p:cNvPr id="6" name="Straight Arrow Connector 5"/>
          <p:cNvCxnSpPr/>
          <p:nvPr/>
        </p:nvCxnSpPr>
        <p:spPr>
          <a:xfrm>
            <a:off x="3491880" y="3068960"/>
            <a:ext cx="1728192" cy="0"/>
          </a:xfrm>
          <a:prstGeom prst="straightConnector1">
            <a:avLst/>
          </a:prstGeom>
          <a:ln w="571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635896" y="3284984"/>
            <a:ext cx="1512168" cy="369332"/>
          </a:xfrm>
          <a:prstGeom prst="rect">
            <a:avLst/>
          </a:prstGeom>
          <a:noFill/>
        </p:spPr>
        <p:txBody>
          <a:bodyPr wrap="square" rtlCol="0">
            <a:spAutoFit/>
          </a:bodyPr>
          <a:lstStyle/>
          <a:p>
            <a:r>
              <a:rPr lang="lv-LV" dirty="0" smtClean="0"/>
              <a:t>~25 – 300bp</a:t>
            </a:r>
            <a:endParaRPr lang="en-US" dirty="0"/>
          </a:p>
        </p:txBody>
      </p:sp>
      <p:sp>
        <p:nvSpPr>
          <p:cNvPr id="8" name="TextBox 7"/>
          <p:cNvSpPr txBox="1"/>
          <p:nvPr/>
        </p:nvSpPr>
        <p:spPr>
          <a:xfrm>
            <a:off x="755576" y="4509120"/>
            <a:ext cx="7776864" cy="646331"/>
          </a:xfrm>
          <a:prstGeom prst="rect">
            <a:avLst/>
          </a:prstGeom>
          <a:noFill/>
        </p:spPr>
        <p:txBody>
          <a:bodyPr wrap="square" rtlCol="0">
            <a:spAutoFit/>
          </a:bodyPr>
          <a:lstStyle/>
          <a:p>
            <a:r>
              <a:rPr lang="lv-LV" dirty="0" smtClean="0"/>
              <a:t>20% ģenētiski iedzimto slimību rodas dēļ mutācijas </a:t>
            </a:r>
            <a:r>
              <a:rPr lang="lv-LV" dirty="0" err="1" smtClean="0"/>
              <a:t>splaisinga</a:t>
            </a:r>
            <a:r>
              <a:rPr lang="lv-LV" dirty="0" smtClean="0"/>
              <a:t> </a:t>
            </a:r>
            <a:r>
              <a:rPr lang="lv-LV" i="1" dirty="0" err="1" smtClean="0"/>
              <a:t>consensus</a:t>
            </a:r>
            <a:r>
              <a:rPr lang="lv-LV" i="1" dirty="0" smtClean="0"/>
              <a:t> </a:t>
            </a:r>
            <a:r>
              <a:rPr lang="lv-LV" dirty="0" err="1" smtClean="0"/>
              <a:t>saitā</a:t>
            </a:r>
            <a:r>
              <a:rPr lang="lv-LV" dirty="0" smtClean="0"/>
              <a:t> vai </a:t>
            </a:r>
            <a:r>
              <a:rPr lang="lv-LV" i="1" dirty="0" err="1" smtClean="0"/>
              <a:t>enhancer</a:t>
            </a:r>
            <a:r>
              <a:rPr lang="lv-LV" dirty="0" smtClean="0"/>
              <a:t> vai </a:t>
            </a:r>
            <a:r>
              <a:rPr lang="lv-LV" i="1" dirty="0" err="1" smtClean="0"/>
              <a:t>silencer</a:t>
            </a:r>
            <a:r>
              <a:rPr lang="lv-LV" dirty="0" smtClean="0"/>
              <a:t> sekvencēs.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676456" cy="850106"/>
          </a:xfrm>
        </p:spPr>
        <p:txBody>
          <a:bodyPr/>
          <a:lstStyle/>
          <a:p>
            <a:r>
              <a:rPr lang="lv-LV" dirty="0" err="1" smtClean="0"/>
              <a:t>Intronu</a:t>
            </a:r>
            <a:r>
              <a:rPr lang="lv-LV" dirty="0" smtClean="0"/>
              <a:t> 2’ struktūra regulē </a:t>
            </a:r>
            <a:r>
              <a:rPr lang="lv-LV" dirty="0" err="1" smtClean="0"/>
              <a:t>splaisingu</a:t>
            </a:r>
            <a:endParaRPr lang="en-US" dirty="0"/>
          </a:p>
        </p:txBody>
      </p:sp>
      <p:pic>
        <p:nvPicPr>
          <p:cNvPr id="96258" name="Picture 2"/>
          <p:cNvPicPr>
            <a:picLocks noGrp="1" noChangeAspect="1" noChangeArrowheads="1"/>
          </p:cNvPicPr>
          <p:nvPr>
            <p:ph idx="1"/>
          </p:nvPr>
        </p:nvPicPr>
        <p:blipFill>
          <a:blip r:embed="rId2" cstate="print"/>
          <a:srcRect/>
          <a:stretch>
            <a:fillRect/>
          </a:stretch>
        </p:blipFill>
        <p:spPr bwMode="auto">
          <a:xfrm>
            <a:off x="1763688" y="1103261"/>
            <a:ext cx="5472608" cy="56690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8229600" cy="922114"/>
          </a:xfrm>
        </p:spPr>
        <p:txBody>
          <a:bodyPr/>
          <a:lstStyle/>
          <a:p>
            <a:r>
              <a:rPr lang="lv-LV" sz="3600" dirty="0" err="1" smtClean="0"/>
              <a:t>Pol</a:t>
            </a:r>
            <a:r>
              <a:rPr lang="lv-LV" sz="3600" dirty="0" smtClean="0"/>
              <a:t> II </a:t>
            </a:r>
            <a:r>
              <a:rPr lang="lv-LV" sz="3600" dirty="0" err="1" smtClean="0"/>
              <a:t>elongācijas</a:t>
            </a:r>
            <a:r>
              <a:rPr lang="lv-LV" sz="3600" dirty="0" smtClean="0"/>
              <a:t> ātrums ietekmē </a:t>
            </a:r>
            <a:r>
              <a:rPr lang="lv-LV" sz="3600" dirty="0" err="1" smtClean="0"/>
              <a:t>splaisingu</a:t>
            </a:r>
            <a:endParaRPr lang="en-US" sz="3600" dirty="0"/>
          </a:p>
        </p:txBody>
      </p:sp>
      <p:pic>
        <p:nvPicPr>
          <p:cNvPr id="105474" name="Picture 2"/>
          <p:cNvPicPr>
            <a:picLocks noChangeAspect="1" noChangeArrowheads="1"/>
          </p:cNvPicPr>
          <p:nvPr/>
        </p:nvPicPr>
        <p:blipFill>
          <a:blip r:embed="rId2" cstate="print"/>
          <a:srcRect/>
          <a:stretch>
            <a:fillRect/>
          </a:stretch>
        </p:blipFill>
        <p:spPr bwMode="auto">
          <a:xfrm>
            <a:off x="1475656" y="764704"/>
            <a:ext cx="6120680" cy="573040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528" y="0"/>
            <a:ext cx="9324528" cy="922114"/>
          </a:xfrm>
        </p:spPr>
        <p:txBody>
          <a:bodyPr/>
          <a:lstStyle/>
          <a:p>
            <a:r>
              <a:rPr lang="lv-LV" sz="3600" dirty="0" err="1" smtClean="0"/>
              <a:t>Epiģenētikas</a:t>
            </a:r>
            <a:r>
              <a:rPr lang="lv-LV" sz="3600" dirty="0" smtClean="0"/>
              <a:t> ietekme uz alternatīvo </a:t>
            </a:r>
            <a:r>
              <a:rPr lang="lv-LV" sz="3600" dirty="0" err="1" smtClean="0"/>
              <a:t>splaisingu</a:t>
            </a:r>
            <a:endParaRPr lang="en-US" sz="3600" dirty="0"/>
          </a:p>
        </p:txBody>
      </p:sp>
      <p:sp>
        <p:nvSpPr>
          <p:cNvPr id="3" name="Content Placeholder 2"/>
          <p:cNvSpPr>
            <a:spLocks noGrp="1"/>
          </p:cNvSpPr>
          <p:nvPr>
            <p:ph idx="1"/>
          </p:nvPr>
        </p:nvSpPr>
        <p:spPr>
          <a:xfrm>
            <a:off x="179512" y="5561856"/>
            <a:ext cx="8784976" cy="1296144"/>
          </a:xfrm>
        </p:spPr>
        <p:txBody>
          <a:bodyPr/>
          <a:lstStyle/>
          <a:p>
            <a:pPr algn="ctr"/>
            <a:r>
              <a:rPr lang="lv-LV" sz="2400" dirty="0" smtClean="0"/>
              <a:t>Zils –</a:t>
            </a:r>
            <a:r>
              <a:rPr lang="lv-LV" sz="2400" dirty="0" err="1" smtClean="0"/>
              <a:t>trimetilācija</a:t>
            </a:r>
            <a:endParaRPr lang="lv-LV" sz="2400" dirty="0" smtClean="0"/>
          </a:p>
          <a:p>
            <a:pPr algn="ctr"/>
            <a:r>
              <a:rPr lang="lv-LV" sz="2400" dirty="0" smtClean="0"/>
              <a:t>Sarkans – </a:t>
            </a:r>
            <a:r>
              <a:rPr lang="lv-LV" sz="2400" dirty="0" err="1" smtClean="0"/>
              <a:t>hipermetilēts</a:t>
            </a:r>
            <a:endParaRPr lang="lv-LV" sz="2400" dirty="0" smtClean="0"/>
          </a:p>
          <a:p>
            <a:pPr algn="ctr"/>
            <a:r>
              <a:rPr lang="lv-LV" sz="2400" dirty="0" smtClean="0"/>
              <a:t>PTB – </a:t>
            </a:r>
            <a:r>
              <a:rPr lang="lv-LV" sz="2400" dirty="0" err="1" smtClean="0"/>
              <a:t>pirmidīnā</a:t>
            </a:r>
            <a:r>
              <a:rPr lang="lv-LV" sz="2400" dirty="0" smtClean="0"/>
              <a:t> trakta saistošais proteīns</a:t>
            </a:r>
            <a:endParaRPr lang="en-US" sz="2400" dirty="0"/>
          </a:p>
        </p:txBody>
      </p:sp>
      <p:pic>
        <p:nvPicPr>
          <p:cNvPr id="106498" name="Picture 2"/>
          <p:cNvPicPr>
            <a:picLocks noChangeAspect="1" noChangeArrowheads="1"/>
          </p:cNvPicPr>
          <p:nvPr/>
        </p:nvPicPr>
        <p:blipFill>
          <a:blip r:embed="rId2" cstate="print"/>
          <a:srcRect/>
          <a:stretch>
            <a:fillRect/>
          </a:stretch>
        </p:blipFill>
        <p:spPr bwMode="auto">
          <a:xfrm>
            <a:off x="179512" y="836712"/>
            <a:ext cx="8735470"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78098"/>
          </a:xfrm>
        </p:spPr>
        <p:txBody>
          <a:bodyPr/>
          <a:lstStyle/>
          <a:p>
            <a:r>
              <a:rPr lang="lv-LV" sz="3200" dirty="0" err="1" smtClean="0"/>
              <a:t>Splaisings</a:t>
            </a:r>
            <a:r>
              <a:rPr lang="lv-LV" sz="3200" dirty="0" smtClean="0"/>
              <a:t> notiek divos </a:t>
            </a:r>
            <a:r>
              <a:rPr lang="lv-LV" sz="3200" dirty="0" err="1" smtClean="0"/>
              <a:t>transesterifikācijās</a:t>
            </a:r>
            <a:r>
              <a:rPr lang="lv-LV" sz="3200" dirty="0" smtClean="0"/>
              <a:t> soļos</a:t>
            </a:r>
            <a:endParaRPr lang="en-US" sz="3200" dirty="0"/>
          </a:p>
        </p:txBody>
      </p:sp>
      <p:pic>
        <p:nvPicPr>
          <p:cNvPr id="78852" name="Picture 4" descr="http://www.personal.psu.edu/rch8/workmg/RNAProcessingCh12_files/image039.jpg"/>
          <p:cNvPicPr>
            <a:picLocks noChangeAspect="1" noChangeArrowheads="1"/>
          </p:cNvPicPr>
          <p:nvPr/>
        </p:nvPicPr>
        <p:blipFill>
          <a:blip r:embed="rId2" cstate="print"/>
          <a:srcRect/>
          <a:stretch>
            <a:fillRect/>
          </a:stretch>
        </p:blipFill>
        <p:spPr bwMode="auto">
          <a:xfrm>
            <a:off x="2411760" y="737719"/>
            <a:ext cx="4392488" cy="612028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lv-LV" sz="3200" dirty="0" smtClean="0"/>
              <a:t>Kas ir </a:t>
            </a:r>
            <a:r>
              <a:rPr lang="lv-LV" sz="3200" dirty="0" err="1" smtClean="0"/>
              <a:t>snRNP</a:t>
            </a:r>
            <a:r>
              <a:rPr lang="lv-LV" sz="3200" dirty="0" smtClean="0"/>
              <a:t>? </a:t>
            </a:r>
            <a:r>
              <a:rPr lang="lv-LV" sz="3200" dirty="0" err="1" smtClean="0"/>
              <a:t>snRNA+protein=snRNP</a:t>
            </a:r>
            <a:endParaRPr lang="en-US" sz="3200" dirty="0"/>
          </a:p>
        </p:txBody>
      </p:sp>
      <p:pic>
        <p:nvPicPr>
          <p:cNvPr id="94210" name="Picture 2" descr="An external file that holds a picture, illustration, etc.&#10;Object name is cshperspect-RNA-003707_F2.jpg"/>
          <p:cNvPicPr>
            <a:picLocks noChangeAspect="1" noChangeArrowheads="1"/>
          </p:cNvPicPr>
          <p:nvPr/>
        </p:nvPicPr>
        <p:blipFill>
          <a:blip r:embed="rId2" cstate="print"/>
          <a:srcRect/>
          <a:stretch>
            <a:fillRect/>
          </a:stretch>
        </p:blipFill>
        <p:spPr bwMode="auto">
          <a:xfrm>
            <a:off x="395536" y="1124744"/>
            <a:ext cx="8136904" cy="515998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229600" cy="1143000"/>
          </a:xfrm>
        </p:spPr>
        <p:txBody>
          <a:bodyPr/>
          <a:lstStyle/>
          <a:p>
            <a:r>
              <a:rPr lang="lv-LV" dirty="0" smtClean="0"/>
              <a:t>Citi </a:t>
            </a:r>
            <a:r>
              <a:rPr lang="lv-LV" dirty="0" err="1" smtClean="0"/>
              <a:t>splaisinga</a:t>
            </a:r>
            <a:r>
              <a:rPr lang="lv-LV" dirty="0" smtClean="0"/>
              <a:t> faktori</a:t>
            </a:r>
            <a:endParaRPr lang="en-US" dirty="0"/>
          </a:p>
        </p:txBody>
      </p:sp>
      <p:sp>
        <p:nvSpPr>
          <p:cNvPr id="3" name="Content Placeholder 2"/>
          <p:cNvSpPr>
            <a:spLocks noGrp="1"/>
          </p:cNvSpPr>
          <p:nvPr>
            <p:ph idx="1"/>
          </p:nvPr>
        </p:nvSpPr>
        <p:spPr>
          <a:xfrm>
            <a:off x="683568" y="2332037"/>
            <a:ext cx="1666528" cy="4525963"/>
          </a:xfrm>
        </p:spPr>
        <p:txBody>
          <a:bodyPr/>
          <a:lstStyle/>
          <a:p>
            <a:pPr>
              <a:buNone/>
            </a:pPr>
            <a:r>
              <a:rPr lang="lv-LV" sz="2000" dirty="0" smtClean="0"/>
              <a:t>Prp19</a:t>
            </a:r>
          </a:p>
          <a:p>
            <a:pPr>
              <a:buNone/>
            </a:pPr>
            <a:r>
              <a:rPr lang="lv-LV" sz="2000" dirty="0" smtClean="0"/>
              <a:t>Cef1</a:t>
            </a:r>
          </a:p>
          <a:p>
            <a:pPr>
              <a:buNone/>
            </a:pPr>
            <a:r>
              <a:rPr lang="lv-LV" sz="2000" dirty="0" smtClean="0"/>
              <a:t>Syf1</a:t>
            </a:r>
          </a:p>
          <a:p>
            <a:pPr>
              <a:buNone/>
            </a:pPr>
            <a:r>
              <a:rPr lang="lv-LV" sz="2000" dirty="0" smtClean="0"/>
              <a:t>Syf2</a:t>
            </a:r>
          </a:p>
          <a:p>
            <a:pPr>
              <a:buNone/>
            </a:pPr>
            <a:r>
              <a:rPr lang="lv-LV" sz="2000" dirty="0" smtClean="0"/>
              <a:t>Syf3</a:t>
            </a:r>
          </a:p>
          <a:p>
            <a:pPr>
              <a:buNone/>
            </a:pPr>
            <a:r>
              <a:rPr lang="lv-LV" sz="2000" dirty="0" smtClean="0"/>
              <a:t>Snt309</a:t>
            </a:r>
          </a:p>
          <a:p>
            <a:pPr>
              <a:buNone/>
            </a:pPr>
            <a:r>
              <a:rPr lang="lv-LV" sz="2000" dirty="0" smtClean="0"/>
              <a:t>Isy1</a:t>
            </a:r>
          </a:p>
          <a:p>
            <a:pPr>
              <a:buNone/>
            </a:pPr>
            <a:r>
              <a:rPr lang="lv-LV" sz="2000" dirty="0" smtClean="0"/>
              <a:t>Ntc20</a:t>
            </a:r>
          </a:p>
          <a:p>
            <a:pPr>
              <a:buNone/>
            </a:pPr>
            <a:r>
              <a:rPr lang="lv-LV" sz="2000" dirty="0" smtClean="0"/>
              <a:t>Prp45</a:t>
            </a:r>
          </a:p>
          <a:p>
            <a:pPr>
              <a:buNone/>
            </a:pPr>
            <a:r>
              <a:rPr lang="lv-LV" sz="2000" dirty="0" smtClean="0"/>
              <a:t>Prp46</a:t>
            </a:r>
          </a:p>
          <a:p>
            <a:pPr>
              <a:buNone/>
            </a:pPr>
            <a:r>
              <a:rPr lang="lv-LV" sz="2000" dirty="0" smtClean="0"/>
              <a:t>Ntc90</a:t>
            </a:r>
            <a:endParaRPr lang="en-US" sz="2000" dirty="0"/>
          </a:p>
        </p:txBody>
      </p:sp>
      <p:sp>
        <p:nvSpPr>
          <p:cNvPr id="4" name="Oval 3"/>
          <p:cNvSpPr/>
          <p:nvPr/>
        </p:nvSpPr>
        <p:spPr>
          <a:xfrm>
            <a:off x="251520" y="764704"/>
            <a:ext cx="2448272" cy="1080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1520" y="980728"/>
            <a:ext cx="2376264" cy="646331"/>
          </a:xfrm>
          <a:prstGeom prst="rect">
            <a:avLst/>
          </a:prstGeom>
          <a:noFill/>
        </p:spPr>
        <p:txBody>
          <a:bodyPr wrap="square" rtlCol="0">
            <a:spAutoFit/>
          </a:bodyPr>
          <a:lstStyle/>
          <a:p>
            <a:pPr algn="ctr"/>
            <a:r>
              <a:rPr lang="lv-LV" b="1" dirty="0" smtClean="0"/>
              <a:t>NTC</a:t>
            </a:r>
          </a:p>
          <a:p>
            <a:pPr algn="ctr"/>
            <a:r>
              <a:rPr lang="lv-LV" b="1" dirty="0" smtClean="0"/>
              <a:t>(</a:t>
            </a:r>
            <a:r>
              <a:rPr lang="lv-LV" b="1" dirty="0" err="1" smtClean="0"/>
              <a:t>Nineteen</a:t>
            </a:r>
            <a:r>
              <a:rPr lang="lv-LV" b="1" dirty="0" smtClean="0"/>
              <a:t> </a:t>
            </a:r>
            <a:r>
              <a:rPr lang="lv-LV" b="1" dirty="0" err="1" smtClean="0"/>
              <a:t>complex</a:t>
            </a:r>
            <a:r>
              <a:rPr lang="lv-LV" b="1" dirty="0" smtClean="0"/>
              <a:t>)</a:t>
            </a:r>
            <a:endParaRPr lang="en-US" b="1" dirty="0"/>
          </a:p>
        </p:txBody>
      </p:sp>
      <p:sp>
        <p:nvSpPr>
          <p:cNvPr id="6" name="Oval 5"/>
          <p:cNvSpPr/>
          <p:nvPr/>
        </p:nvSpPr>
        <p:spPr>
          <a:xfrm>
            <a:off x="3923928" y="1556792"/>
            <a:ext cx="1224136"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292080" y="1628800"/>
            <a:ext cx="576064" cy="5760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28184" y="1340768"/>
            <a:ext cx="1512168" cy="9361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1115616" y="1916832"/>
            <a:ext cx="432048" cy="43204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5292080" y="2348880"/>
            <a:ext cx="432048" cy="432048"/>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11960" y="2924944"/>
            <a:ext cx="3312368" cy="2031325"/>
          </a:xfrm>
          <a:prstGeom prst="rect">
            <a:avLst/>
          </a:prstGeom>
          <a:noFill/>
        </p:spPr>
        <p:txBody>
          <a:bodyPr wrap="square" rtlCol="0">
            <a:spAutoFit/>
          </a:bodyPr>
          <a:lstStyle/>
          <a:p>
            <a:r>
              <a:rPr lang="lv-LV" dirty="0" smtClean="0"/>
              <a:t>RNS </a:t>
            </a:r>
            <a:r>
              <a:rPr lang="lv-LV" dirty="0" err="1" smtClean="0"/>
              <a:t>helikāzes</a:t>
            </a:r>
            <a:endParaRPr lang="lv-LV" dirty="0" smtClean="0"/>
          </a:p>
          <a:p>
            <a:r>
              <a:rPr lang="lv-LV" dirty="0" err="1" smtClean="0"/>
              <a:t>SRs</a:t>
            </a:r>
            <a:endParaRPr lang="lv-LV" dirty="0" smtClean="0"/>
          </a:p>
          <a:p>
            <a:r>
              <a:rPr lang="lv-LV" dirty="0" err="1" smtClean="0"/>
              <a:t>hnRNPs</a:t>
            </a:r>
            <a:endParaRPr lang="lv-LV" dirty="0" smtClean="0"/>
          </a:p>
          <a:p>
            <a:r>
              <a:rPr lang="lv-LV" dirty="0" err="1" smtClean="0"/>
              <a:t>Cis</a:t>
            </a:r>
            <a:r>
              <a:rPr lang="lv-LV" dirty="0" smtClean="0"/>
              <a:t>/Trans </a:t>
            </a:r>
            <a:r>
              <a:rPr lang="lv-LV" dirty="0" err="1" smtClean="0"/>
              <a:t>Prolyil</a:t>
            </a:r>
            <a:r>
              <a:rPr lang="lv-LV" dirty="0" smtClean="0"/>
              <a:t> </a:t>
            </a:r>
            <a:r>
              <a:rPr lang="lv-LV" dirty="0" err="1" smtClean="0"/>
              <a:t>izomerāzes</a:t>
            </a:r>
            <a:endParaRPr lang="lv-LV" dirty="0" smtClean="0"/>
          </a:p>
          <a:p>
            <a:r>
              <a:rPr lang="lv-LV" dirty="0" err="1" smtClean="0"/>
              <a:t>Ubikvitīna</a:t>
            </a:r>
            <a:r>
              <a:rPr lang="lv-LV" dirty="0" smtClean="0"/>
              <a:t> </a:t>
            </a:r>
            <a:r>
              <a:rPr lang="lv-LV" dirty="0" err="1" smtClean="0"/>
              <a:t>Ligiāzes</a:t>
            </a:r>
            <a:endParaRPr lang="lv-LV" dirty="0" smtClean="0"/>
          </a:p>
          <a:p>
            <a:r>
              <a:rPr lang="lv-LV" dirty="0" smtClean="0"/>
              <a:t>u.c. Ar RNS saistošie proteīni</a:t>
            </a:r>
          </a:p>
          <a:p>
            <a:endParaRPr lang="en-US" dirty="0"/>
          </a:p>
        </p:txBody>
      </p:sp>
      <p:sp>
        <p:nvSpPr>
          <p:cNvPr id="12" name="TextBox 11"/>
          <p:cNvSpPr txBox="1"/>
          <p:nvPr/>
        </p:nvSpPr>
        <p:spPr>
          <a:xfrm>
            <a:off x="3059832" y="5661248"/>
            <a:ext cx="5544616" cy="369332"/>
          </a:xfrm>
          <a:prstGeom prst="rect">
            <a:avLst/>
          </a:prstGeom>
          <a:noFill/>
        </p:spPr>
        <p:txBody>
          <a:bodyPr wrap="square" rtlCol="0">
            <a:spAutoFit/>
          </a:bodyPr>
          <a:lstStyle/>
          <a:p>
            <a:r>
              <a:rPr lang="lv-LV" dirty="0" smtClean="0">
                <a:solidFill>
                  <a:srgbClr val="C00000"/>
                </a:solidFill>
              </a:rPr>
              <a:t>Cilvēkos </a:t>
            </a:r>
            <a:r>
              <a:rPr lang="lv-LV" dirty="0" err="1" smtClean="0">
                <a:solidFill>
                  <a:srgbClr val="C00000"/>
                </a:solidFill>
              </a:rPr>
              <a:t>splaisasomu</a:t>
            </a:r>
            <a:r>
              <a:rPr lang="lv-LV" dirty="0" smtClean="0">
                <a:solidFill>
                  <a:srgbClr val="C00000"/>
                </a:solidFill>
              </a:rPr>
              <a:t> veido vairāk kā 300 proteīni</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lv-LV" dirty="0" err="1" smtClean="0"/>
              <a:t>Splaisinga</a:t>
            </a:r>
            <a:r>
              <a:rPr lang="lv-LV" dirty="0" smtClean="0"/>
              <a:t> video</a:t>
            </a:r>
            <a:endParaRPr lang="en-US" dirty="0"/>
          </a:p>
        </p:txBody>
      </p:sp>
      <p:pic>
        <p:nvPicPr>
          <p:cNvPr id="8" name="mRNA Splicing.mp4">
            <a:hlinkClick r:id="" action="ppaction://media"/>
          </p:cNvPr>
          <p:cNvPicPr>
            <a:picLocks noGrp="1" noRot="1" noChangeAspect="1"/>
          </p:cNvPicPr>
          <p:nvPr>
            <p:ph idx="1"/>
            <a:videoFile r:link="rId1"/>
          </p:nvPr>
        </p:nvPicPr>
        <p:blipFill>
          <a:blip r:embed="rId3" cstate="print"/>
          <a:stretch>
            <a:fillRect/>
          </a:stretch>
        </p:blipFill>
        <p:spPr>
          <a:xfrm>
            <a:off x="683569" y="980727"/>
            <a:ext cx="7730644" cy="5797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510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20688"/>
          </a:xfrm>
        </p:spPr>
        <p:txBody>
          <a:bodyPr/>
          <a:lstStyle/>
          <a:p>
            <a:r>
              <a:rPr lang="lv-LV" dirty="0" smtClean="0"/>
              <a:t>U12 </a:t>
            </a:r>
            <a:r>
              <a:rPr lang="lv-LV" dirty="0" err="1" smtClean="0"/>
              <a:t>snRNP</a:t>
            </a:r>
            <a:r>
              <a:rPr lang="lv-LV" dirty="0" smtClean="0"/>
              <a:t> atkarīgais </a:t>
            </a:r>
            <a:r>
              <a:rPr lang="lv-LV" dirty="0" err="1" smtClean="0"/>
              <a:t>splaisings</a:t>
            </a:r>
            <a:endParaRPr lang="en-US" dirty="0"/>
          </a:p>
        </p:txBody>
      </p:sp>
      <p:pic>
        <p:nvPicPr>
          <p:cNvPr id="95234" name="Picture 2" descr="Stepwise assembly of the U2- and U12-dependent spliceosomes. Only those steps that can be resolved by biochemical methods (eg, native gel electrophoresis or gel filtration) under normal conditions with mammalian splicing extracts are shown. For the sake of simplicity, the ordered interactions of the snRNPs (indicated by ellipses), but not those of non-snRNP proteins, are shown. The various spliceosomal complexes are named according to the metazoan nomenclature. Although not yet identified, a post-splicing complex (containing only the excised intron) similar to that formed upon dissociation of the U2-dependent spliceosome is depicted for the U12-dependent spliceosome. Exon and intron sequences are indicated by boxes and lines, respectively. The first two and last two intron nucleotides, as well as the branch site adenosine, are also shown."/>
          <p:cNvPicPr>
            <a:picLocks noChangeAspect="1" noChangeArrowheads="1"/>
          </p:cNvPicPr>
          <p:nvPr/>
        </p:nvPicPr>
        <p:blipFill>
          <a:blip r:embed="rId2" cstate="print"/>
          <a:srcRect/>
          <a:stretch>
            <a:fillRect/>
          </a:stretch>
        </p:blipFill>
        <p:spPr bwMode="auto">
          <a:xfrm>
            <a:off x="1979712" y="656922"/>
            <a:ext cx="5148064" cy="6201078"/>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964488" cy="778098"/>
          </a:xfrm>
        </p:spPr>
        <p:txBody>
          <a:bodyPr/>
          <a:lstStyle/>
          <a:p>
            <a:r>
              <a:rPr lang="lv-LV" dirty="0" smtClean="0"/>
              <a:t>I un II grupas  </a:t>
            </a:r>
            <a:r>
              <a:rPr lang="lv-LV" dirty="0" err="1" smtClean="0"/>
              <a:t>ribozīmu</a:t>
            </a:r>
            <a:r>
              <a:rPr lang="lv-LV" dirty="0" smtClean="0"/>
              <a:t> </a:t>
            </a:r>
            <a:r>
              <a:rPr lang="lv-LV" dirty="0" err="1" smtClean="0"/>
              <a:t>introni</a:t>
            </a:r>
            <a:endParaRPr lang="en-US" dirty="0"/>
          </a:p>
        </p:txBody>
      </p:sp>
      <p:sp>
        <p:nvSpPr>
          <p:cNvPr id="3" name="Content Placeholder 2"/>
          <p:cNvSpPr>
            <a:spLocks noGrp="1"/>
          </p:cNvSpPr>
          <p:nvPr>
            <p:ph idx="1"/>
          </p:nvPr>
        </p:nvSpPr>
        <p:spPr>
          <a:xfrm>
            <a:off x="6732240" y="1600200"/>
            <a:ext cx="1954560" cy="4525963"/>
          </a:xfrm>
        </p:spPr>
        <p:txBody>
          <a:bodyPr/>
          <a:lstStyle/>
          <a:p>
            <a:r>
              <a:rPr lang="en-US" sz="1200" dirty="0" smtClean="0"/>
              <a:t>Group I and II </a:t>
            </a:r>
            <a:r>
              <a:rPr lang="en-US" sz="1200" dirty="0" err="1" smtClean="0"/>
              <a:t>introns</a:t>
            </a:r>
            <a:r>
              <a:rPr lang="en-US" sz="1200" dirty="0" smtClean="0"/>
              <a:t> catalyze their own excision, called </a:t>
            </a:r>
            <a:r>
              <a:rPr lang="en-US" sz="1200" i="1" dirty="0" smtClean="0"/>
              <a:t>splicing</a:t>
            </a:r>
            <a:endParaRPr lang="en-US" sz="1200" dirty="0" smtClean="0"/>
          </a:p>
          <a:p>
            <a:r>
              <a:rPr lang="en-US" sz="1200" dirty="0" smtClean="0"/>
              <a:t>These are the types found in prokaryotes</a:t>
            </a:r>
          </a:p>
          <a:p>
            <a:r>
              <a:rPr lang="en-US" sz="1200" dirty="0" smtClean="0"/>
              <a:t>They </a:t>
            </a:r>
            <a:r>
              <a:rPr lang="en-US" sz="1200" dirty="0" smtClean="0"/>
              <a:t>can splice themselves into DNA, and then reverse transcribe themselves from RNA to DNA</a:t>
            </a:r>
          </a:p>
          <a:p>
            <a:r>
              <a:rPr lang="en-US" sz="1200" dirty="0" smtClean="0"/>
              <a:t>This property leads to their use as "</a:t>
            </a:r>
            <a:r>
              <a:rPr lang="en-US" sz="1200" dirty="0" err="1" smtClean="0"/>
              <a:t>targetrons</a:t>
            </a:r>
            <a:r>
              <a:rPr lang="en-US" sz="1200" dirty="0" smtClean="0"/>
              <a:t>" in gene therapy</a:t>
            </a:r>
          </a:p>
          <a:p>
            <a:endParaRPr lang="en-US" sz="1200" dirty="0"/>
          </a:p>
        </p:txBody>
      </p:sp>
      <p:pic>
        <p:nvPicPr>
          <p:cNvPr id="97282" name="Picture 2" descr="http://chemistry.umeche.maine.edu/CHY431/Intron-types.gif"/>
          <p:cNvPicPr>
            <a:picLocks noChangeAspect="1" noChangeArrowheads="1"/>
          </p:cNvPicPr>
          <p:nvPr/>
        </p:nvPicPr>
        <p:blipFill>
          <a:blip r:embed="rId2" cstate="print"/>
          <a:srcRect/>
          <a:stretch>
            <a:fillRect/>
          </a:stretch>
        </p:blipFill>
        <p:spPr bwMode="auto">
          <a:xfrm>
            <a:off x="323528" y="770464"/>
            <a:ext cx="6696744" cy="597349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openfreak.com/wp-content/uploads/2011/04/evolving-evolution12.jpg"/>
          <p:cNvPicPr>
            <a:picLocks noChangeAspect="1" noChangeArrowheads="1"/>
          </p:cNvPicPr>
          <p:nvPr/>
        </p:nvPicPr>
        <p:blipFill>
          <a:blip r:embed="rId2" cstate="print"/>
          <a:srcRect/>
          <a:stretch>
            <a:fillRect/>
          </a:stretch>
        </p:blipFill>
        <p:spPr bwMode="auto">
          <a:xfrm>
            <a:off x="0" y="0"/>
            <a:ext cx="2168525" cy="1628775"/>
          </a:xfrm>
          <a:prstGeom prst="rect">
            <a:avLst/>
          </a:prstGeom>
          <a:noFill/>
          <a:ln w="9525">
            <a:noFill/>
            <a:miter lim="800000"/>
            <a:headEnd/>
            <a:tailEnd/>
          </a:ln>
        </p:spPr>
      </p:pic>
      <p:sp>
        <p:nvSpPr>
          <p:cNvPr id="11267" name="Title 1"/>
          <p:cNvSpPr>
            <a:spLocks noGrp="1"/>
          </p:cNvSpPr>
          <p:nvPr>
            <p:ph type="title"/>
          </p:nvPr>
        </p:nvSpPr>
        <p:spPr>
          <a:xfrm>
            <a:off x="1835150" y="333375"/>
            <a:ext cx="7308850" cy="836613"/>
          </a:xfrm>
        </p:spPr>
        <p:txBody>
          <a:bodyPr/>
          <a:lstStyle/>
          <a:p>
            <a:r>
              <a:rPr lang="lv-LV" smtClean="0"/>
              <a:t>Dzīvības informācijas evolūcija</a:t>
            </a:r>
            <a:endParaRPr lang="en-US" smtClean="0"/>
          </a:p>
        </p:txBody>
      </p:sp>
      <p:pic>
        <p:nvPicPr>
          <p:cNvPr id="11268" name="Picture 2" descr="http://www.nature.com/nature/journal/v395/n6699/images/395223ba.eps.2.gif"/>
          <p:cNvPicPr>
            <a:picLocks noChangeAspect="1" noChangeArrowheads="1"/>
          </p:cNvPicPr>
          <p:nvPr/>
        </p:nvPicPr>
        <p:blipFill>
          <a:blip r:embed="rId3" cstate="print"/>
          <a:srcRect/>
          <a:stretch>
            <a:fillRect/>
          </a:stretch>
        </p:blipFill>
        <p:spPr bwMode="auto">
          <a:xfrm>
            <a:off x="684213" y="1193800"/>
            <a:ext cx="7740650" cy="566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2114"/>
          </a:xfrm>
        </p:spPr>
        <p:txBody>
          <a:bodyPr/>
          <a:lstStyle/>
          <a:p>
            <a:r>
              <a:rPr lang="lv-LV" dirty="0" smtClean="0"/>
              <a:t>Trans-</a:t>
            </a:r>
            <a:r>
              <a:rPr lang="lv-LV" dirty="0" err="1" smtClean="0"/>
              <a:t>splaisings</a:t>
            </a:r>
            <a:endParaRPr lang="en-US" dirty="0"/>
          </a:p>
        </p:txBody>
      </p:sp>
      <p:pic>
        <p:nvPicPr>
          <p:cNvPr id="98306" name="Picture 2"/>
          <p:cNvPicPr>
            <a:picLocks noGrp="1" noChangeAspect="1" noChangeArrowheads="1"/>
          </p:cNvPicPr>
          <p:nvPr>
            <p:ph idx="1"/>
          </p:nvPr>
        </p:nvPicPr>
        <p:blipFill>
          <a:blip r:embed="rId2" cstate="print"/>
          <a:srcRect/>
          <a:stretch>
            <a:fillRect/>
          </a:stretch>
        </p:blipFill>
        <p:spPr bwMode="auto">
          <a:xfrm>
            <a:off x="539552" y="1268760"/>
            <a:ext cx="7946581" cy="48965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lstStyle/>
          <a:p>
            <a:r>
              <a:rPr lang="lv-LV" dirty="0" smtClean="0"/>
              <a:t>Trans-</a:t>
            </a:r>
            <a:r>
              <a:rPr lang="lv-LV" dirty="0" err="1" smtClean="0"/>
              <a:t>splaisings</a:t>
            </a:r>
            <a:r>
              <a:rPr lang="lv-LV" dirty="0" smtClean="0"/>
              <a:t> </a:t>
            </a:r>
            <a:r>
              <a:rPr lang="lv-LV" dirty="0" err="1" smtClean="0"/>
              <a:t>Drozofilās</a:t>
            </a:r>
            <a:endParaRPr lang="en-US" dirty="0"/>
          </a:p>
        </p:txBody>
      </p:sp>
      <p:sp>
        <p:nvSpPr>
          <p:cNvPr id="3" name="Content Placeholder 2"/>
          <p:cNvSpPr>
            <a:spLocks noGrp="1"/>
          </p:cNvSpPr>
          <p:nvPr>
            <p:ph idx="1"/>
          </p:nvPr>
        </p:nvSpPr>
        <p:spPr>
          <a:xfrm>
            <a:off x="395536" y="5705872"/>
            <a:ext cx="8229600" cy="1152128"/>
          </a:xfrm>
        </p:spPr>
        <p:txBody>
          <a:bodyPr/>
          <a:lstStyle/>
          <a:p>
            <a:pPr>
              <a:buNone/>
            </a:pPr>
            <a:r>
              <a:rPr lang="lv-LV" sz="1200" dirty="0" smtClean="0"/>
              <a:t>	</a:t>
            </a:r>
            <a:r>
              <a:rPr lang="en-US" sz="1200" dirty="0" smtClean="0"/>
              <a:t>Alternative </a:t>
            </a:r>
            <a:r>
              <a:rPr lang="en-US" sz="1200" i="1" dirty="0" smtClean="0"/>
              <a:t>trans-splicing has been demonstrated to</a:t>
            </a:r>
            <a:r>
              <a:rPr lang="lv-LV" sz="1200" i="1" dirty="0" smtClean="0"/>
              <a:t> </a:t>
            </a:r>
            <a:r>
              <a:rPr lang="en-US" sz="1200" dirty="0" smtClean="0"/>
              <a:t>be an essential process for  </a:t>
            </a:r>
            <a:r>
              <a:rPr lang="en-US" sz="1200" i="1" dirty="0" smtClean="0"/>
              <a:t>Drosophila gene,</a:t>
            </a:r>
            <a:r>
              <a:rPr lang="lv-LV" sz="1200" i="1" dirty="0" smtClean="0"/>
              <a:t> </a:t>
            </a:r>
            <a:r>
              <a:rPr lang="en-US" sz="1200" i="1" dirty="0" smtClean="0"/>
              <a:t>mod(mdg4) (modifier of</a:t>
            </a:r>
            <a:r>
              <a:rPr lang="lv-LV" sz="1200" i="1" dirty="0" smtClean="0"/>
              <a:t> </a:t>
            </a:r>
            <a:r>
              <a:rPr lang="en-US" sz="1200" i="1" dirty="0" smtClean="0"/>
              <a:t>mdg4)</a:t>
            </a:r>
            <a:r>
              <a:rPr lang="lv-LV" sz="1200" i="1" dirty="0" smtClean="0"/>
              <a:t> </a:t>
            </a:r>
            <a:r>
              <a:rPr lang="en-US" sz="1200" dirty="0" smtClean="0"/>
              <a:t>The first striking evidence of natural</a:t>
            </a:r>
            <a:r>
              <a:rPr lang="lv-LV" sz="1200" dirty="0" smtClean="0"/>
              <a:t> </a:t>
            </a:r>
            <a:r>
              <a:rPr lang="en-US" sz="1200" dirty="0" smtClean="0"/>
              <a:t>alternative </a:t>
            </a:r>
            <a:r>
              <a:rPr lang="en-US" sz="1200" i="1" dirty="0" smtClean="0"/>
              <a:t>trans-splicing in Drosophila came from</a:t>
            </a:r>
            <a:r>
              <a:rPr lang="lv-LV" sz="1200" i="1" dirty="0" smtClean="0"/>
              <a:t> </a:t>
            </a:r>
            <a:r>
              <a:rPr lang="en-US" sz="1200" dirty="0" smtClean="0"/>
              <a:t>the </a:t>
            </a:r>
            <a:r>
              <a:rPr lang="en-US" sz="1200" i="1" dirty="0" smtClean="0"/>
              <a:t>mod(mdg4) locus, because of its unusual genomic</a:t>
            </a:r>
            <a:r>
              <a:rPr lang="lv-LV" sz="1200" i="1" dirty="0" smtClean="0"/>
              <a:t> </a:t>
            </a:r>
            <a:r>
              <a:rPr lang="en-US" sz="1200" dirty="0" smtClean="0"/>
              <a:t>organization some alternatively spliced </a:t>
            </a:r>
            <a:r>
              <a:rPr lang="en-US" sz="1200" dirty="0" err="1" smtClean="0"/>
              <a:t>exons</a:t>
            </a:r>
            <a:r>
              <a:rPr lang="en-US" sz="1200" dirty="0" smtClean="0"/>
              <a:t> are encoded</a:t>
            </a:r>
            <a:r>
              <a:rPr lang="lv-LV" sz="1200" dirty="0" smtClean="0"/>
              <a:t> </a:t>
            </a:r>
            <a:r>
              <a:rPr lang="en-US" sz="1200" dirty="0" smtClean="0"/>
              <a:t>by the opposite DNA strand. </a:t>
            </a:r>
            <a:r>
              <a:rPr lang="en-US" sz="1200" i="1" dirty="0" smtClean="0"/>
              <a:t>mod(mdg4) produces</a:t>
            </a:r>
            <a:r>
              <a:rPr lang="lv-LV" sz="1200" i="1" dirty="0" smtClean="0"/>
              <a:t> </a:t>
            </a:r>
            <a:r>
              <a:rPr lang="en-US" sz="1200" dirty="0" smtClean="0"/>
              <a:t>31 splicing </a:t>
            </a:r>
            <a:r>
              <a:rPr lang="en-US" sz="1200" dirty="0" err="1" smtClean="0"/>
              <a:t>isoforms</a:t>
            </a:r>
            <a:r>
              <a:rPr lang="en-US" sz="1200" dirty="0" smtClean="0"/>
              <a:t> encoding proteins belonging</a:t>
            </a:r>
            <a:r>
              <a:rPr lang="lv-LV" sz="1200" dirty="0" smtClean="0"/>
              <a:t> </a:t>
            </a:r>
            <a:r>
              <a:rPr lang="en-US" sz="1200" dirty="0" smtClean="0"/>
              <a:t>to a family of BTB (broad, </a:t>
            </a:r>
            <a:r>
              <a:rPr lang="en-US" sz="1200" dirty="0" err="1" smtClean="0"/>
              <a:t>tramtrack</a:t>
            </a:r>
            <a:r>
              <a:rPr lang="en-US" sz="1200" dirty="0" smtClean="0"/>
              <a:t>, bric-a-brac)</a:t>
            </a:r>
            <a:r>
              <a:rPr lang="lv-LV" sz="1200" dirty="0" smtClean="0"/>
              <a:t> </a:t>
            </a:r>
            <a:r>
              <a:rPr lang="en-US" sz="1200" dirty="0" smtClean="0"/>
              <a:t>zinc-finger transcription factors . The gene function is required for establishment</a:t>
            </a:r>
            <a:r>
              <a:rPr lang="lv-LV" sz="1200" dirty="0" smtClean="0"/>
              <a:t> </a:t>
            </a:r>
            <a:r>
              <a:rPr lang="en-US" sz="1200" dirty="0" smtClean="0"/>
              <a:t>and maintenance of the chromatin structure</a:t>
            </a:r>
            <a:endParaRPr lang="en-US" sz="1200" dirty="0"/>
          </a:p>
        </p:txBody>
      </p:sp>
      <p:pic>
        <p:nvPicPr>
          <p:cNvPr id="1026" name="Picture 2" descr="http://www.pnas.org/content/98/17/9724/F7.large.jpg"/>
          <p:cNvPicPr>
            <a:picLocks noChangeAspect="1" noChangeArrowheads="1"/>
          </p:cNvPicPr>
          <p:nvPr/>
        </p:nvPicPr>
        <p:blipFill>
          <a:blip r:embed="rId2" cstate="print"/>
          <a:srcRect/>
          <a:stretch>
            <a:fillRect/>
          </a:stretch>
        </p:blipFill>
        <p:spPr bwMode="auto">
          <a:xfrm>
            <a:off x="971600" y="980728"/>
            <a:ext cx="7521666" cy="4536504"/>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lstStyle/>
          <a:p>
            <a:r>
              <a:rPr lang="lv-LV" dirty="0" err="1" smtClean="0"/>
              <a:t>tRNS</a:t>
            </a:r>
            <a:r>
              <a:rPr lang="lv-LV" dirty="0" smtClean="0"/>
              <a:t> </a:t>
            </a:r>
            <a:r>
              <a:rPr lang="lv-LV" dirty="0" err="1" smtClean="0"/>
              <a:t>splaisings</a:t>
            </a:r>
            <a:endParaRPr lang="en-US" dirty="0"/>
          </a:p>
        </p:txBody>
      </p:sp>
      <p:sp>
        <p:nvSpPr>
          <p:cNvPr id="3" name="Content Placeholder 2"/>
          <p:cNvSpPr>
            <a:spLocks noGrp="1"/>
          </p:cNvSpPr>
          <p:nvPr>
            <p:ph idx="1"/>
          </p:nvPr>
        </p:nvSpPr>
        <p:spPr>
          <a:xfrm>
            <a:off x="5436096" y="1628800"/>
            <a:ext cx="3261048" cy="4968552"/>
          </a:xfrm>
        </p:spPr>
        <p:txBody>
          <a:bodyPr/>
          <a:lstStyle/>
          <a:p>
            <a:pPr>
              <a:buNone/>
            </a:pPr>
            <a:r>
              <a:rPr lang="lv-LV" sz="2800" dirty="0" smtClean="0"/>
              <a:t>	</a:t>
            </a:r>
            <a:r>
              <a:rPr lang="lv-LV" sz="2800" dirty="0" err="1" smtClean="0"/>
              <a:t>tRNS</a:t>
            </a:r>
            <a:r>
              <a:rPr lang="lv-LV" sz="2800" dirty="0" smtClean="0"/>
              <a:t> </a:t>
            </a:r>
            <a:r>
              <a:rPr lang="lv-LV" sz="2800" dirty="0" err="1" smtClean="0"/>
              <a:t>introniem</a:t>
            </a:r>
            <a:r>
              <a:rPr lang="lv-LV" sz="2800" dirty="0" smtClean="0"/>
              <a:t> nav </a:t>
            </a:r>
            <a:r>
              <a:rPr lang="lv-LV" sz="2800" dirty="0" err="1" smtClean="0"/>
              <a:t>consensus</a:t>
            </a:r>
            <a:r>
              <a:rPr lang="lv-LV" sz="2800" dirty="0" smtClean="0"/>
              <a:t> sekvences, taču tie ir komplementāri </a:t>
            </a:r>
            <a:r>
              <a:rPr lang="lv-LV" sz="2800" dirty="0" err="1" smtClean="0"/>
              <a:t>antikodonam</a:t>
            </a:r>
            <a:r>
              <a:rPr lang="lv-LV" sz="2800" dirty="0" smtClean="0"/>
              <a:t>, tādējādi veidojot 2’ struktūras ko atpazīst </a:t>
            </a:r>
            <a:r>
              <a:rPr lang="lv-LV" sz="2800" dirty="0" err="1" smtClean="0"/>
              <a:t>tRNS</a:t>
            </a:r>
            <a:r>
              <a:rPr lang="lv-LV" sz="2800" dirty="0" smtClean="0"/>
              <a:t> </a:t>
            </a:r>
            <a:r>
              <a:rPr lang="lv-LV" sz="2800" dirty="0" err="1" smtClean="0"/>
              <a:t>splaisinga</a:t>
            </a:r>
            <a:r>
              <a:rPr lang="lv-LV" sz="2800" dirty="0" smtClean="0"/>
              <a:t> mašinērija</a:t>
            </a:r>
            <a:endParaRPr lang="en-US" sz="2800" dirty="0"/>
          </a:p>
        </p:txBody>
      </p:sp>
      <p:pic>
        <p:nvPicPr>
          <p:cNvPr id="91138" name="Picture 2" descr="http://www.eplantscience.com/index/genetics/images/figure/f33.9.jpg"/>
          <p:cNvPicPr>
            <a:picLocks noChangeAspect="1" noChangeArrowheads="1"/>
          </p:cNvPicPr>
          <p:nvPr/>
        </p:nvPicPr>
        <p:blipFill>
          <a:blip r:embed="rId2" cstate="print"/>
          <a:srcRect/>
          <a:stretch>
            <a:fillRect/>
          </a:stretch>
        </p:blipFill>
        <p:spPr bwMode="auto">
          <a:xfrm>
            <a:off x="899592" y="764704"/>
            <a:ext cx="3672408" cy="5741199"/>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8604448" cy="922114"/>
          </a:xfrm>
        </p:spPr>
        <p:txBody>
          <a:bodyPr/>
          <a:lstStyle/>
          <a:p>
            <a:r>
              <a:rPr lang="lv-LV" dirty="0" smtClean="0"/>
              <a:t>Jaunu </a:t>
            </a:r>
            <a:r>
              <a:rPr lang="lv-LV" dirty="0" err="1" smtClean="0"/>
              <a:t>intronu</a:t>
            </a:r>
            <a:r>
              <a:rPr lang="lv-LV" dirty="0" smtClean="0"/>
              <a:t> izveidošanās hipotēzes</a:t>
            </a:r>
            <a:endParaRPr lang="en-US" dirty="0"/>
          </a:p>
        </p:txBody>
      </p:sp>
      <p:pic>
        <p:nvPicPr>
          <p:cNvPr id="97282" name="Picture 2"/>
          <p:cNvPicPr>
            <a:picLocks noGrp="1" noChangeAspect="1" noChangeArrowheads="1"/>
          </p:cNvPicPr>
          <p:nvPr>
            <p:ph idx="1"/>
          </p:nvPr>
        </p:nvPicPr>
        <p:blipFill>
          <a:blip r:embed="rId2" cstate="print"/>
          <a:srcRect/>
          <a:stretch>
            <a:fillRect/>
          </a:stretch>
        </p:blipFill>
        <p:spPr bwMode="auto">
          <a:xfrm>
            <a:off x="-6919" y="1268760"/>
            <a:ext cx="9150919"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922114"/>
          </a:xfrm>
        </p:spPr>
        <p:txBody>
          <a:bodyPr/>
          <a:lstStyle/>
          <a:p>
            <a:r>
              <a:rPr lang="lv-LV" sz="3600" dirty="0" smtClean="0"/>
              <a:t>NMD (</a:t>
            </a:r>
            <a:r>
              <a:rPr lang="lv-LV" sz="3600" dirty="0" err="1" smtClean="0"/>
              <a:t>nonsense</a:t>
            </a:r>
            <a:r>
              <a:rPr lang="lv-LV" sz="3600" dirty="0" smtClean="0"/>
              <a:t> </a:t>
            </a:r>
            <a:r>
              <a:rPr lang="lv-LV" sz="3600" dirty="0" err="1" smtClean="0"/>
              <a:t>mediated</a:t>
            </a:r>
            <a:r>
              <a:rPr lang="lv-LV" sz="3600" dirty="0" smtClean="0"/>
              <a:t> </a:t>
            </a:r>
            <a:r>
              <a:rPr lang="lv-LV" sz="3600" dirty="0" err="1" smtClean="0"/>
              <a:t>mRNA</a:t>
            </a:r>
            <a:r>
              <a:rPr lang="lv-LV" sz="3600" dirty="0" smtClean="0"/>
              <a:t> </a:t>
            </a:r>
            <a:r>
              <a:rPr lang="lv-LV" sz="3600" dirty="0" err="1" smtClean="0"/>
              <a:t>decay</a:t>
            </a:r>
            <a:r>
              <a:rPr lang="lv-LV" sz="3600" dirty="0" smtClean="0"/>
              <a:t>)</a:t>
            </a:r>
            <a:endParaRPr lang="en-US" sz="3600" dirty="0"/>
          </a:p>
        </p:txBody>
      </p:sp>
      <p:pic>
        <p:nvPicPr>
          <p:cNvPr id="98308" name="Picture 4" descr="Listening to silence and understanding nonsense: exonic mutations that affect splicing"/>
          <p:cNvPicPr>
            <a:picLocks noChangeAspect="1" noChangeArrowheads="1"/>
          </p:cNvPicPr>
          <p:nvPr/>
        </p:nvPicPr>
        <p:blipFill>
          <a:blip r:embed="rId2" cstate="print"/>
          <a:srcRect/>
          <a:stretch>
            <a:fillRect/>
          </a:stretch>
        </p:blipFill>
        <p:spPr bwMode="auto">
          <a:xfrm>
            <a:off x="1907704" y="885824"/>
            <a:ext cx="5715000" cy="5972176"/>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lstStyle/>
          <a:p>
            <a:r>
              <a:rPr lang="lv-LV" dirty="0" smtClean="0"/>
              <a:t>Kopsavilkums par RNS </a:t>
            </a:r>
            <a:r>
              <a:rPr lang="lv-LV" dirty="0" err="1" smtClean="0"/>
              <a:t>splaisingu</a:t>
            </a:r>
            <a:endParaRPr lang="en-US" dirty="0"/>
          </a:p>
        </p:txBody>
      </p:sp>
      <p:sp>
        <p:nvSpPr>
          <p:cNvPr id="3" name="Content Placeholder 2"/>
          <p:cNvSpPr>
            <a:spLocks noGrp="1"/>
          </p:cNvSpPr>
          <p:nvPr>
            <p:ph idx="1"/>
          </p:nvPr>
        </p:nvSpPr>
        <p:spPr>
          <a:xfrm>
            <a:off x="0" y="764704"/>
            <a:ext cx="9144000" cy="6093296"/>
          </a:xfrm>
        </p:spPr>
        <p:txBody>
          <a:bodyPr/>
          <a:lstStyle/>
          <a:p>
            <a:r>
              <a:rPr lang="lv-LV" sz="2400" dirty="0" err="1" smtClean="0"/>
              <a:t>Eikariotu</a:t>
            </a:r>
            <a:r>
              <a:rPr lang="lv-LV" sz="2400" dirty="0" smtClean="0"/>
              <a:t> un dažu </a:t>
            </a:r>
            <a:r>
              <a:rPr lang="lv-LV" sz="2400" dirty="0" err="1" smtClean="0"/>
              <a:t>prokariotu</a:t>
            </a:r>
            <a:r>
              <a:rPr lang="lv-LV" sz="2400" dirty="0" smtClean="0"/>
              <a:t> gēni satur </a:t>
            </a:r>
            <a:r>
              <a:rPr lang="lv-LV" sz="2400" dirty="0" err="1" smtClean="0"/>
              <a:t>intronus</a:t>
            </a:r>
            <a:endParaRPr lang="lv-LV" sz="2400" dirty="0" smtClean="0"/>
          </a:p>
          <a:p>
            <a:r>
              <a:rPr lang="lv-LV" sz="2400" dirty="0" smtClean="0"/>
              <a:t>Pastāv vairāku veidu </a:t>
            </a:r>
            <a:r>
              <a:rPr lang="lv-LV" sz="2400" dirty="0" err="1" smtClean="0"/>
              <a:t>introni</a:t>
            </a:r>
            <a:endParaRPr lang="lv-LV" sz="2400" dirty="0" smtClean="0"/>
          </a:p>
          <a:p>
            <a:r>
              <a:rPr lang="lv-LV" sz="2400" dirty="0" err="1" smtClean="0"/>
              <a:t>Introni</a:t>
            </a:r>
            <a:r>
              <a:rPr lang="lv-LV" sz="2400" dirty="0" smtClean="0"/>
              <a:t> veicina jaunu gēnu evolūciju</a:t>
            </a:r>
          </a:p>
          <a:p>
            <a:r>
              <a:rPr lang="lv-LV" sz="2400" dirty="0" smtClean="0"/>
              <a:t>Alternatīvais </a:t>
            </a:r>
            <a:r>
              <a:rPr lang="lv-LV" sz="2400" dirty="0" err="1" smtClean="0"/>
              <a:t>splaisings</a:t>
            </a:r>
            <a:r>
              <a:rPr lang="lv-LV" sz="2400" dirty="0" smtClean="0"/>
              <a:t> ietekmē </a:t>
            </a:r>
            <a:r>
              <a:rPr lang="lv-LV" sz="2400" dirty="0" err="1" smtClean="0"/>
              <a:t>proteoma</a:t>
            </a:r>
            <a:r>
              <a:rPr lang="lv-LV" sz="2400" dirty="0" smtClean="0"/>
              <a:t> lielumu</a:t>
            </a:r>
          </a:p>
          <a:p>
            <a:r>
              <a:rPr lang="lv-LV" sz="2400" dirty="0" err="1" smtClean="0"/>
              <a:t>Splaisingu</a:t>
            </a:r>
            <a:r>
              <a:rPr lang="lv-LV" sz="2400" dirty="0" smtClean="0"/>
              <a:t> regulē </a:t>
            </a:r>
            <a:r>
              <a:rPr lang="lv-LV" sz="2400" dirty="0" err="1" smtClean="0"/>
              <a:t>konsensus</a:t>
            </a:r>
            <a:r>
              <a:rPr lang="lv-LV" sz="2400" dirty="0" smtClean="0"/>
              <a:t> sekvences, </a:t>
            </a:r>
            <a:r>
              <a:rPr lang="lv-LV" sz="2400" dirty="0" err="1" smtClean="0"/>
              <a:t>eksonu</a:t>
            </a:r>
            <a:r>
              <a:rPr lang="lv-LV" sz="2400" dirty="0" smtClean="0"/>
              <a:t> definēšana, ESE, ISE, ESS, ISS, </a:t>
            </a:r>
            <a:r>
              <a:rPr lang="lv-LV" sz="2400" dirty="0" err="1" smtClean="0"/>
              <a:t>intronu</a:t>
            </a:r>
            <a:r>
              <a:rPr lang="lv-LV" sz="2400" dirty="0" smtClean="0"/>
              <a:t> 2’ struktūras, </a:t>
            </a:r>
            <a:r>
              <a:rPr lang="lv-LV" sz="2400" dirty="0" err="1" smtClean="0"/>
              <a:t>Pol</a:t>
            </a:r>
            <a:r>
              <a:rPr lang="lv-LV" sz="2400" dirty="0" smtClean="0"/>
              <a:t> II </a:t>
            </a:r>
            <a:r>
              <a:rPr lang="lv-LV" sz="2400" dirty="0" err="1" smtClean="0"/>
              <a:t>elongācijas</a:t>
            </a:r>
            <a:r>
              <a:rPr lang="lv-LV" sz="2400" dirty="0" smtClean="0"/>
              <a:t> ātrums, </a:t>
            </a:r>
            <a:r>
              <a:rPr lang="lv-LV" sz="2400" dirty="0" err="1" smtClean="0"/>
              <a:t>epiģenētiskie</a:t>
            </a:r>
            <a:r>
              <a:rPr lang="lv-LV" sz="2400" dirty="0" smtClean="0"/>
              <a:t> </a:t>
            </a:r>
            <a:r>
              <a:rPr lang="lv-LV" sz="2400" dirty="0" err="1" smtClean="0"/>
              <a:t>merķieri</a:t>
            </a:r>
            <a:endParaRPr lang="lv-LV" sz="2400" dirty="0" smtClean="0"/>
          </a:p>
          <a:p>
            <a:r>
              <a:rPr lang="lv-LV" sz="2400" dirty="0" err="1" smtClean="0"/>
              <a:t>Intronu</a:t>
            </a:r>
            <a:r>
              <a:rPr lang="lv-LV" sz="2400" dirty="0" smtClean="0"/>
              <a:t> izšķelšana notiek divās secīgās </a:t>
            </a:r>
            <a:r>
              <a:rPr lang="lv-LV" sz="2400" dirty="0" err="1" smtClean="0"/>
              <a:t>transesterifikācijas</a:t>
            </a:r>
            <a:r>
              <a:rPr lang="lv-LV" sz="2400" dirty="0" smtClean="0"/>
              <a:t> reakciju </a:t>
            </a:r>
            <a:r>
              <a:rPr lang="lv-LV" sz="2400" dirty="0" err="1" smtClean="0"/>
              <a:t>rzultātā</a:t>
            </a:r>
            <a:endParaRPr lang="lv-LV" sz="2400" dirty="0" smtClean="0"/>
          </a:p>
          <a:p>
            <a:r>
              <a:rPr lang="lv-LV" sz="2400" dirty="0" smtClean="0"/>
              <a:t>RNS </a:t>
            </a:r>
            <a:r>
              <a:rPr lang="lv-LV" sz="2400" dirty="0" err="1" smtClean="0"/>
              <a:t>splaisings</a:t>
            </a:r>
            <a:r>
              <a:rPr lang="lv-LV" sz="2400" dirty="0" smtClean="0"/>
              <a:t> notiek </a:t>
            </a:r>
            <a:r>
              <a:rPr lang="lv-LV" sz="2400" dirty="0" err="1" smtClean="0"/>
              <a:t>pašsplaisēšanas</a:t>
            </a:r>
            <a:r>
              <a:rPr lang="lv-LV" sz="2400" dirty="0" smtClean="0"/>
              <a:t>  rezultātā, ar </a:t>
            </a:r>
            <a:r>
              <a:rPr lang="lv-LV" sz="2400" dirty="0" err="1" smtClean="0"/>
              <a:t>splaisasomas</a:t>
            </a:r>
            <a:r>
              <a:rPr lang="lv-LV" sz="2400" dirty="0" smtClean="0"/>
              <a:t> palīdzību (U2 un U12), trans-</a:t>
            </a:r>
            <a:r>
              <a:rPr lang="lv-LV" sz="2400" dirty="0" err="1" smtClean="0"/>
              <a:t>splaisinga</a:t>
            </a:r>
            <a:r>
              <a:rPr lang="lv-LV" sz="2400" dirty="0" smtClean="0"/>
              <a:t> rezultātā (</a:t>
            </a:r>
            <a:r>
              <a:rPr lang="lv-LV" sz="2400" dirty="0" err="1" smtClean="0"/>
              <a:t>intra</a:t>
            </a:r>
            <a:r>
              <a:rPr lang="lv-LV" sz="2400" dirty="0" smtClean="0"/>
              <a:t> un </a:t>
            </a:r>
            <a:r>
              <a:rPr lang="lv-LV" sz="2400" dirty="0" err="1" smtClean="0"/>
              <a:t>inter</a:t>
            </a:r>
            <a:r>
              <a:rPr lang="lv-LV" sz="2400" dirty="0" smtClean="0"/>
              <a:t> gēnu) un </a:t>
            </a:r>
            <a:r>
              <a:rPr lang="lv-LV" sz="2400" dirty="0" err="1" smtClean="0"/>
              <a:t>tRNS</a:t>
            </a:r>
            <a:r>
              <a:rPr lang="lv-LV" sz="2400" dirty="0" smtClean="0"/>
              <a:t> </a:t>
            </a:r>
            <a:r>
              <a:rPr lang="lv-LV" sz="2400" dirty="0" err="1" smtClean="0"/>
              <a:t>splaisings</a:t>
            </a:r>
            <a:r>
              <a:rPr lang="lv-LV" sz="2400" dirty="0" smtClean="0"/>
              <a:t> notiek pateicoties </a:t>
            </a:r>
            <a:r>
              <a:rPr lang="lv-LV" sz="2400" dirty="0" err="1" smtClean="0"/>
              <a:t>endonukleāzēm</a:t>
            </a:r>
            <a:r>
              <a:rPr lang="lv-LV" sz="2400" dirty="0" smtClean="0"/>
              <a:t> un </a:t>
            </a:r>
            <a:r>
              <a:rPr lang="lv-LV" sz="2400" dirty="0" err="1" smtClean="0"/>
              <a:t>ligāzēm</a:t>
            </a:r>
            <a:endParaRPr lang="lv-LV" sz="2400" dirty="0" smtClean="0"/>
          </a:p>
          <a:p>
            <a:r>
              <a:rPr lang="lv-LV" sz="2400" dirty="0" smtClean="0"/>
              <a:t>Daudzas iedzimtas slimības veidojas dēļ mutācijām, kas ietekmē </a:t>
            </a:r>
            <a:r>
              <a:rPr lang="lv-LV" sz="2400" dirty="0" err="1" smtClean="0"/>
              <a:t>splaisingu</a:t>
            </a:r>
            <a:endParaRPr lang="lv-LV" sz="2400" dirty="0" smtClean="0"/>
          </a:p>
          <a:p>
            <a:r>
              <a:rPr lang="lv-LV" sz="2400" dirty="0" smtClean="0"/>
              <a:t>NMD ir </a:t>
            </a:r>
            <a:r>
              <a:rPr lang="lv-LV" sz="2400" dirty="0" err="1" smtClean="0"/>
              <a:t>splaisinga</a:t>
            </a:r>
            <a:r>
              <a:rPr lang="lv-LV" sz="2400" dirty="0" smtClean="0"/>
              <a:t> kvalitātes kontroles mehānisms</a:t>
            </a:r>
            <a:endParaRPr lang="en-US" sz="24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996952"/>
            <a:ext cx="8229600" cy="1143000"/>
          </a:xfrm>
        </p:spPr>
        <p:txBody>
          <a:bodyPr/>
          <a:lstStyle/>
          <a:p>
            <a:r>
              <a:rPr lang="lv-LV" dirty="0" smtClean="0"/>
              <a:t>Mazās kodola RNS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lv-LV" smtClean="0"/>
              <a:t>snRNA vēsture</a:t>
            </a:r>
            <a:endParaRPr lang="en-US" smtClean="0"/>
          </a:p>
        </p:txBody>
      </p:sp>
      <p:sp>
        <p:nvSpPr>
          <p:cNvPr id="12291" name="Content Placeholder 2"/>
          <p:cNvSpPr>
            <a:spLocks noGrp="1"/>
          </p:cNvSpPr>
          <p:nvPr>
            <p:ph idx="1"/>
          </p:nvPr>
        </p:nvSpPr>
        <p:spPr/>
        <p:txBody>
          <a:bodyPr/>
          <a:lstStyle/>
          <a:p>
            <a:r>
              <a:rPr lang="lv-LV" sz="2800" smtClean="0"/>
              <a:t>Tika pamanītas nejauši salīdzinot agarozes un sukrozes gradienta elektroforēzes:</a:t>
            </a:r>
          </a:p>
          <a:p>
            <a:pPr>
              <a:buFont typeface="Arial" charset="0"/>
              <a:buNone/>
            </a:pPr>
            <a:r>
              <a:rPr lang="lv-LV" sz="2800" smtClean="0"/>
              <a:t>	(AA Hadjilov et. al. 1966)</a:t>
            </a:r>
          </a:p>
          <a:p>
            <a:r>
              <a:rPr lang="lv-LV" sz="2800" smtClean="0"/>
              <a:t>1968. gadā R A Weinberg et. al. Parādīja ka šīs RNS nav degradācijas produkts un lokalizējas kodolā un kodoliņā.</a:t>
            </a:r>
          </a:p>
          <a:p>
            <a:pPr>
              <a:buFont typeface="Arial" charset="0"/>
              <a:buNone/>
            </a:pPr>
            <a:endParaRPr lang="lv-LV" smtClean="0"/>
          </a:p>
          <a:p>
            <a:pPr>
              <a:buFont typeface="Arial" charset="0"/>
              <a:buNone/>
            </a:pPr>
            <a:endParaRPr lang="en-US" smtClean="0"/>
          </a:p>
        </p:txBody>
      </p:sp>
      <p:pic>
        <p:nvPicPr>
          <p:cNvPr id="12292" name="Picture 2" descr="http://www.nature.com/nature/journal/v416/n6880/images/416470a-i1.0.jpg"/>
          <p:cNvPicPr>
            <a:picLocks noChangeAspect="1" noChangeArrowheads="1"/>
          </p:cNvPicPr>
          <p:nvPr/>
        </p:nvPicPr>
        <p:blipFill>
          <a:blip r:embed="rId2" cstate="print"/>
          <a:srcRect/>
          <a:stretch>
            <a:fillRect/>
          </a:stretch>
        </p:blipFill>
        <p:spPr bwMode="auto">
          <a:xfrm>
            <a:off x="827088" y="4365625"/>
            <a:ext cx="2232025" cy="2282825"/>
          </a:xfrm>
          <a:prstGeom prst="rect">
            <a:avLst/>
          </a:prstGeom>
          <a:noFill/>
          <a:ln w="9525">
            <a:noFill/>
            <a:miter lim="800000"/>
            <a:headEnd/>
            <a:tailEnd/>
          </a:ln>
        </p:spPr>
      </p:pic>
      <p:sp>
        <p:nvSpPr>
          <p:cNvPr id="12293" name="Rectangle 4"/>
          <p:cNvSpPr>
            <a:spLocks noChangeArrowheads="1"/>
          </p:cNvSpPr>
          <p:nvPr/>
        </p:nvSpPr>
        <p:spPr bwMode="auto">
          <a:xfrm>
            <a:off x="3203575" y="5013325"/>
            <a:ext cx="4572000" cy="646113"/>
          </a:xfrm>
          <a:prstGeom prst="rect">
            <a:avLst/>
          </a:prstGeom>
          <a:noFill/>
          <a:ln w="9525">
            <a:noFill/>
            <a:miter lim="800000"/>
            <a:headEnd/>
            <a:tailEnd/>
          </a:ln>
        </p:spPr>
        <p:txBody>
          <a:bodyPr>
            <a:spAutoFit/>
          </a:bodyPr>
          <a:lstStyle/>
          <a:p>
            <a:r>
              <a:rPr lang="de-DE" b="1" dirty="0">
                <a:latin typeface="Calibri" pitchFamily="34" charset="0"/>
              </a:rPr>
              <a:t>Robert </a:t>
            </a:r>
            <a:r>
              <a:rPr lang="de-DE" b="1" dirty="0" err="1">
                <a:latin typeface="Calibri" pitchFamily="34" charset="0"/>
              </a:rPr>
              <a:t>Allan</a:t>
            </a:r>
            <a:r>
              <a:rPr lang="de-DE" b="1" dirty="0">
                <a:latin typeface="Calibri" pitchFamily="34" charset="0"/>
              </a:rPr>
              <a:t> Weinberg</a:t>
            </a:r>
            <a:r>
              <a:rPr lang="de-DE" dirty="0">
                <a:latin typeface="Calibri" pitchFamily="34" charset="0"/>
              </a:rPr>
              <a:t> </a:t>
            </a:r>
            <a:endParaRPr lang="lv-LV" dirty="0">
              <a:latin typeface="Calibri" pitchFamily="34" charset="0"/>
            </a:endParaRPr>
          </a:p>
          <a:p>
            <a:r>
              <a:rPr lang="de-DE" dirty="0">
                <a:latin typeface="Calibri" pitchFamily="34" charset="0"/>
              </a:rPr>
              <a:t>(</a:t>
            </a:r>
            <a:r>
              <a:rPr lang="de-DE" dirty="0" err="1">
                <a:latin typeface="Calibri" pitchFamily="34" charset="0"/>
              </a:rPr>
              <a:t>born</a:t>
            </a:r>
            <a:r>
              <a:rPr lang="de-DE" dirty="0">
                <a:latin typeface="Calibri" pitchFamily="34" charset="0"/>
              </a:rPr>
              <a:t> November 11, 1942</a:t>
            </a:r>
            <a:r>
              <a:rPr lang="lv-LV" dirty="0">
                <a:latin typeface="Calibri" pitchFamily="34" charset="0"/>
              </a:rPr>
              <a:t>)</a:t>
            </a: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err="1" smtClean="0"/>
              <a:t>snRNA</a:t>
            </a:r>
            <a:r>
              <a:rPr lang="lv-LV" dirty="0" smtClean="0"/>
              <a:t> – </a:t>
            </a:r>
            <a:r>
              <a:rPr lang="lv-LV" dirty="0" err="1" smtClean="0"/>
              <a:t>small</a:t>
            </a:r>
            <a:r>
              <a:rPr lang="lv-LV" dirty="0" smtClean="0"/>
              <a:t> </a:t>
            </a:r>
            <a:r>
              <a:rPr lang="lv-LV" dirty="0" err="1" smtClean="0"/>
              <a:t>nuclear</a:t>
            </a:r>
            <a:r>
              <a:rPr lang="lv-LV" dirty="0" smtClean="0"/>
              <a:t> </a:t>
            </a:r>
            <a:r>
              <a:rPr lang="lv-LV" dirty="0" err="1" smtClean="0"/>
              <a:t>ribonucleic</a:t>
            </a:r>
            <a:r>
              <a:rPr lang="lv-LV" dirty="0" smtClean="0"/>
              <a:t> </a:t>
            </a:r>
            <a:r>
              <a:rPr lang="lv-LV" dirty="0" err="1" smtClean="0"/>
              <a:t>acid</a:t>
            </a:r>
            <a:r>
              <a:rPr lang="lv-LV" dirty="0" smtClean="0"/>
              <a:t> apraksts</a:t>
            </a:r>
            <a:endParaRPr lang="en-US" dirty="0"/>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pitchFamily="34" charset="0"/>
              <a:buChar char="•"/>
              <a:defRPr/>
            </a:pPr>
            <a:r>
              <a:rPr lang="lv-LV" dirty="0" smtClean="0"/>
              <a:t>~60-300 </a:t>
            </a:r>
            <a:r>
              <a:rPr lang="lv-LV" dirty="0" err="1" smtClean="0"/>
              <a:t>bp</a:t>
            </a:r>
            <a:r>
              <a:rPr lang="lv-LV" dirty="0" smtClean="0"/>
              <a:t> </a:t>
            </a:r>
            <a:r>
              <a:rPr lang="lv-LV" dirty="0" err="1" smtClean="0"/>
              <a:t>garas,ne-poliadenilētas,</a:t>
            </a:r>
            <a:r>
              <a:rPr lang="lv-LV" dirty="0" smtClean="0"/>
              <a:t> nekodējošas RNS, kuras transkribē RNS </a:t>
            </a:r>
            <a:r>
              <a:rPr lang="lv-LV" dirty="0" err="1" smtClean="0"/>
              <a:t>polimerāze</a:t>
            </a:r>
            <a:r>
              <a:rPr lang="lv-LV" dirty="0" smtClean="0"/>
              <a:t> II un III un lokalizējas kodolā</a:t>
            </a:r>
          </a:p>
          <a:p>
            <a:pPr fontAlgn="auto">
              <a:spcAft>
                <a:spcPts val="0"/>
              </a:spcAft>
              <a:buFont typeface="Arial" pitchFamily="34" charset="0"/>
              <a:buChar char="•"/>
              <a:defRPr/>
            </a:pPr>
            <a:r>
              <a:rPr lang="lv-LV" dirty="0" smtClean="0"/>
              <a:t>Pie </a:t>
            </a:r>
            <a:r>
              <a:rPr lang="lv-LV" dirty="0" err="1" smtClean="0"/>
              <a:t>snRNA</a:t>
            </a:r>
            <a:r>
              <a:rPr lang="lv-LV" dirty="0" smtClean="0"/>
              <a:t> ietilpst arī </a:t>
            </a:r>
            <a:r>
              <a:rPr lang="lv-LV" dirty="0" err="1" smtClean="0"/>
              <a:t>snoRNA</a:t>
            </a:r>
            <a:r>
              <a:rPr lang="lv-LV" dirty="0" smtClean="0"/>
              <a:t> (</a:t>
            </a:r>
            <a:r>
              <a:rPr lang="lv-LV" i="1" dirty="0" err="1" smtClean="0"/>
              <a:t>small</a:t>
            </a:r>
            <a:r>
              <a:rPr lang="lv-LV" i="1" dirty="0" smtClean="0"/>
              <a:t> </a:t>
            </a:r>
            <a:r>
              <a:rPr lang="lv-LV" i="1" dirty="0" err="1" smtClean="0"/>
              <a:t>nucleolar</a:t>
            </a:r>
            <a:r>
              <a:rPr lang="lv-LV" i="1" dirty="0" smtClean="0"/>
              <a:t> RNA</a:t>
            </a:r>
            <a:r>
              <a:rPr lang="lv-LV" dirty="0" smtClean="0"/>
              <a:t>) un </a:t>
            </a:r>
            <a:r>
              <a:rPr lang="lv-LV" dirty="0" err="1" smtClean="0"/>
              <a:t>scaRNA</a:t>
            </a:r>
            <a:r>
              <a:rPr lang="lv-LV" dirty="0" smtClean="0"/>
              <a:t> (</a:t>
            </a:r>
            <a:r>
              <a:rPr lang="lv-LV" i="1" dirty="0" err="1" smtClean="0"/>
              <a:t>small</a:t>
            </a:r>
            <a:r>
              <a:rPr lang="lv-LV" i="1" dirty="0" smtClean="0"/>
              <a:t> </a:t>
            </a:r>
            <a:r>
              <a:rPr lang="lv-LV" i="1" dirty="0" err="1" smtClean="0"/>
              <a:t>Cajal</a:t>
            </a:r>
            <a:r>
              <a:rPr lang="lv-LV" i="1" dirty="0" smtClean="0"/>
              <a:t> </a:t>
            </a:r>
            <a:r>
              <a:rPr lang="lv-LV" i="1" dirty="0" err="1" smtClean="0"/>
              <a:t>body-specific</a:t>
            </a:r>
            <a:r>
              <a:rPr lang="lv-LV" i="1" dirty="0" smtClean="0"/>
              <a:t> RNA</a:t>
            </a:r>
            <a:r>
              <a:rPr lang="lv-LV" dirty="0" smtClean="0"/>
              <a:t>)</a:t>
            </a:r>
          </a:p>
          <a:p>
            <a:pPr fontAlgn="auto">
              <a:spcAft>
                <a:spcPts val="0"/>
              </a:spcAft>
              <a:buFont typeface="Arial" pitchFamily="34" charset="0"/>
              <a:buChar char="•"/>
              <a:defRPr/>
            </a:pPr>
            <a:r>
              <a:rPr lang="lv-LV" dirty="0" smtClean="0"/>
              <a:t>Vienmēr ir asociēti ar </a:t>
            </a:r>
            <a:r>
              <a:rPr lang="lv-LV" dirty="0" err="1" smtClean="0"/>
              <a:t>spcifiskiem</a:t>
            </a:r>
            <a:r>
              <a:rPr lang="lv-LV" dirty="0" smtClean="0"/>
              <a:t> proteīniem veidojot kompleksus – </a:t>
            </a:r>
            <a:r>
              <a:rPr lang="lv-LV" dirty="0" err="1" smtClean="0"/>
              <a:t>snRNP</a:t>
            </a:r>
            <a:r>
              <a:rPr lang="lv-LV" dirty="0" smtClean="0"/>
              <a:t> (</a:t>
            </a:r>
            <a:r>
              <a:rPr lang="lv-LV" i="1" dirty="0" err="1" smtClean="0"/>
              <a:t>small</a:t>
            </a:r>
            <a:r>
              <a:rPr lang="lv-LV" i="1" dirty="0" smtClean="0"/>
              <a:t> </a:t>
            </a:r>
            <a:r>
              <a:rPr lang="lv-LV" i="1" dirty="0" err="1" smtClean="0"/>
              <a:t>nuclear</a:t>
            </a:r>
            <a:r>
              <a:rPr lang="lv-LV" i="1" dirty="0" smtClean="0"/>
              <a:t> </a:t>
            </a:r>
            <a:r>
              <a:rPr lang="lv-LV" i="1" dirty="0" err="1" smtClean="0"/>
              <a:t>ribonucleoproteins</a:t>
            </a:r>
            <a:r>
              <a:rPr lang="lv-LV" dirty="0" smtClean="0"/>
              <a:t>)  </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706438"/>
          </a:xfrm>
        </p:spPr>
        <p:txBody>
          <a:bodyPr rtlCol="0">
            <a:normAutofit fontScale="90000"/>
          </a:bodyPr>
          <a:lstStyle/>
          <a:p>
            <a:pPr fontAlgn="auto">
              <a:spcAft>
                <a:spcPts val="0"/>
              </a:spcAft>
              <a:defRPr/>
            </a:pPr>
            <a:r>
              <a:rPr lang="lv-LV" dirty="0" err="1" smtClean="0"/>
              <a:t>snRNA</a:t>
            </a:r>
            <a:r>
              <a:rPr lang="lv-LV" dirty="0" smtClean="0"/>
              <a:t> </a:t>
            </a:r>
            <a:r>
              <a:rPr lang="lv-LV" dirty="0" err="1" smtClean="0"/>
              <a:t>Sm</a:t>
            </a:r>
            <a:r>
              <a:rPr lang="lv-LV" dirty="0" smtClean="0"/>
              <a:t> un </a:t>
            </a:r>
            <a:r>
              <a:rPr lang="lv-LV" dirty="0" err="1" smtClean="0"/>
              <a:t>Lsm</a:t>
            </a:r>
            <a:r>
              <a:rPr lang="lv-LV" dirty="0" smtClean="0"/>
              <a:t> klase</a:t>
            </a:r>
            <a:endParaRPr lang="en-US" dirty="0"/>
          </a:p>
        </p:txBody>
      </p:sp>
      <p:pic>
        <p:nvPicPr>
          <p:cNvPr id="14339" name="Picture 2"/>
          <p:cNvPicPr>
            <a:picLocks noChangeAspect="1" noChangeArrowheads="1"/>
          </p:cNvPicPr>
          <p:nvPr/>
        </p:nvPicPr>
        <p:blipFill>
          <a:blip r:embed="rId2" cstate="print"/>
          <a:srcRect/>
          <a:stretch>
            <a:fillRect/>
          </a:stretch>
        </p:blipFill>
        <p:spPr bwMode="auto">
          <a:xfrm>
            <a:off x="323850" y="692150"/>
            <a:ext cx="8534400" cy="4438650"/>
          </a:xfrm>
          <a:prstGeom prst="rect">
            <a:avLst/>
          </a:prstGeom>
          <a:noFill/>
          <a:ln w="9525">
            <a:noFill/>
            <a:miter lim="800000"/>
            <a:headEnd/>
            <a:tailEnd/>
          </a:ln>
        </p:spPr>
      </p:pic>
      <p:sp>
        <p:nvSpPr>
          <p:cNvPr id="14340" name="TextBox 6"/>
          <p:cNvSpPr txBox="1">
            <a:spLocks noChangeArrowheads="1"/>
          </p:cNvSpPr>
          <p:nvPr/>
        </p:nvSpPr>
        <p:spPr bwMode="auto">
          <a:xfrm>
            <a:off x="611188" y="5300663"/>
            <a:ext cx="4176712" cy="923925"/>
          </a:xfrm>
          <a:prstGeom prst="rect">
            <a:avLst/>
          </a:prstGeom>
          <a:noFill/>
          <a:ln w="9525">
            <a:noFill/>
            <a:miter lim="800000"/>
            <a:headEnd/>
            <a:tailEnd/>
          </a:ln>
        </p:spPr>
        <p:txBody>
          <a:bodyPr>
            <a:spAutoFit/>
          </a:bodyPr>
          <a:lstStyle/>
          <a:p>
            <a:r>
              <a:rPr lang="lv-LV">
                <a:latin typeface="Calibri" pitchFamily="34" charset="0"/>
              </a:rPr>
              <a:t>Transkribē RNA pol II</a:t>
            </a:r>
          </a:p>
          <a:p>
            <a:r>
              <a:rPr lang="lv-LV">
                <a:latin typeface="Calibri" pitchFamily="34" charset="0"/>
              </a:rPr>
              <a:t>Ietilpst:  U1, U2, U3, U4, U4</a:t>
            </a:r>
            <a:r>
              <a:rPr lang="lv-LV" baseline="-25000">
                <a:latin typeface="Calibri" pitchFamily="34" charset="0"/>
              </a:rPr>
              <a:t>atac</a:t>
            </a:r>
            <a:r>
              <a:rPr lang="lv-LV">
                <a:latin typeface="Calibri" pitchFamily="34" charset="0"/>
              </a:rPr>
              <a:t>, U5, U11, U12, U7.</a:t>
            </a:r>
            <a:endParaRPr lang="en-US" baseline="-25000">
              <a:latin typeface="Calibri" pitchFamily="34" charset="0"/>
            </a:endParaRPr>
          </a:p>
        </p:txBody>
      </p:sp>
      <p:sp>
        <p:nvSpPr>
          <p:cNvPr id="14341" name="TextBox 7"/>
          <p:cNvSpPr txBox="1">
            <a:spLocks noChangeArrowheads="1"/>
          </p:cNvSpPr>
          <p:nvPr/>
        </p:nvSpPr>
        <p:spPr bwMode="auto">
          <a:xfrm>
            <a:off x="5795963" y="5300663"/>
            <a:ext cx="2952750" cy="646112"/>
          </a:xfrm>
          <a:prstGeom prst="rect">
            <a:avLst/>
          </a:prstGeom>
          <a:noFill/>
          <a:ln w="9525">
            <a:noFill/>
            <a:miter lim="800000"/>
            <a:headEnd/>
            <a:tailEnd/>
          </a:ln>
        </p:spPr>
        <p:txBody>
          <a:bodyPr>
            <a:spAutoFit/>
          </a:bodyPr>
          <a:lstStyle/>
          <a:p>
            <a:r>
              <a:rPr lang="lv-LV">
                <a:latin typeface="Calibri" pitchFamily="34" charset="0"/>
              </a:rPr>
              <a:t>Transkribē RNA pol III</a:t>
            </a:r>
          </a:p>
          <a:p>
            <a:r>
              <a:rPr lang="lv-LV">
                <a:latin typeface="Calibri" pitchFamily="34" charset="0"/>
              </a:rPr>
              <a:t>Ietilpst:  U6, U6</a:t>
            </a:r>
            <a:r>
              <a:rPr lang="lv-LV" baseline="-25000">
                <a:latin typeface="Calibri" pitchFamily="34" charset="0"/>
              </a:rPr>
              <a:t>atac</a:t>
            </a:r>
            <a:r>
              <a:rPr lang="lv-LV">
                <a:latin typeface="Calibri" pitchFamily="34" charset="0"/>
              </a:rPr>
              <a:t>.</a:t>
            </a:r>
            <a:endParaRPr lang="en-US" baseline="-250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333375"/>
            <a:ext cx="6275388" cy="1143000"/>
          </a:xfrm>
        </p:spPr>
        <p:txBody>
          <a:bodyPr rtlCol="0">
            <a:normAutofit fontScale="90000"/>
          </a:bodyPr>
          <a:lstStyle/>
          <a:p>
            <a:pPr fontAlgn="auto">
              <a:spcAft>
                <a:spcPts val="0"/>
              </a:spcAft>
              <a:defRPr/>
            </a:pPr>
            <a:r>
              <a:rPr lang="lv-LV" dirty="0" smtClean="0"/>
              <a:t>Vēsturiska molekulārās bioloģijas dogma</a:t>
            </a:r>
            <a:endParaRPr lang="en-US" dirty="0"/>
          </a:p>
        </p:txBody>
      </p:sp>
      <p:pic>
        <p:nvPicPr>
          <p:cNvPr id="3076" name="Picture 2" descr="File:Centraldogma nodetails.GIF"/>
          <p:cNvPicPr>
            <a:picLocks noChangeAspect="1" noChangeArrowheads="1"/>
          </p:cNvPicPr>
          <p:nvPr/>
        </p:nvPicPr>
        <p:blipFill>
          <a:blip r:embed="rId2" cstate="print"/>
          <a:srcRect/>
          <a:stretch>
            <a:fillRect/>
          </a:stretch>
        </p:blipFill>
        <p:spPr bwMode="auto">
          <a:xfrm>
            <a:off x="1476375" y="1773238"/>
            <a:ext cx="6203950" cy="5084762"/>
          </a:xfrm>
          <a:prstGeom prst="rect">
            <a:avLst/>
          </a:prstGeom>
          <a:noFill/>
          <a:ln w="9525">
            <a:noFill/>
            <a:miter lim="800000"/>
            <a:headEnd/>
            <a:tailEnd/>
          </a:ln>
        </p:spPr>
      </p:pic>
      <p:sp>
        <p:nvSpPr>
          <p:cNvPr id="15" name="Rectangle 14"/>
          <p:cNvSpPr/>
          <p:nvPr/>
        </p:nvSpPr>
        <p:spPr>
          <a:xfrm>
            <a:off x="1258888" y="3716338"/>
            <a:ext cx="1368425" cy="1368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3348038" y="2781300"/>
            <a:ext cx="1223962" cy="11525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4932363" y="4365625"/>
            <a:ext cx="2808287" cy="1366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5220072" y="6488668"/>
            <a:ext cx="3923928" cy="369332"/>
          </a:xfrm>
          <a:prstGeom prst="rect">
            <a:avLst/>
          </a:prstGeom>
          <a:noFill/>
        </p:spPr>
        <p:txBody>
          <a:bodyPr wrap="square" rtlCol="0">
            <a:spAutoFit/>
          </a:bodyPr>
          <a:lstStyle/>
          <a:p>
            <a:r>
              <a:rPr lang="lv-LV" dirty="0" smtClean="0"/>
              <a:t>Francis </a:t>
            </a:r>
            <a:r>
              <a:rPr lang="lv-LV" dirty="0" err="1" smtClean="0"/>
              <a:t>Crick</a:t>
            </a:r>
            <a:r>
              <a:rPr lang="lv-LV" dirty="0" smtClean="0"/>
              <a:t> postulēja 1958. gadā</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95288" y="0"/>
            <a:ext cx="8229600" cy="777875"/>
          </a:xfrm>
        </p:spPr>
        <p:txBody>
          <a:bodyPr/>
          <a:lstStyle/>
          <a:p>
            <a:r>
              <a:rPr lang="lv-LV" smtClean="0"/>
              <a:t>Sm  un Lsm snRNA bioģenēze</a:t>
            </a:r>
            <a:endParaRPr lang="en-US" smtClean="0"/>
          </a:p>
        </p:txBody>
      </p:sp>
      <p:pic>
        <p:nvPicPr>
          <p:cNvPr id="15363" name="Picture 2"/>
          <p:cNvPicPr>
            <a:picLocks noChangeAspect="1" noChangeArrowheads="1"/>
          </p:cNvPicPr>
          <p:nvPr/>
        </p:nvPicPr>
        <p:blipFill>
          <a:blip r:embed="rId2" cstate="print"/>
          <a:srcRect/>
          <a:stretch>
            <a:fillRect/>
          </a:stretch>
        </p:blipFill>
        <p:spPr bwMode="auto">
          <a:xfrm>
            <a:off x="0" y="692150"/>
            <a:ext cx="9144000" cy="4679950"/>
          </a:xfrm>
          <a:prstGeom prst="rect">
            <a:avLst/>
          </a:prstGeom>
          <a:noFill/>
          <a:ln w="9525">
            <a:noFill/>
            <a:miter lim="800000"/>
            <a:headEnd/>
            <a:tailEnd/>
          </a:ln>
        </p:spPr>
      </p:pic>
      <p:sp>
        <p:nvSpPr>
          <p:cNvPr id="15364" name="TextBox 4"/>
          <p:cNvSpPr txBox="1">
            <a:spLocks noChangeArrowheads="1"/>
          </p:cNvSpPr>
          <p:nvPr/>
        </p:nvSpPr>
        <p:spPr bwMode="auto">
          <a:xfrm>
            <a:off x="323850" y="5516563"/>
            <a:ext cx="8496300" cy="647700"/>
          </a:xfrm>
          <a:prstGeom prst="rect">
            <a:avLst/>
          </a:prstGeom>
          <a:noFill/>
          <a:ln w="9525">
            <a:noFill/>
            <a:miter lim="800000"/>
            <a:headEnd/>
            <a:tailEnd/>
          </a:ln>
        </p:spPr>
        <p:txBody>
          <a:bodyPr>
            <a:spAutoFit/>
          </a:bodyPr>
          <a:lstStyle/>
          <a:p>
            <a:pPr algn="ctr"/>
            <a:r>
              <a:rPr lang="lv-LV">
                <a:latin typeface="Calibri" pitchFamily="34" charset="0"/>
              </a:rPr>
              <a:t>Transkripciju nodrošina speciāli mērķa promoteri. </a:t>
            </a:r>
          </a:p>
          <a:p>
            <a:pPr algn="ctr"/>
            <a:r>
              <a:rPr lang="lv-LV">
                <a:latin typeface="Calibri" pitchFamily="34" charset="0"/>
              </a:rPr>
              <a:t>Atšķirībā no Sm, Lsm snRNA nekad netiek transportēts ārpus kodola. </a:t>
            </a:r>
            <a:endParaRPr lang="en-US">
              <a:latin typeface="Calibri"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706438"/>
          </a:xfrm>
        </p:spPr>
        <p:txBody>
          <a:bodyPr rtlCol="0">
            <a:normAutofit fontScale="90000"/>
          </a:bodyPr>
          <a:lstStyle/>
          <a:p>
            <a:pPr fontAlgn="auto">
              <a:spcAft>
                <a:spcPts val="0"/>
              </a:spcAft>
              <a:defRPr/>
            </a:pPr>
            <a:r>
              <a:rPr lang="lv-LV" dirty="0" err="1" smtClean="0"/>
              <a:t>snRNA</a:t>
            </a:r>
            <a:r>
              <a:rPr lang="lv-LV" dirty="0" smtClean="0"/>
              <a:t> funkcijas</a:t>
            </a:r>
            <a:endParaRPr lang="en-US" dirty="0"/>
          </a:p>
        </p:txBody>
      </p:sp>
      <p:pic>
        <p:nvPicPr>
          <p:cNvPr id="16387" name="Picture 2"/>
          <p:cNvPicPr>
            <a:picLocks noChangeAspect="1" noChangeArrowheads="1"/>
          </p:cNvPicPr>
          <p:nvPr/>
        </p:nvPicPr>
        <p:blipFill>
          <a:blip r:embed="rId2" cstate="print"/>
          <a:srcRect/>
          <a:stretch>
            <a:fillRect/>
          </a:stretch>
        </p:blipFill>
        <p:spPr bwMode="auto">
          <a:xfrm>
            <a:off x="1258888" y="549275"/>
            <a:ext cx="6697662" cy="5153025"/>
          </a:xfrm>
          <a:prstGeom prst="rect">
            <a:avLst/>
          </a:prstGeom>
          <a:noFill/>
          <a:ln w="9525">
            <a:noFill/>
            <a:miter lim="800000"/>
            <a:headEnd/>
            <a:tailEnd/>
          </a:ln>
        </p:spPr>
      </p:pic>
      <p:sp>
        <p:nvSpPr>
          <p:cNvPr id="16388" name="TextBox 4"/>
          <p:cNvSpPr txBox="1">
            <a:spLocks noChangeArrowheads="1"/>
          </p:cNvSpPr>
          <p:nvPr/>
        </p:nvSpPr>
        <p:spPr bwMode="auto">
          <a:xfrm>
            <a:off x="323850" y="5805488"/>
            <a:ext cx="8640763" cy="922337"/>
          </a:xfrm>
          <a:prstGeom prst="rect">
            <a:avLst/>
          </a:prstGeom>
          <a:noFill/>
          <a:ln w="9525">
            <a:noFill/>
            <a:miter lim="800000"/>
            <a:headEnd/>
            <a:tailEnd/>
          </a:ln>
        </p:spPr>
        <p:txBody>
          <a:bodyPr>
            <a:spAutoFit/>
          </a:bodyPr>
          <a:lstStyle/>
          <a:p>
            <a:r>
              <a:rPr lang="lv-LV">
                <a:latin typeface="Calibri" pitchFamily="34" charset="0"/>
              </a:rPr>
              <a:t>U2 tipa intronu splaisasomu veido – U1; U2; U4; U5; U6 snRNS</a:t>
            </a:r>
          </a:p>
          <a:p>
            <a:r>
              <a:rPr lang="lv-LV">
                <a:latin typeface="Calibri" pitchFamily="34" charset="0"/>
              </a:rPr>
              <a:t>U12 tipa intronu splaisasomu veido – U5; U11; U12; U4</a:t>
            </a:r>
            <a:r>
              <a:rPr lang="lv-LV" baseline="-25000">
                <a:latin typeface="Calibri" pitchFamily="34" charset="0"/>
              </a:rPr>
              <a:t>atac</a:t>
            </a:r>
            <a:r>
              <a:rPr lang="lv-LV">
                <a:latin typeface="Calibri" pitchFamily="34" charset="0"/>
              </a:rPr>
              <a:t>; U6</a:t>
            </a:r>
            <a:r>
              <a:rPr lang="lv-LV" baseline="-25000">
                <a:latin typeface="Calibri" pitchFamily="34" charset="0"/>
              </a:rPr>
              <a:t>atac </a:t>
            </a:r>
            <a:r>
              <a:rPr lang="lv-LV">
                <a:latin typeface="Calibri" pitchFamily="34" charset="0"/>
              </a:rPr>
              <a:t>snRNS</a:t>
            </a:r>
          </a:p>
          <a:p>
            <a:r>
              <a:rPr lang="lv-LV">
                <a:latin typeface="Calibri" pitchFamily="34" charset="0"/>
              </a:rPr>
              <a:t>U7 snRNA funkcija – histonu pre-mRNS 3’ processings - splaisingā</a:t>
            </a:r>
            <a:endParaRPr lang="en-US">
              <a:latin typeface="Calibri" pitchFamily="34"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1143000"/>
          </a:xfrm>
        </p:spPr>
        <p:txBody>
          <a:bodyPr rtlCol="0">
            <a:normAutofit fontScale="90000"/>
          </a:bodyPr>
          <a:lstStyle/>
          <a:p>
            <a:pPr fontAlgn="auto">
              <a:spcAft>
                <a:spcPts val="0"/>
              </a:spcAft>
              <a:defRPr/>
            </a:pPr>
            <a:r>
              <a:rPr lang="lv-LV" dirty="0" err="1" smtClean="0"/>
              <a:t>snoRNS</a:t>
            </a:r>
            <a:r>
              <a:rPr lang="lv-LV" dirty="0" smtClean="0"/>
              <a:t> (</a:t>
            </a:r>
            <a:r>
              <a:rPr lang="lv-LV" dirty="0" err="1" smtClean="0"/>
              <a:t>small</a:t>
            </a:r>
            <a:r>
              <a:rPr lang="lv-LV" dirty="0" smtClean="0"/>
              <a:t> </a:t>
            </a:r>
            <a:r>
              <a:rPr lang="lv-LV" dirty="0" err="1" smtClean="0"/>
              <a:t>nucleolar</a:t>
            </a:r>
            <a:r>
              <a:rPr lang="lv-LV" dirty="0" smtClean="0"/>
              <a:t> RNA) - bioģenēze</a:t>
            </a:r>
            <a:endParaRPr lang="en-US" dirty="0"/>
          </a:p>
        </p:txBody>
      </p:sp>
      <p:pic>
        <p:nvPicPr>
          <p:cNvPr id="17411" name="Picture 2"/>
          <p:cNvPicPr>
            <a:picLocks noChangeAspect="1" noChangeArrowheads="1"/>
          </p:cNvPicPr>
          <p:nvPr/>
        </p:nvPicPr>
        <p:blipFill>
          <a:blip r:embed="rId2" cstate="print"/>
          <a:srcRect/>
          <a:stretch>
            <a:fillRect/>
          </a:stretch>
        </p:blipFill>
        <p:spPr bwMode="auto">
          <a:xfrm>
            <a:off x="1258888" y="1341438"/>
            <a:ext cx="3295650" cy="5200650"/>
          </a:xfrm>
          <a:prstGeom prst="rect">
            <a:avLst/>
          </a:prstGeom>
          <a:noFill/>
          <a:ln w="9525">
            <a:noFill/>
            <a:miter lim="800000"/>
            <a:headEnd/>
            <a:tailEnd/>
          </a:ln>
        </p:spPr>
      </p:pic>
      <p:pic>
        <p:nvPicPr>
          <p:cNvPr id="17412" name="Picture 3"/>
          <p:cNvPicPr>
            <a:picLocks noChangeAspect="1" noChangeArrowheads="1"/>
          </p:cNvPicPr>
          <p:nvPr/>
        </p:nvPicPr>
        <p:blipFill>
          <a:blip r:embed="rId3" cstate="print"/>
          <a:srcRect/>
          <a:stretch>
            <a:fillRect/>
          </a:stretch>
        </p:blipFill>
        <p:spPr bwMode="auto">
          <a:xfrm>
            <a:off x="4859338" y="1395413"/>
            <a:ext cx="3025775" cy="5462587"/>
          </a:xfrm>
          <a:prstGeom prst="rect">
            <a:avLst/>
          </a:prstGeom>
          <a:noFill/>
          <a:ln w="9525">
            <a:noFill/>
            <a:miter lim="800000"/>
            <a:headEnd/>
            <a:tailEnd/>
          </a:ln>
        </p:spPr>
      </p:pic>
      <p:sp>
        <p:nvSpPr>
          <p:cNvPr id="5" name="Right Arrow 4"/>
          <p:cNvSpPr/>
          <p:nvPr/>
        </p:nvSpPr>
        <p:spPr>
          <a:xfrm>
            <a:off x="4284663" y="3357563"/>
            <a:ext cx="574675" cy="43180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50" y="0"/>
            <a:ext cx="8229600" cy="692150"/>
          </a:xfrm>
        </p:spPr>
        <p:txBody>
          <a:bodyPr rtlCol="0">
            <a:normAutofit fontScale="90000"/>
          </a:bodyPr>
          <a:lstStyle/>
          <a:p>
            <a:pPr fontAlgn="auto">
              <a:spcAft>
                <a:spcPts val="0"/>
              </a:spcAft>
              <a:defRPr/>
            </a:pPr>
            <a:r>
              <a:rPr lang="lv-LV" dirty="0" smtClean="0"/>
              <a:t>C/D un H/ACA </a:t>
            </a:r>
            <a:r>
              <a:rPr lang="lv-LV" dirty="0" err="1" smtClean="0"/>
              <a:t>snoRNA</a:t>
            </a:r>
            <a:r>
              <a:rPr lang="lv-LV" dirty="0" smtClean="0"/>
              <a:t> </a:t>
            </a:r>
            <a:endParaRPr lang="en-US" dirty="0"/>
          </a:p>
        </p:txBody>
      </p:sp>
      <p:pic>
        <p:nvPicPr>
          <p:cNvPr id="18435" name="Picture 2"/>
          <p:cNvPicPr>
            <a:picLocks noChangeAspect="1" noChangeArrowheads="1"/>
          </p:cNvPicPr>
          <p:nvPr/>
        </p:nvPicPr>
        <p:blipFill>
          <a:blip r:embed="rId2" cstate="print"/>
          <a:srcRect/>
          <a:stretch>
            <a:fillRect/>
          </a:stretch>
        </p:blipFill>
        <p:spPr bwMode="auto">
          <a:xfrm>
            <a:off x="1547813" y="549275"/>
            <a:ext cx="6275387" cy="5975350"/>
          </a:xfrm>
          <a:prstGeom prst="rect">
            <a:avLst/>
          </a:prstGeom>
          <a:noFill/>
          <a:ln w="9525">
            <a:noFill/>
            <a:miter lim="800000"/>
            <a:headEnd/>
            <a:tailEnd/>
          </a:ln>
        </p:spPr>
      </p:pic>
      <p:sp>
        <p:nvSpPr>
          <p:cNvPr id="18436" name="TextBox 4"/>
          <p:cNvSpPr txBox="1">
            <a:spLocks noChangeArrowheads="1"/>
          </p:cNvSpPr>
          <p:nvPr/>
        </p:nvSpPr>
        <p:spPr bwMode="auto">
          <a:xfrm>
            <a:off x="395288" y="1052513"/>
            <a:ext cx="2016125" cy="646112"/>
          </a:xfrm>
          <a:prstGeom prst="rect">
            <a:avLst/>
          </a:prstGeom>
          <a:noFill/>
          <a:ln w="9525">
            <a:noFill/>
            <a:miter lim="800000"/>
            <a:headEnd/>
            <a:tailEnd/>
          </a:ln>
        </p:spPr>
        <p:txBody>
          <a:bodyPr>
            <a:spAutoFit/>
          </a:bodyPr>
          <a:lstStyle/>
          <a:p>
            <a:r>
              <a:rPr lang="lv-LV" dirty="0">
                <a:latin typeface="Calibri" pitchFamily="34" charset="0"/>
              </a:rPr>
              <a:t>2’ – O- </a:t>
            </a:r>
            <a:r>
              <a:rPr lang="lv-LV" dirty="0" err="1">
                <a:latin typeface="Calibri" pitchFamily="34" charset="0"/>
              </a:rPr>
              <a:t>metilācija</a:t>
            </a:r>
            <a:endParaRPr lang="lv-LV" dirty="0">
              <a:latin typeface="Calibri" pitchFamily="34" charset="0"/>
            </a:endParaRPr>
          </a:p>
          <a:p>
            <a:r>
              <a:rPr lang="lv-LV" dirty="0" err="1" smtClean="0">
                <a:latin typeface="Calibri" pitchFamily="34" charset="0"/>
              </a:rPr>
              <a:t>Metilāze</a:t>
            </a:r>
            <a:endParaRPr lang="en-US" dirty="0">
              <a:latin typeface="Calibri" pitchFamily="34" charset="0"/>
            </a:endParaRPr>
          </a:p>
        </p:txBody>
      </p:sp>
      <p:sp>
        <p:nvSpPr>
          <p:cNvPr id="18437" name="TextBox 5"/>
          <p:cNvSpPr txBox="1">
            <a:spLocks noChangeArrowheads="1"/>
          </p:cNvSpPr>
          <p:nvPr/>
        </p:nvSpPr>
        <p:spPr bwMode="auto">
          <a:xfrm>
            <a:off x="6300788" y="981075"/>
            <a:ext cx="2232025" cy="646113"/>
          </a:xfrm>
          <a:prstGeom prst="rect">
            <a:avLst/>
          </a:prstGeom>
          <a:noFill/>
          <a:ln w="9525">
            <a:noFill/>
            <a:miter lim="800000"/>
            <a:headEnd/>
            <a:tailEnd/>
          </a:ln>
        </p:spPr>
        <p:txBody>
          <a:bodyPr>
            <a:spAutoFit/>
          </a:bodyPr>
          <a:lstStyle/>
          <a:p>
            <a:r>
              <a:rPr lang="lv-LV">
                <a:latin typeface="Calibri" pitchFamily="34" charset="0"/>
              </a:rPr>
              <a:t>Pseidouridilācija</a:t>
            </a:r>
          </a:p>
          <a:p>
            <a:r>
              <a:rPr lang="lv-LV">
                <a:latin typeface="Calibri" pitchFamily="34" charset="0"/>
              </a:rPr>
              <a:t>Pseido – U sintetāze</a:t>
            </a:r>
            <a:endParaRPr lang="en-US">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lv-LV" sz="3600" smtClean="0"/>
              <a:t>scaRNA (small Cajal body – specific RNA)</a:t>
            </a:r>
            <a:endParaRPr lang="en-US" sz="3600" smtClean="0"/>
          </a:p>
        </p:txBody>
      </p:sp>
      <p:pic>
        <p:nvPicPr>
          <p:cNvPr id="20483" name="Picture 8" descr="http://nar.oxfordjournals.org/content/30/21/4643/F1.medium.gif"/>
          <p:cNvPicPr>
            <a:picLocks noChangeAspect="1" noChangeArrowheads="1"/>
          </p:cNvPicPr>
          <p:nvPr/>
        </p:nvPicPr>
        <p:blipFill>
          <a:blip r:embed="rId2" cstate="print"/>
          <a:srcRect/>
          <a:stretch>
            <a:fillRect/>
          </a:stretch>
        </p:blipFill>
        <p:spPr bwMode="auto">
          <a:xfrm>
            <a:off x="5219700" y="1196975"/>
            <a:ext cx="3552825" cy="4191000"/>
          </a:xfrm>
          <a:prstGeom prst="rect">
            <a:avLst/>
          </a:prstGeom>
          <a:noFill/>
          <a:ln w="9525">
            <a:noFill/>
            <a:miter lim="800000"/>
            <a:headEnd/>
            <a:tailEnd/>
          </a:ln>
        </p:spPr>
      </p:pic>
      <p:pic>
        <p:nvPicPr>
          <p:cNvPr id="20484" name="Picture 10" descr="http://dellairelab.medicine.dal.ca/images/eg_bodies.jpg"/>
          <p:cNvPicPr>
            <a:picLocks noChangeAspect="1" noChangeArrowheads="1"/>
          </p:cNvPicPr>
          <p:nvPr/>
        </p:nvPicPr>
        <p:blipFill>
          <a:blip r:embed="rId3" cstate="print"/>
          <a:srcRect/>
          <a:stretch>
            <a:fillRect/>
          </a:stretch>
        </p:blipFill>
        <p:spPr bwMode="auto">
          <a:xfrm>
            <a:off x="250825" y="1196975"/>
            <a:ext cx="4897438" cy="3916363"/>
          </a:xfrm>
          <a:prstGeom prst="rect">
            <a:avLst/>
          </a:prstGeom>
          <a:noFill/>
          <a:ln w="9525">
            <a:noFill/>
            <a:miter lim="800000"/>
            <a:headEnd/>
            <a:tailEnd/>
          </a:ln>
        </p:spPr>
      </p:pic>
      <p:sp>
        <p:nvSpPr>
          <p:cNvPr id="20485" name="TextBox 8"/>
          <p:cNvSpPr txBox="1">
            <a:spLocks noChangeArrowheads="1"/>
          </p:cNvSpPr>
          <p:nvPr/>
        </p:nvSpPr>
        <p:spPr bwMode="auto">
          <a:xfrm>
            <a:off x="250825" y="5157788"/>
            <a:ext cx="4752975" cy="1476375"/>
          </a:xfrm>
          <a:prstGeom prst="rect">
            <a:avLst/>
          </a:prstGeom>
          <a:noFill/>
          <a:ln w="9525">
            <a:noFill/>
            <a:miter lim="800000"/>
            <a:headEnd/>
            <a:tailEnd/>
          </a:ln>
        </p:spPr>
        <p:txBody>
          <a:bodyPr>
            <a:spAutoFit/>
          </a:bodyPr>
          <a:lstStyle/>
          <a:p>
            <a:r>
              <a:rPr lang="lv-LV">
                <a:latin typeface="Calibri" pitchFamily="34" charset="0"/>
              </a:rPr>
              <a:t>Sfēriskas sub-organelas 0,3-1 </a:t>
            </a:r>
            <a:r>
              <a:rPr lang="lv-LV">
                <a:latin typeface="Symbol" pitchFamily="18" charset="2"/>
              </a:rPr>
              <a:t>m</a:t>
            </a:r>
            <a:r>
              <a:rPr lang="lv-LV">
                <a:latin typeface="Calibri" pitchFamily="34" charset="0"/>
              </a:rPr>
              <a:t>m kodolā. Parasti redzams proliferatīvās vai metaboliski aktīvās šūnās.</a:t>
            </a:r>
          </a:p>
          <a:p>
            <a:r>
              <a:rPr lang="lv-LV">
                <a:latin typeface="Calibri" pitchFamily="34" charset="0"/>
              </a:rPr>
              <a:t>Iesaistīts snRNP bioģenēzē, histonu mRNS procesēšanā un telomēru uzturēšanā.</a:t>
            </a:r>
            <a:endParaRPr lang="en-US">
              <a:latin typeface="Calibri"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Testiņš</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lv-LV" b="1" dirty="0" err="1" smtClean="0"/>
              <a:t>Splasings</a:t>
            </a:r>
            <a:r>
              <a:rPr lang="lv-LV" b="1" dirty="0" smtClean="0"/>
              <a:t> ir raksturīgs...?</a:t>
            </a:r>
          </a:p>
          <a:p>
            <a:pPr marL="514350" indent="-514350">
              <a:buFont typeface="+mj-lt"/>
              <a:buAutoNum type="alphaLcParenR"/>
            </a:pPr>
            <a:r>
              <a:rPr lang="lv-LV" dirty="0" smtClean="0"/>
              <a:t>Visiem </a:t>
            </a:r>
            <a:r>
              <a:rPr lang="lv-LV" dirty="0" err="1" smtClean="0"/>
              <a:t>eikariotu</a:t>
            </a:r>
            <a:r>
              <a:rPr lang="lv-LV" dirty="0" smtClean="0"/>
              <a:t> gēniem</a:t>
            </a:r>
          </a:p>
          <a:p>
            <a:pPr marL="514350" indent="-514350">
              <a:buFont typeface="+mj-lt"/>
              <a:buAutoNum type="alphaLcParenR"/>
            </a:pPr>
            <a:r>
              <a:rPr lang="lv-LV" dirty="0" smtClean="0"/>
              <a:t>Vairums </a:t>
            </a:r>
            <a:r>
              <a:rPr lang="lv-LV" dirty="0" err="1" smtClean="0"/>
              <a:t>eikariotu</a:t>
            </a:r>
            <a:r>
              <a:rPr lang="lv-LV" dirty="0" smtClean="0"/>
              <a:t> gēniem</a:t>
            </a:r>
          </a:p>
          <a:p>
            <a:pPr marL="514350" indent="-514350">
              <a:buFont typeface="+mj-lt"/>
              <a:buAutoNum type="alphaLcParenR"/>
            </a:pPr>
            <a:r>
              <a:rPr lang="lv-LV" dirty="0" smtClean="0"/>
              <a:t>Nelielai daļai </a:t>
            </a:r>
            <a:r>
              <a:rPr lang="lv-LV" dirty="0" err="1" smtClean="0"/>
              <a:t>eikariotu</a:t>
            </a:r>
            <a:r>
              <a:rPr lang="lv-LV" dirty="0" smtClean="0"/>
              <a:t> gēniem</a:t>
            </a:r>
          </a:p>
          <a:p>
            <a:pPr marL="514350" indent="-514350">
              <a:buFont typeface="+mj-lt"/>
              <a:buAutoNum type="alphaLcParenR"/>
            </a:pPr>
            <a:r>
              <a:rPr lang="lv-LV" dirty="0" smtClean="0"/>
              <a:t>Vairumam </a:t>
            </a:r>
            <a:r>
              <a:rPr lang="lv-LV" dirty="0" err="1" smtClean="0"/>
              <a:t>prokariotu</a:t>
            </a:r>
            <a:r>
              <a:rPr lang="lv-LV" dirty="0" smtClean="0"/>
              <a:t> gēniem</a:t>
            </a:r>
          </a:p>
          <a:p>
            <a:pPr marL="514350" indent="-514350">
              <a:buFont typeface="+mj-lt"/>
              <a:buAutoNum type="alphaLcParenR"/>
            </a:pPr>
            <a:r>
              <a:rPr lang="lv-LV" dirty="0" smtClean="0"/>
              <a:t>Nelielai daļai </a:t>
            </a:r>
            <a:r>
              <a:rPr lang="lv-LV" dirty="0" err="1" smtClean="0"/>
              <a:t>prokariotu</a:t>
            </a:r>
            <a:r>
              <a:rPr lang="lv-LV" dirty="0" smtClean="0"/>
              <a:t> gēniem</a:t>
            </a:r>
          </a:p>
          <a:p>
            <a:pPr marL="514350" indent="-514350">
              <a:buNone/>
            </a:pPr>
            <a:endParaRPr lang="lv-LV" dirty="0" smtClean="0"/>
          </a:p>
        </p:txBody>
      </p:sp>
      <p:sp>
        <p:nvSpPr>
          <p:cNvPr id="4" name="Oval 3"/>
          <p:cNvSpPr/>
          <p:nvPr/>
        </p:nvSpPr>
        <p:spPr>
          <a:xfrm>
            <a:off x="0" y="2708920"/>
            <a:ext cx="60486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23528" y="4509120"/>
            <a:ext cx="6048672"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764704"/>
          </a:xfrm>
        </p:spPr>
        <p:txBody>
          <a:bodyPr/>
          <a:lstStyle/>
          <a:p>
            <a:r>
              <a:rPr lang="lv-LV" dirty="0" smtClean="0"/>
              <a:t>Testiņš</a:t>
            </a:r>
            <a:endParaRPr lang="en-US" dirty="0"/>
          </a:p>
        </p:txBody>
      </p:sp>
      <p:sp>
        <p:nvSpPr>
          <p:cNvPr id="3" name="Content Placeholder 2"/>
          <p:cNvSpPr>
            <a:spLocks noGrp="1"/>
          </p:cNvSpPr>
          <p:nvPr>
            <p:ph idx="1"/>
          </p:nvPr>
        </p:nvSpPr>
        <p:spPr>
          <a:xfrm>
            <a:off x="457200" y="1600200"/>
            <a:ext cx="8686800" cy="4525963"/>
          </a:xfrm>
        </p:spPr>
        <p:txBody>
          <a:bodyPr/>
          <a:lstStyle/>
          <a:p>
            <a:pPr marL="514350" indent="-514350">
              <a:buFont typeface="+mj-lt"/>
              <a:buAutoNum type="arabicPeriod" startAt="2"/>
            </a:pPr>
            <a:r>
              <a:rPr lang="lv-LV" b="1" dirty="0" smtClean="0"/>
              <a:t>Kāda veida alternatīvais </a:t>
            </a:r>
            <a:r>
              <a:rPr lang="lv-LV" b="1" dirty="0" err="1" smtClean="0"/>
              <a:t>splaisings</a:t>
            </a:r>
            <a:r>
              <a:rPr lang="lv-LV" b="1" dirty="0" smtClean="0"/>
              <a:t> nav zināms?</a:t>
            </a:r>
          </a:p>
          <a:p>
            <a:pPr marL="514350" indent="-514350">
              <a:buFont typeface="+mj-lt"/>
              <a:buAutoNum type="alphaLcParenR"/>
            </a:pPr>
            <a:r>
              <a:rPr lang="lv-LV" sz="2800" dirty="0" smtClean="0"/>
              <a:t>Alternatīvais 3’ </a:t>
            </a:r>
            <a:r>
              <a:rPr lang="lv-LV" sz="2800" dirty="0" err="1" smtClean="0"/>
              <a:t>splaisa</a:t>
            </a:r>
            <a:r>
              <a:rPr lang="lv-LV" sz="2800" dirty="0" smtClean="0"/>
              <a:t> </a:t>
            </a:r>
            <a:r>
              <a:rPr lang="lv-LV" sz="2800" dirty="0" err="1" smtClean="0"/>
              <a:t>saits</a:t>
            </a:r>
            <a:endParaRPr lang="lv-LV" sz="2800" dirty="0" smtClean="0"/>
          </a:p>
          <a:p>
            <a:pPr marL="514350" indent="-514350">
              <a:buFont typeface="+mj-lt"/>
              <a:buAutoNum type="alphaLcParenR"/>
            </a:pPr>
            <a:r>
              <a:rPr lang="lv-LV" sz="2800" dirty="0" smtClean="0"/>
              <a:t>Alternatīvais 5’ </a:t>
            </a:r>
            <a:r>
              <a:rPr lang="lv-LV" sz="2800" dirty="0" err="1" smtClean="0"/>
              <a:t>splaisa</a:t>
            </a:r>
            <a:r>
              <a:rPr lang="lv-LV" sz="2800" dirty="0" smtClean="0"/>
              <a:t> </a:t>
            </a:r>
            <a:r>
              <a:rPr lang="lv-LV" sz="2800" dirty="0" err="1" smtClean="0"/>
              <a:t>saits</a:t>
            </a:r>
            <a:endParaRPr lang="lv-LV" sz="2800" dirty="0" smtClean="0"/>
          </a:p>
          <a:p>
            <a:pPr marL="514350" indent="-514350">
              <a:buFont typeface="+mj-lt"/>
              <a:buAutoNum type="alphaLcParenR"/>
            </a:pPr>
            <a:r>
              <a:rPr lang="lv-LV" sz="2800" dirty="0" err="1" smtClean="0"/>
              <a:t>Eksona</a:t>
            </a:r>
            <a:r>
              <a:rPr lang="lv-LV" sz="2800" dirty="0" smtClean="0"/>
              <a:t> iekļaušana/</a:t>
            </a:r>
            <a:r>
              <a:rPr lang="lv-LV" sz="2800" dirty="0" err="1" smtClean="0"/>
              <a:t>izšķēlšana</a:t>
            </a:r>
            <a:endParaRPr lang="lv-LV" sz="2800" dirty="0" smtClean="0"/>
          </a:p>
          <a:p>
            <a:pPr marL="514350" indent="-514350">
              <a:buFont typeface="+mj-lt"/>
              <a:buAutoNum type="alphaLcParenR"/>
            </a:pPr>
            <a:r>
              <a:rPr lang="lv-LV" sz="2800" dirty="0" err="1" smtClean="0"/>
              <a:t>Introna</a:t>
            </a:r>
            <a:r>
              <a:rPr lang="lv-LV" sz="2800" dirty="0" smtClean="0"/>
              <a:t> iekļaušana</a:t>
            </a:r>
          </a:p>
          <a:p>
            <a:pPr marL="514350" indent="-514350">
              <a:buFont typeface="+mj-lt"/>
              <a:buAutoNum type="alphaLcParenR"/>
            </a:pPr>
            <a:r>
              <a:rPr lang="lv-LV" sz="2800" dirty="0" smtClean="0"/>
              <a:t>Savstarpēju izslēdzošu </a:t>
            </a:r>
            <a:r>
              <a:rPr lang="lv-LV" sz="2800" dirty="0" err="1" smtClean="0"/>
              <a:t>eksonu</a:t>
            </a:r>
            <a:r>
              <a:rPr lang="lv-LV" sz="2800" dirty="0" smtClean="0"/>
              <a:t> iekļaušana/izšķelšana</a:t>
            </a:r>
          </a:p>
          <a:p>
            <a:pPr marL="514350" indent="-514350">
              <a:buFont typeface="+mj-lt"/>
              <a:buAutoNum type="alphaLcParenR"/>
            </a:pPr>
            <a:r>
              <a:rPr lang="lv-LV" sz="2800" dirty="0" err="1" smtClean="0"/>
              <a:t>Cap</a:t>
            </a:r>
            <a:r>
              <a:rPr lang="lv-LV" sz="2800" dirty="0" smtClean="0"/>
              <a:t> struktūras </a:t>
            </a:r>
            <a:r>
              <a:rPr lang="lv-LV" sz="2800" dirty="0" err="1" smtClean="0"/>
              <a:t>splaisings</a:t>
            </a:r>
            <a:endParaRPr lang="lv-LV" sz="2800" dirty="0" smtClean="0"/>
          </a:p>
          <a:p>
            <a:pPr marL="514350" indent="-514350">
              <a:buNone/>
            </a:pPr>
            <a:endParaRPr lang="en-US" dirty="0"/>
          </a:p>
        </p:txBody>
      </p:sp>
      <p:sp>
        <p:nvSpPr>
          <p:cNvPr id="4" name="Oval 3"/>
          <p:cNvSpPr/>
          <p:nvPr/>
        </p:nvSpPr>
        <p:spPr>
          <a:xfrm>
            <a:off x="0" y="4653136"/>
            <a:ext cx="60486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34082"/>
          </a:xfrm>
        </p:spPr>
        <p:txBody>
          <a:bodyPr/>
          <a:lstStyle/>
          <a:p>
            <a:r>
              <a:rPr lang="lv-LV" sz="2800" dirty="0" smtClean="0"/>
              <a:t>Alternatīvā </a:t>
            </a:r>
            <a:r>
              <a:rPr lang="lv-LV" sz="2800" dirty="0" err="1" smtClean="0"/>
              <a:t>splaisinga</a:t>
            </a:r>
            <a:r>
              <a:rPr lang="lv-LV" sz="2800" dirty="0" smtClean="0"/>
              <a:t> veidi</a:t>
            </a:r>
            <a:endParaRPr lang="en-US" sz="2800" dirty="0"/>
          </a:p>
        </p:txBody>
      </p:sp>
      <p:pic>
        <p:nvPicPr>
          <p:cNvPr id="89090" name="Picture 2" descr="http://www.nature.com/nrurol/journal/v6/n8/images/nrurol.2009.125-f2.jpg"/>
          <p:cNvPicPr>
            <a:picLocks noChangeAspect="1" noChangeArrowheads="1"/>
          </p:cNvPicPr>
          <p:nvPr/>
        </p:nvPicPr>
        <p:blipFill>
          <a:blip r:embed="rId2" cstate="print"/>
          <a:srcRect/>
          <a:stretch>
            <a:fillRect/>
          </a:stretch>
        </p:blipFill>
        <p:spPr bwMode="auto">
          <a:xfrm>
            <a:off x="1475655" y="548680"/>
            <a:ext cx="6903423" cy="6028991"/>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smtClean="0"/>
              <a:t>Testiņš</a:t>
            </a:r>
            <a:endParaRPr lang="en-US" dirty="0"/>
          </a:p>
        </p:txBody>
      </p:sp>
      <p:sp>
        <p:nvSpPr>
          <p:cNvPr id="3" name="Content Placeholder 2"/>
          <p:cNvSpPr>
            <a:spLocks noGrp="1"/>
          </p:cNvSpPr>
          <p:nvPr>
            <p:ph idx="1"/>
          </p:nvPr>
        </p:nvSpPr>
        <p:spPr>
          <a:xfrm>
            <a:off x="179512" y="1600200"/>
            <a:ext cx="8784976" cy="4525963"/>
          </a:xfrm>
        </p:spPr>
        <p:txBody>
          <a:bodyPr/>
          <a:lstStyle/>
          <a:p>
            <a:pPr marL="514350" indent="-514350">
              <a:buFont typeface="+mj-lt"/>
              <a:buAutoNum type="arabicPeriod" startAt="3"/>
            </a:pPr>
            <a:r>
              <a:rPr lang="lv-LV" b="1" dirty="0" smtClean="0"/>
              <a:t>Kas neietekmē </a:t>
            </a:r>
            <a:r>
              <a:rPr lang="lv-LV" b="1" dirty="0" err="1" smtClean="0"/>
              <a:t>splaisingu</a:t>
            </a:r>
            <a:r>
              <a:rPr lang="lv-LV" b="1" dirty="0" smtClean="0"/>
              <a:t>?</a:t>
            </a:r>
          </a:p>
          <a:p>
            <a:pPr marL="514350" indent="-514350">
              <a:buFont typeface="+mj-lt"/>
              <a:buAutoNum type="alphaLcParenR"/>
            </a:pPr>
            <a:r>
              <a:rPr lang="lv-LV" sz="2800" dirty="0" smtClean="0"/>
              <a:t>Mutācijas</a:t>
            </a:r>
          </a:p>
          <a:p>
            <a:pPr marL="514350" indent="-514350">
              <a:buFont typeface="+mj-lt"/>
              <a:buAutoNum type="alphaLcParenR"/>
            </a:pPr>
            <a:r>
              <a:rPr lang="lv-LV" sz="2800" dirty="0" err="1" smtClean="0"/>
              <a:t>mRNS</a:t>
            </a:r>
            <a:r>
              <a:rPr lang="lv-LV" sz="2800" dirty="0" smtClean="0"/>
              <a:t> 2’ struktūras</a:t>
            </a:r>
          </a:p>
          <a:p>
            <a:pPr marL="514350" indent="-514350">
              <a:buFont typeface="+mj-lt"/>
              <a:buAutoNum type="alphaLcParenR"/>
            </a:pPr>
            <a:r>
              <a:rPr lang="lv-LV" sz="2800" dirty="0" err="1" smtClean="0"/>
              <a:t>Intronu</a:t>
            </a:r>
            <a:r>
              <a:rPr lang="lv-LV" sz="2800" dirty="0" smtClean="0"/>
              <a:t> </a:t>
            </a:r>
            <a:r>
              <a:rPr lang="lv-LV" sz="2800" i="1" dirty="0" err="1" smtClean="0"/>
              <a:t>konsensus</a:t>
            </a:r>
            <a:r>
              <a:rPr lang="lv-LV" sz="2800" i="1" dirty="0" smtClean="0"/>
              <a:t> sekvence </a:t>
            </a:r>
            <a:r>
              <a:rPr lang="lv-LV" sz="2800" dirty="0" smtClean="0"/>
              <a:t>un A </a:t>
            </a:r>
            <a:r>
              <a:rPr lang="lv-LV" sz="2800" i="1" dirty="0" err="1" smtClean="0"/>
              <a:t>branching</a:t>
            </a:r>
            <a:r>
              <a:rPr lang="lv-LV" sz="2800" i="1" dirty="0" smtClean="0"/>
              <a:t> </a:t>
            </a:r>
            <a:r>
              <a:rPr lang="lv-LV" sz="2800" i="1" dirty="0" err="1" smtClean="0"/>
              <a:t>point</a:t>
            </a:r>
            <a:endParaRPr lang="lv-LV" sz="2800" i="1" dirty="0" smtClean="0"/>
          </a:p>
          <a:p>
            <a:pPr marL="514350" indent="-514350">
              <a:buFont typeface="+mj-lt"/>
              <a:buAutoNum type="alphaLcParenR"/>
            </a:pPr>
            <a:r>
              <a:rPr lang="lv-LV" sz="2800" dirty="0" err="1" smtClean="0"/>
              <a:t>Ribasomas</a:t>
            </a:r>
            <a:r>
              <a:rPr lang="lv-LV" sz="2800" dirty="0" smtClean="0"/>
              <a:t> </a:t>
            </a:r>
            <a:r>
              <a:rPr lang="lv-LV" sz="2800" dirty="0" err="1" smtClean="0"/>
              <a:t>elongācijas</a:t>
            </a:r>
            <a:r>
              <a:rPr lang="lv-LV" sz="2800" dirty="0" smtClean="0"/>
              <a:t> ātrums</a:t>
            </a:r>
          </a:p>
          <a:p>
            <a:pPr marL="514350" indent="-514350">
              <a:buFont typeface="+mj-lt"/>
              <a:buAutoNum type="alphaLcParenR"/>
            </a:pPr>
            <a:r>
              <a:rPr lang="lv-LV" sz="2800" dirty="0" err="1" smtClean="0"/>
              <a:t>Polimerāzes</a:t>
            </a:r>
            <a:r>
              <a:rPr lang="lv-LV" sz="2800" dirty="0" smtClean="0"/>
              <a:t> II </a:t>
            </a:r>
            <a:r>
              <a:rPr lang="lv-LV" sz="2800" dirty="0" err="1" smtClean="0"/>
              <a:t>elongācijas</a:t>
            </a:r>
            <a:r>
              <a:rPr lang="lv-LV" sz="2800" dirty="0" smtClean="0"/>
              <a:t> ātrums</a:t>
            </a:r>
          </a:p>
          <a:p>
            <a:pPr marL="514350" indent="-514350">
              <a:buFont typeface="+mj-lt"/>
              <a:buAutoNum type="alphaLcParenR"/>
            </a:pPr>
            <a:r>
              <a:rPr lang="lv-LV" sz="2800" dirty="0" err="1" smtClean="0"/>
              <a:t>snRNP</a:t>
            </a:r>
            <a:endParaRPr lang="lv-LV" sz="2800" dirty="0" smtClean="0"/>
          </a:p>
          <a:p>
            <a:pPr marL="514350" indent="-514350">
              <a:buFont typeface="+mj-lt"/>
              <a:buAutoNum type="alphaLcParenR"/>
            </a:pPr>
            <a:r>
              <a:rPr lang="lv-LV" sz="2800" dirty="0" err="1" smtClean="0"/>
              <a:t>Histonu</a:t>
            </a:r>
            <a:r>
              <a:rPr lang="lv-LV" sz="2800" dirty="0" smtClean="0"/>
              <a:t> </a:t>
            </a:r>
            <a:r>
              <a:rPr lang="lv-LV" sz="2800" dirty="0" err="1" smtClean="0"/>
              <a:t>metilēšana</a:t>
            </a:r>
            <a:endParaRPr lang="lv-LV" sz="2800" dirty="0" smtClean="0"/>
          </a:p>
          <a:p>
            <a:pPr marL="514350" indent="-514350">
              <a:buFont typeface="+mj-lt"/>
              <a:buAutoNum type="alphaLcParenR"/>
            </a:pPr>
            <a:endParaRPr lang="lv-LV" dirty="0" smtClean="0"/>
          </a:p>
          <a:p>
            <a:pPr marL="514350" indent="-514350">
              <a:buFont typeface="+mj-lt"/>
              <a:buAutoNum type="alphaLcParenR"/>
            </a:pPr>
            <a:endParaRPr lang="en-US" dirty="0"/>
          </a:p>
        </p:txBody>
      </p:sp>
      <p:sp>
        <p:nvSpPr>
          <p:cNvPr id="4" name="Oval 3"/>
          <p:cNvSpPr/>
          <p:nvPr/>
        </p:nvSpPr>
        <p:spPr>
          <a:xfrm>
            <a:off x="0" y="3717032"/>
            <a:ext cx="5868144"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5"/>
            </a:pPr>
            <a:r>
              <a:rPr lang="lv-LV" b="1" dirty="0" smtClean="0"/>
              <a:t>Ar ko atšķiras U2 un U12 </a:t>
            </a:r>
            <a:r>
              <a:rPr lang="lv-LV" b="1" dirty="0" err="1" smtClean="0"/>
              <a:t>introni</a:t>
            </a:r>
            <a:r>
              <a:rPr lang="lv-LV" b="1" dirty="0" smtClean="0"/>
              <a:t> no I un II grupas </a:t>
            </a:r>
            <a:r>
              <a:rPr lang="lv-LV" b="1" dirty="0" err="1" smtClean="0"/>
              <a:t>introniem</a:t>
            </a:r>
            <a:r>
              <a:rPr lang="lv-LV" b="1" dirty="0" smtClean="0"/>
              <a:t>?</a:t>
            </a:r>
          </a:p>
          <a:p>
            <a:pPr marL="514350" indent="-514350">
              <a:buFont typeface="+mj-lt"/>
              <a:buAutoNum type="alphaLcParenR"/>
            </a:pPr>
            <a:r>
              <a:rPr lang="lv-LV" sz="2800" dirty="0" smtClean="0"/>
              <a:t>U2 un U12 </a:t>
            </a:r>
            <a:r>
              <a:rPr lang="lv-LV" sz="2800" dirty="0" err="1" smtClean="0"/>
              <a:t>introniem</a:t>
            </a:r>
            <a:r>
              <a:rPr lang="lv-LV" sz="2800" dirty="0" smtClean="0"/>
              <a:t> nav nepieciešama </a:t>
            </a:r>
            <a:r>
              <a:rPr lang="lv-LV" sz="2800" dirty="0" err="1" smtClean="0"/>
              <a:t>splaisasoma</a:t>
            </a:r>
            <a:endParaRPr lang="lv-LV" sz="2800" dirty="0" smtClean="0"/>
          </a:p>
          <a:p>
            <a:pPr marL="514350" indent="-514350">
              <a:buFont typeface="+mj-lt"/>
              <a:buAutoNum type="alphaLcParenR"/>
            </a:pPr>
            <a:r>
              <a:rPr lang="lv-LV" sz="2800" dirty="0" smtClean="0"/>
              <a:t>I un II grupas </a:t>
            </a:r>
            <a:r>
              <a:rPr lang="lv-LV" sz="2800" dirty="0" err="1" smtClean="0"/>
              <a:t>introniem</a:t>
            </a:r>
            <a:r>
              <a:rPr lang="lv-LV" sz="2800" dirty="0" smtClean="0"/>
              <a:t> nav nepieciešama </a:t>
            </a:r>
            <a:r>
              <a:rPr lang="lv-LV" sz="2800" dirty="0" err="1" smtClean="0"/>
              <a:t>splaisasoma</a:t>
            </a:r>
            <a:endParaRPr lang="lv-LV" sz="2800" dirty="0" smtClean="0"/>
          </a:p>
          <a:p>
            <a:pPr marL="514350" indent="-514350">
              <a:buFont typeface="+mj-lt"/>
              <a:buAutoNum type="alphaLcParenR"/>
            </a:pPr>
            <a:r>
              <a:rPr lang="lv-LV" sz="2800" dirty="0" smtClean="0"/>
              <a:t>U2 un U12 </a:t>
            </a:r>
            <a:r>
              <a:rPr lang="lv-LV" sz="2800" dirty="0" err="1" smtClean="0"/>
              <a:t>introniem</a:t>
            </a:r>
            <a:r>
              <a:rPr lang="lv-LV" sz="2800" dirty="0" smtClean="0"/>
              <a:t> piemīt </a:t>
            </a:r>
            <a:r>
              <a:rPr lang="lv-LV" sz="2800" dirty="0" err="1" smtClean="0"/>
              <a:t>ribozīmu</a:t>
            </a:r>
            <a:r>
              <a:rPr lang="lv-LV" sz="2800" dirty="0" smtClean="0"/>
              <a:t> īpašības un tie </a:t>
            </a:r>
            <a:r>
              <a:rPr lang="lv-LV" sz="2800" dirty="0" err="1" smtClean="0"/>
              <a:t>pašsplaisējas</a:t>
            </a:r>
            <a:endParaRPr lang="lv-LV" sz="2800" dirty="0" smtClean="0"/>
          </a:p>
          <a:p>
            <a:pPr marL="514350" indent="-514350">
              <a:buFont typeface="+mj-lt"/>
              <a:buAutoNum type="alphaLcParenR"/>
            </a:pPr>
            <a:r>
              <a:rPr lang="lv-LV" sz="2800" dirty="0" smtClean="0"/>
              <a:t>Tie ir sinonīmi</a:t>
            </a:r>
            <a:endParaRPr lang="en-US" sz="2800" dirty="0"/>
          </a:p>
        </p:txBody>
      </p:sp>
      <p:sp>
        <p:nvSpPr>
          <p:cNvPr id="4" name="Title 1"/>
          <p:cNvSpPr>
            <a:spLocks noGrp="1"/>
          </p:cNvSpPr>
          <p:nvPr>
            <p:ph type="title"/>
          </p:nvPr>
        </p:nvSpPr>
        <p:spPr>
          <a:xfrm>
            <a:off x="457200" y="274638"/>
            <a:ext cx="8229600" cy="778098"/>
          </a:xfrm>
        </p:spPr>
        <p:txBody>
          <a:bodyPr/>
          <a:lstStyle/>
          <a:p>
            <a:r>
              <a:rPr lang="lv-LV" dirty="0" smtClean="0"/>
              <a:t>Testiņš</a:t>
            </a:r>
            <a:endParaRPr lang="en-US" dirty="0"/>
          </a:p>
        </p:txBody>
      </p:sp>
      <p:sp>
        <p:nvSpPr>
          <p:cNvPr id="5" name="Oval 4"/>
          <p:cNvSpPr/>
          <p:nvPr/>
        </p:nvSpPr>
        <p:spPr>
          <a:xfrm>
            <a:off x="179512" y="3068960"/>
            <a:ext cx="8496944" cy="1008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333375"/>
            <a:ext cx="6275388" cy="1143000"/>
          </a:xfrm>
        </p:spPr>
        <p:txBody>
          <a:bodyPr rtlCol="0">
            <a:normAutofit fontScale="90000"/>
          </a:bodyPr>
          <a:lstStyle/>
          <a:p>
            <a:pPr fontAlgn="auto">
              <a:spcAft>
                <a:spcPts val="0"/>
              </a:spcAft>
              <a:defRPr/>
            </a:pPr>
            <a:r>
              <a:rPr lang="lv-LV" dirty="0" smtClean="0"/>
              <a:t>Vēsturiska molekulārās bioloģijas dogma</a:t>
            </a:r>
            <a:endParaRPr lang="en-US" dirty="0"/>
          </a:p>
        </p:txBody>
      </p:sp>
      <p:pic>
        <p:nvPicPr>
          <p:cNvPr id="4100" name="Picture 2" descr="File:Centraldogma nodetails.GIF"/>
          <p:cNvPicPr>
            <a:picLocks noChangeAspect="1" noChangeArrowheads="1"/>
          </p:cNvPicPr>
          <p:nvPr/>
        </p:nvPicPr>
        <p:blipFill>
          <a:blip r:embed="rId2" cstate="print"/>
          <a:srcRect/>
          <a:stretch>
            <a:fillRect/>
          </a:stretch>
        </p:blipFill>
        <p:spPr bwMode="auto">
          <a:xfrm>
            <a:off x="1476375" y="1773238"/>
            <a:ext cx="6203950" cy="5084762"/>
          </a:xfrm>
          <a:prstGeom prst="rect">
            <a:avLst/>
          </a:prstGeom>
          <a:noFill/>
          <a:ln w="9525">
            <a:noFill/>
            <a:miter lim="800000"/>
            <a:headEnd/>
            <a:tailEnd/>
          </a:ln>
        </p:spPr>
      </p:pic>
      <p:sp>
        <p:nvSpPr>
          <p:cNvPr id="11" name="Down Arrow 10"/>
          <p:cNvSpPr/>
          <p:nvPr/>
        </p:nvSpPr>
        <p:spPr>
          <a:xfrm>
            <a:off x="4500563" y="2852738"/>
            <a:ext cx="215900" cy="29527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514350" indent="-514350">
              <a:buFont typeface="+mj-lt"/>
              <a:buAutoNum type="arabicPeriod" startAt="6"/>
            </a:pPr>
            <a:r>
              <a:rPr lang="lv-LV" dirty="0" smtClean="0"/>
              <a:t>Kādi vēl </a:t>
            </a:r>
            <a:r>
              <a:rPr lang="lv-LV" dirty="0" err="1" smtClean="0"/>
              <a:t>splaisinga</a:t>
            </a:r>
            <a:r>
              <a:rPr lang="lv-LV" dirty="0" smtClean="0"/>
              <a:t> veidi ir zināmi?</a:t>
            </a:r>
          </a:p>
          <a:p>
            <a:pPr marL="514350" indent="-514350">
              <a:buFont typeface="+mj-lt"/>
              <a:buAutoNum type="alphaLcParenR"/>
            </a:pPr>
            <a:r>
              <a:rPr lang="lv-LV" dirty="0" err="1" smtClean="0"/>
              <a:t>Intergēnu</a:t>
            </a:r>
            <a:r>
              <a:rPr lang="lv-LV" dirty="0" smtClean="0"/>
              <a:t> trans - </a:t>
            </a:r>
            <a:r>
              <a:rPr lang="lv-LV" dirty="0" err="1" smtClean="0"/>
              <a:t>splaisings</a:t>
            </a:r>
            <a:endParaRPr lang="lv-LV" dirty="0" smtClean="0"/>
          </a:p>
          <a:p>
            <a:pPr marL="514350" indent="-514350">
              <a:buFont typeface="+mj-lt"/>
              <a:buAutoNum type="alphaLcParenR"/>
            </a:pPr>
            <a:r>
              <a:rPr lang="lv-LV" dirty="0" err="1" smtClean="0"/>
              <a:t>Ārpusšūnas</a:t>
            </a:r>
            <a:r>
              <a:rPr lang="lv-LV" dirty="0" smtClean="0"/>
              <a:t> </a:t>
            </a:r>
            <a:r>
              <a:rPr lang="lv-LV" dirty="0" err="1" smtClean="0"/>
              <a:t>splaisings</a:t>
            </a:r>
            <a:endParaRPr lang="lv-LV" dirty="0" smtClean="0"/>
          </a:p>
          <a:p>
            <a:pPr marL="514350" indent="-514350">
              <a:buFont typeface="+mj-lt"/>
              <a:buAutoNum type="alphaLcParenR"/>
            </a:pPr>
            <a:r>
              <a:rPr lang="lv-LV" dirty="0" err="1" smtClean="0"/>
              <a:t>tRNS</a:t>
            </a:r>
            <a:r>
              <a:rPr lang="lv-LV" dirty="0" smtClean="0"/>
              <a:t> </a:t>
            </a:r>
            <a:r>
              <a:rPr lang="lv-LV" dirty="0" err="1" smtClean="0"/>
              <a:t>splaisings</a:t>
            </a:r>
            <a:endParaRPr lang="lv-LV" dirty="0" smtClean="0"/>
          </a:p>
          <a:p>
            <a:pPr marL="514350" indent="-514350">
              <a:buFont typeface="+mj-lt"/>
              <a:buAutoNum type="alphaLcParenR"/>
            </a:pPr>
            <a:r>
              <a:rPr lang="lv-LV" dirty="0" err="1" smtClean="0"/>
              <a:t>Intragēnu</a:t>
            </a:r>
            <a:r>
              <a:rPr lang="lv-LV" dirty="0" smtClean="0"/>
              <a:t> trans - </a:t>
            </a:r>
            <a:r>
              <a:rPr lang="lv-LV" dirty="0" err="1" smtClean="0"/>
              <a:t>splaisings</a:t>
            </a:r>
            <a:endParaRPr lang="lv-LV" dirty="0" smtClean="0"/>
          </a:p>
        </p:txBody>
      </p:sp>
      <p:sp>
        <p:nvSpPr>
          <p:cNvPr id="4" name="Title 1"/>
          <p:cNvSpPr>
            <a:spLocks noGrp="1"/>
          </p:cNvSpPr>
          <p:nvPr>
            <p:ph type="title"/>
          </p:nvPr>
        </p:nvSpPr>
        <p:spPr/>
        <p:txBody>
          <a:bodyPr/>
          <a:lstStyle/>
          <a:p>
            <a:r>
              <a:rPr lang="lv-LV" dirty="0" smtClean="0"/>
              <a:t>Testiņš</a:t>
            </a:r>
            <a:endParaRPr lang="en-US" dirty="0"/>
          </a:p>
        </p:txBody>
      </p:sp>
      <p:sp>
        <p:nvSpPr>
          <p:cNvPr id="5" name="Oval 4"/>
          <p:cNvSpPr/>
          <p:nvPr/>
        </p:nvSpPr>
        <p:spPr>
          <a:xfrm>
            <a:off x="0" y="2204864"/>
            <a:ext cx="849694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3356992"/>
            <a:ext cx="849694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4005064"/>
            <a:ext cx="8496944"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229600" cy="604664"/>
          </a:xfrm>
        </p:spPr>
        <p:txBody>
          <a:bodyPr/>
          <a:lstStyle/>
          <a:p>
            <a:pPr marL="514350" indent="-514350" algn="ctr">
              <a:buFont typeface="+mj-lt"/>
              <a:buAutoNum type="arabicPeriod" startAt="7"/>
            </a:pPr>
            <a:r>
              <a:rPr lang="lv-LV" dirty="0" smtClean="0"/>
              <a:t>Kāds process ir redzams shēmā?</a:t>
            </a:r>
            <a:endParaRPr lang="en-US" dirty="0"/>
          </a:p>
        </p:txBody>
      </p:sp>
      <p:sp>
        <p:nvSpPr>
          <p:cNvPr id="4" name="Title 1"/>
          <p:cNvSpPr>
            <a:spLocks noGrp="1"/>
          </p:cNvSpPr>
          <p:nvPr>
            <p:ph type="title"/>
          </p:nvPr>
        </p:nvSpPr>
        <p:spPr>
          <a:xfrm>
            <a:off x="467544" y="0"/>
            <a:ext cx="8229600" cy="692696"/>
          </a:xfrm>
        </p:spPr>
        <p:txBody>
          <a:bodyPr/>
          <a:lstStyle/>
          <a:p>
            <a:r>
              <a:rPr lang="lv-LV" dirty="0" smtClean="0"/>
              <a:t>Testiņš</a:t>
            </a:r>
            <a:endParaRPr lang="en-US" dirty="0"/>
          </a:p>
        </p:txBody>
      </p:sp>
      <p:pic>
        <p:nvPicPr>
          <p:cNvPr id="5" name="Picture 4" descr="Listening to silence and understanding nonsense: exonic mutations that affect splicing"/>
          <p:cNvPicPr>
            <a:picLocks noChangeAspect="1" noChangeArrowheads="1"/>
          </p:cNvPicPr>
          <p:nvPr/>
        </p:nvPicPr>
        <p:blipFill>
          <a:blip r:embed="rId2" cstate="print"/>
          <a:srcRect/>
          <a:stretch>
            <a:fillRect/>
          </a:stretch>
        </p:blipFill>
        <p:spPr bwMode="auto">
          <a:xfrm>
            <a:off x="2051720" y="1052736"/>
            <a:ext cx="5256584" cy="5493131"/>
          </a:xfrm>
          <a:prstGeom prst="rect">
            <a:avLst/>
          </a:prstGeom>
          <a:noFill/>
        </p:spPr>
      </p:pic>
      <p:sp>
        <p:nvSpPr>
          <p:cNvPr id="6" name="TextBox 5"/>
          <p:cNvSpPr txBox="1"/>
          <p:nvPr/>
        </p:nvSpPr>
        <p:spPr>
          <a:xfrm>
            <a:off x="611560" y="6165304"/>
            <a:ext cx="7992888" cy="369332"/>
          </a:xfrm>
          <a:prstGeom prst="rect">
            <a:avLst/>
          </a:prstGeom>
          <a:noFill/>
        </p:spPr>
        <p:txBody>
          <a:bodyPr wrap="square" rtlCol="0">
            <a:spAutoFit/>
          </a:bodyPr>
          <a:lstStyle/>
          <a:p>
            <a:pPr algn="ctr"/>
            <a:r>
              <a:rPr lang="lv-LV" b="1" dirty="0" smtClean="0"/>
              <a:t>NMD (</a:t>
            </a:r>
            <a:r>
              <a:rPr lang="lv-LV" b="1" dirty="0" err="1" smtClean="0"/>
              <a:t>nonsense</a:t>
            </a:r>
            <a:r>
              <a:rPr lang="lv-LV" b="1" dirty="0" smtClean="0"/>
              <a:t> </a:t>
            </a:r>
            <a:r>
              <a:rPr lang="lv-LV" b="1" dirty="0" err="1" smtClean="0"/>
              <a:t>mediated</a:t>
            </a:r>
            <a:r>
              <a:rPr lang="lv-LV" b="1" dirty="0" smtClean="0"/>
              <a:t> </a:t>
            </a:r>
            <a:r>
              <a:rPr lang="lv-LV" b="1" dirty="0" err="1" smtClean="0"/>
              <a:t>mRNA</a:t>
            </a:r>
            <a:r>
              <a:rPr lang="lv-LV" b="1" dirty="0" smtClean="0"/>
              <a:t> </a:t>
            </a:r>
            <a:r>
              <a:rPr lang="lv-LV" b="1" dirty="0" err="1" smtClean="0"/>
              <a:t>decay</a:t>
            </a:r>
            <a:r>
              <a:rPr lang="lv-LV"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0"/>
            <a:ext cx="8229600" cy="836712"/>
          </a:xfrm>
        </p:spPr>
        <p:txBody>
          <a:bodyPr/>
          <a:lstStyle/>
          <a:p>
            <a:r>
              <a:rPr lang="lv-LV" sz="2400" b="1" i="1" dirty="0" smtClean="0"/>
              <a:t>RNS daudzveidība</a:t>
            </a:r>
            <a:endParaRPr lang="en-US" sz="2400" i="1" dirty="0" smtClean="0"/>
          </a:p>
        </p:txBody>
      </p:sp>
      <p:pic>
        <p:nvPicPr>
          <p:cNvPr id="10243" name="Picture 2" descr="http://www.geospiza.com/finchtalk/uploaded_images/RNA-world-712445.png"/>
          <p:cNvPicPr>
            <a:picLocks noChangeAspect="1" noChangeArrowheads="1"/>
          </p:cNvPicPr>
          <p:nvPr/>
        </p:nvPicPr>
        <p:blipFill>
          <a:blip r:embed="rId2" cstate="print"/>
          <a:srcRect/>
          <a:stretch>
            <a:fillRect/>
          </a:stretch>
        </p:blipFill>
        <p:spPr bwMode="auto">
          <a:xfrm>
            <a:off x="2071590" y="548680"/>
            <a:ext cx="4587973" cy="6309320"/>
          </a:xfrm>
          <a:prstGeom prst="rect">
            <a:avLst/>
          </a:prstGeom>
          <a:noFill/>
          <a:ln w="9525">
            <a:noFill/>
            <a:miter lim="800000"/>
            <a:headEnd/>
            <a:tailEnd/>
          </a:ln>
        </p:spPr>
      </p:pic>
      <p:sp>
        <p:nvSpPr>
          <p:cNvPr id="4" name="Rectangle 3"/>
          <p:cNvSpPr/>
          <p:nvPr/>
        </p:nvSpPr>
        <p:spPr>
          <a:xfrm>
            <a:off x="2771800" y="5589240"/>
            <a:ext cx="1008112" cy="7921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5219700" y="4149725"/>
            <a:ext cx="936625" cy="7921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aphicFrame>
        <p:nvGraphicFramePr>
          <p:cNvPr id="6" name="Chart 5"/>
          <p:cNvGraphicFramePr/>
          <p:nvPr/>
        </p:nvGraphicFramePr>
        <p:xfrm>
          <a:off x="4788024" y="2924944"/>
          <a:ext cx="4355976" cy="29523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36712"/>
          </a:xfrm>
        </p:spPr>
        <p:txBody>
          <a:bodyPr/>
          <a:lstStyle/>
          <a:p>
            <a:r>
              <a:rPr lang="lv-LV" dirty="0" smtClean="0"/>
              <a:t>Kas ir RNS interference (</a:t>
            </a:r>
            <a:r>
              <a:rPr lang="lv-LV" dirty="0" err="1" smtClean="0"/>
              <a:t>RNAi</a:t>
            </a:r>
            <a:r>
              <a:rPr lang="lv-LV" dirty="0" smtClean="0"/>
              <a:t>)</a:t>
            </a:r>
            <a:endParaRPr lang="en-US" dirty="0"/>
          </a:p>
        </p:txBody>
      </p:sp>
      <p:sp>
        <p:nvSpPr>
          <p:cNvPr id="3" name="Content Placeholder 2"/>
          <p:cNvSpPr>
            <a:spLocks noGrp="1"/>
          </p:cNvSpPr>
          <p:nvPr>
            <p:ph idx="1"/>
          </p:nvPr>
        </p:nvSpPr>
        <p:spPr>
          <a:xfrm>
            <a:off x="5111552" y="2492896"/>
            <a:ext cx="4032448" cy="2880320"/>
          </a:xfrm>
        </p:spPr>
        <p:txBody>
          <a:bodyPr/>
          <a:lstStyle/>
          <a:p>
            <a:pPr algn="ctr">
              <a:buNone/>
            </a:pPr>
            <a:r>
              <a:rPr lang="lv-LV" dirty="0" smtClean="0"/>
              <a:t>	</a:t>
            </a:r>
            <a:r>
              <a:rPr lang="lv-LV" sz="2800" dirty="0" smtClean="0"/>
              <a:t>Ir </a:t>
            </a:r>
            <a:r>
              <a:rPr lang="lv-LV" sz="2800" dirty="0" err="1" smtClean="0"/>
              <a:t>posttranskripcionāls</a:t>
            </a:r>
            <a:r>
              <a:rPr lang="lv-LV" sz="2800" dirty="0" smtClean="0"/>
              <a:t> gēnu ekspresijas regulācijas mehānisms, ko izraisa </a:t>
            </a:r>
            <a:r>
              <a:rPr lang="lv-LV" sz="2800" dirty="0" err="1" smtClean="0"/>
              <a:t>dubūltspiralizēta</a:t>
            </a:r>
            <a:r>
              <a:rPr lang="lv-LV" sz="2800" dirty="0" smtClean="0"/>
              <a:t> RNS un RISC </a:t>
            </a:r>
            <a:r>
              <a:rPr lang="lv-LV" sz="2800" dirty="0" err="1" smtClean="0"/>
              <a:t>kompleks</a:t>
            </a:r>
            <a:r>
              <a:rPr lang="lv-LV" sz="2800" dirty="0" smtClean="0"/>
              <a:t>.</a:t>
            </a:r>
            <a:endParaRPr lang="en-US" dirty="0"/>
          </a:p>
        </p:txBody>
      </p:sp>
      <p:pic>
        <p:nvPicPr>
          <p:cNvPr id="50178" name="Picture 2" descr="File:ShRNA Lentivirus.svg"/>
          <p:cNvPicPr>
            <a:picLocks noChangeAspect="1" noChangeArrowheads="1"/>
          </p:cNvPicPr>
          <p:nvPr/>
        </p:nvPicPr>
        <p:blipFill>
          <a:blip r:embed="rId2" cstate="print"/>
          <a:srcRect/>
          <a:stretch>
            <a:fillRect/>
          </a:stretch>
        </p:blipFill>
        <p:spPr bwMode="auto">
          <a:xfrm>
            <a:off x="0" y="620688"/>
            <a:ext cx="4932040" cy="6256288"/>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RNA-induced silencing complex</a:t>
            </a:r>
            <a:r>
              <a:rPr lang="lv-LV" b="1" i="1" dirty="0" smtClean="0"/>
              <a:t> </a:t>
            </a:r>
            <a:r>
              <a:rPr lang="lv-LV" b="1" dirty="0" smtClean="0"/>
              <a:t>(RISC)</a:t>
            </a:r>
            <a:endParaRPr lang="en-US" dirty="0"/>
          </a:p>
        </p:txBody>
      </p:sp>
      <p:pic>
        <p:nvPicPr>
          <p:cNvPr id="116738" name="Picture 2" descr="https://www.mdc-berlin.de/39745224/en/research/research_teams/non_coding_rnas_and_mechanisms_of_cytoplasmic_gene_regulation/images/model.jpg"/>
          <p:cNvPicPr>
            <a:picLocks noChangeAspect="1" noChangeArrowheads="1"/>
          </p:cNvPicPr>
          <p:nvPr/>
        </p:nvPicPr>
        <p:blipFill>
          <a:blip r:embed="rId2" cstate="print"/>
          <a:srcRect/>
          <a:stretch>
            <a:fillRect/>
          </a:stretch>
        </p:blipFill>
        <p:spPr bwMode="auto">
          <a:xfrm>
            <a:off x="0" y="1916832"/>
            <a:ext cx="8892480" cy="3271482"/>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lv-LV" smtClean="0"/>
              <a:t>RNA interferences </a:t>
            </a:r>
            <a:endParaRPr lang="en-US" smtClean="0"/>
          </a:p>
        </p:txBody>
      </p:sp>
      <p:sp>
        <p:nvSpPr>
          <p:cNvPr id="21507" name="AutoShape 2" descr="data:image/jpeg;base64,/9j/4AAQSkZJRgABAQAAAQABAAD/2wCEAAkGBhQRERUUEhQVFBQVFRUUFRYYFxcUFRQUFxQVFxcUFxYXHCcfGRkkGRUUHy8gIycpLCwsFR4xNTAqNScrLCkBCQoKDgwOGA8PGikfHx8pKSkpKSkpKSkpKSkpKSkpKSkpKSk1LCkpKSwsKSkpLCkpKSkpKSkpKSwpLCkpKSkpKf/AABEIAHgAoAMBIgACEQEDEQH/xAAbAAABBQEBAAAAAAAAAAAAAAACAQMEBQYAB//EADkQAAEDAgQDBgQFAgcBAAAAAAEAAhEDIQQFEjFBUWEGIjJxgZETQqGxUnLB0fAjYgcUM1OCouEk/8QAGQEAAwEBAQAAAAAAAAAAAAAAAAECAwQF/8QAHxEAAgIDAQEAAwAAAAAAAAAAAAECEQMhMUEEEhMy/9oADAMBAAIRAxEAPwDxpqJCESpECIHIyhchjAASIghSA4JxqAJ2kwkwEAKAibSJ2CvsBkzW+K7t+gU12EmwHCBAWUsyTNY4nJWZY4Fx5Ty4pl+Fc3xNIWspdlK1QEhhA9k3jMte1umoABtI59VP7kU8MkjJELlKx2F0G1xzUVbJ2YcFCIIQiCYgKgTJT9RMFIaOBVtgxNNVIVxl47nuqiDIQRIWoghCOKByMoHIYwQkSgpEhHBWWUUu9JUCmLjip+FxgY4WtyUyeio9PSeznZxpph1S5f3o5A7BbPKezlBl9AHXc/VU2SYoClTLzHcbPSQPbdXOF7Q4edLa1MuPDUAf50Xltts9eNKKJmNwrAO6ICxufZe18iNwfbzWnxWbUwO89o83Aekmyz2Ox1N7XaXgxy29xZQk7NG1VM8rx+E0EtO4J9Qqd7IVv2gcW1nA85HkdlTvdK9THdHj5OsQIggRBamQlRMOUh4TDkhoFXGVnuqoCtcrNlUehIiNRhCEQQhHFA5OQm3IYABclC5IZwV5gcE19HWRdr4PqR+io1ZZRio1MJs8Af8AIGQf5zUyWioNJ7PTsTgaj6YfSLTphpB4QBeBuYAuVXDKqz3EyIJAEM0iTwvuVa5XmWnw/MBPmBuifnpNT4lUxRYYkQdRNtvwi9wvOba0elGKaTGu1eTPFZrAQ6Wg3Gx3MD1+ipW4OuHaWHuyTZpaY5G11c9oO0NKvVb8F0ugQflmYEnhZNYjN3hgJgHi20gjh5JxckEoxe7MfneXA12NIvpII2nTz6rL4kAPcBsCQPKVpcfixrdUJu1pj8zrLLLtx36cGSvBEQQogtTE5+yYcpDkw9IaBVplpsFVK0y7gqj0GR2lE1AClDkkINNuRakJTYAhEymXGAJKFoVzk9RtA66gaT8rXDUD5t4+RUsZCOWOHETy/wDUywlruoKu84zKnVGtrG03TBawQw23A2B8ufRVuGwVSu7+mxz+cCw5Sdko3ZUkqtGsy/OWxcjTA4qZTwzqzXPNQMpzpB0arczdZWrkz6MNqWJI6wOfXcLSZFn/AMAaHnaZBFj5LDLja2jbFkvUiBSy/vQ195tDSPW/BHiMSWBzHmXg/TgtDSzug4h0N56rSP4Fic4qmtWc/YGwG89fJTFOT2i5uMVors0qSeh+sKvKu8RhNQAPomDkLie64HzsuxRo5LsqkQVxiOyOJa0u0BzRc6XBx9t1ThJoRxTT08Uy9IY2rPLzYKsVll7rKo9CRHCUJAlCQjkdGgXm3ASZ4IVIwxllRvGGuHUNNx7H6IGO0a9NgOlsH8RM+kQI9AnaGFfiHhtNhqVIAgeFscXHb7JnD5cTQfVJaAe6wkySRcgAeH8xtwW+7HYJ1LCtDrFxLiIgwfCHHc2+6EgIeC7EMaA7Eu+I8X0NtTHQwJd9PVaGm0izDDIsI8PQQpAYkbThbJJAY3tljmNDGua4udcGwAAsZ5+SjURrGl8Fw4i4cOYPqrvtZlgqMBIkBxkgSWyPF5SFQ4jAGmBBkGC10b/seizyR/IcXQj8C1onbzUPCVWukzJFtojy6J19M1Nyf09kOFy+LNIOoy4jcXgDzUxhXRSlY/TGo+Sv8hwAcZMSTxvAg3jr+iXBdmzHfIYPc/SwWky7CNY3uCBw5nqTzK2SEkI2hcWmOJP2soGK7N4XESXUhJ3c2Wun03Vq528cB9YQ06WloHGE6so88z7sFUpAvon4jNy352j7O9L9Fj3hex4nNv6nwafj+Z++k7kDqBxWB7fYVrMQHNAGtgJ4S4EifMiCs5RoRllPwCgKdgVC6D4MhEELUTUCFTmDcRUbAmSBHPVaPqmlf9jsnNauCI7hGmdviGdJPRoDnnoxAy9yHL2FwDmWDJDXXF3HccbAe61LhAWUwFRrKxNKdHxHNE76LaT7X9Vf0a5NQt4aZ9Z/YqocsOFnTEiUhalwx7qdIVgRnUjuFW5vgNYAAguIHTzPlzV6G2UN7dRuIjZMRlcxyj4DyzU18bPYZa63ApzJ8DqeDHdBkn7LVGmHQCAbHhPEfsnW0wBAgD2T4KiMWzClBwDZ4AJsNuOSDHh5pkta4tBAc4AkNB5lJutl94LhKmoweUn1SY3F6CWsGqoR3BwE21OPAefVR8TXdSoPe0S7utH5nGP1UTLMdTZUDXHXXeJgCYbHjcflbew5dSmInYbLxRZpBlzrvfxcdySsR/iJQ/03dXN9CAR9ivQ3vDrSJWP/AMQ8P/8AMDxa8fWVnJ6Ho80Km4M29SFDcpeE8DuhBUIT4NhEELU5QpFxhoJJsALoARrZsNyvTcpyz/KUG4dx04isHGsONGi4XYeVV4AH9rQeZUPKMtpZVoqYjScc+9KkRqbhh/u1Wjd/JnPfouNovrDuh9zqdVfIe9x3IBvJ52AGyGr0F0DQpBxqObZr6hLOA0iGgjpb2UjBYg/5ls+F7HEee8HqIK7B1JaBEaAGwOQ2PlwSGKdYarNLtQPKbH+dVr4J7NLQToKivxLQQJ3FkdTFNYJJt7+gUuSStjSb4PuPK54Dqmq72sLWG9Q7gGdLQNoRYPNWgd8aWusXDxNH5ipGDyZtBxq4ev8A1CbOfBdfhIsBfaFxS+pOVcR1xwVG/SKyqC63Ifqlq1klSg5jpeDJ+bcHibph9T2/nBdsZqStHLKLTpinEaQoLs7eJpgwDfz5hXGH7O16onusbvqedNvy7lS6eSYSg5mrViagO7hDDP4WDePVcv0ZoJVZ0YISUroo84eG4dxfMNGo87Cdk32fypraAePHVAfUduXF14kX0jkrztvgi9lhpaW6XEzAkQLRbdV2S0S2l8Jrml7ADpnSSIAkEjaR7qsH0KaJy4nF2RcWcUP9IUtPJgOr/sqbOarsVQdRc0tqWLZtLhfSeU81p8Njw8lmgh7PGx3jH9zXDxBRcfpcCCNTeF4qN8p39F1vZzni9VhBIIgixHEHjKlZcJDh0Wh7aZPAbXHE6alov8ryOZFj5A8VnsqPePksvR+DdCmXENaCSbADck2hbXA5lRy2k2oyH4twOifDQvHxXD5qhMwPlAXLlDAXsk19R1TEVXFz3ktkyXHi50+w9CtUKZAkmOuwXLlsuEsp8U+lTfqNdg6N77jO7SBaPVU2c5rUq/0qYBEF/wATg2mLkk8I4rlyGJGoybBufRb8YcAeTiI3PLyQZy6HsYLNAn1nfqkXLyZzcp0z0oxUY6HWYhxsHgz+K32/ZahtBzhemx5sJaWyPsZXLljk0axAqsAt32CCIqNLmCRuTbbzVBQe0VgH1IpgkF7RO3EeaRcuj5G9oy+hfyzSU8OZ1Pp1q53GohjSDt3RB2jcpMZjazPC2lhwdh8SmzzkNBcVy5ccncjZmazrPHmnHx5FpaCS1xnmQCVRYjOjTNKqD3mvaI5td3XN9RHsuXLrxRWmc2RvZqKWLYXfFLgA1pdq5aT+oJEKnzPHPNJ1aoSzUIo0drfjcuXL1Fw42V2Z5g2rQqAtkOpSR/c3Yj7+iweXPh65cl6C4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sp>
        <p:nvSpPr>
          <p:cNvPr id="21508" name="AutoShape 4" descr="data:image/jpeg;base64,/9j/4AAQSkZJRgABAQAAAQABAAD/2wCEAAkGBhQRERUUEhQVFBQVFRUUFRYYFxcUFRQUFxQVFxcUFxYXHCcfGRkkGRUUHy8gIycpLCwsFR4xNTAqNScrLCkBCQoKDgwOGA8PGikfHx8pKSkpKSkpKSkpKSkpKSkpKSkpKSk1LCkpKSwsKSkpLCkpKSkpKSkpKSwpLCkpKSkpKf/AABEIAHgAoAMBIgACEQEDEQH/xAAbAAABBQEBAAAAAAAAAAAAAAACAQMEBQYAB//EADkQAAEDAgQDBgQFAgcBAAAAAAEAAhEDIQQFEjFBUWEGIjJxgZETQqGxUnLB0fAjYgcUM1OCouEk/8QAGQEAAwEBAQAAAAAAAAAAAAAAAAECAwQF/8QAHxEAAgIDAQEAAwAAAAAAAAAAAAECEQMhMUEEEhMy/9oADAMBAAIRAxEAPwDxpqJCESpECIHIyhchjAASIghSA4JxqAJ2kwkwEAKAibSJ2CvsBkzW+K7t+gU12EmwHCBAWUsyTNY4nJWZY4Fx5Ty4pl+Fc3xNIWspdlK1QEhhA9k3jMte1umoABtI59VP7kU8MkjJELlKx2F0G1xzUVbJ2YcFCIIQiCYgKgTJT9RMFIaOBVtgxNNVIVxl47nuqiDIQRIWoghCOKByMoHIYwQkSgpEhHBWWUUu9JUCmLjip+FxgY4WtyUyeio9PSeznZxpph1S5f3o5A7BbPKezlBl9AHXc/VU2SYoClTLzHcbPSQPbdXOF7Q4edLa1MuPDUAf50Xltts9eNKKJmNwrAO6ICxufZe18iNwfbzWnxWbUwO89o83Aekmyz2Ox1N7XaXgxy29xZQk7NG1VM8rx+E0EtO4J9Qqd7IVv2gcW1nA85HkdlTvdK9THdHj5OsQIggRBamQlRMOUh4TDkhoFXGVnuqoCtcrNlUehIiNRhCEQQhHFA5OQm3IYABclC5IZwV5gcE19HWRdr4PqR+io1ZZRio1MJs8Af8AIGQf5zUyWioNJ7PTsTgaj6YfSLTphpB4QBeBuYAuVXDKqz3EyIJAEM0iTwvuVa5XmWnw/MBPmBuifnpNT4lUxRYYkQdRNtvwi9wvOba0elGKaTGu1eTPFZrAQ6Wg3Gx3MD1+ipW4OuHaWHuyTZpaY5G11c9oO0NKvVb8F0ugQflmYEnhZNYjN3hgJgHi20gjh5JxckEoxe7MfneXA12NIvpII2nTz6rL4kAPcBsCQPKVpcfixrdUJu1pj8zrLLLtx36cGSvBEQQogtTE5+yYcpDkw9IaBVplpsFVK0y7gqj0GR2lE1AClDkkINNuRakJTYAhEymXGAJKFoVzk9RtA66gaT8rXDUD5t4+RUsZCOWOHETy/wDUywlruoKu84zKnVGtrG03TBawQw23A2B8ufRVuGwVSu7+mxz+cCw5Sdko3ZUkqtGsy/OWxcjTA4qZTwzqzXPNQMpzpB0arczdZWrkz6MNqWJI6wOfXcLSZFn/AMAaHnaZBFj5LDLja2jbFkvUiBSy/vQ195tDSPW/BHiMSWBzHmXg/TgtDSzug4h0N56rSP4Fic4qmtWc/YGwG89fJTFOT2i5uMVors0qSeh+sKvKu8RhNQAPomDkLie64HzsuxRo5LsqkQVxiOyOJa0u0BzRc6XBx9t1ThJoRxTT08Uy9IY2rPLzYKsVll7rKo9CRHCUJAlCQjkdGgXm3ASZ4IVIwxllRvGGuHUNNx7H6IGO0a9NgOlsH8RM+kQI9AnaGFfiHhtNhqVIAgeFscXHb7JnD5cTQfVJaAe6wkySRcgAeH8xtwW+7HYJ1LCtDrFxLiIgwfCHHc2+6EgIeC7EMaA7Eu+I8X0NtTHQwJd9PVaGm0izDDIsI8PQQpAYkbThbJJAY3tljmNDGua4udcGwAAsZ5+SjURrGl8Fw4i4cOYPqrvtZlgqMBIkBxkgSWyPF5SFQ4jAGmBBkGC10b/seizyR/IcXQj8C1onbzUPCVWukzJFtojy6J19M1Nyf09kOFy+LNIOoy4jcXgDzUxhXRSlY/TGo+Sv8hwAcZMSTxvAg3jr+iXBdmzHfIYPc/SwWky7CNY3uCBw5nqTzK2SEkI2hcWmOJP2soGK7N4XESXUhJ3c2Wun03Vq528cB9YQ06WloHGE6so88z7sFUpAvon4jNy352j7O9L9Fj3hex4nNv6nwafj+Z++k7kDqBxWB7fYVrMQHNAGtgJ4S4EifMiCs5RoRllPwCgKdgVC6D4MhEELUTUCFTmDcRUbAmSBHPVaPqmlf9jsnNauCI7hGmdviGdJPRoDnnoxAy9yHL2FwDmWDJDXXF3HccbAe61LhAWUwFRrKxNKdHxHNE76LaT7X9Vf0a5NQt4aZ9Z/YqocsOFnTEiUhalwx7qdIVgRnUjuFW5vgNYAAguIHTzPlzV6G2UN7dRuIjZMRlcxyj4DyzU18bPYZa63ApzJ8DqeDHdBkn7LVGmHQCAbHhPEfsnW0wBAgD2T4KiMWzClBwDZ4AJsNuOSDHh5pkta4tBAc4AkNB5lJutl94LhKmoweUn1SY3F6CWsGqoR3BwE21OPAefVR8TXdSoPe0S7utH5nGP1UTLMdTZUDXHXXeJgCYbHjcflbew5dSmInYbLxRZpBlzrvfxcdySsR/iJQ/03dXN9CAR9ivQ3vDrSJWP/AMQ8P/8AMDxa8fWVnJ6Ho80Km4M29SFDcpeE8DuhBUIT4NhEELU5QpFxhoJJsALoARrZsNyvTcpyz/KUG4dx04isHGsONGi4XYeVV4AH9rQeZUPKMtpZVoqYjScc+9KkRqbhh/u1Wjd/JnPfouNovrDuh9zqdVfIe9x3IBvJ52AGyGr0F0DQpBxqObZr6hLOA0iGgjpb2UjBYg/5ls+F7HEee8HqIK7B1JaBEaAGwOQ2PlwSGKdYarNLtQPKbH+dVr4J7NLQToKivxLQQJ3FkdTFNYJJt7+gUuSStjSb4PuPK54Dqmq72sLWG9Q7gGdLQNoRYPNWgd8aWusXDxNH5ipGDyZtBxq4ev8A1CbOfBdfhIsBfaFxS+pOVcR1xwVG/SKyqC63Ifqlq1klSg5jpeDJ+bcHibph9T2/nBdsZqStHLKLTpinEaQoLs7eJpgwDfz5hXGH7O16onusbvqedNvy7lS6eSYSg5mrViagO7hDDP4WDePVcv0ZoJVZ0YISUroo84eG4dxfMNGo87Cdk32fypraAePHVAfUduXF14kX0jkrztvgi9lhpaW6XEzAkQLRbdV2S0S2l8Jrml7ADpnSSIAkEjaR7qsH0KaJy4nF2RcWcUP9IUtPJgOr/sqbOarsVQdRc0tqWLZtLhfSeU81p8Njw8lmgh7PGx3jH9zXDxBRcfpcCCNTeF4qN8p39F1vZzni9VhBIIgixHEHjKlZcJDh0Wh7aZPAbXHE6alov8ryOZFj5A8VnsqPePksvR+DdCmXENaCSbADck2hbXA5lRy2k2oyH4twOifDQvHxXD5qhMwPlAXLlDAXsk19R1TEVXFz3ktkyXHi50+w9CtUKZAkmOuwXLlsuEsp8U+lTfqNdg6N77jO7SBaPVU2c5rUq/0qYBEF/wATg2mLkk8I4rlyGJGoybBufRb8YcAeTiI3PLyQZy6HsYLNAn1nfqkXLyZzcp0z0oxUY6HWYhxsHgz+K32/ZahtBzhemx5sJaWyPsZXLljk0axAqsAt32CCIqNLmCRuTbbzVBQe0VgH1IpgkF7RO3EeaRcuj5G9oy+hfyzSU8OZ1Pp1q53GohjSDt3RB2jcpMZjazPC2lhwdh8SmzzkNBcVy5ccncjZmazrPHmnHx5FpaCS1xnmQCVRYjOjTNKqD3mvaI5td3XN9RHsuXLrxRWmc2RvZqKWLYXfFLgA1pdq5aT+oJEKnzPHPNJ1aoSzUIo0drfjcuXL1Fw42V2Z5g2rQqAtkOpSR/c3Yj7+iweXPh65cl6C4f/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latin typeface="Calibri" pitchFamily="34" charset="0"/>
            </a:endParaRPr>
          </a:p>
        </p:txBody>
      </p:sp>
      <p:pic>
        <p:nvPicPr>
          <p:cNvPr id="21509" name="Picture 6" descr="http://www.nobelprize.org/nobel_prizes/medicine/laureates/2006/fire.jpg"/>
          <p:cNvPicPr>
            <a:picLocks noChangeAspect="1" noChangeArrowheads="1"/>
          </p:cNvPicPr>
          <p:nvPr/>
        </p:nvPicPr>
        <p:blipFill>
          <a:blip r:embed="rId2" cstate="print"/>
          <a:srcRect/>
          <a:stretch>
            <a:fillRect/>
          </a:stretch>
        </p:blipFill>
        <p:spPr bwMode="auto">
          <a:xfrm>
            <a:off x="1403350" y="1412875"/>
            <a:ext cx="1800225" cy="2522538"/>
          </a:xfrm>
          <a:prstGeom prst="rect">
            <a:avLst/>
          </a:prstGeom>
          <a:noFill/>
          <a:ln w="9525">
            <a:noFill/>
            <a:miter lim="800000"/>
            <a:headEnd/>
            <a:tailEnd/>
          </a:ln>
        </p:spPr>
      </p:pic>
      <p:pic>
        <p:nvPicPr>
          <p:cNvPr id="21510" name="Picture 8" descr="http://www.nature.com/cdd/journal/v14/n12/images/4402249i1.gif"/>
          <p:cNvPicPr>
            <a:picLocks noChangeAspect="1" noChangeArrowheads="1"/>
          </p:cNvPicPr>
          <p:nvPr/>
        </p:nvPicPr>
        <p:blipFill>
          <a:blip r:embed="rId3" cstate="print"/>
          <a:srcRect/>
          <a:stretch>
            <a:fillRect/>
          </a:stretch>
        </p:blipFill>
        <p:spPr bwMode="auto">
          <a:xfrm>
            <a:off x="5508625" y="1341438"/>
            <a:ext cx="1800225" cy="2517775"/>
          </a:xfrm>
          <a:prstGeom prst="rect">
            <a:avLst/>
          </a:prstGeom>
          <a:noFill/>
          <a:ln w="9525">
            <a:noFill/>
            <a:miter lim="800000"/>
            <a:headEnd/>
            <a:tailEnd/>
          </a:ln>
        </p:spPr>
      </p:pic>
      <p:sp>
        <p:nvSpPr>
          <p:cNvPr id="21511" name="Rectangle 7"/>
          <p:cNvSpPr>
            <a:spLocks noChangeArrowheads="1"/>
          </p:cNvSpPr>
          <p:nvPr/>
        </p:nvSpPr>
        <p:spPr bwMode="auto">
          <a:xfrm>
            <a:off x="5148263" y="3933825"/>
            <a:ext cx="2308225" cy="368300"/>
          </a:xfrm>
          <a:prstGeom prst="rect">
            <a:avLst/>
          </a:prstGeom>
          <a:noFill/>
          <a:ln w="9525">
            <a:noFill/>
            <a:miter lim="800000"/>
            <a:headEnd/>
            <a:tailEnd/>
          </a:ln>
        </p:spPr>
        <p:txBody>
          <a:bodyPr wrap="none">
            <a:spAutoFit/>
          </a:bodyPr>
          <a:lstStyle/>
          <a:p>
            <a:r>
              <a:rPr lang="en-US" b="1">
                <a:latin typeface="Calibri" pitchFamily="34" charset="0"/>
              </a:rPr>
              <a:t>Craig Cameron Mello</a:t>
            </a:r>
            <a:r>
              <a:rPr lang="en-US">
                <a:latin typeface="Calibri" pitchFamily="34" charset="0"/>
              </a:rPr>
              <a:t> </a:t>
            </a:r>
          </a:p>
        </p:txBody>
      </p:sp>
      <p:sp>
        <p:nvSpPr>
          <p:cNvPr id="21512" name="Rectangle 8"/>
          <p:cNvSpPr>
            <a:spLocks noChangeArrowheads="1"/>
          </p:cNvSpPr>
          <p:nvPr/>
        </p:nvSpPr>
        <p:spPr bwMode="auto">
          <a:xfrm>
            <a:off x="1187450" y="4005263"/>
            <a:ext cx="2270125" cy="369887"/>
          </a:xfrm>
          <a:prstGeom prst="rect">
            <a:avLst/>
          </a:prstGeom>
          <a:noFill/>
          <a:ln w="9525">
            <a:noFill/>
            <a:miter lim="800000"/>
            <a:headEnd/>
            <a:tailEnd/>
          </a:ln>
        </p:spPr>
        <p:txBody>
          <a:bodyPr wrap="none">
            <a:spAutoFit/>
          </a:bodyPr>
          <a:lstStyle/>
          <a:p>
            <a:r>
              <a:rPr lang="en-US" b="1" dirty="0">
                <a:latin typeface="Calibri" pitchFamily="34" charset="0"/>
              </a:rPr>
              <a:t>Andrew Zachary Fire</a:t>
            </a:r>
            <a:r>
              <a:rPr lang="en-US" dirty="0">
                <a:latin typeface="Calibri" pitchFamily="34" charset="0"/>
              </a:rPr>
              <a:t> </a:t>
            </a:r>
          </a:p>
        </p:txBody>
      </p:sp>
      <p:sp>
        <p:nvSpPr>
          <p:cNvPr id="21513" name="TextBox 9"/>
          <p:cNvSpPr txBox="1">
            <a:spLocks noChangeArrowheads="1"/>
          </p:cNvSpPr>
          <p:nvPr/>
        </p:nvSpPr>
        <p:spPr bwMode="auto">
          <a:xfrm>
            <a:off x="611188" y="4868863"/>
            <a:ext cx="7777162" cy="708025"/>
          </a:xfrm>
          <a:prstGeom prst="rect">
            <a:avLst/>
          </a:prstGeom>
          <a:noFill/>
          <a:ln w="9525">
            <a:noFill/>
            <a:miter lim="800000"/>
            <a:headEnd/>
            <a:tailEnd/>
          </a:ln>
        </p:spPr>
        <p:txBody>
          <a:bodyPr>
            <a:spAutoFit/>
          </a:bodyPr>
          <a:lstStyle/>
          <a:p>
            <a:pPr algn="ctr"/>
            <a:r>
              <a:rPr lang="lv-LV" sz="2000" b="1" dirty="0">
                <a:latin typeface="Calibri" pitchFamily="34" charset="0"/>
              </a:rPr>
              <a:t>2006. Gadā saņēma Nobela prēmiju  fizioloģijā/medicīnā par RNS </a:t>
            </a:r>
            <a:r>
              <a:rPr lang="lv-LV" sz="2000" b="1" dirty="0" err="1">
                <a:latin typeface="Calibri" pitchFamily="34" charset="0"/>
              </a:rPr>
              <a:t>interfernces</a:t>
            </a:r>
            <a:r>
              <a:rPr lang="lv-LV" sz="2000" b="1" dirty="0">
                <a:latin typeface="Calibri" pitchFamily="34" charset="0"/>
              </a:rPr>
              <a:t> pētījumiem un to pielietojumu</a:t>
            </a:r>
            <a:r>
              <a:rPr lang="lv-LV" sz="2000" b="1" dirty="0" smtClean="0">
                <a:latin typeface="Calibri" pitchFamily="34" charset="0"/>
              </a:rPr>
              <a:t>. </a:t>
            </a:r>
            <a:endParaRPr lang="en-US" sz="2000" b="1" dirty="0">
              <a:latin typeface="Calibri" pitchFamily="34"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lv-LV" dirty="0" err="1" smtClean="0"/>
              <a:t>RNSi</a:t>
            </a:r>
            <a:r>
              <a:rPr lang="lv-LV" dirty="0" smtClean="0"/>
              <a:t> video</a:t>
            </a:r>
            <a:endParaRPr lang="en-US" dirty="0"/>
          </a:p>
        </p:txBody>
      </p:sp>
      <p:pic>
        <p:nvPicPr>
          <p:cNvPr id="4" name="RNA interference (RNAi)- by Nature Video.mp4">
            <a:hlinkClick r:id="" action="ppaction://media"/>
          </p:cNvPr>
          <p:cNvPicPr>
            <a:picLocks noGrp="1" noRot="1" noChangeAspect="1"/>
          </p:cNvPicPr>
          <p:nvPr>
            <p:ph idx="1"/>
            <a:videoFile r:link="rId1"/>
          </p:nvPr>
        </p:nvPicPr>
        <p:blipFill>
          <a:blip r:embed="rId3" cstate="print"/>
          <a:stretch>
            <a:fillRect/>
          </a:stretch>
        </p:blipFill>
        <p:spPr>
          <a:xfrm>
            <a:off x="611560" y="836712"/>
            <a:ext cx="7848872" cy="5886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65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lv-LV" smtClean="0"/>
              <a:t>miRNS - CV</a:t>
            </a:r>
            <a:endParaRPr lang="en-US" smtClean="0"/>
          </a:p>
        </p:txBody>
      </p:sp>
      <p:sp>
        <p:nvSpPr>
          <p:cNvPr id="23555" name="Content Placeholder 2"/>
          <p:cNvSpPr>
            <a:spLocks noGrp="1"/>
          </p:cNvSpPr>
          <p:nvPr>
            <p:ph idx="1"/>
          </p:nvPr>
        </p:nvSpPr>
        <p:spPr>
          <a:xfrm>
            <a:off x="179512" y="1600200"/>
            <a:ext cx="8784976" cy="4525963"/>
          </a:xfrm>
        </p:spPr>
        <p:txBody>
          <a:bodyPr/>
          <a:lstStyle/>
          <a:p>
            <a:r>
              <a:rPr lang="lv-LV" dirty="0" smtClean="0"/>
              <a:t>~22 nt (18-27nt) garas nekodējošas RNS;</a:t>
            </a:r>
          </a:p>
          <a:p>
            <a:r>
              <a:rPr lang="lv-LV" dirty="0" smtClean="0"/>
              <a:t>Kontrolē lielāko daļu peptīdu kodējošos gēnus </a:t>
            </a:r>
            <a:r>
              <a:rPr lang="lv-LV" dirty="0" err="1" smtClean="0"/>
              <a:t>posttranskripcionāli</a:t>
            </a:r>
            <a:r>
              <a:rPr lang="lv-LV" dirty="0" smtClean="0"/>
              <a:t>;</a:t>
            </a:r>
          </a:p>
          <a:p>
            <a:r>
              <a:rPr lang="lv-LV" dirty="0" smtClean="0"/>
              <a:t>Ir iesaistītas visos bioloģiskajos procesos;</a:t>
            </a:r>
          </a:p>
          <a:p>
            <a:r>
              <a:rPr lang="lv-LV" dirty="0" smtClean="0"/>
              <a:t>Ir konservatīvas starp mugurkaulniekiem, bezmugurkaulniekiem un pat augiem;</a:t>
            </a:r>
          </a:p>
          <a:p>
            <a:r>
              <a:rPr lang="lv-LV" dirty="0" smtClean="0"/>
              <a:t>Šobrīd balstoties uz </a:t>
            </a:r>
            <a:r>
              <a:rPr lang="lv-LV" dirty="0" err="1" smtClean="0"/>
              <a:t>miRbase</a:t>
            </a:r>
            <a:r>
              <a:rPr lang="lv-LV" dirty="0" smtClean="0"/>
              <a:t> </a:t>
            </a:r>
            <a:r>
              <a:rPr lang="lv-LV" dirty="0" smtClean="0"/>
              <a:t>21 </a:t>
            </a:r>
            <a:r>
              <a:rPr lang="lv-LV" dirty="0" smtClean="0"/>
              <a:t>versiju ir zināmas </a:t>
            </a:r>
            <a:r>
              <a:rPr lang="lv-LV" dirty="0" smtClean="0"/>
              <a:t>1881 </a:t>
            </a:r>
            <a:r>
              <a:rPr lang="lv-LV" dirty="0" smtClean="0"/>
              <a:t>unikālas </a:t>
            </a:r>
            <a:r>
              <a:rPr lang="lv-LV" dirty="0" err="1" smtClean="0"/>
              <a:t>pre-miRNS</a:t>
            </a:r>
            <a:r>
              <a:rPr lang="lv-LV" dirty="0" smtClean="0"/>
              <a:t> un </a:t>
            </a:r>
            <a:r>
              <a:rPr lang="lv-LV" dirty="0" smtClean="0"/>
              <a:t>2588 </a:t>
            </a:r>
            <a:r>
              <a:rPr lang="lv-LV" dirty="0" err="1" smtClean="0"/>
              <a:t>miRNS</a:t>
            </a:r>
            <a:endParaRPr lang="lv-LV" dirty="0" smtClean="0"/>
          </a:p>
          <a:p>
            <a:pPr>
              <a:buFont typeface="Arial" charset="0"/>
              <a:buNone/>
            </a:pPr>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92150"/>
          </a:xfrm>
        </p:spPr>
        <p:txBody>
          <a:bodyPr rtlCol="0">
            <a:normAutofit fontScale="90000"/>
          </a:bodyPr>
          <a:lstStyle/>
          <a:p>
            <a:pPr fontAlgn="auto">
              <a:spcAft>
                <a:spcPts val="0"/>
              </a:spcAft>
              <a:defRPr/>
            </a:pPr>
            <a:r>
              <a:rPr lang="lv-LV" dirty="0" smtClean="0"/>
              <a:t>miRNA gēnu atrašanās genomā</a:t>
            </a:r>
            <a:endParaRPr lang="en-US" dirty="0"/>
          </a:p>
        </p:txBody>
      </p:sp>
      <p:pic>
        <p:nvPicPr>
          <p:cNvPr id="24579" name="Picture 2"/>
          <p:cNvPicPr>
            <a:picLocks noChangeAspect="1" noChangeArrowheads="1"/>
          </p:cNvPicPr>
          <p:nvPr/>
        </p:nvPicPr>
        <p:blipFill>
          <a:blip r:embed="rId2" cstate="print"/>
          <a:srcRect/>
          <a:stretch>
            <a:fillRect/>
          </a:stretch>
        </p:blipFill>
        <p:spPr bwMode="auto">
          <a:xfrm>
            <a:off x="1187450" y="620713"/>
            <a:ext cx="6965950" cy="6237287"/>
          </a:xfrm>
          <a:prstGeom prst="rect">
            <a:avLst/>
          </a:prstGeom>
          <a:noFill/>
          <a:ln w="9525">
            <a:noFill/>
            <a:miter lim="800000"/>
            <a:headEnd/>
            <a:tailEnd/>
          </a:ln>
        </p:spPr>
      </p:pic>
      <p:sp>
        <p:nvSpPr>
          <p:cNvPr id="4" name="Rectangle 3"/>
          <p:cNvSpPr/>
          <p:nvPr/>
        </p:nvSpPr>
        <p:spPr>
          <a:xfrm>
            <a:off x="1116013" y="5661025"/>
            <a:ext cx="7488237" cy="10080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lv-LV" smtClean="0"/>
              <a:t>Jaunu miRNA gēnu avoti genomā </a:t>
            </a:r>
            <a:endParaRPr lang="en-US" smtClean="0"/>
          </a:p>
        </p:txBody>
      </p:sp>
      <p:pic>
        <p:nvPicPr>
          <p:cNvPr id="25603" name="Picture 2"/>
          <p:cNvPicPr>
            <a:picLocks noChangeAspect="1" noChangeArrowheads="1"/>
          </p:cNvPicPr>
          <p:nvPr/>
        </p:nvPicPr>
        <p:blipFill>
          <a:blip r:embed="rId2" cstate="print"/>
          <a:srcRect/>
          <a:stretch>
            <a:fillRect/>
          </a:stretch>
        </p:blipFill>
        <p:spPr bwMode="auto">
          <a:xfrm>
            <a:off x="1187450" y="1217613"/>
            <a:ext cx="6697663" cy="5514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150" y="333375"/>
            <a:ext cx="6275388" cy="1143000"/>
          </a:xfrm>
        </p:spPr>
        <p:txBody>
          <a:bodyPr rtlCol="0">
            <a:normAutofit fontScale="90000"/>
          </a:bodyPr>
          <a:lstStyle/>
          <a:p>
            <a:pPr fontAlgn="auto">
              <a:spcAft>
                <a:spcPts val="0"/>
              </a:spcAft>
              <a:defRPr/>
            </a:pPr>
            <a:r>
              <a:rPr lang="lv-LV" dirty="0" smtClean="0"/>
              <a:t>Vēsturiska molekulārās bioloģijas dogma</a:t>
            </a:r>
            <a:endParaRPr lang="en-US" dirty="0"/>
          </a:p>
        </p:txBody>
      </p:sp>
      <p:pic>
        <p:nvPicPr>
          <p:cNvPr id="5124" name="Picture 2" descr="File:Centraldogma nodetails.GIF"/>
          <p:cNvPicPr>
            <a:picLocks noChangeAspect="1" noChangeArrowheads="1"/>
          </p:cNvPicPr>
          <p:nvPr/>
        </p:nvPicPr>
        <p:blipFill>
          <a:blip r:embed="rId2" cstate="print"/>
          <a:srcRect/>
          <a:stretch>
            <a:fillRect/>
          </a:stretch>
        </p:blipFill>
        <p:spPr bwMode="auto">
          <a:xfrm>
            <a:off x="1476375" y="1773238"/>
            <a:ext cx="6203950" cy="5084762"/>
          </a:xfrm>
          <a:prstGeom prst="rect">
            <a:avLst/>
          </a:prstGeom>
          <a:noFill/>
          <a:ln w="9525">
            <a:noFill/>
            <a:miter lim="800000"/>
            <a:headEnd/>
            <a:tailEnd/>
          </a:ln>
        </p:spPr>
      </p:pic>
      <p:sp>
        <p:nvSpPr>
          <p:cNvPr id="11" name="Down Arrow 10"/>
          <p:cNvSpPr/>
          <p:nvPr/>
        </p:nvSpPr>
        <p:spPr>
          <a:xfrm>
            <a:off x="4500563" y="2852738"/>
            <a:ext cx="215900" cy="2952750"/>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Rectangle 5"/>
          <p:cNvSpPr/>
          <p:nvPr/>
        </p:nvSpPr>
        <p:spPr>
          <a:xfrm>
            <a:off x="5076825" y="5157788"/>
            <a:ext cx="503238" cy="5032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5127" name="TextBox 6"/>
          <p:cNvSpPr txBox="1">
            <a:spLocks noChangeArrowheads="1"/>
          </p:cNvSpPr>
          <p:nvPr/>
        </p:nvSpPr>
        <p:spPr bwMode="auto">
          <a:xfrm>
            <a:off x="5795963" y="5084763"/>
            <a:ext cx="2016125" cy="646112"/>
          </a:xfrm>
          <a:prstGeom prst="rect">
            <a:avLst/>
          </a:prstGeom>
          <a:noFill/>
          <a:ln w="9525">
            <a:noFill/>
            <a:miter lim="800000"/>
            <a:headEnd/>
            <a:tailEnd/>
          </a:ln>
        </p:spPr>
        <p:txBody>
          <a:bodyPr>
            <a:spAutoFit/>
          </a:bodyPr>
          <a:lstStyle/>
          <a:p>
            <a:r>
              <a:rPr lang="lv-LV" sz="3600" b="1">
                <a:latin typeface="Baskerville Old Face" pitchFamily="18" charset="0"/>
                <a:cs typeface="Times New Roman" pitchFamily="18" charset="0"/>
              </a:rPr>
              <a:t>unknown</a:t>
            </a:r>
            <a:endParaRPr lang="en-US" sz="3600" b="1">
              <a:latin typeface="Baskerville Old Face" pitchFamily="18" charset="0"/>
              <a:cs typeface="Times New Roman" pitchFamily="18" charset="0"/>
            </a:endParaRPr>
          </a:p>
        </p:txBody>
      </p:sp>
      <p:sp>
        <p:nvSpPr>
          <p:cNvPr id="8" name="Up Arrow 7"/>
          <p:cNvSpPr/>
          <p:nvPr/>
        </p:nvSpPr>
        <p:spPr>
          <a:xfrm>
            <a:off x="2555875" y="4797425"/>
            <a:ext cx="215900" cy="1079500"/>
          </a:xfrm>
          <a:prstGeom prst="up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Up Arrow 11"/>
          <p:cNvSpPr/>
          <p:nvPr/>
        </p:nvSpPr>
        <p:spPr>
          <a:xfrm>
            <a:off x="4787900" y="2636838"/>
            <a:ext cx="288925" cy="3384550"/>
          </a:xfrm>
          <a:prstGeom prst="up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Curved Right Arrow 12"/>
          <p:cNvSpPr/>
          <p:nvPr/>
        </p:nvSpPr>
        <p:spPr>
          <a:xfrm>
            <a:off x="1763713" y="5661025"/>
            <a:ext cx="647700" cy="1008063"/>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633413"/>
          </a:xfrm>
        </p:spPr>
        <p:txBody>
          <a:bodyPr rtlCol="0">
            <a:normAutofit fontScale="90000"/>
          </a:bodyPr>
          <a:lstStyle/>
          <a:p>
            <a:pPr fontAlgn="auto">
              <a:spcAft>
                <a:spcPts val="0"/>
              </a:spcAft>
              <a:defRPr/>
            </a:pPr>
            <a:r>
              <a:rPr lang="lv-LV" dirty="0" smtClean="0"/>
              <a:t>Jaunu miRNA gēnu avoti genomā </a:t>
            </a:r>
            <a:endParaRPr lang="en-US" dirty="0"/>
          </a:p>
        </p:txBody>
      </p:sp>
      <p:pic>
        <p:nvPicPr>
          <p:cNvPr id="26627" name="Picture 2"/>
          <p:cNvPicPr>
            <a:picLocks noChangeAspect="1" noChangeArrowheads="1"/>
          </p:cNvPicPr>
          <p:nvPr/>
        </p:nvPicPr>
        <p:blipFill>
          <a:blip r:embed="rId2" cstate="print"/>
          <a:srcRect/>
          <a:stretch>
            <a:fillRect/>
          </a:stretch>
        </p:blipFill>
        <p:spPr bwMode="auto">
          <a:xfrm>
            <a:off x="1042988" y="908050"/>
            <a:ext cx="4391025" cy="5153025"/>
          </a:xfrm>
          <a:prstGeom prst="rect">
            <a:avLst/>
          </a:prstGeom>
          <a:noFill/>
          <a:ln w="9525">
            <a:noFill/>
            <a:miter lim="800000"/>
            <a:headEnd/>
            <a:tailEnd/>
          </a:ln>
        </p:spPr>
      </p:pic>
      <p:pic>
        <p:nvPicPr>
          <p:cNvPr id="26628" name="Picture 3"/>
          <p:cNvPicPr>
            <a:picLocks noChangeAspect="1" noChangeArrowheads="1"/>
          </p:cNvPicPr>
          <p:nvPr/>
        </p:nvPicPr>
        <p:blipFill>
          <a:blip r:embed="rId3" cstate="print"/>
          <a:srcRect/>
          <a:stretch>
            <a:fillRect/>
          </a:stretch>
        </p:blipFill>
        <p:spPr bwMode="auto">
          <a:xfrm>
            <a:off x="6084888" y="1484313"/>
            <a:ext cx="2286000" cy="401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33413"/>
          </a:xfrm>
        </p:spPr>
        <p:txBody>
          <a:bodyPr rtlCol="0">
            <a:normAutofit fontScale="90000"/>
          </a:bodyPr>
          <a:lstStyle/>
          <a:p>
            <a:pPr fontAlgn="auto">
              <a:spcAft>
                <a:spcPts val="0"/>
              </a:spcAft>
              <a:defRPr/>
            </a:pPr>
            <a:r>
              <a:rPr lang="lv-LV" dirty="0" err="1" smtClean="0"/>
              <a:t>miRNS</a:t>
            </a:r>
            <a:r>
              <a:rPr lang="lv-LV" dirty="0" smtClean="0"/>
              <a:t> bioģenēze</a:t>
            </a:r>
            <a:endParaRPr lang="en-US" dirty="0"/>
          </a:p>
        </p:txBody>
      </p:sp>
      <p:pic>
        <p:nvPicPr>
          <p:cNvPr id="27651" name="Picture 2"/>
          <p:cNvPicPr>
            <a:picLocks noChangeAspect="1" noChangeArrowheads="1"/>
          </p:cNvPicPr>
          <p:nvPr/>
        </p:nvPicPr>
        <p:blipFill>
          <a:blip r:embed="rId2" cstate="print"/>
          <a:srcRect/>
          <a:stretch>
            <a:fillRect/>
          </a:stretch>
        </p:blipFill>
        <p:spPr bwMode="auto">
          <a:xfrm>
            <a:off x="250825" y="692150"/>
            <a:ext cx="3298825" cy="5994400"/>
          </a:xfrm>
          <a:prstGeom prst="rect">
            <a:avLst/>
          </a:prstGeom>
          <a:noFill/>
          <a:ln w="9525">
            <a:noFill/>
            <a:miter lim="800000"/>
            <a:headEnd/>
            <a:tailEnd/>
          </a:ln>
        </p:spPr>
      </p:pic>
      <p:pic>
        <p:nvPicPr>
          <p:cNvPr id="27652" name="Picture 3"/>
          <p:cNvPicPr>
            <a:picLocks noChangeAspect="1" noChangeArrowheads="1"/>
          </p:cNvPicPr>
          <p:nvPr/>
        </p:nvPicPr>
        <p:blipFill>
          <a:blip r:embed="rId3" cstate="print"/>
          <a:srcRect/>
          <a:stretch>
            <a:fillRect/>
          </a:stretch>
        </p:blipFill>
        <p:spPr bwMode="auto">
          <a:xfrm>
            <a:off x="4572000" y="836613"/>
            <a:ext cx="4032250" cy="5751512"/>
          </a:xfrm>
          <a:prstGeom prst="rect">
            <a:avLst/>
          </a:prstGeom>
          <a:noFill/>
          <a:ln w="9525">
            <a:noFill/>
            <a:miter lim="800000"/>
            <a:headEnd/>
            <a:tailEnd/>
          </a:ln>
        </p:spPr>
      </p:pic>
      <p:sp>
        <p:nvSpPr>
          <p:cNvPr id="6" name="Right Arrow 5"/>
          <p:cNvSpPr/>
          <p:nvPr/>
        </p:nvSpPr>
        <p:spPr>
          <a:xfrm>
            <a:off x="3779838" y="3357563"/>
            <a:ext cx="576262" cy="431800"/>
          </a:xfrm>
          <a:prstGeom prst="rightArrow">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TextBox 6"/>
          <p:cNvSpPr txBox="1"/>
          <p:nvPr/>
        </p:nvSpPr>
        <p:spPr>
          <a:xfrm>
            <a:off x="2483768" y="3789040"/>
            <a:ext cx="648072" cy="369332"/>
          </a:xfrm>
          <a:prstGeom prst="rect">
            <a:avLst/>
          </a:prstGeom>
          <a:noFill/>
        </p:spPr>
        <p:txBody>
          <a:bodyPr wrap="square" rtlCol="0">
            <a:spAutoFit/>
          </a:bodyPr>
          <a:lstStyle/>
          <a:p>
            <a:r>
              <a:rPr lang="lv-LV" dirty="0" err="1" smtClean="0">
                <a:solidFill>
                  <a:srgbClr val="C00000"/>
                </a:solidFill>
              </a:rPr>
              <a:t>Ldbr</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lv-LV" dirty="0" err="1" smtClean="0"/>
              <a:t>Dicer</a:t>
            </a:r>
            <a:r>
              <a:rPr lang="lv-LV" dirty="0" smtClean="0"/>
              <a:t> neatkarīgā </a:t>
            </a:r>
            <a:r>
              <a:rPr lang="lv-LV" dirty="0" err="1" smtClean="0"/>
              <a:t>miRNS</a:t>
            </a:r>
            <a:r>
              <a:rPr lang="lv-LV" dirty="0" smtClean="0"/>
              <a:t> bioģenēze</a:t>
            </a:r>
            <a:endParaRPr lang="en-US" dirty="0"/>
          </a:p>
        </p:txBody>
      </p:sp>
      <p:pic>
        <p:nvPicPr>
          <p:cNvPr id="107522" name="Picture 2" descr="http://genomebiology.com/content/figures/gb-2010-11-6-123-1-l.jpg"/>
          <p:cNvPicPr>
            <a:picLocks noChangeAspect="1" noChangeArrowheads="1"/>
          </p:cNvPicPr>
          <p:nvPr/>
        </p:nvPicPr>
        <p:blipFill>
          <a:blip r:embed="rId2" cstate="print"/>
          <a:srcRect/>
          <a:stretch>
            <a:fillRect/>
          </a:stretch>
        </p:blipFill>
        <p:spPr bwMode="auto">
          <a:xfrm>
            <a:off x="0" y="1052736"/>
            <a:ext cx="8820472" cy="551279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706438"/>
          </a:xfrm>
        </p:spPr>
        <p:txBody>
          <a:bodyPr rtlCol="0">
            <a:normAutofit fontScale="90000"/>
          </a:bodyPr>
          <a:lstStyle/>
          <a:p>
            <a:pPr fontAlgn="auto">
              <a:spcAft>
                <a:spcPts val="0"/>
              </a:spcAft>
              <a:defRPr/>
            </a:pPr>
            <a:r>
              <a:rPr lang="lv-LV" dirty="0" smtClean="0"/>
              <a:t>miRNA-miRNA*; miRNA - </a:t>
            </a:r>
            <a:r>
              <a:rPr lang="lv-LV" dirty="0" err="1" smtClean="0"/>
              <a:t>mRNA</a:t>
            </a:r>
            <a:endParaRPr lang="en-US" dirty="0"/>
          </a:p>
        </p:txBody>
      </p:sp>
      <p:pic>
        <p:nvPicPr>
          <p:cNvPr id="28675" name="Picture 2"/>
          <p:cNvPicPr>
            <a:picLocks noChangeAspect="1" noChangeArrowheads="1"/>
          </p:cNvPicPr>
          <p:nvPr/>
        </p:nvPicPr>
        <p:blipFill>
          <a:blip r:embed="rId2" cstate="print"/>
          <a:srcRect/>
          <a:stretch>
            <a:fillRect/>
          </a:stretch>
        </p:blipFill>
        <p:spPr bwMode="auto">
          <a:xfrm>
            <a:off x="179388" y="620713"/>
            <a:ext cx="8529637" cy="3455987"/>
          </a:xfrm>
          <a:prstGeom prst="rect">
            <a:avLst/>
          </a:prstGeom>
          <a:noFill/>
          <a:ln w="9525">
            <a:noFill/>
            <a:miter lim="800000"/>
            <a:headEnd/>
            <a:tailEnd/>
          </a:ln>
        </p:spPr>
      </p:pic>
      <p:sp>
        <p:nvSpPr>
          <p:cNvPr id="5" name="Rectangle 4"/>
          <p:cNvSpPr/>
          <p:nvPr/>
        </p:nvSpPr>
        <p:spPr>
          <a:xfrm>
            <a:off x="179388" y="2276475"/>
            <a:ext cx="323850"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6" name="Picture 2"/>
          <p:cNvPicPr>
            <a:picLocks noChangeAspect="1" noChangeArrowheads="1"/>
          </p:cNvPicPr>
          <p:nvPr/>
        </p:nvPicPr>
        <p:blipFill>
          <a:blip r:embed="rId3" cstate="print"/>
          <a:srcRect/>
          <a:stretch>
            <a:fillRect/>
          </a:stretch>
        </p:blipFill>
        <p:spPr bwMode="auto">
          <a:xfrm>
            <a:off x="0" y="4508500"/>
            <a:ext cx="9067800" cy="165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miRNS</a:t>
            </a:r>
            <a:r>
              <a:rPr lang="lv-LV" dirty="0" smtClean="0"/>
              <a:t> nomenklatūra</a:t>
            </a:r>
            <a:endParaRPr lang="en-US" dirty="0"/>
          </a:p>
        </p:txBody>
      </p:sp>
      <p:sp>
        <p:nvSpPr>
          <p:cNvPr id="130050" name="AutoShape 2" descr="data:image/jpeg;base64,/9j/4AAQSkZJRgABAQAAAQABAAD/2wCEAAkGBxIRERUUEhMSFRUXFxcYGBgVFxweHBgXGBkXGBUYGhgYKCggGhwlGxoaITMhJSksLi46HCAzOTMsOCgtMCsBCgoKDg0OGhAQGzckICQsLDQsLCwsLCwsLCw0LDAsLCwsLCw0LCwvNywwLCwsLCwsLCwsLCwsLCwsLCwsLywsLP/AABEIAK4BIgMBIgACEQEDEQH/xAAcAAABBAMBAAAAAAAAAAAAAAAAAgQFBgEDBwj/xABSEAACAQIDBAQHCgkKBgIDAAABAgMAEQQSIQUTIjEGQVFTFBUyYXGS0QcjNEJ0gZGTodMzNVJUc7GyxeEWFyRDYmOUs9LwRHKClcHCw/EIZKL/xAAaAQADAQEBAQAAAAAAAAAAAAAAAQIDBAUG/8QAMhEAAgECAwQJAwUBAQAAAAAAAAECERIDIVEEMZGhEzJBUmFxsdHwFIHBBUJy4fEzIv/aAAwDAQACEQMRAD8A7gTUfBtzDvEJVkvGzrGDlby2YIota4uSNbW1vyo6QRSvh3SEcbgJe4GUOQrvrbyVJPbpVf8AEmJjLpZZEaXCShkARQY5EWQZGYn8Git59evStIxi1mzWEYtZstWExaSrmQ3GZlvYjiRirDXsYEVjE4xIygc2LkquhNyFZyNOXCpOvZUNBgZkwMsYQGRnxBVS9rh5XZeJCLXU35jsJFR+A2RiAyXjKquJeQAsnDG2GKaBWIHvhIyi/O+o1otjnmFkc89S14PEpLGsiG6OoZTYi4IuDY6jTtrGExaSqWQ3AZlvYjiRirDXsIIqn4HYeJU4cOrjLHhgGVk95Mf4VTduTHnlDZgbG1hWJ9h4kgDI5UtibBHQFGknZ0lBLAA5CNRdh2amm4RrvKeHHvF4oqrQbMxC47eZSULEs7sp4d3l4SpD3zW4GUqNSDe1K2psud8XnAcod1kdWUbrIxMgIYg2bryhswNja1TYtSLFXf2FnoqhbSwE0UeLkaMojxvuvfAdyN5crYHTOTn4b25dVPW2HK7W3TJCcRGxj3gNkWN1le4bkzFdAbnmRqaro1qV0a31LhRVRi2NOJ5DZwLzZXV1UNGyFYor3LDLpbhsCoIJ1ptBsbE7h0MTAZ4mChowzZQwfMmYxOPJ60LczawpWLUXRx7xc8ROsal3YKqgkkmwAHMk0iDFo7Oim7RkBxY6FlDDU89CDpUFNsyaTZjQsi70owCg6XDEx6sTY2t1kA8jami7Gl3plSIx+/4ZlGZbrEsSLKLKxGliCBztpfShQjnmChGjzLfRVZ6L7MnicmYODkKucylZXLX3mhLE2vqwXna2gpuNmYlcTK6R3Db45nca5lO7CvGQ9s1hlZeEcm0FKxV3isVWqluoqkYTYmIJAaJljM2GcrnUAKqus2isf7N9SWuOettkWwsSqjdgxuVxiZt55IZv6KNCdALWt5PmNOxaldHHvFzoqD6L4F4g+dXjDZbIxUgFVszAIWtc+e5tewvUDF0bm3IBjbP4JKD74NcRmBhvxWJAvY8h2ihRVd4lCNaVLXjtrxQ33hccSp+Dc3ZlLALlBzaA8r25c61J0hwxUNvLBpBFxKwIkIuFZWAK6a3IAqFxGxsRJJchwDPh3zK63CpAUkYa6EPp561Ho9I4EUsZkHhWd5S4JliMMiBzc3DLdVsAOQI66pQhTNlKGHTNlnl2pColJewhNpNDwnKrgcuLhYcr87c634XELKiuhurAMp7QRcHXWqhBsbGkNGxW7YlHaVrMGjhjTdsyBgSWdEuNOvqqd6M4SWCNopbEJI2RhYBkbjFluStizLY9gqZRilkyZwilkyXooorMyCiiigAoorTisSsa5mNh9pPYBQBuoqAm2rK/kAIO3mft0FNo1aQZhKXHaHuPPy0q7NSL9EWiiq14Gw5Mw+c1lZ54+TkjsbX+NFmjC/wLJRUXgdsK5yuMjdXYfQf/ABUpUtNbyk6hRRRSGFIilV1DKQynUFTcEeYjnS65lsnYWNgwiRr4YhOEizqkmbJMky3VEaRAg3dwwjZCRexzWNAHTaK5ntqDajYOJY4cQkypiCGjne+8WQbjOrTX4ku1neUL5OUk6WHpHgMXPJEuZ1izzE+DySRtk3Mm73jKwJO8ycuvzUAWiSVVtmYC5AFza5PIC/M+asyOFBLEAAXJJsABzJPZXPtlbO2gph3pxDX8XSSZ5S1pcs3htrnhW+7ui8PYOdTfRfZuJjw8YlZnaRnOIGJd5GsWIVUBJVRk0tyPXregCwYTHRS33UkclueRg1r8r5eVbVkUkgEEroQDqCQCAR1aEGq30a2VLDCXSOGKaeZpZlZbZUJKxxgR6ApEEXsuCeZNbei2yWw0+O4WEck8bxlmLFx4PCrtmYlj74GGtAExtLHJAmZ1lYXAtFFJK2v9iJWa3ntao/CdKMLJIsWaWN2NlWeCaHObE2UzIoY2BNhrpU1Vf6W+VgvlkX7EtAFgoophittYaLebyeJN0EMuZwN2JDaMtflmPK/Omk3uAf0UmSQKLsQBcDU21YgKNeskgfPSqQBRRSZHCgsTYAEk9gGpoAVRUfFtzDNMYFniMwJG7zjNcC5GXncDW1LG1oDNuN7Hvhru8wzWADHh58iD84qrZaAPaKKKkAooooAKKKKACiiigAooooAKqW2sSztIy2O7DZQ17cPlcu2x+yrYReqPiNixpK6McRYkkXxE+qt28evZWmHQzm9wvJLMVikEW7LgOFzXZVaYldfikw2I6w1qeY6JoZleBYxnUK6kEAneRJG3D1jeEecW7BUPiJsLE7Ax41ilyWTESWuEMrWJlBuEZjy6253ptiiu/RFeZrvlUNLiLt76BlD72y2UZsx5lRpSeJFdp1ww8ZpUVFT7E7JtPEAMcsHDn/L+IJT/APEfpFZnxeIDlcsGhtfj/ufvR9Bqv7JeNuGVMS7PlMaxzTqXzb7eeXLlYABuK4vmIt2uji8EdcuNuQjDNiZQWz5CLXl1tw3byRkte4FJYkNeQSwcVOlqHBaZzxCIAAE2zXsSw0v18NWbo9jTLGQxu0bZSe3QFT9BFVY4PDtGHQ4hQwvriJgQBfQ8fUb/AG1MdA8NlhkkGfLLIWTOzMcigKpu5JsbE/PWk6Wo5au9qlCzUUUViWFUvZfugI2GEs8MsbbmObTJkdXcRkoxbRVcgFpMgA4vJ1q6VA4TozhRGgiMgVYVhRo5mBEauHFnQ3PEBrfUXBuCaAG+0em0EGGixLpJu5AzXV4GyqpsWJEmWTttGXJF7Cne2uksWGKKEknd2dQkGQkFEaRs2dlC8KNzPVTTEdBcE8e7KygZZkYrK4LrO4kmDkHizOA3zW5aVK4nYkEjo5QBkLkFdLl0aNi1vKOVjz7aAIfDdNYpigjSVcz4a28UcUWJDmKRbNoDkbnxC2q8qe7J6RLioS8aNEWLrF4RlXeMul1CsSVDadR7NLGkRdF8JEYyAVyDDIl3P/DBxAuvM8bemn+D2XBBEihVyxZipexKXOZjmbl6aAI7o3tqaUStifB0VZjDE0bECRk4ZbZ9dJAyDtyMeViVbA2zPNPNDNHEDEsbExOWCO5f3lmIALqoVjbqcaDS7vZWEwu6WKIxyJFy4g5Ukk5ideK9zem3RrYOHwmcYeWZwSQyvO8gVyxdzZiQrlmJJ5m+tAE7VX90DFiCGDEMLpBiY5GAKhitnWyBiMzXYWUG56rnSrRVf6W+VgvlkX7EtACNn9M8PMVCxY0FiAM2DxAAJNhdsmUDzk2FRfSfoTJi5MQyyoomV1KkHX3hUizf8kq59Ku9VPbON2gssghXgDMqe8ltBhTKGvfW8wEf/URztbbBclKsXQTNGL6KTyTSOzwsrSxyKhvY7rEJMuYWvm3YaO5LeawOUbI+i0xa0kiNGDCLXbiSOeWVsw5XZZApXUcOpINgqLaGMEwDI6RtI3EIXe7ZcLkQi/AhzTXfQAoNRyZMm0NoKkZyFmYSG25NjIHURROR+CQpmJkbS+txYK2lcSiVV8/wWQ82JsCWA4gvKzmXNlJbTVpGUlQoswDhb5mJCjUAACHboTOImVJwrFGTNmfk2C8HP0z2lJ67X51FzYDHqMU4OKvJFtER5XnZi4mkGHBRmKxe9hTGyKL3tcaZ5GePHus2HK4gs00cZlVzHeKOMM0qSDRC5CggdbOOq9XSSbaks94EknRSQYgTCZr7yZsuZiqbyMoksSPdFmXUaqVId7ipjBbNdZzLJIZLQpEhYLmBzM0znIFUF/er5QB72NKhto7U2gMHh3jiAnbhnzpIQjqjC+WNWcoZQNQvknmL5g12lt3HRPNmUrGJMOkL7kkNvJ4IpxzucuchLhS9yQDluc7ZzyqtOfz7BkXeiqUNqbTKSMIicsaFAYipfNiZ4y5FiwcYZY5TGFLXa2XXLW6Hae0N5CGRSrxMTkhlsH99ylzIqW0EV1ujXzAKwIKw8F6odS30VR49s7SKw2hAu7q7PHLa43OQALHnCHNKMzRp5HMCxeS2DPipMU5mEgUI62MbKgYTHIFYkiT3vKcw7T/yqnhNKrYVLNRRRWQwooooAKKKKACmW09nCYc8rDyW/wDB7RT2ihOgNVKPjMDuy2/i0Oa7C5U5k3bajldNNbUqMYZ7nKpv1gnmGDggg6HMAbirtTHEbIw8hu8MTHtKi/01Vy7UL/0t0mVfwTCgWEajUG9zcWvazXuBqdAes1HzSYS+VUDMAFCoWZha1soUkoeEai3Ia1cj0cwnXh4j6VB/XT7D4VIxZEVR/ZAH6qKx7EO7E7ZMqGz+jss4UTLuYB/VX43HY5Gir2gEk9Z6qucaBQAAAALADqFKopN1ElQKKKKQwrmOyNi42DCJGpxiXwcWdVbNkmSZbqiF0yDdXDCNlJAuCWsa6PJjYlNmkjBHMFgD9FJ8YQ97F66+2nawOe7bj2m2DiWKHFJMiTsrRzOTvFkG4zq0gY5ku1pGkA8kqxIqf6R4PGTSRKC6xZ5rnDSOjZNzJu94QQQd5ktbrqx+MIe9i9dfbR4wh72L119tFr0AouysDtAGHenENfxdLJne9pcs3hoGvCoIjuo4ewamprovs7Eph0ExaQyM5xAxTs5CkkKiLqoXJ1dfM3JNWDxhD3sXrr7aPGEPexeuvtotegFf6MbKkghLxwwxSzzNJKrLlypcrEgCCwKxhF7Ccx5k1o6H7PePF4iQYU4aJ4oFCsIxleNpsyIIjZ0AbNnIuS5FyBZbP4wh72L119tHjCHvYvXX20WvQBG1Npx4ZA8u8ykhfe4pJDc3I4YlZrac7Wqu4/aXhsuFWCHFER4hJXeTDyRIqKkgJvOFLG5Gig1ZfGEPexeuvto8YQ97F66+2i16AOaKbeMIe9i9dfbR4wh72L119tFr0Ac0U28YQ97F66+2jxhD3sXrr7aLXoA5opt4wh72L119tHjCHvYvXX20WvQBzSXQHmAeR17Qbg/TWjxhD3sXrr7aPGEPexeuvtotegDmim3jCHvYvXX20eMIe9i9dfbRa9AHNFazOmXNmXL+VcW+nlWrxhD3sXrr7aKMBzRTbxhD3sXrr7aPGEPexeuvtotegDmim3jCHvYvXX20eMIe9i9dfbRa9AEbVw7yR5Y2KNniOYGxCrIjPbQ6lQRYix5HSq+MDtJSHMwY8IZVK5bt4IHKhk0C5MQRz8sGx5VY/GEPexeuvto8YQ97F66+2i16AQksGNIGYgusejKRl3zxxxBrWXhUmZyDe91I6lU8C2gjMsckO6Ue8hvKOQ3RJDlNlYMULC5AiRhcu1pvxhD3sXrr7aPGEPexeuvtotegEEmF2oN3eeBuqQ2tcAlMyDJoWQ70g6BkCC6sWGzGYTaDh8ssa5lYBLgqpMcgUBwgY2cob+Y6dVTPjCHvYvXX20eMIe9i9dfbRa9AIN8BtASs6zoQy2sxFhZsQVyqEsCM8Ot9crA30NbMPhto3TPNDYGIvYc7IBMq8I0LAm/Pi6razHjCHvYvXX20eMIe9i9dfbRa9AIbExbQN2V0X42RCp5RuRGpdBzkyAljqLkZOVSew99uF3995ds18o+M2XRNLZbW0Bta9jet3jCHvYvXX20eMIe9i9dfbRa9AHNFYBvyopARWy8MjGYsiE759SoPUtP/AAKLu4/VFQONjZoZQFkYeFqWEd8xQOhe2Wx8m/KtWHkxcShVSXKxbIGGZlXfrYOSSR70WIueWnMWrdwbzqZPEtdKFj8Ci7uP1RR4FF3cfqiq9DLi5JxnSQRrMjC4AsLYhXBKgAqLRH43PmerbisdiS84iu2QuqjKLC0CumvMtvGAt2HzVhjS6Klc/ImWOkq0e+hOeBRd3H6oo8Ci7uP1RURNLjFeQKMwVDkuo4jkBB0AGbPcWLDQcusqfE4gZQokYHJYtGAfwwEhYDl72T1D0Vn0/gw6dZ5PgSvgUXdx+qKPAou7j9UVEJNigYSczBmOcZQLDNbnbkF11IPPU6LWIZsWxAbMtymY5F4Sc+8VL+UoAWzEHnzPILp/Bh067r4Ex4FF3cfqijwKLu4/VFR+z5pyziUOAHXKQosQc1xawIAsNeLn5R1A14qfEiWQAERhTkyrmJ4AQRpbNnuLFuXV10+myrmPplStGSngUXdx+qKPAou7j9UVBR43FZkVswktdlCLlvvcpF+pMlyGv1Dr0O0S4vNH2MzFrry4wApCi4GS5uba9fJSlj17GStoT7HwJjwKLu4/VFHgUXdx+qKgmxOMyNo2YONco1WzXAGU5dQvUw18rmVsUZJAuLGwuOyqhi3amkMRT7OJq8Ci7uP1RR4FF3cfqit9FaVZoaPAou7j9UUeBRd3H6orfRRVgaPAou7j9UUeBRd3H6orfRRVgVcRjwMCwt4da1tLeMOVqX0rxgwqoyR4fXMWzhdEQXYhbqSO0rmI/JbqwPgo+XfvA1O7QMYTNIoZQQbFc2twFIHbc1eM3R50zf4HhyjF3SVUV7x3ErBXw8fFOYly5Twl440cg2Iuzj6D12BxidrruMLOuHjCzkMQyhmWLcyTmwW13KIba6X6+VSEm1MLZpGTybMSYtRfMM3L+6Iv/YHPS+6LacWgKFcjFVGUaWdYQVtyF3A9F65ulW64f1Oz9i5+fz7ERL0hgUP/AEYExxzSPbIQFhSGQ2YaMSJkGnXfspTbdiCuThDdSwsFVvIkaJzwXNgy9nXyGtSOH2lhWMcYVQZFORSgF1e5OnY2U+m2vVfM2NwxYxsl7tlN47qSXC87W/CMuva3psdLXNSH9Rs1N3MVPPAsRl3SMoyWyqpzZ8mU6edh+umjbUgF/eACIt7YhQctwLWPI3+zXrp1FteFoy2UkEIXyoSMzhLKTYXNnTmOXorRtLaMAjYCMNqFsQVB41iezAE8JIU29FRPFe9TOLExd8ozSVDW21YQGPg44bA2CniaVoQBlvfiUm4+i+lK8ZQ6/wBGPkBwCgBa+UkAW5jNqOeh05XTFtuMhQYQA6LbllYGRkVRpqCAzrpqL6Ct3jbD3mzIoEdlJsDmXMUII6gHBFjpyPXUrFb/AH8vMhYrf7+X39AxGKjCxOsEbK4cnQXGVC1gLanS1aBtbDkEiBT8yAEWdwbnTWNQw/5189pHFbSgjCZhzRpFst7KmRSR2H3xR85qOxHSbAxq2eyqrAWaOwJBkUEXFjbcSeppzF9G516x1LZ8eecXl5E1HhYmAIjTUA+QOuleBRd3H6oqP/lHh8wW7G5CqwU5WO9jhNm5G0kiqfn7K14jpNCq3GYkxmRQQRmAuSL9tga1v8TdYOJoSngUXdx+qKw2Ci7uP1RTLB7djkYJYhy7IFtfyTMA1+oHcvr26dl5RqalUmUHF0aI7o38Dw36CL9haKOjfwPDfoIv2Foq59Z+ZKGa4polkKBSTigpzEgWZkU6jr1/3yrC9JRxXiPApZuIfEU7y2nxXsh5c71qxu2YMFh8RPiL7pZzmsubyiirp6SKgZPdb2SjEMZlYXuDAwIvqbg6686meBjTk3Dd5VMZxm3WMqfYtp2ud0z5AWWRIiA91LOyKCr21HGOrqIpqvSCysTGqtZSBnJDEs6EXVSecZPI6W5a2rcfuu7INlVpTqLKIW530sB13pB917Y/5Un1J6jcfbrSey7R2V4EuOJ2T5Is0HSIkgsihGKZeLUBsO0/Fpbqy6Hr82uW6RHLmEV+JEHH8ZoRMb2XQBTa+tz2cxWP53dj/lSdX9Serl9FB917Y9rZpLG1xuTbS1tPmH0Uvpdp8eArMWnX5IuG0dsGIIRHmzRtIQWsQFMYI5G54/s51o8em54ADfJYvw598Yrl7XC3HO3zXqrt7sOyDzeU6W1hPLS4+wVlPdb2QxygysTfQQMb31OnX203su0Vqq08inGbbpLkWxttHWyJoY1B3nCXkAI4gNF18r0aa1HybclaVSmkZ3PMKVBd2Vsz3DAELwkAgm3bUSPdT2YRouIKt/8ArtZgBfs14Rf0Vj+dTZZ6sQQQv/DtqCbJ1agnlUvZcd68CZYc3+8mcPt5wx3gHCuIfQeWiOFjsfyr5lt6D10rD9IWSK8gDMrlXJDR2WwYNkIL2sbcraG5FQg91PZZNrTkjNp4O1xaxfS2ljYn5q1ze63skEZzLc2YZoG1HxSL/YaS2TaFurwEsPEX7y3bQ2xup44hGXz2JINrAsEuNLNYm5uRpyuSBTHBdKhIygxqobdEHeXyrNvsucWGVhutVv8AG51XX92DZBIJaUkciYTp6OytI91XYodnvJmcKre8tYhWZl05Xu7G/PWu1YMqZwfM1d1cpE5iumN4SURQzYZpRxE5HEBnCsMoBGW3Jr6jQA3p/Dt5g+7ZAzNK6R2NrhJcjjl8SMh/PY8rVWD7rmxu1+VvwB5WIt6LEj5zV4wkcU26xCg6pnS9xYSAEtl5ZiDa9r6kddKaUd8GiVGfeH9FFFcxuFFFFAFZHwUfLv3gamds4yCCFpMQypEuUszXsOIBeX9q1Qw+Cj5d+8DWj3VpcmycQxF8pha3baeI1vKN0rdZP8E9g0l6YbCbysThz87cuPTl/eP6xrLdM9hkgnFQXDZub87q1/WVT6ReuJt02je5mw6uweR47hbAuFJa51DmQFyw01ItyytJOkGEvmGFVmL5mLpHYrniJWwGl1Rxccs5tXQv06PbH0M7YaLgd7i6cbFUqVxcIKqFFi3ki9gdNbXNr8rmsN032KTc4qC97/G55le/L8pQfmrz/htuYVZpXfCxujGIqgRVAyWzgXLZA/MgXJ7RzDxdv4Egl8LH5cXCkSLcKXZ2F81g1kQoWsAbi+oqn+nwXY+Q6R3UO4p0z2GOWKgGijm3xcuXS3MZV156Clfy22Jct4VBckN8bmGD3GmnEATbmedcOTaMRyEbNBT3o2WLylQPcZyCTmJQ5xYm1iDSGxljhymCdWhmWRnWHK8gVy3NOEXuBlAsMo1NStgw9PQVI6I7n/LTYf51h+YPxuYcyC2mlmJPz0fy12Jp/SoBYEAguDYkE6jXUgGuMDpLiSqk4aUSLY2WMiNiFxQN17C0+YjrOblelxdInBUjBzqwlhlugZcpiWKIRqLeQIlkUXN/fDS+ghp6DpHRcDsWI6YbCcIrYnDkILIOIWXTh0HLhXTzDsFJbpbsI/8AEwX01BcEWaRtCNRrJJy/LI5GuNbP29iEjCvHjmfhu120yOXIW4vaQGz+geVypyOksl7nDYs8RNje3FIJFHL+qtaM9VybLyp/Qx09DRYskqJ5HV5uk+wnk3hxcVyGBALZSS8UmflcMGjUggjUk6nWlL0o2ALWxGHFlygAva2Ura3/ACm30dgrkEHSKdXF8Pimj1JDZs2bgBYEDhZlV7sLG88h10vTfFk/cy+o3sq4fp8Hvy4D6ee6p6p6N43AYqZ5cJMspjTKQvkpvXaRjqASWZTzJtbS1zeyNXGf/wAc8M6eHZ0db+DWzKRf8Pe167M1cWNhrDxHFBc5ZsjujfwPDfoIv2Foo6N/A8N+gi/YWion1n5gime6TOY9lYtxe6YqJhlIBus0J0JBAOnWD6DXHB0yiswODVlKsoDOvDmVFLABAASVJIAA1AAW2vXfdW/E2O+UJ/mxV5yr1tjw4yg66/hGcmWXG9KhI8T+DRAxsWvoCQWjIAyKtiMlgTfyjpTxel2HZtcGiAspJXdkgK4cabseSoyLysCb56gtnHCbphMJd7clSvkiy8AJvyZic2hICi3M0/TxXfXwq1zysdM/Dcaa5LE268w7CN5QgsrWI2YHpTFG8zNhEcSyI4GYDJkN7XCak87iwvrbqqalx7yDOuyp9RJZVj4RnMTq6sIrnVDcG98xsVGlVvGHZ2T3sYjNZtTawIS6m3nkAB15G/OvQuyhL4NDlYW3UVh5t2t9fTWWM4xo7RVocem2jOXuuyJUXJYqsR0YMpR1LRGxUAqAQRqL3AtTfEYrFb2CSLZuJiaESC6o13Z1yhyRGAGBuxsLEk6C9d0Am14h5uXa3/jJ9Deatnvlxrppe9vnOn0W8/zVisVd3mwuOHNtPFtujJs7F3jJ/BB0W2eN0VV3Zyqu6VQLnTTz0S7SxbBwdn44ZyWOUuLFy+8A970UBuAa5CL3flXeb0Xp3x7vqK44E+KnZkZtm485GZlAZlFykCLdRDaw3KtlAC36gBaovb0WOxQizYLEgxplJ3T3dibs2igC/Z1a6m9ekb0XpxxlF1SC48sfyexn5rifqX9lH8nsZ+a4n6l/ZXqe9F60+rloFTyx/J7GfmuJ+pf2V606MqRg8MCCCIIQQRYghFuCDyNMr05xu0XVF3CLMwbLIobyPejIL5QbE8AsfywfTx7ZivESqtxcGS1FVZ9o7QaWPLCEjzqJLgk5T4PmKiwJHFKOemW+oBFOcbjsaGOSC4LYewsCUVmbf5jmAdgFA4TpnBsbG/CaFgoqrbL2tjiVE2GOo4gARZsuZsrHSwbh4iL2uC1wTsTbOJWcRtAWzu1jqMsYliT8nmqSZi1ypy2B1sADA+Cj5d+8DTP3YfxNi/RH/nR08HwUfLv3gaZ+7D+JsX6I/wDOjrpX/Rfy/KF2HlmpPZcWFZH38jq5tkyg2GW1wxANg17AgG2Umx0BjKK96SqjIsMeD2b8bETdXJTfnrpl04bHmdSRyXMycThdn5WKTy5ggyjKbFwhJvddAXAF7/GPk5RmgKm8Ns/CnC7x5isvFw5l6lcpwWzG7BF56Z83JTWUo25uTGdx6NGXwDCZLW8Gg58/wYv5uz6PPpKgy3NyLdRHzdR6rX8+lN+ikjLgMHZMw8Gg5c77sX07OX01KyTPbSP4t9TyPZb+IrzZb2QR+ab/AHl5XH22zea+XqvSlabS9uetrctOXz3HoPK9SG8bTh7L6dZKg2Iv1E/RTi1IBjei9PrUWpiGN6L0+tRagBzsA+X/ANP/ALVLNTDZI8r5v/NP2rjxeuzeG4jujfwPDfoIv2Foo6N/A8N+gi/YWipn1n5lIo3urfibHfKE/wA2KvOVejfdW/E2O+UJ/mxV5yr2dh6j8/wjOQUUVZpuj2FuSMbGq3IF7M11XM1ypC6gpaxOrMPik11ymo7yRoseC8FBLNv8puBm8rNJlFiuUi27vxDmx1IynvWy3kGHhyqCN1HbXl72nn7b/R564djthYWMSsuMjfLvN2oIzHKeAki4IYa6dutjpXetnYoph4BkuN1HqASbbpTyHadOdcOO1KlG/uDF55fyVHLrvblfsvbX6KxK0vxVW1+3qyjl/wBWmtvR270xxN7oAeGws2t7XOa1gBc+ehccbm6WFwOR62UdXPQk9mnOue1kmICxUZhZuv8A3rS6xBjWZwpjsCT1H5teX/157VIZR2CilBDCin+UdgoyjsFADCin+UdgqPxk7M25hsH0zvYERKeRtyLkcl+c6WBaVQGWLxDOxihNm0zva4iB1HPQyEclPLmdLBrjsjCJDCiRiwCg87kk6szE6sxJJJOpvULhMIkSBUGguddSSdSzE6lidSTVig8lfQP1VjtDySW40wzZRSDKt7XF+y+vbypRYdtchqZopKuDyIP+7VkMDyoArQ+Cj5d+8DTP3YfxNi/RH/nR08HwUfLv3gaR7p+z5cRsrExQo0kjiPKq8zaVCefmBPzV0p0mv5ewuw8oUVaf5udrfmU32e2pfYvub4opIMTg8UrHLu2QA27dBpbtJv5ger2pbRhpVrzM6M5/RXS5Pctk4SIsbqjE8C3DZgEBsNOENfnqUtcXton9zGazFMPjb5ZMoKrqwZxGDpoCmQ+ksNLAmPqsLULWdQ6JzWwGEubf0eAD6tamN4e00y6O7GmXB4ZJImDJDCCD8VlRQR8xqRfZbkWMZt2f/Vec5xrvJUc8zXvD2mjOe01kbHbu27ef8awdjt3Z6xz7efXRdDUq2Pjw/sM57TRvD2mgbIbu2+3z+2seJ27tvtp1hqFsdXw/szvD2msNMQLkm1ZOyG7tvt9FLbZrkW3bdX2ajXnSco9jE4rs9CR6PSZs5vccP/tUu1RWwcKYwwKlRpb/APon9dSrVyYnWNI7iO6N/A8N+gi/YWijo38Dw36CL9haKmfWfmUije6t+Jsd8oT/ADYq85qLmvRnurfibHfKE/zYq85V7Ow9R+f4RnIsY6KXF1xOHGriztlPCTqbXCgizC5Fx57ApTouCA3hMFiwVvK4cyLIua40OUkW/KGXnyr1FdNk+9yJJzF9HciZvCMO3CSAGNzlTeEcrcgRz56c675srGsuHhGVyN1HqP0an+FeZ69UbDiXwaDT+pi/YWuXaU0lV1EzX4edbiQWF/tHLtrX41OvDLpccuy3n0vfS9Su5Xso3S9lclBEccebXyyaEgj0dfooTGsRcqw1tz+gj01I7leyjcr2UARcO0WbmrjS/wCvTW3Z9o5XFCbSJNssnMj+OtSm5XsqJx20BvxhYlO9ZA+cglEUlgSbc24dFPO46qai3uAb4zbD3McYYPcBmNiIwWyhj2seYHz8hq+wUYjQKmYDmb+UWOrMx62J5mnWEwCRLlUHtJJuzMebMesmjGSRxIWfloABclidFVR1sToBVeCENcbj90tzmJJsqr5TseSqO37AASbAE1NS7OkxEEIeQxOvE26ZgLlGULcEEgZgbnmVBsOqHwOAJbezAbwiyqDcRIfig9bHTM3Xy5AVbcOOBfQP1Vz7RSiRphlcbogGkSR5ndo3RlzXNsu40N211hv5ib66334zowshJM0gJbDsxsl3bDszKX0sdSp0AsUU+arBRXKalY2b0SMBTLiJAFGW4HFYLlXUkg/lHMGF72CiwGw9HJBiBIs5VSxdwoZSzBoCtwpyklY2DHlxGygsxqx0UAVkfBR8u/eBpx08mZNm4x0ZlZYJCrKSCCFNiCNQabj4KPl37wNbfdD/ABVjfk8v7JrofWX8n+BHD8RiGIYx7Wx/CJi15mYruljOQLmTOxJcgg2IKdYamW1p8XBFvPG2Lc6gKkrG5GW2u9vluSpJFwUYWNr1Raf7M2PLiA5iW+TLcX55jYAdXIFtbaKx6q9joVHNvLyRnUu2C8IbcFtr4y0m5LrvmXIJVZmAbO1yuUi5XrGnVTLaO23QCNNobS3peOzHEM0e7dEJYEEE8RYjQG2hAN7V6Poxi2XMIgVPXnS1soe/lcshDX6hrSpui2LUsDF5CqzDMtwGXMNCbk6EaDUq1r2qVDDrnJcgLquzsYXRBtjFnM6rYO2YZurKZfLHlFSQQuup4aaYGHGyRo7bXxKFxE2XeucokPNvfNAP1kA2uDVn6NdCNmthMNLJFLvXijkLLI44iCbix01X7RUj/N5si5G5luLXG9e9iQL2J7SK53iRWVeSCpRoVxbgMNrY3KY94DnPXlIQgTXDgNdhYhQL3NK2JjHmjhzbS2jvnClkXEsBlbEiIsGN7WjDEqddQ3IEVdT7n2yBe8MotqffH6vn7dKUPc82Pe26k5hfwr6kkDTXzih4kGv6QVKdBiwUVn2rtFSqwNODiX4N7CzWWwJYmXINAcoJvfmG2Cxk7cL4/HqyqTIRjTZMrTo7gEcSgxpoD/WDXlXRP5rdl9y/1r+2j+a3Zfcv9a/touh8SFcUeV3Xy9pY9BmUN/TC2VzurRcPMsrO2cCy5dQbG+iHFMUBO1sdfJKzP4RIFXJceTa542jULpn4rEXAq/8A81uy+5f61/bR/NbsvuX+tf20XQ+JBcHuLY15JscpxM+IjVcG0ZmkZyN4krN5XLXqA6hztXUmqrdB+i2FwG+8GRl3m7zXZmvlz5fK5eUatLV5+O08R08PQ1juI7o38Dw36CL9haKOjfwPDfoIv2ForOfWfmNFG91b8TY75Qn+bFXnKvRvurfibHfKE/zYq85V7Ow9R+f4RnIKKncBh8A0Kb2V0lu2fKGIABOXTKQSdBodNSb+TSxhNnhwPCJCvvoJMZ04WETaWPlWNtedj1munpVo+BNCv16m2Q/9GgWz6wxcSjQXQdfVb2V51xOBwQiLJiWL28nK3PLcAXUZuLgvppxaeRXobZElocMMspvDDqBwjgtqfnJPoHz8u1TuSEx2MZa67qc5evL5VtNCTre3+70vfZtcsoy62tbNzFrX59f0VqlfU8M3WNAP7evPzn6Fpcb5g3DKNDzFuZbyfOL/AGCuRVKiu0UMX/dy+r6fP5vtFG+zcOWVb9drW59fzfaKRI2nkza3OgGl8/t/ZpcLXPkyC5PlW08rsPL+FV9i2qZ05ihJl4bSN57X5+ek+F/3cvq+nz+b9VYnexIyynzqBbkf9/RSVbmMs3zgeb/T9vnoBRqqtczGLxSxRmZ94FGpW2v5IAXrJJFgOZtTPDQMzeEzCXMCd3CNd2pGS5XkZCNSRoL2BIuWPFrmffPIzRqq5ISuqsosZL3tm1PVyqSRuAHK+ltDbNoQNeqm3RZfPAzkEba3tJxC9jyW36iascHkr6B+qq5BLwpwyC4txDUW/K7L1Y4PJX0D9VcuNuRUBdFFFc5oFFFFAFZHwUfLv3ga2+6H+Ksb8nl/ZNah8FHy794Gtvuh/irG/J5f2TXQ+sv5P8CPJFbIp2TyWZevQka2Ivp5ifpNa6K+gMhwMfL3snrn0dvZT3DYPFyxmVC7JmZb7zUusedhYm5O7W/nsBzsKiqcRY+VUMayyKhvdA5Cm4sbqDY3GlTKOgHofobjFXZ+EU5fwEXMeY2/UamG2ogF8yWtmv5u37KjOheDVtnYTMAfeI+YB+L5/TU34Cmmg00Gg0HZXky3sk0jGKLWC9VrL6B1cuY+mtkeKzDMANQOYIPmuDr9NKOBW97C+nUOo3H0HWl+DeekAnwg9go8IPYKV4N56PBvPTEJ8IPYKPCD2CleDeejwbz0ASOw5C2f/p/9qlGqN2LHlz/9P/tUk1ceL12bw3Ed0b+B4b9BF+wtFHRv4Hhv0EX7C0VM+s/MpEJt3o6No4PFYUyGMPPfOFzWyMj8rjna3OqL/MGn58/1A/111MYGdGcxzRhXcvZoSxBIFxmDrfl2UrcYvv4PqG+8reONOHUlT55E0OVfzBp+fP8AUD/XR/MGn58/1A/111XcYvv4PqG+8o3GL7+D6hvvKv6rF7/zgFqOVfzBp+fP9QP9ddPwmw8kSR7w8CKmYCx4QBfnpyrduMX38H1DfeUbjF9/B9Q33lRLGnLrT+cAtQobN/tfZ/Gg7M/tH6P460ncYvv4PqG+8o3GL7+D6hvvKi9975wC1aCvFv8Aa+z+NDbMv8Y/MLfaDSdxi+/g+ob7yjcYvv4PqG+8ovfe+cAtWhlNl2Fs5PpFK8W/2vs/jSNxi+/g+ob7yjcYvv4PqG+8ovl3vnALUYOyeK+8b0dXK3Kg7IGYNnbS+mtjcW1F7VncYvv4PqG+8o3GL7+D6hvvKL33vnAGkwXZNiTnbW2h5CwtoL6VIItgB2C1R+4xffwfUN95RuMX38H1DfeUnnvl6+wJJElRUbuMX38H1DfeUbjF9/B9Q33lTatfX2KJKio3cYvv4PqG+8o3GL7+D6hvvKLVr6+wEWPgo+XfvA1t90P8VY35PL+yadnZDeD7oSDNvd9nyaZ9/vzwX8nNpbNe3XRicBiJEZJJcM6MCGVsMSrA8wQZLEeatLot1r2vUR49qT2NsZsSHysBktz5a3tc/NbS5JIsOZHpj+Q8H5vsr/t6f66P5Dwfm+yv+3p/rr0ZbfFrL5yItPOw6G4n+7txXN2sMpQEaDUnOLWvezdakVql6KzqCc0RAEh0Y/1TZXF7WvmBHPW1+Wtej/5EQWt4Psu3Z4AvXa/x/MPorH8h4PzfZX/b0/11n9c9R2kZ0NjLbMwgDFTuI9Rb8kdtTqIQLZje1rnXt18/8KdQbKmjUIj4RVUWVVwpAAHIACSwFL8AxHe4b/DH7yuZ4sW6+/sKwj93Jrxjrtw8uz00FJPyxf8A5f8Advt9sh4BiO9w3+GP3lHi/Ed5hv8ADH7yjpl4c/YrPw4Ijt3J+WPV83Z6f99uGjl6nHq+n+FSXgGI73Df4Y/eUeAYjvcN/hj95T6aPz/ArLw4Ij2STqcerWcTEzDhcrr1eg0/8AxHe4b/AAx+8o8AxHe4b/DH7yk8WOvr7EtNmzYq2BBN7W1+mpFqjEwmJHKbDj0YdvvKUcPi+/g+ob7ysZUbrX19ikqIOjfwPDfoIv2Fop1s/CiGKOMG4jRUBPXlAW/2UVEnWTZR/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0052" name="Picture 4" descr="http://blogbiosyn.files.wordpress.com/2013/04/mirna-nomenclature.jpg"/>
          <p:cNvPicPr>
            <a:picLocks noChangeAspect="1" noChangeArrowheads="1"/>
          </p:cNvPicPr>
          <p:nvPr/>
        </p:nvPicPr>
        <p:blipFill>
          <a:blip r:embed="rId2" cstate="print"/>
          <a:srcRect/>
          <a:stretch>
            <a:fillRect/>
          </a:stretch>
        </p:blipFill>
        <p:spPr bwMode="auto">
          <a:xfrm>
            <a:off x="0" y="1268760"/>
            <a:ext cx="9144000" cy="547261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lv-LV" sz="3600" dirty="0" err="1" smtClean="0"/>
              <a:t>miRNS</a:t>
            </a:r>
            <a:r>
              <a:rPr lang="lv-LV" sz="3600" dirty="0" smtClean="0"/>
              <a:t> sekvence ietekmē </a:t>
            </a:r>
            <a:r>
              <a:rPr lang="lv-LV" sz="3600" dirty="0" err="1" smtClean="0"/>
              <a:t>mRNS</a:t>
            </a:r>
            <a:r>
              <a:rPr lang="lv-LV" sz="3600" dirty="0" smtClean="0"/>
              <a:t> likteni</a:t>
            </a:r>
            <a:endParaRPr lang="en-US" sz="3600" dirty="0"/>
          </a:p>
        </p:txBody>
      </p:sp>
      <p:pic>
        <p:nvPicPr>
          <p:cNvPr id="117762" name="Picture 2" descr="http://www.frontiersin.org/files/Articles/24803/fgene-03-00109-HTML/image_m/fgene-03-00109-g001.jpg"/>
          <p:cNvPicPr>
            <a:picLocks noChangeAspect="1" noChangeArrowheads="1"/>
          </p:cNvPicPr>
          <p:nvPr/>
        </p:nvPicPr>
        <p:blipFill>
          <a:blip r:embed="rId2" cstate="print"/>
          <a:srcRect/>
          <a:stretch>
            <a:fillRect/>
          </a:stretch>
        </p:blipFill>
        <p:spPr bwMode="auto">
          <a:xfrm>
            <a:off x="1" y="1700808"/>
            <a:ext cx="9127058" cy="3746086"/>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634082"/>
          </a:xfrm>
        </p:spPr>
        <p:txBody>
          <a:bodyPr/>
          <a:lstStyle/>
          <a:p>
            <a:r>
              <a:rPr lang="lv-LV" dirty="0" err="1" smtClean="0"/>
              <a:t>miRNS</a:t>
            </a:r>
            <a:r>
              <a:rPr lang="lv-LV" dirty="0" smtClean="0"/>
              <a:t> – </a:t>
            </a:r>
            <a:r>
              <a:rPr lang="lv-LV" dirty="0" err="1" smtClean="0"/>
              <a:t>mRNS</a:t>
            </a:r>
            <a:r>
              <a:rPr lang="lv-LV" dirty="0" smtClean="0"/>
              <a:t> atšķirības augos</a:t>
            </a:r>
            <a:endParaRPr lang="en-US" dirty="0"/>
          </a:p>
        </p:txBody>
      </p:sp>
      <p:pic>
        <p:nvPicPr>
          <p:cNvPr id="39938" name="Picture 2" descr="http://www.nature.com/nrg/journal/v12/n2/images/nrg2936-f1.jpg"/>
          <p:cNvPicPr>
            <a:picLocks noChangeAspect="1" noChangeArrowheads="1"/>
          </p:cNvPicPr>
          <p:nvPr/>
        </p:nvPicPr>
        <p:blipFill>
          <a:blip r:embed="rId2" cstate="print"/>
          <a:srcRect/>
          <a:stretch>
            <a:fillRect/>
          </a:stretch>
        </p:blipFill>
        <p:spPr bwMode="auto">
          <a:xfrm>
            <a:off x="683567" y="764704"/>
            <a:ext cx="7828645" cy="6093296"/>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88913"/>
            <a:ext cx="8229600" cy="706437"/>
          </a:xfrm>
        </p:spPr>
        <p:txBody>
          <a:bodyPr rtlCol="0">
            <a:normAutofit fontScale="90000"/>
          </a:bodyPr>
          <a:lstStyle/>
          <a:p>
            <a:pPr fontAlgn="auto">
              <a:spcAft>
                <a:spcPts val="0"/>
              </a:spcAft>
              <a:defRPr/>
            </a:pPr>
            <a:r>
              <a:rPr lang="lv-LV" dirty="0" err="1" smtClean="0"/>
              <a:t>miRNS</a:t>
            </a:r>
            <a:r>
              <a:rPr lang="lv-LV" dirty="0" smtClean="0"/>
              <a:t> un </a:t>
            </a:r>
            <a:r>
              <a:rPr lang="lv-LV" dirty="0" err="1" smtClean="0"/>
              <a:t>mērķgēnu</a:t>
            </a:r>
            <a:r>
              <a:rPr lang="lv-LV" dirty="0" smtClean="0"/>
              <a:t> mijiedarbība</a:t>
            </a:r>
            <a:endParaRPr lang="en-US" dirty="0"/>
          </a:p>
        </p:txBody>
      </p:sp>
      <p:pic>
        <p:nvPicPr>
          <p:cNvPr id="29699"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2" cstate="print"/>
          <a:srcRect/>
          <a:stretch>
            <a:fillRect/>
          </a:stretch>
        </p:blipFill>
        <p:spPr bwMode="auto">
          <a:xfrm>
            <a:off x="242888" y="981075"/>
            <a:ext cx="8901112" cy="5472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561975"/>
          </a:xfrm>
        </p:spPr>
        <p:txBody>
          <a:bodyPr rtlCol="0">
            <a:normAutofit fontScale="90000"/>
          </a:bodyPr>
          <a:lstStyle/>
          <a:p>
            <a:pPr fontAlgn="auto">
              <a:spcAft>
                <a:spcPts val="0"/>
              </a:spcAft>
              <a:defRPr/>
            </a:pPr>
            <a:r>
              <a:rPr lang="lv-LV" dirty="0" err="1" smtClean="0"/>
              <a:t>miRNS</a:t>
            </a:r>
            <a:r>
              <a:rPr lang="lv-LV" dirty="0" smtClean="0"/>
              <a:t> funkcijas</a:t>
            </a:r>
            <a:endParaRPr lang="en-US" dirty="0"/>
          </a:p>
        </p:txBody>
      </p:sp>
      <p:pic>
        <p:nvPicPr>
          <p:cNvPr id="30723" name="Picture 4" descr="MRNA functions.jpg"/>
          <p:cNvPicPr>
            <a:picLocks noChangeAspect="1"/>
          </p:cNvPicPr>
          <p:nvPr/>
        </p:nvPicPr>
        <p:blipFill>
          <a:blip r:embed="rId2" cstate="print"/>
          <a:srcRect/>
          <a:stretch>
            <a:fillRect/>
          </a:stretch>
        </p:blipFill>
        <p:spPr bwMode="auto">
          <a:xfrm>
            <a:off x="179388" y="620713"/>
            <a:ext cx="8748712" cy="586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39750" y="0"/>
            <a:ext cx="8229600" cy="1143000"/>
          </a:xfrm>
        </p:spPr>
        <p:txBody>
          <a:bodyPr/>
          <a:lstStyle/>
          <a:p>
            <a:r>
              <a:rPr lang="lv-LV" smtClean="0"/>
              <a:t>miRNS alternatīvās funkcijas</a:t>
            </a:r>
            <a:endParaRPr lang="en-US" smtClean="0"/>
          </a:p>
        </p:txBody>
      </p:sp>
      <p:pic>
        <p:nvPicPr>
          <p:cNvPr id="32771" name="Picture 2" descr="http://www.invitrogen.com/etc/medialib/en/images/ics_organized/applications/nucleic_acid_purification/data_chart/275_wide.Par.94341.Image.430.219.1.gif.Mode_of_Action_of_miRNAs_in_Plants_and_Animals.gif"/>
          <p:cNvPicPr>
            <a:picLocks noChangeAspect="1" noChangeArrowheads="1"/>
          </p:cNvPicPr>
          <p:nvPr/>
        </p:nvPicPr>
        <p:blipFill>
          <a:blip r:embed="rId2" cstate="print"/>
          <a:srcRect/>
          <a:stretch>
            <a:fillRect/>
          </a:stretch>
        </p:blipFill>
        <p:spPr bwMode="auto">
          <a:xfrm>
            <a:off x="684213" y="1773238"/>
            <a:ext cx="7775575" cy="3959225"/>
          </a:xfrm>
          <a:prstGeom prst="rect">
            <a:avLst/>
          </a:prstGeom>
          <a:noFill/>
          <a:ln w="9525">
            <a:noFill/>
            <a:miter lim="800000"/>
            <a:headEnd/>
            <a:tailEnd/>
          </a:ln>
        </p:spPr>
      </p:pic>
      <p:sp>
        <p:nvSpPr>
          <p:cNvPr id="5" name="Oval 4"/>
          <p:cNvSpPr/>
          <p:nvPr/>
        </p:nvSpPr>
        <p:spPr>
          <a:xfrm>
            <a:off x="468313" y="1125538"/>
            <a:ext cx="2808287" cy="5472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5580063" y="1052513"/>
            <a:ext cx="3313112" cy="54721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8313" y="0"/>
            <a:ext cx="8229600" cy="1143000"/>
          </a:xfrm>
        </p:spPr>
        <p:txBody>
          <a:bodyPr/>
          <a:lstStyle/>
          <a:p>
            <a:r>
              <a:rPr lang="lv-LV" smtClean="0"/>
              <a:t>Viens gēns nenozīmē viens peptīds</a:t>
            </a:r>
            <a:endParaRPr lang="en-US" smtClean="0"/>
          </a:p>
        </p:txBody>
      </p:sp>
      <p:pic>
        <p:nvPicPr>
          <p:cNvPr id="6147" name="Picture 2" descr="http://www.geospiza.com/finchtalk/uploaded_images/RNA-world-712445.png"/>
          <p:cNvPicPr>
            <a:picLocks noChangeAspect="1" noChangeArrowheads="1"/>
          </p:cNvPicPr>
          <p:nvPr/>
        </p:nvPicPr>
        <p:blipFill>
          <a:blip r:embed="rId2" cstate="print"/>
          <a:srcRect/>
          <a:stretch>
            <a:fillRect/>
          </a:stretch>
        </p:blipFill>
        <p:spPr bwMode="auto">
          <a:xfrm>
            <a:off x="2411413" y="1016000"/>
            <a:ext cx="4248150" cy="5842000"/>
          </a:xfrm>
          <a:prstGeom prst="rect">
            <a:avLst/>
          </a:prstGeom>
          <a:noFill/>
          <a:ln w="9525">
            <a:noFill/>
            <a:miter lim="800000"/>
            <a:headEnd/>
            <a:tailEnd/>
          </a:ln>
        </p:spPr>
      </p:pic>
      <p:sp>
        <p:nvSpPr>
          <p:cNvPr id="6" name="Rectangle 5"/>
          <p:cNvSpPr/>
          <p:nvPr/>
        </p:nvSpPr>
        <p:spPr>
          <a:xfrm>
            <a:off x="2627313" y="3933825"/>
            <a:ext cx="1512887"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563938" y="4581525"/>
            <a:ext cx="720725"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843213" y="4941888"/>
            <a:ext cx="410527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643438" y="46529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364163" y="42211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580063" y="1196975"/>
            <a:ext cx="1295400" cy="1800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5364163" y="2492375"/>
            <a:ext cx="720725"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5940425" y="2708275"/>
            <a:ext cx="719138"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5076825" y="1700213"/>
            <a:ext cx="719138"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4932363" y="1628775"/>
            <a:ext cx="719137"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ectangle 15"/>
          <p:cNvSpPr/>
          <p:nvPr/>
        </p:nvSpPr>
        <p:spPr>
          <a:xfrm>
            <a:off x="2339975" y="1773238"/>
            <a:ext cx="1584325" cy="2303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3492500" y="2852738"/>
            <a:ext cx="719138"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3419475" y="3573463"/>
            <a:ext cx="1008063" cy="5032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5219700" y="3500438"/>
            <a:ext cx="792163"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5076825" y="3644900"/>
            <a:ext cx="71913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4859338" y="3716338"/>
            <a:ext cx="7207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4787900" y="3716338"/>
            <a:ext cx="720725"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851275" y="3644900"/>
            <a:ext cx="1512888" cy="12969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66" name="TextBox 23"/>
          <p:cNvSpPr txBox="1">
            <a:spLocks noChangeArrowheads="1"/>
          </p:cNvSpPr>
          <p:nvPr/>
        </p:nvSpPr>
        <p:spPr bwMode="auto">
          <a:xfrm>
            <a:off x="5364163" y="3068638"/>
            <a:ext cx="2232025" cy="646112"/>
          </a:xfrm>
          <a:prstGeom prst="rect">
            <a:avLst/>
          </a:prstGeom>
          <a:noFill/>
          <a:ln w="9525">
            <a:noFill/>
            <a:miter lim="800000"/>
            <a:headEnd/>
            <a:tailEnd/>
          </a:ln>
        </p:spPr>
        <p:txBody>
          <a:bodyPr>
            <a:spAutoFit/>
          </a:bodyPr>
          <a:lstStyle/>
          <a:p>
            <a:r>
              <a:rPr lang="lv-LV">
                <a:latin typeface="Calibri" pitchFamily="34" charset="0"/>
              </a:rPr>
              <a:t>Epiģenētiski faktori</a:t>
            </a:r>
          </a:p>
          <a:p>
            <a:r>
              <a:rPr lang="lv-LV">
                <a:latin typeface="Calibri" pitchFamily="34" charset="0"/>
              </a:rPr>
              <a:t>Transkripcijas faktori</a:t>
            </a:r>
            <a:endParaRPr lang="en-US">
              <a:latin typeface="Calibri" pitchFamily="34" charset="0"/>
            </a:endParaRPr>
          </a:p>
        </p:txBody>
      </p:sp>
      <p:sp>
        <p:nvSpPr>
          <p:cNvPr id="6167" name="TextBox 24"/>
          <p:cNvSpPr txBox="1">
            <a:spLocks noChangeArrowheads="1"/>
          </p:cNvSpPr>
          <p:nvPr/>
        </p:nvSpPr>
        <p:spPr bwMode="auto">
          <a:xfrm>
            <a:off x="5148263" y="2349500"/>
            <a:ext cx="2376487" cy="368300"/>
          </a:xfrm>
          <a:prstGeom prst="rect">
            <a:avLst/>
          </a:prstGeom>
          <a:noFill/>
          <a:ln w="9525">
            <a:noFill/>
            <a:miter lim="800000"/>
            <a:headEnd/>
            <a:tailEnd/>
          </a:ln>
        </p:spPr>
        <p:txBody>
          <a:bodyPr>
            <a:spAutoFit/>
          </a:bodyPr>
          <a:lstStyle/>
          <a:p>
            <a:r>
              <a:rPr lang="lv-LV">
                <a:latin typeface="Calibri" pitchFamily="34" charset="0"/>
              </a:rPr>
              <a:t>Alternatīvais splaisings</a:t>
            </a:r>
            <a:endParaRPr lang="en-US">
              <a:latin typeface="Calibri" pitchFamily="34" charset="0"/>
            </a:endParaRPr>
          </a:p>
        </p:txBody>
      </p:sp>
      <p:sp>
        <p:nvSpPr>
          <p:cNvPr id="6168" name="TextBox 25"/>
          <p:cNvSpPr txBox="1">
            <a:spLocks noChangeArrowheads="1"/>
          </p:cNvSpPr>
          <p:nvPr/>
        </p:nvSpPr>
        <p:spPr bwMode="auto">
          <a:xfrm>
            <a:off x="4932363" y="1484313"/>
            <a:ext cx="2519362" cy="369887"/>
          </a:xfrm>
          <a:prstGeom prst="rect">
            <a:avLst/>
          </a:prstGeom>
          <a:noFill/>
          <a:ln w="9525">
            <a:noFill/>
            <a:miter lim="800000"/>
            <a:headEnd/>
            <a:tailEnd/>
          </a:ln>
        </p:spPr>
        <p:txBody>
          <a:bodyPr>
            <a:spAutoFit/>
          </a:bodyPr>
          <a:lstStyle/>
          <a:p>
            <a:r>
              <a:rPr lang="lv-LV" dirty="0">
                <a:latin typeface="Calibri" pitchFamily="34" charset="0"/>
              </a:rPr>
              <a:t>Translācijas faktori</a:t>
            </a:r>
            <a:endParaRPr lang="en-US" dirty="0">
              <a:latin typeface="Calibri" pitchFamily="34" charset="0"/>
            </a:endParaRPr>
          </a:p>
        </p:txBody>
      </p:sp>
      <p:sp>
        <p:nvSpPr>
          <p:cNvPr id="25" name="Rectangle 24"/>
          <p:cNvSpPr/>
          <p:nvPr/>
        </p:nvSpPr>
        <p:spPr>
          <a:xfrm>
            <a:off x="1691680" y="5418138"/>
            <a:ext cx="410527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3563888" y="5418138"/>
            <a:ext cx="410527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Oval 26"/>
          <p:cNvSpPr/>
          <p:nvPr/>
        </p:nvSpPr>
        <p:spPr>
          <a:xfrm>
            <a:off x="5148064" y="2132856"/>
            <a:ext cx="244827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850106"/>
          </a:xfrm>
        </p:spPr>
        <p:txBody>
          <a:bodyPr/>
          <a:lstStyle/>
          <a:p>
            <a:r>
              <a:rPr lang="lv-LV" dirty="0" err="1" smtClean="0"/>
              <a:t>miRNS</a:t>
            </a:r>
            <a:r>
              <a:rPr lang="lv-LV" dirty="0" smtClean="0"/>
              <a:t> funkcijas kodolā</a:t>
            </a:r>
            <a:endParaRPr lang="en-US" dirty="0"/>
          </a:p>
        </p:txBody>
      </p:sp>
      <p:pic>
        <p:nvPicPr>
          <p:cNvPr id="120834" name="Picture 2"/>
          <p:cNvPicPr>
            <a:picLocks noChangeAspect="1" noChangeArrowheads="1"/>
          </p:cNvPicPr>
          <p:nvPr/>
        </p:nvPicPr>
        <p:blipFill>
          <a:blip r:embed="rId2" cstate="print"/>
          <a:srcRect/>
          <a:stretch>
            <a:fillRect/>
          </a:stretch>
        </p:blipFill>
        <p:spPr bwMode="auto">
          <a:xfrm>
            <a:off x="878866" y="847724"/>
            <a:ext cx="7365542" cy="5888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48072"/>
          </a:xfrm>
        </p:spPr>
        <p:txBody>
          <a:bodyPr/>
          <a:lstStyle/>
          <a:p>
            <a:r>
              <a:rPr lang="lv-LV" dirty="0" err="1" smtClean="0"/>
              <a:t>miRNS</a:t>
            </a:r>
            <a:r>
              <a:rPr lang="lv-LV" dirty="0" smtClean="0"/>
              <a:t> starpšūnu komunikācijā</a:t>
            </a:r>
            <a:endParaRPr lang="en-US" dirty="0"/>
          </a:p>
        </p:txBody>
      </p:sp>
      <p:pic>
        <p:nvPicPr>
          <p:cNvPr id="121858" name="Picture 2"/>
          <p:cNvPicPr>
            <a:picLocks noChangeAspect="1" noChangeArrowheads="1"/>
          </p:cNvPicPr>
          <p:nvPr/>
        </p:nvPicPr>
        <p:blipFill>
          <a:blip r:embed="rId2" cstate="print"/>
          <a:srcRect/>
          <a:stretch>
            <a:fillRect/>
          </a:stretch>
        </p:blipFill>
        <p:spPr bwMode="auto">
          <a:xfrm>
            <a:off x="120888" y="1340768"/>
            <a:ext cx="9023112" cy="5256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79388" y="0"/>
            <a:ext cx="8713787" cy="777875"/>
          </a:xfrm>
          <a:prstGeom prst="rect">
            <a:avLst/>
          </a:prstGeom>
        </p:spPr>
        <p:txBody>
          <a:bodyPr anchor="ctr">
            <a:normAutofit lnSpcReduction="10000"/>
          </a:bodyPr>
          <a:lstStyle/>
          <a:p>
            <a:pPr algn="ctr" fontAlgn="auto">
              <a:spcAft>
                <a:spcPts val="0"/>
              </a:spcAft>
              <a:defRPr/>
            </a:pPr>
            <a:r>
              <a:rPr lang="lv-LV" sz="2400" dirty="0" err="1">
                <a:latin typeface="+mj-lt"/>
                <a:ea typeface="+mj-ea"/>
                <a:cs typeface="+mj-cs"/>
              </a:rPr>
              <a:t>miRNS</a:t>
            </a:r>
            <a:r>
              <a:rPr lang="lv-LV" sz="2400" dirty="0">
                <a:latin typeface="+mj-lt"/>
                <a:ea typeface="+mj-ea"/>
                <a:cs typeface="+mj-cs"/>
              </a:rPr>
              <a:t> profils organisma šķidrumos ir specifisks noteiktam fizioloģiskam stāvoklim</a:t>
            </a:r>
            <a:endParaRPr lang="en-US" sz="2400" dirty="0">
              <a:latin typeface="+mj-lt"/>
              <a:ea typeface="+mj-ea"/>
              <a:cs typeface="+mj-cs"/>
            </a:endParaRPr>
          </a:p>
        </p:txBody>
      </p:sp>
      <p:pic>
        <p:nvPicPr>
          <p:cNvPr id="34819" name="Content Placeholder 3" descr="skidrumi ar piemeriem.JPG"/>
          <p:cNvPicPr>
            <a:picLocks noGrp="1" noChangeAspect="1"/>
          </p:cNvPicPr>
          <p:nvPr>
            <p:ph idx="1"/>
          </p:nvPr>
        </p:nvPicPr>
        <p:blipFill>
          <a:blip r:embed="rId2" cstate="print"/>
          <a:srcRect/>
          <a:stretch>
            <a:fillRect/>
          </a:stretch>
        </p:blipFill>
        <p:spPr>
          <a:xfrm>
            <a:off x="415925" y="836613"/>
            <a:ext cx="8240713" cy="5688012"/>
          </a:xfr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3"/>
          <p:cNvSpPr txBox="1">
            <a:spLocks noChangeArrowheads="1"/>
          </p:cNvSpPr>
          <p:nvPr/>
        </p:nvSpPr>
        <p:spPr bwMode="auto">
          <a:xfrm>
            <a:off x="0" y="188913"/>
            <a:ext cx="8818563" cy="461962"/>
          </a:xfrm>
          <a:prstGeom prst="rect">
            <a:avLst/>
          </a:prstGeom>
          <a:noFill/>
          <a:ln w="9525">
            <a:noFill/>
            <a:miter lim="800000"/>
            <a:headEnd/>
            <a:tailEnd/>
          </a:ln>
        </p:spPr>
        <p:txBody>
          <a:bodyPr>
            <a:spAutoFit/>
          </a:bodyPr>
          <a:lstStyle/>
          <a:p>
            <a:pPr marL="342900" indent="-342900" algn="ctr"/>
            <a:r>
              <a:rPr lang="lv-LV" sz="2400" b="1">
                <a:latin typeface="Calibri" pitchFamily="34" charset="0"/>
              </a:rPr>
              <a:t>Isomirs – miRNS sekvences variācijas 3’ un 5’ galos</a:t>
            </a:r>
          </a:p>
        </p:txBody>
      </p:sp>
      <p:pic>
        <p:nvPicPr>
          <p:cNvPr id="31747" name="Picture 5"/>
          <p:cNvPicPr>
            <a:picLocks noGrp="1" noChangeAspect="1" noChangeArrowheads="1"/>
          </p:cNvPicPr>
          <p:nvPr>
            <p:ph sz="quarter" idx="4294967295"/>
          </p:nvPr>
        </p:nvPicPr>
        <p:blipFill>
          <a:blip r:embed="rId2" cstate="print"/>
          <a:srcRect/>
          <a:stretch>
            <a:fillRect/>
          </a:stretch>
        </p:blipFill>
        <p:spPr>
          <a:xfrm>
            <a:off x="2051050" y="569913"/>
            <a:ext cx="4824413" cy="6288087"/>
          </a:xfrm>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miRNS</a:t>
            </a:r>
            <a:r>
              <a:rPr lang="lv-LV" dirty="0" smtClean="0"/>
              <a:t> stabilitāte</a:t>
            </a:r>
            <a:endParaRPr lang="en-US" dirty="0"/>
          </a:p>
        </p:txBody>
      </p:sp>
      <p:pic>
        <p:nvPicPr>
          <p:cNvPr id="1026" name="Picture 2" descr="The widespread regulation of microRNA biogenesis, function and decay"/>
          <p:cNvPicPr>
            <a:picLocks noChangeAspect="1" noChangeArrowheads="1"/>
          </p:cNvPicPr>
          <p:nvPr/>
        </p:nvPicPr>
        <p:blipFill>
          <a:blip r:embed="rId2" cstate="print"/>
          <a:srcRect/>
          <a:stretch>
            <a:fillRect/>
          </a:stretch>
        </p:blipFill>
        <p:spPr bwMode="auto">
          <a:xfrm>
            <a:off x="1187624" y="1412776"/>
            <a:ext cx="7130268" cy="4968552"/>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68313" y="0"/>
            <a:ext cx="8434387" cy="849313"/>
          </a:xfrm>
        </p:spPr>
        <p:txBody>
          <a:bodyPr/>
          <a:lstStyle/>
          <a:p>
            <a:r>
              <a:rPr lang="lv-LV" smtClean="0"/>
              <a:t>miRNS loma onkoģenēzē</a:t>
            </a:r>
            <a:endParaRPr lang="en-US" smtClean="0"/>
          </a:p>
        </p:txBody>
      </p:sp>
      <p:pic>
        <p:nvPicPr>
          <p:cNvPr id="35843" name="Content Placeholder 3" descr="Oncomirs |[mdash]| microRNAs with a role in cancer"/>
          <p:cNvPicPr>
            <a:picLocks noGrp="1" noChangeAspect="1" noChangeArrowheads="1"/>
          </p:cNvPicPr>
          <p:nvPr>
            <p:ph idx="4294967295"/>
          </p:nvPr>
        </p:nvPicPr>
        <p:blipFill>
          <a:blip r:embed="rId2" cstate="print"/>
          <a:srcRect/>
          <a:stretch>
            <a:fillRect/>
          </a:stretch>
        </p:blipFill>
        <p:spPr>
          <a:xfrm>
            <a:off x="971550" y="941388"/>
            <a:ext cx="7345363" cy="5916612"/>
          </a:xfrm>
        </p:spPr>
      </p:pic>
      <p:sp>
        <p:nvSpPr>
          <p:cNvPr id="5" name="Rectangle 4"/>
          <p:cNvSpPr/>
          <p:nvPr/>
        </p:nvSpPr>
        <p:spPr>
          <a:xfrm>
            <a:off x="611188" y="765175"/>
            <a:ext cx="8137525" cy="431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845" name="TextBox 6"/>
          <p:cNvSpPr txBox="1">
            <a:spLocks noChangeArrowheads="1"/>
          </p:cNvSpPr>
          <p:nvPr/>
        </p:nvSpPr>
        <p:spPr bwMode="auto">
          <a:xfrm>
            <a:off x="1042988" y="765175"/>
            <a:ext cx="2016125" cy="368300"/>
          </a:xfrm>
          <a:prstGeom prst="rect">
            <a:avLst/>
          </a:prstGeom>
          <a:noFill/>
          <a:ln w="9525">
            <a:noFill/>
            <a:miter lim="800000"/>
            <a:headEnd/>
            <a:tailEnd/>
          </a:ln>
        </p:spPr>
        <p:txBody>
          <a:bodyPr>
            <a:spAutoFit/>
          </a:bodyPr>
          <a:lstStyle/>
          <a:p>
            <a:r>
              <a:rPr lang="lv-LV" b="1">
                <a:solidFill>
                  <a:srgbClr val="C00000"/>
                </a:solidFill>
                <a:latin typeface="Calibri" pitchFamily="34" charset="0"/>
              </a:rPr>
              <a:t>Normāla ekspresija</a:t>
            </a:r>
            <a:endParaRPr lang="en-US" b="1">
              <a:solidFill>
                <a:srgbClr val="C00000"/>
              </a:solidFill>
              <a:latin typeface="Calibri" pitchFamily="34" charset="0"/>
            </a:endParaRPr>
          </a:p>
        </p:txBody>
      </p:sp>
      <p:sp>
        <p:nvSpPr>
          <p:cNvPr id="35846" name="TextBox 7"/>
          <p:cNvSpPr txBox="1">
            <a:spLocks noChangeArrowheads="1"/>
          </p:cNvSpPr>
          <p:nvPr/>
        </p:nvSpPr>
        <p:spPr bwMode="auto">
          <a:xfrm>
            <a:off x="5940425" y="765175"/>
            <a:ext cx="2016125" cy="368300"/>
          </a:xfrm>
          <a:prstGeom prst="rect">
            <a:avLst/>
          </a:prstGeom>
          <a:noFill/>
          <a:ln w="9525">
            <a:noFill/>
            <a:miter lim="800000"/>
            <a:headEnd/>
            <a:tailEnd/>
          </a:ln>
        </p:spPr>
        <p:txBody>
          <a:bodyPr>
            <a:spAutoFit/>
          </a:bodyPr>
          <a:lstStyle/>
          <a:p>
            <a:r>
              <a:rPr lang="lv-LV" b="1">
                <a:solidFill>
                  <a:srgbClr val="C00000"/>
                </a:solidFill>
                <a:latin typeface="Calibri" pitchFamily="34" charset="0"/>
              </a:rPr>
              <a:t>Onkogēnās miRNS</a:t>
            </a:r>
            <a:endParaRPr lang="en-US" b="1">
              <a:solidFill>
                <a:srgbClr val="C00000"/>
              </a:solidFill>
              <a:latin typeface="Calibri" pitchFamily="34" charset="0"/>
            </a:endParaRPr>
          </a:p>
        </p:txBody>
      </p:sp>
      <p:sp>
        <p:nvSpPr>
          <p:cNvPr id="35847" name="TextBox 8"/>
          <p:cNvSpPr txBox="1">
            <a:spLocks noChangeArrowheads="1"/>
          </p:cNvSpPr>
          <p:nvPr/>
        </p:nvSpPr>
        <p:spPr bwMode="auto">
          <a:xfrm>
            <a:off x="3132138" y="765175"/>
            <a:ext cx="2663825" cy="368300"/>
          </a:xfrm>
          <a:prstGeom prst="rect">
            <a:avLst/>
          </a:prstGeom>
          <a:noFill/>
          <a:ln w="9525">
            <a:noFill/>
            <a:miter lim="800000"/>
            <a:headEnd/>
            <a:tailEnd/>
          </a:ln>
        </p:spPr>
        <p:txBody>
          <a:bodyPr>
            <a:spAutoFit/>
          </a:bodyPr>
          <a:lstStyle/>
          <a:p>
            <a:r>
              <a:rPr lang="lv-LV" b="1">
                <a:solidFill>
                  <a:srgbClr val="C00000"/>
                </a:solidFill>
                <a:latin typeface="Calibri" pitchFamily="34" charset="0"/>
              </a:rPr>
              <a:t>Tumor-supresorās miRNA</a:t>
            </a:r>
            <a:endParaRPr lang="en-US" b="1">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849313"/>
          </a:xfrm>
        </p:spPr>
        <p:txBody>
          <a:bodyPr rtlCol="0">
            <a:normAutofit fontScale="90000"/>
          </a:bodyPr>
          <a:lstStyle/>
          <a:p>
            <a:pPr fontAlgn="auto">
              <a:spcAft>
                <a:spcPts val="0"/>
              </a:spcAft>
              <a:defRPr/>
            </a:pPr>
            <a:r>
              <a:rPr lang="lv-LV" sz="2800" dirty="0" err="1" smtClean="0"/>
              <a:t>miRNS</a:t>
            </a:r>
            <a:r>
              <a:rPr lang="lv-LV" sz="2800" dirty="0" smtClean="0"/>
              <a:t> bieži ir lokalizētas ar vēzi asociētos genoma rajonos</a:t>
            </a:r>
            <a:endParaRPr lang="en-US" sz="2800" dirty="0"/>
          </a:p>
        </p:txBody>
      </p:sp>
      <p:pic>
        <p:nvPicPr>
          <p:cNvPr id="36867" name="Picture 3"/>
          <p:cNvPicPr>
            <a:picLocks noChangeAspect="1" noChangeArrowheads="1"/>
          </p:cNvPicPr>
          <p:nvPr/>
        </p:nvPicPr>
        <p:blipFill>
          <a:blip r:embed="rId2" cstate="print"/>
          <a:srcRect/>
          <a:stretch>
            <a:fillRect/>
          </a:stretch>
        </p:blipFill>
        <p:spPr bwMode="auto">
          <a:xfrm>
            <a:off x="1547813" y="620713"/>
            <a:ext cx="6577012" cy="623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785225" cy="633413"/>
          </a:xfrm>
        </p:spPr>
        <p:txBody>
          <a:bodyPr/>
          <a:lstStyle/>
          <a:p>
            <a:r>
              <a:rPr lang="lv-LV" sz="3600" smtClean="0"/>
              <a:t>Izmainīta miRNS transkripcija un procesings</a:t>
            </a:r>
            <a:endParaRPr lang="en-US" sz="3600" smtClean="0"/>
          </a:p>
        </p:txBody>
      </p:sp>
      <p:pic>
        <p:nvPicPr>
          <p:cNvPr id="37891" name="Picture 2"/>
          <p:cNvPicPr>
            <a:picLocks noChangeAspect="1" noChangeArrowheads="1"/>
          </p:cNvPicPr>
          <p:nvPr/>
        </p:nvPicPr>
        <p:blipFill>
          <a:blip r:embed="rId2" cstate="print"/>
          <a:srcRect/>
          <a:stretch>
            <a:fillRect/>
          </a:stretch>
        </p:blipFill>
        <p:spPr bwMode="auto">
          <a:xfrm>
            <a:off x="2339975" y="620713"/>
            <a:ext cx="4248150" cy="6162675"/>
          </a:xfrm>
          <a:prstGeom prst="rect">
            <a:avLst/>
          </a:prstGeom>
          <a:noFill/>
          <a:ln w="9525">
            <a:noFill/>
            <a:miter lim="800000"/>
            <a:headEnd/>
            <a:tailEnd/>
          </a:ln>
        </p:spPr>
      </p:pic>
      <p:sp>
        <p:nvSpPr>
          <p:cNvPr id="5" name="Rectangle 4"/>
          <p:cNvSpPr/>
          <p:nvPr/>
        </p:nvSpPr>
        <p:spPr>
          <a:xfrm>
            <a:off x="2484438" y="765175"/>
            <a:ext cx="2808287"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Oval 5"/>
          <p:cNvSpPr/>
          <p:nvPr/>
        </p:nvSpPr>
        <p:spPr>
          <a:xfrm>
            <a:off x="2916238" y="1052513"/>
            <a:ext cx="935037" cy="1296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3779838" y="981075"/>
            <a:ext cx="936625" cy="1295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2771775" y="2781300"/>
            <a:ext cx="936625" cy="1295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4356100" y="2852738"/>
            <a:ext cx="1223963" cy="1296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Oval 9"/>
          <p:cNvSpPr/>
          <p:nvPr/>
        </p:nvSpPr>
        <p:spPr>
          <a:xfrm>
            <a:off x="3132138" y="5229225"/>
            <a:ext cx="935037" cy="1295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5364163" y="5562600"/>
            <a:ext cx="936625" cy="1295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5325"/>
          </a:xfrm>
        </p:spPr>
        <p:txBody>
          <a:bodyPr rtlCol="0">
            <a:normAutofit fontScale="90000"/>
          </a:bodyPr>
          <a:lstStyle/>
          <a:p>
            <a:pPr fontAlgn="auto">
              <a:spcAft>
                <a:spcPts val="0"/>
              </a:spcAft>
              <a:defRPr/>
            </a:pPr>
            <a:r>
              <a:rPr lang="lv-LV" b="1" dirty="0" smtClean="0"/>
              <a:t>miRNA pētījumu daudzums pasaulē</a:t>
            </a:r>
            <a:endParaRPr lang="en-US" b="1" dirty="0"/>
          </a:p>
        </p:txBody>
      </p:sp>
      <p:sp>
        <p:nvSpPr>
          <p:cNvPr id="11" name="Title 1"/>
          <p:cNvSpPr txBox="1">
            <a:spLocks/>
          </p:cNvSpPr>
          <p:nvPr/>
        </p:nvSpPr>
        <p:spPr>
          <a:xfrm>
            <a:off x="1042988" y="5300663"/>
            <a:ext cx="7685087" cy="1055687"/>
          </a:xfrm>
          <a:prstGeom prst="rect">
            <a:avLst/>
          </a:prstGeom>
        </p:spPr>
        <p:txBody>
          <a:bodyPr anchor="ctr">
            <a:normAutofit fontScale="90000" lnSpcReduction="20000"/>
          </a:bodyPr>
          <a:lstStyle/>
          <a:p>
            <a:pPr algn="ctr" fontAlgn="auto">
              <a:spcBef>
                <a:spcPts val="0"/>
              </a:spcBef>
              <a:spcAft>
                <a:spcPts val="0"/>
              </a:spcAft>
              <a:defRPr/>
            </a:pPr>
            <a:r>
              <a:rPr lang="lv-LV" sz="2000" dirty="0">
                <a:solidFill>
                  <a:srgbClr val="C00000"/>
                </a:solidFill>
                <a:latin typeface="+mj-lt"/>
                <a:ea typeface="+mj-ea"/>
                <a:cs typeface="+mj-cs"/>
              </a:rPr>
              <a:t>Publikāciju skaits saistīts ar miRNS kā </a:t>
            </a:r>
            <a:r>
              <a:rPr lang="lv-LV" sz="2000" dirty="0" err="1">
                <a:solidFill>
                  <a:srgbClr val="C00000"/>
                </a:solidFill>
                <a:latin typeface="+mj-lt"/>
                <a:ea typeface="+mj-ea"/>
                <a:cs typeface="+mj-cs"/>
              </a:rPr>
              <a:t>biomarķieriem</a:t>
            </a:r>
            <a:r>
              <a:rPr lang="lv-LV" sz="2000" dirty="0">
                <a:solidFill>
                  <a:srgbClr val="C00000"/>
                </a:solidFill>
                <a:latin typeface="+mj-lt"/>
                <a:ea typeface="+mj-ea"/>
                <a:cs typeface="+mj-cs"/>
              </a:rPr>
              <a:t>.</a:t>
            </a:r>
          </a:p>
          <a:p>
            <a:pPr algn="ctr" fontAlgn="auto">
              <a:spcBef>
                <a:spcPts val="0"/>
              </a:spcBef>
              <a:spcAft>
                <a:spcPts val="0"/>
              </a:spcAft>
              <a:defRPr/>
            </a:pPr>
            <a:r>
              <a:rPr lang="lv-LV" sz="2000" dirty="0">
                <a:solidFill>
                  <a:srgbClr val="C00000"/>
                </a:solidFill>
                <a:latin typeface="+mj-lt"/>
                <a:ea typeface="+mj-ea"/>
                <a:cs typeface="+mj-cs"/>
              </a:rPr>
              <a:t>Līdzīgi eksponenciāli grafiki ir arī pārējām </a:t>
            </a:r>
            <a:r>
              <a:rPr lang="lv-LV" sz="2000" dirty="0" err="1">
                <a:solidFill>
                  <a:srgbClr val="C00000"/>
                </a:solidFill>
                <a:latin typeface="+mj-lt"/>
                <a:ea typeface="+mj-ea"/>
                <a:cs typeface="+mj-cs"/>
              </a:rPr>
              <a:t>ncRNS</a:t>
            </a:r>
            <a:r>
              <a:rPr lang="lv-LV" sz="2000" dirty="0">
                <a:solidFill>
                  <a:srgbClr val="C00000"/>
                </a:solidFill>
                <a:latin typeface="+mj-lt"/>
                <a:ea typeface="+mj-ea"/>
                <a:cs typeface="+mj-cs"/>
              </a:rPr>
              <a:t> iekļaujot funkcionālos pētījumus.</a:t>
            </a:r>
          </a:p>
          <a:p>
            <a:pPr algn="ctr" fontAlgn="auto">
              <a:spcBef>
                <a:spcPts val="0"/>
              </a:spcBef>
              <a:spcAft>
                <a:spcPts val="0"/>
              </a:spcAft>
              <a:defRPr/>
            </a:pPr>
            <a:r>
              <a:rPr lang="lv-LV" sz="2000" dirty="0">
                <a:solidFill>
                  <a:srgbClr val="C00000"/>
                </a:solidFill>
                <a:latin typeface="+mj-lt"/>
                <a:ea typeface="+mj-ea"/>
                <a:cs typeface="+mj-cs"/>
              </a:rPr>
              <a:t> </a:t>
            </a:r>
          </a:p>
        </p:txBody>
      </p:sp>
      <p:pic>
        <p:nvPicPr>
          <p:cNvPr id="90114" name="Picture 2" descr="http://www.mirbase.org/images/blog/mirbase-growth_sm.png"/>
          <p:cNvPicPr>
            <a:picLocks noChangeAspect="1" noChangeArrowheads="1"/>
          </p:cNvPicPr>
          <p:nvPr/>
        </p:nvPicPr>
        <p:blipFill>
          <a:blip r:embed="rId2" cstate="print"/>
          <a:srcRect/>
          <a:stretch>
            <a:fillRect/>
          </a:stretch>
        </p:blipFill>
        <p:spPr bwMode="auto">
          <a:xfrm>
            <a:off x="1691680" y="980727"/>
            <a:ext cx="5907782" cy="4375765"/>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561975"/>
          </a:xfrm>
        </p:spPr>
        <p:txBody>
          <a:bodyPr rtlCol="0">
            <a:normAutofit/>
          </a:bodyPr>
          <a:lstStyle/>
          <a:p>
            <a:pPr fontAlgn="auto">
              <a:spcAft>
                <a:spcPts val="0"/>
              </a:spcAft>
              <a:defRPr/>
            </a:pPr>
            <a:r>
              <a:rPr lang="lv-LV" sz="2400" dirty="0" err="1" smtClean="0"/>
              <a:t>siRNA</a:t>
            </a:r>
            <a:r>
              <a:rPr lang="lv-LV" sz="2400" dirty="0" smtClean="0"/>
              <a:t> (</a:t>
            </a:r>
            <a:r>
              <a:rPr lang="lv-LV" sz="2400" dirty="0" err="1" smtClean="0"/>
              <a:t>small</a:t>
            </a:r>
            <a:r>
              <a:rPr lang="lv-LV" sz="2400" dirty="0" smtClean="0"/>
              <a:t> </a:t>
            </a:r>
            <a:r>
              <a:rPr lang="lv-LV" sz="2400" dirty="0" err="1" smtClean="0"/>
              <a:t>intefering</a:t>
            </a:r>
            <a:r>
              <a:rPr lang="lv-LV" sz="2400" dirty="0" smtClean="0"/>
              <a:t> RNA) bioģenēze dzīvniekos</a:t>
            </a:r>
            <a:endParaRPr lang="en-US" sz="2400" dirty="0"/>
          </a:p>
        </p:txBody>
      </p:sp>
      <p:pic>
        <p:nvPicPr>
          <p:cNvPr id="40963" name="Picture 2" descr="http://www.microrna.ic.cz/obr/image003.png"/>
          <p:cNvPicPr>
            <a:picLocks noChangeAspect="1" noChangeArrowheads="1"/>
          </p:cNvPicPr>
          <p:nvPr/>
        </p:nvPicPr>
        <p:blipFill>
          <a:blip r:embed="rId2" cstate="print"/>
          <a:srcRect/>
          <a:stretch>
            <a:fillRect/>
          </a:stretch>
        </p:blipFill>
        <p:spPr bwMode="auto">
          <a:xfrm>
            <a:off x="1908175" y="620713"/>
            <a:ext cx="5289550" cy="6024562"/>
          </a:xfrm>
          <a:prstGeom prst="rect">
            <a:avLst/>
          </a:prstGeom>
          <a:noFill/>
          <a:ln w="9525">
            <a:noFill/>
            <a:miter lim="800000"/>
            <a:headEnd/>
            <a:tailEnd/>
          </a:ln>
        </p:spPr>
      </p:pic>
      <p:sp>
        <p:nvSpPr>
          <p:cNvPr id="40964" name="TextBox 3"/>
          <p:cNvSpPr txBox="1">
            <a:spLocks noChangeArrowheads="1"/>
          </p:cNvSpPr>
          <p:nvPr/>
        </p:nvSpPr>
        <p:spPr bwMode="auto">
          <a:xfrm>
            <a:off x="5724525" y="4005263"/>
            <a:ext cx="1511300" cy="338137"/>
          </a:xfrm>
          <a:prstGeom prst="rect">
            <a:avLst/>
          </a:prstGeom>
          <a:noFill/>
          <a:ln w="9525">
            <a:noFill/>
            <a:miter lim="800000"/>
            <a:headEnd/>
            <a:tailEnd/>
          </a:ln>
        </p:spPr>
        <p:txBody>
          <a:bodyPr>
            <a:spAutoFit/>
          </a:bodyPr>
          <a:lstStyle/>
          <a:p>
            <a:r>
              <a:rPr lang="lv-LV" sz="1600" b="1">
                <a:latin typeface="Calibri" pitchFamily="34" charset="0"/>
              </a:rPr>
              <a:t>20-25 bp garas</a:t>
            </a:r>
            <a:endParaRPr lang="en-US" sz="1600" b="1">
              <a:latin typeface="Calibri" pitchFamily="34" charset="0"/>
            </a:endParaRPr>
          </a:p>
        </p:txBody>
      </p:sp>
      <p:cxnSp>
        <p:nvCxnSpPr>
          <p:cNvPr id="6" name="Straight Arrow Connector 5"/>
          <p:cNvCxnSpPr/>
          <p:nvPr/>
        </p:nvCxnSpPr>
        <p:spPr>
          <a:xfrm>
            <a:off x="4932363" y="2133600"/>
            <a:ext cx="1368425" cy="7905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7019925" y="2205038"/>
            <a:ext cx="576263" cy="7191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40967" name="TextBox 9"/>
          <p:cNvSpPr txBox="1">
            <a:spLocks noChangeArrowheads="1"/>
          </p:cNvSpPr>
          <p:nvPr/>
        </p:nvSpPr>
        <p:spPr bwMode="auto">
          <a:xfrm>
            <a:off x="4140200" y="1700213"/>
            <a:ext cx="2160588" cy="369887"/>
          </a:xfrm>
          <a:prstGeom prst="rect">
            <a:avLst/>
          </a:prstGeom>
          <a:noFill/>
          <a:ln w="9525">
            <a:noFill/>
            <a:miter lim="800000"/>
            <a:headEnd/>
            <a:tailEnd/>
          </a:ln>
        </p:spPr>
        <p:txBody>
          <a:bodyPr>
            <a:spAutoFit/>
          </a:bodyPr>
          <a:lstStyle/>
          <a:p>
            <a:r>
              <a:rPr lang="lv-LV" b="1">
                <a:latin typeface="Calibri" pitchFamily="34" charset="0"/>
              </a:rPr>
              <a:t>Endogēns avots</a:t>
            </a:r>
            <a:endParaRPr lang="en-US" b="1">
              <a:latin typeface="Calibri" pitchFamily="34" charset="0"/>
            </a:endParaRPr>
          </a:p>
        </p:txBody>
      </p:sp>
      <p:sp>
        <p:nvSpPr>
          <p:cNvPr id="40968" name="TextBox 10"/>
          <p:cNvSpPr txBox="1">
            <a:spLocks noChangeArrowheads="1"/>
          </p:cNvSpPr>
          <p:nvPr/>
        </p:nvSpPr>
        <p:spPr bwMode="auto">
          <a:xfrm>
            <a:off x="6588125" y="1773238"/>
            <a:ext cx="2160588" cy="368300"/>
          </a:xfrm>
          <a:prstGeom prst="rect">
            <a:avLst/>
          </a:prstGeom>
          <a:noFill/>
          <a:ln w="9525">
            <a:noFill/>
            <a:miter lim="800000"/>
            <a:headEnd/>
            <a:tailEnd/>
          </a:ln>
        </p:spPr>
        <p:txBody>
          <a:bodyPr>
            <a:spAutoFit/>
          </a:bodyPr>
          <a:lstStyle/>
          <a:p>
            <a:r>
              <a:rPr lang="lv-LV" b="1">
                <a:latin typeface="Calibri" pitchFamily="34" charset="0"/>
              </a:rPr>
              <a:t>Eksogēns avots</a:t>
            </a:r>
            <a:endParaRPr lang="en-US" b="1">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68313" y="0"/>
            <a:ext cx="8229600" cy="1143000"/>
          </a:xfrm>
        </p:spPr>
        <p:txBody>
          <a:bodyPr/>
          <a:lstStyle/>
          <a:p>
            <a:r>
              <a:rPr lang="lv-LV" smtClean="0"/>
              <a:t>Ne visi gēni kodē peptīdus</a:t>
            </a:r>
            <a:endParaRPr lang="en-US" smtClean="0"/>
          </a:p>
        </p:txBody>
      </p:sp>
      <p:pic>
        <p:nvPicPr>
          <p:cNvPr id="7171" name="Picture 2" descr="http://www.geospiza.com/finchtalk/uploaded_images/RNA-world-712445.png"/>
          <p:cNvPicPr>
            <a:picLocks noChangeAspect="1" noChangeArrowheads="1"/>
          </p:cNvPicPr>
          <p:nvPr/>
        </p:nvPicPr>
        <p:blipFill>
          <a:blip r:embed="rId2" cstate="print"/>
          <a:srcRect/>
          <a:stretch>
            <a:fillRect/>
          </a:stretch>
        </p:blipFill>
        <p:spPr bwMode="auto">
          <a:xfrm>
            <a:off x="2411413" y="1016000"/>
            <a:ext cx="4248150" cy="5842000"/>
          </a:xfrm>
          <a:prstGeom prst="rect">
            <a:avLst/>
          </a:prstGeom>
          <a:noFill/>
          <a:ln w="9525">
            <a:noFill/>
            <a:miter lim="800000"/>
            <a:headEnd/>
            <a:tailEnd/>
          </a:ln>
        </p:spPr>
      </p:pic>
      <p:sp>
        <p:nvSpPr>
          <p:cNvPr id="6" name="Rectangle 5"/>
          <p:cNvSpPr/>
          <p:nvPr/>
        </p:nvSpPr>
        <p:spPr>
          <a:xfrm>
            <a:off x="2627313" y="3933825"/>
            <a:ext cx="1512887"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563938" y="4581525"/>
            <a:ext cx="720725"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843213" y="4941888"/>
            <a:ext cx="410527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643438" y="46529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364163" y="42211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5580063" y="1196975"/>
            <a:ext cx="1295400" cy="18002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5364163" y="2492375"/>
            <a:ext cx="720725"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5940425" y="2708275"/>
            <a:ext cx="719138"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5076825" y="1700213"/>
            <a:ext cx="719138"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4932363" y="1628775"/>
            <a:ext cx="719137" cy="647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ectangle 18"/>
          <p:cNvSpPr/>
          <p:nvPr/>
        </p:nvSpPr>
        <p:spPr>
          <a:xfrm>
            <a:off x="5219700" y="3500438"/>
            <a:ext cx="792163"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a:off x="5076825" y="3644900"/>
            <a:ext cx="719138" cy="215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a:xfrm>
            <a:off x="4859338" y="3716338"/>
            <a:ext cx="720725" cy="2889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a:xfrm>
            <a:off x="4787900" y="3716338"/>
            <a:ext cx="720725" cy="3603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ectangle 17"/>
          <p:cNvSpPr/>
          <p:nvPr/>
        </p:nvSpPr>
        <p:spPr>
          <a:xfrm>
            <a:off x="1835696" y="5418138"/>
            <a:ext cx="410527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a:off x="3419872" y="5418138"/>
            <a:ext cx="410527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http://www.grin.com/object/external_document.249411/24a99b481c8566f499b2ad785c6773d2_LARGE.png"/>
          <p:cNvPicPr>
            <a:picLocks noChangeAspect="1" noChangeArrowheads="1"/>
          </p:cNvPicPr>
          <p:nvPr/>
        </p:nvPicPr>
        <p:blipFill>
          <a:blip r:embed="rId2" cstate="print"/>
          <a:srcRect/>
          <a:stretch>
            <a:fillRect/>
          </a:stretch>
        </p:blipFill>
        <p:spPr bwMode="auto">
          <a:xfrm>
            <a:off x="1042988" y="333375"/>
            <a:ext cx="5376862" cy="4032250"/>
          </a:xfrm>
          <a:prstGeom prst="rect">
            <a:avLst/>
          </a:prstGeom>
          <a:noFill/>
          <a:ln w="9525">
            <a:noFill/>
            <a:miter lim="800000"/>
            <a:headEnd/>
            <a:tailEnd/>
          </a:ln>
        </p:spPr>
      </p:pic>
      <p:pic>
        <p:nvPicPr>
          <p:cNvPr id="41987" name="Picture 6" descr="http://allshire.biology.ed.ac.uk/uploaded/Stc1_RAWeb.jpg"/>
          <p:cNvPicPr>
            <a:picLocks noChangeAspect="1" noChangeArrowheads="1"/>
          </p:cNvPicPr>
          <p:nvPr/>
        </p:nvPicPr>
        <p:blipFill>
          <a:blip r:embed="rId3" cstate="print"/>
          <a:srcRect/>
          <a:stretch>
            <a:fillRect/>
          </a:stretch>
        </p:blipFill>
        <p:spPr bwMode="auto">
          <a:xfrm>
            <a:off x="971550" y="4076700"/>
            <a:ext cx="5429250" cy="2486025"/>
          </a:xfrm>
          <a:prstGeom prst="rect">
            <a:avLst/>
          </a:prstGeom>
          <a:noFill/>
          <a:ln w="9525">
            <a:noFill/>
            <a:miter lim="800000"/>
            <a:headEnd/>
            <a:tailEnd/>
          </a:ln>
        </p:spPr>
      </p:pic>
      <p:sp>
        <p:nvSpPr>
          <p:cNvPr id="2" name="Title 1"/>
          <p:cNvSpPr>
            <a:spLocks noGrp="1"/>
          </p:cNvSpPr>
          <p:nvPr>
            <p:ph type="title"/>
          </p:nvPr>
        </p:nvSpPr>
        <p:spPr>
          <a:xfrm>
            <a:off x="395288" y="0"/>
            <a:ext cx="8229600" cy="706438"/>
          </a:xfrm>
        </p:spPr>
        <p:txBody>
          <a:bodyPr rtlCol="0">
            <a:normAutofit fontScale="90000"/>
          </a:bodyPr>
          <a:lstStyle/>
          <a:p>
            <a:pPr fontAlgn="auto">
              <a:spcAft>
                <a:spcPts val="0"/>
              </a:spcAft>
              <a:defRPr/>
            </a:pPr>
            <a:r>
              <a:rPr lang="lv-LV" dirty="0" err="1" smtClean="0"/>
              <a:t>siRNA</a:t>
            </a:r>
            <a:r>
              <a:rPr lang="lv-LV" dirty="0" smtClean="0"/>
              <a:t> </a:t>
            </a:r>
            <a:r>
              <a:rPr lang="lv-LV" dirty="0" err="1" smtClean="0"/>
              <a:t>functions</a:t>
            </a:r>
            <a:endParaRPr lang="en-US" dirty="0"/>
          </a:p>
        </p:txBody>
      </p:sp>
      <p:sp>
        <p:nvSpPr>
          <p:cNvPr id="41989" name="TextBox 6"/>
          <p:cNvSpPr txBox="1">
            <a:spLocks noChangeArrowheads="1"/>
          </p:cNvSpPr>
          <p:nvPr/>
        </p:nvSpPr>
        <p:spPr bwMode="auto">
          <a:xfrm>
            <a:off x="6516688" y="4076700"/>
            <a:ext cx="2376487" cy="2308225"/>
          </a:xfrm>
          <a:prstGeom prst="rect">
            <a:avLst/>
          </a:prstGeom>
          <a:noFill/>
          <a:ln w="9525">
            <a:noFill/>
            <a:miter lim="800000"/>
            <a:headEnd/>
            <a:tailEnd/>
          </a:ln>
        </p:spPr>
        <p:txBody>
          <a:bodyPr>
            <a:spAutoFit/>
          </a:bodyPr>
          <a:lstStyle/>
          <a:p>
            <a:r>
              <a:rPr lang="lv-LV" b="1">
                <a:latin typeface="Calibri" pitchFamily="34" charset="0"/>
              </a:rPr>
              <a:t>shRNA</a:t>
            </a:r>
            <a:r>
              <a:rPr lang="lv-LV">
                <a:latin typeface="Calibri" pitchFamily="34" charset="0"/>
              </a:rPr>
              <a:t> (siRNa; miRNA, piRNA) var arī regulēt epiģenētiski gēnus.</a:t>
            </a:r>
          </a:p>
          <a:p>
            <a:r>
              <a:rPr lang="lv-LV">
                <a:latin typeface="Calibri" pitchFamily="34" charset="0"/>
              </a:rPr>
              <a:t>shRNA, kas epiģenētiski aktivē gēnu transkripciju sauc arī par </a:t>
            </a:r>
            <a:r>
              <a:rPr lang="lv-LV" b="1">
                <a:latin typeface="Calibri" pitchFamily="34" charset="0"/>
              </a:rPr>
              <a:t>saRNA</a:t>
            </a:r>
            <a:r>
              <a:rPr lang="lv-LV">
                <a:latin typeface="Calibri" pitchFamily="34" charset="0"/>
              </a:rPr>
              <a:t> (small activatingRNA)</a:t>
            </a:r>
            <a:endParaRPr lang="en-US">
              <a:latin typeface="Calibri" pitchFamily="34" charset="0"/>
            </a:endParaRPr>
          </a:p>
        </p:txBody>
      </p:sp>
      <p:sp>
        <p:nvSpPr>
          <p:cNvPr id="41990" name="TextBox 5"/>
          <p:cNvSpPr txBox="1">
            <a:spLocks noChangeArrowheads="1"/>
          </p:cNvSpPr>
          <p:nvPr/>
        </p:nvSpPr>
        <p:spPr bwMode="auto">
          <a:xfrm>
            <a:off x="6659563" y="2133600"/>
            <a:ext cx="1873250" cy="922338"/>
          </a:xfrm>
          <a:prstGeom prst="rect">
            <a:avLst/>
          </a:prstGeom>
          <a:noFill/>
          <a:ln w="9525">
            <a:noFill/>
            <a:miter lim="800000"/>
            <a:headEnd/>
            <a:tailEnd/>
          </a:ln>
        </p:spPr>
        <p:txBody>
          <a:bodyPr>
            <a:spAutoFit/>
          </a:bodyPr>
          <a:lstStyle/>
          <a:p>
            <a:r>
              <a:rPr lang="lv-LV">
                <a:latin typeface="Calibri" pitchFamily="34" charset="0"/>
              </a:rPr>
              <a:t>Aizsardzība pret svešu ģenētisku materiālu.</a:t>
            </a:r>
            <a:endParaRPr lang="en-US">
              <a:latin typeface="Calibri"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lv-LV" smtClean="0"/>
              <a:t>siRNS endogēnie avoti</a:t>
            </a:r>
            <a:endParaRPr lang="en-US" smtClean="0"/>
          </a:p>
        </p:txBody>
      </p:sp>
      <p:pic>
        <p:nvPicPr>
          <p:cNvPr id="43011" name="Picture 2" descr="http://www.nature.com/nrm/journal/v9/n9/images/nrm2479-f4.jpg"/>
          <p:cNvPicPr>
            <a:picLocks noChangeAspect="1" noChangeArrowheads="1"/>
          </p:cNvPicPr>
          <p:nvPr/>
        </p:nvPicPr>
        <p:blipFill>
          <a:blip r:embed="rId2" cstate="print"/>
          <a:srcRect/>
          <a:stretch>
            <a:fillRect/>
          </a:stretch>
        </p:blipFill>
        <p:spPr bwMode="auto">
          <a:xfrm>
            <a:off x="17463" y="1268413"/>
            <a:ext cx="9126537" cy="4392612"/>
          </a:xfrm>
          <a:prstGeom prst="rect">
            <a:avLst/>
          </a:prstGeom>
          <a:noFill/>
          <a:ln w="9525">
            <a:noFill/>
            <a:miter lim="800000"/>
            <a:headEnd/>
            <a:tailEnd/>
          </a:ln>
        </p:spPr>
      </p:pic>
      <p:sp>
        <p:nvSpPr>
          <p:cNvPr id="43012" name="TextBox 3"/>
          <p:cNvSpPr txBox="1">
            <a:spLocks noChangeArrowheads="1"/>
          </p:cNvSpPr>
          <p:nvPr/>
        </p:nvSpPr>
        <p:spPr bwMode="auto">
          <a:xfrm>
            <a:off x="179388" y="5876925"/>
            <a:ext cx="8785225" cy="923925"/>
          </a:xfrm>
          <a:prstGeom prst="rect">
            <a:avLst/>
          </a:prstGeom>
          <a:noFill/>
          <a:ln w="9525">
            <a:noFill/>
            <a:miter lim="800000"/>
            <a:headEnd/>
            <a:tailEnd/>
          </a:ln>
        </p:spPr>
        <p:txBody>
          <a:bodyPr>
            <a:spAutoFit/>
          </a:bodyPr>
          <a:lstStyle/>
          <a:p>
            <a:pPr algn="ctr"/>
            <a:r>
              <a:rPr lang="lv-LV">
                <a:latin typeface="Calibri" pitchFamily="34" charset="0"/>
              </a:rPr>
              <a:t>tesiRNA – transposable element small interfering RNA; </a:t>
            </a:r>
          </a:p>
          <a:p>
            <a:pPr algn="ctr"/>
            <a:r>
              <a:rPr lang="lv-LV">
                <a:latin typeface="Calibri" pitchFamily="34" charset="0"/>
              </a:rPr>
              <a:t>cis and trans natsiRNA – natural antisense short interfering RNA</a:t>
            </a:r>
          </a:p>
          <a:p>
            <a:pPr algn="ctr"/>
            <a:r>
              <a:rPr lang="lv-LV">
                <a:latin typeface="Calibri" pitchFamily="34" charset="0"/>
              </a:rPr>
              <a:t>hpRNA- hairpin RNA </a:t>
            </a:r>
            <a:endParaRPr lang="en-US">
              <a:latin typeface="Calibri" pitchFamily="34"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1975"/>
          </a:xfrm>
        </p:spPr>
        <p:txBody>
          <a:bodyPr rtlCol="0">
            <a:normAutofit fontScale="90000"/>
          </a:bodyPr>
          <a:lstStyle/>
          <a:p>
            <a:pPr fontAlgn="auto">
              <a:spcAft>
                <a:spcPts val="0"/>
              </a:spcAft>
              <a:defRPr/>
            </a:pPr>
            <a:r>
              <a:rPr lang="lv-LV" dirty="0" err="1" smtClean="0"/>
              <a:t>Cis-natsiRNA</a:t>
            </a:r>
            <a:r>
              <a:rPr lang="lv-LV" dirty="0" smtClean="0"/>
              <a:t> </a:t>
            </a:r>
            <a:r>
              <a:rPr lang="lv-LV" dirty="0" smtClean="0"/>
              <a:t>funkciju piemērs augos</a:t>
            </a:r>
            <a:endParaRPr lang="en-US" dirty="0"/>
          </a:p>
        </p:txBody>
      </p:sp>
      <p:pic>
        <p:nvPicPr>
          <p:cNvPr id="44035" name="Picture 2" descr="An external file that holds a picture, illustration, etc.&#10;Object name is nihms306901f7.jpg Object name is nihms306901f7.jpg"/>
          <p:cNvPicPr>
            <a:picLocks noChangeAspect="1" noChangeArrowheads="1"/>
          </p:cNvPicPr>
          <p:nvPr/>
        </p:nvPicPr>
        <p:blipFill>
          <a:blip r:embed="rId2" cstate="print"/>
          <a:srcRect/>
          <a:stretch>
            <a:fillRect/>
          </a:stretch>
        </p:blipFill>
        <p:spPr bwMode="auto">
          <a:xfrm>
            <a:off x="1979613" y="1011238"/>
            <a:ext cx="5184775" cy="5846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0"/>
            <a:ext cx="8229600" cy="633413"/>
          </a:xfrm>
        </p:spPr>
        <p:txBody>
          <a:bodyPr rtlCol="0">
            <a:normAutofit fontScale="90000"/>
          </a:bodyPr>
          <a:lstStyle/>
          <a:p>
            <a:pPr fontAlgn="auto">
              <a:spcAft>
                <a:spcPts val="0"/>
              </a:spcAft>
              <a:defRPr/>
            </a:pPr>
            <a:r>
              <a:rPr lang="lv-LV" dirty="0" err="1" smtClean="0"/>
              <a:t>siRNA</a:t>
            </a:r>
            <a:r>
              <a:rPr lang="lv-LV" dirty="0" smtClean="0"/>
              <a:t> un </a:t>
            </a:r>
            <a:r>
              <a:rPr lang="lv-LV" dirty="0" err="1" smtClean="0"/>
              <a:t>miRNS</a:t>
            </a:r>
            <a:r>
              <a:rPr lang="lv-LV" dirty="0" smtClean="0"/>
              <a:t> bioģenēze augos</a:t>
            </a:r>
            <a:endParaRPr lang="en-US" dirty="0"/>
          </a:p>
        </p:txBody>
      </p:sp>
      <p:pic>
        <p:nvPicPr>
          <p:cNvPr id="45059" name="Picture 2" descr="http://ars.sciencedirect.com/content/image/1-s2.0-S187493991100068X-gr1.jpg"/>
          <p:cNvPicPr>
            <a:picLocks noChangeAspect="1" noChangeArrowheads="1"/>
          </p:cNvPicPr>
          <p:nvPr/>
        </p:nvPicPr>
        <p:blipFill>
          <a:blip r:embed="rId2" cstate="print"/>
          <a:srcRect/>
          <a:stretch>
            <a:fillRect/>
          </a:stretch>
        </p:blipFill>
        <p:spPr bwMode="auto">
          <a:xfrm>
            <a:off x="611188" y="692150"/>
            <a:ext cx="7972425" cy="5934075"/>
          </a:xfrm>
          <a:prstGeom prst="rect">
            <a:avLst/>
          </a:prstGeom>
          <a:noFill/>
          <a:ln w="9525">
            <a:noFill/>
            <a:miter lim="800000"/>
            <a:headEnd/>
            <a:tailEnd/>
          </a:ln>
        </p:spPr>
      </p:pic>
      <p:sp>
        <p:nvSpPr>
          <p:cNvPr id="4" name="Oval 3"/>
          <p:cNvSpPr/>
          <p:nvPr/>
        </p:nvSpPr>
        <p:spPr>
          <a:xfrm>
            <a:off x="1258888" y="2205038"/>
            <a:ext cx="1296987"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5" name="Oval 4"/>
          <p:cNvSpPr/>
          <p:nvPr/>
        </p:nvSpPr>
        <p:spPr>
          <a:xfrm>
            <a:off x="1187450" y="3933825"/>
            <a:ext cx="1296988"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6" name="Oval 5"/>
          <p:cNvSpPr/>
          <p:nvPr/>
        </p:nvSpPr>
        <p:spPr>
          <a:xfrm>
            <a:off x="5795963" y="3141663"/>
            <a:ext cx="1296987" cy="6477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706438"/>
          </a:xfrm>
        </p:spPr>
        <p:txBody>
          <a:bodyPr rtlCol="0">
            <a:normAutofit fontScale="90000"/>
          </a:bodyPr>
          <a:lstStyle/>
          <a:p>
            <a:pPr fontAlgn="auto">
              <a:spcAft>
                <a:spcPts val="0"/>
              </a:spcAft>
              <a:defRPr/>
            </a:pPr>
            <a:r>
              <a:rPr lang="lv-LV" dirty="0" err="1" smtClean="0"/>
              <a:t>shRNA</a:t>
            </a:r>
            <a:r>
              <a:rPr lang="lv-LV" dirty="0" smtClean="0"/>
              <a:t> (</a:t>
            </a:r>
            <a:r>
              <a:rPr lang="lv-LV" dirty="0" err="1" smtClean="0"/>
              <a:t>short</a:t>
            </a:r>
            <a:r>
              <a:rPr lang="lv-LV" dirty="0" smtClean="0"/>
              <a:t> RNA) atšķirības</a:t>
            </a:r>
            <a:endParaRPr lang="en-US" dirty="0"/>
          </a:p>
        </p:txBody>
      </p:sp>
      <p:pic>
        <p:nvPicPr>
          <p:cNvPr id="38915" name="Picture 2"/>
          <p:cNvPicPr>
            <a:picLocks noChangeAspect="1" noChangeArrowheads="1"/>
          </p:cNvPicPr>
          <p:nvPr/>
        </p:nvPicPr>
        <p:blipFill>
          <a:blip r:embed="rId2" cstate="print"/>
          <a:srcRect/>
          <a:stretch>
            <a:fillRect/>
          </a:stretch>
        </p:blipFill>
        <p:spPr bwMode="auto">
          <a:xfrm>
            <a:off x="971550" y="620713"/>
            <a:ext cx="6777038" cy="5991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err="1" smtClean="0"/>
              <a:t>RNSi</a:t>
            </a:r>
            <a:r>
              <a:rPr lang="lv-LV" dirty="0" smtClean="0"/>
              <a:t> baktērijās</a:t>
            </a:r>
            <a:endParaRPr lang="en-US" dirty="0"/>
          </a:p>
        </p:txBody>
      </p:sp>
      <p:pic>
        <p:nvPicPr>
          <p:cNvPr id="132098" name="Picture 2" descr="image"/>
          <p:cNvPicPr>
            <a:picLocks noChangeAspect="1" noChangeArrowheads="1"/>
          </p:cNvPicPr>
          <p:nvPr/>
        </p:nvPicPr>
        <p:blipFill>
          <a:blip r:embed="rId2" cstate="print"/>
          <a:srcRect/>
          <a:stretch>
            <a:fillRect/>
          </a:stretch>
        </p:blipFill>
        <p:spPr bwMode="auto">
          <a:xfrm>
            <a:off x="94026" y="1844824"/>
            <a:ext cx="9049973" cy="3777558"/>
          </a:xfrm>
          <a:prstGeom prst="rect">
            <a:avLst/>
          </a:prstGeom>
          <a:noFill/>
        </p:spPr>
      </p:pic>
      <p:sp>
        <p:nvSpPr>
          <p:cNvPr id="4" name="TextBox 3"/>
          <p:cNvSpPr txBox="1"/>
          <p:nvPr/>
        </p:nvSpPr>
        <p:spPr>
          <a:xfrm>
            <a:off x="0" y="6237312"/>
            <a:ext cx="9144000" cy="369332"/>
          </a:xfrm>
          <a:prstGeom prst="rect">
            <a:avLst/>
          </a:prstGeom>
          <a:noFill/>
        </p:spPr>
        <p:txBody>
          <a:bodyPr wrap="square" rtlCol="0">
            <a:spAutoFit/>
          </a:bodyPr>
          <a:lstStyle/>
          <a:p>
            <a:r>
              <a:rPr lang="en-US" b="1" dirty="0" smtClean="0"/>
              <a:t>CRISPRs (clustered regularly interspaced short </a:t>
            </a:r>
            <a:r>
              <a:rPr lang="en-US" b="1" dirty="0" err="1" smtClean="0"/>
              <a:t>palindromic</a:t>
            </a:r>
            <a:r>
              <a:rPr lang="en-US" b="1" dirty="0" smtClean="0"/>
              <a:t> repeats</a:t>
            </a:r>
            <a:r>
              <a:rPr lang="en-US" b="1" dirty="0" smtClean="0"/>
              <a:t>)</a:t>
            </a:r>
            <a:r>
              <a:rPr lang="lv-LV" b="1" dirty="0" smtClean="0"/>
              <a:t>/</a:t>
            </a:r>
            <a:r>
              <a:rPr lang="lv-LV" b="1" dirty="0" err="1" smtClean="0"/>
              <a:t>Cas</a:t>
            </a:r>
            <a:r>
              <a:rPr lang="lv-LV" b="1" dirty="0" smtClean="0"/>
              <a:t> </a:t>
            </a:r>
            <a:r>
              <a:rPr lang="lv-LV" b="1" dirty="0" err="1" smtClean="0"/>
              <a:t>system</a:t>
            </a:r>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33413"/>
          </a:xfrm>
        </p:spPr>
        <p:txBody>
          <a:bodyPr rtlCol="0">
            <a:normAutofit fontScale="90000"/>
          </a:bodyPr>
          <a:lstStyle/>
          <a:p>
            <a:pPr fontAlgn="auto">
              <a:spcAft>
                <a:spcPts val="0"/>
              </a:spcAft>
              <a:defRPr/>
            </a:pPr>
            <a:r>
              <a:rPr lang="lv-LV" dirty="0" err="1" smtClean="0"/>
              <a:t>piRNA</a:t>
            </a:r>
            <a:r>
              <a:rPr lang="lv-LV" dirty="0" smtClean="0"/>
              <a:t> (</a:t>
            </a:r>
            <a:r>
              <a:rPr lang="lv-LV" dirty="0" err="1" smtClean="0"/>
              <a:t>Piwi-interactng</a:t>
            </a:r>
            <a:r>
              <a:rPr lang="lv-LV" dirty="0" smtClean="0"/>
              <a:t> RNA) apraksts</a:t>
            </a:r>
            <a:endParaRPr lang="en-US" dirty="0"/>
          </a:p>
        </p:txBody>
      </p:sp>
      <p:sp>
        <p:nvSpPr>
          <p:cNvPr id="3" name="Content Placeholder 2"/>
          <p:cNvSpPr>
            <a:spLocks noGrp="1"/>
          </p:cNvSpPr>
          <p:nvPr>
            <p:ph idx="1"/>
          </p:nvPr>
        </p:nvSpPr>
        <p:spPr>
          <a:xfrm>
            <a:off x="539750" y="1052512"/>
            <a:ext cx="8229600" cy="5805487"/>
          </a:xfrm>
        </p:spPr>
        <p:txBody>
          <a:bodyPr rtlCol="0">
            <a:normAutofit fontScale="70000" lnSpcReduction="20000"/>
          </a:bodyPr>
          <a:lstStyle/>
          <a:p>
            <a:pPr fontAlgn="auto">
              <a:lnSpc>
                <a:spcPct val="120000"/>
              </a:lnSpc>
              <a:spcAft>
                <a:spcPts val="0"/>
              </a:spcAft>
              <a:buFont typeface="Arial" pitchFamily="34" charset="0"/>
              <a:buChar char="•"/>
              <a:defRPr/>
            </a:pPr>
            <a:r>
              <a:rPr lang="lv-LV" dirty="0" smtClean="0"/>
              <a:t>24-32 </a:t>
            </a:r>
            <a:r>
              <a:rPr lang="lv-LV" dirty="0" err="1" smtClean="0"/>
              <a:t>bp</a:t>
            </a:r>
            <a:endParaRPr lang="lv-LV" dirty="0" smtClean="0"/>
          </a:p>
          <a:p>
            <a:pPr fontAlgn="auto">
              <a:lnSpc>
                <a:spcPct val="120000"/>
              </a:lnSpc>
              <a:spcAft>
                <a:spcPts val="0"/>
              </a:spcAft>
              <a:buFont typeface="Arial" pitchFamily="34" charset="0"/>
              <a:buChar char="•"/>
              <a:defRPr/>
            </a:pPr>
            <a:r>
              <a:rPr lang="lv-LV" dirty="0" smtClean="0"/>
              <a:t>Mijiedarbojas ar argonautu </a:t>
            </a:r>
            <a:r>
              <a:rPr lang="lv-LV" dirty="0" err="1" smtClean="0"/>
              <a:t>Piwi</a:t>
            </a:r>
            <a:r>
              <a:rPr lang="lv-LV" dirty="0" smtClean="0"/>
              <a:t> </a:t>
            </a:r>
            <a:r>
              <a:rPr lang="lv-LV" dirty="0" err="1" smtClean="0"/>
              <a:t>apakšsaimes</a:t>
            </a:r>
            <a:r>
              <a:rPr lang="lv-LV" dirty="0" smtClean="0"/>
              <a:t> </a:t>
            </a:r>
            <a:r>
              <a:rPr lang="lv-LV" dirty="0" smtClean="0"/>
              <a:t>proteīniem</a:t>
            </a:r>
            <a:endParaRPr lang="lv-LV" dirty="0" smtClean="0"/>
          </a:p>
          <a:p>
            <a:pPr fontAlgn="auto">
              <a:lnSpc>
                <a:spcPct val="120000"/>
              </a:lnSpc>
              <a:spcAft>
                <a:spcPts val="0"/>
              </a:spcAft>
              <a:buFont typeface="Arial" pitchFamily="34" charset="0"/>
              <a:buChar char="•"/>
              <a:defRPr/>
            </a:pPr>
            <a:r>
              <a:rPr lang="lv-LV" dirty="0" smtClean="0"/>
              <a:t>Vairāk kā 50,000 unikālas </a:t>
            </a:r>
            <a:r>
              <a:rPr lang="lv-LV" dirty="0" err="1" smtClean="0"/>
              <a:t>piRNS</a:t>
            </a:r>
            <a:r>
              <a:rPr lang="lv-LV" dirty="0" smtClean="0"/>
              <a:t> sekvences pelēs</a:t>
            </a:r>
          </a:p>
          <a:p>
            <a:pPr fontAlgn="auto">
              <a:lnSpc>
                <a:spcPct val="120000"/>
              </a:lnSpc>
              <a:spcAft>
                <a:spcPts val="0"/>
              </a:spcAft>
              <a:buFont typeface="Arial" pitchFamily="34" charset="0"/>
              <a:buChar char="•"/>
              <a:defRPr/>
            </a:pPr>
            <a:r>
              <a:rPr lang="lv-LV" dirty="0" err="1" smtClean="0"/>
              <a:t>PiRNS</a:t>
            </a:r>
            <a:r>
              <a:rPr lang="lv-LV" dirty="0" smtClean="0"/>
              <a:t> prekursori veidojas no 20 – 90 </a:t>
            </a:r>
            <a:r>
              <a:rPr lang="lv-LV" dirty="0" err="1" smtClean="0"/>
              <a:t>kb</a:t>
            </a:r>
            <a:r>
              <a:rPr lang="lv-LV" dirty="0" smtClean="0"/>
              <a:t> lieliem </a:t>
            </a:r>
            <a:r>
              <a:rPr lang="lv-LV" dirty="0" err="1" smtClean="0"/>
              <a:t>klāsteriem</a:t>
            </a:r>
            <a:r>
              <a:rPr lang="lv-LV" dirty="0" smtClean="0"/>
              <a:t> </a:t>
            </a:r>
            <a:r>
              <a:rPr lang="lv-LV" dirty="0" smtClean="0"/>
              <a:t>no </a:t>
            </a:r>
            <a:r>
              <a:rPr lang="lv-LV" dirty="0" smtClean="0"/>
              <a:t>abām </a:t>
            </a:r>
            <a:r>
              <a:rPr lang="lv-LV" dirty="0" smtClean="0"/>
              <a:t>+/</a:t>
            </a:r>
            <a:r>
              <a:rPr lang="lv-LV" dirty="0" smtClean="0"/>
              <a:t>sens un -/</a:t>
            </a:r>
            <a:r>
              <a:rPr lang="lv-LV" dirty="0" err="1" smtClean="0"/>
              <a:t>antisens</a:t>
            </a:r>
            <a:r>
              <a:rPr lang="lv-LV" dirty="0" smtClean="0"/>
              <a:t> </a:t>
            </a:r>
            <a:r>
              <a:rPr lang="lv-LV" dirty="0" err="1" smtClean="0"/>
              <a:t>pre-piRNS</a:t>
            </a:r>
            <a:r>
              <a:rPr lang="lv-LV" dirty="0" smtClean="0"/>
              <a:t> prekursoriem, </a:t>
            </a:r>
            <a:r>
              <a:rPr lang="lv-LV" dirty="0" smtClean="0"/>
              <a:t>taču </a:t>
            </a:r>
            <a:r>
              <a:rPr lang="lv-LV" dirty="0" smtClean="0"/>
              <a:t>visbiežāk </a:t>
            </a:r>
            <a:r>
              <a:rPr lang="lv-LV" dirty="0" smtClean="0"/>
              <a:t>no </a:t>
            </a:r>
            <a:r>
              <a:rPr lang="lv-LV" dirty="0" err="1" smtClean="0"/>
              <a:t>transpozonu</a:t>
            </a:r>
            <a:r>
              <a:rPr lang="lv-LV" dirty="0" smtClean="0"/>
              <a:t> -/</a:t>
            </a:r>
            <a:r>
              <a:rPr lang="lv-LV" dirty="0" err="1" smtClean="0"/>
              <a:t>antisense</a:t>
            </a:r>
            <a:endParaRPr lang="lv-LV" dirty="0" smtClean="0"/>
          </a:p>
          <a:p>
            <a:pPr fontAlgn="auto">
              <a:lnSpc>
                <a:spcPct val="120000"/>
              </a:lnSpc>
              <a:spcAft>
                <a:spcPts val="0"/>
              </a:spcAft>
              <a:buFont typeface="Arial" pitchFamily="34" charset="0"/>
              <a:buChar char="•"/>
              <a:defRPr/>
            </a:pPr>
            <a:r>
              <a:rPr lang="lv-LV" dirty="0" smtClean="0"/>
              <a:t>katrs </a:t>
            </a:r>
            <a:r>
              <a:rPr lang="lv-LV" dirty="0" err="1" smtClean="0"/>
              <a:t>klāsteris</a:t>
            </a:r>
            <a:r>
              <a:rPr lang="lv-LV" dirty="0" smtClean="0"/>
              <a:t> veido no10 līdz 4500 </a:t>
            </a:r>
            <a:r>
              <a:rPr lang="lv-LV" dirty="0" err="1" smtClean="0"/>
              <a:t>piRNS</a:t>
            </a:r>
            <a:endParaRPr lang="lv-LV" dirty="0" smtClean="0"/>
          </a:p>
          <a:p>
            <a:pPr fontAlgn="auto">
              <a:lnSpc>
                <a:spcPct val="120000"/>
              </a:lnSpc>
              <a:spcAft>
                <a:spcPts val="0"/>
              </a:spcAft>
              <a:buFont typeface="Arial" pitchFamily="34" charset="0"/>
              <a:buChar char="•"/>
              <a:defRPr/>
            </a:pPr>
            <a:r>
              <a:rPr lang="lv-LV" dirty="0" smtClean="0"/>
              <a:t>Zīdītājiem aktīvi galvenokārt spermatoģenēzē</a:t>
            </a:r>
          </a:p>
          <a:p>
            <a:pPr fontAlgn="auto">
              <a:lnSpc>
                <a:spcPct val="120000"/>
              </a:lnSpc>
              <a:spcAft>
                <a:spcPts val="0"/>
              </a:spcAft>
              <a:buFont typeface="Arial" pitchFamily="34" charset="0"/>
              <a:buChar char="•"/>
              <a:defRPr/>
            </a:pPr>
            <a:r>
              <a:rPr lang="lv-LV" dirty="0" smtClean="0"/>
              <a:t>Bezmugurkaulniekiem </a:t>
            </a:r>
            <a:r>
              <a:rPr lang="lv-LV" dirty="0" err="1" smtClean="0"/>
              <a:t>transkribējas</a:t>
            </a:r>
            <a:r>
              <a:rPr lang="lv-LV" dirty="0" smtClean="0"/>
              <a:t> abu dzimumu dzimumšūnās</a:t>
            </a:r>
          </a:p>
          <a:p>
            <a:pPr fontAlgn="auto">
              <a:lnSpc>
                <a:spcPct val="120000"/>
              </a:lnSpc>
              <a:spcAft>
                <a:spcPts val="0"/>
              </a:spcAft>
              <a:buFont typeface="Arial" pitchFamily="34" charset="0"/>
              <a:buChar char="•"/>
              <a:defRPr/>
            </a:pPr>
            <a:r>
              <a:rPr lang="lv-LV" dirty="0" smtClean="0"/>
              <a:t>Atrodas gan citoplazmā, gan kodolos</a:t>
            </a:r>
          </a:p>
          <a:p>
            <a:pPr fontAlgn="auto">
              <a:lnSpc>
                <a:spcPct val="120000"/>
              </a:lnSpc>
              <a:spcAft>
                <a:spcPts val="0"/>
              </a:spcAft>
              <a:buFont typeface="Arial" pitchFamily="34" charset="0"/>
              <a:buChar char="•"/>
              <a:defRPr/>
            </a:pPr>
            <a:r>
              <a:rPr lang="lv-LV" dirty="0" smtClean="0"/>
              <a:t>Kodolos koncentrējas hromosomu reģionos, kas </a:t>
            </a:r>
            <a:r>
              <a:rPr lang="lv-LV" dirty="0" err="1" smtClean="0"/>
              <a:t>bāgāti</a:t>
            </a:r>
            <a:r>
              <a:rPr lang="lv-LV" dirty="0" smtClean="0"/>
              <a:t> ar </a:t>
            </a:r>
            <a:r>
              <a:rPr lang="lv-LV" dirty="0" err="1" smtClean="0"/>
              <a:t>transpozoniem</a:t>
            </a:r>
            <a:r>
              <a:rPr lang="lv-LV" dirty="0" smtClean="0"/>
              <a:t> un atkārtotām sekvencēm, </a:t>
            </a:r>
            <a:r>
              <a:rPr lang="lv-LV" dirty="0" err="1" smtClean="0"/>
              <a:t>heterohromatīnā</a:t>
            </a:r>
            <a:r>
              <a:rPr lang="lv-LV" dirty="0" smtClean="0"/>
              <a:t>, un reģionos, kas tika uzskatīti par netranskribējamiem “</a:t>
            </a:r>
            <a:r>
              <a:rPr lang="lv-LV" dirty="0" err="1" smtClean="0"/>
              <a:t>junk</a:t>
            </a:r>
            <a:r>
              <a:rPr lang="lv-LV" dirty="0" smtClean="0"/>
              <a:t> DNS”</a:t>
            </a:r>
          </a:p>
          <a:p>
            <a:pPr fontAlgn="auto">
              <a:lnSpc>
                <a:spcPct val="80000"/>
              </a:lnSpc>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633413"/>
          </a:xfrm>
        </p:spPr>
        <p:txBody>
          <a:bodyPr rtlCol="0">
            <a:normAutofit/>
          </a:bodyPr>
          <a:lstStyle/>
          <a:p>
            <a:pPr fontAlgn="auto">
              <a:spcAft>
                <a:spcPts val="0"/>
              </a:spcAft>
              <a:defRPr/>
            </a:pPr>
            <a:r>
              <a:rPr lang="lv-LV" sz="2800" b="1" dirty="0" err="1" smtClean="0"/>
              <a:t>piRNA</a:t>
            </a:r>
            <a:r>
              <a:rPr lang="lv-LV" sz="2800" b="1" dirty="0" smtClean="0"/>
              <a:t> bioģenēze</a:t>
            </a:r>
            <a:endParaRPr lang="en-US" sz="2800" b="1" dirty="0"/>
          </a:p>
        </p:txBody>
      </p:sp>
      <p:pic>
        <p:nvPicPr>
          <p:cNvPr id="21506" name="Picture 2" descr="http://www.nature.com/nrg/journal/v14/n8/images/nrg3495-f2.jpg"/>
          <p:cNvPicPr>
            <a:picLocks noChangeAspect="1" noChangeArrowheads="1"/>
          </p:cNvPicPr>
          <p:nvPr/>
        </p:nvPicPr>
        <p:blipFill>
          <a:blip r:embed="rId2" cstate="print"/>
          <a:srcRect/>
          <a:stretch>
            <a:fillRect/>
          </a:stretch>
        </p:blipFill>
        <p:spPr bwMode="auto">
          <a:xfrm>
            <a:off x="1043608" y="538499"/>
            <a:ext cx="7272808" cy="6319501"/>
          </a:xfrm>
          <a:prstGeom prst="rect">
            <a:avLst/>
          </a:prstGeom>
          <a:noFill/>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68313" y="0"/>
            <a:ext cx="8229600" cy="1143000"/>
          </a:xfrm>
        </p:spPr>
        <p:txBody>
          <a:bodyPr/>
          <a:lstStyle/>
          <a:p>
            <a:r>
              <a:rPr lang="lv-LV" smtClean="0"/>
              <a:t>piRNS funkcijas</a:t>
            </a:r>
            <a:endParaRPr lang="en-US" smtClean="0"/>
          </a:p>
        </p:txBody>
      </p:sp>
      <p:pic>
        <p:nvPicPr>
          <p:cNvPr id="48131" name="Picture 4" descr="D:\Desktop\piRNA function.jpg"/>
          <p:cNvPicPr>
            <a:picLocks noChangeAspect="1" noChangeArrowheads="1"/>
          </p:cNvPicPr>
          <p:nvPr/>
        </p:nvPicPr>
        <p:blipFill>
          <a:blip r:embed="rId2" cstate="print"/>
          <a:srcRect/>
          <a:stretch>
            <a:fillRect/>
          </a:stretch>
        </p:blipFill>
        <p:spPr bwMode="auto">
          <a:xfrm>
            <a:off x="755650" y="908050"/>
            <a:ext cx="7235825" cy="4681538"/>
          </a:xfrm>
          <a:prstGeom prst="rect">
            <a:avLst/>
          </a:prstGeom>
          <a:noFill/>
          <a:ln w="9525">
            <a:noFill/>
            <a:miter lim="800000"/>
            <a:headEnd/>
            <a:tailEnd/>
          </a:ln>
        </p:spPr>
      </p:pic>
      <p:sp>
        <p:nvSpPr>
          <p:cNvPr id="48132" name="TextBox 6"/>
          <p:cNvSpPr txBox="1">
            <a:spLocks noChangeArrowheads="1"/>
          </p:cNvSpPr>
          <p:nvPr/>
        </p:nvSpPr>
        <p:spPr bwMode="auto">
          <a:xfrm>
            <a:off x="971550" y="5876925"/>
            <a:ext cx="7345363" cy="923925"/>
          </a:xfrm>
          <a:prstGeom prst="rect">
            <a:avLst/>
          </a:prstGeom>
          <a:noFill/>
          <a:ln w="9525">
            <a:noFill/>
            <a:miter lim="800000"/>
            <a:headEnd/>
            <a:tailEnd/>
          </a:ln>
        </p:spPr>
        <p:txBody>
          <a:bodyPr>
            <a:spAutoFit/>
          </a:bodyPr>
          <a:lstStyle/>
          <a:p>
            <a:r>
              <a:rPr lang="lv-LV" b="1">
                <a:latin typeface="Calibri" pitchFamily="34" charset="0"/>
              </a:rPr>
              <a:t>rasiRNA</a:t>
            </a:r>
            <a:r>
              <a:rPr lang="lv-LV">
                <a:latin typeface="Calibri" pitchFamily="34" charset="0"/>
              </a:rPr>
              <a:t> – repeat associated small interfering RNA  - kontrolē – nomāc transkriptus, kas veidojas no atkartotajām sekvencēm </a:t>
            </a:r>
            <a:r>
              <a:rPr lang="lv-LV" b="1">
                <a:latin typeface="Calibri" pitchFamily="34" charset="0"/>
              </a:rPr>
              <a:t>PM: </a:t>
            </a:r>
            <a:r>
              <a:rPr lang="lv-LV">
                <a:latin typeface="Calibri" pitchFamily="34" charset="0"/>
              </a:rPr>
              <a:t>Drosophila telomēru retrotranspozonus. </a:t>
            </a:r>
            <a:endParaRPr lang="en-US">
              <a:latin typeface="Calibri" pitchFamily="34" charset="0"/>
            </a:endParaRPr>
          </a:p>
        </p:txBody>
      </p:sp>
      <p:sp>
        <p:nvSpPr>
          <p:cNvPr id="5" name="Rectangle 4"/>
          <p:cNvSpPr/>
          <p:nvPr/>
        </p:nvSpPr>
        <p:spPr>
          <a:xfrm>
            <a:off x="539750" y="1989138"/>
            <a:ext cx="863600" cy="431800"/>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68313" y="0"/>
            <a:ext cx="8229600" cy="922338"/>
          </a:xfrm>
        </p:spPr>
        <p:txBody>
          <a:bodyPr/>
          <a:lstStyle/>
          <a:p>
            <a:r>
              <a:rPr lang="lv-LV" smtClean="0"/>
              <a:t>piRNS disregulācija gametoģenēzē </a:t>
            </a:r>
            <a:endParaRPr lang="en-US" smtClean="0"/>
          </a:p>
        </p:txBody>
      </p:sp>
      <p:pic>
        <p:nvPicPr>
          <p:cNvPr id="49155" name="Picture 2" descr="Figure 1."/>
          <p:cNvPicPr>
            <a:picLocks noChangeAspect="1" noChangeArrowheads="1"/>
          </p:cNvPicPr>
          <p:nvPr/>
        </p:nvPicPr>
        <p:blipFill>
          <a:blip r:embed="rId2" cstate="print"/>
          <a:srcRect/>
          <a:stretch>
            <a:fillRect/>
          </a:stretch>
        </p:blipFill>
        <p:spPr bwMode="auto">
          <a:xfrm>
            <a:off x="1763713" y="1196975"/>
            <a:ext cx="5976937" cy="498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r>
              <a:rPr lang="lv-LV" sz="2800" b="1" i="1" smtClean="0"/>
              <a:t>snRNA</a:t>
            </a:r>
            <a:r>
              <a:rPr lang="lv-LV" sz="2800" i="1" smtClean="0"/>
              <a:t>-small nuclear RNA; </a:t>
            </a:r>
            <a:r>
              <a:rPr lang="lv-LV" sz="2800" b="1" i="1" smtClean="0"/>
              <a:t>snoRNA</a:t>
            </a:r>
            <a:r>
              <a:rPr lang="lv-LV" sz="2800" i="1" smtClean="0"/>
              <a:t>-small nucleolar RNA; </a:t>
            </a:r>
            <a:r>
              <a:rPr lang="lv-LV" sz="2800" b="1" i="1" smtClean="0"/>
              <a:t>scaRNA</a:t>
            </a:r>
            <a:r>
              <a:rPr lang="lv-LV" sz="2800" i="1" smtClean="0"/>
              <a:t>-small Cajal body-specific RNA </a:t>
            </a:r>
            <a:endParaRPr lang="en-US" sz="2800" i="1" smtClean="0"/>
          </a:p>
        </p:txBody>
      </p:sp>
      <p:pic>
        <p:nvPicPr>
          <p:cNvPr id="8195" name="Picture 2" descr="http://www.geospiza.com/finchtalk/uploaded_images/RNA-world-712445.png"/>
          <p:cNvPicPr>
            <a:picLocks noChangeAspect="1" noChangeArrowheads="1"/>
          </p:cNvPicPr>
          <p:nvPr/>
        </p:nvPicPr>
        <p:blipFill>
          <a:blip r:embed="rId2" cstate="print"/>
          <a:srcRect/>
          <a:stretch>
            <a:fillRect/>
          </a:stretch>
        </p:blipFill>
        <p:spPr bwMode="auto">
          <a:xfrm>
            <a:off x="2411413" y="1016000"/>
            <a:ext cx="4248150" cy="5842000"/>
          </a:xfrm>
          <a:prstGeom prst="rect">
            <a:avLst/>
          </a:prstGeom>
          <a:noFill/>
          <a:ln w="9525">
            <a:noFill/>
            <a:miter lim="800000"/>
            <a:headEnd/>
            <a:tailEnd/>
          </a:ln>
        </p:spPr>
      </p:pic>
      <p:sp>
        <p:nvSpPr>
          <p:cNvPr id="6" name="Rectangle 5"/>
          <p:cNvSpPr/>
          <p:nvPr/>
        </p:nvSpPr>
        <p:spPr>
          <a:xfrm>
            <a:off x="2627313" y="3933825"/>
            <a:ext cx="1512887"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3563938" y="4581525"/>
            <a:ext cx="720725" cy="1223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843213" y="4941888"/>
            <a:ext cx="4105275" cy="14398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4643438" y="46529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5364163" y="4221163"/>
            <a:ext cx="720725" cy="1223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3"/>
          <p:cNvSpPr txBox="1">
            <a:spLocks noChangeArrowheads="1"/>
          </p:cNvSpPr>
          <p:nvPr/>
        </p:nvSpPr>
        <p:spPr bwMode="auto">
          <a:xfrm>
            <a:off x="250825" y="0"/>
            <a:ext cx="8642350" cy="523875"/>
          </a:xfrm>
          <a:prstGeom prst="rect">
            <a:avLst/>
          </a:prstGeom>
          <a:noFill/>
          <a:ln w="9525">
            <a:noFill/>
            <a:miter lim="800000"/>
            <a:headEnd/>
            <a:tailEnd/>
          </a:ln>
        </p:spPr>
        <p:txBody>
          <a:bodyPr>
            <a:spAutoFit/>
          </a:bodyPr>
          <a:lstStyle/>
          <a:p>
            <a:pPr algn="ctr"/>
            <a:r>
              <a:rPr lang="lv-LV" sz="2800" b="1">
                <a:latin typeface="Calibri" pitchFamily="34" charset="0"/>
              </a:rPr>
              <a:t>Salīdzinājums starp miRNA; siRNS un piRNS</a:t>
            </a:r>
            <a:endParaRPr lang="en-US" sz="2800" b="1">
              <a:latin typeface="Calibri" pitchFamily="34" charset="0"/>
            </a:endParaRPr>
          </a:p>
        </p:txBody>
      </p:sp>
      <p:pic>
        <p:nvPicPr>
          <p:cNvPr id="50179" name="Picture 2" descr="http://www.nature.com/nrm/journal/v10/n2/images/nrm2621-i1.jpg"/>
          <p:cNvPicPr>
            <a:picLocks noChangeAspect="1" noChangeArrowheads="1"/>
          </p:cNvPicPr>
          <p:nvPr/>
        </p:nvPicPr>
        <p:blipFill>
          <a:blip r:embed="rId2" cstate="print"/>
          <a:srcRect/>
          <a:stretch>
            <a:fillRect/>
          </a:stretch>
        </p:blipFill>
        <p:spPr bwMode="auto">
          <a:xfrm>
            <a:off x="827088" y="692150"/>
            <a:ext cx="7566025" cy="5832475"/>
          </a:xfrm>
          <a:prstGeom prst="rect">
            <a:avLst/>
          </a:prstGeom>
          <a:noFill/>
          <a:ln w="9525">
            <a:noFill/>
            <a:miter lim="800000"/>
            <a:headEnd/>
            <a:tailEnd/>
          </a:ln>
        </p:spPr>
      </p:pic>
      <p:sp>
        <p:nvSpPr>
          <p:cNvPr id="50180" name="TextBox 4"/>
          <p:cNvSpPr txBox="1">
            <a:spLocks noChangeArrowheads="1"/>
          </p:cNvSpPr>
          <p:nvPr/>
        </p:nvSpPr>
        <p:spPr bwMode="auto">
          <a:xfrm>
            <a:off x="2339975" y="4797425"/>
            <a:ext cx="431800" cy="276225"/>
          </a:xfrm>
          <a:prstGeom prst="rect">
            <a:avLst/>
          </a:prstGeom>
          <a:noFill/>
          <a:ln w="9525">
            <a:noFill/>
            <a:miter lim="800000"/>
            <a:headEnd/>
            <a:tailEnd/>
          </a:ln>
        </p:spPr>
        <p:txBody>
          <a:bodyPr>
            <a:spAutoFit/>
          </a:bodyPr>
          <a:lstStyle/>
          <a:p>
            <a:r>
              <a:rPr lang="lv-LV" sz="1200" b="1">
                <a:latin typeface="Calibri" pitchFamily="34" charset="0"/>
              </a:rPr>
              <a:t>?</a:t>
            </a:r>
            <a:endParaRPr lang="en-US" sz="1200" b="1">
              <a:latin typeface="Calibri"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2074"/>
          </a:xfrm>
        </p:spPr>
        <p:txBody>
          <a:bodyPr/>
          <a:lstStyle/>
          <a:p>
            <a:r>
              <a:rPr lang="lv-LV" dirty="0" smtClean="0"/>
              <a:t>Nekodējošo RNS gēnu proporcija</a:t>
            </a:r>
            <a:endParaRPr lang="en-US" dirty="0"/>
          </a:p>
        </p:txBody>
      </p:sp>
      <p:pic>
        <p:nvPicPr>
          <p:cNvPr id="106498" name="Picture 2" descr="http://www.nature.com/nmeth/journal/v8/n5/images/nmeth0511-379-I5.jpg"/>
          <p:cNvPicPr>
            <a:picLocks noChangeAspect="1" noChangeArrowheads="1"/>
          </p:cNvPicPr>
          <p:nvPr/>
        </p:nvPicPr>
        <p:blipFill>
          <a:blip r:embed="rId2" cstate="print"/>
          <a:srcRect/>
          <a:stretch>
            <a:fillRect/>
          </a:stretch>
        </p:blipFill>
        <p:spPr bwMode="auto">
          <a:xfrm>
            <a:off x="2267744" y="1074922"/>
            <a:ext cx="4536504" cy="5783078"/>
          </a:xfrm>
          <a:prstGeom prst="rect">
            <a:avLst/>
          </a:prstGeom>
          <a:noFill/>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lv-LV" dirty="0" err="1" smtClean="0"/>
              <a:t>lncRNA</a:t>
            </a:r>
            <a:r>
              <a:rPr lang="lv-LV" dirty="0" smtClean="0"/>
              <a:t> – </a:t>
            </a:r>
            <a:r>
              <a:rPr lang="lv-LV" dirty="0" err="1" smtClean="0"/>
              <a:t>long</a:t>
            </a:r>
            <a:r>
              <a:rPr lang="lv-LV" dirty="0" smtClean="0"/>
              <a:t> (</a:t>
            </a:r>
            <a:r>
              <a:rPr lang="lv-LV" dirty="0" err="1" smtClean="0"/>
              <a:t>large</a:t>
            </a:r>
            <a:r>
              <a:rPr lang="lv-LV" dirty="0" smtClean="0"/>
              <a:t>) </a:t>
            </a:r>
            <a:r>
              <a:rPr lang="lv-LV" dirty="0" err="1" smtClean="0"/>
              <a:t>non</a:t>
            </a:r>
            <a:r>
              <a:rPr lang="lv-LV" dirty="0" smtClean="0"/>
              <a:t> </a:t>
            </a:r>
            <a:r>
              <a:rPr lang="lv-LV" dirty="0" err="1" smtClean="0"/>
              <a:t>coding</a:t>
            </a:r>
            <a:r>
              <a:rPr lang="lv-LV" dirty="0" smtClean="0"/>
              <a:t> RNA</a:t>
            </a:r>
            <a:endParaRPr lang="en-US" dirty="0"/>
          </a:p>
        </p:txBody>
      </p:sp>
      <p:sp>
        <p:nvSpPr>
          <p:cNvPr id="3" name="Content Placeholder 2"/>
          <p:cNvSpPr>
            <a:spLocks noGrp="1"/>
          </p:cNvSpPr>
          <p:nvPr>
            <p:ph idx="1"/>
          </p:nvPr>
        </p:nvSpPr>
        <p:spPr>
          <a:xfrm>
            <a:off x="323850" y="1600200"/>
            <a:ext cx="8569325" cy="4525963"/>
          </a:xfrm>
        </p:spPr>
        <p:txBody>
          <a:bodyPr rtlCol="0">
            <a:normAutofit/>
          </a:bodyPr>
          <a:lstStyle/>
          <a:p>
            <a:pPr fontAlgn="auto">
              <a:lnSpc>
                <a:spcPct val="120000"/>
              </a:lnSpc>
              <a:spcAft>
                <a:spcPts val="0"/>
              </a:spcAft>
              <a:buFont typeface="Arial" pitchFamily="34" charset="0"/>
              <a:buChar char="•"/>
              <a:defRPr/>
            </a:pPr>
            <a:r>
              <a:rPr lang="lv-LV" sz="2800" dirty="0" smtClean="0"/>
              <a:t>Par </a:t>
            </a:r>
            <a:r>
              <a:rPr lang="lv-LV" sz="2800" dirty="0" err="1" smtClean="0"/>
              <a:t>lncRNA</a:t>
            </a:r>
            <a:r>
              <a:rPr lang="lv-LV" sz="2800" dirty="0" smtClean="0"/>
              <a:t> eksistēšanu ir zināms kopš 1980. gada</a:t>
            </a:r>
          </a:p>
          <a:p>
            <a:pPr fontAlgn="auto">
              <a:lnSpc>
                <a:spcPct val="120000"/>
              </a:lnSpc>
              <a:spcAft>
                <a:spcPts val="0"/>
              </a:spcAft>
              <a:buFont typeface="Arial" pitchFamily="34" charset="0"/>
              <a:buChar char="•"/>
              <a:defRPr/>
            </a:pPr>
            <a:r>
              <a:rPr lang="lv-LV" sz="2800" dirty="0" err="1" smtClean="0"/>
              <a:t>lncRNA</a:t>
            </a:r>
            <a:r>
              <a:rPr lang="lv-LV" sz="2800" dirty="0" smtClean="0"/>
              <a:t> skaits pārsniedz </a:t>
            </a:r>
            <a:r>
              <a:rPr lang="lv-LV" sz="2800" dirty="0" err="1" smtClean="0"/>
              <a:t>mRNS</a:t>
            </a:r>
            <a:r>
              <a:rPr lang="lv-LV" sz="2800" dirty="0" smtClean="0"/>
              <a:t> skaitu</a:t>
            </a:r>
          </a:p>
          <a:p>
            <a:pPr fontAlgn="auto">
              <a:lnSpc>
                <a:spcPct val="120000"/>
              </a:lnSpc>
              <a:spcAft>
                <a:spcPts val="0"/>
              </a:spcAft>
              <a:buFont typeface="Arial" pitchFamily="34" charset="0"/>
              <a:buChar char="•"/>
              <a:defRPr/>
            </a:pPr>
            <a:r>
              <a:rPr lang="lv-LV" sz="2800" dirty="0" smtClean="0"/>
              <a:t>Tiek dēvēta arī par: ”genoma melno matēriju”</a:t>
            </a:r>
          </a:p>
          <a:p>
            <a:pPr fontAlgn="auto">
              <a:lnSpc>
                <a:spcPct val="120000"/>
              </a:lnSpc>
              <a:spcAft>
                <a:spcPts val="0"/>
              </a:spcAft>
              <a:buFont typeface="Arial" pitchFamily="34" charset="0"/>
              <a:buChar char="•"/>
              <a:defRPr/>
            </a:pPr>
            <a:r>
              <a:rPr lang="lv-LV" sz="2800" dirty="0" err="1" smtClean="0"/>
              <a:t>lncRNS</a:t>
            </a:r>
            <a:r>
              <a:rPr lang="lv-LV" sz="2800" dirty="0" smtClean="0"/>
              <a:t> līdzīgi kā </a:t>
            </a:r>
            <a:r>
              <a:rPr lang="lv-LV" sz="2800" dirty="0" err="1" smtClean="0"/>
              <a:t>mRNS</a:t>
            </a:r>
            <a:r>
              <a:rPr lang="lv-LV" sz="2800" dirty="0" smtClean="0"/>
              <a:t> tiek transkribētas, </a:t>
            </a:r>
            <a:r>
              <a:rPr lang="lv-LV" sz="2800" dirty="0" err="1" smtClean="0"/>
              <a:t>Capped</a:t>
            </a:r>
            <a:r>
              <a:rPr lang="lv-LV" sz="2800" dirty="0" smtClean="0"/>
              <a:t>, </a:t>
            </a:r>
            <a:r>
              <a:rPr lang="lv-LV" sz="2800" dirty="0" err="1" smtClean="0"/>
              <a:t>splaisēti</a:t>
            </a:r>
            <a:r>
              <a:rPr lang="lv-LV" sz="2800" dirty="0" smtClean="0"/>
              <a:t> un </a:t>
            </a:r>
            <a:r>
              <a:rPr lang="lv-LV" sz="2800" dirty="0" err="1" smtClean="0"/>
              <a:t>poliadenilēti</a:t>
            </a:r>
            <a:r>
              <a:rPr lang="lv-LV" sz="2800" dirty="0" smtClean="0"/>
              <a:t>, taču nekodē proteīnus</a:t>
            </a:r>
          </a:p>
          <a:p>
            <a:pPr fontAlgn="auto">
              <a:lnSpc>
                <a:spcPct val="120000"/>
              </a:lnSpc>
              <a:spcAft>
                <a:spcPts val="0"/>
              </a:spcAft>
              <a:buFont typeface="Arial" pitchFamily="34" charset="0"/>
              <a:buChar char="•"/>
              <a:defRPr/>
            </a:pPr>
            <a:r>
              <a:rPr lang="lv-LV" sz="2800" dirty="0" smtClean="0"/>
              <a:t>Izšķir 5 grupas pēc to </a:t>
            </a:r>
            <a:r>
              <a:rPr lang="lv-LV" sz="2800" dirty="0" smtClean="0"/>
              <a:t>lokalizācijas</a:t>
            </a:r>
            <a:r>
              <a:rPr lang="lv-LV" sz="2800" dirty="0" smtClean="0"/>
              <a:t>:</a:t>
            </a:r>
            <a:endParaRPr lang="lv-LV" sz="28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95288" y="0"/>
            <a:ext cx="8229600" cy="922338"/>
          </a:xfrm>
        </p:spPr>
        <p:txBody>
          <a:bodyPr/>
          <a:lstStyle/>
          <a:p>
            <a:r>
              <a:rPr lang="lv-LV" dirty="0" err="1" smtClean="0"/>
              <a:t>lncRNA</a:t>
            </a:r>
            <a:r>
              <a:rPr lang="lv-LV" dirty="0" smtClean="0"/>
              <a:t> – iedalījums</a:t>
            </a:r>
            <a:endParaRPr lang="en-US" dirty="0" smtClean="0"/>
          </a:p>
        </p:txBody>
      </p:sp>
      <p:pic>
        <p:nvPicPr>
          <p:cNvPr id="16385" name="Picture 1"/>
          <p:cNvPicPr>
            <a:picLocks noChangeAspect="1" noChangeArrowheads="1"/>
          </p:cNvPicPr>
          <p:nvPr/>
        </p:nvPicPr>
        <p:blipFill>
          <a:blip r:embed="rId2" cstate="print"/>
          <a:srcRect/>
          <a:stretch>
            <a:fillRect/>
          </a:stretch>
        </p:blipFill>
        <p:spPr bwMode="auto">
          <a:xfrm>
            <a:off x="539552" y="1196752"/>
            <a:ext cx="7992888" cy="53974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457200" y="274638"/>
            <a:ext cx="8229600" cy="850900"/>
          </a:xfrm>
        </p:spPr>
        <p:txBody>
          <a:bodyPr/>
          <a:lstStyle/>
          <a:p>
            <a:r>
              <a:rPr lang="lv-LV" sz="3200" smtClean="0"/>
              <a:t>lncRNA Iespējamie veidošanās mehānismi</a:t>
            </a:r>
            <a:endParaRPr lang="en-US" sz="3200" smtClean="0"/>
          </a:p>
        </p:txBody>
      </p:sp>
      <p:pic>
        <p:nvPicPr>
          <p:cNvPr id="53251" name="Picture 2" descr="http://mcmanuslab.ucsf.edu/sites/mcmanuslab.ucsf.edu/files/put_your_BMS265_images_here/MM_LncRNA%20origin.jpg"/>
          <p:cNvPicPr>
            <a:picLocks noChangeAspect="1" noChangeArrowheads="1"/>
          </p:cNvPicPr>
          <p:nvPr/>
        </p:nvPicPr>
        <p:blipFill>
          <a:blip r:embed="rId2" cstate="print"/>
          <a:srcRect/>
          <a:stretch>
            <a:fillRect/>
          </a:stretch>
        </p:blipFill>
        <p:spPr bwMode="auto">
          <a:xfrm>
            <a:off x="1331913" y="1341438"/>
            <a:ext cx="6267450"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95288" y="0"/>
            <a:ext cx="8229600" cy="777875"/>
          </a:xfrm>
        </p:spPr>
        <p:txBody>
          <a:bodyPr/>
          <a:lstStyle/>
          <a:p>
            <a:r>
              <a:rPr lang="lv-LV" smtClean="0"/>
              <a:t>lncRNA darbības mehānismi</a:t>
            </a:r>
            <a:endParaRPr lang="en-US" smtClean="0"/>
          </a:p>
        </p:txBody>
      </p:sp>
      <p:pic>
        <p:nvPicPr>
          <p:cNvPr id="54275" name="Picture 3"/>
          <p:cNvPicPr>
            <a:picLocks noChangeAspect="1" noChangeArrowheads="1"/>
          </p:cNvPicPr>
          <p:nvPr/>
        </p:nvPicPr>
        <p:blipFill>
          <a:blip r:embed="rId2" cstate="print"/>
          <a:srcRect/>
          <a:stretch>
            <a:fillRect/>
          </a:stretch>
        </p:blipFill>
        <p:spPr bwMode="auto">
          <a:xfrm>
            <a:off x="1979613" y="765175"/>
            <a:ext cx="4824412" cy="3368675"/>
          </a:xfrm>
          <a:prstGeom prst="rect">
            <a:avLst/>
          </a:prstGeom>
          <a:noFill/>
          <a:ln w="9525">
            <a:noFill/>
            <a:miter lim="800000"/>
            <a:headEnd/>
            <a:tailEnd/>
          </a:ln>
        </p:spPr>
      </p:pic>
      <p:pic>
        <p:nvPicPr>
          <p:cNvPr id="54276" name="Picture 2" descr="http://mcmanuslab.ucsf.edu/sites/mcmanuslab.ucsf.edu/files/put_your_BMS265_images_here/transcription.jpg"/>
          <p:cNvPicPr>
            <a:picLocks noChangeAspect="1" noChangeArrowheads="1"/>
          </p:cNvPicPr>
          <p:nvPr/>
        </p:nvPicPr>
        <p:blipFill>
          <a:blip r:embed="rId3" cstate="print"/>
          <a:srcRect/>
          <a:stretch>
            <a:fillRect/>
          </a:stretch>
        </p:blipFill>
        <p:spPr bwMode="auto">
          <a:xfrm>
            <a:off x="2195513" y="4221163"/>
            <a:ext cx="4581525" cy="2371725"/>
          </a:xfrm>
          <a:prstGeom prst="rect">
            <a:avLst/>
          </a:prstGeom>
          <a:noFill/>
          <a:ln w="9525">
            <a:noFill/>
            <a:miter lim="800000"/>
            <a:headEnd/>
            <a:tailEnd/>
          </a:ln>
        </p:spPr>
      </p:pic>
      <p:sp>
        <p:nvSpPr>
          <p:cNvPr id="5" name="Rectangle 4"/>
          <p:cNvSpPr/>
          <p:nvPr/>
        </p:nvSpPr>
        <p:spPr>
          <a:xfrm>
            <a:off x="1187450" y="765175"/>
            <a:ext cx="6192838" cy="180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187450" y="2565400"/>
            <a:ext cx="6192838" cy="15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187450" y="4149725"/>
            <a:ext cx="6192838" cy="1150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1187450" y="5300663"/>
            <a:ext cx="6192838" cy="12969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8313" y="0"/>
            <a:ext cx="8229600" cy="849313"/>
          </a:xfrm>
        </p:spPr>
        <p:txBody>
          <a:bodyPr/>
          <a:lstStyle/>
          <a:p>
            <a:r>
              <a:rPr lang="lv-LV" smtClean="0"/>
              <a:t>lncRNA darbības mehānismi</a:t>
            </a:r>
            <a:endParaRPr lang="en-US" smtClean="0"/>
          </a:p>
        </p:txBody>
      </p:sp>
      <p:pic>
        <p:nvPicPr>
          <p:cNvPr id="55299" name="Picture 4" descr="http://mcmanuslab.ucsf.edu/sites/mcmanuslab.ucsf.edu/files/put_your_BMS265_images_here/Cis.jpg"/>
          <p:cNvPicPr>
            <a:picLocks noChangeAspect="1" noChangeArrowheads="1"/>
          </p:cNvPicPr>
          <p:nvPr/>
        </p:nvPicPr>
        <p:blipFill>
          <a:blip r:embed="rId2" cstate="print"/>
          <a:srcRect/>
          <a:stretch>
            <a:fillRect/>
          </a:stretch>
        </p:blipFill>
        <p:spPr bwMode="auto">
          <a:xfrm>
            <a:off x="2124075" y="765175"/>
            <a:ext cx="4968875" cy="2524125"/>
          </a:xfrm>
          <a:prstGeom prst="rect">
            <a:avLst/>
          </a:prstGeom>
          <a:noFill/>
          <a:ln w="9525">
            <a:noFill/>
            <a:miter lim="800000"/>
            <a:headEnd/>
            <a:tailEnd/>
          </a:ln>
        </p:spPr>
      </p:pic>
      <p:pic>
        <p:nvPicPr>
          <p:cNvPr id="55300" name="Picture 6" descr="http://mcmanuslab.ucsf.edu/sites/mcmanuslab.ucsf.edu/files/put_your_BMS265_images_here/MM_trans.jpg"/>
          <p:cNvPicPr>
            <a:picLocks noChangeAspect="1" noChangeArrowheads="1"/>
          </p:cNvPicPr>
          <p:nvPr/>
        </p:nvPicPr>
        <p:blipFill>
          <a:blip r:embed="rId3" cstate="print"/>
          <a:srcRect/>
          <a:stretch>
            <a:fillRect/>
          </a:stretch>
        </p:blipFill>
        <p:spPr bwMode="auto">
          <a:xfrm>
            <a:off x="2124075" y="3284538"/>
            <a:ext cx="5495925" cy="3573462"/>
          </a:xfrm>
          <a:prstGeom prst="rect">
            <a:avLst/>
          </a:prstGeom>
          <a:noFill/>
          <a:ln w="9525">
            <a:noFill/>
            <a:miter lim="800000"/>
            <a:headEnd/>
            <a:tailEnd/>
          </a:ln>
        </p:spPr>
      </p:pic>
      <p:sp>
        <p:nvSpPr>
          <p:cNvPr id="5" name="Rectangle 4"/>
          <p:cNvSpPr/>
          <p:nvPr/>
        </p:nvSpPr>
        <p:spPr>
          <a:xfrm>
            <a:off x="1547813" y="765175"/>
            <a:ext cx="6192837"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547813" y="2060575"/>
            <a:ext cx="6192837" cy="1152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7813" y="3213100"/>
            <a:ext cx="6192837" cy="1295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1547813" y="4508500"/>
            <a:ext cx="6192837" cy="11525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1547813" y="5661025"/>
            <a:ext cx="6192837" cy="11969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8313" y="0"/>
            <a:ext cx="8229600" cy="849313"/>
          </a:xfrm>
        </p:spPr>
        <p:txBody>
          <a:bodyPr/>
          <a:lstStyle/>
          <a:p>
            <a:r>
              <a:rPr lang="lv-LV" smtClean="0"/>
              <a:t>lncRNA darbības mehānismi</a:t>
            </a:r>
            <a:endParaRPr lang="en-US" smtClean="0"/>
          </a:p>
        </p:txBody>
      </p:sp>
      <p:pic>
        <p:nvPicPr>
          <p:cNvPr id="56323" name="Picture 2" descr="http://mcmanuslab.ucsf.edu/sites/mcmanuslab.ucsf.edu/files/put_your_BMS265_images_here/MM_post%20trans.jpg"/>
          <p:cNvPicPr>
            <a:picLocks noChangeAspect="1" noChangeArrowheads="1"/>
          </p:cNvPicPr>
          <p:nvPr/>
        </p:nvPicPr>
        <p:blipFill>
          <a:blip r:embed="rId2" cstate="print"/>
          <a:srcRect/>
          <a:stretch>
            <a:fillRect/>
          </a:stretch>
        </p:blipFill>
        <p:spPr bwMode="auto">
          <a:xfrm>
            <a:off x="1692275" y="692150"/>
            <a:ext cx="5543550" cy="3236913"/>
          </a:xfrm>
          <a:prstGeom prst="rect">
            <a:avLst/>
          </a:prstGeom>
          <a:noFill/>
          <a:ln w="9525">
            <a:noFill/>
            <a:miter lim="800000"/>
            <a:headEnd/>
            <a:tailEnd/>
          </a:ln>
        </p:spPr>
      </p:pic>
      <p:pic>
        <p:nvPicPr>
          <p:cNvPr id="56324" name="Picture 3"/>
          <p:cNvPicPr>
            <a:picLocks noChangeAspect="1" noChangeArrowheads="1"/>
          </p:cNvPicPr>
          <p:nvPr/>
        </p:nvPicPr>
        <p:blipFill>
          <a:blip r:embed="rId3" cstate="print"/>
          <a:srcRect/>
          <a:stretch>
            <a:fillRect/>
          </a:stretch>
        </p:blipFill>
        <p:spPr bwMode="auto">
          <a:xfrm>
            <a:off x="1692275" y="4437063"/>
            <a:ext cx="5305425" cy="1079500"/>
          </a:xfrm>
          <a:prstGeom prst="rect">
            <a:avLst/>
          </a:prstGeom>
          <a:noFill/>
          <a:ln w="9525">
            <a:noFill/>
            <a:miter lim="800000"/>
            <a:headEnd/>
            <a:tailEnd/>
          </a:ln>
        </p:spPr>
      </p:pic>
      <p:sp>
        <p:nvSpPr>
          <p:cNvPr id="56325" name="TextBox 6"/>
          <p:cNvSpPr txBox="1">
            <a:spLocks noChangeArrowheads="1"/>
          </p:cNvSpPr>
          <p:nvPr/>
        </p:nvSpPr>
        <p:spPr bwMode="auto">
          <a:xfrm>
            <a:off x="7164388" y="765175"/>
            <a:ext cx="1619250" cy="1568450"/>
          </a:xfrm>
          <a:prstGeom prst="rect">
            <a:avLst/>
          </a:prstGeom>
          <a:noFill/>
          <a:ln w="9525">
            <a:noFill/>
            <a:miter lim="800000"/>
            <a:headEnd/>
            <a:tailEnd/>
          </a:ln>
        </p:spPr>
        <p:txBody>
          <a:bodyPr>
            <a:spAutoFit/>
          </a:bodyPr>
          <a:lstStyle/>
          <a:p>
            <a:r>
              <a:rPr lang="lv-LV" sz="1600">
                <a:latin typeface="Calibri" pitchFamily="34" charset="0"/>
              </a:rPr>
              <a:t>Tiek ietekmēta mRNS ekspresija (caur splaisingu, transportu, translaciju, degradāciju)</a:t>
            </a:r>
            <a:endParaRPr lang="en-US" sz="1600">
              <a:latin typeface="Calibri" pitchFamily="34" charset="0"/>
            </a:endParaRPr>
          </a:p>
        </p:txBody>
      </p:sp>
      <p:sp>
        <p:nvSpPr>
          <p:cNvPr id="56326" name="TextBox 7"/>
          <p:cNvSpPr txBox="1">
            <a:spLocks noChangeArrowheads="1"/>
          </p:cNvSpPr>
          <p:nvPr/>
        </p:nvSpPr>
        <p:spPr bwMode="auto">
          <a:xfrm>
            <a:off x="7164388" y="2565400"/>
            <a:ext cx="1655762" cy="1200150"/>
          </a:xfrm>
          <a:prstGeom prst="rect">
            <a:avLst/>
          </a:prstGeom>
          <a:noFill/>
          <a:ln w="9525">
            <a:noFill/>
            <a:miter lim="800000"/>
            <a:headEnd/>
            <a:tailEnd/>
          </a:ln>
        </p:spPr>
        <p:txBody>
          <a:bodyPr>
            <a:spAutoFit/>
          </a:bodyPr>
          <a:lstStyle/>
          <a:p>
            <a:r>
              <a:rPr lang="lv-LV">
                <a:latin typeface="Calibri" pitchFamily="34" charset="0"/>
              </a:rPr>
              <a:t>No lncRNA veidojas miRNA, kas nomāc mRNS</a:t>
            </a:r>
            <a:endParaRPr lang="en-US">
              <a:latin typeface="Calibri" pitchFamily="34" charset="0"/>
            </a:endParaRPr>
          </a:p>
        </p:txBody>
      </p:sp>
      <p:sp>
        <p:nvSpPr>
          <p:cNvPr id="56327" name="TextBox 8"/>
          <p:cNvSpPr txBox="1">
            <a:spLocks noChangeArrowheads="1"/>
          </p:cNvSpPr>
          <p:nvPr/>
        </p:nvSpPr>
        <p:spPr bwMode="auto">
          <a:xfrm>
            <a:off x="7092950" y="4437063"/>
            <a:ext cx="1655763" cy="1200150"/>
          </a:xfrm>
          <a:prstGeom prst="rect">
            <a:avLst/>
          </a:prstGeom>
          <a:noFill/>
          <a:ln w="9525">
            <a:noFill/>
            <a:miter lim="800000"/>
            <a:headEnd/>
            <a:tailEnd/>
          </a:ln>
        </p:spPr>
        <p:txBody>
          <a:bodyPr>
            <a:spAutoFit/>
          </a:bodyPr>
          <a:lstStyle/>
          <a:p>
            <a:r>
              <a:rPr lang="lv-LV">
                <a:latin typeface="Calibri" pitchFamily="34" charset="0"/>
              </a:rPr>
              <a:t>lncRNA saistās ar miRNS un mRNS netiek ietekmēts</a:t>
            </a:r>
            <a:endParaRPr lang="en-US">
              <a:latin typeface="Calibri" pitchFamily="34" charset="0"/>
            </a:endParaRPr>
          </a:p>
        </p:txBody>
      </p:sp>
      <p:sp>
        <p:nvSpPr>
          <p:cNvPr id="10" name="Rectangle 9"/>
          <p:cNvSpPr/>
          <p:nvPr/>
        </p:nvSpPr>
        <p:spPr>
          <a:xfrm>
            <a:off x="1476375" y="765175"/>
            <a:ext cx="7343775" cy="1584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1476375" y="2349500"/>
            <a:ext cx="7343775" cy="18002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1476375" y="4149725"/>
            <a:ext cx="7343775" cy="15827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68313" y="0"/>
            <a:ext cx="8229600" cy="849313"/>
          </a:xfrm>
        </p:spPr>
        <p:txBody>
          <a:bodyPr/>
          <a:lstStyle/>
          <a:p>
            <a:r>
              <a:rPr lang="lv-LV" smtClean="0"/>
              <a:t>lncRNA piemēri</a:t>
            </a:r>
            <a:endParaRPr lang="en-US" smtClean="0"/>
          </a:p>
        </p:txBody>
      </p:sp>
      <p:pic>
        <p:nvPicPr>
          <p:cNvPr id="57347" name="Picture 2" descr="http://epigenie.net/wp-content/uploads/2011/09/X-Chromosome-Inactivation.jpg"/>
          <p:cNvPicPr>
            <a:picLocks noChangeAspect="1" noChangeArrowheads="1"/>
          </p:cNvPicPr>
          <p:nvPr/>
        </p:nvPicPr>
        <p:blipFill>
          <a:blip r:embed="rId2" cstate="print"/>
          <a:srcRect/>
          <a:stretch>
            <a:fillRect/>
          </a:stretch>
        </p:blipFill>
        <p:spPr bwMode="auto">
          <a:xfrm>
            <a:off x="1692275" y="836613"/>
            <a:ext cx="5688013" cy="3584575"/>
          </a:xfrm>
          <a:prstGeom prst="rect">
            <a:avLst/>
          </a:prstGeom>
          <a:noFill/>
          <a:ln w="9525">
            <a:noFill/>
            <a:miter lim="800000"/>
            <a:headEnd/>
            <a:tailEnd/>
          </a:ln>
        </p:spPr>
      </p:pic>
      <p:sp>
        <p:nvSpPr>
          <p:cNvPr id="57348" name="TextBox 4"/>
          <p:cNvSpPr txBox="1">
            <a:spLocks noChangeArrowheads="1"/>
          </p:cNvSpPr>
          <p:nvPr/>
        </p:nvSpPr>
        <p:spPr bwMode="auto">
          <a:xfrm>
            <a:off x="5435600" y="4941888"/>
            <a:ext cx="3168650" cy="1476375"/>
          </a:xfrm>
          <a:prstGeom prst="rect">
            <a:avLst/>
          </a:prstGeom>
          <a:noFill/>
          <a:ln w="9525">
            <a:noFill/>
            <a:miter lim="800000"/>
            <a:headEnd/>
            <a:tailEnd/>
          </a:ln>
        </p:spPr>
        <p:txBody>
          <a:bodyPr>
            <a:spAutoFit/>
          </a:bodyPr>
          <a:lstStyle/>
          <a:p>
            <a:r>
              <a:rPr lang="lv-LV">
                <a:latin typeface="Calibri" pitchFamily="34" charset="0"/>
              </a:rPr>
              <a:t>Viena no pirmām lncRNA, kas tika atklāta ir Xist </a:t>
            </a:r>
            <a:r>
              <a:rPr lang="lv-LV" i="1">
                <a:latin typeface="Calibri" pitchFamily="34" charset="0"/>
              </a:rPr>
              <a:t>(X-inactive specific transcript</a:t>
            </a:r>
            <a:r>
              <a:rPr lang="lv-LV">
                <a:latin typeface="Calibri" pitchFamily="34" charset="0"/>
              </a:rPr>
              <a:t>). RNS inaktivē otru X hromosomu sievietēm </a:t>
            </a:r>
            <a:r>
              <a:rPr lang="lv-LV" i="1">
                <a:latin typeface="Calibri" pitchFamily="34" charset="0"/>
              </a:rPr>
              <a:t>Trans – silencing </a:t>
            </a:r>
            <a:r>
              <a:rPr lang="lv-LV">
                <a:latin typeface="Calibri" pitchFamily="34" charset="0"/>
              </a:rPr>
              <a:t>veidā.</a:t>
            </a:r>
            <a:endParaRPr lang="en-US">
              <a:latin typeface="Calibri" pitchFamily="34" charset="0"/>
            </a:endParaRPr>
          </a:p>
        </p:txBody>
      </p:sp>
      <p:pic>
        <p:nvPicPr>
          <p:cNvPr id="57349" name="Picture 3"/>
          <p:cNvPicPr>
            <a:picLocks noChangeAspect="1" noChangeArrowheads="1"/>
          </p:cNvPicPr>
          <p:nvPr/>
        </p:nvPicPr>
        <p:blipFill>
          <a:blip r:embed="rId3" cstate="print"/>
          <a:srcRect/>
          <a:stretch>
            <a:fillRect/>
          </a:stretch>
        </p:blipFill>
        <p:spPr bwMode="auto">
          <a:xfrm>
            <a:off x="395288" y="4508500"/>
            <a:ext cx="4716462" cy="2160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68313" y="0"/>
            <a:ext cx="8229600" cy="849313"/>
          </a:xfrm>
        </p:spPr>
        <p:txBody>
          <a:bodyPr/>
          <a:lstStyle/>
          <a:p>
            <a:r>
              <a:rPr lang="lv-LV" smtClean="0"/>
              <a:t>lncRNA disregulācijas piemēri</a:t>
            </a:r>
            <a:endParaRPr lang="en-US" smtClean="0"/>
          </a:p>
        </p:txBody>
      </p:sp>
      <p:pic>
        <p:nvPicPr>
          <p:cNvPr id="58371" name="Picture 2"/>
          <p:cNvPicPr>
            <a:picLocks noChangeAspect="1" noChangeArrowheads="1"/>
          </p:cNvPicPr>
          <p:nvPr/>
        </p:nvPicPr>
        <p:blipFill>
          <a:blip r:embed="rId2" cstate="print"/>
          <a:srcRect/>
          <a:stretch>
            <a:fillRect/>
          </a:stretch>
        </p:blipFill>
        <p:spPr bwMode="auto">
          <a:xfrm>
            <a:off x="2195513" y="695325"/>
            <a:ext cx="4454525" cy="6162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ilveku genom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Cilveku genoms</Template>
  <TotalTime>8726</TotalTime>
  <Words>1467</Words>
  <Application>Microsoft Office PowerPoint</Application>
  <PresentationFormat>On-screen Show (4:3)</PresentationFormat>
  <Paragraphs>288</Paragraphs>
  <Slides>106</Slides>
  <Notes>0</Notes>
  <HiddenSlides>0</HiddenSlides>
  <MMClips>2</MMClips>
  <ScaleCrop>false</ScaleCrop>
  <HeadingPairs>
    <vt:vector size="4" baseType="variant">
      <vt:variant>
        <vt:lpstr>Theme</vt:lpstr>
      </vt:variant>
      <vt:variant>
        <vt:i4>1</vt:i4>
      </vt:variant>
      <vt:variant>
        <vt:lpstr>Slide Titles</vt:lpstr>
      </vt:variant>
      <vt:variant>
        <vt:i4>106</vt:i4>
      </vt:variant>
    </vt:vector>
  </HeadingPairs>
  <TitlesOfParts>
    <vt:vector size="107" baseType="lpstr">
      <vt:lpstr>Cilveku genoms</vt:lpstr>
      <vt:lpstr>Lekciju kurss Cilvēka Genoms Tēma RNS splaisings un nekodējošās RNS</vt:lpstr>
      <vt:lpstr>Lekcijas plāns</vt:lpstr>
      <vt:lpstr>Dzīvības informācijas evolūcija</vt:lpstr>
      <vt:lpstr>Vēsturiska molekulārās bioloģijas dogma</vt:lpstr>
      <vt:lpstr>Vēsturiska molekulārās bioloģijas dogma</vt:lpstr>
      <vt:lpstr>Vēsturiska molekulārās bioloģijas dogma</vt:lpstr>
      <vt:lpstr>Viens gēns nenozīmē viens peptīds</vt:lpstr>
      <vt:lpstr>Ne visi gēni kodē peptīdus</vt:lpstr>
      <vt:lpstr>snRNA-small nuclear RNA; snoRNA-small nucleolar RNA; scaRNA-small Cajal body-specific RNA </vt:lpstr>
      <vt:lpstr>lincRNA-large intergenic non-coding RNA;  anti-senseRNA-ssRNA complementar to mRNA </vt:lpstr>
      <vt:lpstr>piRNA-Piwi-interacting RNA; siRNA-small interfering RNA;  miRNA – microRNA; </vt:lpstr>
      <vt:lpstr>Alternatīvais splaisings</vt:lpstr>
      <vt:lpstr>Mazliet splaisinga vēstures</vt:lpstr>
      <vt:lpstr>Kas ir splaisings?</vt:lpstr>
      <vt:lpstr>Kāpēc RNS splaisings ir svarīgs?</vt:lpstr>
      <vt:lpstr>Pateicoties alternatīvam splaisingam no viena gēna var veidoties vairāki dažādi proteīni</vt:lpstr>
      <vt:lpstr>Alternatīvais splaisings ir audu specifisks</vt:lpstr>
      <vt:lpstr>Kā splaisa saiti tiek izvēlēti</vt:lpstr>
      <vt:lpstr>Cik daudz informācijas nepieciešams splaisa saita atpazīšanai?</vt:lpstr>
      <vt:lpstr>Eksonu robežu definēšana</vt:lpstr>
      <vt:lpstr>Intronu 2’ struktūra regulē splaisingu</vt:lpstr>
      <vt:lpstr>Pol II elongācijas ātrums ietekmē splaisingu</vt:lpstr>
      <vt:lpstr>Epiģenētikas ietekme uz alternatīvo splaisingu</vt:lpstr>
      <vt:lpstr>Splaisings notiek divos transesterifikācijās soļos</vt:lpstr>
      <vt:lpstr>Kas ir snRNP? snRNA+protein=snRNP</vt:lpstr>
      <vt:lpstr>Citi splaisinga faktori</vt:lpstr>
      <vt:lpstr>Splaisinga video</vt:lpstr>
      <vt:lpstr>U12 snRNP atkarīgais splaisings</vt:lpstr>
      <vt:lpstr>I un II grupas  ribozīmu introni</vt:lpstr>
      <vt:lpstr>Trans-splaisings</vt:lpstr>
      <vt:lpstr>Trans-splaisings Drozofilās</vt:lpstr>
      <vt:lpstr>tRNS splaisings</vt:lpstr>
      <vt:lpstr>Jaunu intronu izveidošanās hipotēzes</vt:lpstr>
      <vt:lpstr>NMD (nonsense mediated mRNA decay)</vt:lpstr>
      <vt:lpstr>Kopsavilkums par RNS splaisingu</vt:lpstr>
      <vt:lpstr>Mazās kodola RNS</vt:lpstr>
      <vt:lpstr>snRNA vēsture</vt:lpstr>
      <vt:lpstr>snRNA – small nuclear ribonucleic acid apraksts</vt:lpstr>
      <vt:lpstr>snRNA Sm un Lsm klase</vt:lpstr>
      <vt:lpstr>Sm  un Lsm snRNA bioģenēze</vt:lpstr>
      <vt:lpstr>snRNA funkcijas</vt:lpstr>
      <vt:lpstr>snoRNS (small nucleolar RNA) - bioģenēze</vt:lpstr>
      <vt:lpstr>C/D un H/ACA snoRNA </vt:lpstr>
      <vt:lpstr>scaRNA (small Cajal body – specific RNA)</vt:lpstr>
      <vt:lpstr>Testiņš</vt:lpstr>
      <vt:lpstr>Testiņš</vt:lpstr>
      <vt:lpstr>Alternatīvā splaisinga veidi</vt:lpstr>
      <vt:lpstr>Testiņš</vt:lpstr>
      <vt:lpstr>Testiņš</vt:lpstr>
      <vt:lpstr>Testiņš</vt:lpstr>
      <vt:lpstr>Testiņš</vt:lpstr>
      <vt:lpstr>RNS daudzveidība</vt:lpstr>
      <vt:lpstr>Kas ir RNS interference (RNAi)</vt:lpstr>
      <vt:lpstr>RNA-induced silencing complex (RISC)</vt:lpstr>
      <vt:lpstr>RNA interferences </vt:lpstr>
      <vt:lpstr>RNSi video</vt:lpstr>
      <vt:lpstr>miRNS - CV</vt:lpstr>
      <vt:lpstr>miRNA gēnu atrašanās genomā</vt:lpstr>
      <vt:lpstr>Jaunu miRNA gēnu avoti genomā </vt:lpstr>
      <vt:lpstr>Jaunu miRNA gēnu avoti genomā </vt:lpstr>
      <vt:lpstr>miRNS bioģenēze</vt:lpstr>
      <vt:lpstr>Dicer neatkarīgā miRNS bioģenēze</vt:lpstr>
      <vt:lpstr>miRNA-miRNA*; miRNA - mRNA</vt:lpstr>
      <vt:lpstr>miRNS nomenklatūra</vt:lpstr>
      <vt:lpstr>miRNS sekvence ietekmē mRNS likteni</vt:lpstr>
      <vt:lpstr>miRNS – mRNS atšķirības augos</vt:lpstr>
      <vt:lpstr>miRNS un mērķgēnu mijiedarbība</vt:lpstr>
      <vt:lpstr>miRNS funkcijas</vt:lpstr>
      <vt:lpstr>miRNS alternatīvās funkcijas</vt:lpstr>
      <vt:lpstr>miRNS funkcijas kodolā</vt:lpstr>
      <vt:lpstr>miRNS starpšūnu komunikācijā</vt:lpstr>
      <vt:lpstr>Slide 72</vt:lpstr>
      <vt:lpstr>Slide 73</vt:lpstr>
      <vt:lpstr>miRNS stabilitāte</vt:lpstr>
      <vt:lpstr>miRNS loma onkoģenēzē</vt:lpstr>
      <vt:lpstr>miRNS bieži ir lokalizētas ar vēzi asociētos genoma rajonos</vt:lpstr>
      <vt:lpstr>Izmainīta miRNS transkripcija un procesings</vt:lpstr>
      <vt:lpstr>miRNA pētījumu daudzums pasaulē</vt:lpstr>
      <vt:lpstr>siRNA (small intefering RNA) bioģenēze dzīvniekos</vt:lpstr>
      <vt:lpstr>siRNA functions</vt:lpstr>
      <vt:lpstr>siRNS endogēnie avoti</vt:lpstr>
      <vt:lpstr>Cis-natsiRNA funkciju piemērs augos</vt:lpstr>
      <vt:lpstr>siRNA un miRNS bioģenēze augos</vt:lpstr>
      <vt:lpstr>shRNA (short RNA) atšķirības</vt:lpstr>
      <vt:lpstr>RNSi baktērijās</vt:lpstr>
      <vt:lpstr>piRNA (Piwi-interactng RNA) apraksts</vt:lpstr>
      <vt:lpstr>piRNA bioģenēze</vt:lpstr>
      <vt:lpstr>piRNS funkcijas</vt:lpstr>
      <vt:lpstr>piRNS disregulācija gametoģenēzē </vt:lpstr>
      <vt:lpstr>Slide 90</vt:lpstr>
      <vt:lpstr>Nekodējošo RNS gēnu proporcija</vt:lpstr>
      <vt:lpstr>lncRNA – long (large) non coding RNA</vt:lpstr>
      <vt:lpstr>lncRNA – iedalījums</vt:lpstr>
      <vt:lpstr>lncRNA Iespējamie veidošanās mehānismi</vt:lpstr>
      <vt:lpstr>lncRNA darbības mehānismi</vt:lpstr>
      <vt:lpstr>lncRNA darbības mehānismi</vt:lpstr>
      <vt:lpstr>lncRNA darbības mehānismi</vt:lpstr>
      <vt:lpstr>lncRNA piemēri</vt:lpstr>
      <vt:lpstr>lncRNA disregulācijas piemēri</vt:lpstr>
      <vt:lpstr>circRNA (circularRNA)</vt:lpstr>
      <vt:lpstr>circRNS funkcijas</vt:lpstr>
      <vt:lpstr>“Regulatoms”</vt:lpstr>
      <vt:lpstr>miRNS, lncRNS un TF mijiedarbība audzējos</vt:lpstr>
      <vt:lpstr>Atziņas</vt:lpstr>
      <vt:lpstr>Testiņš</vt:lpstr>
      <vt:lpstr>Testiņš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Lekciju kurss Cilvēka Genoms Tēma Splaisings un mazās kodola RNS</dc:title>
  <dc:creator>Arturs</dc:creator>
  <cp:lastModifiedBy>Arturs</cp:lastModifiedBy>
  <cp:revision>442</cp:revision>
  <dcterms:created xsi:type="dcterms:W3CDTF">2014-04-01T18:57:02Z</dcterms:created>
  <dcterms:modified xsi:type="dcterms:W3CDTF">2015-03-19T08:35:54Z</dcterms:modified>
</cp:coreProperties>
</file>