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21" r:id="rId5"/>
    <p:sldMasterId id="2147483733" r:id="rId6"/>
    <p:sldMasterId id="2147483745" r:id="rId7"/>
  </p:sldMasterIdLst>
  <p:notesMasterIdLst>
    <p:notesMasterId r:id="rId63"/>
  </p:notesMasterIdLst>
  <p:sldIdLst>
    <p:sldId id="257" r:id="rId8"/>
    <p:sldId id="347" r:id="rId9"/>
    <p:sldId id="348" r:id="rId10"/>
    <p:sldId id="258" r:id="rId11"/>
    <p:sldId id="345" r:id="rId12"/>
    <p:sldId id="261" r:id="rId13"/>
    <p:sldId id="346" r:id="rId14"/>
    <p:sldId id="262" r:id="rId15"/>
    <p:sldId id="263" r:id="rId16"/>
    <p:sldId id="264" r:id="rId17"/>
    <p:sldId id="265" r:id="rId18"/>
    <p:sldId id="266" r:id="rId19"/>
    <p:sldId id="349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39" r:id="rId39"/>
    <p:sldId id="340" r:id="rId40"/>
    <p:sldId id="341" r:id="rId41"/>
    <p:sldId id="320" r:id="rId42"/>
    <p:sldId id="322" r:id="rId43"/>
    <p:sldId id="317" r:id="rId44"/>
    <p:sldId id="323" r:id="rId45"/>
    <p:sldId id="321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44" r:id="rId59"/>
    <p:sldId id="338" r:id="rId60"/>
    <p:sldId id="343" r:id="rId61"/>
    <p:sldId id="342" r:id="rId6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5B97E-AFF5-4A32-89F8-F3CC3A4D35A1}" type="datetimeFigureOut">
              <a:rPr lang="lv-LV" smtClean="0"/>
              <a:t>08.02.2015.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C0CFF-76DD-4CBD-ACD5-A633E7D683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384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0CFF-76DD-4CBD-ACD5-A633E7D6836D}" type="slidenum">
              <a:rPr lang="lv-LV" smtClean="0"/>
              <a:t>52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484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15B54-59F1-49EA-BB13-FF63433331E1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5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2242-73D5-4737-AB35-19657F743321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8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84BFE-2EDE-4BDB-BE7F-24815D7AA690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1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E4917-D6E8-4D59-9A00-BF1835D70D40}" type="slidenum">
              <a:rPr lang="en-US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4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EE0F5-0140-4B91-9541-4584E0E67F6C}" type="slidenum">
              <a:rPr lang="en-US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FFA72-4034-47D5-A952-C8D3496E47DE}" type="slidenum">
              <a:rPr lang="en-US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0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14AA-5DC9-4DA0-B16C-B50D468F18B9}" type="slidenum">
              <a:rPr lang="en-US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5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3A29-D560-47CC-881A-4606C61AABD1}" type="slidenum">
              <a:rPr lang="en-US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6C50E-F6D5-4202-B7CA-45FD8948F52C}" type="slidenum">
              <a:rPr lang="en-US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61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355CB-C682-4EF5-A2CF-81F975F339BD}" type="slidenum">
              <a:rPr lang="en-US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09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80BF-E9C6-4F68-9E70-2FFF394F0852}" type="slidenum">
              <a:rPr lang="en-US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1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C1F-D597-4B6B-A496-62D597057E8C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6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B66B2-0D91-43EC-A60F-632910565B00}" type="slidenum">
              <a:rPr lang="en-US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27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82BD-0943-4F5B-BDEE-8E3D51C54407}" type="slidenum">
              <a:rPr lang="en-US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41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2C9D6-B94D-47D4-BA66-820C4C79FDC0}" type="slidenum">
              <a:rPr lang="en-US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9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21FAA90-7081-4DA4-90AB-2446BDE169B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5077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690EDDF-8130-4CA1-8D1B-58F8C91FA0E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20481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F93F19-2602-450D-90F9-44C926B9116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42325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4CFF90-9E50-48C7-908B-1BCD1070494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76781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516F7F-8664-4722-BDDB-B5D4235E820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52636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0F351D7-E0D6-4AE3-9D6E-1D7DBD09196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00050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C5D411-5AFA-48AA-B650-E8273D8F277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1186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C93B-94FD-4173-B403-43B9797F9296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25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203AAD-BCC6-4133-9FF7-71ED8F6FDFA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92235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BA1009-C949-43D0-ADA6-D36500DA864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01847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2FF17D-4CBC-4B78-AD45-EC89413232D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03460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1D513A-7A7B-433D-A65B-1B071A5F9B1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51336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lv-LV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946BED9-6654-4C6C-A912-EAA48283853B}" type="slidenum">
              <a:rPr lang="sv-SE" altLang="lv-LV"/>
              <a:pPr>
                <a:defRPr/>
              </a:pPr>
              <a:t>‹#›</a:t>
            </a:fld>
            <a:endParaRPr lang="sv-SE" altLang="lv-LV"/>
          </a:p>
        </p:txBody>
      </p:sp>
    </p:spTree>
    <p:extLst>
      <p:ext uri="{BB962C8B-B14F-4D97-AF65-F5344CB8AC3E}">
        <p14:creationId xmlns:p14="http://schemas.microsoft.com/office/powerpoint/2010/main" val="3476455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BA0640-D36F-4628-99F4-77D8389E1A19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725890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BD297F-7E0B-4828-B777-DAC7A4F40B0C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337473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7545EF-2BDC-45AA-B645-82F41CC07F7D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57381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ED2D94-3B13-4F19-9A84-A362DC71E5A4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442093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52574A-991E-46BA-9395-86516E9F8CDD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97336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CAA4-5917-4EAD-A3DC-0DD5C5C4EF32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78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437C07-13DB-4E0D-BCEB-D6D9033B6065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608744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338BEC-2430-463B-9612-C018A3AA518B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989299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AA4B1D-3825-4DC4-A66B-E21BF1B4839C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412241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6D5235-19E1-462F-8B87-DC1AE6C2DCBB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671563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A47B9B-6BA4-4F99-B8AB-FFE236F037D1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363477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527837-08A4-4D15-B1AB-6D1C4EA1E285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138904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D4F264-C230-441E-BE9F-99A99A1BB3D1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98283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06301C-AF53-4978-B34C-A5CDD8DD720C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252396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37AF79-8A72-4F4A-9144-F116471D9D6E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241739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01CEF2-19CD-42AD-9FDD-9309317C40B3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51538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1C2B-7033-4DCF-A983-08198B6BDDD1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830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46F28B-DFB4-4BB2-B336-45D53328398A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341079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EE65E7-460D-430E-9F31-2E34BF40E5FD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934734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AEEFC2-F95E-452B-819F-CD2C18D9E38C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610577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8D5A91-4C88-46C9-B8C3-AEFEE2B78EC6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40263416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DA9A19-D40E-4758-92E6-2CD7E4846ABF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732654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623294-DE51-4EDE-8CC8-8075F193CC21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686118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AA3D14-6451-416E-AEC7-B0BBF3517B01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115751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AEFB0-E806-4662-8F4A-630F11074CDF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545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BCBA-5356-41AC-854F-074F4403FECC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70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7DBB-A5F5-4C57-AE71-529B4D872953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5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8BFA8-4A01-4845-9946-5173EC1688CE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95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92DB-A342-4BA8-8545-6F45646E9C59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47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AC48C-1D01-409D-A0CC-DCB883D2B5DD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98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5EC9F-466A-47EA-A768-EC6A472376E7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6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256D9-C335-4CE8-9BA2-EE74D60763AF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997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2A893-B389-42CF-B1C9-5F79142EDEDF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1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878D-3A27-408E-A319-7F0EB67D9710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34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ADA13-25F3-44BE-9F90-051E8A472DA7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761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50E2E-703E-4A92-ADDF-A1E57D9EADC6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53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463ED-A90A-43E9-9610-111C0B0588D3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62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9D8E3-3288-47B5-AC75-F14E6FCA27A0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9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DEA2-CC0B-4097-B56C-625502BB57DC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736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09CAD-1534-483E-9703-915A56058C16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230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18529-C630-47C1-9C6B-E2C5E0ADD346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955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D72A0-31CA-45F9-8A7A-29F0FA76FB87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05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41548-442A-47C2-84BF-FB7F1208FEA9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07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40AF-956A-4BC6-891D-D32D81A5DB2B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497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822C0-FEEA-4703-8917-AD72DBC54FB5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357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C0C8E-2759-4011-893E-7303DF1C6F5C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188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2037-DCAA-4168-824C-3AB6B8250403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765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53B8B-B319-4A5A-BF4E-DA0646DAF585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CC2C-A907-4418-B4AE-4C85E6439640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5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5FADB-567E-4BBF-9464-4EC0A50EEFAB}" type="slidenum">
              <a:rPr lang="lv-LV" alt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9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165279-8A72-48D4-97C0-0734596EB1A6}" type="slidenum">
              <a:rPr lang="lv-LV" altLang="lv-LV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1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1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B04CDF-FE72-478C-828F-7D5A6B990050}" type="slidenum">
              <a:rPr lang="en-US" altLang="lv-LV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5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78DD4-10A9-4B33-824B-50A65B72FDE0}" type="slidenum">
              <a:rPr lang="en-US" altLang="lv-LV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1604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Master text styles</a:t>
            </a:r>
          </a:p>
          <a:p>
            <a:pPr lvl="1"/>
            <a:r>
              <a:rPr lang="en-GB" altLang="lv-LV" smtClean="0"/>
              <a:t>Second level</a:t>
            </a:r>
          </a:p>
          <a:p>
            <a:pPr lvl="2"/>
            <a:r>
              <a:rPr lang="en-GB" altLang="lv-LV" smtClean="0"/>
              <a:t>Third level</a:t>
            </a:r>
          </a:p>
          <a:p>
            <a:pPr lvl="3"/>
            <a:r>
              <a:rPr lang="en-GB" altLang="lv-LV" smtClean="0"/>
              <a:t>Fourth level</a:t>
            </a:r>
          </a:p>
          <a:p>
            <a:pPr lvl="4"/>
            <a:r>
              <a:rPr lang="en-GB" alt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CA82F9-AB30-4524-BD41-2DD36C55AA51}" type="slidenum">
              <a:rPr lang="en-GB" altLang="lv-LV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05401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Master text styles</a:t>
            </a:r>
          </a:p>
          <a:p>
            <a:pPr lvl="1"/>
            <a:r>
              <a:rPr lang="en-GB" altLang="lv-LV" smtClean="0"/>
              <a:t>Second level</a:t>
            </a:r>
          </a:p>
          <a:p>
            <a:pPr lvl="2"/>
            <a:r>
              <a:rPr lang="en-GB" altLang="lv-LV" smtClean="0"/>
              <a:t>Third level</a:t>
            </a:r>
          </a:p>
          <a:p>
            <a:pPr lvl="3"/>
            <a:r>
              <a:rPr lang="en-GB" altLang="lv-LV" smtClean="0"/>
              <a:t>Fourth level</a:t>
            </a:r>
          </a:p>
          <a:p>
            <a:pPr lvl="4"/>
            <a:r>
              <a:rPr lang="en-GB" alt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811048-644D-422F-A9FE-797C47ED4C61}" type="slidenum">
              <a:rPr lang="en-GB" altLang="lv-LV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71903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46D46D-FBF8-4317-8C75-66879B4B6204}" type="slidenum">
              <a:rPr lang="lv-LV" altLang="lv-LV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1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altLang="lv-LV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1D7A4A-FDFA-4DAC-A248-91ED2451EE53}" type="slidenum">
              <a:rPr lang="lv-LV" altLang="lv-LV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7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lv/url?sa=i&amp;rct=j&amp;q=human+body+elements&amp;source=images&amp;cd=&amp;cad=rja&amp;docid=MG9j-JO6prBnnM&amp;tbnid=4pF4v2KE6bcQHM:&amp;ved=0CAUQjRw&amp;url=http://www.chem.ufl.edu/~itl/2045/lectures/lec_1.html&amp;ei=dbStUZ6sBuvW4ASclYGIBQ&amp;bvm=bv.47244034,d.bGE&amp;psig=AFQjCNHrNOjiyJYvDjw_7s4ytaei_L7eRw&amp;ust=1370424791513911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FAD2E"/>
            </a:gs>
            <a:gs pos="80000">
              <a:srgbClr val="75FFDD"/>
            </a:gs>
            <a:gs pos="91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8424936" cy="156966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Ievads molekulārajā un šūnas bioloģijā</a:t>
            </a:r>
            <a:endParaRPr lang="lv-LV" sz="4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3179589"/>
            <a:ext cx="1600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24" y="3185848"/>
            <a:ext cx="183038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291DD9-53B0-45F1-991E-35177C1835B2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4352925" y="1916113"/>
            <a:ext cx="48006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Campbell Biology (10th Edition, 2013)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 b="1">
              <a:solidFill>
                <a:srgbClr val="990000"/>
              </a:solidFill>
              <a:latin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  <a:latin typeface="Tahoma" panose="020B0604030504040204" pitchFamily="34" charset="0"/>
              </a:rPr>
              <a:t>Publisher: </a:t>
            </a:r>
            <a:r>
              <a:rPr lang="en-US" altLang="lv-LV" sz="2400">
                <a:solidFill>
                  <a:srgbClr val="000000"/>
                </a:solidFill>
                <a:latin typeface="Tahoma" panose="020B0604030504040204" pitchFamily="34" charset="0"/>
              </a:rPr>
              <a:t>Benjamin Cummings </a:t>
            </a:r>
            <a:endParaRPr lang="lv-LV" altLang="lv-LV" sz="2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lv-LV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203575" y="44450"/>
            <a:ext cx="38735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lv-LV" altLang="lv-LV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Literatūra</a:t>
            </a:r>
            <a:endParaRPr lang="lv-LV" altLang="lv-LV" sz="4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25538"/>
            <a:ext cx="41148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494930-F49D-4645-8B0E-2852F329BC0A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3623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343400" y="1219200"/>
            <a:ext cx="4800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P. Apinis,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CILVĒKS,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lv-LV" sz="2400">
                <a:solidFill>
                  <a:srgbClr val="800000"/>
                </a:solidFill>
                <a:latin typeface="Tahoma" panose="020B0604030504040204" pitchFamily="34" charset="0"/>
              </a:rPr>
              <a:t>Nacionālais medicīnas apgāds, Rīgā, 1999.g.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03575" y="44450"/>
            <a:ext cx="38735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lv-LV" altLang="lv-LV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Literatūra</a:t>
            </a:r>
            <a:endParaRPr lang="lv-LV" altLang="lv-LV" sz="4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50B667-2A5C-46CD-AAEF-6497AA5303BB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6106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400" b="1" dirty="0">
                <a:solidFill>
                  <a:srgbClr val="990000"/>
                </a:solidFill>
                <a:latin typeface="Tahoma" panose="020B0604030504040204" pitchFamily="34" charset="0"/>
              </a:rPr>
              <a:t>  E. Jansons, U. Bergmanis, I. Meirovics, P. Vītols 	  	ĶĪMIJA; Rokasgrāmata skolēniem, Rīga, 			Zvaigzne, 1994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altLang="lv-LV" sz="2400" b="1" dirty="0">
              <a:solidFill>
                <a:srgbClr val="990000"/>
              </a:solidFill>
              <a:latin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400" b="1" dirty="0">
                <a:solidFill>
                  <a:srgbClr val="990000"/>
                </a:solidFill>
                <a:latin typeface="Tahoma" panose="020B0604030504040204" pitchFamily="34" charset="0"/>
              </a:rPr>
              <a:t>  </a:t>
            </a:r>
            <a:r>
              <a:rPr lang="en-GB" altLang="lv-LV" sz="2400" b="1" dirty="0" err="1">
                <a:solidFill>
                  <a:srgbClr val="990000"/>
                </a:solidFill>
                <a:latin typeface="Tahoma" panose="020B0604030504040204" pitchFamily="34" charset="0"/>
              </a:rPr>
              <a:t>Interneta</a:t>
            </a:r>
            <a:r>
              <a:rPr lang="en-GB" altLang="lv-LV" sz="2400" b="1" dirty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r>
              <a:rPr lang="en-GB" altLang="lv-LV" sz="2400" b="1" dirty="0" err="1">
                <a:solidFill>
                  <a:srgbClr val="990000"/>
                </a:solidFill>
                <a:latin typeface="Tahoma" panose="020B0604030504040204" pitchFamily="34" charset="0"/>
              </a:rPr>
              <a:t>informācijas</a:t>
            </a:r>
            <a:r>
              <a:rPr lang="en-GB" altLang="lv-LV" sz="2400" b="1" dirty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r>
              <a:rPr lang="en-GB" altLang="lv-LV" sz="2400" b="1" dirty="0" err="1">
                <a:solidFill>
                  <a:srgbClr val="990000"/>
                </a:solidFill>
                <a:latin typeface="Tahoma" panose="020B0604030504040204" pitchFamily="34" charset="0"/>
              </a:rPr>
              <a:t>avoti</a:t>
            </a:r>
            <a:endParaRPr lang="lv-LV" altLang="lv-LV" sz="2400" b="1" dirty="0">
              <a:solidFill>
                <a:srgbClr val="990000"/>
              </a:solidFill>
              <a:latin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 dirty="0">
                <a:solidFill>
                  <a:srgbClr val="000000"/>
                </a:solidFill>
              </a:rPr>
              <a:t>BioChemWeb.org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 dirty="0">
                <a:solidFill>
                  <a:srgbClr val="990000"/>
                </a:solidFill>
                <a:latin typeface="Tahoma" panose="020B0604030504040204" pitchFamily="34" charset="0"/>
              </a:rPr>
              <a:t>Bioķīmijas, molekulārās un šūnu bioloģijas bibliotēka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i="1" dirty="0">
                <a:solidFill>
                  <a:srgbClr val="000000"/>
                </a:solidFill>
              </a:rPr>
              <a:t>http://www.biochemweb.org/general.shtml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43213" y="115888"/>
            <a:ext cx="38735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lv-LV" altLang="lv-LV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Literatūra</a:t>
            </a:r>
            <a:endParaRPr lang="lv-LV" altLang="lv-LV" sz="4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A2CCF2-84B7-4D8A-B933-54140B1DBF57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Mācību materiāli</a:t>
            </a:r>
            <a:endParaRPr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Lekciju prezentācijas, lab. darbu apraksti, u.c. mācību materiāli ir atrodami BF servera «grozā»:</a:t>
            </a:r>
          </a:p>
          <a:p>
            <a:r>
              <a:rPr lang="lv-LV" dirty="0" smtClean="0"/>
              <a:t>priede.bf.lu.lv </a:t>
            </a:r>
            <a:r>
              <a:rPr lang="lv-LV" dirty="0" smtClean="0">
                <a:sym typeface="Wingdings" panose="05000000000000000000" pitchFamily="2" charset="2"/>
              </a:rPr>
              <a:t> Studiju Materiāli  MolekularasBiologijas  Biologija Fizikiem</a:t>
            </a:r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31C1F-D597-4B6B-A496-62D597057E8C}" type="slidenum">
              <a:rPr lang="lv-LV" altLang="lv-LV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FAD2E"/>
            </a:gs>
            <a:gs pos="80000">
              <a:srgbClr val="75FFDD"/>
            </a:gs>
            <a:gs pos="91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11188" y="3127375"/>
            <a:ext cx="8991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400">
                <a:solidFill>
                  <a:srgbClr val="000000"/>
                </a:solidFill>
              </a:rPr>
              <a:t>Īpaši organizēta matērija, kas spēj: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lv-LV" altLang="lv-LV" sz="2400">
                <a:solidFill>
                  <a:srgbClr val="000000"/>
                </a:solidFill>
              </a:rPr>
              <a:t>veikt vielmaiņas reakcijas;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lv-LV" altLang="lv-LV" sz="2400">
                <a:solidFill>
                  <a:srgbClr val="000000"/>
                </a:solidFill>
              </a:rPr>
              <a:t>augt;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lv-LV" altLang="lv-LV" sz="2400">
                <a:solidFill>
                  <a:srgbClr val="000000"/>
                </a:solidFill>
              </a:rPr>
              <a:t>vairoties;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lv-LV" altLang="lv-LV" sz="2400">
                <a:solidFill>
                  <a:srgbClr val="000000"/>
                </a:solidFill>
              </a:rPr>
              <a:t>noteiktās robežās reaģēt uz 	signāliem;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lv-LV" altLang="lv-LV" sz="2400">
                <a:solidFill>
                  <a:srgbClr val="000000"/>
                </a:solidFill>
              </a:rPr>
              <a:t>pielāgoties  videi.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12256" y="242095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Bioloģija</a:t>
            </a:r>
            <a:endParaRPr lang="en-GB" altLang="lv-LV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611188" y="2024063"/>
            <a:ext cx="792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Bioloģija – dabas zinātne par </a:t>
            </a:r>
            <a:r>
              <a:rPr lang="lv-LV" altLang="lv-LV" sz="2400" b="1">
                <a:solidFill>
                  <a:srgbClr val="000000"/>
                </a:solidFill>
              </a:rPr>
              <a:t>dzīvību</a:t>
            </a:r>
            <a:r>
              <a:rPr lang="lv-LV" altLang="lv-LV" sz="2400">
                <a:solidFill>
                  <a:srgbClr val="000000"/>
                </a:solidFill>
              </a:rPr>
              <a:t> visās tās izpausmēs</a:t>
            </a: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611188" y="1160463"/>
            <a:ext cx="8440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Etimoloģija - grieķu: </a:t>
            </a:r>
            <a:r>
              <a:rPr lang="el-GR" altLang="lv-LV" sz="2400">
                <a:solidFill>
                  <a:srgbClr val="000000"/>
                </a:solidFill>
              </a:rPr>
              <a:t>βίος, </a:t>
            </a:r>
            <a:r>
              <a:rPr lang="lv-LV" altLang="lv-LV" sz="2400">
                <a:solidFill>
                  <a:srgbClr val="000000"/>
                </a:solidFill>
              </a:rPr>
              <a:t>bios - ‘dzīvība’; </a:t>
            </a:r>
            <a:r>
              <a:rPr lang="el-GR" altLang="lv-LV" sz="2400">
                <a:solidFill>
                  <a:srgbClr val="000000"/>
                </a:solidFill>
              </a:rPr>
              <a:t>λόγος, </a:t>
            </a:r>
            <a:r>
              <a:rPr lang="lv-LV" altLang="lv-LV" sz="2400">
                <a:solidFill>
                  <a:srgbClr val="000000"/>
                </a:solidFill>
              </a:rPr>
              <a:t>logos - ‘jēdziens, zinātne’</a:t>
            </a:r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611188" y="2565400"/>
            <a:ext cx="288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000000"/>
                </a:solidFill>
              </a:rPr>
              <a:t>Dzīvība?</a:t>
            </a:r>
          </a:p>
        </p:txBody>
      </p:sp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539750" y="5537200"/>
            <a:ext cx="6264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000000"/>
                </a:solidFill>
              </a:rPr>
              <a:t>Vai vīrusi ir dzīvi?</a:t>
            </a:r>
          </a:p>
        </p:txBody>
      </p:sp>
      <p:sp>
        <p:nvSpPr>
          <p:cNvPr id="153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BA986B-2DEB-4A08-9108-25EAFB9F5F00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FAD2E"/>
            </a:gs>
            <a:gs pos="80000">
              <a:srgbClr val="75FFDD"/>
            </a:gs>
            <a:gs pos="91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55650" y="981075"/>
            <a:ext cx="7543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lv-LV" altLang="lv-LV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Bioloģijas apakšnozaru iedalījums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619250" y="2636838"/>
            <a:ext cx="68961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v-LV" altLang="lv-LV" sz="2400">
                <a:solidFill>
                  <a:srgbClr val="000000"/>
                </a:solidFill>
              </a:rPr>
              <a:t>Pēc pētāmā objekta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v-LV" altLang="lv-LV" sz="2400">
                <a:solidFill>
                  <a:srgbClr val="000000"/>
                </a:solidFill>
              </a:rPr>
              <a:t>Pēc pētāmās funkcijas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v-LV" altLang="lv-LV" sz="2400">
                <a:solidFill>
                  <a:srgbClr val="000000"/>
                </a:solidFill>
              </a:rPr>
              <a:t>Pēc pētāmās struktūras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v-LV" altLang="lv-LV" sz="2400">
                <a:solidFill>
                  <a:srgbClr val="000000"/>
                </a:solidFill>
              </a:rPr>
              <a:t>Pēc pētāmās funkciju/struktūru/objektu kopas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DF7B51-9A82-4DB1-9477-3AE364A011AF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55775" y="255588"/>
            <a:ext cx="7162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lv-LV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Iedalījums pēc pētāmā objekta</a:t>
            </a: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 rot="21024709" flipV="1">
            <a:off x="1373188" y="2133600"/>
            <a:ext cx="5867400" cy="3429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4419600"/>
            <a:ext cx="289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DZĪVĪBAS BEZŠŪNU</a:t>
            </a:r>
          </a:p>
          <a:p>
            <a:pPr algn="r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FORMAS  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588" y="38862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BAKTĒRIJAS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62000" y="2971800"/>
            <a:ext cx="404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SĒNES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517775" y="25146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AUGI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897188" y="21336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DZĪVNIEKI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429000" y="4572000"/>
            <a:ext cx="404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VIRUSOLOĢIJA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38862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BAKTERIOLOĢIJA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260975" y="2971800"/>
            <a:ext cx="312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MIKOLOĢIJA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641975" y="25146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BOTĀNIKA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099175" y="21336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ZOOLOĢIJA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497388" y="3429000"/>
            <a:ext cx="289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PROTISTOLOĢIJA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55575" y="34290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VIENŠŪŅI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424" name="Text Box 22"/>
          <p:cNvSpPr txBox="1">
            <a:spLocks noChangeArrowheads="1"/>
          </p:cNvSpPr>
          <p:nvPr/>
        </p:nvSpPr>
        <p:spPr bwMode="auto">
          <a:xfrm>
            <a:off x="228600" y="5410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800" b="1" i="1">
                <a:solidFill>
                  <a:srgbClr val="FF0000"/>
                </a:solidFill>
                <a:latin typeface="Tahoma" panose="020B0604030504040204" pitchFamily="34" charset="0"/>
              </a:rPr>
              <a:t>Objekti</a:t>
            </a:r>
            <a:endParaRPr lang="lv-LV" altLang="lv-LV" sz="20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425" name="Text Box 24"/>
          <p:cNvSpPr txBox="1">
            <a:spLocks noChangeArrowheads="1"/>
          </p:cNvSpPr>
          <p:nvPr/>
        </p:nvSpPr>
        <p:spPr bwMode="auto">
          <a:xfrm>
            <a:off x="2514600" y="54102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800" b="1" i="1">
                <a:solidFill>
                  <a:srgbClr val="FF0000"/>
                </a:solidFill>
                <a:latin typeface="Tahoma" panose="020B0604030504040204" pitchFamily="34" charset="0"/>
              </a:rPr>
              <a:t>Bioloģijas apakšnozares</a:t>
            </a:r>
            <a:endParaRPr lang="lv-LV" altLang="lv-LV" sz="20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4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33CC7E-E917-4B5E-8C0A-7AA57C479EFD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7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utoUpdateAnimBg="0"/>
      <p:bldP spid="20489" grpId="0" autoUpdateAnimBg="0"/>
      <p:bldP spid="20490" grpId="0" autoUpdateAnimBg="0"/>
      <p:bldP spid="20491" grpId="0" autoUpdateAnimBg="0"/>
      <p:bldP spid="20492" grpId="0" autoUpdateAnimBg="0"/>
      <p:bldP spid="20495" grpId="0" autoUpdateAnimBg="0"/>
      <p:bldP spid="20496" grpId="0" autoUpdateAnimBg="0"/>
      <p:bldP spid="20497" grpId="0" autoUpdateAnimBg="0"/>
      <p:bldP spid="20498" grpId="0" autoUpdateAnimBg="0"/>
      <p:bldP spid="20499" grpId="0" autoUpdateAnimBg="0"/>
      <p:bldP spid="20500" grpId="0" autoUpdateAnimBg="0"/>
      <p:bldP spid="2050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-84138" y="5538788"/>
            <a:ext cx="198120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800" b="1" i="1">
                <a:solidFill>
                  <a:srgbClr val="FF0000"/>
                </a:solidFill>
                <a:latin typeface="Tahoma" panose="020B0604030504040204" pitchFamily="34" charset="0"/>
              </a:rPr>
              <a:t>Funkcijas</a:t>
            </a:r>
            <a:endParaRPr lang="lv-LV" altLang="lv-LV" sz="20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 rot="21024709" flipV="1">
            <a:off x="1371600" y="2133600"/>
            <a:ext cx="5867400" cy="3429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2400" y="51816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VIELMAIŅA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4572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OGANISMA ATTĪSTĪBA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9600" y="38100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ORGĀNU UN SISTĒMU </a:t>
            </a:r>
          </a:p>
          <a:p>
            <a:pPr algn="ctr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DARBĪBA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85800" y="33528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IEDZIMTĪBA UN MAINĪBA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62000" y="2438400"/>
            <a:ext cx="541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MIJIEDARBĪBA AR SEV LĪDZĪGIEM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971800" y="20574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MIJIEDARBĪBA AR VIDI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581400" y="16002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SUGU ATTĪSTĪBA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362200" y="51816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BIOĶĪMIJA, BIOFIZIKA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352800" y="44958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ATTĪSTĪBAS BIOLOĢIJA, EMBRIOLOĢIJA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962400" y="38862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FIZIOLOĢIJA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572000" y="34290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ĢENĒTIKA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5715000" y="24384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POPULĀCIJU BIOLOĢIJA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248400" y="20574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EKOLOĢIJA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553200" y="16764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EVOLŪCIJA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181600" y="29718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IMUNOLOĢIJA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-71438" y="2922588"/>
            <a:ext cx="5265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AZSARGREAKCIJA PRET PATOGĒNIEM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2438400" y="56388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800" b="1" i="1">
                <a:solidFill>
                  <a:srgbClr val="FF0000"/>
                </a:solidFill>
                <a:latin typeface="Tahoma" panose="020B0604030504040204" pitchFamily="34" charset="0"/>
              </a:rPr>
              <a:t>Bioloģijas apakšnozares</a:t>
            </a:r>
            <a:endParaRPr lang="lv-LV" altLang="lv-LV" sz="20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485900" y="344488"/>
            <a:ext cx="7162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lv-LV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Iedalījums pēc pētāmās funkcijas</a:t>
            </a:r>
          </a:p>
        </p:txBody>
      </p:sp>
      <p:sp>
        <p:nvSpPr>
          <p:cNvPr id="1845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F6E12-150A-4452-8890-EC01053EAAA4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18439" grpId="0" autoUpdateAnimBg="0"/>
      <p:bldP spid="18440" grpId="0" autoUpdateAnimBg="0"/>
      <p:bldP spid="18441" grpId="0" autoUpdateAnimBg="0"/>
      <p:bldP spid="18442" grpId="0" autoUpdateAnimBg="0"/>
      <p:bldP spid="18443" grpId="0" autoUpdateAnimBg="0"/>
      <p:bldP spid="18444" grpId="0" autoUpdateAnimBg="0"/>
      <p:bldP spid="18445" grpId="0" autoUpdateAnimBg="0"/>
      <p:bldP spid="18446" grpId="0" autoUpdateAnimBg="0"/>
      <p:bldP spid="18447" grpId="0" autoUpdateAnimBg="0"/>
      <p:bldP spid="18448" grpId="0" autoUpdateAnimBg="0"/>
      <p:bldP spid="18449" grpId="0" autoUpdateAnimBg="0"/>
      <p:bldP spid="18450" grpId="0" autoUpdateAnimBg="0"/>
      <p:bldP spid="18451" grpId="0" autoUpdateAnimBg="0"/>
      <p:bldP spid="18452" grpId="0" autoUpdateAnimBg="0"/>
      <p:bldP spid="1845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-69850" y="5416550"/>
            <a:ext cx="228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800" b="1" i="1">
                <a:solidFill>
                  <a:srgbClr val="FF0000"/>
                </a:solidFill>
                <a:latin typeface="Tahoma" panose="020B0604030504040204" pitchFamily="34" charset="0"/>
              </a:rPr>
              <a:t>Struktūras</a:t>
            </a:r>
            <a:endParaRPr lang="lv-LV" altLang="lv-LV" sz="20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 rot="21024709" flipV="1">
            <a:off x="1398588" y="2171700"/>
            <a:ext cx="5867400" cy="3429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-3175" y="5181600"/>
            <a:ext cx="251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MOLEKULAS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04800" y="4572000"/>
            <a:ext cx="305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MAKROMOLEKULAS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752600" y="3886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ŠŪNAS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84213" y="33528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AUDI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444625" y="2438400"/>
            <a:ext cx="404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ORGANISMI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200400" y="19812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SUGAS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360613" y="51816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BIOĶĪMIJA, BIOFIZIKA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352800" y="4572000"/>
            <a:ext cx="533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MOLEKULĀRĀ BIOLOĢIJA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960813" y="3886200"/>
            <a:ext cx="3278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CITOLOĢIJA, ŠŪNU BIOLOĢIJA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572000" y="33528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HISTOLOĢIJA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943600" y="2438400"/>
            <a:ext cx="312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MORFOLOĢIJA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324600" y="1981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SISTEMĀTIKA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180013" y="28956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ANATOMIJA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838200" y="28956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ORGĀNI, ORGĀNU SISTĒMAS</a:t>
            </a:r>
            <a:endParaRPr lang="lv-LV" altLang="lv-LV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438400" y="56388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800" b="1" i="1">
                <a:solidFill>
                  <a:srgbClr val="FF0000"/>
                </a:solidFill>
                <a:latin typeface="Tahoma" panose="020B0604030504040204" pitchFamily="34" charset="0"/>
              </a:rPr>
              <a:t>Bioloģijas apakšnozares</a:t>
            </a:r>
            <a:endParaRPr lang="lv-LV" altLang="lv-LV" sz="20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293813" y="200025"/>
            <a:ext cx="7162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lv-LV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Iedalījums pēc pētāmās struktūras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2864A-02C0-45FA-A6DF-1DC4E2FD8E4E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  <p:bldP spid="19463" grpId="0" autoUpdateAnimBg="0"/>
      <p:bldP spid="19464" grpId="0" autoUpdateAnimBg="0"/>
      <p:bldP spid="19465" grpId="0" autoUpdateAnimBg="0"/>
      <p:bldP spid="19466" grpId="0" autoUpdateAnimBg="0"/>
      <p:bldP spid="19467" grpId="0" autoUpdateAnimBg="0"/>
      <p:bldP spid="19469" grpId="0" autoUpdateAnimBg="0"/>
      <p:bldP spid="19470" grpId="0" autoUpdateAnimBg="0"/>
      <p:bldP spid="19471" grpId="0" autoUpdateAnimBg="0"/>
      <p:bldP spid="19472" grpId="0" autoUpdateAnimBg="0"/>
      <p:bldP spid="19473" grpId="0" autoUpdateAnimBg="0"/>
      <p:bldP spid="19474" grpId="0" autoUpdateAnimBg="0"/>
      <p:bldP spid="19476" grpId="0" autoUpdateAnimBg="0"/>
      <p:bldP spid="1947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ight Arrow 40"/>
          <p:cNvSpPr>
            <a:spLocks noChangeArrowheads="1"/>
          </p:cNvSpPr>
          <p:nvPr/>
        </p:nvSpPr>
        <p:spPr bwMode="auto">
          <a:xfrm>
            <a:off x="4081463" y="5072063"/>
            <a:ext cx="1570037" cy="260350"/>
          </a:xfrm>
          <a:prstGeom prst="right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0483" name="Right Arrow 39"/>
          <p:cNvSpPr>
            <a:spLocks noChangeArrowheads="1"/>
          </p:cNvSpPr>
          <p:nvPr/>
        </p:nvSpPr>
        <p:spPr bwMode="auto">
          <a:xfrm>
            <a:off x="3937000" y="4289425"/>
            <a:ext cx="2003425" cy="233363"/>
          </a:xfrm>
          <a:prstGeom prst="rightArrow">
            <a:avLst>
              <a:gd name="adj1" fmla="val 50000"/>
              <a:gd name="adj2" fmla="val 5023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0484" name="Right Arrow 38"/>
          <p:cNvSpPr>
            <a:spLocks noChangeArrowheads="1"/>
          </p:cNvSpPr>
          <p:nvPr/>
        </p:nvSpPr>
        <p:spPr bwMode="auto">
          <a:xfrm>
            <a:off x="3937000" y="3429000"/>
            <a:ext cx="2147888" cy="193675"/>
          </a:xfrm>
          <a:prstGeom prst="rightArrow">
            <a:avLst>
              <a:gd name="adj1" fmla="val 50000"/>
              <a:gd name="adj2" fmla="val 5011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0485" name="Right Arrow 37"/>
          <p:cNvSpPr>
            <a:spLocks noChangeArrowheads="1"/>
          </p:cNvSpPr>
          <p:nvPr/>
        </p:nvSpPr>
        <p:spPr bwMode="auto">
          <a:xfrm>
            <a:off x="3865563" y="2746375"/>
            <a:ext cx="2219325" cy="193675"/>
          </a:xfrm>
          <a:prstGeom prst="rightArrow">
            <a:avLst>
              <a:gd name="adj1" fmla="val 50000"/>
              <a:gd name="adj2" fmla="val 500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0486" name="Right Arrow 30"/>
          <p:cNvSpPr>
            <a:spLocks noChangeArrowheads="1"/>
          </p:cNvSpPr>
          <p:nvPr/>
        </p:nvSpPr>
        <p:spPr bwMode="auto">
          <a:xfrm>
            <a:off x="4154488" y="1933575"/>
            <a:ext cx="1930400" cy="209550"/>
          </a:xfrm>
          <a:prstGeom prst="right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228600" y="3571875"/>
            <a:ext cx="2057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BOTĀNIKA</a:t>
            </a:r>
            <a:endParaRPr lang="lv-LV" altLang="lv-LV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338138"/>
            <a:ext cx="881221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lv-LV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Botānikas apakšnozares specializācija pēc pētāmā objekta</a:t>
            </a:r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2713038" y="1811338"/>
            <a:ext cx="144145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Kokaugi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2928938" y="2581275"/>
            <a:ext cx="936625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Aļģes</a:t>
            </a:r>
          </a:p>
        </p:txBody>
      </p:sp>
      <p:sp>
        <p:nvSpPr>
          <p:cNvPr id="20491" name="TextBox 2"/>
          <p:cNvSpPr txBox="1">
            <a:spLocks noChangeArrowheads="1"/>
          </p:cNvSpPr>
          <p:nvPr/>
        </p:nvSpPr>
        <p:spPr bwMode="auto">
          <a:xfrm>
            <a:off x="2928938" y="3324225"/>
            <a:ext cx="10080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Sūnas</a:t>
            </a:r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2928938" y="4187825"/>
            <a:ext cx="10080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Ķērpji</a:t>
            </a:r>
          </a:p>
        </p:txBody>
      </p:sp>
      <p:sp>
        <p:nvSpPr>
          <p:cNvPr id="20493" name="TextBox 3"/>
          <p:cNvSpPr txBox="1">
            <a:spLocks noChangeArrowheads="1"/>
          </p:cNvSpPr>
          <p:nvPr/>
        </p:nvSpPr>
        <p:spPr bwMode="auto">
          <a:xfrm>
            <a:off x="6084888" y="1798638"/>
            <a:ext cx="2519362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Dendroloģija</a:t>
            </a:r>
          </a:p>
        </p:txBody>
      </p:sp>
      <p:sp>
        <p:nvSpPr>
          <p:cNvPr id="20494" name="TextBox 4"/>
          <p:cNvSpPr txBox="1">
            <a:spLocks noChangeArrowheads="1"/>
          </p:cNvSpPr>
          <p:nvPr/>
        </p:nvSpPr>
        <p:spPr bwMode="auto">
          <a:xfrm>
            <a:off x="6084888" y="2581275"/>
            <a:ext cx="1582737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Fikoloģija</a:t>
            </a:r>
          </a:p>
        </p:txBody>
      </p:sp>
      <p:sp>
        <p:nvSpPr>
          <p:cNvPr id="20495" name="TextBox 5"/>
          <p:cNvSpPr txBox="1">
            <a:spLocks noChangeArrowheads="1"/>
          </p:cNvSpPr>
          <p:nvPr/>
        </p:nvSpPr>
        <p:spPr bwMode="auto">
          <a:xfrm>
            <a:off x="6084888" y="3324225"/>
            <a:ext cx="158273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Brioloģija</a:t>
            </a:r>
          </a:p>
        </p:txBody>
      </p:sp>
      <p:sp>
        <p:nvSpPr>
          <p:cNvPr id="20496" name="TextBox 6"/>
          <p:cNvSpPr txBox="1">
            <a:spLocks noChangeArrowheads="1"/>
          </p:cNvSpPr>
          <p:nvPr/>
        </p:nvSpPr>
        <p:spPr bwMode="auto">
          <a:xfrm>
            <a:off x="5940425" y="4187825"/>
            <a:ext cx="1871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Lihenoloģija</a:t>
            </a:r>
          </a:p>
        </p:txBody>
      </p:sp>
      <p:sp>
        <p:nvSpPr>
          <p:cNvPr id="20497" name="TextBox 8"/>
          <p:cNvSpPr txBox="1">
            <a:spLocks noChangeArrowheads="1"/>
          </p:cNvSpPr>
          <p:nvPr/>
        </p:nvSpPr>
        <p:spPr bwMode="auto">
          <a:xfrm>
            <a:off x="2928938" y="4908550"/>
            <a:ext cx="11525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(Sēnes)</a:t>
            </a:r>
          </a:p>
        </p:txBody>
      </p:sp>
      <p:sp>
        <p:nvSpPr>
          <p:cNvPr id="20498" name="TextBox 10"/>
          <p:cNvSpPr txBox="1">
            <a:spLocks noChangeArrowheads="1"/>
          </p:cNvSpPr>
          <p:nvPr/>
        </p:nvSpPr>
        <p:spPr bwMode="auto">
          <a:xfrm>
            <a:off x="5651500" y="4797425"/>
            <a:ext cx="3097213" cy="157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(Mikoloģija)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1800" i="1">
                <a:solidFill>
                  <a:srgbClr val="000000"/>
                </a:solidFill>
              </a:rPr>
              <a:t>Sēnes nav augi, bet vēsturiski mikoloģija tika pieskaitīta botānikai. Mūsdienās parasti mikoloģiju izdala atsevišķi</a:t>
            </a:r>
          </a:p>
        </p:txBody>
      </p:sp>
      <p:pic>
        <p:nvPicPr>
          <p:cNvPr id="2049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709738"/>
            <a:ext cx="8794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573338"/>
            <a:ext cx="793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267075"/>
            <a:ext cx="781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975100"/>
            <a:ext cx="7239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841875"/>
            <a:ext cx="757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04" name="Straight Arrow Connector 18"/>
          <p:cNvCxnSpPr>
            <a:cxnSpLocks noChangeShapeType="1"/>
            <a:endCxn id="20489" idx="1"/>
          </p:cNvCxnSpPr>
          <p:nvPr/>
        </p:nvCxnSpPr>
        <p:spPr bwMode="auto">
          <a:xfrm flipV="1">
            <a:off x="1547813" y="2043113"/>
            <a:ext cx="1165225" cy="1528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5" name="Straight Arrow Connector 20"/>
          <p:cNvCxnSpPr>
            <a:cxnSpLocks noChangeShapeType="1"/>
            <a:endCxn id="20490" idx="1"/>
          </p:cNvCxnSpPr>
          <p:nvPr/>
        </p:nvCxnSpPr>
        <p:spPr bwMode="auto">
          <a:xfrm flipV="1">
            <a:off x="1928813" y="2811463"/>
            <a:ext cx="1000125" cy="7604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6" name="Straight Arrow Connector 23"/>
          <p:cNvCxnSpPr>
            <a:cxnSpLocks noChangeShapeType="1"/>
            <a:endCxn id="20491" idx="1"/>
          </p:cNvCxnSpPr>
          <p:nvPr/>
        </p:nvCxnSpPr>
        <p:spPr bwMode="auto">
          <a:xfrm flipV="1">
            <a:off x="2286000" y="3554413"/>
            <a:ext cx="642938" cy="107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7" name="Straight Arrow Connector 26"/>
          <p:cNvCxnSpPr>
            <a:cxnSpLocks noChangeShapeType="1"/>
            <a:endCxn id="20492" idx="1"/>
          </p:cNvCxnSpPr>
          <p:nvPr/>
        </p:nvCxnSpPr>
        <p:spPr bwMode="auto">
          <a:xfrm>
            <a:off x="2286000" y="3973513"/>
            <a:ext cx="642938" cy="4460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8" name="Straight Arrow Connector 29"/>
          <p:cNvCxnSpPr>
            <a:cxnSpLocks noChangeShapeType="1"/>
            <a:endCxn id="20497" idx="1"/>
          </p:cNvCxnSpPr>
          <p:nvPr/>
        </p:nvCxnSpPr>
        <p:spPr bwMode="auto">
          <a:xfrm>
            <a:off x="1835150" y="4062413"/>
            <a:ext cx="1093788" cy="1076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F59C38-0E70-4512-8341-48F89A218499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  <p:bldP spid="20485" grpId="0" animBg="1"/>
      <p:bldP spid="20486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331913" y="192088"/>
            <a:ext cx="5867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lv-LV" altLang="lv-LV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Redukcionisms un holisms 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2498" y="2041274"/>
            <a:ext cx="86868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800" dirty="0" smtClean="0">
                <a:solidFill>
                  <a:srgbClr val="000000"/>
                </a:solidFill>
              </a:rPr>
              <a:t>Redukcionisms</a:t>
            </a:r>
            <a:r>
              <a:rPr lang="lv-LV" altLang="lv-LV" sz="2400" dirty="0" smtClean="0">
                <a:solidFill>
                  <a:srgbClr val="000000"/>
                </a:solidFill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dirty="0" smtClean="0">
                <a:solidFill>
                  <a:srgbClr val="000000"/>
                </a:solidFill>
              </a:rPr>
              <a:t>-Viedoklis, ka kompleksas sistēmas ir to daļu summa </a:t>
            </a:r>
          </a:p>
          <a:p>
            <a:pPr eaLnBrk="0" fontAlgn="base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 dirty="0" smtClean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dirty="0" smtClean="0">
                <a:solidFill>
                  <a:srgbClr val="000000"/>
                </a:solidFill>
              </a:rPr>
              <a:t>-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Sarežģītu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parādību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vai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struktūru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skaidrošana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ar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salīdzinoši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vienkāršāku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principu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palīdzību</a:t>
            </a:r>
            <a:endParaRPr lang="lv-LV" altLang="lv-LV" sz="2400" dirty="0" smtClean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dirty="0" smtClean="0">
                <a:solidFill>
                  <a:srgbClr val="000000"/>
                </a:solidFill>
              </a:rPr>
              <a:t>- Piemērs:</a:t>
            </a:r>
            <a:r>
              <a:rPr lang="en-GB" altLang="lv-LV" sz="2400" dirty="0" smtClean="0">
                <a:solidFill>
                  <a:srgbClr val="000000"/>
                </a:solidFill>
              </a:rPr>
              <a:t>  </a:t>
            </a:r>
            <a:r>
              <a:rPr lang="lv-LV" altLang="lv-LV" sz="2400" dirty="0" smtClean="0">
                <a:solidFill>
                  <a:srgbClr val="000000"/>
                </a:solidFill>
              </a:rPr>
              <a:t>domas smadzenēs ir izskaidrojamas ar fizikāliem un ķīmiskiem procesiem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72498" y="4618037"/>
            <a:ext cx="84582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800" dirty="0" smtClean="0">
                <a:solidFill>
                  <a:srgbClr val="000000"/>
                </a:solidFill>
              </a:rPr>
              <a:t>Holisms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dirty="0" smtClean="0">
                <a:solidFill>
                  <a:srgbClr val="000000"/>
                </a:solidFill>
              </a:rPr>
              <a:t>-Viedoklis,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ka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lv-LV" altLang="lv-LV" sz="2400" dirty="0" smtClean="0">
                <a:solidFill>
                  <a:srgbClr val="000000"/>
                </a:solidFill>
              </a:rPr>
              <a:t>kompleksas sistēmas (piemēram, organismi) ir kaut kas vairāk par to daļu summu.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Kā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primāro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uzsver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veselā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noteicošo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ietekmi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uz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tā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daļu</a:t>
            </a:r>
            <a:r>
              <a:rPr lang="en-GB" altLang="lv-LV" sz="2400" dirty="0" smtClean="0">
                <a:solidFill>
                  <a:srgbClr val="000000"/>
                </a:solidFill>
              </a:rPr>
              <a:t> </a:t>
            </a:r>
            <a:r>
              <a:rPr lang="en-GB" altLang="lv-LV" sz="2400" dirty="0" err="1" smtClean="0">
                <a:solidFill>
                  <a:srgbClr val="000000"/>
                </a:solidFill>
              </a:rPr>
              <a:t>īpašībām</a:t>
            </a:r>
            <a:endParaRPr lang="lv-LV" altLang="lv-LV" sz="2400" i="1" dirty="0" smtClean="0">
              <a:solidFill>
                <a:srgbClr val="000000"/>
              </a:solidFill>
            </a:endParaRPr>
          </a:p>
        </p:txBody>
      </p:sp>
      <p:pic>
        <p:nvPicPr>
          <p:cNvPr id="430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09563"/>
            <a:ext cx="165735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8D771-C179-496D-83E0-603AE1D491A2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1047" y="999241"/>
            <a:ext cx="2347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Attēls no R. Dekarta darba «De Homine», 1662. g.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847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ight Arrow 44"/>
          <p:cNvSpPr>
            <a:spLocks noChangeArrowheads="1"/>
          </p:cNvSpPr>
          <p:nvPr/>
        </p:nvSpPr>
        <p:spPr bwMode="auto">
          <a:xfrm>
            <a:off x="5218113" y="5495925"/>
            <a:ext cx="1173162" cy="219075"/>
          </a:xfrm>
          <a:prstGeom prst="rightArrow">
            <a:avLst>
              <a:gd name="adj1" fmla="val 50000"/>
              <a:gd name="adj2" fmla="val 499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1507" name="Right Arrow 43"/>
          <p:cNvSpPr>
            <a:spLocks noChangeArrowheads="1"/>
          </p:cNvSpPr>
          <p:nvPr/>
        </p:nvSpPr>
        <p:spPr bwMode="auto">
          <a:xfrm>
            <a:off x="4716463" y="4811713"/>
            <a:ext cx="1574800" cy="246062"/>
          </a:xfrm>
          <a:prstGeom prst="rightArrow">
            <a:avLst>
              <a:gd name="adj1" fmla="val 50000"/>
              <a:gd name="adj2" fmla="val 500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1508" name="Right Arrow 42"/>
          <p:cNvSpPr>
            <a:spLocks noChangeArrowheads="1"/>
          </p:cNvSpPr>
          <p:nvPr/>
        </p:nvSpPr>
        <p:spPr bwMode="auto">
          <a:xfrm>
            <a:off x="4105275" y="4102100"/>
            <a:ext cx="2171700" cy="203200"/>
          </a:xfrm>
          <a:prstGeom prst="rightArrow">
            <a:avLst>
              <a:gd name="adj1" fmla="val 50000"/>
              <a:gd name="adj2" fmla="val 497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1509" name="Right Arrow 41"/>
          <p:cNvSpPr>
            <a:spLocks noChangeArrowheads="1"/>
          </p:cNvSpPr>
          <p:nvPr/>
        </p:nvSpPr>
        <p:spPr bwMode="auto">
          <a:xfrm>
            <a:off x="5111750" y="3340100"/>
            <a:ext cx="1189038" cy="228600"/>
          </a:xfrm>
          <a:prstGeom prst="rightArrow">
            <a:avLst>
              <a:gd name="adj1" fmla="val 50000"/>
              <a:gd name="adj2" fmla="val 499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1510" name="Right Arrow 40"/>
          <p:cNvSpPr>
            <a:spLocks noChangeArrowheads="1"/>
          </p:cNvSpPr>
          <p:nvPr/>
        </p:nvSpPr>
        <p:spPr bwMode="auto">
          <a:xfrm>
            <a:off x="4062413" y="2641600"/>
            <a:ext cx="2309812" cy="228600"/>
          </a:xfrm>
          <a:prstGeom prst="rightArrow">
            <a:avLst>
              <a:gd name="adj1" fmla="val 50000"/>
              <a:gd name="adj2" fmla="val 497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1511" name="Right Arrow 25607"/>
          <p:cNvSpPr>
            <a:spLocks noChangeArrowheads="1"/>
          </p:cNvSpPr>
          <p:nvPr/>
        </p:nvSpPr>
        <p:spPr bwMode="auto">
          <a:xfrm>
            <a:off x="4967288" y="1890713"/>
            <a:ext cx="1476375" cy="215900"/>
          </a:xfrm>
          <a:prstGeom prst="rightArrow">
            <a:avLst>
              <a:gd name="adj1" fmla="val 50000"/>
              <a:gd name="adj2" fmla="val 500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107950" y="3635375"/>
            <a:ext cx="2057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ZOOLOĢIJA</a:t>
            </a:r>
            <a:endParaRPr lang="lv-LV" altLang="lv-LV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8313" y="257175"/>
            <a:ext cx="881221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lv-LV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Zooloģijas apakšnozares specializācija pēc pētāmā objekta</a:t>
            </a:r>
          </a:p>
        </p:txBody>
      </p:sp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2735263" y="1781175"/>
            <a:ext cx="22320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Zīdītājdzīvnieki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2916238" y="2514600"/>
            <a:ext cx="115093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Putni</a:t>
            </a:r>
          </a:p>
        </p:txBody>
      </p:sp>
      <p:sp>
        <p:nvSpPr>
          <p:cNvPr id="21516" name="TextBox 3"/>
          <p:cNvSpPr txBox="1">
            <a:spLocks noChangeArrowheads="1"/>
          </p:cNvSpPr>
          <p:nvPr/>
        </p:nvSpPr>
        <p:spPr bwMode="auto">
          <a:xfrm>
            <a:off x="2592388" y="3249613"/>
            <a:ext cx="2519362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Rāpuļi un abinieki</a:t>
            </a:r>
          </a:p>
        </p:txBody>
      </p:sp>
      <p:sp>
        <p:nvSpPr>
          <p:cNvPr id="21517" name="TextBox 4"/>
          <p:cNvSpPr txBox="1">
            <a:spLocks noChangeArrowheads="1"/>
          </p:cNvSpPr>
          <p:nvPr/>
        </p:nvSpPr>
        <p:spPr bwMode="auto">
          <a:xfrm>
            <a:off x="3097213" y="4005263"/>
            <a:ext cx="1008062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Zivis</a:t>
            </a:r>
          </a:p>
        </p:txBody>
      </p:sp>
      <p:sp>
        <p:nvSpPr>
          <p:cNvPr id="21518" name="TextBox 5"/>
          <p:cNvSpPr txBox="1">
            <a:spLocks noChangeArrowheads="1"/>
          </p:cNvSpPr>
          <p:nvPr/>
        </p:nvSpPr>
        <p:spPr bwMode="auto">
          <a:xfrm>
            <a:off x="2843213" y="4724400"/>
            <a:ext cx="18732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Kukaiņi</a:t>
            </a:r>
          </a:p>
        </p:txBody>
      </p:sp>
      <p:sp>
        <p:nvSpPr>
          <p:cNvPr id="21519" name="TextBox 7"/>
          <p:cNvSpPr txBox="1">
            <a:spLocks noChangeArrowheads="1"/>
          </p:cNvSpPr>
          <p:nvPr/>
        </p:nvSpPr>
        <p:spPr bwMode="auto">
          <a:xfrm>
            <a:off x="2843213" y="5373688"/>
            <a:ext cx="237648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Gliemeži, gliemji</a:t>
            </a:r>
          </a:p>
        </p:txBody>
      </p:sp>
      <p:sp>
        <p:nvSpPr>
          <p:cNvPr id="21520" name="TextBox 8"/>
          <p:cNvSpPr txBox="1">
            <a:spLocks noChangeArrowheads="1"/>
          </p:cNvSpPr>
          <p:nvPr/>
        </p:nvSpPr>
        <p:spPr bwMode="auto">
          <a:xfrm>
            <a:off x="6443663" y="1758950"/>
            <a:ext cx="237648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Mammoloģija</a:t>
            </a:r>
          </a:p>
        </p:txBody>
      </p:sp>
      <p:sp>
        <p:nvSpPr>
          <p:cNvPr id="21521" name="TextBox 9"/>
          <p:cNvSpPr txBox="1">
            <a:spLocks noChangeArrowheads="1"/>
          </p:cNvSpPr>
          <p:nvPr/>
        </p:nvSpPr>
        <p:spPr bwMode="auto">
          <a:xfrm>
            <a:off x="6372225" y="2514600"/>
            <a:ext cx="2520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Ornitoloģija</a:t>
            </a:r>
          </a:p>
        </p:txBody>
      </p:sp>
      <p:sp>
        <p:nvSpPr>
          <p:cNvPr id="21522" name="TextBox 10"/>
          <p:cNvSpPr txBox="1">
            <a:spLocks noChangeArrowheads="1"/>
          </p:cNvSpPr>
          <p:nvPr/>
        </p:nvSpPr>
        <p:spPr bwMode="auto">
          <a:xfrm>
            <a:off x="6300788" y="3186113"/>
            <a:ext cx="259238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Herpetoloģija</a:t>
            </a:r>
          </a:p>
        </p:txBody>
      </p:sp>
      <p:sp>
        <p:nvSpPr>
          <p:cNvPr id="21523" name="TextBox 11"/>
          <p:cNvSpPr txBox="1">
            <a:spLocks noChangeArrowheads="1"/>
          </p:cNvSpPr>
          <p:nvPr/>
        </p:nvSpPr>
        <p:spPr bwMode="auto">
          <a:xfrm>
            <a:off x="6300788" y="3889375"/>
            <a:ext cx="26638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Ihtioloģija</a:t>
            </a:r>
          </a:p>
        </p:txBody>
      </p:sp>
      <p:sp>
        <p:nvSpPr>
          <p:cNvPr id="21524" name="TextBox 12"/>
          <p:cNvSpPr txBox="1">
            <a:spLocks noChangeArrowheads="1"/>
          </p:cNvSpPr>
          <p:nvPr/>
        </p:nvSpPr>
        <p:spPr bwMode="auto">
          <a:xfrm>
            <a:off x="6300788" y="4652963"/>
            <a:ext cx="259238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Entomoloģija</a:t>
            </a:r>
          </a:p>
        </p:txBody>
      </p:sp>
      <p:sp>
        <p:nvSpPr>
          <p:cNvPr id="21525" name="TextBox 13"/>
          <p:cNvSpPr txBox="1">
            <a:spLocks noChangeArrowheads="1"/>
          </p:cNvSpPr>
          <p:nvPr/>
        </p:nvSpPr>
        <p:spPr bwMode="auto">
          <a:xfrm>
            <a:off x="6372225" y="5348288"/>
            <a:ext cx="252095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Malakoloģija</a:t>
            </a:r>
          </a:p>
        </p:txBody>
      </p:sp>
      <p:pic>
        <p:nvPicPr>
          <p:cNvPr id="21526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457450"/>
            <a:ext cx="831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1685925"/>
            <a:ext cx="8064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27375"/>
            <a:ext cx="88741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52875"/>
            <a:ext cx="10620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4600575"/>
            <a:ext cx="6985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5332413"/>
            <a:ext cx="9620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32" name="Straight Arrow Connector 21"/>
          <p:cNvCxnSpPr>
            <a:cxnSpLocks noChangeShapeType="1"/>
            <a:endCxn id="21514" idx="1"/>
          </p:cNvCxnSpPr>
          <p:nvPr/>
        </p:nvCxnSpPr>
        <p:spPr bwMode="auto">
          <a:xfrm flipV="1">
            <a:off x="1403350" y="2012950"/>
            <a:ext cx="1331913" cy="1622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3" name="Straight Arrow Connector 23"/>
          <p:cNvCxnSpPr>
            <a:cxnSpLocks noChangeShapeType="1"/>
            <a:endCxn id="21515" idx="1"/>
          </p:cNvCxnSpPr>
          <p:nvPr/>
        </p:nvCxnSpPr>
        <p:spPr bwMode="auto">
          <a:xfrm flipV="1">
            <a:off x="1835150" y="2746375"/>
            <a:ext cx="1081088" cy="889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4" name="Straight Arrow Connector 25"/>
          <p:cNvCxnSpPr>
            <a:cxnSpLocks noChangeShapeType="1"/>
            <a:endCxn id="21516" idx="1"/>
          </p:cNvCxnSpPr>
          <p:nvPr/>
        </p:nvCxnSpPr>
        <p:spPr bwMode="auto">
          <a:xfrm flipV="1">
            <a:off x="2165350" y="3479800"/>
            <a:ext cx="427038" cy="231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5" name="Straight Arrow Connector 28"/>
          <p:cNvCxnSpPr>
            <a:cxnSpLocks noChangeShapeType="1"/>
            <a:endCxn id="21517" idx="1"/>
          </p:cNvCxnSpPr>
          <p:nvPr/>
        </p:nvCxnSpPr>
        <p:spPr bwMode="auto">
          <a:xfrm>
            <a:off x="2165350" y="3952875"/>
            <a:ext cx="931863" cy="282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6" name="Straight Arrow Connector 25599"/>
          <p:cNvCxnSpPr>
            <a:cxnSpLocks noChangeShapeType="1"/>
            <a:endCxn id="21518" idx="1"/>
          </p:cNvCxnSpPr>
          <p:nvPr/>
        </p:nvCxnSpPr>
        <p:spPr bwMode="auto">
          <a:xfrm>
            <a:off x="1908175" y="4092575"/>
            <a:ext cx="935038" cy="863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7" name="Straight Arrow Connector 25606"/>
          <p:cNvCxnSpPr>
            <a:cxnSpLocks noChangeShapeType="1"/>
            <a:endCxn id="21519" idx="1"/>
          </p:cNvCxnSpPr>
          <p:nvPr/>
        </p:nvCxnSpPr>
        <p:spPr bwMode="auto">
          <a:xfrm>
            <a:off x="1403350" y="4092575"/>
            <a:ext cx="1439863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35ED90-E342-4AFD-9CA5-B7FDBA724359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0" grpId="0" animBg="1"/>
      <p:bldP spid="21511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0813" y="80963"/>
            <a:ext cx="89344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lv-LV" altLang="lv-LV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Apakšnozaru iedalījums pēc pētāmās funkciju/struktūru/objektu kopas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81000" y="1219200"/>
            <a:ext cx="2209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Noteiktu struktūru vai funkciju padziļināta izpēte konkrētā organizācijas līmenī.</a:t>
            </a:r>
          </a:p>
        </p:txBody>
      </p:sp>
      <p:sp>
        <p:nvSpPr>
          <p:cNvPr id="22532" name="Line 10"/>
          <p:cNvSpPr>
            <a:spLocks noChangeShapeType="1"/>
          </p:cNvSpPr>
          <p:nvPr/>
        </p:nvSpPr>
        <p:spPr bwMode="auto">
          <a:xfrm flipV="1">
            <a:off x="4341813" y="838200"/>
            <a:ext cx="0" cy="3048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22533" name="Line 11"/>
          <p:cNvSpPr>
            <a:spLocks noChangeShapeType="1"/>
          </p:cNvSpPr>
          <p:nvPr/>
        </p:nvSpPr>
        <p:spPr bwMode="auto">
          <a:xfrm rot="6982078" flipV="1">
            <a:off x="5445125" y="3195638"/>
            <a:ext cx="685800" cy="35814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2513013" y="32004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BIOĶĪMIJA, BIOFIZIKA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2741613" y="28194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ATTĪSTĪBAS BIOLOĢIJA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3198813" y="2438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FIZIOL OĢIJA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3198813" y="2133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ĢENĒ TIKA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2360613" y="16002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POPULĀCIJU BIOLOĢIJA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3275013" y="1371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EKOL OĢIJA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3275013" y="1066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EVOL ŪCIJA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4113213" y="37338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MOLEKULĀRĀ BIOLOĢIJA</a:t>
            </a:r>
            <a:endParaRPr lang="lv-LV" altLang="lv-LV" sz="1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5027613" y="4114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CITOLOĢIJA</a:t>
            </a:r>
            <a:endParaRPr lang="lv-LV" altLang="lv-LV" sz="1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43" name="Text Box 21"/>
          <p:cNvSpPr txBox="1">
            <a:spLocks noChangeArrowheads="1"/>
          </p:cNvSpPr>
          <p:nvPr/>
        </p:nvSpPr>
        <p:spPr bwMode="auto">
          <a:xfrm>
            <a:off x="5484813" y="4495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HISTOLOĢIJA</a:t>
            </a:r>
            <a:endParaRPr lang="lv-LV" altLang="lv-LV" sz="1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44" name="Text Box 22"/>
          <p:cNvSpPr txBox="1">
            <a:spLocks noChangeArrowheads="1"/>
          </p:cNvSpPr>
          <p:nvPr/>
        </p:nvSpPr>
        <p:spPr bwMode="auto">
          <a:xfrm>
            <a:off x="6019800" y="4876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ANATOMIJA</a:t>
            </a:r>
            <a:endParaRPr lang="lv-LV" altLang="lv-LV" sz="1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45" name="Text Box 23"/>
          <p:cNvSpPr txBox="1">
            <a:spLocks noChangeArrowheads="1"/>
          </p:cNvSpPr>
          <p:nvPr/>
        </p:nvSpPr>
        <p:spPr bwMode="auto">
          <a:xfrm>
            <a:off x="6399213" y="5257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MORFOLOĢIJA</a:t>
            </a:r>
            <a:endParaRPr lang="lv-LV" altLang="lv-LV" sz="1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46" name="Text Box 24"/>
          <p:cNvSpPr txBox="1">
            <a:spLocks noChangeArrowheads="1"/>
          </p:cNvSpPr>
          <p:nvPr/>
        </p:nvSpPr>
        <p:spPr bwMode="auto">
          <a:xfrm>
            <a:off x="7161213" y="5562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TAKSONOMIJA</a:t>
            </a:r>
            <a:endParaRPr lang="lv-LV" altLang="lv-LV" sz="1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47" name="Line 25"/>
          <p:cNvSpPr>
            <a:spLocks noChangeShapeType="1"/>
          </p:cNvSpPr>
          <p:nvPr/>
        </p:nvSpPr>
        <p:spPr bwMode="auto">
          <a:xfrm rot="-6982078" flipH="1" flipV="1">
            <a:off x="2513013" y="3200400"/>
            <a:ext cx="685800" cy="35814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22548" name="Text Box 26"/>
          <p:cNvSpPr txBox="1">
            <a:spLocks noChangeArrowheads="1"/>
          </p:cNvSpPr>
          <p:nvPr/>
        </p:nvSpPr>
        <p:spPr bwMode="auto">
          <a:xfrm>
            <a:off x="1979613" y="3733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VIRUSOLOĢIJA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49" name="Text Box 27"/>
          <p:cNvSpPr txBox="1">
            <a:spLocks noChangeArrowheads="1"/>
          </p:cNvSpPr>
          <p:nvPr/>
        </p:nvSpPr>
        <p:spPr bwMode="auto">
          <a:xfrm>
            <a:off x="1141413" y="41148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BAKTERIOLOĢIJA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50" name="Text Box 28"/>
          <p:cNvSpPr txBox="1">
            <a:spLocks noChangeArrowheads="1"/>
          </p:cNvSpPr>
          <p:nvPr/>
        </p:nvSpPr>
        <p:spPr bwMode="auto">
          <a:xfrm>
            <a:off x="457200" y="4419600"/>
            <a:ext cx="2817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PROTISTOLOĢIJA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51" name="Text Box 29"/>
          <p:cNvSpPr txBox="1">
            <a:spLocks noChangeArrowheads="1"/>
          </p:cNvSpPr>
          <p:nvPr/>
        </p:nvSpPr>
        <p:spPr bwMode="auto">
          <a:xfrm>
            <a:off x="912813" y="4724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MIKOLOĢIJA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52" name="Text Box 30"/>
          <p:cNvSpPr txBox="1">
            <a:spLocks noChangeArrowheads="1"/>
          </p:cNvSpPr>
          <p:nvPr/>
        </p:nvSpPr>
        <p:spPr bwMode="auto">
          <a:xfrm>
            <a:off x="531813" y="50292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BOTĀNIKA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53" name="Text Box 31"/>
          <p:cNvSpPr txBox="1">
            <a:spLocks noChangeArrowheads="1"/>
          </p:cNvSpPr>
          <p:nvPr/>
        </p:nvSpPr>
        <p:spPr bwMode="auto">
          <a:xfrm>
            <a:off x="150813" y="5334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ZOOLOĢIJA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54" name="Text Box 32"/>
          <p:cNvSpPr txBox="1">
            <a:spLocks noChangeArrowheads="1"/>
          </p:cNvSpPr>
          <p:nvPr/>
        </p:nvSpPr>
        <p:spPr bwMode="auto">
          <a:xfrm>
            <a:off x="4648200" y="457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 i="1">
                <a:solidFill>
                  <a:srgbClr val="FF0000"/>
                </a:solidFill>
                <a:latin typeface="Tahoma" panose="020B0604030504040204" pitchFamily="34" charset="0"/>
              </a:rPr>
              <a:t>Funkcija</a:t>
            </a:r>
            <a:endParaRPr lang="lv-LV" altLang="lv-LV" sz="24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55" name="Text Box 33"/>
          <p:cNvSpPr txBox="1">
            <a:spLocks noChangeArrowheads="1"/>
          </p:cNvSpPr>
          <p:nvPr/>
        </p:nvSpPr>
        <p:spPr bwMode="auto">
          <a:xfrm>
            <a:off x="6629400" y="6019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 i="1">
                <a:solidFill>
                  <a:srgbClr val="FF0000"/>
                </a:solidFill>
                <a:latin typeface="Tahoma" panose="020B0604030504040204" pitchFamily="34" charset="0"/>
              </a:rPr>
              <a:t>Struktūra</a:t>
            </a:r>
            <a:endParaRPr lang="lv-LV" altLang="lv-LV" sz="24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56" name="Text Box 34"/>
          <p:cNvSpPr txBox="1">
            <a:spLocks noChangeArrowheads="1"/>
          </p:cNvSpPr>
          <p:nvPr/>
        </p:nvSpPr>
        <p:spPr bwMode="auto">
          <a:xfrm>
            <a:off x="762000" y="5943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 i="1">
                <a:solidFill>
                  <a:srgbClr val="FF0000"/>
                </a:solidFill>
                <a:latin typeface="Tahoma" panose="020B0604030504040204" pitchFamily="34" charset="0"/>
              </a:rPr>
              <a:t>Objekts</a:t>
            </a:r>
            <a:endParaRPr lang="lv-LV" altLang="lv-LV" sz="24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57" name="Text Box 35"/>
          <p:cNvSpPr txBox="1">
            <a:spLocks noChangeArrowheads="1"/>
          </p:cNvSpPr>
          <p:nvPr/>
        </p:nvSpPr>
        <p:spPr bwMode="auto">
          <a:xfrm>
            <a:off x="3275013" y="1905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IMUNO LOĢIJA</a:t>
            </a:r>
            <a:endParaRPr lang="lv-LV" altLang="lv-LV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7684" name="AutoShape 36"/>
          <p:cNvSpPr>
            <a:spLocks noChangeArrowheads="1"/>
          </p:cNvSpPr>
          <p:nvPr/>
        </p:nvSpPr>
        <p:spPr bwMode="auto">
          <a:xfrm>
            <a:off x="4165600" y="6016625"/>
            <a:ext cx="533400" cy="5334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7685" name="AutoShape 37"/>
          <p:cNvSpPr>
            <a:spLocks noChangeArrowheads="1"/>
          </p:cNvSpPr>
          <p:nvPr/>
        </p:nvSpPr>
        <p:spPr bwMode="auto">
          <a:xfrm>
            <a:off x="2895600" y="2362200"/>
            <a:ext cx="533400" cy="5334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7686" name="AutoShape 38"/>
          <p:cNvSpPr>
            <a:spLocks noChangeArrowheads="1"/>
          </p:cNvSpPr>
          <p:nvPr/>
        </p:nvSpPr>
        <p:spPr bwMode="auto">
          <a:xfrm>
            <a:off x="1441450" y="3305175"/>
            <a:ext cx="533400" cy="5334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7687" name="AutoShape 39"/>
          <p:cNvSpPr>
            <a:spLocks noChangeArrowheads="1"/>
          </p:cNvSpPr>
          <p:nvPr/>
        </p:nvSpPr>
        <p:spPr bwMode="auto">
          <a:xfrm>
            <a:off x="4114800" y="3962400"/>
            <a:ext cx="533400" cy="5334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>
              <a:solidFill>
                <a:srgbClr val="000000"/>
              </a:solidFill>
            </a:endParaRP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6096000" y="12192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Augu anatomija</a:t>
            </a: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6096000" y="15240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Baktēriju ģenētika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6096000" y="1828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Dzīvnieku fizioloģija</a:t>
            </a: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6096000" y="21336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800" b="1">
                <a:solidFill>
                  <a:srgbClr val="990000"/>
                </a:solidFill>
                <a:latin typeface="Tahoma" panose="020B0604030504040204" pitchFamily="34" charset="0"/>
              </a:rPr>
              <a:t>Vīrusu molekulārā bioloģija</a:t>
            </a:r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>
            <a:off x="4038600" y="4114800"/>
            <a:ext cx="1524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 flipH="1">
            <a:off x="4495800" y="4114800"/>
            <a:ext cx="1524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 flipH="1">
            <a:off x="4724400" y="5105400"/>
            <a:ext cx="167005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>
            <a:off x="2314575" y="5257800"/>
            <a:ext cx="1876425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27701" name="Line 53"/>
          <p:cNvSpPr>
            <a:spLocks noChangeShapeType="1"/>
          </p:cNvSpPr>
          <p:nvPr/>
        </p:nvSpPr>
        <p:spPr bwMode="auto">
          <a:xfrm flipV="1">
            <a:off x="1625600" y="3852863"/>
            <a:ext cx="46038" cy="15430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27702" name="Line 54"/>
          <p:cNvSpPr>
            <a:spLocks noChangeShapeType="1"/>
          </p:cNvSpPr>
          <p:nvPr/>
        </p:nvSpPr>
        <p:spPr bwMode="auto">
          <a:xfrm flipH="1">
            <a:off x="1981200" y="2667000"/>
            <a:ext cx="220980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 flipV="1">
            <a:off x="3133725" y="2868613"/>
            <a:ext cx="23813" cy="132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27705" name="Line 57"/>
          <p:cNvSpPr>
            <a:spLocks noChangeShapeType="1"/>
          </p:cNvSpPr>
          <p:nvPr/>
        </p:nvSpPr>
        <p:spPr bwMode="auto">
          <a:xfrm flipH="1">
            <a:off x="3335338" y="2379663"/>
            <a:ext cx="336550" cy="952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400">
              <a:solidFill>
                <a:srgbClr val="000000"/>
              </a:solidFill>
            </a:endParaRPr>
          </a:p>
        </p:txBody>
      </p:sp>
      <p:sp>
        <p:nvSpPr>
          <p:cNvPr id="225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2473C-B856-4DED-B23B-D8812901B9C8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utoUpdateAnimBg="0"/>
      <p:bldP spid="27684" grpId="0" animBg="1"/>
      <p:bldP spid="27685" grpId="0" animBg="1"/>
      <p:bldP spid="27686" grpId="0" animBg="1"/>
      <p:bldP spid="27687" grpId="0" animBg="1"/>
      <p:bldP spid="27688" grpId="0" autoUpdateAnimBg="0"/>
      <p:bldP spid="27690" grpId="0" autoUpdateAnimBg="0"/>
      <p:bldP spid="27691" grpId="0" autoUpdateAnimBg="0"/>
      <p:bldP spid="27692" grpId="0" autoUpdateAnimBg="0"/>
      <p:bldP spid="27693" grpId="0" animBg="1"/>
      <p:bldP spid="27694" grpId="0" animBg="1"/>
      <p:bldP spid="27699" grpId="0" animBg="1"/>
      <p:bldP spid="27700" grpId="0" animBg="1"/>
      <p:bldP spid="27701" grpId="0" animBg="1"/>
      <p:bldP spid="27702" grpId="0" animBg="1"/>
      <p:bldP spid="27704" grpId="0" animBg="1"/>
      <p:bldP spid="277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74625" y="1665288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MIKROBIOLOĢIJA</a:t>
            </a:r>
            <a:endParaRPr lang="lv-LV" altLang="lv-LV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529013" y="1587500"/>
            <a:ext cx="434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Vīrusu, baktēriju, sēņu un vienšūņu pētījumi</a:t>
            </a:r>
            <a:endParaRPr lang="lv-LV" altLang="lv-LV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174625" y="318135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HIDROBIOLOĢIJA</a:t>
            </a:r>
            <a:endParaRPr lang="lv-LV" altLang="lv-LV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3541713" y="3124200"/>
            <a:ext cx="434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Ūdens vidē dzīvojošo organismu pētījumi</a:t>
            </a:r>
            <a:endParaRPr lang="lv-LV" altLang="lv-LV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365125" y="4652963"/>
            <a:ext cx="21193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ŠŪNAS BIOLOĢIJA</a:t>
            </a:r>
            <a:endParaRPr lang="lv-LV" altLang="lv-LV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2339975" y="4529138"/>
            <a:ext cx="56864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Citoloģisko pētījumu papildinājums ar molekulārās bioloģijas un attīstības bioloģijas metodēm</a:t>
            </a:r>
            <a:endParaRPr lang="lv-LV" altLang="lv-LV" sz="1800" b="1">
              <a:solidFill>
                <a:srgbClr val="990000"/>
              </a:solidFill>
              <a:latin typeface="Tahoma" panose="020B0604030504040204" pitchFamily="34" charset="0"/>
            </a:endParaRP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0" y="55563"/>
            <a:ext cx="8458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lv-LV" altLang="lv-LV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Dažas apakšnozaru specializācijas pēc objektu/funkciju/struktūru kopas</a:t>
            </a:r>
          </a:p>
        </p:txBody>
      </p:sp>
      <p:pic>
        <p:nvPicPr>
          <p:cNvPr id="235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998788"/>
            <a:ext cx="1295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1652588"/>
            <a:ext cx="9429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4965700"/>
            <a:ext cx="15779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66BCEC-7C4D-4541-A78F-7CD3E4EDD3A6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  <p:bldP spid="23557" grpId="0"/>
      <p:bldP spid="23558" grpId="0"/>
      <p:bldP spid="235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FAD2E"/>
            </a:gs>
            <a:gs pos="80000">
              <a:srgbClr val="75FFDD"/>
            </a:gs>
            <a:gs pos="91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7950" y="1190625"/>
            <a:ext cx="8928100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800" b="1">
                <a:solidFill>
                  <a:srgbClr val="000000"/>
                </a:solidFill>
              </a:rPr>
              <a:t>Bioķīmija</a:t>
            </a:r>
            <a:r>
              <a:rPr lang="lv-LV" altLang="lv-LV" sz="2800">
                <a:solidFill>
                  <a:srgbClr val="000000"/>
                </a:solidFill>
              </a:rPr>
              <a:t> – ķīmisko procesu pētīšana organismos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800" b="1">
                <a:solidFill>
                  <a:srgbClr val="000000"/>
                </a:solidFill>
              </a:rPr>
              <a:t>Biofizika</a:t>
            </a:r>
            <a:r>
              <a:rPr lang="lv-LV" altLang="lv-LV" sz="2800">
                <a:solidFill>
                  <a:srgbClr val="000000"/>
                </a:solidFill>
              </a:rPr>
              <a:t> – fizikālo un fizikālķīmisko procesu pētīšana organismsos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800" b="1">
                <a:solidFill>
                  <a:srgbClr val="000000"/>
                </a:solidFill>
              </a:rPr>
              <a:t>Biomehānika</a:t>
            </a:r>
            <a:r>
              <a:rPr lang="lv-LV" altLang="lv-LV" sz="2800">
                <a:solidFill>
                  <a:srgbClr val="000000"/>
                </a:solidFill>
              </a:rPr>
              <a:t> – pēta bioloģiskās sistēmas ar mehānikas metodēm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800" b="1">
                <a:solidFill>
                  <a:srgbClr val="000000"/>
                </a:solidFill>
              </a:rPr>
              <a:t>Zooģeogrāfija</a:t>
            </a:r>
            <a:r>
              <a:rPr lang="lv-LV" altLang="lv-LV" sz="2800">
                <a:solidFill>
                  <a:srgbClr val="000000"/>
                </a:solidFill>
              </a:rPr>
              <a:t> – pēta dzīvnieku sugu ģeogrāfisko izplatību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800" b="1">
                <a:solidFill>
                  <a:srgbClr val="000000"/>
                </a:solidFill>
              </a:rPr>
              <a:t>Paleobioloģija</a:t>
            </a:r>
            <a:r>
              <a:rPr lang="lv-LV" altLang="lv-LV" sz="2800">
                <a:solidFill>
                  <a:srgbClr val="000000"/>
                </a:solidFill>
              </a:rPr>
              <a:t> – fosilo organismu bioloģijas pētījumi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800" b="1">
                <a:solidFill>
                  <a:srgbClr val="000000"/>
                </a:solidFill>
              </a:rPr>
              <a:t>Bioinformātika</a:t>
            </a:r>
            <a:r>
              <a:rPr lang="lv-LV" altLang="lv-LV" sz="2800">
                <a:solidFill>
                  <a:srgbClr val="000000"/>
                </a:solidFill>
              </a:rPr>
              <a:t> – matemātisko un informātikas metožu pielietojums bioloģiskajos pētījumos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800" b="1">
                <a:solidFill>
                  <a:srgbClr val="000000"/>
                </a:solidFill>
              </a:rPr>
              <a:t>Strukturālā bioloģija</a:t>
            </a:r>
            <a:r>
              <a:rPr lang="lv-LV" altLang="lv-LV" sz="2800">
                <a:solidFill>
                  <a:srgbClr val="000000"/>
                </a:solidFill>
              </a:rPr>
              <a:t> – mikroskopijas, kristalogrāfijas un spektroskopijas izmantošana struktūru un objektu vizualizācijā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088" y="549275"/>
            <a:ext cx="88217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lv-LV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Citu zinātnes nozaru izmantošana bioloģijas pētījumos</a:t>
            </a:r>
            <a:endParaRPr lang="lv-LV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45B30F-3F40-4CCF-B78B-6D2C97DC6271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80772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Medicīniskā mikrobioloģija - </a:t>
            </a:r>
            <a:r>
              <a:rPr lang="lv-LV" altLang="lv-LV" sz="2400">
                <a:solidFill>
                  <a:srgbClr val="000000"/>
                </a:solidFill>
                <a:latin typeface="Tahoma" panose="020B0604030504040204" pitchFamily="34" charset="0"/>
              </a:rPr>
              <a:t>pēta mikrobu lomu cilvēku dzīvē, infekciju slimību izraisītājus, diagnostikas un profilakses metodes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Psihofizioloģija – </a:t>
            </a:r>
            <a:r>
              <a:rPr lang="lv-LV" altLang="lv-LV" sz="2400">
                <a:solidFill>
                  <a:srgbClr val="000000"/>
                </a:solidFill>
                <a:latin typeface="Tahoma" panose="020B0604030504040204" pitchFamily="34" charset="0"/>
              </a:rPr>
              <a:t>pēta psihioloģisko procesu fizioloģiskos pamatus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Biotehnoloģija – </a:t>
            </a:r>
            <a:r>
              <a:rPr lang="lv-LV" altLang="lv-LV" sz="2400">
                <a:solidFill>
                  <a:srgbClr val="000000"/>
                </a:solidFill>
                <a:latin typeface="Tahoma" panose="020B0604030504040204" pitchFamily="34" charset="0"/>
              </a:rPr>
              <a:t>bioloģisko sistēmu pielietojums dažādu produktu radīšanā</a:t>
            </a:r>
            <a:endParaRPr lang="lv-LV" altLang="lv-LV" sz="24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Vides zinātne – </a:t>
            </a:r>
            <a:r>
              <a:rPr lang="lv-LV" altLang="lv-LV" sz="2400">
                <a:solidFill>
                  <a:srgbClr val="000000"/>
                </a:solidFill>
                <a:latin typeface="Tahoma" panose="020B0604030504040204" pitchFamily="34" charset="0"/>
              </a:rPr>
              <a:t>pēta ķīmisko, fizisko un bioloģisko procesu mijiedarbību apkārtējā vidē, īpaši saistībā ar cilvēku iedarbību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Biomedicīna – </a:t>
            </a:r>
            <a:r>
              <a:rPr lang="lv-LV" altLang="lv-LV" sz="2400">
                <a:solidFill>
                  <a:srgbClr val="000000"/>
                </a:solidFill>
                <a:latin typeface="Tahoma" panose="020B0604030504040204" pitchFamily="34" charset="0"/>
              </a:rPr>
              <a:t>bioloģijas zināšanu pielietojums klīniskajā praksē</a:t>
            </a:r>
            <a:endParaRPr lang="lv-LV" altLang="lv-LV" sz="24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388" y="260350"/>
            <a:ext cx="87852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lv-LV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Bioloģijas zināšanu izmantošana citās zinātnes nozarēs</a:t>
            </a:r>
            <a:endParaRPr lang="lv-LV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74C4CE-9776-429D-BD36-6C5E9AF3D842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07375" cy="1143000"/>
          </a:xfrm>
        </p:spPr>
        <p:txBody>
          <a:bodyPr/>
          <a:lstStyle/>
          <a:p>
            <a:pPr>
              <a:defRPr/>
            </a:pPr>
            <a:r>
              <a:rPr lang="lv-LV" altLang="lv-LV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Dabā sastopamie un biogēnie elementi</a:t>
            </a:r>
            <a:endParaRPr lang="en-US" altLang="lv-LV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lv-LV" dirty="0" smtClean="0">
                <a:latin typeface="+mj-lt"/>
              </a:rPr>
              <a:t>Dabā satopami 92 ķīmiskie elementi, vēl 26 elementi (118. – </a:t>
            </a:r>
            <a:r>
              <a:rPr lang="lv-LV" dirty="0" err="1" smtClean="0">
                <a:latin typeface="+mj-lt"/>
              </a:rPr>
              <a:t>ununoktijs</a:t>
            </a:r>
            <a:r>
              <a:rPr lang="lv-LV" dirty="0" smtClean="0">
                <a:latin typeface="+mj-lt"/>
              </a:rPr>
              <a:t>) iegūti laboratorijas apstākļos.</a:t>
            </a:r>
          </a:p>
          <a:p>
            <a:pPr>
              <a:defRPr/>
            </a:pPr>
            <a:r>
              <a:rPr lang="lv-LV" dirty="0">
                <a:latin typeface="+mj-lt"/>
              </a:rPr>
              <a:t>Dzīvās dabas objektus veido 25 – 26 </a:t>
            </a:r>
            <a:r>
              <a:rPr lang="lv-LV" dirty="0" smtClean="0">
                <a:latin typeface="+mj-lt"/>
              </a:rPr>
              <a:t>elementi (biogēnie elementi)</a:t>
            </a:r>
            <a:endParaRPr lang="lv-LV" dirty="0">
              <a:latin typeface="+mj-lt"/>
            </a:endParaRPr>
          </a:p>
          <a:p>
            <a:pPr>
              <a:defRPr/>
            </a:pPr>
            <a:r>
              <a:rPr lang="lv-LV" dirty="0" smtClean="0">
                <a:latin typeface="+mj-lt"/>
              </a:rPr>
              <a:t>Vēl 10 – 15 elementi ir sastopami toksisko savienojumu vai ārstniecisko preparātu sastāvā</a:t>
            </a:r>
            <a:endParaRPr lang="en-US" dirty="0">
              <a:latin typeface="+mj-lt"/>
            </a:endParaRPr>
          </a:p>
        </p:txBody>
      </p:sp>
      <p:sp>
        <p:nvSpPr>
          <p:cNvPr id="624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0E6783-2F6D-4C42-937B-F69F11F204E3}" type="slidenum">
              <a:rPr lang="en-US" altLang="lv-LV" sz="1400" smtClean="0">
                <a:solidFill>
                  <a:srgbClr val="000000"/>
                </a:solidFill>
              </a:rPr>
              <a:pPr/>
              <a:t>25</a:t>
            </a:fld>
            <a:endParaRPr lang="en-US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5" y="-171450"/>
            <a:ext cx="87010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Ķīmisko elementu izplatība organismos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1" name="Picture 2" descr="figure_01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5312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Content Placeholder 2"/>
          <p:cNvSpPr>
            <a:spLocks noGrp="1"/>
          </p:cNvSpPr>
          <p:nvPr>
            <p:ph idx="1"/>
          </p:nvPr>
        </p:nvSpPr>
        <p:spPr>
          <a:xfrm>
            <a:off x="117475" y="4648200"/>
            <a:ext cx="2092325" cy="1981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lv-LV" altLang="lv-LV" smtClean="0"/>
              <a:t>O-65%</a:t>
            </a:r>
          </a:p>
          <a:p>
            <a:pPr eaLnBrk="1" hangingPunct="1"/>
            <a:r>
              <a:rPr lang="lv-LV" altLang="lv-LV" smtClean="0"/>
              <a:t>C-18.5%</a:t>
            </a:r>
          </a:p>
          <a:p>
            <a:pPr eaLnBrk="1" hangingPunct="1"/>
            <a:r>
              <a:rPr lang="lv-LV" altLang="lv-LV" smtClean="0"/>
              <a:t>H-9.5%</a:t>
            </a:r>
          </a:p>
          <a:p>
            <a:pPr eaLnBrk="1" hangingPunct="1"/>
            <a:endParaRPr lang="en-US" altLang="lv-LV" smtClean="0"/>
          </a:p>
        </p:txBody>
      </p:sp>
      <p:sp>
        <p:nvSpPr>
          <p:cNvPr id="63493" name="Content Placeholder 2"/>
          <p:cNvSpPr txBox="1">
            <a:spLocks/>
          </p:cNvSpPr>
          <p:nvPr/>
        </p:nvSpPr>
        <p:spPr bwMode="auto">
          <a:xfrm>
            <a:off x="2133600" y="4605338"/>
            <a:ext cx="2092325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lv-LV" altLang="lv-LV">
                <a:solidFill>
                  <a:srgbClr val="000000"/>
                </a:solidFill>
              </a:rPr>
              <a:t>N-3.3%</a:t>
            </a:r>
          </a:p>
          <a:p>
            <a:pPr fontAlgn="base">
              <a:spcAft>
                <a:spcPct val="0"/>
              </a:spcAft>
            </a:pPr>
            <a:r>
              <a:rPr lang="lv-LV" altLang="lv-LV">
                <a:solidFill>
                  <a:srgbClr val="000000"/>
                </a:solidFill>
              </a:rPr>
              <a:t>Ca-1.5%</a:t>
            </a:r>
          </a:p>
          <a:p>
            <a:pPr fontAlgn="base">
              <a:spcAft>
                <a:spcPct val="0"/>
              </a:spcAft>
            </a:pPr>
            <a:r>
              <a:rPr lang="lv-LV" altLang="lv-LV">
                <a:solidFill>
                  <a:srgbClr val="000000"/>
                </a:solidFill>
              </a:rPr>
              <a:t>P-1%</a:t>
            </a:r>
          </a:p>
          <a:p>
            <a:pPr fontAlgn="base">
              <a:spcAft>
                <a:spcPct val="0"/>
              </a:spcAft>
            </a:pPr>
            <a:endParaRPr lang="en-US" altLang="lv-LV">
              <a:solidFill>
                <a:srgbClr val="000000"/>
              </a:solidFill>
            </a:endParaRPr>
          </a:p>
        </p:txBody>
      </p:sp>
      <p:sp>
        <p:nvSpPr>
          <p:cNvPr id="63494" name="Content Placeholder 2"/>
          <p:cNvSpPr txBox="1">
            <a:spLocks/>
          </p:cNvSpPr>
          <p:nvPr/>
        </p:nvSpPr>
        <p:spPr bwMode="auto">
          <a:xfrm>
            <a:off x="4038600" y="4587875"/>
            <a:ext cx="2092325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lv-LV" altLang="lv-LV">
                <a:solidFill>
                  <a:srgbClr val="000000"/>
                </a:solidFill>
              </a:rPr>
              <a:t>K-0.4%</a:t>
            </a:r>
          </a:p>
          <a:p>
            <a:pPr fontAlgn="base">
              <a:spcAft>
                <a:spcPct val="0"/>
              </a:spcAft>
            </a:pPr>
            <a:r>
              <a:rPr lang="lv-LV" altLang="lv-LV">
                <a:solidFill>
                  <a:srgbClr val="000000"/>
                </a:solidFill>
              </a:rPr>
              <a:t>S-0.3%</a:t>
            </a:r>
          </a:p>
          <a:p>
            <a:pPr fontAlgn="base">
              <a:spcAft>
                <a:spcPct val="0"/>
              </a:spcAft>
            </a:pPr>
            <a:r>
              <a:rPr lang="lv-LV" altLang="lv-LV">
                <a:solidFill>
                  <a:srgbClr val="000000"/>
                </a:solidFill>
              </a:rPr>
              <a:t>Na-0.2%</a:t>
            </a:r>
          </a:p>
          <a:p>
            <a:pPr fontAlgn="base">
              <a:spcAft>
                <a:spcPct val="0"/>
              </a:spcAft>
            </a:pPr>
            <a:endParaRPr lang="en-US" altLang="lv-LV">
              <a:solidFill>
                <a:srgbClr val="000000"/>
              </a:solidFill>
            </a:endParaRPr>
          </a:p>
        </p:txBody>
      </p:sp>
      <p:sp>
        <p:nvSpPr>
          <p:cNvPr id="63495" name="Content Placeholder 2"/>
          <p:cNvSpPr txBox="1">
            <a:spLocks/>
          </p:cNvSpPr>
          <p:nvPr/>
        </p:nvSpPr>
        <p:spPr bwMode="auto">
          <a:xfrm>
            <a:off x="5867400" y="4587875"/>
            <a:ext cx="3276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lv-LV" altLang="lv-LV">
                <a:solidFill>
                  <a:srgbClr val="000000"/>
                </a:solidFill>
              </a:rPr>
              <a:t>Cl-0.2%</a:t>
            </a:r>
          </a:p>
          <a:p>
            <a:pPr fontAlgn="base">
              <a:spcAft>
                <a:spcPct val="0"/>
              </a:spcAft>
            </a:pPr>
            <a:r>
              <a:rPr lang="lv-LV" altLang="lv-LV">
                <a:solidFill>
                  <a:srgbClr val="000000"/>
                </a:solidFill>
              </a:rPr>
              <a:t>Mg-0.1%</a:t>
            </a:r>
          </a:p>
          <a:p>
            <a:pPr fontAlgn="base">
              <a:spcAft>
                <a:spcPct val="0"/>
              </a:spcAft>
            </a:pPr>
            <a:r>
              <a:rPr lang="lv-LV" altLang="lv-LV" sz="2400">
                <a:solidFill>
                  <a:srgbClr val="000000"/>
                </a:solidFill>
              </a:rPr>
              <a:t>Pārējie kopā &lt; 0.1%</a:t>
            </a:r>
            <a:endParaRPr lang="en-US" altLang="lv-LV" sz="2400">
              <a:solidFill>
                <a:srgbClr val="000000"/>
              </a:solidFill>
            </a:endParaRPr>
          </a:p>
        </p:txBody>
      </p:sp>
      <p:sp>
        <p:nvSpPr>
          <p:cNvPr id="634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DC3529-AA2A-4A09-BF41-E2FED16CBFB2}" type="slidenum">
              <a:rPr lang="en-US" altLang="lv-LV" sz="1200" smtClean="0">
                <a:solidFill>
                  <a:srgbClr val="898989"/>
                </a:solidFill>
              </a:rPr>
              <a:pPr/>
              <a:t>26</a:t>
            </a:fld>
            <a:endParaRPr lang="en-US" altLang="lv-LV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036050" cy="53292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Četri pamatelementi – C, H, O un N sastāda aptuveni 96% šūnas masas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Makroelementi – citi elementi, kuri organismam nepieciešami samērā lielos daudzumos (Ca, P, S, K,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Cl, Mg, kopā ap 4% masas)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Mikroelementi – elementi, kuri ir organismam ir nepieciešami nelielos daudzumos (katrs mazāk, kā 0.01 %)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Papildus ir elementi, kuru loma zīdītāju organismā ir varbūtēja, bet nav pierādīta (Si, B,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Fluors nav organismam nepieciešams, bet paaugstina zobu izturību, kā arī ir daudzu medikamentu sastāvā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Daži elementi ir nepieciešami noteiktiem mikroorganismiem, bet ne zīdītājiem (piem. Cd dažās aļģēs)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Cilvēka organismā ir konstatēti ap 60 ķīmiskie elementi, bet lielākā daļa tur ir nokļuvuši nejauši un ir inerti vai toksiski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Ķīmisko elementu izplatība </a:t>
            </a:r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organismos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550D4C-54B7-4CD8-8172-80F9009A701A}" type="slidenum">
              <a:rPr lang="en-US" altLang="lv-LV" sz="1200" smtClean="0">
                <a:solidFill>
                  <a:srgbClr val="898989"/>
                </a:solidFill>
              </a:rPr>
              <a:pPr/>
              <a:t>27</a:t>
            </a:fld>
            <a:endParaRPr lang="en-US" altLang="lv-LV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Pamatelementu un makroelementu galvenās funkcijas organismā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250825" y="1700213"/>
            <a:ext cx="85344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lv-LV" altLang="lv-LV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H, O – visu organisko vielu sastāvā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– aminoskābju, nukleotīdu sastāvā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– dažu aminoskābju un sāļu sastāvā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– nukleotīdu un neorganiskā fosfāta (piem. kaulu) sastāvā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– kaulu sastāvā, dažādu signālceļu un bioķīmisko procesu regulācijā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K, Na – šūnu osmotiskā spiediena regulācijā, neironu darbībā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Cl- šūnu osmotiskā spiediena regulācijā, kuņģī – sālsskābes sastāvā</a:t>
            </a:r>
          </a:p>
          <a:p>
            <a:pPr eaLnBrk="1" hangingPunct="1">
              <a:lnSpc>
                <a:spcPct val="80000"/>
              </a:lnSpc>
            </a:pPr>
            <a:r>
              <a:rPr lang="lv-LV" altLang="lv-LV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Mg- mijiedarbība ar nukleotīdiem un nukleīnskābēm, daudzu enzīmu kofaktors</a:t>
            </a:r>
          </a:p>
          <a:p>
            <a:pPr eaLnBrk="1" hangingPunct="1">
              <a:lnSpc>
                <a:spcPct val="80000"/>
              </a:lnSpc>
            </a:pPr>
            <a:endParaRPr lang="lv-LV" altLang="lv-LV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lv-LV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D94D3E-BAD2-4CA5-92D2-12010BB4A1C8}" type="slidenum">
              <a:rPr lang="en-US" altLang="lv-LV" sz="1200" smtClean="0">
                <a:solidFill>
                  <a:srgbClr val="898989"/>
                </a:solidFill>
              </a:rPr>
              <a:pPr/>
              <a:t>28</a:t>
            </a:fld>
            <a:endParaRPr lang="en-US" altLang="lv-LV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81000" y="79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Nozīmīgākie mikroelementi</a:t>
            </a:r>
            <a:endParaRPr lang="en-US" alt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563" name="Object 2"/>
          <p:cNvGraphicFramePr>
            <a:graphicFrameLocks noChangeAspect="1"/>
          </p:cNvGraphicFramePr>
          <p:nvPr/>
        </p:nvGraphicFramePr>
        <p:xfrm>
          <a:off x="0" y="1071563"/>
          <a:ext cx="8974138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3" imgW="5624785" imgH="3730876" progId="Word.Document.8">
                  <p:embed/>
                </p:oleObj>
              </mc:Choice>
              <mc:Fallback>
                <p:oleObj name="Document" r:id="rId3" imgW="5624785" imgH="37308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563"/>
                        <a:ext cx="8974138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B3E135-A4CE-4398-BDA1-9EE18B3F42AC}" type="slidenum">
              <a:rPr lang="en-US" altLang="lv-LV" sz="1200" smtClean="0">
                <a:solidFill>
                  <a:srgbClr val="898989"/>
                </a:solidFill>
              </a:rPr>
              <a:pPr/>
              <a:t>29</a:t>
            </a:fld>
            <a:endParaRPr lang="en-US" altLang="lv-LV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2987675" y="1290638"/>
            <a:ext cx="23463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4000" dirty="0" smtClean="0">
                <a:solidFill>
                  <a:srgbClr val="000000"/>
                </a:solidFill>
              </a:rPr>
              <a:t>Bioloģija</a:t>
            </a: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3205163" y="3768725"/>
            <a:ext cx="2447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4000" smtClean="0">
                <a:solidFill>
                  <a:srgbClr val="000000"/>
                </a:solidFill>
              </a:rPr>
              <a:t>Ķīmija</a:t>
            </a:r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3205163" y="6051550"/>
            <a:ext cx="26527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4000" dirty="0" smtClean="0">
                <a:solidFill>
                  <a:srgbClr val="000000"/>
                </a:solidFill>
              </a:rPr>
              <a:t>Fizika</a:t>
            </a:r>
          </a:p>
        </p:txBody>
      </p:sp>
      <p:sp>
        <p:nvSpPr>
          <p:cNvPr id="44037" name="Down Arrow 6"/>
          <p:cNvSpPr>
            <a:spLocks noChangeArrowheads="1"/>
          </p:cNvSpPr>
          <p:nvPr/>
        </p:nvSpPr>
        <p:spPr bwMode="auto">
          <a:xfrm>
            <a:off x="3635375" y="2192338"/>
            <a:ext cx="649288" cy="1687512"/>
          </a:xfrm>
          <a:prstGeom prst="downArrow">
            <a:avLst>
              <a:gd name="adj1" fmla="val 50000"/>
              <a:gd name="adj2" fmla="val 499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 smtClean="0">
              <a:solidFill>
                <a:srgbClr val="000000"/>
              </a:solidFill>
            </a:endParaRPr>
          </a:p>
        </p:txBody>
      </p:sp>
      <p:sp>
        <p:nvSpPr>
          <p:cNvPr id="44038" name="Down Arrow 7"/>
          <p:cNvSpPr>
            <a:spLocks noChangeArrowheads="1"/>
          </p:cNvSpPr>
          <p:nvPr/>
        </p:nvSpPr>
        <p:spPr bwMode="auto">
          <a:xfrm>
            <a:off x="3635375" y="4548188"/>
            <a:ext cx="649288" cy="1524000"/>
          </a:xfrm>
          <a:prstGeom prst="downArrow">
            <a:avLst>
              <a:gd name="adj1" fmla="val 50000"/>
              <a:gd name="adj2" fmla="val 499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 smtClean="0">
              <a:solidFill>
                <a:srgbClr val="000000"/>
              </a:solidFill>
            </a:endParaRPr>
          </a:p>
        </p:txBody>
      </p:sp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2098675" y="2501900"/>
            <a:ext cx="4105275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i="1" smtClean="0">
                <a:solidFill>
                  <a:srgbClr val="000000"/>
                </a:solidFill>
              </a:rPr>
              <a:t>Bioloģisko procesu pamatā ir ķīmiskās reakcijas</a:t>
            </a:r>
          </a:p>
        </p:txBody>
      </p:sp>
      <p:sp>
        <p:nvSpPr>
          <p:cNvPr id="44040" name="TextBox 9"/>
          <p:cNvSpPr txBox="1">
            <a:spLocks noChangeArrowheads="1"/>
          </p:cNvSpPr>
          <p:nvPr/>
        </p:nvSpPr>
        <p:spPr bwMode="auto">
          <a:xfrm>
            <a:off x="1258888" y="4784725"/>
            <a:ext cx="5400675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i="1" smtClean="0">
                <a:solidFill>
                  <a:srgbClr val="000000"/>
                </a:solidFill>
              </a:rPr>
              <a:t>Ķīmisko reakciju pamatā ir elektronu pozīciju maiņa  atomos</a:t>
            </a:r>
          </a:p>
        </p:txBody>
      </p:sp>
      <p:pic>
        <p:nvPicPr>
          <p:cNvPr id="4404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02275"/>
            <a:ext cx="16494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611563"/>
            <a:ext cx="16367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TextBox 12"/>
          <p:cNvSpPr txBox="1">
            <a:spLocks noChangeArrowheads="1"/>
          </p:cNvSpPr>
          <p:nvPr/>
        </p:nvSpPr>
        <p:spPr bwMode="auto">
          <a:xfrm>
            <a:off x="260350" y="231775"/>
            <a:ext cx="8337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lv-LV" altLang="lv-LV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Redukcionisma piemērs – bioloģija, ķīmija, fizika</a:t>
            </a:r>
          </a:p>
        </p:txBody>
      </p:sp>
      <p:pic>
        <p:nvPicPr>
          <p:cNvPr id="4404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179513"/>
            <a:ext cx="10985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194F93-2BEB-4800-ABD5-9C719AED0DD2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  <p:bldP spid="44036" grpId="0"/>
      <p:bldP spid="44037" grpId="0" animBg="1"/>
      <p:bldP spid="44038" grpId="0" animBg="1"/>
      <p:bldP spid="44039" grpId="0" animBg="1"/>
      <p:bldP spid="440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Ķīmiskie elementi organismā un Zemes garozā (masas %)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altLang="lv-LV" smtClean="0"/>
          </a:p>
        </p:txBody>
      </p:sp>
      <p:pic>
        <p:nvPicPr>
          <p:cNvPr id="67588" name="Picture 2" descr="http://www.chem.ufl.edu/~itl/2045/matter/FG01_01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0363"/>
            <a:ext cx="784860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01E8B5-7706-4EEB-850A-5744A4D57856}" type="slidenum">
              <a:rPr lang="en-US" altLang="lv-LV" sz="1400" smtClean="0">
                <a:solidFill>
                  <a:srgbClr val="000000"/>
                </a:solidFill>
              </a:rPr>
              <a:pPr/>
              <a:t>30</a:t>
            </a:fld>
            <a:endParaRPr lang="en-US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Kāpēc ogleklis, nevis silīcijs?</a:t>
            </a:r>
            <a:endParaRPr lang="en-US" alt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143000"/>
            <a:ext cx="87630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altLang="lv-LV" smtClean="0"/>
              <a:t>Ogleklim ir tieksme veidot polimēru ķēdītes – nepieciešams sarežģītu savienojumu izveidei</a:t>
            </a:r>
          </a:p>
          <a:p>
            <a:pPr>
              <a:lnSpc>
                <a:spcPct val="90000"/>
              </a:lnSpc>
            </a:pPr>
            <a:r>
              <a:rPr lang="lv-LV" altLang="lv-LV" smtClean="0"/>
              <a:t>Silīcijs arī var veidot līdzīgas ķēdītes, bet...:</a:t>
            </a:r>
          </a:p>
          <a:p>
            <a:pPr>
              <a:lnSpc>
                <a:spcPct val="90000"/>
              </a:lnSpc>
            </a:pPr>
            <a:r>
              <a:rPr lang="lv-LV" altLang="lv-LV" smtClean="0"/>
              <a:t>Silīcijs nespēj veidot kovalentās saites ar tik daudziem elementiem, kā ogleklis</a:t>
            </a:r>
          </a:p>
          <a:p>
            <a:pPr>
              <a:lnSpc>
                <a:spcPct val="90000"/>
              </a:lnSpc>
            </a:pPr>
            <a:r>
              <a:rPr lang="lv-LV" altLang="lv-LV" smtClean="0"/>
              <a:t>Silīcija savienojumi ar ūdeņradi aktīvi reaģē ar ūdeni</a:t>
            </a:r>
          </a:p>
          <a:p>
            <a:pPr>
              <a:lnSpc>
                <a:spcPct val="90000"/>
              </a:lnSpc>
            </a:pPr>
            <a:r>
              <a:rPr lang="lv-LV" altLang="lv-LV" smtClean="0"/>
              <a:t>Silīcija oksidēšanās produkts ir SiO</a:t>
            </a:r>
            <a:r>
              <a:rPr lang="lv-LV" altLang="lv-LV" baseline="-25000" smtClean="0"/>
              <a:t>2</a:t>
            </a:r>
            <a:r>
              <a:rPr lang="lv-LV" altLang="lv-LV" smtClean="0"/>
              <a:t> (ļoti neaktīvs, grūti izvadīt no organisma)</a:t>
            </a:r>
          </a:p>
          <a:p>
            <a:pPr>
              <a:lnSpc>
                <a:spcPct val="90000"/>
              </a:lnSpc>
            </a:pPr>
            <a:r>
              <a:rPr lang="lv-LV" altLang="lv-LV" smtClean="0"/>
              <a:t>Silīciju dzīvie organismi izmanto ļoti maz, cilvēks – gandrīz nemaz</a:t>
            </a:r>
            <a:endParaRPr lang="en-US" altLang="lv-LV" smtClean="0"/>
          </a:p>
        </p:txBody>
      </p:sp>
      <p:sp>
        <p:nvSpPr>
          <p:cNvPr id="686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059CA6-1748-4332-ACBE-9DFC45218ED4}" type="slidenum">
              <a:rPr lang="en-US" altLang="lv-LV" sz="1400" smtClean="0">
                <a:solidFill>
                  <a:srgbClr val="000000"/>
                </a:solidFill>
              </a:rPr>
              <a:pPr/>
              <a:t>31</a:t>
            </a:fld>
            <a:endParaRPr lang="en-US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342900" y="115888"/>
            <a:ext cx="8458200" cy="1204912"/>
          </a:xfrm>
        </p:spPr>
        <p:txBody>
          <a:bodyPr/>
          <a:lstStyle/>
          <a:p>
            <a:pPr>
              <a:defRPr/>
            </a:pPr>
            <a:r>
              <a:rPr lang="lv-LV" altLang="lv-LV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Organismu klasifikācija pēc to enerģijas un oglekļa avotiem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0825" y="1844675"/>
          <a:ext cx="8207375" cy="2378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325"/>
                <a:gridCol w="3815259"/>
                <a:gridCol w="2735791"/>
              </a:tblGrid>
              <a:tr h="396346">
                <a:tc rowSpan="4">
                  <a:txBody>
                    <a:bodyPr/>
                    <a:lstStyle/>
                    <a:p>
                      <a:r>
                        <a:rPr lang="lv-LV" sz="2000" b="1" u="sng" dirty="0" smtClean="0"/>
                        <a:t>Enerģijas avots</a:t>
                      </a:r>
                      <a:endParaRPr lang="lv-LV" sz="2000" b="1" u="sng" dirty="0"/>
                    </a:p>
                  </a:txBody>
                  <a:tcPr marL="91448" marR="91448" marT="45732" marB="4573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Gaisma</a:t>
                      </a:r>
                      <a:endParaRPr lang="lv-LV" sz="2000" dirty="0"/>
                    </a:p>
                  </a:txBody>
                  <a:tcPr marL="91448" marR="91448" marT="45732" marB="4573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b="1" dirty="0" smtClean="0"/>
                        <a:t>Fototrofi</a:t>
                      </a:r>
                      <a:endParaRPr lang="lv-LV" sz="2000" b="1" dirty="0"/>
                    </a:p>
                  </a:txBody>
                  <a:tcPr marL="91448" marR="91448" marT="45732" marB="45732">
                    <a:solidFill>
                      <a:srgbClr val="FFFF00"/>
                    </a:solidFill>
                  </a:tcPr>
                </a:tc>
              </a:tr>
              <a:tr h="396346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Ķīmiskie</a:t>
                      </a:r>
                      <a:r>
                        <a:rPr lang="lv-LV" sz="2000" baseline="0" dirty="0" smtClean="0"/>
                        <a:t> savienojumi</a:t>
                      </a:r>
                      <a:endParaRPr lang="lv-LV" sz="2000" dirty="0"/>
                    </a:p>
                  </a:txBody>
                  <a:tcPr marL="91448" marR="91448" marT="45732" marB="4573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b="1" dirty="0" smtClean="0"/>
                        <a:t>Hemotrofi</a:t>
                      </a:r>
                      <a:endParaRPr lang="lv-LV" sz="2000" b="1" dirty="0"/>
                    </a:p>
                  </a:txBody>
                  <a:tcPr marL="91448" marR="91448" marT="45732" marB="45732">
                    <a:solidFill>
                      <a:srgbClr val="FFFF00"/>
                    </a:solidFill>
                  </a:tcPr>
                </a:tc>
              </a:tr>
              <a:tr h="396346">
                <a:tc vMerge="1">
                  <a:txBody>
                    <a:bodyPr/>
                    <a:lstStyle/>
                    <a:p>
                      <a:endParaRPr lang="lv-LV" sz="2000" b="1" u="sng" dirty="0"/>
                    </a:p>
                  </a:txBody>
                  <a:tcPr marT="45732" marB="4573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lv-LV" sz="2000" i="1" dirty="0" smtClean="0"/>
                        <a:t>Organiskie</a:t>
                      </a:r>
                      <a:r>
                        <a:rPr lang="lv-LV" sz="2000" i="1" baseline="0" dirty="0" smtClean="0"/>
                        <a:t> savienojumi</a:t>
                      </a:r>
                      <a:endParaRPr lang="lv-LV" sz="2000" i="1" dirty="0"/>
                    </a:p>
                  </a:txBody>
                  <a:tcPr marL="91448" marR="91448" marT="45732" marB="4573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b="1" dirty="0" smtClean="0"/>
                        <a:t>Organotrofi</a:t>
                      </a:r>
                      <a:endParaRPr lang="lv-LV" sz="2000" b="1" dirty="0"/>
                    </a:p>
                  </a:txBody>
                  <a:tcPr marL="91448" marR="91448" marT="45732" marB="45732">
                    <a:solidFill>
                      <a:srgbClr val="FFFF00"/>
                    </a:solidFill>
                  </a:tcPr>
                </a:tc>
              </a:tr>
              <a:tr h="396346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lv-LV" sz="2000" i="1" dirty="0" smtClean="0"/>
                        <a:t>Neorganiskie savienojumi</a:t>
                      </a:r>
                      <a:endParaRPr lang="lv-LV" sz="2000" i="1" dirty="0"/>
                    </a:p>
                  </a:txBody>
                  <a:tcPr marL="91448" marR="91448" marT="45732" marB="4573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b="1" dirty="0" smtClean="0"/>
                        <a:t>Litotrofi</a:t>
                      </a:r>
                      <a:endParaRPr lang="lv-LV" sz="2000" b="1" dirty="0"/>
                    </a:p>
                  </a:txBody>
                  <a:tcPr marL="91448" marR="91448" marT="45732" marB="45732">
                    <a:solidFill>
                      <a:srgbClr val="FFFF00"/>
                    </a:solidFill>
                  </a:tcPr>
                </a:tc>
              </a:tr>
              <a:tr h="396346">
                <a:tc rowSpan="2">
                  <a:txBody>
                    <a:bodyPr/>
                    <a:lstStyle/>
                    <a:p>
                      <a:r>
                        <a:rPr lang="lv-LV" sz="2000" b="1" u="sng" dirty="0" smtClean="0"/>
                        <a:t>Oglekļa avots</a:t>
                      </a:r>
                      <a:endParaRPr lang="lv-LV" sz="2000" b="1" u="sng" dirty="0"/>
                    </a:p>
                  </a:txBody>
                  <a:tcPr marL="91448" marR="91448" marT="45732" marB="4573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/>
                        <a:t>Organiskie</a:t>
                      </a:r>
                      <a:r>
                        <a:rPr lang="lv-LV" sz="2000" baseline="0" dirty="0" smtClean="0"/>
                        <a:t> savienojumi</a:t>
                      </a:r>
                      <a:endParaRPr lang="lv-LV" sz="2000" dirty="0" smtClean="0"/>
                    </a:p>
                  </a:txBody>
                  <a:tcPr marL="91448" marR="91448" marT="45732" marB="4573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b="1" dirty="0" smtClean="0"/>
                        <a:t>Heterotrofi</a:t>
                      </a:r>
                      <a:endParaRPr lang="lv-LV" sz="2000" b="1" dirty="0"/>
                    </a:p>
                  </a:txBody>
                  <a:tcPr marL="91448" marR="91448" marT="45732" marB="45732">
                    <a:solidFill>
                      <a:srgbClr val="FFC000"/>
                    </a:solidFill>
                  </a:tcPr>
                </a:tc>
              </a:tr>
              <a:tr h="396346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/>
                        <a:t>Neorganiskie savienojumi</a:t>
                      </a:r>
                    </a:p>
                  </a:txBody>
                  <a:tcPr marL="91448" marR="91448" marT="45732" marB="4573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b="1" dirty="0" smtClean="0"/>
                        <a:t>Autotrofi</a:t>
                      </a:r>
                      <a:endParaRPr lang="lv-LV" sz="2000" b="1" dirty="0"/>
                    </a:p>
                  </a:txBody>
                  <a:tcPr marL="91448" marR="91448" marT="45732" marB="45732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7309" name="TextBox 1"/>
          <p:cNvSpPr txBox="1">
            <a:spLocks noChangeArrowheads="1"/>
          </p:cNvSpPr>
          <p:nvPr/>
        </p:nvSpPr>
        <p:spPr bwMode="auto">
          <a:xfrm>
            <a:off x="1187450" y="4724400"/>
            <a:ext cx="6696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400"/>
              <a:t>-Lielākā daļa augu ir fotoautotrofi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lv-LV" altLang="lv-LV" sz="2400"/>
              <a:t>-Visi dzīvnieki ir organoheterotrofi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lv-LV" altLang="lv-LV" sz="2400"/>
              <a:t>-Visi litotrofi ir baktērijas vai arheobaktērijas</a:t>
            </a:r>
          </a:p>
        </p:txBody>
      </p:sp>
    </p:spTree>
    <p:extLst>
      <p:ext uri="{BB962C8B-B14F-4D97-AF65-F5344CB8AC3E}">
        <p14:creationId xmlns:p14="http://schemas.microsoft.com/office/powerpoint/2010/main" val="383109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215900" y="115888"/>
            <a:ext cx="852805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Oglekļa un skābekļa aprite biosfērā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1042988" y="1196975"/>
            <a:ext cx="7772400" cy="942975"/>
          </a:xfrm>
        </p:spPr>
        <p:txBody>
          <a:bodyPr/>
          <a:lstStyle/>
          <a:p>
            <a:r>
              <a:rPr lang="lv-LV" altLang="lv-LV" smtClean="0"/>
              <a:t>Katru gadu Zemes biosfērā aprit aptuveni 4x10</a:t>
            </a:r>
            <a:r>
              <a:rPr lang="lv-LV" altLang="lv-LV" baseline="30000" smtClean="0"/>
              <a:t>11</a:t>
            </a:r>
            <a:r>
              <a:rPr lang="lv-LV" altLang="lv-LV" smtClean="0"/>
              <a:t> tonnas oglekļa</a:t>
            </a:r>
          </a:p>
        </p:txBody>
      </p:sp>
      <p:sp>
        <p:nvSpPr>
          <p:cNvPr id="98308" name="TextBox 3"/>
          <p:cNvSpPr txBox="1">
            <a:spLocks noChangeArrowheads="1"/>
          </p:cNvSpPr>
          <p:nvPr/>
        </p:nvSpPr>
        <p:spPr bwMode="auto">
          <a:xfrm>
            <a:off x="215900" y="3965575"/>
            <a:ext cx="2519363" cy="19383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400"/>
              <a:t>Fotosintezējoši autotrofi</a:t>
            </a:r>
          </a:p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</p:txBody>
      </p:sp>
      <p:sp>
        <p:nvSpPr>
          <p:cNvPr id="98309" name="TextBox 4"/>
          <p:cNvSpPr txBox="1">
            <a:spLocks noChangeArrowheads="1"/>
          </p:cNvSpPr>
          <p:nvPr/>
        </p:nvSpPr>
        <p:spPr bwMode="auto">
          <a:xfrm>
            <a:off x="6588125" y="3927475"/>
            <a:ext cx="2305050" cy="19383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400"/>
              <a:t>Heterotrofi</a:t>
            </a:r>
          </a:p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</p:txBody>
      </p:sp>
      <p:pic>
        <p:nvPicPr>
          <p:cNvPr id="983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44713"/>
            <a:ext cx="1184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Right Arrow 8"/>
          <p:cNvSpPr>
            <a:spLocks noChangeArrowheads="1"/>
          </p:cNvSpPr>
          <p:nvPr/>
        </p:nvSpPr>
        <p:spPr bwMode="auto">
          <a:xfrm>
            <a:off x="2806700" y="3609975"/>
            <a:ext cx="3709988" cy="85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400"/>
              <a:t>                   O</a:t>
            </a:r>
            <a:r>
              <a:rPr lang="lv-LV" altLang="lv-LV" sz="2400" baseline="-25000"/>
              <a:t>2</a:t>
            </a:r>
          </a:p>
        </p:txBody>
      </p:sp>
      <p:sp>
        <p:nvSpPr>
          <p:cNvPr id="98312" name="Down Arrow 9"/>
          <p:cNvSpPr>
            <a:spLocks noChangeArrowheads="1"/>
          </p:cNvSpPr>
          <p:nvPr/>
        </p:nvSpPr>
        <p:spPr bwMode="auto">
          <a:xfrm>
            <a:off x="631825" y="3368675"/>
            <a:ext cx="503238" cy="4619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</p:txBody>
      </p:sp>
      <p:sp>
        <p:nvSpPr>
          <p:cNvPr id="98313" name="Right Arrow 10"/>
          <p:cNvSpPr>
            <a:spLocks noChangeArrowheads="1"/>
          </p:cNvSpPr>
          <p:nvPr/>
        </p:nvSpPr>
        <p:spPr bwMode="auto">
          <a:xfrm>
            <a:off x="2806700" y="4508500"/>
            <a:ext cx="3709988" cy="85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400"/>
              <a:t>     Organiskie savienojumi</a:t>
            </a:r>
            <a:endParaRPr lang="lv-LV" altLang="lv-LV" sz="2400" baseline="-25000"/>
          </a:p>
        </p:txBody>
      </p:sp>
      <p:sp>
        <p:nvSpPr>
          <p:cNvPr id="98314" name="Right Arrow 11"/>
          <p:cNvSpPr>
            <a:spLocks noChangeArrowheads="1"/>
          </p:cNvSpPr>
          <p:nvPr/>
        </p:nvSpPr>
        <p:spPr bwMode="auto">
          <a:xfrm flipH="1">
            <a:off x="2806700" y="5359400"/>
            <a:ext cx="3684588" cy="8509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400"/>
              <a:t>               CO</a:t>
            </a:r>
            <a:r>
              <a:rPr lang="lv-LV" altLang="lv-LV" sz="2400" baseline="-25000"/>
              <a:t>2</a:t>
            </a:r>
            <a:r>
              <a:rPr lang="lv-LV" altLang="lv-LV" sz="2400"/>
              <a:t> , H</a:t>
            </a:r>
            <a:r>
              <a:rPr lang="lv-LV" altLang="lv-LV" sz="2400" baseline="-25000"/>
              <a:t>2</a:t>
            </a:r>
            <a:r>
              <a:rPr lang="lv-LV" altLang="lv-LV" sz="2400"/>
              <a:t>O</a:t>
            </a:r>
            <a:endParaRPr lang="lv-LV" altLang="lv-LV" sz="2400" baseline="-25000"/>
          </a:p>
        </p:txBody>
      </p:sp>
      <p:pic>
        <p:nvPicPr>
          <p:cNvPr id="9831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4729163"/>
            <a:ext cx="1042987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4460875"/>
            <a:ext cx="1323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5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  <p:bldP spid="98308" grpId="0" animBg="1"/>
      <p:bldP spid="98309" grpId="0" animBg="1"/>
      <p:bldP spid="98311" grpId="0" animBg="1"/>
      <p:bldP spid="98312" grpId="0" animBg="1"/>
      <p:bldP spid="98313" grpId="0" animBg="1"/>
      <p:bldP spid="983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own Arrow 21"/>
          <p:cNvSpPr>
            <a:spLocks noChangeArrowheads="1"/>
          </p:cNvSpPr>
          <p:nvPr/>
        </p:nvSpPr>
        <p:spPr bwMode="auto">
          <a:xfrm rot="10800000">
            <a:off x="5651500" y="2909888"/>
            <a:ext cx="495300" cy="1300162"/>
          </a:xfrm>
          <a:prstGeom prst="downArrow">
            <a:avLst>
              <a:gd name="adj1" fmla="val 50000"/>
              <a:gd name="adj2" fmla="val 49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</p:txBody>
      </p:sp>
      <p:sp>
        <p:nvSpPr>
          <p:cNvPr id="99331" name="TextBox 6"/>
          <p:cNvSpPr txBox="1">
            <a:spLocks noChangeArrowheads="1"/>
          </p:cNvSpPr>
          <p:nvPr/>
        </p:nvSpPr>
        <p:spPr bwMode="auto">
          <a:xfrm>
            <a:off x="2152650" y="5972175"/>
            <a:ext cx="2706688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000"/>
              <a:t>Aminoskābes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lv-LV" altLang="lv-LV" sz="2000"/>
          </a:p>
        </p:txBody>
      </p:sp>
      <p:sp>
        <p:nvSpPr>
          <p:cNvPr id="99332" name="Down Arrow 19"/>
          <p:cNvSpPr>
            <a:spLocks noChangeArrowheads="1"/>
          </p:cNvSpPr>
          <p:nvPr/>
        </p:nvSpPr>
        <p:spPr bwMode="auto">
          <a:xfrm rot="2893876">
            <a:off x="4896645" y="4501356"/>
            <a:ext cx="493712" cy="1882775"/>
          </a:xfrm>
          <a:prstGeom prst="downArrow">
            <a:avLst>
              <a:gd name="adj1" fmla="val 50000"/>
              <a:gd name="adj2" fmla="val 50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</p:txBody>
      </p:sp>
      <p:sp>
        <p:nvSpPr>
          <p:cNvPr id="99333" name="Down Arrow 18"/>
          <p:cNvSpPr>
            <a:spLocks noChangeArrowheads="1"/>
          </p:cNvSpPr>
          <p:nvPr/>
        </p:nvSpPr>
        <p:spPr bwMode="auto">
          <a:xfrm rot="-5400000">
            <a:off x="3302794" y="2842419"/>
            <a:ext cx="493712" cy="3771900"/>
          </a:xfrm>
          <a:prstGeom prst="downArrow">
            <a:avLst>
              <a:gd name="adj1" fmla="val 50000"/>
              <a:gd name="adj2" fmla="val 5004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</p:txBody>
      </p:sp>
      <p:sp>
        <p:nvSpPr>
          <p:cNvPr id="99334" name="Down Arrow 16"/>
          <p:cNvSpPr>
            <a:spLocks noChangeArrowheads="1"/>
          </p:cNvSpPr>
          <p:nvPr/>
        </p:nvSpPr>
        <p:spPr bwMode="auto">
          <a:xfrm rot="-2625515">
            <a:off x="1855788" y="4800600"/>
            <a:ext cx="493712" cy="1522413"/>
          </a:xfrm>
          <a:prstGeom prst="downArrow">
            <a:avLst>
              <a:gd name="adj1" fmla="val 50000"/>
              <a:gd name="adj2" fmla="val 5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</p:txBody>
      </p:sp>
      <p:sp>
        <p:nvSpPr>
          <p:cNvPr id="99335" name="Down Arrow 14"/>
          <p:cNvSpPr>
            <a:spLocks noChangeArrowheads="1"/>
          </p:cNvSpPr>
          <p:nvPr/>
        </p:nvSpPr>
        <p:spPr bwMode="auto">
          <a:xfrm>
            <a:off x="981075" y="2909888"/>
            <a:ext cx="495300" cy="1522412"/>
          </a:xfrm>
          <a:prstGeom prst="down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</p:txBody>
      </p:sp>
      <p:sp>
        <p:nvSpPr>
          <p:cNvPr id="99336" name="Title 1"/>
          <p:cNvSpPr>
            <a:spLocks noGrp="1"/>
          </p:cNvSpPr>
          <p:nvPr>
            <p:ph type="title"/>
          </p:nvPr>
        </p:nvSpPr>
        <p:spPr>
          <a:xfrm>
            <a:off x="654050" y="-157163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Slāpekļa aprite biosfērā</a:t>
            </a:r>
          </a:p>
        </p:txBody>
      </p:sp>
      <p:sp>
        <p:nvSpPr>
          <p:cNvPr id="99337" name="Content Placeholder 2"/>
          <p:cNvSpPr>
            <a:spLocks noGrp="1"/>
          </p:cNvSpPr>
          <p:nvPr>
            <p:ph idx="1"/>
          </p:nvPr>
        </p:nvSpPr>
        <p:spPr>
          <a:xfrm>
            <a:off x="-3175" y="742950"/>
            <a:ext cx="9036050" cy="1943100"/>
          </a:xfrm>
        </p:spPr>
        <p:txBody>
          <a:bodyPr/>
          <a:lstStyle/>
          <a:p>
            <a:r>
              <a:rPr lang="lv-LV" altLang="lv-LV" sz="2300" smtClean="0"/>
              <a:t>Slāpekļa saturs atmosfērā ir 78%, bet lielākā daļa organismu brīvu slāpekli nespēj uzņemt</a:t>
            </a:r>
          </a:p>
          <a:p>
            <a:r>
              <a:rPr lang="lv-LV" altLang="lv-LV" sz="2300" smtClean="0"/>
              <a:t>Slāpekli spēj piesaistīt slāpekli fiksējošās baktērijas un arheobaktērijas</a:t>
            </a:r>
          </a:p>
          <a:p>
            <a:r>
              <a:rPr lang="lv-LV" altLang="lv-LV" sz="2300" smtClean="0"/>
              <a:t>Neliela daļa slāpekļa tiek fiksēta arī zibens spērienu laikā </a:t>
            </a:r>
          </a:p>
        </p:txBody>
      </p:sp>
      <p:sp>
        <p:nvSpPr>
          <p:cNvPr id="99338" name="TextBox 3"/>
          <p:cNvSpPr txBox="1">
            <a:spLocks noChangeArrowheads="1"/>
          </p:cNvSpPr>
          <p:nvPr/>
        </p:nvSpPr>
        <p:spPr bwMode="auto">
          <a:xfrm>
            <a:off x="627063" y="2540000"/>
            <a:ext cx="69691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000"/>
              <a:t>Atmosfēras N</a:t>
            </a:r>
            <a:r>
              <a:rPr lang="lv-LV" altLang="lv-LV" sz="2000" baseline="-25000"/>
              <a:t>2</a:t>
            </a:r>
          </a:p>
        </p:txBody>
      </p:sp>
      <p:sp>
        <p:nvSpPr>
          <p:cNvPr id="99339" name="TextBox 4"/>
          <p:cNvSpPr txBox="1">
            <a:spLocks noChangeArrowheads="1"/>
          </p:cNvSpPr>
          <p:nvPr/>
        </p:nvSpPr>
        <p:spPr bwMode="auto">
          <a:xfrm>
            <a:off x="3984625" y="4230688"/>
            <a:ext cx="1081088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000"/>
              <a:t>NO</a:t>
            </a:r>
            <a:r>
              <a:rPr lang="lv-LV" altLang="lv-LV" sz="2000" baseline="30000"/>
              <a:t>2-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000"/>
              <a:t>Nitrīti</a:t>
            </a:r>
          </a:p>
        </p:txBody>
      </p:sp>
      <p:sp>
        <p:nvSpPr>
          <p:cNvPr id="99340" name="TextBox 5"/>
          <p:cNvSpPr txBox="1">
            <a:spLocks noChangeArrowheads="1"/>
          </p:cNvSpPr>
          <p:nvPr/>
        </p:nvSpPr>
        <p:spPr bwMode="auto">
          <a:xfrm>
            <a:off x="5435600" y="4230688"/>
            <a:ext cx="1081088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000"/>
              <a:t>NO</a:t>
            </a:r>
            <a:r>
              <a:rPr lang="lv-LV" altLang="lv-LV" sz="2000" baseline="30000"/>
              <a:t>3-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000"/>
              <a:t>Nitrāti</a:t>
            </a:r>
          </a:p>
        </p:txBody>
      </p:sp>
      <p:sp>
        <p:nvSpPr>
          <p:cNvPr id="99341" name="TextBox 7"/>
          <p:cNvSpPr txBox="1">
            <a:spLocks noChangeArrowheads="1"/>
          </p:cNvSpPr>
          <p:nvPr/>
        </p:nvSpPr>
        <p:spPr bwMode="auto">
          <a:xfrm>
            <a:off x="296863" y="4435475"/>
            <a:ext cx="1368425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000"/>
              <a:t>NH</a:t>
            </a:r>
            <a:r>
              <a:rPr lang="lv-LV" altLang="lv-LV" sz="2000" baseline="30000"/>
              <a:t>4+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000"/>
              <a:t>Amonijs</a:t>
            </a:r>
          </a:p>
        </p:txBody>
      </p:sp>
      <p:sp>
        <p:nvSpPr>
          <p:cNvPr id="99342" name="TextBox 8"/>
          <p:cNvSpPr txBox="1">
            <a:spLocks noChangeArrowheads="1"/>
          </p:cNvSpPr>
          <p:nvPr/>
        </p:nvSpPr>
        <p:spPr bwMode="auto">
          <a:xfrm>
            <a:off x="317500" y="3471863"/>
            <a:ext cx="3184525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000"/>
              <a:t>Slāpekli fiksējošie prokarioti</a:t>
            </a:r>
          </a:p>
        </p:txBody>
      </p:sp>
      <p:sp>
        <p:nvSpPr>
          <p:cNvPr id="99343" name="TextBox 9"/>
          <p:cNvSpPr txBox="1">
            <a:spLocks noChangeArrowheads="1"/>
          </p:cNvSpPr>
          <p:nvPr/>
        </p:nvSpPr>
        <p:spPr bwMode="auto">
          <a:xfrm>
            <a:off x="1763713" y="5267325"/>
            <a:ext cx="917575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000"/>
              <a:t>Augi</a:t>
            </a:r>
          </a:p>
        </p:txBody>
      </p:sp>
      <p:sp>
        <p:nvSpPr>
          <p:cNvPr id="99344" name="TextBox 11"/>
          <p:cNvSpPr txBox="1">
            <a:spLocks noChangeArrowheads="1"/>
          </p:cNvSpPr>
          <p:nvPr/>
        </p:nvSpPr>
        <p:spPr bwMode="auto">
          <a:xfrm>
            <a:off x="4500563" y="5219700"/>
            <a:ext cx="917575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000"/>
              <a:t>Augi</a:t>
            </a:r>
          </a:p>
        </p:txBody>
      </p:sp>
      <p:sp>
        <p:nvSpPr>
          <p:cNvPr id="99345" name="TextBox 12"/>
          <p:cNvSpPr txBox="1">
            <a:spLocks noChangeArrowheads="1"/>
          </p:cNvSpPr>
          <p:nvPr/>
        </p:nvSpPr>
        <p:spPr bwMode="auto">
          <a:xfrm>
            <a:off x="2152650" y="4230688"/>
            <a:ext cx="1533525" cy="7080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000"/>
              <a:t>Nitrificējošie prokarioti</a:t>
            </a:r>
          </a:p>
        </p:txBody>
      </p:sp>
      <p:sp>
        <p:nvSpPr>
          <p:cNvPr id="99346" name="Down Arrow 17"/>
          <p:cNvSpPr>
            <a:spLocks noChangeArrowheads="1"/>
          </p:cNvSpPr>
          <p:nvPr/>
        </p:nvSpPr>
        <p:spPr bwMode="auto">
          <a:xfrm rot="8195675">
            <a:off x="1417638" y="4887913"/>
            <a:ext cx="495300" cy="1771650"/>
          </a:xfrm>
          <a:prstGeom prst="downArrow">
            <a:avLst>
              <a:gd name="adj1" fmla="val 50000"/>
              <a:gd name="adj2" fmla="val 4991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</p:txBody>
      </p:sp>
      <p:sp>
        <p:nvSpPr>
          <p:cNvPr id="99347" name="TextBox 10"/>
          <p:cNvSpPr txBox="1">
            <a:spLocks noChangeArrowheads="1"/>
          </p:cNvSpPr>
          <p:nvPr/>
        </p:nvSpPr>
        <p:spPr bwMode="auto">
          <a:xfrm>
            <a:off x="508000" y="5795963"/>
            <a:ext cx="1439863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000"/>
              <a:t>Dzīvnieki</a:t>
            </a:r>
          </a:p>
        </p:txBody>
      </p:sp>
      <p:sp>
        <p:nvSpPr>
          <p:cNvPr id="99348" name="TextBox 20"/>
          <p:cNvSpPr txBox="1">
            <a:spLocks noChangeArrowheads="1"/>
          </p:cNvSpPr>
          <p:nvPr/>
        </p:nvSpPr>
        <p:spPr bwMode="auto">
          <a:xfrm>
            <a:off x="5065713" y="3357563"/>
            <a:ext cx="2386012" cy="7080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000"/>
              <a:t>Denitrificējošie prokarioti un sēnes</a:t>
            </a:r>
          </a:p>
        </p:txBody>
      </p:sp>
      <p:sp>
        <p:nvSpPr>
          <p:cNvPr id="99349" name="Lightning Bolt 22"/>
          <p:cNvSpPr>
            <a:spLocks noChangeArrowheads="1"/>
          </p:cNvSpPr>
          <p:nvPr/>
        </p:nvSpPr>
        <p:spPr bwMode="auto">
          <a:xfrm>
            <a:off x="3686175" y="2940050"/>
            <a:ext cx="590550" cy="1270000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lv-LV" altLang="lv-LV" sz="2400"/>
          </a:p>
        </p:txBody>
      </p:sp>
    </p:spTree>
    <p:extLst>
      <p:ext uri="{BB962C8B-B14F-4D97-AF65-F5344CB8AC3E}">
        <p14:creationId xmlns:p14="http://schemas.microsoft.com/office/powerpoint/2010/main" val="38810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/>
      <p:bldP spid="99331" grpId="0" animBg="1"/>
      <p:bldP spid="99332" grpId="0" animBg="1"/>
      <p:bldP spid="99333" grpId="0" animBg="1"/>
      <p:bldP spid="99334" grpId="0" animBg="1"/>
      <p:bldP spid="99335" grpId="0" animBg="1"/>
      <p:bldP spid="99338" grpId="0" animBg="1"/>
      <p:bldP spid="99339" grpId="0" animBg="1"/>
      <p:bldP spid="99340" grpId="0" animBg="1"/>
      <p:bldP spid="99341" grpId="0" animBg="1"/>
      <p:bldP spid="99342" grpId="0" animBg="1"/>
      <p:bldP spid="99343" grpId="0" animBg="1"/>
      <p:bldP spid="99344" grpId="0" animBg="1"/>
      <p:bldP spid="99345" grpId="0" animBg="1"/>
      <p:bldP spid="99346" grpId="0" animBg="1"/>
      <p:bldP spid="99347" grpId="0" animBg="1"/>
      <p:bldP spid="99348" grpId="0" animBg="1"/>
      <p:bldP spid="993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Ūdens</a:t>
            </a:r>
            <a:endParaRPr lang="en-US" alt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altLang="lv-LV" smtClean="0"/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819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8450" y="2667000"/>
            <a:ext cx="3962400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5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lv-LV" sz="15000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lv-LV" sz="15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15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F624D9-F85F-4DB0-B5C6-0DCBA67E573F}" type="slidenum">
              <a:rPr lang="en-GB" altLang="lv-LV" sz="1400" smtClean="0">
                <a:solidFill>
                  <a:srgbClr val="000000"/>
                </a:solidFill>
              </a:rPr>
              <a:pPr/>
              <a:t>35</a:t>
            </a:fld>
            <a:endParaRPr lang="en-GB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DADE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 ko ūdens ir īpašs?</a:t>
            </a:r>
            <a:endParaRPr lang="en-US" alt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179388" y="1844675"/>
            <a:ext cx="8278812" cy="41148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/>
              <a:t>Polārs šķīdinātājs</a:t>
            </a:r>
          </a:p>
          <a:p>
            <a:pPr>
              <a:defRPr/>
            </a:pPr>
            <a:r>
              <a:rPr lang="lv-LV" altLang="lv-LV" dirty="0" smtClean="0"/>
              <a:t>Šķidrs bioloģiski nozīmīgās temperatūrās</a:t>
            </a:r>
          </a:p>
          <a:p>
            <a:pPr>
              <a:defRPr/>
            </a:pPr>
            <a:r>
              <a:rPr lang="lv-LV" altLang="lv-LV" dirty="0" smtClean="0"/>
              <a:t>Augsta siltumietilpība un iztvaikošanas siltums</a:t>
            </a:r>
          </a:p>
          <a:p>
            <a:pPr>
              <a:defRPr/>
            </a:pPr>
            <a:r>
              <a:rPr lang="lv-LV" altLang="lv-LV" dirty="0" smtClean="0"/>
              <a:t>Augsts virsmas spraigums</a:t>
            </a:r>
          </a:p>
          <a:p>
            <a:pPr>
              <a:defRPr/>
            </a:pPr>
            <a:r>
              <a:rPr lang="lv-LV" altLang="lv-LV" dirty="0" smtClean="0"/>
              <a:t>Cietā agregātstāvoklī vieglāks, nekā šķidrā</a:t>
            </a:r>
          </a:p>
          <a:p>
            <a:pPr>
              <a:defRPr/>
            </a:pPr>
            <a:r>
              <a:rPr lang="lv-LV" altLang="lv-LV" dirty="0" smtClean="0"/>
              <a:t>Kāpēc???</a:t>
            </a:r>
          </a:p>
          <a:p>
            <a:pPr marL="0" indent="0">
              <a:buFontTx/>
              <a:buNone/>
              <a:defRPr/>
            </a:pPr>
            <a:r>
              <a:rPr lang="lv-LV" altLang="lv-LV" dirty="0" smtClean="0"/>
              <a:t> </a:t>
            </a:r>
            <a:endParaRPr lang="en-US" altLang="lv-LV" dirty="0" smtClean="0"/>
          </a:p>
        </p:txBody>
      </p:sp>
      <p:sp>
        <p:nvSpPr>
          <p:cNvPr id="972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EA6876-0007-4954-A1C3-843B0C4F155B}" type="slidenum">
              <a:rPr lang="en-GB" altLang="lv-LV" sz="1400" smtClean="0">
                <a:solidFill>
                  <a:srgbClr val="000000"/>
                </a:solidFill>
              </a:rPr>
              <a:pPr/>
              <a:t>36</a:t>
            </a:fld>
            <a:endParaRPr lang="en-GB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612775" y="539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lv-LV" alt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Ūdeņraža saites (H-saites)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1874838"/>
          </a:xfrm>
        </p:spPr>
        <p:txBody>
          <a:bodyPr/>
          <a:lstStyle/>
          <a:p>
            <a:r>
              <a:rPr lang="lv-LV" altLang="lv-LV" sz="2400" smtClean="0"/>
              <a:t>Vispārīgā gadījumā – veidojas, ja ūdeņradis ir kovalenti saistīts ar ievērojami elekronegatīvāku atomu – parasti O, N vai F</a:t>
            </a:r>
          </a:p>
          <a:p>
            <a:r>
              <a:rPr lang="lv-LV" altLang="lv-LV" sz="2400" smtClean="0"/>
              <a:t>Uz ūdeņraža veidojas daļēji pozitīvs lādiņš, bet uz O vai N – daļēji negatīvs</a:t>
            </a:r>
          </a:p>
          <a:p>
            <a:r>
              <a:rPr lang="lv-LV" altLang="lv-LV" sz="2400" smtClean="0"/>
              <a:t>Daļēji pozitīvais H var mijiedarboties ar citiem N vai O</a:t>
            </a:r>
          </a:p>
          <a:p>
            <a:r>
              <a:rPr lang="lv-LV" altLang="lv-LV" sz="2400" smtClean="0"/>
              <a:t>Svarīgs ir ne tikai attālums starp atomiem, bet arī leņķis – visiem 3 atomiem (donoram, ūdeņradim un akceptoram) jābūt aptuveni uz vienas līnijas</a:t>
            </a:r>
          </a:p>
        </p:txBody>
      </p:sp>
      <p:sp>
        <p:nvSpPr>
          <p:cNvPr id="91141" name="TextBox 32"/>
          <p:cNvSpPr txBox="1">
            <a:spLocks noChangeArrowheads="1"/>
          </p:cNvSpPr>
          <p:nvPr/>
        </p:nvSpPr>
        <p:spPr bwMode="auto">
          <a:xfrm>
            <a:off x="3059113" y="4394200"/>
            <a:ext cx="1439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Akceptors</a:t>
            </a:r>
          </a:p>
        </p:txBody>
      </p:sp>
      <p:sp>
        <p:nvSpPr>
          <p:cNvPr id="91143" name="TextBox 34"/>
          <p:cNvSpPr txBox="1">
            <a:spLocks noChangeArrowheads="1"/>
          </p:cNvSpPr>
          <p:nvPr/>
        </p:nvSpPr>
        <p:spPr bwMode="auto">
          <a:xfrm>
            <a:off x="6011863" y="5114925"/>
            <a:ext cx="1439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Donors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5072063"/>
            <a:ext cx="7429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4967288"/>
            <a:ext cx="285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5354638"/>
            <a:ext cx="2667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6089650"/>
            <a:ext cx="285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rot="5400000">
            <a:off x="2878931" y="5006182"/>
            <a:ext cx="720725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4859338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583238"/>
            <a:ext cx="885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838700"/>
            <a:ext cx="285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5346700"/>
            <a:ext cx="285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30888"/>
            <a:ext cx="2667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rot="10800000" flipV="1">
            <a:off x="4714875" y="5475288"/>
            <a:ext cx="1152525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1F3E32-7579-424F-A013-A1D00E39FB7C}" type="slidenum">
              <a:rPr lang="en-GB" altLang="lv-LV" sz="1400" smtClean="0">
                <a:solidFill>
                  <a:srgbClr val="000000"/>
                </a:solidFill>
              </a:rPr>
              <a:pPr/>
              <a:t>37</a:t>
            </a:fld>
            <a:endParaRPr lang="en-GB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911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Ūdeņraža saites ūdenī</a:t>
            </a:r>
            <a:endParaRPr lang="en-US" alt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1588" y="981075"/>
            <a:ext cx="5408612" cy="5876925"/>
          </a:xfrm>
        </p:spPr>
        <p:txBody>
          <a:bodyPr/>
          <a:lstStyle/>
          <a:p>
            <a:r>
              <a:rPr lang="lv-LV" altLang="lv-LV" sz="2400" smtClean="0"/>
              <a:t>Katra ūdens molekula spēj veidot H-saites ar 4 citām ūdens molekulām – tā notiek cietajā fāzē (ledū)</a:t>
            </a:r>
          </a:p>
          <a:p>
            <a:r>
              <a:rPr lang="lv-LV" altLang="lv-LV" sz="2400" smtClean="0"/>
              <a:t>Šķidrā fāzē katra ūdens molekula vidēji veido 3.4 H-saites </a:t>
            </a:r>
          </a:p>
          <a:p>
            <a:r>
              <a:rPr lang="lv-LV" altLang="lv-LV" sz="2400" smtClean="0"/>
              <a:t>Augstā vārīšanās temperatūra, lielais virsmas spraigums, lielā siltumpietilpība un iztvaicēšanas siltumi ir skaidrojami ar daudzo H-saišu klātbūtni</a:t>
            </a:r>
          </a:p>
          <a:p>
            <a:r>
              <a:rPr lang="lv-LV" altLang="lv-LV" sz="2400" smtClean="0"/>
              <a:t>Arī ledus mazākais blīvums rodas no molekulu suboptimālas pakošanās visu molekulu izveidoto 4 H saišu dēļ</a:t>
            </a:r>
            <a:endParaRPr lang="en-US" altLang="lv-LV" sz="2400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20838"/>
            <a:ext cx="32766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B10DE5-543B-42F5-9EE5-F20D11B3C09F}" type="slidenum">
              <a:rPr lang="en-GB" altLang="lv-LV" sz="1400" smtClean="0">
                <a:solidFill>
                  <a:srgbClr val="000000"/>
                </a:solidFill>
              </a:rPr>
              <a:pPr/>
              <a:t>38</a:t>
            </a:fld>
            <a:endParaRPr lang="en-GB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33178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9" name="TextBox 2"/>
          <p:cNvSpPr txBox="1">
            <a:spLocks noChangeArrowheads="1"/>
          </p:cNvSpPr>
          <p:nvPr/>
        </p:nvSpPr>
        <p:spPr bwMode="auto">
          <a:xfrm>
            <a:off x="5729288" y="1700213"/>
            <a:ext cx="3278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Smadzenes 80% H</a:t>
            </a:r>
            <a:r>
              <a:rPr lang="lv-LV" altLang="lv-LV" sz="2400" baseline="-25000">
                <a:solidFill>
                  <a:srgbClr val="000000"/>
                </a:solidFill>
              </a:rPr>
              <a:t>2</a:t>
            </a:r>
            <a:r>
              <a:rPr lang="lv-LV" altLang="lv-LV" sz="2400">
                <a:solidFill>
                  <a:srgbClr val="000000"/>
                </a:solidFill>
              </a:rPr>
              <a:t>O</a:t>
            </a:r>
            <a:endParaRPr lang="en-US" altLang="lv-LV" sz="2400">
              <a:solidFill>
                <a:srgbClr val="000000"/>
              </a:solidFill>
            </a:endParaRPr>
          </a:p>
        </p:txBody>
      </p:sp>
      <p:sp>
        <p:nvSpPr>
          <p:cNvPr id="96260" name="TextBox 9"/>
          <p:cNvSpPr txBox="1">
            <a:spLocks noChangeArrowheads="1"/>
          </p:cNvSpPr>
          <p:nvPr/>
        </p:nvSpPr>
        <p:spPr bwMode="auto">
          <a:xfrm>
            <a:off x="5729288" y="2492375"/>
            <a:ext cx="327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Kauli 15% H</a:t>
            </a:r>
            <a:r>
              <a:rPr lang="lv-LV" altLang="lv-LV" sz="2400" baseline="-25000">
                <a:solidFill>
                  <a:srgbClr val="000000"/>
                </a:solidFill>
              </a:rPr>
              <a:t>2</a:t>
            </a:r>
            <a:r>
              <a:rPr lang="lv-LV" altLang="lv-LV" sz="2400">
                <a:solidFill>
                  <a:srgbClr val="000000"/>
                </a:solidFill>
              </a:rPr>
              <a:t>O</a:t>
            </a:r>
            <a:endParaRPr lang="en-US" altLang="lv-LV" sz="2400">
              <a:solidFill>
                <a:srgbClr val="000000"/>
              </a:solidFill>
            </a:endParaRPr>
          </a:p>
        </p:txBody>
      </p:sp>
      <p:sp>
        <p:nvSpPr>
          <p:cNvPr id="96261" name="TextBox 3"/>
          <p:cNvSpPr txBox="1">
            <a:spLocks noChangeArrowheads="1"/>
          </p:cNvSpPr>
          <p:nvPr/>
        </p:nvSpPr>
        <p:spPr bwMode="auto">
          <a:xfrm>
            <a:off x="5799138" y="2954338"/>
            <a:ext cx="3138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Nieres 80% H</a:t>
            </a:r>
            <a:r>
              <a:rPr lang="lv-LV" altLang="lv-LV" sz="2400" baseline="-25000">
                <a:solidFill>
                  <a:srgbClr val="000000"/>
                </a:solidFill>
              </a:rPr>
              <a:t>2</a:t>
            </a:r>
            <a:r>
              <a:rPr lang="lv-LV" altLang="lv-LV" sz="2400">
                <a:solidFill>
                  <a:srgbClr val="000000"/>
                </a:solidFill>
              </a:rPr>
              <a:t>O</a:t>
            </a:r>
            <a:endParaRPr lang="en-US" altLang="lv-LV" sz="2400">
              <a:solidFill>
                <a:srgbClr val="000000"/>
              </a:solidFill>
            </a:endParaRPr>
          </a:p>
        </p:txBody>
      </p:sp>
      <p:sp>
        <p:nvSpPr>
          <p:cNvPr id="96262" name="TextBox 11"/>
          <p:cNvSpPr txBox="1">
            <a:spLocks noChangeArrowheads="1"/>
          </p:cNvSpPr>
          <p:nvPr/>
        </p:nvSpPr>
        <p:spPr bwMode="auto">
          <a:xfrm>
            <a:off x="5745163" y="3875088"/>
            <a:ext cx="3138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Muskuļi 75% H</a:t>
            </a:r>
            <a:r>
              <a:rPr lang="lv-LV" altLang="lv-LV" sz="2400" baseline="-25000">
                <a:solidFill>
                  <a:srgbClr val="000000"/>
                </a:solidFill>
              </a:rPr>
              <a:t>2</a:t>
            </a:r>
            <a:r>
              <a:rPr lang="lv-LV" altLang="lv-LV" sz="2400">
                <a:solidFill>
                  <a:srgbClr val="000000"/>
                </a:solidFill>
              </a:rPr>
              <a:t>O</a:t>
            </a:r>
            <a:endParaRPr lang="en-US" altLang="lv-LV" sz="2400">
              <a:solidFill>
                <a:srgbClr val="000000"/>
              </a:solidFill>
            </a:endParaRPr>
          </a:p>
        </p:txBody>
      </p:sp>
      <p:sp>
        <p:nvSpPr>
          <p:cNvPr id="96263" name="TextBox 12"/>
          <p:cNvSpPr txBox="1">
            <a:spLocks noChangeArrowheads="1"/>
          </p:cNvSpPr>
          <p:nvPr/>
        </p:nvSpPr>
        <p:spPr bwMode="auto">
          <a:xfrm>
            <a:off x="5776913" y="4868863"/>
            <a:ext cx="3140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Asinis 90% H</a:t>
            </a:r>
            <a:r>
              <a:rPr lang="lv-LV" altLang="lv-LV" sz="2400" baseline="-25000">
                <a:solidFill>
                  <a:srgbClr val="000000"/>
                </a:solidFill>
              </a:rPr>
              <a:t>2</a:t>
            </a:r>
            <a:r>
              <a:rPr lang="lv-LV" altLang="lv-LV" sz="2400">
                <a:solidFill>
                  <a:srgbClr val="000000"/>
                </a:solidFill>
              </a:rPr>
              <a:t>O</a:t>
            </a:r>
            <a:endParaRPr lang="en-US" altLang="lv-LV" sz="2400">
              <a:solidFill>
                <a:srgbClr val="000000"/>
              </a:solidFill>
            </a:endParaRPr>
          </a:p>
        </p:txBody>
      </p:sp>
      <p:sp>
        <p:nvSpPr>
          <p:cNvPr id="95240" name="Title 4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Ūdens saturs cilvēka organismā</a:t>
            </a:r>
            <a:endParaRPr lang="en-US" alt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62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2740025"/>
            <a:ext cx="10350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6" name="TextBox 1"/>
          <p:cNvSpPr txBox="1">
            <a:spLocks noChangeArrowheads="1"/>
          </p:cNvSpPr>
          <p:nvPr/>
        </p:nvSpPr>
        <p:spPr bwMode="auto">
          <a:xfrm>
            <a:off x="2709863" y="2770188"/>
            <a:ext cx="86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72%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H</a:t>
            </a:r>
            <a:r>
              <a:rPr lang="lv-LV" altLang="lv-LV" sz="2400" baseline="-25000">
                <a:solidFill>
                  <a:srgbClr val="000000"/>
                </a:solidFill>
              </a:rPr>
              <a:t>2</a:t>
            </a:r>
            <a:r>
              <a:rPr lang="lv-LV" altLang="lv-LV" sz="2400">
                <a:solidFill>
                  <a:srgbClr val="000000"/>
                </a:solidFill>
              </a:rPr>
              <a:t>O</a:t>
            </a:r>
            <a:endParaRPr lang="en-US" altLang="lv-LV" sz="2400">
              <a:solidFill>
                <a:srgbClr val="000000"/>
              </a:solidFill>
            </a:endParaRPr>
          </a:p>
        </p:txBody>
      </p:sp>
      <p:sp>
        <p:nvSpPr>
          <p:cNvPr id="962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24B0DD-7CD1-4953-A6DA-461A207FC2A9}" type="slidenum">
              <a:rPr lang="en-GB" altLang="lv-LV" sz="1400" smtClean="0">
                <a:solidFill>
                  <a:srgbClr val="000000"/>
                </a:solidFill>
              </a:rPr>
              <a:pPr/>
              <a:t>39</a:t>
            </a:fld>
            <a:endParaRPr lang="en-GB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FAD2E"/>
            </a:gs>
            <a:gs pos="80000">
              <a:srgbClr val="75FFDD"/>
            </a:gs>
            <a:gs pos="91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288" y="-100013"/>
            <a:ext cx="8424862" cy="1143001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Kursa tēmas</a:t>
            </a: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147056" y="1148824"/>
            <a:ext cx="617357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119813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119813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1198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11981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11981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11981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11981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11981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11981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Ievads: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sz="2000" dirty="0"/>
              <a:t>Bioloģijas zinātne, elementi, ūdens, pH</a:t>
            </a:r>
            <a:endParaRPr lang="lv-LV" altLang="lv-LV" sz="2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Bioķīmija:</a:t>
            </a:r>
            <a:r>
              <a:rPr lang="lv-LV" altLang="lv-LV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lv-LV" altLang="lv-LV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Bioloģisko savienojumu monomēri</a:t>
            </a:r>
            <a:r>
              <a:rPr lang="en-US" altLang="lv-LV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lv-LV" altLang="lv-LV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Makromolekulas</a:t>
            </a:r>
            <a:r>
              <a:rPr lang="lv-LV" altLang="lv-LV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lv-LV" altLang="lv-LV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Metabolisms, enzīmi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Molekulārā bioloģija: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Replikācija, transkripcija, translācija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Biotehnoloģija: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Gēnu inženierija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Proteīnu producēšana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lv-LV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lv-LV" altLang="lv-LV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lv-LV" altLang="lv-LV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4968875" y="2565400"/>
            <a:ext cx="2208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dirty="0">
                <a:solidFill>
                  <a:srgbClr val="000000"/>
                </a:solidFill>
              </a:rPr>
              <a:t>Asoc. prof. K. Tārs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7167563" y="4418013"/>
            <a:ext cx="165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>
                <a:solidFill>
                  <a:srgbClr val="000000"/>
                </a:solidFill>
              </a:rPr>
              <a:t>Doc. N. Līcis</a:t>
            </a:r>
          </a:p>
        </p:txBody>
      </p:sp>
      <p:pic>
        <p:nvPicPr>
          <p:cNvPr id="4108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108075"/>
            <a:ext cx="12842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3030538"/>
            <a:ext cx="10779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472311-88E9-4ED9-A01F-D4B0AA50B73B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84" y="3593731"/>
            <a:ext cx="1109040" cy="146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110277" y="5098893"/>
            <a:ext cx="2208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dirty="0" smtClean="0">
                <a:solidFill>
                  <a:srgbClr val="000000"/>
                </a:solidFill>
              </a:rPr>
              <a:t>Lekt. M. Lazdiņš</a:t>
            </a:r>
            <a:endParaRPr lang="lv-LV" altLang="lv-LV" sz="2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288" y="5667721"/>
            <a:ext cx="838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Kursa atbildīgais – K. Tārs, tel. 27076237, kaspars@biomed.lu.lv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4391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214ECD-48C8-4C3D-A1E4-5D3955E37BDD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582613" y="287338"/>
            <a:ext cx="71628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lv-LV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Ū</a:t>
            </a:r>
            <a:r>
              <a:rPr lang="lv-LV" altLang="lv-LV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dens disociācija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192088" y="2025650"/>
          <a:ext cx="404812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3" imgW="2372868" imgH="1295400" progId="Word.Document.8">
                  <p:embed/>
                </p:oleObj>
              </mc:Choice>
              <mc:Fallback>
                <p:oleObj name="Document" r:id="rId3" imgW="2372868" imgH="1295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2025650"/>
                        <a:ext cx="404812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4495800" y="1371600"/>
            <a:ext cx="4648200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400" b="1" dirty="0" smtClean="0">
                <a:solidFill>
                  <a:srgbClr val="000000"/>
                </a:solidFill>
                <a:latin typeface="Times New Roman"/>
              </a:rPr>
              <a:t>H</a:t>
            </a:r>
            <a:r>
              <a:rPr lang="lv-LV" sz="2400" b="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lv-LV" sz="2400" b="1" dirty="0" smtClean="0">
                <a:solidFill>
                  <a:srgbClr val="000000"/>
                </a:solidFill>
                <a:latin typeface="Times New Roman"/>
              </a:rPr>
              <a:t>O        H</a:t>
            </a:r>
            <a:r>
              <a:rPr lang="lv-LV" sz="2400" b="1" baseline="30000" dirty="0" smtClean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lv-LV" sz="2400" b="1" dirty="0" smtClean="0">
                <a:solidFill>
                  <a:srgbClr val="000000"/>
                </a:solidFill>
                <a:latin typeface="Times New Roman"/>
              </a:rPr>
              <a:t> + OH</a:t>
            </a:r>
            <a:r>
              <a:rPr lang="lv-LV" sz="2400" b="1" baseline="30000" dirty="0" smtClean="0">
                <a:solidFill>
                  <a:srgbClr val="000000"/>
                </a:solidFill>
                <a:latin typeface="Times New Roman"/>
              </a:rPr>
              <a:t>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sz="2400" b="1" baseline="30000" dirty="0" smtClean="0">
              <a:solidFill>
                <a:srgbClr val="000000"/>
              </a:solidFill>
              <a:latin typeface="Times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400" b="1" dirty="0" smtClean="0">
                <a:solidFill>
                  <a:srgbClr val="000000"/>
                </a:solidFill>
                <a:latin typeface="Times New Roman"/>
              </a:rPr>
              <a:t>H</a:t>
            </a:r>
            <a:r>
              <a:rPr lang="lv-LV" sz="2400" b="1" baseline="30000" dirty="0" smtClean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lv-LV" sz="2400" b="1" dirty="0" smtClean="0">
                <a:solidFill>
                  <a:srgbClr val="000000"/>
                </a:solidFill>
                <a:latin typeface="Times New Roman"/>
              </a:rPr>
              <a:t>jons (protons) brīvā veidā tikpat kā nepastāv, bet pievienojas ūdens molekulai: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sz="2400" b="1" baseline="30000" dirty="0" smtClean="0">
              <a:solidFill>
                <a:srgbClr val="000000"/>
              </a:solidFill>
              <a:latin typeface="Times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400" b="1" dirty="0" smtClean="0">
                <a:solidFill>
                  <a:srgbClr val="000000"/>
                </a:solidFill>
                <a:latin typeface="Times New Roman"/>
              </a:rPr>
              <a:t>H</a:t>
            </a:r>
            <a:r>
              <a:rPr lang="lv-LV" sz="2400" b="1" baseline="30000" dirty="0" smtClean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lv-LV" sz="2400" b="1" dirty="0" smtClean="0">
                <a:solidFill>
                  <a:srgbClr val="000000"/>
                </a:solidFill>
                <a:latin typeface="Times New Roman"/>
              </a:rPr>
              <a:t>+ H</a:t>
            </a:r>
            <a:r>
              <a:rPr lang="lv-LV" sz="2400" b="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lv-LV" sz="2400" b="1" dirty="0" smtClean="0">
                <a:solidFill>
                  <a:srgbClr val="000000"/>
                </a:solidFill>
                <a:latin typeface="Times New Roman"/>
              </a:rPr>
              <a:t>O→H</a:t>
            </a:r>
            <a:r>
              <a:rPr lang="lv-LV" sz="2400" b="1" baseline="-25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lv-LV" sz="2400" b="1" dirty="0" smtClean="0">
                <a:solidFill>
                  <a:srgbClr val="000000"/>
                </a:solidFill>
                <a:latin typeface="Times New Roman"/>
              </a:rPr>
              <a:t>O</a:t>
            </a:r>
            <a:r>
              <a:rPr lang="lv-LV" sz="2400" b="1" baseline="30000" dirty="0" smtClean="0">
                <a:solidFill>
                  <a:srgbClr val="000000"/>
                </a:solidFill>
                <a:latin typeface="Times New Roman"/>
              </a:rPr>
              <a:t>+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sz="2400" b="1" dirty="0" smtClean="0">
              <a:solidFill>
                <a:srgbClr val="000000"/>
              </a:solidFill>
              <a:latin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400" b="1" dirty="0" smtClean="0">
                <a:solidFill>
                  <a:srgbClr val="000000"/>
                </a:solidFill>
                <a:latin typeface="Times New Roman"/>
              </a:rPr>
              <a:t>Ūdeņraža (hidroksonija) un hidroksīda jonu koncentrācija tīrā ūdenī ir 10</a:t>
            </a:r>
            <a:r>
              <a:rPr lang="lv-LV" sz="2400" b="1" baseline="30000" dirty="0" smtClean="0">
                <a:solidFill>
                  <a:srgbClr val="000000"/>
                </a:solidFill>
                <a:latin typeface="Times New Roman"/>
              </a:rPr>
              <a:t>-7</a:t>
            </a:r>
            <a:r>
              <a:rPr lang="lv-LV" sz="2400" b="1" dirty="0" smtClean="0">
                <a:solidFill>
                  <a:srgbClr val="000000"/>
                </a:solidFill>
                <a:latin typeface="Times New Roman"/>
              </a:rPr>
              <a:t> 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sz="2400" b="1" dirty="0" smtClean="0">
              <a:solidFill>
                <a:srgbClr val="000000"/>
              </a:solidFill>
              <a:latin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400" b="1" dirty="0" smtClean="0">
                <a:solidFill>
                  <a:srgbClr val="000000"/>
                </a:solidFill>
                <a:latin typeface="Times New Roman"/>
              </a:rPr>
              <a:t>Tīrā ūdenī disociētā stāvoklī ir tikai viena no 554 miljoniem ūdens molekulu</a:t>
            </a:r>
            <a:endParaRPr lang="lv-LV" sz="2400" dirty="0" smtClean="0">
              <a:solidFill>
                <a:srgbClr val="000000"/>
              </a:solidFill>
              <a:latin typeface="Times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sz="20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54075" y="4652963"/>
            <a:ext cx="29257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Hidroksonija un hidroksīda joni</a:t>
            </a:r>
            <a:endParaRPr lang="en-GB" altLang="lv-LV" sz="24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6327" name="Line 14"/>
          <p:cNvSpPr>
            <a:spLocks noChangeShapeType="1"/>
          </p:cNvSpPr>
          <p:nvPr/>
        </p:nvSpPr>
        <p:spPr bwMode="auto">
          <a:xfrm>
            <a:off x="6248400" y="1600200"/>
            <a:ext cx="381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  <p:sp>
        <p:nvSpPr>
          <p:cNvPr id="56328" name="Line 15"/>
          <p:cNvSpPr>
            <a:spLocks noChangeShapeType="1"/>
          </p:cNvSpPr>
          <p:nvPr/>
        </p:nvSpPr>
        <p:spPr bwMode="auto">
          <a:xfrm flipH="1">
            <a:off x="6172200" y="1676400"/>
            <a:ext cx="381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731838" y="349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lv-LV" altLang="lv-LV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Skābes</a:t>
            </a:r>
            <a:endParaRPr lang="en-US" altLang="lv-LV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075" y="1196975"/>
            <a:ext cx="7772400" cy="2935288"/>
          </a:xfrm>
        </p:spPr>
        <p:txBody>
          <a:bodyPr/>
          <a:lstStyle/>
          <a:p>
            <a:r>
              <a:rPr lang="lv-LV" altLang="lv-LV" smtClean="0"/>
              <a:t>Skābes palielina H</a:t>
            </a:r>
            <a:r>
              <a:rPr lang="lv-LV" altLang="lv-LV" baseline="30000" smtClean="0"/>
              <a:t>+</a:t>
            </a:r>
            <a:r>
              <a:rPr lang="lv-LV" altLang="lv-LV" smtClean="0"/>
              <a:t> jonu koncentrāciju šķīdumā </a:t>
            </a:r>
          </a:p>
          <a:p>
            <a:r>
              <a:rPr lang="lv-LV" altLang="lv-LV" smtClean="0"/>
              <a:t>Vājas skābes disociē (sadalās) jonos tikai daļēji, stipras – gandrīz pilnīgi</a:t>
            </a:r>
          </a:p>
          <a:p>
            <a:endParaRPr lang="en-US" altLang="lv-LV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4F876D-64C2-449D-AD7D-6445D85CF3A1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  <p:sp>
        <p:nvSpPr>
          <p:cNvPr id="224261" name="Text Box 2053"/>
          <p:cNvSpPr txBox="1">
            <a:spLocks noChangeArrowheads="1"/>
          </p:cNvSpPr>
          <p:nvPr/>
        </p:nvSpPr>
        <p:spPr bwMode="auto">
          <a:xfrm>
            <a:off x="1217613" y="562927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etiķ</a:t>
            </a:r>
            <a:r>
              <a:rPr lang="en-GB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skābe</a:t>
            </a:r>
          </a:p>
        </p:txBody>
      </p:sp>
      <p:sp>
        <p:nvSpPr>
          <p:cNvPr id="224262" name="Text Box 2054"/>
          <p:cNvSpPr txBox="1">
            <a:spLocks noChangeArrowheads="1"/>
          </p:cNvSpPr>
          <p:nvPr/>
        </p:nvSpPr>
        <p:spPr bwMode="auto">
          <a:xfrm>
            <a:off x="3808413" y="5553075"/>
            <a:ext cx="4876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990000"/>
                </a:solidFill>
                <a:latin typeface="Tahoma" panose="020B0604030504040204" pitchFamily="34" charset="0"/>
              </a:rPr>
              <a:t>acetāta jons, konjugētā (saistītā) bāze</a:t>
            </a:r>
            <a:endParaRPr lang="en-GB" altLang="lv-LV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4263" name="Line 2055"/>
          <p:cNvSpPr>
            <a:spLocks noChangeShapeType="1"/>
          </p:cNvSpPr>
          <p:nvPr/>
        </p:nvSpPr>
        <p:spPr bwMode="auto">
          <a:xfrm flipV="1">
            <a:off x="2589213" y="5248275"/>
            <a:ext cx="533400" cy="304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  <p:sp>
        <p:nvSpPr>
          <p:cNvPr id="224264" name="Line 2056"/>
          <p:cNvSpPr>
            <a:spLocks noChangeShapeType="1"/>
          </p:cNvSpPr>
          <p:nvPr/>
        </p:nvSpPr>
        <p:spPr bwMode="auto">
          <a:xfrm flipH="1" flipV="1">
            <a:off x="6948488" y="5248275"/>
            <a:ext cx="533400" cy="304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  <p:sp>
        <p:nvSpPr>
          <p:cNvPr id="56330" name="Text Box 2057"/>
          <p:cNvSpPr txBox="1">
            <a:spLocks noChangeArrowheads="1"/>
          </p:cNvSpPr>
          <p:nvPr/>
        </p:nvSpPr>
        <p:spPr bwMode="auto">
          <a:xfrm>
            <a:off x="762000" y="57912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GB" altLang="lv-LV" sz="2400" b="1">
              <a:solidFill>
                <a:srgbClr val="990000"/>
              </a:solidFill>
              <a:latin typeface="Tahoma" panose="020B0604030504040204" pitchFamily="34" charset="0"/>
            </a:endParaRPr>
          </a:p>
        </p:txBody>
      </p:sp>
      <p:sp>
        <p:nvSpPr>
          <p:cNvPr id="224266" name="Text Box 2058"/>
          <p:cNvSpPr txBox="1">
            <a:spLocks noChangeArrowheads="1"/>
          </p:cNvSpPr>
          <p:nvPr/>
        </p:nvSpPr>
        <p:spPr bwMode="auto">
          <a:xfrm>
            <a:off x="762000" y="4252913"/>
            <a:ext cx="769778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Stipras	HCl      H</a:t>
            </a:r>
            <a:r>
              <a:rPr lang="lv-LV" altLang="lv-LV" sz="2800" b="1" baseline="30000">
                <a:solidFill>
                  <a:srgbClr val="990000"/>
                </a:solidFill>
                <a:latin typeface="Tahoma" panose="020B0604030504040204" pitchFamily="34" charset="0"/>
              </a:rPr>
              <a:t>+</a:t>
            </a: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 + Cl</a:t>
            </a:r>
            <a:r>
              <a:rPr lang="lv-LV" altLang="lv-LV" sz="2800" b="1" baseline="30000">
                <a:solidFill>
                  <a:srgbClr val="990000"/>
                </a:solidFill>
                <a:latin typeface="Tahoma" panose="020B0604030504040204" pitchFamily="34" charset="0"/>
              </a:rPr>
              <a:t>-</a:t>
            </a: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Vājas	CH</a:t>
            </a:r>
            <a:r>
              <a:rPr lang="lv-LV" altLang="lv-LV" sz="2800" b="1" baseline="-25000">
                <a:solidFill>
                  <a:srgbClr val="990000"/>
                </a:solidFill>
                <a:latin typeface="Tahoma" panose="020B0604030504040204" pitchFamily="34" charset="0"/>
              </a:rPr>
              <a:t>3</a:t>
            </a: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COOH         H</a:t>
            </a:r>
            <a:r>
              <a:rPr lang="lv-LV" altLang="lv-LV" sz="2800" b="1" baseline="30000">
                <a:solidFill>
                  <a:srgbClr val="990000"/>
                </a:solidFill>
                <a:latin typeface="Tahoma" panose="020B0604030504040204" pitchFamily="34" charset="0"/>
              </a:rPr>
              <a:t>+</a:t>
            </a: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 + CH</a:t>
            </a:r>
            <a:r>
              <a:rPr lang="lv-LV" altLang="lv-LV" sz="2800" b="1" baseline="-25000">
                <a:solidFill>
                  <a:srgbClr val="990000"/>
                </a:solidFill>
                <a:latin typeface="Tahoma" panose="020B0604030504040204" pitchFamily="34" charset="0"/>
              </a:rPr>
              <a:t>3</a:t>
            </a: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COO</a:t>
            </a:r>
            <a:r>
              <a:rPr lang="lv-LV" altLang="lv-LV" sz="2800" b="1" baseline="30000">
                <a:solidFill>
                  <a:srgbClr val="990000"/>
                </a:solidFill>
                <a:latin typeface="Tahoma" panose="020B0604030504040204" pitchFamily="34" charset="0"/>
              </a:rPr>
              <a:t>-</a:t>
            </a:r>
            <a:endParaRPr lang="en-GB" altLang="lv-LV" sz="2800" b="1" baseline="30000">
              <a:solidFill>
                <a:srgbClr val="990000"/>
              </a:solidFill>
              <a:latin typeface="Tahoma" panose="020B0604030504040204" pitchFamily="34" charset="0"/>
            </a:endParaRPr>
          </a:p>
        </p:txBody>
      </p:sp>
      <p:sp>
        <p:nvSpPr>
          <p:cNvPr id="56333" name="Line 2062"/>
          <p:cNvSpPr>
            <a:spLocks noChangeShapeType="1"/>
          </p:cNvSpPr>
          <p:nvPr/>
        </p:nvSpPr>
        <p:spPr bwMode="auto">
          <a:xfrm>
            <a:off x="4778375" y="4948238"/>
            <a:ext cx="381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  <p:sp>
        <p:nvSpPr>
          <p:cNvPr id="56334" name="Line 2063"/>
          <p:cNvSpPr>
            <a:spLocks noChangeShapeType="1"/>
          </p:cNvSpPr>
          <p:nvPr/>
        </p:nvSpPr>
        <p:spPr bwMode="auto">
          <a:xfrm flipH="1">
            <a:off x="4787900" y="5008563"/>
            <a:ext cx="381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  <p:sp>
        <p:nvSpPr>
          <p:cNvPr id="56335" name="Line 2064"/>
          <p:cNvSpPr>
            <a:spLocks noChangeShapeType="1"/>
          </p:cNvSpPr>
          <p:nvPr/>
        </p:nvSpPr>
        <p:spPr bwMode="auto">
          <a:xfrm>
            <a:off x="3427413" y="4541838"/>
            <a:ext cx="381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/>
      <p:bldP spid="224262" grpId="0"/>
      <p:bldP spid="224263" grpId="0" animBg="1"/>
      <p:bldP spid="224264" grpId="0" animBg="1"/>
      <p:bldP spid="56330" grpId="0"/>
      <p:bldP spid="224266" grpId="0"/>
      <p:bldP spid="56333" grpId="0" animBg="1"/>
      <p:bldP spid="56334" grpId="0" animBg="1"/>
      <p:bldP spid="563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11150" y="2587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Sārmi</a:t>
            </a:r>
            <a:endParaRPr lang="en-US" alt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76213" y="1828800"/>
            <a:ext cx="8278812" cy="4114800"/>
          </a:xfrm>
        </p:spPr>
        <p:txBody>
          <a:bodyPr/>
          <a:lstStyle/>
          <a:p>
            <a:r>
              <a:rPr lang="lv-LV" altLang="lv-LV" b="1" smtClean="0">
                <a:latin typeface="Tahoma" panose="020B0604030504040204" pitchFamily="34" charset="0"/>
              </a:rPr>
              <a:t>Sārmi palielina OH</a:t>
            </a:r>
            <a:r>
              <a:rPr lang="lv-LV" altLang="lv-LV" b="1" baseline="30000" smtClean="0">
                <a:latin typeface="Tahoma" panose="020B0604030504040204" pitchFamily="34" charset="0"/>
              </a:rPr>
              <a:t>-</a:t>
            </a:r>
            <a:r>
              <a:rPr lang="lv-LV" altLang="lv-LV" b="1" smtClean="0">
                <a:latin typeface="Tahoma" panose="020B0604030504040204" pitchFamily="34" charset="0"/>
              </a:rPr>
              <a:t> jonu un samazina H</a:t>
            </a:r>
            <a:r>
              <a:rPr lang="lv-LV" altLang="lv-LV" b="1" baseline="30000" smtClean="0">
                <a:latin typeface="Tahoma" panose="020B0604030504040204" pitchFamily="34" charset="0"/>
              </a:rPr>
              <a:t>+</a:t>
            </a:r>
            <a:r>
              <a:rPr lang="lv-LV" altLang="lv-LV" b="1" smtClean="0">
                <a:latin typeface="Tahoma" panose="020B0604030504040204" pitchFamily="34" charset="0"/>
              </a:rPr>
              <a:t> jonu koncentrāciju šķīdumā:	</a:t>
            </a:r>
            <a:endParaRPr lang="en-GB" altLang="lv-LV" b="1" smtClean="0">
              <a:latin typeface="Tahoma" panose="020B0604030504040204" pitchFamily="34" charset="0"/>
            </a:endParaRPr>
          </a:p>
          <a:p>
            <a:endParaRPr lang="en-US" altLang="lv-LV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7550" y="591343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1BB94A-1655-4591-A235-DA00483AFDB5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-1260475" y="3392488"/>
            <a:ext cx="76962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        			NaOH      Na</a:t>
            </a:r>
            <a:r>
              <a:rPr lang="lv-LV" altLang="lv-LV" sz="2800" b="1" baseline="30000">
                <a:solidFill>
                  <a:srgbClr val="990000"/>
                </a:solidFill>
                <a:latin typeface="Tahoma" panose="020B0604030504040204" pitchFamily="34" charset="0"/>
              </a:rPr>
              <a:t>+</a:t>
            </a: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 + OH</a:t>
            </a:r>
            <a:r>
              <a:rPr lang="lv-LV" altLang="lv-LV" sz="2800" b="1" baseline="30000">
                <a:solidFill>
                  <a:srgbClr val="990000"/>
                </a:solidFill>
                <a:latin typeface="Tahoma" panose="020B0604030504040204" pitchFamily="34" charset="0"/>
              </a:rPr>
              <a:t>-</a:t>
            </a: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	</a:t>
            </a:r>
          </a:p>
        </p:txBody>
      </p:sp>
      <p:sp>
        <p:nvSpPr>
          <p:cNvPr id="57352" name="Line 7"/>
          <p:cNvSpPr>
            <a:spLocks noChangeShapeType="1"/>
          </p:cNvSpPr>
          <p:nvPr/>
        </p:nvSpPr>
        <p:spPr bwMode="auto">
          <a:xfrm flipH="1">
            <a:off x="6537325" y="4494213"/>
            <a:ext cx="2254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>
            <a:off x="6084888" y="4597400"/>
            <a:ext cx="9048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>
            <a:off x="2700338" y="3681413"/>
            <a:ext cx="381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  <p:sp>
        <p:nvSpPr>
          <p:cNvPr id="57355" name="Line 12"/>
          <p:cNvSpPr>
            <a:spLocks noChangeShapeType="1"/>
          </p:cNvSpPr>
          <p:nvPr/>
        </p:nvSpPr>
        <p:spPr bwMode="auto">
          <a:xfrm flipH="1">
            <a:off x="4613275" y="3867150"/>
            <a:ext cx="0" cy="3635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10038" y="4354513"/>
            <a:ext cx="3990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 OH </a:t>
            </a:r>
            <a:r>
              <a:rPr lang="lv-LV" altLang="lv-LV" sz="2800" b="1" baseline="30000">
                <a:solidFill>
                  <a:srgbClr val="990000"/>
                </a:solidFill>
                <a:latin typeface="Tahoma" panose="020B0604030504040204" pitchFamily="34" charset="0"/>
              </a:rPr>
              <a:t>-</a:t>
            </a: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 + H</a:t>
            </a:r>
            <a:r>
              <a:rPr lang="lv-LV" altLang="lv-LV" sz="2800" b="1" baseline="30000">
                <a:solidFill>
                  <a:srgbClr val="990000"/>
                </a:solidFill>
                <a:latin typeface="Tahoma" panose="020B0604030504040204" pitchFamily="34" charset="0"/>
              </a:rPr>
              <a:t>+              </a:t>
            </a: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H</a:t>
            </a:r>
            <a:r>
              <a:rPr lang="lv-LV" altLang="lv-LV" sz="2800" b="1" baseline="-25000">
                <a:solidFill>
                  <a:srgbClr val="990000"/>
                </a:solidFill>
                <a:latin typeface="Tahoma" panose="020B0604030504040204" pitchFamily="34" charset="0"/>
              </a:rPr>
              <a:t>2</a:t>
            </a:r>
            <a:r>
              <a:rPr lang="lv-LV" altLang="lv-LV" sz="2800" b="1">
                <a:solidFill>
                  <a:srgbClr val="990000"/>
                </a:solidFill>
                <a:latin typeface="Tahoma" panose="020B0604030504040204" pitchFamily="34" charset="0"/>
              </a:rPr>
              <a:t>O</a:t>
            </a:r>
            <a:endParaRPr lang="en-US" altLang="lv-LV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/>
      <p:bldP spid="57352" grpId="0" animBg="1"/>
      <p:bldP spid="57353" grpId="0" animBg="1"/>
      <p:bldP spid="57354" grpId="0" animBg="1"/>
      <p:bldP spid="57355" grpId="0" animBg="1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endParaRPr lang="en-US" alt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785225" cy="5399087"/>
          </a:xfrm>
        </p:spPr>
        <p:txBody>
          <a:bodyPr/>
          <a:lstStyle/>
          <a:p>
            <a:pPr>
              <a:defRPr/>
            </a:pPr>
            <a:r>
              <a:rPr lang="lv-LV" sz="2800" dirty="0" err="1" smtClean="0">
                <a:latin typeface="+mj-lt"/>
              </a:rPr>
              <a:t>pH</a:t>
            </a:r>
            <a:r>
              <a:rPr lang="lv-LV" sz="2800" dirty="0" smtClean="0">
                <a:latin typeface="+mj-lt"/>
              </a:rPr>
              <a:t> = - </a:t>
            </a:r>
            <a:r>
              <a:rPr lang="lv-LV" sz="2800" dirty="0" err="1" smtClean="0">
                <a:latin typeface="+mj-lt"/>
              </a:rPr>
              <a:t>log</a:t>
            </a:r>
            <a:r>
              <a:rPr lang="lv-LV" sz="2800" dirty="0" smtClean="0">
                <a:latin typeface="+mj-lt"/>
              </a:rPr>
              <a:t> [H</a:t>
            </a:r>
            <a:r>
              <a:rPr lang="lv-LV" sz="2800" baseline="30000" dirty="0" smtClean="0">
                <a:latin typeface="+mj-lt"/>
              </a:rPr>
              <a:t>+</a:t>
            </a:r>
            <a:r>
              <a:rPr lang="lv-LV" sz="2800" dirty="0" smtClean="0">
                <a:latin typeface="+mj-lt"/>
              </a:rPr>
              <a:t>] </a:t>
            </a:r>
          </a:p>
          <a:p>
            <a:pPr>
              <a:defRPr/>
            </a:pPr>
            <a:r>
              <a:rPr lang="lv-LV" sz="2800" dirty="0" smtClean="0">
                <a:latin typeface="+mj-lt"/>
              </a:rPr>
              <a:t>Tīrā ūdenī pH = -log10</a:t>
            </a:r>
            <a:r>
              <a:rPr lang="lv-LV" sz="2800" baseline="30000" dirty="0" smtClean="0">
                <a:latin typeface="+mj-lt"/>
              </a:rPr>
              <a:t>-7</a:t>
            </a:r>
            <a:r>
              <a:rPr lang="lv-LV" sz="2800" dirty="0">
                <a:latin typeface="+mj-lt"/>
              </a:rPr>
              <a:t> </a:t>
            </a:r>
            <a:r>
              <a:rPr lang="lv-LV" sz="2800" dirty="0" smtClean="0">
                <a:latin typeface="+mj-lt"/>
              </a:rPr>
              <a:t>=7</a:t>
            </a:r>
          </a:p>
          <a:p>
            <a:pPr>
              <a:defRPr/>
            </a:pPr>
            <a:r>
              <a:rPr lang="lv-LV" sz="2800" dirty="0" smtClean="0">
                <a:latin typeface="+mj-lt"/>
              </a:rPr>
              <a:t>Pieliekot skābi, H</a:t>
            </a:r>
            <a:r>
              <a:rPr lang="lv-LV" sz="2800" baseline="30000" dirty="0" smtClean="0">
                <a:latin typeface="+mj-lt"/>
              </a:rPr>
              <a:t>+</a:t>
            </a:r>
            <a:r>
              <a:rPr lang="lv-LV" sz="2800" dirty="0" smtClean="0">
                <a:latin typeface="+mj-lt"/>
              </a:rPr>
              <a:t> jonu koncentrācija pieaug (un </a:t>
            </a:r>
            <a:r>
              <a:rPr lang="lv-LV" sz="2800" dirty="0" err="1" smtClean="0">
                <a:latin typeface="+mj-lt"/>
              </a:rPr>
              <a:t>pH</a:t>
            </a:r>
            <a:r>
              <a:rPr lang="lv-LV" sz="2800" dirty="0" smtClean="0">
                <a:latin typeface="+mj-lt"/>
              </a:rPr>
              <a:t> samazinās) skābes disociācijas dēļ:</a:t>
            </a:r>
          </a:p>
          <a:p>
            <a:pPr>
              <a:defRPr/>
            </a:pPr>
            <a:r>
              <a:rPr lang="lv-LV" sz="2800" dirty="0" err="1" smtClean="0">
                <a:latin typeface="+mj-lt"/>
              </a:rPr>
              <a:t>HCl</a:t>
            </a:r>
            <a:r>
              <a:rPr lang="lv-LV" sz="2800" dirty="0" smtClean="0">
                <a:latin typeface="+mj-lt"/>
              </a:rPr>
              <a:t> </a:t>
            </a:r>
            <a:r>
              <a:rPr lang="lv-LV" sz="2800" dirty="0">
                <a:latin typeface="+mj-lt"/>
              </a:rPr>
              <a:t>→</a:t>
            </a:r>
            <a:r>
              <a:rPr lang="lv-LV" sz="2800" dirty="0" smtClean="0">
                <a:latin typeface="+mj-lt"/>
              </a:rPr>
              <a:t> H</a:t>
            </a:r>
            <a:r>
              <a:rPr lang="lv-LV" sz="2800" baseline="30000" dirty="0" smtClean="0">
                <a:latin typeface="+mj-lt"/>
              </a:rPr>
              <a:t>+ </a:t>
            </a:r>
            <a:r>
              <a:rPr lang="lv-LV" sz="2800" dirty="0" smtClean="0">
                <a:latin typeface="+mj-lt"/>
              </a:rPr>
              <a:t>+ Cl</a:t>
            </a:r>
            <a:r>
              <a:rPr lang="lv-LV" sz="2800" baseline="30000" dirty="0" smtClean="0">
                <a:latin typeface="+mj-lt"/>
              </a:rPr>
              <a:t>-</a:t>
            </a:r>
          </a:p>
          <a:p>
            <a:pPr>
              <a:defRPr/>
            </a:pPr>
            <a:r>
              <a:rPr lang="lv-LV" sz="2800" dirty="0" smtClean="0">
                <a:latin typeface="+mj-lt"/>
              </a:rPr>
              <a:t>Pieliekot sārmu, </a:t>
            </a:r>
            <a:r>
              <a:rPr lang="lv-LV" sz="2800" dirty="0">
                <a:latin typeface="+mj-lt"/>
              </a:rPr>
              <a:t>H</a:t>
            </a:r>
            <a:r>
              <a:rPr lang="lv-LV" sz="2800" baseline="30000" dirty="0" smtClean="0">
                <a:latin typeface="+mj-lt"/>
              </a:rPr>
              <a:t>+</a:t>
            </a:r>
            <a:r>
              <a:rPr lang="lv-LV" sz="2800" dirty="0">
                <a:latin typeface="+mj-lt"/>
              </a:rPr>
              <a:t> jonu </a:t>
            </a:r>
            <a:r>
              <a:rPr lang="lv-LV" sz="2800" dirty="0" smtClean="0">
                <a:latin typeface="+mj-lt"/>
              </a:rPr>
              <a:t>koncentrācija samazinās (un </a:t>
            </a:r>
            <a:r>
              <a:rPr lang="lv-LV" sz="2800" dirty="0" err="1" smtClean="0">
                <a:latin typeface="+mj-lt"/>
              </a:rPr>
              <a:t>pH</a:t>
            </a:r>
            <a:r>
              <a:rPr lang="lv-LV" sz="2800" dirty="0" smtClean="0">
                <a:latin typeface="+mj-lt"/>
              </a:rPr>
              <a:t> palielinās), jo:</a:t>
            </a:r>
          </a:p>
          <a:p>
            <a:pPr>
              <a:defRPr/>
            </a:pPr>
            <a:r>
              <a:rPr lang="lv-LV" sz="2800" dirty="0" smtClean="0">
                <a:latin typeface="+mj-lt"/>
              </a:rPr>
              <a:t>1) Sārms disociē:</a:t>
            </a:r>
          </a:p>
          <a:p>
            <a:pPr marL="457200" lvl="1" indent="0">
              <a:buFontTx/>
              <a:buNone/>
              <a:defRPr/>
            </a:pPr>
            <a:r>
              <a:rPr lang="lv-LV" dirty="0" err="1" smtClean="0">
                <a:latin typeface="+mj-lt"/>
              </a:rPr>
              <a:t>NaOH</a:t>
            </a:r>
            <a:r>
              <a:rPr lang="lv-LV" dirty="0" smtClean="0">
                <a:latin typeface="+mj-lt"/>
              </a:rPr>
              <a:t> → </a:t>
            </a:r>
            <a:r>
              <a:rPr lang="lv-LV" dirty="0" err="1" smtClean="0">
                <a:latin typeface="+mj-lt"/>
              </a:rPr>
              <a:t>Na</a:t>
            </a:r>
            <a:r>
              <a:rPr lang="lv-LV" baseline="30000" dirty="0" smtClean="0">
                <a:latin typeface="+mj-lt"/>
              </a:rPr>
              <a:t>+</a:t>
            </a:r>
            <a:r>
              <a:rPr lang="lv-LV" dirty="0" smtClean="0">
                <a:latin typeface="+mj-lt"/>
              </a:rPr>
              <a:t> + OH</a:t>
            </a:r>
            <a:r>
              <a:rPr lang="lv-LV" baseline="30000" dirty="0" smtClean="0">
                <a:latin typeface="+mj-lt"/>
              </a:rPr>
              <a:t>-</a:t>
            </a:r>
          </a:p>
          <a:p>
            <a:pPr>
              <a:defRPr/>
            </a:pPr>
            <a:r>
              <a:rPr lang="lv-LV" sz="2800" dirty="0" smtClean="0">
                <a:latin typeface="+mj-lt"/>
              </a:rPr>
              <a:t>2) OH</a:t>
            </a:r>
            <a:r>
              <a:rPr lang="lv-LV" sz="2800" baseline="30000" dirty="0" smtClean="0">
                <a:latin typeface="+mj-lt"/>
              </a:rPr>
              <a:t>-</a:t>
            </a:r>
            <a:r>
              <a:rPr lang="lv-LV" sz="2800" dirty="0" smtClean="0">
                <a:latin typeface="+mj-lt"/>
              </a:rPr>
              <a:t> joni reaģē ar šķīdumā esošajiem H</a:t>
            </a:r>
            <a:r>
              <a:rPr lang="lv-LV" sz="2800" baseline="30000" dirty="0" smtClean="0">
                <a:latin typeface="+mj-lt"/>
              </a:rPr>
              <a:t>+</a:t>
            </a:r>
            <a:r>
              <a:rPr lang="lv-LV" sz="2800" dirty="0" smtClean="0">
                <a:latin typeface="+mj-lt"/>
              </a:rPr>
              <a:t> joniem:</a:t>
            </a:r>
          </a:p>
          <a:p>
            <a:pPr marL="457200" lvl="1" indent="0">
              <a:buFontTx/>
              <a:buNone/>
              <a:defRPr/>
            </a:pPr>
            <a:r>
              <a:rPr lang="lv-LV" dirty="0">
                <a:latin typeface="+mj-lt"/>
              </a:rPr>
              <a:t>H</a:t>
            </a:r>
            <a:r>
              <a:rPr lang="lv-LV" baseline="30000" dirty="0" smtClean="0">
                <a:latin typeface="+mj-lt"/>
              </a:rPr>
              <a:t>+ </a:t>
            </a:r>
            <a:r>
              <a:rPr lang="lv-LV" dirty="0" smtClean="0">
                <a:latin typeface="+mj-lt"/>
              </a:rPr>
              <a:t>+ OH</a:t>
            </a:r>
            <a:r>
              <a:rPr lang="lv-LV" baseline="30000" dirty="0" smtClean="0">
                <a:latin typeface="+mj-lt"/>
              </a:rPr>
              <a:t>-</a:t>
            </a:r>
            <a:r>
              <a:rPr lang="lv-LV" dirty="0" smtClean="0">
                <a:latin typeface="+mj-lt"/>
              </a:rPr>
              <a:t> → H</a:t>
            </a:r>
            <a:r>
              <a:rPr lang="lv-LV" baseline="-25000" dirty="0" smtClean="0">
                <a:latin typeface="+mj-lt"/>
              </a:rPr>
              <a:t>2</a:t>
            </a:r>
            <a:r>
              <a:rPr lang="lv-LV" dirty="0" smtClean="0">
                <a:latin typeface="+mj-lt"/>
              </a:rPr>
              <a:t>O</a:t>
            </a:r>
          </a:p>
          <a:p>
            <a:pPr>
              <a:defRPr/>
            </a:pPr>
            <a:endParaRPr lang="lv-LV" sz="2800" dirty="0" smtClean="0">
              <a:latin typeface="+mj-lt"/>
            </a:endParaRPr>
          </a:p>
          <a:p>
            <a:pPr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AEA012-C58B-4078-867E-FDC86CD3DE96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85800" y="-100013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Ūdens jonu reizinājums</a:t>
            </a:r>
            <a:endParaRPr lang="en-US" alt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353425" cy="4465637"/>
          </a:xfrm>
        </p:spPr>
        <p:txBody>
          <a:bodyPr/>
          <a:lstStyle/>
          <a:p>
            <a:pPr>
              <a:defRPr/>
            </a:pPr>
            <a:r>
              <a:rPr lang="lv-LV" sz="2400" dirty="0" smtClean="0"/>
              <a:t>Ūdens šķīdumos H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un OH</a:t>
            </a:r>
            <a:r>
              <a:rPr lang="lv-LV" sz="2400" baseline="30000" dirty="0" smtClean="0"/>
              <a:t>-</a:t>
            </a:r>
            <a:r>
              <a:rPr lang="lv-LV" sz="2400" dirty="0" smtClean="0"/>
              <a:t> koncentrācija ir savstarpēji saistīta</a:t>
            </a:r>
          </a:p>
          <a:p>
            <a:pPr>
              <a:defRPr/>
            </a:pPr>
            <a:r>
              <a:rPr lang="lv-LV" sz="2400" dirty="0" smtClean="0">
                <a:latin typeface="+mj-lt"/>
              </a:rPr>
              <a:t>Palielinot vienu, otra tikpat reižu samazinās</a:t>
            </a:r>
          </a:p>
          <a:p>
            <a:pPr>
              <a:defRPr/>
            </a:pPr>
            <a:r>
              <a:rPr lang="lv-LV" sz="2400" dirty="0" smtClean="0">
                <a:latin typeface="+mj-lt"/>
              </a:rPr>
              <a:t>Abu koncentrāciju reizinājums ir konstants lielums:</a:t>
            </a:r>
          </a:p>
          <a:p>
            <a:pPr marL="0" indent="0" algn="ctr">
              <a:buFontTx/>
              <a:buNone/>
              <a:defRPr/>
            </a:pPr>
            <a:r>
              <a:rPr lang="lv-LV" sz="2400" b="1" dirty="0" smtClean="0">
                <a:latin typeface="Tahoma" pitchFamily="34" charset="0"/>
              </a:rPr>
              <a:t>[H</a:t>
            </a:r>
            <a:r>
              <a:rPr lang="lv-LV" sz="2400" b="1" baseline="30000" dirty="0" smtClean="0">
                <a:latin typeface="Tahoma" pitchFamily="34" charset="0"/>
              </a:rPr>
              <a:t>+</a:t>
            </a:r>
            <a:r>
              <a:rPr lang="lv-LV" sz="2400" b="1" dirty="0" smtClean="0">
                <a:latin typeface="Tahoma" pitchFamily="34" charset="0"/>
              </a:rPr>
              <a:t>] · [OH</a:t>
            </a:r>
            <a:r>
              <a:rPr lang="lv-LV" sz="2400" b="1" baseline="30000" dirty="0" smtClean="0">
                <a:latin typeface="Tahoma" pitchFamily="34" charset="0"/>
              </a:rPr>
              <a:t>-</a:t>
            </a:r>
            <a:r>
              <a:rPr lang="lv-LV" sz="2400" b="1" dirty="0" smtClean="0">
                <a:latin typeface="Tahoma" pitchFamily="34" charset="0"/>
              </a:rPr>
              <a:t>] = 10 </a:t>
            </a:r>
            <a:r>
              <a:rPr lang="lv-LV" sz="2400" b="1" baseline="30000" dirty="0" smtClean="0">
                <a:latin typeface="Tahoma" pitchFamily="34" charset="0"/>
              </a:rPr>
              <a:t>-14</a:t>
            </a:r>
            <a:r>
              <a:rPr lang="lv-LV" sz="2400" b="1" dirty="0" smtClean="0">
                <a:latin typeface="Tahoma" pitchFamily="34" charset="0"/>
              </a:rPr>
              <a:t> M</a:t>
            </a:r>
            <a:r>
              <a:rPr lang="lv-LV" sz="2400" b="1" baseline="30000" dirty="0" smtClean="0">
                <a:latin typeface="Tahoma" pitchFamily="34" charset="0"/>
              </a:rPr>
              <a:t>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400" dirty="0" smtClean="0">
                <a:latin typeface="+mj-lt"/>
              </a:rPr>
              <a:t>Tādejādi, zinot H</a:t>
            </a:r>
            <a:r>
              <a:rPr lang="lv-LV" sz="2400" baseline="30000" dirty="0" smtClean="0">
                <a:latin typeface="+mj-lt"/>
              </a:rPr>
              <a:t>+</a:t>
            </a:r>
            <a:r>
              <a:rPr lang="lv-LV" sz="2400" dirty="0" smtClean="0">
                <a:latin typeface="+mj-lt"/>
              </a:rPr>
              <a:t> jonu koncentrāciju, vienmēr var izrēķināt OH</a:t>
            </a:r>
            <a:r>
              <a:rPr lang="lv-LV" sz="2400" baseline="30000" dirty="0" smtClean="0">
                <a:latin typeface="+mj-lt"/>
              </a:rPr>
              <a:t>-</a:t>
            </a:r>
            <a:r>
              <a:rPr lang="lv-LV" sz="2400" dirty="0" smtClean="0">
                <a:latin typeface="+mj-lt"/>
              </a:rPr>
              <a:t> jonu koncentrāciju un </a:t>
            </a:r>
            <a:r>
              <a:rPr lang="lv-LV" sz="2400" dirty="0" smtClean="0">
                <a:latin typeface="+mj-lt"/>
              </a:rPr>
              <a:t>otrādi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400" dirty="0" smtClean="0">
                <a:latin typeface="+mj-lt"/>
              </a:rPr>
              <a:t>Ja [H</a:t>
            </a:r>
            <a:r>
              <a:rPr lang="lv-LV" sz="2400" baseline="30000" dirty="0" smtClean="0">
                <a:latin typeface="+mj-lt"/>
              </a:rPr>
              <a:t>+</a:t>
            </a:r>
            <a:r>
              <a:rPr lang="lv-LV" sz="2400" dirty="0" smtClean="0">
                <a:latin typeface="+mj-lt"/>
              </a:rPr>
              <a:t>] = [OH</a:t>
            </a:r>
            <a:r>
              <a:rPr lang="lv-LV" sz="2400" baseline="30000" dirty="0" smtClean="0">
                <a:latin typeface="+mj-lt"/>
              </a:rPr>
              <a:t>-</a:t>
            </a:r>
            <a:r>
              <a:rPr lang="lv-LV" sz="2400" dirty="0" smtClean="0">
                <a:latin typeface="+mj-lt"/>
              </a:rPr>
              <a:t>], t.i., šķīmums ir neitrāls, tad: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400" dirty="0"/>
              <a:t>[H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] =             = 10</a:t>
            </a:r>
            <a:r>
              <a:rPr lang="lv-LV" sz="2400" baseline="30000" dirty="0" smtClean="0"/>
              <a:t>-7</a:t>
            </a:r>
            <a:r>
              <a:rPr lang="lv-LV" sz="24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400" dirty="0" smtClean="0"/>
              <a:t>pH = -log10</a:t>
            </a:r>
            <a:r>
              <a:rPr lang="lv-LV" sz="2400" baseline="30000" dirty="0" smtClean="0"/>
              <a:t>-7</a:t>
            </a:r>
            <a:r>
              <a:rPr lang="lv-LV" sz="2400" dirty="0" smtClean="0"/>
              <a:t> = 7 </a:t>
            </a:r>
            <a:endParaRPr lang="lv-LV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lv-LV" sz="2400" dirty="0" smtClean="0">
              <a:latin typeface="+mj-lt"/>
            </a:endParaRPr>
          </a:p>
          <a:p>
            <a:pPr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CF38A4-7218-49CC-97EC-F415F27EEDD5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1093" y="4545233"/>
            <a:ext cx="932018" cy="369332"/>
            <a:chOff x="1791093" y="4545233"/>
            <a:chExt cx="932018" cy="369332"/>
          </a:xfrm>
        </p:grpSpPr>
        <p:sp>
          <p:nvSpPr>
            <p:cNvPr id="6" name="Rectangle 5"/>
            <p:cNvSpPr/>
            <p:nvPr/>
          </p:nvSpPr>
          <p:spPr>
            <a:xfrm>
              <a:off x="1914876" y="4545233"/>
              <a:ext cx="8082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b="1" dirty="0">
                  <a:latin typeface="Tahoma" pitchFamily="34" charset="0"/>
                </a:rPr>
                <a:t>10 </a:t>
              </a:r>
              <a:r>
                <a:rPr lang="lv-LV" b="1" baseline="30000" dirty="0">
                  <a:latin typeface="Tahoma" pitchFamily="34" charset="0"/>
                </a:rPr>
                <a:t>-14</a:t>
              </a:r>
              <a:endParaRPr lang="lv-LV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791093" y="4581426"/>
              <a:ext cx="867266" cy="282804"/>
            </a:xfrm>
            <a:custGeom>
              <a:avLst/>
              <a:gdLst>
                <a:gd name="connsiteX0" fmla="*/ 0 w 867266"/>
                <a:gd name="connsiteY0" fmla="*/ 131976 h 282804"/>
                <a:gd name="connsiteX1" fmla="*/ 160256 w 867266"/>
                <a:gd name="connsiteY1" fmla="*/ 282804 h 282804"/>
                <a:gd name="connsiteX2" fmla="*/ 188536 w 867266"/>
                <a:gd name="connsiteY2" fmla="*/ 9427 h 282804"/>
                <a:gd name="connsiteX3" fmla="*/ 867266 w 867266"/>
                <a:gd name="connsiteY3" fmla="*/ 0 h 28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266" h="282804">
                  <a:moveTo>
                    <a:pt x="0" y="131976"/>
                  </a:moveTo>
                  <a:lnTo>
                    <a:pt x="160256" y="282804"/>
                  </a:lnTo>
                  <a:lnTo>
                    <a:pt x="188536" y="9427"/>
                  </a:lnTo>
                  <a:lnTo>
                    <a:pt x="867266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6884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v-LV" altLang="lv-LV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 aprēķins stiprai skābei</a:t>
            </a:r>
            <a:endParaRPr lang="en-US" altLang="lv-LV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81200"/>
            <a:ext cx="8280400" cy="4114800"/>
          </a:xfrm>
        </p:spPr>
        <p:txBody>
          <a:bodyPr/>
          <a:lstStyle/>
          <a:p>
            <a:r>
              <a:rPr lang="lv-LV" altLang="lv-LV" sz="2800" smtClean="0"/>
              <a:t>Stipras skābes ūdenī disociē gandrīz pilnīgi</a:t>
            </a:r>
          </a:p>
          <a:p>
            <a:r>
              <a:rPr lang="lv-LV" altLang="lv-LV" sz="2800" smtClean="0"/>
              <a:t>Tātad, H</a:t>
            </a:r>
            <a:r>
              <a:rPr lang="lv-LV" altLang="lv-LV" sz="2800" baseline="30000" smtClean="0"/>
              <a:t>+</a:t>
            </a:r>
            <a:r>
              <a:rPr lang="lv-LV" altLang="lv-LV" sz="2800" smtClean="0"/>
              <a:t> jonu koncentrācija ir tāda pati, kā skābei un var tieši aprēķināt pH</a:t>
            </a:r>
          </a:p>
          <a:p>
            <a:r>
              <a:rPr lang="lv-LV" altLang="lv-LV" sz="2800" smtClean="0"/>
              <a:t>Piemēram, 0.1 M sālsskābē H</a:t>
            </a:r>
            <a:r>
              <a:rPr lang="lv-LV" altLang="lv-LV" sz="2800" baseline="30000" smtClean="0"/>
              <a:t>+</a:t>
            </a:r>
            <a:r>
              <a:rPr lang="lv-LV" altLang="lv-LV" sz="2800" smtClean="0"/>
              <a:t> jonu koncentrācija arī ir 0.1M, tātad:</a:t>
            </a:r>
          </a:p>
          <a:p>
            <a:r>
              <a:rPr lang="lv-LV" altLang="lv-LV" sz="2800" smtClean="0"/>
              <a:t>pH = -log 0.1 = 1</a:t>
            </a:r>
          </a:p>
          <a:p>
            <a:endParaRPr lang="en-US" altLang="lv-LV" sz="280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C56F39-D65E-4DBF-8787-A7A0EF2CF8BD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 aprēķins stiprai bāzei</a:t>
            </a:r>
            <a:endParaRPr lang="en-US" altLang="lv-LV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4114800"/>
          </a:xfrm>
        </p:spPr>
        <p:txBody>
          <a:bodyPr/>
          <a:lstStyle/>
          <a:p>
            <a:pPr>
              <a:defRPr/>
            </a:pPr>
            <a:r>
              <a:rPr lang="lv-LV" sz="2800" dirty="0" smtClean="0"/>
              <a:t>Stipras bāzes ūdenī disociē gandrīz pilnīgi</a:t>
            </a:r>
          </a:p>
          <a:p>
            <a:pPr>
              <a:defRPr/>
            </a:pPr>
            <a:r>
              <a:rPr lang="lv-LV" sz="2800" dirty="0" smtClean="0"/>
              <a:t>Tātad, OH</a:t>
            </a:r>
            <a:r>
              <a:rPr lang="lv-LV" sz="2800" baseline="30000" dirty="0" smtClean="0"/>
              <a:t>-</a:t>
            </a:r>
            <a:r>
              <a:rPr lang="lv-LV" sz="2800" dirty="0" smtClean="0"/>
              <a:t> jonu koncentrācija ir tāda pati, kā bāzei</a:t>
            </a:r>
          </a:p>
          <a:p>
            <a:pPr>
              <a:defRPr/>
            </a:pPr>
            <a:r>
              <a:rPr lang="lv-LV" sz="2800" dirty="0" smtClean="0"/>
              <a:t>Zinot OH</a:t>
            </a:r>
            <a:r>
              <a:rPr lang="lv-LV" sz="2800" baseline="30000" dirty="0" smtClean="0"/>
              <a:t>-</a:t>
            </a:r>
            <a:r>
              <a:rPr lang="lv-LV" sz="2800" dirty="0" smtClean="0"/>
              <a:t> jonu koncentrāciju, H</a:t>
            </a:r>
            <a:r>
              <a:rPr lang="lv-LV" sz="2800" baseline="30000" dirty="0" smtClean="0"/>
              <a:t>+</a:t>
            </a:r>
            <a:r>
              <a:rPr lang="lv-LV" sz="2800" dirty="0" smtClean="0"/>
              <a:t> jonu koncentrāciju var aprēķināt no ūdens jonu reizinājuma (10</a:t>
            </a:r>
            <a:r>
              <a:rPr lang="lv-LV" sz="2800" baseline="30000" dirty="0" smtClean="0"/>
              <a:t>-14</a:t>
            </a:r>
            <a:r>
              <a:rPr lang="lv-LV" sz="2800" dirty="0" smtClean="0"/>
              <a:t>M</a:t>
            </a:r>
            <a:r>
              <a:rPr lang="lv-LV" sz="2800" baseline="30000" dirty="0" smtClean="0"/>
              <a:t>2</a:t>
            </a:r>
            <a:r>
              <a:rPr lang="lv-LV" sz="2800" dirty="0" smtClean="0"/>
              <a:t>)</a:t>
            </a:r>
          </a:p>
          <a:p>
            <a:pPr>
              <a:defRPr/>
            </a:pPr>
            <a:r>
              <a:rPr lang="lv-LV" sz="2800" dirty="0" smtClean="0"/>
              <a:t>Piemēram, 0.1 M </a:t>
            </a:r>
            <a:r>
              <a:rPr lang="lv-LV" sz="2800" dirty="0" err="1" smtClean="0"/>
              <a:t>NaOH</a:t>
            </a:r>
            <a:r>
              <a:rPr lang="lv-LV" sz="2800" dirty="0" smtClean="0"/>
              <a:t> OH</a:t>
            </a:r>
            <a:r>
              <a:rPr lang="lv-LV" sz="2800" baseline="30000" dirty="0" smtClean="0"/>
              <a:t>-</a:t>
            </a:r>
            <a:r>
              <a:rPr lang="lv-LV" sz="2800" dirty="0" smtClean="0"/>
              <a:t> jonu koncentrācija arī ir 0.1M, tātad:</a:t>
            </a:r>
          </a:p>
          <a:p>
            <a:pPr>
              <a:defRPr/>
            </a:pPr>
            <a:r>
              <a:rPr lang="lv-LV" sz="2800" dirty="0" smtClean="0"/>
              <a:t>[H</a:t>
            </a:r>
            <a:r>
              <a:rPr lang="lv-LV" sz="2800" baseline="30000" dirty="0" smtClean="0"/>
              <a:t>+</a:t>
            </a:r>
            <a:r>
              <a:rPr lang="lv-LV" sz="2800" dirty="0" smtClean="0"/>
              <a:t>] = 10</a:t>
            </a:r>
            <a:r>
              <a:rPr lang="lv-LV" sz="2800" baseline="30000" dirty="0" smtClean="0"/>
              <a:t>-14</a:t>
            </a:r>
            <a:r>
              <a:rPr lang="lv-LV" sz="2800" dirty="0" smtClean="0"/>
              <a:t>/0.1 = 10</a:t>
            </a:r>
            <a:r>
              <a:rPr lang="lv-LV" sz="2800" baseline="30000" dirty="0" smtClean="0"/>
              <a:t>-13</a:t>
            </a:r>
          </a:p>
          <a:p>
            <a:pPr>
              <a:defRPr/>
            </a:pPr>
            <a:r>
              <a:rPr lang="lv-LV" sz="2800" dirty="0" err="1" smtClean="0"/>
              <a:t>pH</a:t>
            </a:r>
            <a:r>
              <a:rPr lang="lv-LV" sz="2800" dirty="0" smtClean="0"/>
              <a:t> = -</a:t>
            </a:r>
            <a:r>
              <a:rPr lang="lv-LV" sz="2800" dirty="0" err="1" smtClean="0"/>
              <a:t>log</a:t>
            </a:r>
            <a:r>
              <a:rPr lang="lv-LV" sz="2800" dirty="0" smtClean="0"/>
              <a:t> 10</a:t>
            </a:r>
            <a:r>
              <a:rPr lang="lv-LV" sz="2800" baseline="30000" dirty="0" smtClean="0"/>
              <a:t>-13</a:t>
            </a:r>
            <a:r>
              <a:rPr lang="lv-LV" sz="2800" dirty="0" smtClean="0"/>
              <a:t> = 13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FA3011-8863-4541-9688-C076FF9DDC9E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97F65C-A570-4EB9-810D-C7365E568814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  <p:sp>
        <p:nvSpPr>
          <p:cNvPr id="63491" name="Text Box 3076"/>
          <p:cNvSpPr txBox="1">
            <a:spLocks noChangeArrowheads="1"/>
          </p:cNvSpPr>
          <p:nvPr/>
        </p:nvSpPr>
        <p:spPr bwMode="auto">
          <a:xfrm>
            <a:off x="201613" y="2359025"/>
            <a:ext cx="80962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pK</a:t>
            </a:r>
            <a:r>
              <a:rPr lang="lv-LV" altLang="lv-LV" sz="24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=-log[K</a:t>
            </a:r>
            <a:r>
              <a:rPr lang="lv-LV" altLang="lv-LV" sz="24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400">
                <a:solidFill>
                  <a:srgbClr val="000000"/>
                </a:solidFill>
              </a:rPr>
              <a:t>Jo mazāks pK</a:t>
            </a:r>
            <a:r>
              <a:rPr lang="lv-LV" altLang="lv-LV" sz="2400" baseline="-25000">
                <a:solidFill>
                  <a:srgbClr val="000000"/>
                </a:solidFill>
              </a:rPr>
              <a:t>a</a:t>
            </a:r>
            <a:r>
              <a:rPr lang="lv-LV" altLang="lv-LV" sz="2400">
                <a:solidFill>
                  <a:srgbClr val="000000"/>
                </a:solidFill>
              </a:rPr>
              <a:t>, jo stiprāka skābe.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400">
                <a:solidFill>
                  <a:srgbClr val="000000"/>
                </a:solidFill>
              </a:rPr>
              <a:t>pK</a:t>
            </a:r>
            <a:r>
              <a:rPr lang="lv-LV" altLang="lv-LV" sz="2400" baseline="-25000">
                <a:solidFill>
                  <a:srgbClr val="000000"/>
                </a:solidFill>
              </a:rPr>
              <a:t>a</a:t>
            </a:r>
            <a:r>
              <a:rPr lang="lv-LV" altLang="lv-LV" sz="2400">
                <a:solidFill>
                  <a:srgbClr val="000000"/>
                </a:solidFill>
              </a:rPr>
              <a:t> ir skaitliski vienāds ar pH, pie kura puse skābes molekulu šķīdumā ir disociētā stāvoklī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400">
                <a:solidFill>
                  <a:srgbClr val="000000"/>
                </a:solidFill>
              </a:rPr>
              <a:t>Div- un trīsvērtīgām skābēm katrai disociācijas stadijai ir savs pK</a:t>
            </a:r>
            <a:r>
              <a:rPr lang="lv-LV" altLang="lv-LV" sz="2400" baseline="-25000">
                <a:solidFill>
                  <a:srgbClr val="000000"/>
                </a:solidFill>
              </a:rPr>
              <a:t>a</a:t>
            </a:r>
            <a:endParaRPr lang="en-GB" altLang="lv-LV" sz="2400">
              <a:solidFill>
                <a:srgbClr val="000000"/>
              </a:solidFill>
            </a:endParaRPr>
          </a:p>
        </p:txBody>
      </p:sp>
      <p:sp>
        <p:nvSpPr>
          <p:cNvPr id="63492" name="Text Box 3077"/>
          <p:cNvSpPr txBox="1">
            <a:spLocks noChangeArrowheads="1"/>
          </p:cNvSpPr>
          <p:nvPr/>
        </p:nvSpPr>
        <p:spPr bwMode="auto">
          <a:xfrm>
            <a:off x="171450" y="433388"/>
            <a:ext cx="8743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lv-LV" altLang="lv-LV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Skābju stiprumu raksturo skābes disociācijas konstante pK</a:t>
            </a:r>
            <a:r>
              <a:rPr lang="lv-LV" altLang="lv-LV" sz="280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</a:t>
            </a:r>
            <a:r>
              <a:rPr lang="lv-LV" altLang="lv-LV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</a:t>
            </a:r>
            <a:endParaRPr lang="en-GB" altLang="lv-LV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63493" name="Text Box 3078"/>
          <p:cNvSpPr txBox="1">
            <a:spLocks noChangeArrowheads="1"/>
          </p:cNvSpPr>
          <p:nvPr/>
        </p:nvSpPr>
        <p:spPr bwMode="auto">
          <a:xfrm>
            <a:off x="1143000" y="5257800"/>
            <a:ext cx="7772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H</a:t>
            </a:r>
            <a:r>
              <a:rPr lang="lv-LV" altLang="lv-LV" sz="24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PO</a:t>
            </a:r>
            <a:r>
              <a:rPr lang="lv-LV" altLang="lv-LV" sz="24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4                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H</a:t>
            </a:r>
            <a:r>
              <a:rPr lang="lv-LV" altLang="lv-LV" sz="24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PO</a:t>
            </a:r>
            <a:r>
              <a:rPr lang="lv-LV" altLang="lv-LV" sz="24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lv-LV" altLang="lv-LV" sz="2400" b="1" baseline="30000">
                <a:solidFill>
                  <a:srgbClr val="000000"/>
                </a:solidFill>
                <a:latin typeface="Tahoma" panose="020B0604030504040204" pitchFamily="34" charset="0"/>
              </a:rPr>
              <a:t>-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 + H</a:t>
            </a:r>
            <a:r>
              <a:rPr lang="lv-LV" altLang="lv-LV" sz="2400" b="1" baseline="30000">
                <a:solidFill>
                  <a:srgbClr val="000000"/>
                </a:solidFill>
                <a:latin typeface="Tahoma" panose="020B0604030504040204" pitchFamily="34" charset="0"/>
              </a:rPr>
              <a:t>+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	         pK</a:t>
            </a:r>
            <a:r>
              <a:rPr lang="lv-LV" altLang="lv-LV" sz="24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 = 1.8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H</a:t>
            </a:r>
            <a:r>
              <a:rPr lang="lv-LV" altLang="lv-LV" sz="24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PO</a:t>
            </a:r>
            <a:r>
              <a:rPr lang="lv-LV" altLang="lv-LV" sz="24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lv-LV" altLang="lv-LV" sz="2400" b="1" baseline="30000">
                <a:solidFill>
                  <a:srgbClr val="000000"/>
                </a:solidFill>
                <a:latin typeface="Tahoma" panose="020B0604030504040204" pitchFamily="34" charset="0"/>
              </a:rPr>
              <a:t>-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lv-LV" altLang="lv-LV" sz="24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             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HPO</a:t>
            </a:r>
            <a:r>
              <a:rPr lang="lv-LV" altLang="lv-LV" sz="24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lv-LV" altLang="lv-LV" sz="2400" b="1" baseline="30000">
                <a:solidFill>
                  <a:srgbClr val="000000"/>
                </a:solidFill>
                <a:latin typeface="Tahoma" panose="020B0604030504040204" pitchFamily="34" charset="0"/>
              </a:rPr>
              <a:t>2-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 + H</a:t>
            </a:r>
            <a:r>
              <a:rPr lang="lv-LV" altLang="lv-LV" sz="2400" b="1" baseline="30000">
                <a:solidFill>
                  <a:srgbClr val="000000"/>
                </a:solidFill>
                <a:latin typeface="Tahoma" panose="020B0604030504040204" pitchFamily="34" charset="0"/>
              </a:rPr>
              <a:t>+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	         pK</a:t>
            </a:r>
            <a:r>
              <a:rPr lang="lv-LV" altLang="lv-LV" sz="2400" b="1" baseline="-25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lv-LV" altLang="lv-LV" sz="2400" b="1">
                <a:solidFill>
                  <a:srgbClr val="000000"/>
                </a:solidFill>
                <a:latin typeface="Tahoma" panose="020B0604030504040204" pitchFamily="34" charset="0"/>
              </a:rPr>
              <a:t> = 7.2</a:t>
            </a:r>
            <a:r>
              <a:rPr lang="lv-LV" altLang="lv-LV" sz="2400">
                <a:solidFill>
                  <a:srgbClr val="000000"/>
                </a:solidFill>
                <a:latin typeface="Tahoma" panose="020B0604030504040204" pitchFamily="34" charset="0"/>
              </a:rPr>
              <a:t>	 </a:t>
            </a:r>
            <a:endParaRPr lang="en-GB" altLang="lv-LV" sz="2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3494" name="Line 3081"/>
          <p:cNvSpPr>
            <a:spLocks noChangeShapeType="1"/>
          </p:cNvSpPr>
          <p:nvPr/>
        </p:nvSpPr>
        <p:spPr bwMode="auto">
          <a:xfrm>
            <a:off x="2514600" y="5486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  <p:sp>
        <p:nvSpPr>
          <p:cNvPr id="63495" name="Line 3082"/>
          <p:cNvSpPr>
            <a:spLocks noChangeShapeType="1"/>
          </p:cNvSpPr>
          <p:nvPr/>
        </p:nvSpPr>
        <p:spPr bwMode="auto">
          <a:xfrm flipH="1">
            <a:off x="2438400" y="5562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  <p:sp>
        <p:nvSpPr>
          <p:cNvPr id="63496" name="Line 3083"/>
          <p:cNvSpPr>
            <a:spLocks noChangeShapeType="1"/>
          </p:cNvSpPr>
          <p:nvPr/>
        </p:nvSpPr>
        <p:spPr bwMode="auto">
          <a:xfrm>
            <a:off x="2514600" y="5791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  <p:sp>
        <p:nvSpPr>
          <p:cNvPr id="63497" name="Line 3084"/>
          <p:cNvSpPr>
            <a:spLocks noChangeShapeType="1"/>
          </p:cNvSpPr>
          <p:nvPr/>
        </p:nvSpPr>
        <p:spPr bwMode="auto">
          <a:xfrm flipH="1">
            <a:off x="2438400" y="5867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600">
              <a:solidFill>
                <a:srgbClr val="000000"/>
              </a:solidFill>
            </a:endParaRPr>
          </a:p>
        </p:txBody>
      </p:sp>
      <p:sp>
        <p:nvSpPr>
          <p:cNvPr id="63498" name="TextBox 1"/>
          <p:cNvSpPr txBox="1">
            <a:spLocks noChangeArrowheads="1"/>
          </p:cNvSpPr>
          <p:nvPr/>
        </p:nvSpPr>
        <p:spPr bwMode="auto">
          <a:xfrm>
            <a:off x="762000" y="1414463"/>
            <a:ext cx="5043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3600" b="1">
                <a:solidFill>
                  <a:srgbClr val="000000"/>
                </a:solidFill>
              </a:rPr>
              <a:t>HA ↔ H</a:t>
            </a:r>
            <a:r>
              <a:rPr lang="lv-LV" altLang="lv-LV" sz="3600" b="1" baseline="30000">
                <a:solidFill>
                  <a:srgbClr val="000000"/>
                </a:solidFill>
              </a:rPr>
              <a:t>+</a:t>
            </a:r>
            <a:r>
              <a:rPr lang="lv-LV" altLang="lv-LV" sz="3600" b="1">
                <a:solidFill>
                  <a:srgbClr val="000000"/>
                </a:solidFill>
              </a:rPr>
              <a:t> + A</a:t>
            </a:r>
            <a:r>
              <a:rPr lang="lv-LV" altLang="lv-LV" sz="3600" b="1" baseline="30000">
                <a:solidFill>
                  <a:srgbClr val="000000"/>
                </a:solidFill>
              </a:rPr>
              <a:t>-</a:t>
            </a:r>
            <a:endParaRPr lang="en-US" altLang="lv-LV" sz="3600" b="1" baseline="30000">
              <a:solidFill>
                <a:srgbClr val="000000"/>
              </a:solidFill>
            </a:endParaRPr>
          </a:p>
        </p:txBody>
      </p:sp>
      <p:sp>
        <p:nvSpPr>
          <p:cNvPr id="63499" name="TextBox 2"/>
          <p:cNvSpPr txBox="1">
            <a:spLocks noChangeArrowheads="1"/>
          </p:cNvSpPr>
          <p:nvPr/>
        </p:nvSpPr>
        <p:spPr bwMode="auto">
          <a:xfrm>
            <a:off x="3995738" y="1370013"/>
            <a:ext cx="4176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3600" b="1">
                <a:solidFill>
                  <a:srgbClr val="000000"/>
                </a:solidFill>
              </a:rPr>
              <a:t>K</a:t>
            </a:r>
            <a:r>
              <a:rPr lang="lv-LV" altLang="lv-LV" sz="3600" b="1" baseline="-25000">
                <a:solidFill>
                  <a:srgbClr val="000000"/>
                </a:solidFill>
              </a:rPr>
              <a:t>a</a:t>
            </a:r>
            <a:r>
              <a:rPr lang="lv-LV" altLang="lv-LV" sz="3600" b="1">
                <a:solidFill>
                  <a:srgbClr val="000000"/>
                </a:solidFill>
              </a:rPr>
              <a:t>=[H</a:t>
            </a:r>
            <a:r>
              <a:rPr lang="lv-LV" altLang="lv-LV" sz="3600" b="1" baseline="30000">
                <a:solidFill>
                  <a:srgbClr val="000000"/>
                </a:solidFill>
              </a:rPr>
              <a:t>+</a:t>
            </a:r>
            <a:r>
              <a:rPr lang="lv-LV" altLang="lv-LV" sz="3600" b="1">
                <a:solidFill>
                  <a:srgbClr val="000000"/>
                </a:solidFill>
              </a:rPr>
              <a:t>][A</a:t>
            </a:r>
            <a:r>
              <a:rPr lang="lv-LV" altLang="lv-LV" sz="3600" b="1" baseline="30000">
                <a:solidFill>
                  <a:srgbClr val="000000"/>
                </a:solidFill>
              </a:rPr>
              <a:t>-</a:t>
            </a:r>
            <a:r>
              <a:rPr lang="lv-LV" altLang="lv-LV" sz="3600" b="1">
                <a:solidFill>
                  <a:srgbClr val="000000"/>
                </a:solidFill>
              </a:rPr>
              <a:t>]/[HA]</a:t>
            </a:r>
            <a:endParaRPr lang="en-US" altLang="lv-LV" sz="3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 animBg="1"/>
      <p:bldP spid="63495" grpId="0" animBg="1"/>
      <p:bldP spid="63496" grpId="0" animBg="1"/>
      <p:bldP spid="63497" grpId="0" animBg="1"/>
      <p:bldP spid="63498" grpId="0"/>
      <p:bldP spid="6349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2A82CB-EAB6-4EC9-9A2C-D2EE370879A5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323850" y="1093788"/>
          <a:ext cx="8208963" cy="576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cument" r:id="rId3" imgW="3885305" imgH="2727408" progId="Word.Document.8">
                  <p:embed/>
                </p:oleObj>
              </mc:Choice>
              <mc:Fallback>
                <p:oleObj name="Document" r:id="rId3" imgW="3885305" imgH="27274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93788"/>
                        <a:ext cx="8208963" cy="576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439863" y="115888"/>
            <a:ext cx="63515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lv-LV" altLang="lv-LV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Dažādu šķīdumu pH vērtības</a:t>
            </a:r>
          </a:p>
        </p:txBody>
      </p:sp>
    </p:spTree>
    <p:extLst>
      <p:ext uri="{BB962C8B-B14F-4D97-AF65-F5344CB8AC3E}">
        <p14:creationId xmlns:p14="http://schemas.microsoft.com/office/powerpoint/2010/main" val="34434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A5FAAD-91F8-4ED2-BFAD-016A5928C2B9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3059113" y="368300"/>
            <a:ext cx="548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lv-LV" altLang="lv-LV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Buferšķīdumi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544513" y="1522413"/>
            <a:ext cx="8001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400" dirty="0">
                <a:solidFill>
                  <a:srgbClr val="000000"/>
                </a:solidFill>
              </a:rPr>
              <a:t>Vājas skābes un saistītās (konjugētās) bāzes šķīdumi, kas spēj pretoties straujām pH izmaiņām, pievienojot nelielus stipras skābes vai sārma daudzumu vai atšķaidot ar </a:t>
            </a:r>
            <a:r>
              <a:rPr lang="lv-LV" altLang="lv-LV" sz="2400" dirty="0" smtClean="0">
                <a:solidFill>
                  <a:srgbClr val="000000"/>
                </a:solidFill>
              </a:rPr>
              <a:t>ūdeni</a:t>
            </a:r>
            <a:endParaRPr lang="lv-LV" altLang="lv-LV" sz="36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2400" dirty="0" smtClean="0">
                <a:solidFill>
                  <a:srgbClr val="000000"/>
                </a:solidFill>
              </a:rPr>
              <a:t>Buferšķīdumi pastāv arī bioloģiskos organismos, jo bioķīmisku reakciju norisei ir nepieciešams optimāls pH</a:t>
            </a:r>
          </a:p>
        </p:txBody>
      </p:sp>
    </p:spTree>
    <p:extLst>
      <p:ext uri="{BB962C8B-B14F-4D97-AF65-F5344CB8AC3E}">
        <p14:creationId xmlns:p14="http://schemas.microsoft.com/office/powerpoint/2010/main" val="32246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1688036" y="-100014"/>
            <a:ext cx="8424862" cy="1143001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Kursa tēmas</a:t>
            </a: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147056" y="1456602"/>
            <a:ext cx="665909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119813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119813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11981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11981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11981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11981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11981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11981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11981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Šūnas bioloģija: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sz="2000" dirty="0"/>
              <a:t>Vīrusi un </a:t>
            </a:r>
            <a:r>
              <a:rPr lang="lv-LV" sz="2000" dirty="0" smtClean="0"/>
              <a:t>šūnas (T. Selga)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sz="2000" dirty="0" smtClean="0"/>
              <a:t>Šūnas uzbūve (T. Selga)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sz="2000" dirty="0"/>
              <a:t>Šūnu dalīšanās, diferenciācija un </a:t>
            </a:r>
            <a:r>
              <a:rPr lang="lv-LV" sz="2000" dirty="0" smtClean="0"/>
              <a:t>nāve (T. Selga)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Neirofizioloģija:</a:t>
            </a:r>
            <a:r>
              <a:rPr lang="lv-LV" altLang="lv-LV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lv-LV" altLang="lv-LV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sz="2000" dirty="0"/>
              <a:t>N</a:t>
            </a:r>
            <a:r>
              <a:rPr lang="lv-LV" sz="2000" dirty="0" smtClean="0"/>
              <a:t>eironi</a:t>
            </a:r>
            <a:r>
              <a:rPr lang="lv-LV" sz="2000" dirty="0"/>
              <a:t>, signālu </a:t>
            </a:r>
            <a:r>
              <a:rPr lang="lv-LV" sz="2000" dirty="0" smtClean="0"/>
              <a:t>izplatīšanās (L. Ozoliņa-Moll)</a:t>
            </a:r>
            <a:r>
              <a:rPr lang="en-US" altLang="lv-LV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lv-LV" altLang="lv-LV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sz="2000" dirty="0"/>
              <a:t>Fizioloģisko funkciju vadības </a:t>
            </a:r>
            <a:r>
              <a:rPr lang="lv-LV" sz="2000" dirty="0" smtClean="0"/>
              <a:t>pamatprincipi </a:t>
            </a:r>
            <a:r>
              <a:rPr lang="lv-LV" sz="2000" dirty="0"/>
              <a:t>(L. Ozoliņa-Moll)</a:t>
            </a:r>
            <a:r>
              <a:rPr lang="lv-LV" altLang="lv-LV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lv-LV" altLang="lv-LV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Bioinformātika: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Ievads bioinformātikā (N. Rostoks)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lv-LV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lv-LV" altLang="lv-LV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lv-LV" altLang="lv-LV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39" y="198040"/>
            <a:ext cx="15128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4688393" y="1810845"/>
            <a:ext cx="2376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dirty="0" smtClean="0">
                <a:solidFill>
                  <a:srgbClr val="000000"/>
                </a:solidFill>
              </a:rPr>
              <a:t>Asoc. prof. </a:t>
            </a:r>
            <a:r>
              <a:rPr lang="lv-LV" altLang="lv-LV" sz="2000" dirty="0">
                <a:solidFill>
                  <a:srgbClr val="000000"/>
                </a:solidFill>
              </a:rPr>
              <a:t>T. Selga</a:t>
            </a:r>
          </a:p>
        </p:txBody>
      </p:sp>
      <p:sp>
        <p:nvSpPr>
          <p:cNvPr id="41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472311-88E9-4ED9-A01F-D4B0AA50B73B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lv-LV" altLang="lv-LV" sz="14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40" y="4521825"/>
            <a:ext cx="1496211" cy="1638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8764" y="6248400"/>
            <a:ext cx="394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Vad. pētn., BF dekāns N. Rostoks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658" y="1661715"/>
            <a:ext cx="1419225" cy="1514475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065045" y="3176190"/>
            <a:ext cx="2014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dirty="0" smtClean="0">
                <a:solidFill>
                  <a:srgbClr val="000000"/>
                </a:solidFill>
              </a:rPr>
              <a:t>Asoc. prof.         L. Ozoliņa - Moll</a:t>
            </a:r>
            <a:endParaRPr lang="lv-LV" altLang="lv-LV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Buferēšanās iemesli</a:t>
            </a:r>
            <a:endParaRPr lang="en-US" alt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35738" y="565943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3F8AC2-2C67-430F-9AE2-8C9C1435EB0D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439738" y="1127125"/>
            <a:ext cx="4081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Piemērs: Acetāta buferis</a:t>
            </a:r>
            <a:endParaRPr lang="en-US" altLang="lv-LV" sz="2400">
              <a:solidFill>
                <a:srgbClr val="000000"/>
              </a:solidFill>
            </a:endParaRPr>
          </a:p>
        </p:txBody>
      </p:sp>
      <p:sp>
        <p:nvSpPr>
          <p:cNvPr id="62469" name="TextBox 5"/>
          <p:cNvSpPr txBox="1">
            <a:spLocks noChangeArrowheads="1"/>
          </p:cNvSpPr>
          <p:nvPr/>
        </p:nvSpPr>
        <p:spPr bwMode="auto">
          <a:xfrm>
            <a:off x="412750" y="1528763"/>
            <a:ext cx="7851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Acetāta buferis sastāv no etiķskābes un nātrija acetāta</a:t>
            </a:r>
            <a:endParaRPr lang="en-US" altLang="lv-LV" sz="2400">
              <a:solidFill>
                <a:srgbClr val="000000"/>
              </a:solidFill>
            </a:endParaRPr>
          </a:p>
        </p:txBody>
      </p:sp>
      <p:sp>
        <p:nvSpPr>
          <p:cNvPr id="62470" name="TextBox 6"/>
          <p:cNvSpPr txBox="1">
            <a:spLocks noChangeArrowheads="1"/>
          </p:cNvSpPr>
          <p:nvPr/>
        </p:nvSpPr>
        <p:spPr bwMode="auto">
          <a:xfrm>
            <a:off x="390525" y="1990725"/>
            <a:ext cx="8424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Etiķskābe ir vāja skābe, tāpēc līdzsvars ir nobīdīts pa kreisi (t.i. šķīdumā tā vairāk ir nedisociētā formā):</a:t>
            </a:r>
            <a:endParaRPr lang="en-US" altLang="lv-LV" sz="2400">
              <a:solidFill>
                <a:srgbClr val="000000"/>
              </a:solidFill>
            </a:endParaRPr>
          </a:p>
        </p:txBody>
      </p:sp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369888" y="3344863"/>
            <a:ext cx="7775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Papildus pieliktie acetāta joni līdzsvaru nobīda vēl vairāk pa kreisi:</a:t>
            </a:r>
            <a:endParaRPr lang="en-US" altLang="lv-LV" sz="2400">
              <a:solidFill>
                <a:srgbClr val="000000"/>
              </a:solidFill>
            </a:endParaRPr>
          </a:p>
        </p:txBody>
      </p:sp>
      <p:sp>
        <p:nvSpPr>
          <p:cNvPr id="62472" name="TextBox 8"/>
          <p:cNvSpPr txBox="1">
            <a:spLocks noChangeArrowheads="1"/>
          </p:cNvSpPr>
          <p:nvPr/>
        </p:nvSpPr>
        <p:spPr bwMode="auto">
          <a:xfrm>
            <a:off x="614363" y="2820988"/>
            <a:ext cx="489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COOH       H</a:t>
            </a:r>
            <a:r>
              <a:rPr lang="lv-LV" altLang="lv-LV" sz="2800" baseline="30000">
                <a:solidFill>
                  <a:srgbClr val="000000"/>
                </a:solidFill>
              </a:rPr>
              <a:t>+</a:t>
            </a:r>
            <a:r>
              <a:rPr lang="lv-LV" altLang="lv-LV" sz="2800">
                <a:solidFill>
                  <a:srgbClr val="000000"/>
                </a:solidFill>
              </a:rPr>
              <a:t> + 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aseline="30000">
                <a:solidFill>
                  <a:srgbClr val="000000"/>
                </a:solidFill>
              </a:rPr>
              <a:t>-</a:t>
            </a:r>
            <a:endParaRPr lang="en-US" altLang="lv-LV" sz="2800" baseline="30000">
              <a:solidFill>
                <a:srgbClr val="000000"/>
              </a:solidFill>
            </a:endParaRPr>
          </a:p>
        </p:txBody>
      </p:sp>
      <p:cxnSp>
        <p:nvCxnSpPr>
          <p:cNvPr id="62473" name="Straight Arrow Connector 10"/>
          <p:cNvCxnSpPr>
            <a:cxnSpLocks noChangeShapeType="1"/>
          </p:cNvCxnSpPr>
          <p:nvPr/>
        </p:nvCxnSpPr>
        <p:spPr bwMode="auto">
          <a:xfrm flipH="1">
            <a:off x="2339975" y="3082925"/>
            <a:ext cx="503238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74" name="Straight Arrow Connector 12"/>
          <p:cNvCxnSpPr>
            <a:cxnSpLocks noChangeShapeType="1"/>
          </p:cNvCxnSpPr>
          <p:nvPr/>
        </p:nvCxnSpPr>
        <p:spPr bwMode="auto">
          <a:xfrm>
            <a:off x="2592388" y="2965450"/>
            <a:ext cx="250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75" name="TextBox 13"/>
          <p:cNvSpPr txBox="1">
            <a:spLocks noChangeArrowheads="1"/>
          </p:cNvSpPr>
          <p:nvPr/>
        </p:nvSpPr>
        <p:spPr bwMode="auto">
          <a:xfrm>
            <a:off x="811213" y="4376738"/>
            <a:ext cx="6119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COOH                H</a:t>
            </a:r>
            <a:r>
              <a:rPr lang="lv-LV" altLang="lv-LV" sz="2800" baseline="30000">
                <a:solidFill>
                  <a:srgbClr val="000000"/>
                </a:solidFill>
              </a:rPr>
              <a:t>+</a:t>
            </a:r>
            <a:r>
              <a:rPr lang="lv-LV" altLang="lv-LV" sz="2800">
                <a:solidFill>
                  <a:srgbClr val="000000"/>
                </a:solidFill>
              </a:rPr>
              <a:t> + 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aseline="30000">
                <a:solidFill>
                  <a:srgbClr val="000000"/>
                </a:solidFill>
              </a:rPr>
              <a:t>-</a:t>
            </a:r>
            <a:endParaRPr lang="en-US" altLang="lv-LV" sz="2800" baseline="30000">
              <a:solidFill>
                <a:srgbClr val="000000"/>
              </a:solidFill>
            </a:endParaRPr>
          </a:p>
        </p:txBody>
      </p:sp>
      <p:cxnSp>
        <p:nvCxnSpPr>
          <p:cNvPr id="62476" name="Straight Arrow Connector 14"/>
          <p:cNvCxnSpPr>
            <a:cxnSpLocks noChangeShapeType="1"/>
          </p:cNvCxnSpPr>
          <p:nvPr/>
        </p:nvCxnSpPr>
        <p:spPr bwMode="auto">
          <a:xfrm flipH="1">
            <a:off x="2538413" y="4613275"/>
            <a:ext cx="1331912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77" name="Straight Arrow Connector 15"/>
          <p:cNvCxnSpPr>
            <a:cxnSpLocks noChangeShapeType="1"/>
          </p:cNvCxnSpPr>
          <p:nvPr/>
        </p:nvCxnSpPr>
        <p:spPr bwMode="auto">
          <a:xfrm>
            <a:off x="3744913" y="4495800"/>
            <a:ext cx="1254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78" name="Rectangle 16"/>
          <p:cNvSpPr>
            <a:spLocks noChangeArrowheads="1"/>
          </p:cNvSpPr>
          <p:nvPr/>
        </p:nvSpPr>
        <p:spPr bwMode="auto">
          <a:xfrm>
            <a:off x="6283325" y="3878263"/>
            <a:ext cx="1641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aseline="30000">
                <a:solidFill>
                  <a:srgbClr val="000000"/>
                </a:solidFill>
              </a:rPr>
              <a:t>-</a:t>
            </a:r>
            <a:endParaRPr lang="en-US" altLang="lv-LV" sz="2800">
              <a:solidFill>
                <a:srgbClr val="000000"/>
              </a:solidFill>
            </a:endParaRPr>
          </a:p>
        </p:txBody>
      </p:sp>
      <p:sp>
        <p:nvSpPr>
          <p:cNvPr id="62479" name="Rectangle 18"/>
          <p:cNvSpPr>
            <a:spLocks noChangeArrowheads="1"/>
          </p:cNvSpPr>
          <p:nvPr/>
        </p:nvSpPr>
        <p:spPr bwMode="auto">
          <a:xfrm>
            <a:off x="4549775" y="3841750"/>
            <a:ext cx="164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aseline="30000">
                <a:solidFill>
                  <a:srgbClr val="000000"/>
                </a:solidFill>
              </a:rPr>
              <a:t>-</a:t>
            </a:r>
            <a:endParaRPr lang="en-US" altLang="lv-LV" sz="2800">
              <a:solidFill>
                <a:srgbClr val="000000"/>
              </a:solidFill>
            </a:endParaRPr>
          </a:p>
        </p:txBody>
      </p:sp>
      <p:sp>
        <p:nvSpPr>
          <p:cNvPr id="62480" name="Rectangle 19"/>
          <p:cNvSpPr>
            <a:spLocks noChangeArrowheads="1"/>
          </p:cNvSpPr>
          <p:nvPr/>
        </p:nvSpPr>
        <p:spPr bwMode="auto">
          <a:xfrm>
            <a:off x="5899150" y="5002213"/>
            <a:ext cx="164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aseline="30000">
                <a:solidFill>
                  <a:srgbClr val="000000"/>
                </a:solidFill>
              </a:rPr>
              <a:t>-</a:t>
            </a:r>
            <a:endParaRPr lang="en-US" altLang="lv-LV" sz="2800">
              <a:solidFill>
                <a:srgbClr val="000000"/>
              </a:solidFill>
            </a:endParaRPr>
          </a:p>
        </p:txBody>
      </p:sp>
      <p:sp>
        <p:nvSpPr>
          <p:cNvPr id="62481" name="Rectangle 20"/>
          <p:cNvSpPr>
            <a:spLocks noChangeArrowheads="1"/>
          </p:cNvSpPr>
          <p:nvPr/>
        </p:nvSpPr>
        <p:spPr bwMode="auto">
          <a:xfrm>
            <a:off x="4257675" y="4926013"/>
            <a:ext cx="1641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aseline="30000">
                <a:solidFill>
                  <a:srgbClr val="000000"/>
                </a:solidFill>
              </a:rPr>
              <a:t>-</a:t>
            </a:r>
            <a:endParaRPr lang="en-US" altLang="lv-LV" sz="2800">
              <a:solidFill>
                <a:srgbClr val="000000"/>
              </a:solidFill>
            </a:endParaRPr>
          </a:p>
        </p:txBody>
      </p:sp>
      <p:sp>
        <p:nvSpPr>
          <p:cNvPr id="62482" name="TextBox 23"/>
          <p:cNvSpPr txBox="1">
            <a:spLocks noChangeArrowheads="1"/>
          </p:cNvSpPr>
          <p:nvPr/>
        </p:nvSpPr>
        <p:spPr bwMode="auto">
          <a:xfrm>
            <a:off x="468313" y="5589588"/>
            <a:ext cx="7343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Rezultātā, šķīdumā ir daudz acetāta jonu, daudz nedisociētas etiķskābes un maz ūdeņraža jonu</a:t>
            </a:r>
            <a:endParaRPr lang="en-US" altLang="lv-LV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/>
      <p:bldP spid="62471" grpId="0"/>
      <p:bldP spid="62472" grpId="0"/>
      <p:bldP spid="62475" grpId="0"/>
      <p:bldP spid="62478" grpId="0"/>
      <p:bldP spid="62479" grpId="0"/>
      <p:bldP spid="62480" grpId="0"/>
      <p:bldP spid="62481" grpId="0"/>
      <p:bldP spid="6248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11188" y="222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Buferēšanās iemesli</a:t>
            </a:r>
            <a:endParaRPr lang="en-US" alt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13819-206F-44CB-B49D-5665D6F8B0AC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1884363" y="3182938"/>
            <a:ext cx="1641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aseline="30000">
                <a:solidFill>
                  <a:srgbClr val="000000"/>
                </a:solidFill>
              </a:rPr>
              <a:t>-</a:t>
            </a:r>
            <a:endParaRPr lang="en-US" altLang="lv-LV" sz="2800">
              <a:solidFill>
                <a:srgbClr val="000000"/>
              </a:solidFill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50813" y="3441700"/>
            <a:ext cx="164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aseline="30000">
                <a:solidFill>
                  <a:srgbClr val="000000"/>
                </a:solidFill>
              </a:rPr>
              <a:t>-</a:t>
            </a:r>
            <a:endParaRPr lang="en-US" altLang="lv-LV" sz="2800">
              <a:solidFill>
                <a:srgbClr val="000000"/>
              </a:solidFill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1762125" y="3875088"/>
            <a:ext cx="164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aseline="30000">
                <a:solidFill>
                  <a:srgbClr val="000000"/>
                </a:solidFill>
              </a:rPr>
              <a:t>-</a:t>
            </a:r>
            <a:endParaRPr lang="en-US" altLang="lv-LV" sz="2800">
              <a:solidFill>
                <a:srgbClr val="000000"/>
              </a:solidFill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241300" y="4191000"/>
            <a:ext cx="1643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aseline="30000">
                <a:solidFill>
                  <a:srgbClr val="000000"/>
                </a:solidFill>
              </a:rPr>
              <a:t>-</a:t>
            </a:r>
            <a:endParaRPr lang="en-US" altLang="lv-LV" sz="2800">
              <a:solidFill>
                <a:srgbClr val="000000"/>
              </a:solidFill>
            </a:endParaRPr>
          </a:p>
        </p:txBody>
      </p:sp>
      <p:sp>
        <p:nvSpPr>
          <p:cNvPr id="67592" name="TextBox 7"/>
          <p:cNvSpPr txBox="1">
            <a:spLocks noChangeArrowheads="1"/>
          </p:cNvSpPr>
          <p:nvPr/>
        </p:nvSpPr>
        <p:spPr bwMode="auto">
          <a:xfrm>
            <a:off x="611188" y="1773238"/>
            <a:ext cx="799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>
                <a:solidFill>
                  <a:srgbClr val="000000"/>
                </a:solidFill>
              </a:rPr>
              <a:t>Pieliekot klāt nedaudz stipras skābes (t.i., H</a:t>
            </a:r>
            <a:r>
              <a:rPr lang="lv-LV" altLang="lv-LV" sz="2400" baseline="30000">
                <a:solidFill>
                  <a:srgbClr val="000000"/>
                </a:solidFill>
              </a:rPr>
              <a:t>+</a:t>
            </a:r>
            <a:r>
              <a:rPr lang="lv-LV" altLang="lv-LV" sz="2400">
                <a:solidFill>
                  <a:srgbClr val="000000"/>
                </a:solidFill>
              </a:rPr>
              <a:t> jonu), lielākā daļa H</a:t>
            </a:r>
            <a:r>
              <a:rPr lang="lv-LV" altLang="lv-LV" sz="2400" baseline="30000">
                <a:solidFill>
                  <a:srgbClr val="000000"/>
                </a:solidFill>
              </a:rPr>
              <a:t>+</a:t>
            </a:r>
            <a:r>
              <a:rPr lang="lv-LV" altLang="lv-LV" sz="2400">
                <a:solidFill>
                  <a:srgbClr val="000000"/>
                </a:solidFill>
              </a:rPr>
              <a:t> jonu reaģēs ar acetāta joniem, veidojot etiķskābi pārsvarā nedisociētā formā: </a:t>
            </a:r>
            <a:endParaRPr lang="en-US" altLang="lv-LV" sz="2400">
              <a:solidFill>
                <a:srgbClr val="000000"/>
              </a:solidFill>
            </a:endParaRPr>
          </a:p>
        </p:txBody>
      </p:sp>
      <p:sp>
        <p:nvSpPr>
          <p:cNvPr id="67593" name="TextBox 8"/>
          <p:cNvSpPr txBox="1">
            <a:spLocks noChangeArrowheads="1"/>
          </p:cNvSpPr>
          <p:nvPr/>
        </p:nvSpPr>
        <p:spPr bwMode="auto">
          <a:xfrm>
            <a:off x="3683000" y="3910013"/>
            <a:ext cx="790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 b="1">
                <a:solidFill>
                  <a:srgbClr val="FF0000"/>
                </a:solidFill>
              </a:rPr>
              <a:t>H</a:t>
            </a:r>
            <a:r>
              <a:rPr lang="lv-LV" altLang="lv-LV" sz="2800" b="1" baseline="30000">
                <a:solidFill>
                  <a:srgbClr val="FF0000"/>
                </a:solidFill>
              </a:rPr>
              <a:t>+</a:t>
            </a:r>
            <a:endParaRPr lang="en-US" altLang="lv-LV" sz="2800" b="1" baseline="30000">
              <a:solidFill>
                <a:srgbClr val="FF0000"/>
              </a:solidFill>
            </a:endParaRPr>
          </a:p>
        </p:txBody>
      </p:sp>
      <p:sp>
        <p:nvSpPr>
          <p:cNvPr id="13" name="Arc 12"/>
          <p:cNvSpPr/>
          <p:nvPr/>
        </p:nvSpPr>
        <p:spPr bwMode="auto">
          <a:xfrm>
            <a:off x="2890838" y="3497263"/>
            <a:ext cx="1008062" cy="935037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67595" name="Right Arrow 13"/>
          <p:cNvSpPr>
            <a:spLocks noChangeArrowheads="1"/>
          </p:cNvSpPr>
          <p:nvPr/>
        </p:nvSpPr>
        <p:spPr bwMode="auto">
          <a:xfrm>
            <a:off x="4211638" y="3492500"/>
            <a:ext cx="973137" cy="523875"/>
          </a:xfrm>
          <a:prstGeom prst="rightArrow">
            <a:avLst>
              <a:gd name="adj1" fmla="val 50000"/>
              <a:gd name="adj2" fmla="val 4999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lv-LV" sz="3600">
              <a:solidFill>
                <a:srgbClr val="000000"/>
              </a:solidFill>
            </a:endParaRPr>
          </a:p>
        </p:txBody>
      </p:sp>
      <p:sp>
        <p:nvSpPr>
          <p:cNvPr id="67596" name="Rectangle 14"/>
          <p:cNvSpPr>
            <a:spLocks noChangeArrowheads="1"/>
          </p:cNvSpPr>
          <p:nvPr/>
        </p:nvSpPr>
        <p:spPr bwMode="auto">
          <a:xfrm>
            <a:off x="7083425" y="3176588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="1">
                <a:solidFill>
                  <a:srgbClr val="FF0000"/>
                </a:solidFill>
              </a:rPr>
              <a:t>H</a:t>
            </a:r>
            <a:endParaRPr lang="en-US" altLang="lv-LV" sz="2800" b="1">
              <a:solidFill>
                <a:srgbClr val="FF0000"/>
              </a:solidFill>
            </a:endParaRPr>
          </a:p>
        </p:txBody>
      </p:sp>
      <p:sp>
        <p:nvSpPr>
          <p:cNvPr id="67597" name="Rectangle 15"/>
          <p:cNvSpPr>
            <a:spLocks noChangeArrowheads="1"/>
          </p:cNvSpPr>
          <p:nvPr/>
        </p:nvSpPr>
        <p:spPr bwMode="auto">
          <a:xfrm>
            <a:off x="5349875" y="3435350"/>
            <a:ext cx="164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aseline="30000">
                <a:solidFill>
                  <a:srgbClr val="000000"/>
                </a:solidFill>
              </a:rPr>
              <a:t>-</a:t>
            </a:r>
            <a:endParaRPr lang="en-US" altLang="lv-LV" sz="2800">
              <a:solidFill>
                <a:srgbClr val="000000"/>
              </a:solidFill>
            </a:endParaRPr>
          </a:p>
        </p:txBody>
      </p:sp>
      <p:sp>
        <p:nvSpPr>
          <p:cNvPr id="67598" name="Rectangle 16"/>
          <p:cNvSpPr>
            <a:spLocks noChangeArrowheads="1"/>
          </p:cNvSpPr>
          <p:nvPr/>
        </p:nvSpPr>
        <p:spPr bwMode="auto">
          <a:xfrm>
            <a:off x="6962775" y="3870325"/>
            <a:ext cx="164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aseline="30000">
                <a:solidFill>
                  <a:srgbClr val="000000"/>
                </a:solidFill>
              </a:rPr>
              <a:t>-</a:t>
            </a:r>
            <a:endParaRPr lang="en-US" altLang="lv-LV" sz="2800">
              <a:solidFill>
                <a:srgbClr val="000000"/>
              </a:solidFill>
            </a:endParaRPr>
          </a:p>
        </p:txBody>
      </p:sp>
      <p:sp>
        <p:nvSpPr>
          <p:cNvPr id="67599" name="Rectangle 17"/>
          <p:cNvSpPr>
            <a:spLocks noChangeArrowheads="1"/>
          </p:cNvSpPr>
          <p:nvPr/>
        </p:nvSpPr>
        <p:spPr bwMode="auto">
          <a:xfrm>
            <a:off x="5441950" y="4184650"/>
            <a:ext cx="164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>
                <a:solidFill>
                  <a:srgbClr val="000000"/>
                </a:solidFill>
              </a:rPr>
              <a:t>CH</a:t>
            </a:r>
            <a:r>
              <a:rPr lang="lv-LV" altLang="lv-LV" sz="2800" baseline="-25000">
                <a:solidFill>
                  <a:srgbClr val="000000"/>
                </a:solidFill>
              </a:rPr>
              <a:t>3</a:t>
            </a:r>
            <a:r>
              <a:rPr lang="lv-LV" altLang="lv-LV" sz="2800">
                <a:solidFill>
                  <a:srgbClr val="000000"/>
                </a:solidFill>
              </a:rPr>
              <a:t>COO</a:t>
            </a:r>
            <a:r>
              <a:rPr lang="lv-LV" altLang="lv-LV" sz="2800" baseline="30000">
                <a:solidFill>
                  <a:srgbClr val="000000"/>
                </a:solidFill>
              </a:rPr>
              <a:t>-</a:t>
            </a:r>
            <a:endParaRPr lang="en-US" altLang="lv-LV" sz="2800">
              <a:solidFill>
                <a:srgbClr val="000000"/>
              </a:solidFill>
            </a:endParaRPr>
          </a:p>
        </p:txBody>
      </p:sp>
      <p:sp>
        <p:nvSpPr>
          <p:cNvPr id="67600" name="Right Arrow 18"/>
          <p:cNvSpPr>
            <a:spLocks noChangeArrowheads="1"/>
          </p:cNvSpPr>
          <p:nvPr/>
        </p:nvSpPr>
        <p:spPr bwMode="auto">
          <a:xfrm flipH="1">
            <a:off x="4897438" y="4092575"/>
            <a:ext cx="215900" cy="7191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lv-LV" sz="3600">
              <a:solidFill>
                <a:srgbClr val="000000"/>
              </a:solidFill>
            </a:endParaRPr>
          </a:p>
        </p:txBody>
      </p:sp>
      <p:sp>
        <p:nvSpPr>
          <p:cNvPr id="67601" name="TextBox 19"/>
          <p:cNvSpPr txBox="1">
            <a:spLocks noChangeArrowheads="1"/>
          </p:cNvSpPr>
          <p:nvPr/>
        </p:nvSpPr>
        <p:spPr bwMode="auto">
          <a:xfrm>
            <a:off x="130175" y="5013325"/>
            <a:ext cx="879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3600">
                <a:solidFill>
                  <a:srgbClr val="000000"/>
                </a:solidFill>
              </a:rPr>
              <a:t>Rezultātā, pH būs mainījies samērā nedaudz</a:t>
            </a:r>
            <a:endParaRPr lang="en-US" altLang="lv-LV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 animBg="1"/>
      <p:bldP spid="67596" grpId="0"/>
      <p:bldP spid="67597" grpId="0"/>
      <p:bldP spid="67598" grpId="0"/>
      <p:bldP spid="67599" grpId="0"/>
      <p:bldP spid="67600" grpId="0" animBg="1"/>
      <p:bldP spid="6760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11188" y="222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Buferēšanās iemesli</a:t>
            </a:r>
            <a:endParaRPr lang="en-US" alt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13819-206F-44CB-B49D-5665D6F8B0AC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1522972" y="3184082"/>
            <a:ext cx="1821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 dirty="0" smtClean="0">
                <a:solidFill>
                  <a:srgbClr val="000000"/>
                </a:solidFill>
              </a:rPr>
              <a:t>CH</a:t>
            </a:r>
            <a:r>
              <a:rPr lang="lv-LV" altLang="lv-LV" sz="2800" baseline="-25000" dirty="0" smtClean="0">
                <a:solidFill>
                  <a:srgbClr val="000000"/>
                </a:solidFill>
              </a:rPr>
              <a:t>3</a:t>
            </a:r>
            <a:r>
              <a:rPr lang="lv-LV" altLang="lv-LV" sz="2800" dirty="0" smtClean="0">
                <a:solidFill>
                  <a:srgbClr val="000000"/>
                </a:solidFill>
              </a:rPr>
              <a:t>COOH</a:t>
            </a:r>
            <a:endParaRPr lang="en-US" altLang="lv-LV" sz="2800" dirty="0">
              <a:solidFill>
                <a:srgbClr val="000000"/>
              </a:solidFill>
            </a:endParaRPr>
          </a:p>
        </p:txBody>
      </p:sp>
      <p:sp>
        <p:nvSpPr>
          <p:cNvPr id="67592" name="TextBox 7"/>
          <p:cNvSpPr txBox="1">
            <a:spLocks noChangeArrowheads="1"/>
          </p:cNvSpPr>
          <p:nvPr/>
        </p:nvSpPr>
        <p:spPr bwMode="auto">
          <a:xfrm>
            <a:off x="611188" y="1773238"/>
            <a:ext cx="7993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dirty="0">
                <a:solidFill>
                  <a:srgbClr val="000000"/>
                </a:solidFill>
              </a:rPr>
              <a:t>Pieliekot klāt nedaudz stipras </a:t>
            </a:r>
            <a:r>
              <a:rPr lang="lv-LV" altLang="lv-LV" sz="2400" dirty="0" smtClean="0">
                <a:solidFill>
                  <a:srgbClr val="000000"/>
                </a:solidFill>
              </a:rPr>
              <a:t>bāzes </a:t>
            </a:r>
            <a:r>
              <a:rPr lang="lv-LV" altLang="lv-LV" sz="2400" dirty="0">
                <a:solidFill>
                  <a:srgbClr val="000000"/>
                </a:solidFill>
              </a:rPr>
              <a:t>(t.i., </a:t>
            </a:r>
            <a:r>
              <a:rPr lang="lv-LV" altLang="lv-LV" sz="2400" dirty="0" smtClean="0">
                <a:solidFill>
                  <a:srgbClr val="000000"/>
                </a:solidFill>
              </a:rPr>
              <a:t>OH</a:t>
            </a:r>
            <a:r>
              <a:rPr lang="lv-LV" altLang="lv-LV" sz="2400" baseline="30000" dirty="0" smtClean="0">
                <a:solidFill>
                  <a:srgbClr val="000000"/>
                </a:solidFill>
              </a:rPr>
              <a:t>-</a:t>
            </a:r>
            <a:r>
              <a:rPr lang="lv-LV" altLang="lv-LV" sz="2400" dirty="0" smtClean="0">
                <a:solidFill>
                  <a:srgbClr val="000000"/>
                </a:solidFill>
              </a:rPr>
              <a:t> </a:t>
            </a:r>
            <a:r>
              <a:rPr lang="lv-LV" altLang="lv-LV" sz="2400" dirty="0">
                <a:solidFill>
                  <a:srgbClr val="000000"/>
                </a:solidFill>
              </a:rPr>
              <a:t>jonu), lielākā daļa </a:t>
            </a:r>
            <a:r>
              <a:rPr lang="lv-LV" altLang="lv-LV" sz="2400" dirty="0" smtClean="0">
                <a:solidFill>
                  <a:srgbClr val="000000"/>
                </a:solidFill>
              </a:rPr>
              <a:t>OH</a:t>
            </a:r>
            <a:r>
              <a:rPr lang="lv-LV" altLang="lv-LV" sz="2400" baseline="30000" dirty="0" smtClean="0">
                <a:solidFill>
                  <a:srgbClr val="000000"/>
                </a:solidFill>
              </a:rPr>
              <a:t>-</a:t>
            </a:r>
            <a:r>
              <a:rPr lang="lv-LV" altLang="lv-LV" sz="2400" dirty="0" smtClean="0">
                <a:solidFill>
                  <a:srgbClr val="000000"/>
                </a:solidFill>
              </a:rPr>
              <a:t> </a:t>
            </a:r>
            <a:r>
              <a:rPr lang="lv-LV" altLang="lv-LV" sz="2400" dirty="0">
                <a:solidFill>
                  <a:srgbClr val="000000"/>
                </a:solidFill>
              </a:rPr>
              <a:t>jonu reaģēs ar </a:t>
            </a:r>
            <a:r>
              <a:rPr lang="lv-LV" altLang="lv-LV" sz="2400" dirty="0" smtClean="0">
                <a:solidFill>
                  <a:srgbClr val="000000"/>
                </a:solidFill>
              </a:rPr>
              <a:t>nedisociētu etiķskābi, </a:t>
            </a:r>
            <a:r>
              <a:rPr lang="lv-LV" altLang="lv-LV" sz="2400" dirty="0">
                <a:solidFill>
                  <a:srgbClr val="000000"/>
                </a:solidFill>
              </a:rPr>
              <a:t>veidojot </a:t>
            </a:r>
            <a:r>
              <a:rPr lang="lv-LV" altLang="lv-LV" sz="2400" dirty="0" smtClean="0">
                <a:solidFill>
                  <a:srgbClr val="000000"/>
                </a:solidFill>
              </a:rPr>
              <a:t>acetāta jonu un ūdens molekulu: </a:t>
            </a:r>
            <a:endParaRPr lang="en-US" altLang="lv-LV" sz="2400" dirty="0">
              <a:solidFill>
                <a:srgbClr val="000000"/>
              </a:solidFill>
            </a:endParaRPr>
          </a:p>
        </p:txBody>
      </p:sp>
      <p:sp>
        <p:nvSpPr>
          <p:cNvPr id="67593" name="TextBox 8"/>
          <p:cNvSpPr txBox="1">
            <a:spLocks noChangeArrowheads="1"/>
          </p:cNvSpPr>
          <p:nvPr/>
        </p:nvSpPr>
        <p:spPr bwMode="auto">
          <a:xfrm>
            <a:off x="3683000" y="3910013"/>
            <a:ext cx="90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 b="1" dirty="0" smtClean="0">
                <a:solidFill>
                  <a:srgbClr val="FF0000"/>
                </a:solidFill>
              </a:rPr>
              <a:t>OH</a:t>
            </a:r>
            <a:r>
              <a:rPr lang="lv-LV" altLang="lv-LV" sz="2800" b="1" baseline="30000" dirty="0" smtClean="0">
                <a:solidFill>
                  <a:srgbClr val="FF0000"/>
                </a:solidFill>
              </a:rPr>
              <a:t>-</a:t>
            </a:r>
            <a:endParaRPr lang="en-US" altLang="lv-LV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3" name="Arc 12"/>
          <p:cNvSpPr/>
          <p:nvPr/>
        </p:nvSpPr>
        <p:spPr bwMode="auto">
          <a:xfrm>
            <a:off x="2890838" y="3497263"/>
            <a:ext cx="1008062" cy="935037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67595" name="Right Arrow 13"/>
          <p:cNvSpPr>
            <a:spLocks noChangeArrowheads="1"/>
          </p:cNvSpPr>
          <p:nvPr/>
        </p:nvSpPr>
        <p:spPr bwMode="auto">
          <a:xfrm>
            <a:off x="4225601" y="3086467"/>
            <a:ext cx="973137" cy="523875"/>
          </a:xfrm>
          <a:prstGeom prst="rightArrow">
            <a:avLst>
              <a:gd name="adj1" fmla="val 50000"/>
              <a:gd name="adj2" fmla="val 4999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lv-LV" sz="3600">
              <a:solidFill>
                <a:srgbClr val="000000"/>
              </a:solidFill>
            </a:endParaRPr>
          </a:p>
        </p:txBody>
      </p:sp>
      <p:sp>
        <p:nvSpPr>
          <p:cNvPr id="67597" name="Rectangle 15"/>
          <p:cNvSpPr>
            <a:spLocks noChangeArrowheads="1"/>
          </p:cNvSpPr>
          <p:nvPr/>
        </p:nvSpPr>
        <p:spPr bwMode="auto">
          <a:xfrm>
            <a:off x="5387582" y="3193197"/>
            <a:ext cx="27222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 dirty="0" smtClean="0">
                <a:solidFill>
                  <a:srgbClr val="000000"/>
                </a:solidFill>
              </a:rPr>
              <a:t>CH</a:t>
            </a:r>
            <a:r>
              <a:rPr lang="lv-LV" altLang="lv-LV" sz="2800" baseline="-25000" dirty="0" smtClean="0">
                <a:solidFill>
                  <a:srgbClr val="000000"/>
                </a:solidFill>
              </a:rPr>
              <a:t>3</a:t>
            </a:r>
            <a:r>
              <a:rPr lang="lv-LV" altLang="lv-LV" sz="2800" dirty="0" smtClean="0">
                <a:solidFill>
                  <a:srgbClr val="000000"/>
                </a:solidFill>
              </a:rPr>
              <a:t>COO</a:t>
            </a:r>
            <a:r>
              <a:rPr lang="lv-LV" altLang="lv-LV" sz="2800" baseline="30000" dirty="0" smtClean="0">
                <a:solidFill>
                  <a:srgbClr val="000000"/>
                </a:solidFill>
              </a:rPr>
              <a:t>-</a:t>
            </a:r>
            <a:r>
              <a:rPr lang="lv-LV" altLang="lv-LV" sz="2800" dirty="0" smtClean="0">
                <a:solidFill>
                  <a:srgbClr val="000000"/>
                </a:solidFill>
              </a:rPr>
              <a:t> + H</a:t>
            </a:r>
            <a:r>
              <a:rPr lang="lv-LV" altLang="lv-LV" sz="2800" baseline="-25000" dirty="0" smtClean="0">
                <a:solidFill>
                  <a:srgbClr val="000000"/>
                </a:solidFill>
              </a:rPr>
              <a:t>2</a:t>
            </a:r>
            <a:r>
              <a:rPr lang="lv-LV" altLang="lv-LV" sz="2800" dirty="0" smtClean="0">
                <a:solidFill>
                  <a:srgbClr val="000000"/>
                </a:solidFill>
              </a:rPr>
              <a:t>O</a:t>
            </a:r>
            <a:endParaRPr lang="en-US" altLang="lv-LV" sz="2800" dirty="0">
              <a:solidFill>
                <a:srgbClr val="000000"/>
              </a:solidFill>
            </a:endParaRPr>
          </a:p>
        </p:txBody>
      </p:sp>
      <p:sp>
        <p:nvSpPr>
          <p:cNvPr id="67600" name="Right Arrow 18"/>
          <p:cNvSpPr>
            <a:spLocks noChangeArrowheads="1"/>
          </p:cNvSpPr>
          <p:nvPr/>
        </p:nvSpPr>
        <p:spPr bwMode="auto">
          <a:xfrm flipH="1">
            <a:off x="4751387" y="3733005"/>
            <a:ext cx="215900" cy="7191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lv-LV" sz="3600">
              <a:solidFill>
                <a:srgbClr val="000000"/>
              </a:solidFill>
            </a:endParaRPr>
          </a:p>
        </p:txBody>
      </p:sp>
      <p:sp>
        <p:nvSpPr>
          <p:cNvPr id="67601" name="TextBox 19"/>
          <p:cNvSpPr txBox="1">
            <a:spLocks noChangeArrowheads="1"/>
          </p:cNvSpPr>
          <p:nvPr/>
        </p:nvSpPr>
        <p:spPr bwMode="auto">
          <a:xfrm>
            <a:off x="461962" y="5065532"/>
            <a:ext cx="879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3600" dirty="0">
                <a:solidFill>
                  <a:srgbClr val="000000"/>
                </a:solidFill>
              </a:rPr>
              <a:t>Rezultātā, pH būs mainījies samērā nedaudz</a:t>
            </a:r>
            <a:endParaRPr lang="en-US" altLang="lv-LV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5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 animBg="1"/>
      <p:bldP spid="67597" grpId="0"/>
      <p:bldP spid="67600" grpId="0" animBg="1"/>
      <p:bldP spid="6760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BBA8CA-4BC3-403B-97BF-AA3EF0D06FC4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  <p:sp>
        <p:nvSpPr>
          <p:cNvPr id="68611" name="Text Box 6"/>
          <p:cNvSpPr txBox="1">
            <a:spLocks noChangeArrowheads="1"/>
          </p:cNvSpPr>
          <p:nvPr/>
        </p:nvSpPr>
        <p:spPr bwMode="auto">
          <a:xfrm>
            <a:off x="0" y="5334000"/>
            <a:ext cx="91440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Šķīdumu buferspējas ir vislielākās 1 pH vienības robežās ap pKa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2000" b="1">
                <a:solidFill>
                  <a:srgbClr val="990000"/>
                </a:solidFill>
                <a:latin typeface="Tahoma" panose="020B0604030504040204" pitchFamily="34" charset="0"/>
              </a:rPr>
              <a:t>Fosfāta vislielākā buferspēja ir ap pH 7 </a:t>
            </a:r>
            <a:endParaRPr lang="lv-LV" altLang="lv-LV" sz="24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86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57912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Text Box 8"/>
          <p:cNvSpPr txBox="1">
            <a:spLocks noChangeArrowheads="1"/>
          </p:cNvSpPr>
          <p:nvPr/>
        </p:nvSpPr>
        <p:spPr bwMode="auto">
          <a:xfrm>
            <a:off x="1328738" y="201613"/>
            <a:ext cx="60626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lv-LV" altLang="lv-LV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Šķīdumu vislielākās buferspējas pH</a:t>
            </a:r>
          </a:p>
        </p:txBody>
      </p:sp>
    </p:spTree>
    <p:extLst>
      <p:ext uri="{BB962C8B-B14F-4D97-AF65-F5344CB8AC3E}">
        <p14:creationId xmlns:p14="http://schemas.microsoft.com/office/powerpoint/2010/main" val="42095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Bikarbonāta bufersistēma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09188"/>
            <a:ext cx="7772400" cy="3286812"/>
          </a:xfrm>
        </p:spPr>
        <p:txBody>
          <a:bodyPr/>
          <a:lstStyle/>
          <a:p>
            <a:r>
              <a:rPr lang="lv-LV" sz="2400" dirty="0" smtClean="0"/>
              <a:t>Bikarbonāta bufersistēma notur asins pH robežās no 7.3 līdz 7.5</a:t>
            </a:r>
          </a:p>
          <a:p>
            <a:r>
              <a:rPr lang="lv-LV" sz="2400" dirty="0" smtClean="0"/>
              <a:t>Dzīvībai bīstami simptomi parādās pie relatīvi nelielām izmaiņām – zem pH 7.0 vai virs pH 7.8</a:t>
            </a:r>
            <a:endParaRPr lang="lv-LV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ABCBA-5356-41AC-854F-074F4403FECC}" type="slidenum">
              <a:rPr lang="lv-LV" altLang="lv-LV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lv-LV" altLang="lv-LV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975407"/>
            <a:ext cx="4762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Fosfāta bufersistēma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Fosfāta bufersistēma regulē iekššūnas pH robežās no 6.9 līdz 7.4</a:t>
            </a:r>
          </a:p>
          <a:p>
            <a:r>
              <a:rPr lang="lv-LV" dirty="0" smtClean="0"/>
              <a:t>Fosfāta bufersistēmu bieži izmanto dažādiem </a:t>
            </a:r>
            <a:r>
              <a:rPr lang="lv-LV" i="1" dirty="0" smtClean="0"/>
              <a:t>in vitro</a:t>
            </a:r>
            <a:r>
              <a:rPr lang="lv-LV" dirty="0" smtClean="0"/>
              <a:t> eksperimentiem – piemēram, enzimātiskām reakcijām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ABCBA-5356-41AC-854F-074F4403FECC}" type="slidenum">
              <a:rPr lang="lv-LV" altLang="lv-LV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288" y="174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Lekcijas un laboratorijas darbi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07389" y="1981200"/>
            <a:ext cx="8550111" cy="4114800"/>
          </a:xfrm>
        </p:spPr>
        <p:txBody>
          <a:bodyPr/>
          <a:lstStyle/>
          <a:p>
            <a:r>
              <a:rPr lang="lv-LV" altLang="lv-LV" sz="2400" dirty="0" smtClean="0"/>
              <a:t>Lekcijas notiek no 12.30 līdz 14.00 (2. un 3. reizē 13.30-15.00)</a:t>
            </a:r>
          </a:p>
          <a:p>
            <a:r>
              <a:rPr lang="lv-LV" altLang="lv-LV" sz="2400" dirty="0" smtClean="0"/>
              <a:t>Laboratorijas darbi noteik pēc lekcijas par kādu lekcijā dzirdētu tēmu</a:t>
            </a:r>
          </a:p>
          <a:p>
            <a:r>
              <a:rPr lang="lv-LV" altLang="lv-LV" sz="2400" dirty="0" smtClean="0"/>
              <a:t>Izņēmums – laboratorijas darbs nenotiek pēc 1. lekcijas. 2. nodarbībā laboratorijas darbs ir par 1. lekcijas tēmu</a:t>
            </a:r>
          </a:p>
          <a:p>
            <a:r>
              <a:rPr lang="lv-LV" altLang="lv-LV" sz="2400" dirty="0" smtClean="0"/>
              <a:t>Laboratorijas darbu apmeklējums ir OBLIGĀTS</a:t>
            </a: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6111C-7A00-4DB1-B874-867F56EAC694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Pārbaudes darbiņi</a:t>
            </a:r>
            <a:endParaRPr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Notiek pirms katras lekcijas (izņemot pirmo lekciju...) par iepriekšējās lekcijas </a:t>
            </a:r>
            <a:r>
              <a:rPr lang="lv-LV" dirty="0" smtClean="0"/>
              <a:t>tēmu</a:t>
            </a:r>
          </a:p>
          <a:p>
            <a:r>
              <a:rPr lang="lv-LV" dirty="0" smtClean="0"/>
              <a:t>10 jautājumi testa formā – var būt vairākas pareizās atbildes</a:t>
            </a:r>
          </a:p>
          <a:p>
            <a:r>
              <a:rPr lang="lv-LV" dirty="0" smtClean="0"/>
              <a:t>Pārbaudes darbiņu atzīmes parādīsies e-studijās</a:t>
            </a:r>
          </a:p>
          <a:p>
            <a:r>
              <a:rPr lang="lv-LV" dirty="0" smtClean="0"/>
              <a:t>Pārbaudes darbiņu parādi ir kārtojami, vienojoties ar atbilstošo pasniedzēju (nevis ar mani...)</a:t>
            </a:r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31C1F-D597-4B6B-A496-62D597057E8C}" type="slidenum">
              <a:rPr lang="lv-LV" altLang="lv-LV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Eksāmens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altLang="lv-LV" dirty="0" smtClean="0"/>
              <a:t>8. jūnijā 8.30 2. aud. </a:t>
            </a:r>
          </a:p>
          <a:p>
            <a:r>
              <a:rPr lang="lv-LV" altLang="lv-LV" dirty="0" smtClean="0"/>
              <a:t>Eksāmens būs testa formā, 40 jautājumi ar atbilžu variantiem – var būt vairākas pareizas atbildes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5F065A-097A-4E66-BDC9-94E1B69E69BC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55650" y="174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Prasības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493125" cy="4114800"/>
          </a:xfrm>
        </p:spPr>
        <p:txBody>
          <a:bodyPr/>
          <a:lstStyle/>
          <a:p>
            <a:r>
              <a:rPr lang="lv-LV" altLang="lv-LV" sz="2400" dirty="0" smtClean="0"/>
              <a:t>Nostrādāti un ieskaitīti </a:t>
            </a:r>
            <a:r>
              <a:rPr lang="lv-LV" altLang="lv-LV" sz="2400" u="sng" dirty="0" smtClean="0"/>
              <a:t>visi</a:t>
            </a:r>
            <a:r>
              <a:rPr lang="lv-LV" altLang="lv-LV" sz="2400" dirty="0" smtClean="0"/>
              <a:t> laboratorijas darbi</a:t>
            </a:r>
          </a:p>
          <a:p>
            <a:r>
              <a:rPr lang="lv-LV" altLang="lv-LV" sz="2400" dirty="0" smtClean="0"/>
              <a:t>Sekmīgi uzrakstīti </a:t>
            </a:r>
            <a:r>
              <a:rPr lang="lv-LV" altLang="lv-LV" sz="2400" u="sng" dirty="0" smtClean="0"/>
              <a:t>visi</a:t>
            </a:r>
            <a:r>
              <a:rPr lang="lv-LV" altLang="lv-LV" sz="2400" dirty="0" smtClean="0"/>
              <a:t> kontroldarbi</a:t>
            </a:r>
          </a:p>
          <a:p>
            <a:r>
              <a:rPr lang="lv-LV" altLang="lv-LV" sz="2400" dirty="0" smtClean="0"/>
              <a:t>Saņemts sekmīgs zināšanu vērtējums gala pārbaudījumā</a:t>
            </a:r>
          </a:p>
          <a:p>
            <a:r>
              <a:rPr lang="lv-LV" altLang="lv-LV" sz="2400" dirty="0" smtClean="0"/>
              <a:t>Beigu atzīme = 50% pāraudes darbiņi + 50% eksāmens</a:t>
            </a:r>
          </a:p>
          <a:p>
            <a:r>
              <a:rPr lang="lv-LV" altLang="lv-LV" sz="2400" dirty="0" smtClean="0"/>
              <a:t>Lekciju apmeklējums ir ieteicams</a:t>
            </a:r>
          </a:p>
          <a:p>
            <a:r>
              <a:rPr lang="lv-LV" altLang="lv-LV" sz="2400" dirty="0" smtClean="0"/>
              <a:t>Laboratorijas darbu apmeklējums ir obligāts!</a:t>
            </a:r>
          </a:p>
          <a:p>
            <a:r>
              <a:rPr lang="lv-LV" altLang="lv-LV" sz="2400" dirty="0" smtClean="0"/>
              <a:t>Kavētie laboratorijas darbi atstrādājami studiju kursam atvēlētā kalendārā laika ietvaros, iepriekš vienojoties ar pasniedzēju</a:t>
            </a:r>
          </a:p>
          <a:p>
            <a:r>
              <a:rPr lang="lv-LV" altLang="lv-LV" sz="2400" dirty="0" smtClean="0"/>
              <a:t>Obligāto nodarbību, kas kavētas bez attaisnojoša iemesla, atstrādāšana notiek par maksu</a:t>
            </a: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C480CE-A649-4B78-839B-A43788A53FF0}" type="slidenum">
              <a:rPr lang="lv-LV" altLang="lv-LV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lv-LV" altLang="lv-LV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6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altLang="lv-LV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altLang="lv-LV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altLang="lv-LV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altLang="lv-LV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14739</TotalTime>
  <Words>2449</Words>
  <Application>Microsoft Office PowerPoint</Application>
  <PresentationFormat>On-screen Show (4:3)</PresentationFormat>
  <Paragraphs>518</Paragraphs>
  <Slides>55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Arial</vt:lpstr>
      <vt:lpstr>Calibri</vt:lpstr>
      <vt:lpstr>Tahoma</vt:lpstr>
      <vt:lpstr>Times New Roman</vt:lpstr>
      <vt:lpstr>Wingdings</vt:lpstr>
      <vt:lpstr>Default Design</vt:lpstr>
      <vt:lpstr>Blank Presentation</vt:lpstr>
      <vt:lpstr>1_Office Theme</vt:lpstr>
      <vt:lpstr>1_Default Design</vt:lpstr>
      <vt:lpstr>2_Default Design</vt:lpstr>
      <vt:lpstr>3_Default Design</vt:lpstr>
      <vt:lpstr>4_Default Design</vt:lpstr>
      <vt:lpstr>Document</vt:lpstr>
      <vt:lpstr>PowerPoint Presentation</vt:lpstr>
      <vt:lpstr>PowerPoint Presentation</vt:lpstr>
      <vt:lpstr>PowerPoint Presentation</vt:lpstr>
      <vt:lpstr>Kursa tēmas</vt:lpstr>
      <vt:lpstr>Kursa tēmas</vt:lpstr>
      <vt:lpstr>Lekcijas un laboratorijas darbi</vt:lpstr>
      <vt:lpstr>Pārbaudes darbiņi</vt:lpstr>
      <vt:lpstr>Eksāmens</vt:lpstr>
      <vt:lpstr>Prasības</vt:lpstr>
      <vt:lpstr>PowerPoint Presentation</vt:lpstr>
      <vt:lpstr>PowerPoint Presentation</vt:lpstr>
      <vt:lpstr>PowerPoint Presentation</vt:lpstr>
      <vt:lpstr>Mācību materiāli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Dabā sastopamie un biogēnie elementi</vt:lpstr>
      <vt:lpstr>Ķīmisko elementu izplatība organismos</vt:lpstr>
      <vt:lpstr>Ķīmisko elementu izplatība organismos</vt:lpstr>
      <vt:lpstr>Pamatelementu un makroelementu galvenās funkcijas organismā</vt:lpstr>
      <vt:lpstr>Nozīmīgākie mikroelementi</vt:lpstr>
      <vt:lpstr>Ķīmiskie elementi organismā un Zemes garozā (masas %)</vt:lpstr>
      <vt:lpstr>Kāpēc ogleklis, nevis silīcijs?</vt:lpstr>
      <vt:lpstr>Organismu klasifikācija pēc to enerģijas un oglekļa avotiem</vt:lpstr>
      <vt:lpstr>Oglekļa un skābekļa aprite biosfērā</vt:lpstr>
      <vt:lpstr>Slāpekļa aprite biosfērā</vt:lpstr>
      <vt:lpstr>Ūdens</vt:lpstr>
      <vt:lpstr>Ar ko ūdens ir īpašs?</vt:lpstr>
      <vt:lpstr>Ūdeņraža saites (H-saites)</vt:lpstr>
      <vt:lpstr>Ūdeņraža saites ūdenī</vt:lpstr>
      <vt:lpstr>Ūdens saturs cilvēka organismā</vt:lpstr>
      <vt:lpstr>PowerPoint Presentation</vt:lpstr>
      <vt:lpstr>Skābes</vt:lpstr>
      <vt:lpstr>Sārmi</vt:lpstr>
      <vt:lpstr>pH</vt:lpstr>
      <vt:lpstr>Ūdens jonu reizinājums</vt:lpstr>
      <vt:lpstr>pH aprēķins stiprai skābei</vt:lpstr>
      <vt:lpstr>pH aprēķins stiprai bāzei</vt:lpstr>
      <vt:lpstr>PowerPoint Presentation</vt:lpstr>
      <vt:lpstr>PowerPoint Presentation</vt:lpstr>
      <vt:lpstr>PowerPoint Presentation</vt:lpstr>
      <vt:lpstr>Buferēšanās iemesli</vt:lpstr>
      <vt:lpstr>Buferēšanās iemesli</vt:lpstr>
      <vt:lpstr>Buferēšanās iemesli</vt:lpstr>
      <vt:lpstr>PowerPoint Presentation</vt:lpstr>
      <vt:lpstr>Bikarbonāta bufersistēma</vt:lpstr>
      <vt:lpstr>Fosfāta bufersistēma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Kaspars Tars</dc:creator>
  <cp:lastModifiedBy>Kaspars Tars</cp:lastModifiedBy>
  <cp:revision>32</cp:revision>
  <dcterms:created xsi:type="dcterms:W3CDTF">2015-01-03T20:54:00Z</dcterms:created>
  <dcterms:modified xsi:type="dcterms:W3CDTF">2015-02-08T20:37:47Z</dcterms:modified>
</cp:coreProperties>
</file>