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E4348-37F8-42E0-9786-DCD44F5F245B}" type="datetimeFigureOut">
              <a:rPr lang="lv-LV" smtClean="0"/>
              <a:t>2011.09.11.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7AE36-4B2A-4157-8C99-53EBC392E4C8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r>
              <a:rPr lang="lv-LV" sz="1600" b="1" dirty="0">
                <a:solidFill>
                  <a:schemeClr val="accent2"/>
                </a:solidFill>
                <a:latin typeface="Arial" pitchFamily="34" charset="0"/>
              </a:rPr>
              <a:t>                                            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Literatūra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20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11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.g.</a:t>
            </a:r>
          </a:p>
          <a:p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1.L.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Stryer-Biochemistry,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W.H.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Freeman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and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Co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 N-Y, 1995, 2001, 2005,krievu val. 1985</a:t>
            </a:r>
          </a:p>
          <a:p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2.A.Lehninger et al.- Principles of Biochemistry ,2005, 2000,1993,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krievu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val. 1974,1986</a:t>
            </a:r>
          </a:p>
          <a:p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Pēdējo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gadu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izdevumi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saucas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“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Lehninger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principles of biochemistry”,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vairākas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izdevniecības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  (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maksā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50- 100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eiro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,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komplektā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ir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kompaktdisks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)</a:t>
            </a:r>
          </a:p>
          <a:p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3.R.K.Muray et al.- Harper’s Biochemistry, Prentice- Hall .Inc. ,Lange medical books/McGraw Hill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1996,2000,2003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,2007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(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grāmatai vismaz 26 izdevumi,  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maksā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44 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eiro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)</a:t>
            </a:r>
          </a:p>
          <a:p>
            <a:r>
              <a:rPr lang="en-GB" sz="1600" b="1" dirty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4.D.Voet, 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J.G.Voet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-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Biochemistry,John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Willey&amp;Sons,N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-Y, 2002</a:t>
            </a:r>
            <a:r>
              <a:rPr lang="lv-LV" sz="1600" b="1" dirty="0">
                <a:solidFill>
                  <a:srgbClr val="FF3300"/>
                </a:solidFill>
                <a:latin typeface="Arial" pitchFamily="34" charset="0"/>
              </a:rPr>
              <a:t>,2005 (maksā ~60eiro)</a:t>
            </a:r>
            <a:endParaRPr lang="en-GB" sz="1600" b="1" dirty="0">
              <a:solidFill>
                <a:srgbClr val="FF3300"/>
              </a:solidFill>
              <a:latin typeface="Arial" pitchFamily="34" charset="0"/>
            </a:endParaRPr>
          </a:p>
          <a:p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5.P. 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N.Campbell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A.D.Smith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– Biochemistry Illustrated, Harcourt 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publishers,Churchill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 </a:t>
            </a:r>
          </a:p>
          <a:p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   Livingstone, Elsevier, 1996, 2000,2005 (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maksā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46 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eiro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)</a:t>
            </a:r>
          </a:p>
          <a:p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6. Metzler D. – Biochemistry , Elsevier, 2001,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2008, 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2 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sēj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. 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(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maksā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~150 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eur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)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 </a:t>
            </a:r>
          </a:p>
          <a:p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7.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Devlin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–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Textbook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of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biochemistry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with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clinical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correlations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 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John Wiley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&amp;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Sons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 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2007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~1000  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p.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 (maksā 61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euro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)  </a:t>
            </a:r>
            <a:endParaRPr lang="en-GB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</a:endParaRPr>
          </a:p>
          <a:p>
            <a:r>
              <a:rPr lang="en-GB" sz="1600" b="1" dirty="0">
                <a:latin typeface="Arial" pitchFamily="34" charset="0"/>
              </a:rPr>
              <a:t> 8. </a:t>
            </a:r>
            <a:r>
              <a:rPr lang="en-GB" sz="1600" b="1" dirty="0" err="1">
                <a:latin typeface="Arial" pitchFamily="34" charset="0"/>
              </a:rPr>
              <a:t>Pingoud</a:t>
            </a:r>
            <a:r>
              <a:rPr lang="en-GB" sz="1600" b="1" dirty="0">
                <a:latin typeface="Arial" pitchFamily="34" charset="0"/>
              </a:rPr>
              <a:t>  - Biochemical methods, John </a:t>
            </a:r>
            <a:r>
              <a:rPr lang="en-GB" sz="1600" b="1" dirty="0" err="1">
                <a:latin typeface="Arial" pitchFamily="34" charset="0"/>
              </a:rPr>
              <a:t>Wiley&amp;Sons</a:t>
            </a:r>
            <a:r>
              <a:rPr lang="en-GB" sz="1600" b="1" dirty="0">
                <a:latin typeface="Arial" pitchFamily="34" charset="0"/>
              </a:rPr>
              <a:t>, 2004 (</a:t>
            </a:r>
            <a:r>
              <a:rPr lang="en-GB" sz="1600" b="1" dirty="0" err="1">
                <a:latin typeface="Arial" pitchFamily="34" charset="0"/>
              </a:rPr>
              <a:t>maksā</a:t>
            </a:r>
            <a:r>
              <a:rPr lang="en-GB" sz="1600" b="1" dirty="0">
                <a:latin typeface="Arial" pitchFamily="34" charset="0"/>
              </a:rPr>
              <a:t> 97 </a:t>
            </a:r>
            <a:r>
              <a:rPr lang="en-GB" sz="1600" b="1" dirty="0" err="1">
                <a:latin typeface="Arial" pitchFamily="34" charset="0"/>
              </a:rPr>
              <a:t>eiro</a:t>
            </a:r>
            <a:r>
              <a:rPr lang="en-GB" sz="1600" b="1" dirty="0">
                <a:latin typeface="Arial" pitchFamily="34" charset="0"/>
              </a:rPr>
              <a:t>)</a:t>
            </a:r>
          </a:p>
          <a:p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10.</a:t>
            </a:r>
            <a:r>
              <a:rPr lang="lv-LV" sz="1600" b="1" dirty="0" err="1">
                <a:solidFill>
                  <a:srgbClr val="FF3300"/>
                </a:solidFill>
                <a:latin typeface="Arial" pitchFamily="34" charset="0"/>
              </a:rPr>
              <a:t>Harvey</a:t>
            </a:r>
            <a:r>
              <a:rPr lang="lv-LV" sz="1600" b="1" dirty="0">
                <a:solidFill>
                  <a:srgbClr val="FF3300"/>
                </a:solidFill>
                <a:latin typeface="Arial" pitchFamily="34" charset="0"/>
              </a:rPr>
              <a:t> R.A., </a:t>
            </a:r>
            <a:r>
              <a:rPr lang="lv-LV" sz="1600" b="1" dirty="0" err="1">
                <a:solidFill>
                  <a:srgbClr val="FF3300"/>
                </a:solidFill>
                <a:latin typeface="Arial" pitchFamily="34" charset="0"/>
              </a:rPr>
              <a:t>D.R.Ferier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- </a:t>
            </a:r>
            <a:r>
              <a:rPr lang="lv-LV" sz="1600" b="1" dirty="0" err="1">
                <a:solidFill>
                  <a:srgbClr val="FF3300"/>
                </a:solidFill>
                <a:latin typeface="Arial" pitchFamily="34" charset="0"/>
              </a:rPr>
              <a:t>Lippincott's</a:t>
            </a:r>
            <a:r>
              <a:rPr lang="lv-LV" sz="1600" b="1" dirty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rgbClr val="FF3300"/>
                </a:solidFill>
                <a:latin typeface="Arial" pitchFamily="34" charset="0"/>
              </a:rPr>
              <a:t>Illustrated</a:t>
            </a:r>
            <a:r>
              <a:rPr lang="lv-LV" sz="1600" b="1" dirty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rgbClr val="FF3300"/>
                </a:solidFill>
                <a:latin typeface="Arial" pitchFamily="34" charset="0"/>
              </a:rPr>
              <a:t>Reviews</a:t>
            </a:r>
            <a:r>
              <a:rPr lang="lv-LV" sz="1600" b="1" dirty="0">
                <a:solidFill>
                  <a:srgbClr val="FF3300"/>
                </a:solidFill>
                <a:latin typeface="Arial" pitchFamily="34" charset="0"/>
              </a:rPr>
              <a:t>: </a:t>
            </a:r>
            <a:r>
              <a:rPr lang="lv-LV" sz="1600" b="1" dirty="0" err="1">
                <a:solidFill>
                  <a:srgbClr val="FF3300"/>
                </a:solidFill>
                <a:latin typeface="Arial" pitchFamily="34" charset="0"/>
              </a:rPr>
              <a:t>Biochemistry</a:t>
            </a:r>
            <a:r>
              <a:rPr lang="lv-LV" sz="1600" b="1" dirty="0">
                <a:solidFill>
                  <a:srgbClr val="FF3300"/>
                </a:solidFill>
                <a:latin typeface="Arial" pitchFamily="34" charset="0"/>
              </a:rPr>
              <a:t> , </a:t>
            </a:r>
            <a:r>
              <a:rPr lang="lv-LV" sz="1600" b="1" dirty="0" err="1">
                <a:solidFill>
                  <a:srgbClr val="FF3300"/>
                </a:solidFill>
                <a:latin typeface="Arial" pitchFamily="34" charset="0"/>
              </a:rPr>
              <a:t>Lippincott</a:t>
            </a:r>
            <a:r>
              <a:rPr lang="lv-LV" sz="1600" b="1" dirty="0">
                <a:solidFill>
                  <a:srgbClr val="FF3300"/>
                </a:solidFill>
                <a:latin typeface="Arial" pitchFamily="34" charset="0"/>
              </a:rPr>
              <a:t>, Williams&amp;Wilkins,2010, 544 </a:t>
            </a:r>
            <a:r>
              <a:rPr lang="lv-LV" sz="1600" b="1" dirty="0" err="1">
                <a:solidFill>
                  <a:srgbClr val="FF3300"/>
                </a:solidFill>
                <a:latin typeface="Arial" pitchFamily="34" charset="0"/>
              </a:rPr>
              <a:t>pp</a:t>
            </a:r>
            <a:r>
              <a:rPr lang="lv-LV" sz="1600" b="1" dirty="0">
                <a:solidFill>
                  <a:srgbClr val="FF3300"/>
                </a:solidFill>
                <a:latin typeface="Arial" pitchFamily="34" charset="0"/>
              </a:rPr>
              <a:t>. (maksā 64 USD)</a:t>
            </a:r>
          </a:p>
          <a:p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11.Koolman J.,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Roehem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K.H.-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Color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Atlas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of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Biochemistry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Thieme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, 2004, 467 p.(maksā 30 </a:t>
            </a:r>
            <a:r>
              <a:rPr lang="lv-LV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euro</a:t>
            </a:r>
            <a:r>
              <a:rPr lang="lv-LV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)</a:t>
            </a:r>
          </a:p>
          <a:p>
            <a:r>
              <a:rPr lang="en-GB" sz="1600" b="1" dirty="0">
                <a:latin typeface="Arial" pitchFamily="34" charset="0"/>
              </a:rPr>
              <a:t>12.Baynes  - Medical Biochemistry,  Wisepress,2004, 20</a:t>
            </a:r>
            <a:r>
              <a:rPr lang="lv-LV" sz="1600" b="1" dirty="0">
                <a:latin typeface="Arial" pitchFamily="34" charset="0"/>
              </a:rPr>
              <a:t>10</a:t>
            </a:r>
            <a:r>
              <a:rPr lang="en-GB" sz="1600" b="1" dirty="0">
                <a:latin typeface="Arial" pitchFamily="34" charset="0"/>
              </a:rPr>
              <a:t> (</a:t>
            </a:r>
            <a:r>
              <a:rPr lang="en-GB" sz="1600" b="1" dirty="0" err="1">
                <a:latin typeface="Arial" pitchFamily="34" charset="0"/>
              </a:rPr>
              <a:t>maksā</a:t>
            </a:r>
            <a:r>
              <a:rPr lang="en-GB" sz="1600" b="1" dirty="0">
                <a:latin typeface="Arial" pitchFamily="34" charset="0"/>
              </a:rPr>
              <a:t> 57 </a:t>
            </a:r>
            <a:r>
              <a:rPr lang="en-GB" sz="1600" b="1" dirty="0" err="1">
                <a:latin typeface="Arial" pitchFamily="34" charset="0"/>
              </a:rPr>
              <a:t>eiro</a:t>
            </a:r>
            <a:r>
              <a:rPr lang="en-GB" sz="1600" b="1" dirty="0">
                <a:latin typeface="Arial" pitchFamily="34" charset="0"/>
              </a:rPr>
              <a:t>)</a:t>
            </a:r>
          </a:p>
          <a:p>
            <a:r>
              <a:rPr lang="lv-LV" sz="1600" b="1" dirty="0">
                <a:latin typeface="Arial" pitchFamily="34" charset="0"/>
              </a:rPr>
              <a:t>13. </a:t>
            </a:r>
            <a:r>
              <a:rPr lang="lv-LV" sz="1600" b="1" dirty="0" err="1">
                <a:latin typeface="Arial" pitchFamily="34" charset="0"/>
              </a:rPr>
              <a:t>Dey-Harborne</a:t>
            </a:r>
            <a:r>
              <a:rPr lang="lv-LV" sz="1600" b="1" dirty="0">
                <a:latin typeface="Arial" pitchFamily="34" charset="0"/>
              </a:rPr>
              <a:t> – </a:t>
            </a:r>
            <a:r>
              <a:rPr lang="lv-LV" sz="1600" b="1" dirty="0" err="1">
                <a:latin typeface="Arial" pitchFamily="34" charset="0"/>
              </a:rPr>
              <a:t>Plant</a:t>
            </a:r>
            <a:r>
              <a:rPr lang="lv-LV" sz="1600" b="1" dirty="0">
                <a:latin typeface="Arial" pitchFamily="34" charset="0"/>
              </a:rPr>
              <a:t> </a:t>
            </a:r>
            <a:r>
              <a:rPr lang="lv-LV" sz="1600" b="1" dirty="0" err="1">
                <a:latin typeface="Arial" pitchFamily="34" charset="0"/>
              </a:rPr>
              <a:t>Biochemistry</a:t>
            </a:r>
            <a:r>
              <a:rPr lang="lv-LV" sz="1600" b="1" dirty="0">
                <a:latin typeface="Arial" pitchFamily="34" charset="0"/>
              </a:rPr>
              <a:t>, </a:t>
            </a:r>
            <a:r>
              <a:rPr lang="lv-LV" sz="1600" b="1" dirty="0" err="1">
                <a:latin typeface="Arial" pitchFamily="34" charset="0"/>
              </a:rPr>
              <a:t>Harcourt</a:t>
            </a:r>
            <a:r>
              <a:rPr lang="lv-LV" sz="1600" b="1" dirty="0">
                <a:latin typeface="Arial" pitchFamily="34" charset="0"/>
              </a:rPr>
              <a:t> </a:t>
            </a:r>
            <a:r>
              <a:rPr lang="lv-LV" sz="1600" b="1" dirty="0" err="1">
                <a:latin typeface="Arial" pitchFamily="34" charset="0"/>
              </a:rPr>
              <a:t>publishers</a:t>
            </a:r>
            <a:r>
              <a:rPr lang="lv-LV" sz="1600" b="1" dirty="0">
                <a:latin typeface="Arial" pitchFamily="34" charset="0"/>
              </a:rPr>
              <a:t>, 2000</a:t>
            </a:r>
          </a:p>
          <a:p>
            <a:r>
              <a:rPr lang="en-GB" sz="1600" b="1" dirty="0">
                <a:latin typeface="Arial" pitchFamily="34" charset="0"/>
              </a:rPr>
              <a:t>14.</a:t>
            </a:r>
            <a:r>
              <a:rPr lang="lv-LV" sz="1600" b="1" dirty="0">
                <a:latin typeface="Arial" pitchFamily="34" charset="0"/>
              </a:rPr>
              <a:t> </a:t>
            </a:r>
            <a:r>
              <a:rPr lang="lv-LV" sz="1600" b="1" dirty="0" err="1">
                <a:latin typeface="Arial" pitchFamily="34" charset="0"/>
              </a:rPr>
              <a:t>Bowsher</a:t>
            </a:r>
            <a:r>
              <a:rPr lang="lv-LV" sz="1600" b="1" dirty="0">
                <a:latin typeface="Arial" pitchFamily="34" charset="0"/>
              </a:rPr>
              <a:t> – </a:t>
            </a:r>
            <a:r>
              <a:rPr lang="lv-LV" sz="1600" b="1" dirty="0" err="1">
                <a:latin typeface="Arial" pitchFamily="34" charset="0"/>
              </a:rPr>
              <a:t>Plant</a:t>
            </a:r>
            <a:r>
              <a:rPr lang="lv-LV" sz="1600" b="1" dirty="0">
                <a:latin typeface="Arial" pitchFamily="34" charset="0"/>
              </a:rPr>
              <a:t> </a:t>
            </a:r>
            <a:r>
              <a:rPr lang="lv-LV" sz="1600" b="1" dirty="0" err="1">
                <a:latin typeface="Arial" pitchFamily="34" charset="0"/>
              </a:rPr>
              <a:t>Biochemistry</a:t>
            </a:r>
            <a:r>
              <a:rPr lang="lv-LV" sz="1600" b="1" dirty="0">
                <a:latin typeface="Arial" pitchFamily="34" charset="0"/>
              </a:rPr>
              <a:t>, </a:t>
            </a:r>
            <a:r>
              <a:rPr lang="lv-LV" sz="1600" b="1" dirty="0" err="1">
                <a:latin typeface="Arial" pitchFamily="34" charset="0"/>
              </a:rPr>
              <a:t>Wisepress</a:t>
            </a:r>
            <a:r>
              <a:rPr lang="lv-LV" sz="1600" b="1" dirty="0">
                <a:latin typeface="Arial" pitchFamily="34" charset="0"/>
              </a:rPr>
              <a:t>, 2010 (maksā 54 USD)</a:t>
            </a:r>
            <a:endParaRPr lang="en-GB" sz="1600" b="1" dirty="0">
              <a:latin typeface="Arial" pitchFamily="34" charset="0"/>
            </a:endParaRPr>
          </a:p>
          <a:p>
            <a:r>
              <a:rPr lang="en-GB" sz="1600" b="1" dirty="0">
                <a:latin typeface="Arial" pitchFamily="34" charset="0"/>
              </a:rPr>
              <a:t>15. </a:t>
            </a:r>
            <a:r>
              <a:rPr lang="lv-LV" sz="1600" b="1" dirty="0" err="1">
                <a:latin typeface="Arial" pitchFamily="34" charset="0"/>
              </a:rPr>
              <a:t>Hames</a:t>
            </a:r>
            <a:r>
              <a:rPr lang="lv-LV" sz="1600" b="1" dirty="0">
                <a:latin typeface="Arial" pitchFamily="34" charset="0"/>
              </a:rPr>
              <a:t> </a:t>
            </a:r>
            <a:r>
              <a:rPr lang="lv-LV" sz="1600" b="1" dirty="0" err="1">
                <a:latin typeface="Arial" pitchFamily="34" charset="0"/>
              </a:rPr>
              <a:t>D.,Hooper</a:t>
            </a:r>
            <a:r>
              <a:rPr lang="lv-LV" sz="1600" b="1" dirty="0">
                <a:latin typeface="Arial" pitchFamily="34" charset="0"/>
              </a:rPr>
              <a:t> N. </a:t>
            </a:r>
            <a:r>
              <a:rPr lang="en-GB" sz="1600" b="1" dirty="0">
                <a:latin typeface="Arial" pitchFamily="34" charset="0"/>
              </a:rPr>
              <a:t>– </a:t>
            </a:r>
            <a:r>
              <a:rPr lang="lv-LV" sz="1600" b="1" dirty="0">
                <a:latin typeface="Arial" pitchFamily="34" charset="0"/>
              </a:rPr>
              <a:t>BIOS </a:t>
            </a:r>
            <a:r>
              <a:rPr lang="lv-LV" sz="1600" b="1" dirty="0" err="1">
                <a:latin typeface="Arial" pitchFamily="34" charset="0"/>
              </a:rPr>
              <a:t>instant</a:t>
            </a:r>
            <a:r>
              <a:rPr lang="lv-LV" sz="1600" b="1" dirty="0">
                <a:latin typeface="Arial" pitchFamily="34" charset="0"/>
              </a:rPr>
              <a:t> </a:t>
            </a:r>
            <a:r>
              <a:rPr lang="lv-LV" sz="1600" b="1" dirty="0" err="1">
                <a:latin typeface="Arial" pitchFamily="34" charset="0"/>
              </a:rPr>
              <a:t>notes</a:t>
            </a:r>
            <a:r>
              <a:rPr lang="lv-LV" sz="1600" b="1" dirty="0">
                <a:latin typeface="Arial" pitchFamily="34" charset="0"/>
              </a:rPr>
              <a:t> </a:t>
            </a:r>
            <a:r>
              <a:rPr lang="en-GB" sz="1600" b="1" dirty="0">
                <a:latin typeface="Arial" pitchFamily="34" charset="0"/>
              </a:rPr>
              <a:t>Biochemistry  ,</a:t>
            </a:r>
            <a:r>
              <a:rPr lang="lv-LV" sz="1600" b="1" dirty="0">
                <a:latin typeface="Arial" pitchFamily="34" charset="0"/>
              </a:rPr>
              <a:t> </a:t>
            </a:r>
            <a:r>
              <a:rPr lang="lv-LV" sz="1600" b="1" dirty="0" err="1">
                <a:latin typeface="Arial" pitchFamily="34" charset="0"/>
              </a:rPr>
              <a:t>Garland</a:t>
            </a:r>
            <a:r>
              <a:rPr lang="lv-LV" sz="1600" b="1" dirty="0">
                <a:latin typeface="Arial" pitchFamily="34" charset="0"/>
              </a:rPr>
              <a:t> </a:t>
            </a:r>
            <a:r>
              <a:rPr lang="lv-LV" sz="1600" b="1" dirty="0" err="1">
                <a:latin typeface="Arial" pitchFamily="34" charset="0"/>
              </a:rPr>
              <a:t>Science</a:t>
            </a:r>
            <a:r>
              <a:rPr lang="lv-LV" sz="1600" b="1" dirty="0">
                <a:latin typeface="Arial" pitchFamily="34" charset="0"/>
              </a:rPr>
              <a:t>, 2011 (maksā ~20 eiro)</a:t>
            </a:r>
            <a:endParaRPr lang="en-GB" sz="1600" b="1" dirty="0">
              <a:latin typeface="Arial" pitchFamily="34" charset="0"/>
            </a:endParaRPr>
          </a:p>
          <a:p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16.Alberts – Molecular biology of the cell .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Wisepress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, 2004, 2000 (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maksā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 138 </a:t>
            </a:r>
            <a:r>
              <a:rPr lang="en-GB" sz="1600" b="1" dirty="0" err="1">
                <a:solidFill>
                  <a:srgbClr val="FF3300"/>
                </a:solidFill>
                <a:latin typeface="Arial" pitchFamily="34" charset="0"/>
              </a:rPr>
              <a:t>eiro</a:t>
            </a:r>
            <a:r>
              <a:rPr lang="en-GB" sz="1600" b="1" dirty="0">
                <a:solidFill>
                  <a:srgbClr val="FF3300"/>
                </a:solidFill>
                <a:latin typeface="Arial" pitchFamily="34" charset="0"/>
              </a:rPr>
              <a:t>)</a:t>
            </a:r>
          </a:p>
          <a:p>
            <a:r>
              <a:rPr lang="lv-LV" sz="1600" b="1" dirty="0">
                <a:latin typeface="Arial" pitchFamily="34" charset="0"/>
              </a:rPr>
              <a:t>17</a:t>
            </a:r>
            <a:r>
              <a:rPr lang="en-GB" sz="1600" b="1" dirty="0">
                <a:latin typeface="Arial" pitchFamily="34" charset="0"/>
              </a:rPr>
              <a:t>.</a:t>
            </a:r>
            <a:r>
              <a:rPr lang="en-GB" sz="1600" b="1" dirty="0" err="1">
                <a:latin typeface="Arial" pitchFamily="34" charset="0"/>
              </a:rPr>
              <a:t>Mesienberg</a:t>
            </a:r>
            <a:r>
              <a:rPr lang="en-GB" sz="1600" b="1" dirty="0">
                <a:latin typeface="Arial" pitchFamily="34" charset="0"/>
              </a:rPr>
              <a:t> – Principles of Medical Biochemistry, Elsevier,  2004</a:t>
            </a:r>
            <a:r>
              <a:rPr lang="lv-LV" sz="1600" b="1" dirty="0">
                <a:latin typeface="Arial" pitchFamily="34" charset="0"/>
              </a:rPr>
              <a:t>, 2010</a:t>
            </a:r>
            <a:r>
              <a:rPr lang="en-GB" sz="1600" b="1" dirty="0">
                <a:latin typeface="Arial" pitchFamily="34" charset="0"/>
              </a:rPr>
              <a:t> (</a:t>
            </a:r>
            <a:r>
              <a:rPr lang="en-GB" sz="1600" b="1" dirty="0" err="1">
                <a:latin typeface="Arial" pitchFamily="34" charset="0"/>
              </a:rPr>
              <a:t>maksā</a:t>
            </a:r>
            <a:r>
              <a:rPr lang="en-GB" sz="1600" b="1" dirty="0">
                <a:latin typeface="Arial" pitchFamily="34" charset="0"/>
              </a:rPr>
              <a:t> 57 </a:t>
            </a:r>
            <a:r>
              <a:rPr lang="en-GB" sz="1600" b="1" dirty="0" err="1">
                <a:latin typeface="Arial" pitchFamily="34" charset="0"/>
              </a:rPr>
              <a:t>eiro</a:t>
            </a:r>
            <a:r>
              <a:rPr lang="en-GB" sz="1600" b="1" dirty="0" smtClean="0">
                <a:latin typeface="Arial" pitchFamily="34" charset="0"/>
              </a:rPr>
              <a:t>)</a:t>
            </a:r>
            <a:endParaRPr lang="lv-LV" sz="1600" b="1" dirty="0" smtClean="0">
              <a:latin typeface="Arial" pitchFamily="34" charset="0"/>
            </a:endParaRPr>
          </a:p>
          <a:p>
            <a:r>
              <a:rPr lang="lv-LV" sz="1600" b="1" dirty="0" smtClean="0">
                <a:latin typeface="Arial" pitchFamily="34" charset="0"/>
              </a:rPr>
              <a:t>18. </a:t>
            </a:r>
            <a:r>
              <a:rPr lang="lv-LV" sz="1600" b="1" dirty="0" err="1" smtClean="0">
                <a:latin typeface="Arial" pitchFamily="34" charset="0"/>
              </a:rPr>
              <a:t>Branden</a:t>
            </a:r>
            <a:r>
              <a:rPr lang="lv-LV" sz="1600" b="1" dirty="0" smtClean="0">
                <a:latin typeface="Arial" pitchFamily="34" charset="0"/>
              </a:rPr>
              <a:t> &amp; </a:t>
            </a:r>
            <a:r>
              <a:rPr lang="lv-LV" sz="1600" b="1" dirty="0" err="1" smtClean="0">
                <a:latin typeface="Arial" pitchFamily="34" charset="0"/>
              </a:rPr>
              <a:t>Tooze</a:t>
            </a:r>
            <a:r>
              <a:rPr lang="lv-LV" sz="1600" b="1" dirty="0" smtClean="0">
                <a:latin typeface="Arial" pitchFamily="34" charset="0"/>
              </a:rPr>
              <a:t> – </a:t>
            </a:r>
            <a:r>
              <a:rPr lang="lv-LV" sz="1600" b="1" dirty="0" err="1" smtClean="0">
                <a:latin typeface="Arial" pitchFamily="34" charset="0"/>
              </a:rPr>
              <a:t>Introduction</a:t>
            </a:r>
            <a:r>
              <a:rPr lang="lv-LV" sz="1600" b="1" dirty="0" smtClean="0">
                <a:latin typeface="Arial" pitchFamily="34" charset="0"/>
              </a:rPr>
              <a:t> to </a:t>
            </a:r>
            <a:r>
              <a:rPr lang="lv-LV" sz="1600" b="1" dirty="0" err="1" smtClean="0">
                <a:latin typeface="Arial" pitchFamily="34" charset="0"/>
              </a:rPr>
              <a:t>Protein</a:t>
            </a:r>
            <a:r>
              <a:rPr lang="lv-LV" sz="1600" b="1" dirty="0" smtClean="0">
                <a:latin typeface="Arial" pitchFamily="34" charset="0"/>
              </a:rPr>
              <a:t> </a:t>
            </a:r>
            <a:r>
              <a:rPr lang="lv-LV" sz="1600" b="1" dirty="0" err="1" smtClean="0">
                <a:latin typeface="Arial" pitchFamily="34" charset="0"/>
              </a:rPr>
              <a:t>Structure</a:t>
            </a:r>
            <a:r>
              <a:rPr lang="lv-LV" sz="1600" b="1" dirty="0" smtClean="0">
                <a:latin typeface="Arial" pitchFamily="34" charset="0"/>
              </a:rPr>
              <a:t>, </a:t>
            </a:r>
            <a:r>
              <a:rPr lang="lv-LV" sz="1600" b="1" dirty="0" err="1" smtClean="0">
                <a:latin typeface="Arial" pitchFamily="34" charset="0"/>
              </a:rPr>
              <a:t>Garland</a:t>
            </a:r>
            <a:r>
              <a:rPr lang="lv-LV" sz="1600" b="1" dirty="0" smtClean="0">
                <a:latin typeface="Arial" pitchFamily="34" charset="0"/>
              </a:rPr>
              <a:t>, 1999</a:t>
            </a:r>
          </a:p>
          <a:p>
            <a:r>
              <a:rPr lang="lv-LV" sz="1600" b="1" dirty="0" smtClean="0">
                <a:latin typeface="Arial" pitchFamily="34" charset="0"/>
              </a:rPr>
              <a:t>19. </a:t>
            </a:r>
            <a:r>
              <a:rPr lang="lv-LV" sz="1600" b="1" dirty="0" err="1" smtClean="0">
                <a:latin typeface="Arial" pitchFamily="34" charset="0"/>
              </a:rPr>
              <a:t>Liljas</a:t>
            </a:r>
            <a:r>
              <a:rPr lang="lv-LV" sz="1600" b="1" dirty="0" smtClean="0">
                <a:latin typeface="Arial" pitchFamily="34" charset="0"/>
              </a:rPr>
              <a:t> </a:t>
            </a:r>
            <a:r>
              <a:rPr lang="lv-LV" sz="1600" b="1" dirty="0" err="1" smtClean="0">
                <a:latin typeface="Arial" pitchFamily="34" charset="0"/>
              </a:rPr>
              <a:t>et</a:t>
            </a:r>
            <a:r>
              <a:rPr lang="lv-LV" sz="1600" b="1" dirty="0" smtClean="0">
                <a:latin typeface="Arial" pitchFamily="34" charset="0"/>
              </a:rPr>
              <a:t> </a:t>
            </a:r>
            <a:r>
              <a:rPr lang="lv-LV" sz="1600" b="1" dirty="0" err="1" smtClean="0">
                <a:latin typeface="Arial" pitchFamily="34" charset="0"/>
              </a:rPr>
              <a:t>al</a:t>
            </a:r>
            <a:r>
              <a:rPr lang="lv-LV" sz="1600" b="1" dirty="0" smtClean="0">
                <a:latin typeface="Arial" pitchFamily="34" charset="0"/>
              </a:rPr>
              <a:t>. </a:t>
            </a:r>
            <a:r>
              <a:rPr lang="lv-LV" sz="1600" b="1" dirty="0" err="1" smtClean="0">
                <a:latin typeface="Arial" pitchFamily="34" charset="0"/>
              </a:rPr>
              <a:t>Textbook</a:t>
            </a:r>
            <a:r>
              <a:rPr lang="lv-LV" sz="1600" b="1" dirty="0" smtClean="0">
                <a:latin typeface="Arial" pitchFamily="34" charset="0"/>
              </a:rPr>
              <a:t> </a:t>
            </a:r>
            <a:r>
              <a:rPr lang="lv-LV" sz="1600" b="1" dirty="0" err="1" smtClean="0">
                <a:latin typeface="Arial" pitchFamily="34" charset="0"/>
              </a:rPr>
              <a:t>of</a:t>
            </a:r>
            <a:r>
              <a:rPr lang="lv-LV" sz="1600" b="1" dirty="0" smtClean="0">
                <a:latin typeface="Arial" pitchFamily="34" charset="0"/>
              </a:rPr>
              <a:t> </a:t>
            </a:r>
            <a:r>
              <a:rPr lang="lv-LV" sz="1600" b="1" dirty="0" err="1" smtClean="0">
                <a:latin typeface="Arial" pitchFamily="34" charset="0"/>
              </a:rPr>
              <a:t>structural</a:t>
            </a:r>
            <a:r>
              <a:rPr lang="lv-LV" sz="1600" b="1" dirty="0" smtClean="0">
                <a:latin typeface="Arial" pitchFamily="34" charset="0"/>
              </a:rPr>
              <a:t> </a:t>
            </a:r>
            <a:r>
              <a:rPr lang="lv-LV" sz="1600" b="1" dirty="0" err="1" smtClean="0">
                <a:latin typeface="Arial" pitchFamily="34" charset="0"/>
              </a:rPr>
              <a:t>Biology</a:t>
            </a:r>
            <a:r>
              <a:rPr lang="lv-LV" sz="1600" b="1" dirty="0" smtClean="0">
                <a:latin typeface="Arial" pitchFamily="34" charset="0"/>
              </a:rPr>
              <a:t>, 2009, </a:t>
            </a:r>
            <a:r>
              <a:rPr lang="lv-LV" sz="1600" b="1" dirty="0" err="1">
                <a:latin typeface="Arial" pitchFamily="34" charset="0"/>
              </a:rPr>
              <a:t>W</a:t>
            </a:r>
            <a:r>
              <a:rPr lang="lv-LV" sz="1600" b="1" dirty="0" err="1" smtClean="0">
                <a:latin typeface="Arial" pitchFamily="34" charset="0"/>
              </a:rPr>
              <a:t>orld</a:t>
            </a:r>
            <a:r>
              <a:rPr lang="lv-LV" sz="1600" b="1" dirty="0" smtClean="0">
                <a:latin typeface="Arial" pitchFamily="34" charset="0"/>
              </a:rPr>
              <a:t> </a:t>
            </a:r>
            <a:r>
              <a:rPr lang="lv-LV" sz="1600" b="1" smtClean="0">
                <a:latin typeface="Arial" pitchFamily="34" charset="0"/>
              </a:rPr>
              <a:t>Scientific</a:t>
            </a:r>
            <a:endParaRPr lang="en-GB" sz="1600" b="1" dirty="0">
              <a:latin typeface="Arial" pitchFamily="34" charset="0"/>
            </a:endParaRPr>
          </a:p>
          <a:p>
            <a:r>
              <a:rPr lang="lv-LV" sz="1600" b="1" dirty="0">
                <a:latin typeface="Arial" pitchFamily="34" charset="0"/>
              </a:rPr>
              <a:t> </a:t>
            </a:r>
            <a:endParaRPr lang="en-GB" sz="1600" b="1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377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kaspars</dc:creator>
  <cp:lastModifiedBy>kaspars</cp:lastModifiedBy>
  <cp:revision>2</cp:revision>
  <dcterms:created xsi:type="dcterms:W3CDTF">2011-09-11T17:47:11Z</dcterms:created>
  <dcterms:modified xsi:type="dcterms:W3CDTF">2011-09-11T17:54:45Z</dcterms:modified>
</cp:coreProperties>
</file>