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2"/>
  </p:notesMasterIdLst>
  <p:sldIdLst>
    <p:sldId id="256" r:id="rId3"/>
    <p:sldId id="257" r:id="rId4"/>
    <p:sldId id="262" r:id="rId5"/>
    <p:sldId id="337" r:id="rId6"/>
    <p:sldId id="258" r:id="rId7"/>
    <p:sldId id="355" r:id="rId8"/>
    <p:sldId id="259" r:id="rId9"/>
    <p:sldId id="304" r:id="rId10"/>
    <p:sldId id="260" r:id="rId11"/>
    <p:sldId id="356" r:id="rId12"/>
    <p:sldId id="261" r:id="rId13"/>
    <p:sldId id="368" r:id="rId14"/>
    <p:sldId id="338" r:id="rId15"/>
    <p:sldId id="339" r:id="rId16"/>
    <p:sldId id="264" r:id="rId17"/>
    <p:sldId id="265" r:id="rId18"/>
    <p:sldId id="362" r:id="rId19"/>
    <p:sldId id="363" r:id="rId20"/>
    <p:sldId id="364" r:id="rId21"/>
    <p:sldId id="365" r:id="rId22"/>
    <p:sldId id="366" r:id="rId23"/>
    <p:sldId id="367" r:id="rId24"/>
    <p:sldId id="266" r:id="rId25"/>
    <p:sldId id="267" r:id="rId26"/>
    <p:sldId id="268" r:id="rId27"/>
    <p:sldId id="269" r:id="rId28"/>
    <p:sldId id="271" r:id="rId29"/>
    <p:sldId id="275" r:id="rId30"/>
    <p:sldId id="276" r:id="rId31"/>
    <p:sldId id="270" r:id="rId32"/>
    <p:sldId id="274" r:id="rId33"/>
    <p:sldId id="280" r:id="rId34"/>
    <p:sldId id="281" r:id="rId35"/>
    <p:sldId id="282" r:id="rId36"/>
    <p:sldId id="277" r:id="rId37"/>
    <p:sldId id="278" r:id="rId38"/>
    <p:sldId id="279" r:id="rId39"/>
    <p:sldId id="283" r:id="rId40"/>
    <p:sldId id="284" r:id="rId41"/>
    <p:sldId id="286" r:id="rId42"/>
    <p:sldId id="285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5" r:id="rId60"/>
    <p:sldId id="306" r:id="rId61"/>
    <p:sldId id="303" r:id="rId62"/>
    <p:sldId id="307" r:id="rId63"/>
    <p:sldId id="351" r:id="rId64"/>
    <p:sldId id="344" r:id="rId65"/>
    <p:sldId id="345" r:id="rId66"/>
    <p:sldId id="346" r:id="rId67"/>
    <p:sldId id="308" r:id="rId68"/>
    <p:sldId id="309" r:id="rId69"/>
    <p:sldId id="310" r:id="rId70"/>
    <p:sldId id="342" r:id="rId71"/>
    <p:sldId id="347" r:id="rId72"/>
    <p:sldId id="348" r:id="rId73"/>
    <p:sldId id="349" r:id="rId74"/>
    <p:sldId id="350" r:id="rId75"/>
    <p:sldId id="352" r:id="rId76"/>
    <p:sldId id="353" r:id="rId77"/>
    <p:sldId id="358" r:id="rId78"/>
    <p:sldId id="354" r:id="rId79"/>
    <p:sldId id="320" r:id="rId80"/>
    <p:sldId id="321" r:id="rId81"/>
    <p:sldId id="311" r:id="rId82"/>
    <p:sldId id="312" r:id="rId83"/>
    <p:sldId id="318" r:id="rId84"/>
    <p:sldId id="359" r:id="rId85"/>
    <p:sldId id="360" r:id="rId86"/>
    <p:sldId id="361" r:id="rId87"/>
    <p:sldId id="315" r:id="rId88"/>
    <p:sldId id="313" r:id="rId89"/>
    <p:sldId id="314" r:id="rId90"/>
    <p:sldId id="316" r:id="rId91"/>
    <p:sldId id="317" r:id="rId92"/>
    <p:sldId id="319" r:id="rId93"/>
    <p:sldId id="322" r:id="rId94"/>
    <p:sldId id="323" r:id="rId95"/>
    <p:sldId id="324" r:id="rId96"/>
    <p:sldId id="325" r:id="rId97"/>
    <p:sldId id="326" r:id="rId98"/>
    <p:sldId id="340" r:id="rId99"/>
    <p:sldId id="341" r:id="rId100"/>
    <p:sldId id="327" r:id="rId101"/>
    <p:sldId id="328" r:id="rId102"/>
    <p:sldId id="330" r:id="rId103"/>
    <p:sldId id="336" r:id="rId104"/>
    <p:sldId id="357" r:id="rId105"/>
    <p:sldId id="334" r:id="rId106"/>
    <p:sldId id="335" r:id="rId107"/>
    <p:sldId id="329" r:id="rId108"/>
    <p:sldId id="331" r:id="rId109"/>
    <p:sldId id="332" r:id="rId110"/>
    <p:sldId id="333" r:id="rId1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10E692-1171-49FB-BA22-08FDB3783029}">
          <p14:sldIdLst>
            <p14:sldId id="256"/>
            <p14:sldId id="257"/>
            <p14:sldId id="262"/>
            <p14:sldId id="337"/>
            <p14:sldId id="258"/>
            <p14:sldId id="355"/>
            <p14:sldId id="259"/>
            <p14:sldId id="304"/>
            <p14:sldId id="260"/>
            <p14:sldId id="356"/>
            <p14:sldId id="261"/>
            <p14:sldId id="368"/>
            <p14:sldId id="338"/>
            <p14:sldId id="339"/>
            <p14:sldId id="264"/>
            <p14:sldId id="265"/>
            <p14:sldId id="362"/>
            <p14:sldId id="363"/>
            <p14:sldId id="364"/>
            <p14:sldId id="365"/>
            <p14:sldId id="366"/>
            <p14:sldId id="367"/>
            <p14:sldId id="266"/>
            <p14:sldId id="267"/>
            <p14:sldId id="268"/>
            <p14:sldId id="269"/>
            <p14:sldId id="271"/>
          </p14:sldIdLst>
        </p14:section>
        <p14:section name="Untitled Section" id="{51883BE1-6271-4E1E-A983-899C70C9505F}">
          <p14:sldIdLst>
            <p14:sldId id="275"/>
            <p14:sldId id="276"/>
            <p14:sldId id="270"/>
            <p14:sldId id="274"/>
            <p14:sldId id="280"/>
            <p14:sldId id="281"/>
            <p14:sldId id="282"/>
            <p14:sldId id="277"/>
            <p14:sldId id="278"/>
            <p14:sldId id="279"/>
            <p14:sldId id="283"/>
            <p14:sldId id="284"/>
            <p14:sldId id="286"/>
            <p14:sldId id="285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5"/>
            <p14:sldId id="306"/>
            <p14:sldId id="303"/>
            <p14:sldId id="307"/>
            <p14:sldId id="351"/>
            <p14:sldId id="344"/>
            <p14:sldId id="345"/>
            <p14:sldId id="346"/>
            <p14:sldId id="308"/>
            <p14:sldId id="309"/>
            <p14:sldId id="310"/>
            <p14:sldId id="342"/>
            <p14:sldId id="347"/>
            <p14:sldId id="348"/>
            <p14:sldId id="349"/>
            <p14:sldId id="350"/>
            <p14:sldId id="352"/>
            <p14:sldId id="353"/>
            <p14:sldId id="358"/>
            <p14:sldId id="354"/>
            <p14:sldId id="320"/>
            <p14:sldId id="321"/>
            <p14:sldId id="311"/>
            <p14:sldId id="312"/>
            <p14:sldId id="318"/>
            <p14:sldId id="359"/>
            <p14:sldId id="360"/>
            <p14:sldId id="361"/>
            <p14:sldId id="315"/>
            <p14:sldId id="313"/>
            <p14:sldId id="314"/>
            <p14:sldId id="316"/>
            <p14:sldId id="317"/>
            <p14:sldId id="319"/>
            <p14:sldId id="322"/>
            <p14:sldId id="323"/>
            <p14:sldId id="324"/>
            <p14:sldId id="325"/>
            <p14:sldId id="326"/>
            <p14:sldId id="340"/>
            <p14:sldId id="341"/>
            <p14:sldId id="327"/>
            <p14:sldId id="328"/>
            <p14:sldId id="330"/>
            <p14:sldId id="336"/>
            <p14:sldId id="357"/>
            <p14:sldId id="334"/>
            <p14:sldId id="335"/>
            <p14:sldId id="329"/>
            <p14:sldId id="331"/>
            <p14:sldId id="332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slide" Target="slides/slide108.xml"/><Relationship Id="rId115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179C3-7B33-4D9D-B483-CCB83EC89DD8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E9656-D12B-482C-A2A6-8499D2E15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30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5B15957D-9A6B-4D94-B6FF-AD1D170FE148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1696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E9656-D12B-482C-A2A6-8499D2E156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13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E9656-D12B-482C-A2A6-8499D2E1567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61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E9656-D12B-482C-A2A6-8499D2E1567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54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9B8002EF-5164-45D6-8DE6-57A591A3954F}" type="slidenum">
              <a:rPr lang="en-US" sz="1200"/>
              <a:pPr/>
              <a:t>68</a:t>
            </a:fld>
            <a:endParaRPr lang="en-US" sz="120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95117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9500D9C4-24FF-42DA-80E4-9917C888C7B5}" type="slidenum">
              <a:rPr lang="en-US" sz="1200"/>
              <a:pPr/>
              <a:t>84</a:t>
            </a:fld>
            <a:endParaRPr lang="en-US" sz="120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5797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AEA845FB-87BD-4675-9E0E-7146D203F3DA}" type="slidenum">
              <a:rPr lang="en-US" sz="1200"/>
              <a:pPr/>
              <a:t>85</a:t>
            </a:fld>
            <a:endParaRPr lang="en-US" sz="120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1029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0CECC968-B517-47BC-92E7-579C56CD7DB5}" type="slidenum">
              <a:rPr lang="en-US" sz="1200"/>
              <a:pPr/>
              <a:t>108</a:t>
            </a:fld>
            <a:endParaRPr lang="en-US" sz="120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838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53245-BCAC-475B-86E7-9E5F45E72EB1}" type="datetime1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03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CD7C-DCD5-481F-A032-CD846B6E398A}" type="datetime1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8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10F78-F99B-4547-B632-2752C4D1B957}" type="datetime1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37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212C5-8839-4B01-A734-0AD6B453980D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34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6E3E8-3AD9-4CEB-876A-6D4146C75B7D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76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F573B-79EE-4C64-A21D-8A9C4AF3F5BB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81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D3A4A-2887-4387-805C-1CF5F44B4C3E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41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7E2D5-1768-4ADD-B184-A733C7C8592D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4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C42BB-B0DE-496E-8BA2-D093A167B680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80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41403-2CD3-4C32-95A1-23BD5C94E70B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86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A3AA2-88E1-4A8A-864E-26A46681E8D6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06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1E5E-3B7D-465E-9E04-582F4038062E}" type="datetime1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22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v-LV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D7B0B-B980-4344-99FC-6297E8E06A82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15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8A15E-C1CA-4BE7-8F4E-1B023093623E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71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9393D-BCFC-42DA-A3BF-816B7EE3F172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51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AB62-A3D9-441A-A52E-B762C2684909}" type="datetime1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6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FD58-B3A7-443D-949E-0BB95747D962}" type="datetime1">
              <a:rPr lang="en-US" smtClean="0"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12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06E2E-55AC-4757-8B80-2AFBE56C677F}" type="datetime1">
              <a:rPr lang="en-US" smtClean="0"/>
              <a:t>9/28/2015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0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CB02-3C58-4188-906E-D68F01D01E2A}" type="datetime1">
              <a:rPr lang="en-US" smtClean="0"/>
              <a:t>9/28/2015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76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BB0D-DE49-4DA1-AC3B-777B2F4703F9}" type="datetime1">
              <a:rPr lang="en-US" smtClean="0"/>
              <a:t>9/28/2015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1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0B4-A4E4-4A66-84D0-E7DB3F0C1C7D}" type="datetime1">
              <a:rPr lang="en-US" smtClean="0"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6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A3C8-903B-48A0-A907-78A996ED1449}" type="datetime1">
              <a:rPr lang="en-US" smtClean="0"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7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7B03A-7A88-4183-AA22-BCCFD48FCC7E}" type="datetime1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7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text styles</a:t>
            </a:r>
          </a:p>
          <a:p>
            <a:pPr lvl="1"/>
            <a:r>
              <a:rPr lang="en-GB" altLang="lv-LV" smtClean="0"/>
              <a:t>Second level</a:t>
            </a:r>
          </a:p>
          <a:p>
            <a:pPr lvl="2"/>
            <a:r>
              <a:rPr lang="en-GB" altLang="lv-LV" smtClean="0"/>
              <a:t>Third level</a:t>
            </a:r>
          </a:p>
          <a:p>
            <a:pPr lvl="3"/>
            <a:r>
              <a:rPr lang="en-GB" altLang="lv-LV" smtClean="0"/>
              <a:t>Fourth level</a:t>
            </a:r>
          </a:p>
          <a:p>
            <a:pPr lvl="4"/>
            <a:r>
              <a:rPr lang="en-GB" alt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5DC3B8-5BDA-4A45-BEC9-1E6ABBF865E7}" type="slidenum">
              <a:rPr lang="en-GB" altLang="lv-LV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2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www.google.lv/url?sa=i&amp;rct=j&amp;q=&amp;esrc=s&amp;frm=1&amp;source=images&amp;cd=&amp;cad=rja&amp;docid=8zdAi1PAElbzKM&amp;tbnid=3RpuSyr-RjLenM:&amp;ved=0CAUQjRw&amp;url=http://en.wikipedia.org/wiki/Alcohol_dehydrogenase&amp;ei=A1FaUruWBMGK4AT58oEw&amp;bvm=bv.53899372,d.bGE&amp;psig=AFQjCNHAkrfNYB5OiMAxG81VFGhvwV1SeA&amp;ust=1381737023253330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http://www.google.lv/url?sa=i&amp;rct=j&amp;q=&amp;esrc=s&amp;frm=1&amp;source=images&amp;cd=&amp;cad=rja&amp;docid=oasnnAhWIB2vfM&amp;tbnid=zmBj6jO0i7AUjM:&amp;ved=0CAUQjRw&amp;url=http://www.boerenlandvogels.nl/de/content/gebrek-aan-het-enzym-aldehyde-dehydrogenase-lijkt-%C3%A9%C3%A9n-van-de-oorzaken-te-zijn-van-de-ziekte-&amp;ei=NlJaUo-vEMmE4ATR_4HwCQ&amp;bvm=bv.53899372,d.bGE&amp;psig=AFQjCNGA1lSl-102zgNASkzuNY6Mjp9meg&amp;ust=1381737375396458" TargetMode="Externa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e/ea/Acetyl-CoA-2D.svg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1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//upload.wikimedia.org/wikipedia/commons/9/99/Penicillin_core.sv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61" y="0"/>
            <a:ext cx="7772400" cy="1470025"/>
          </a:xfrm>
        </p:spPr>
        <p:txBody>
          <a:bodyPr/>
          <a:lstStyle/>
          <a:p>
            <a:r>
              <a:rPr lang="lv-LV" dirty="0" smtClean="0"/>
              <a:t>Enzīmi</a:t>
            </a:r>
            <a:endParaRPr lang="en-US" dirty="0"/>
          </a:p>
        </p:txBody>
      </p:sp>
      <p:pic>
        <p:nvPicPr>
          <p:cNvPr id="7170" name="Picture 2" descr="http://upload.wikimedia.org/wikipedia/commons/a/a5/Protein_ADH5_PDB_1m6h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0" y="2414169"/>
            <a:ext cx="4197012" cy="219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boerenlandvogels.nl/sites/default/files/xray-4%5B1%5D.jpg?135767376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903166" cy="351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517232"/>
            <a:ext cx="6741266" cy="38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275856" y="4509120"/>
            <a:ext cx="360040" cy="10081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300192" y="4293096"/>
            <a:ext cx="378360" cy="12241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9592" y="1916832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Alkohola dehidrogenāze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361077" y="1156682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Aldehīda </a:t>
            </a:r>
            <a:r>
              <a:rPr lang="lv-LV" sz="2000" dirty="0" err="1" smtClean="0"/>
              <a:t>dehidrogenāze</a:t>
            </a:r>
            <a:endParaRPr lang="en-US" sz="2000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005854"/>
            <a:ext cx="700088" cy="78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65" y="6005854"/>
            <a:ext cx="668064" cy="64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957335"/>
            <a:ext cx="685434" cy="72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Kofaktoru piemēri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32856"/>
          </a:xfrm>
        </p:spPr>
        <p:txBody>
          <a:bodyPr>
            <a:normAutofit/>
          </a:bodyPr>
          <a:lstStyle/>
          <a:p>
            <a:r>
              <a:rPr lang="lv-LV" sz="2400" dirty="0" smtClean="0"/>
              <a:t>Fe</a:t>
            </a:r>
            <a:r>
              <a:rPr lang="lv-LV" sz="2400" baseline="30000" dirty="0" smtClean="0"/>
              <a:t>2+</a:t>
            </a:r>
            <a:r>
              <a:rPr lang="lv-LV" sz="2400" dirty="0" smtClean="0"/>
              <a:t>/Fe</a:t>
            </a:r>
            <a:r>
              <a:rPr lang="lv-LV" sz="2400" baseline="30000" dirty="0" smtClean="0"/>
              <a:t>3+</a:t>
            </a:r>
            <a:r>
              <a:rPr lang="lv-LV" sz="2400" dirty="0" smtClean="0"/>
              <a:t> joni – daudzās </a:t>
            </a:r>
            <a:r>
              <a:rPr lang="lv-LV" sz="2400" dirty="0" err="1" smtClean="0"/>
              <a:t>oksidoreduktāzēs</a:t>
            </a:r>
            <a:r>
              <a:rPr lang="lv-LV" sz="2400" dirty="0" smtClean="0"/>
              <a:t> – piem. katalāzē, </a:t>
            </a:r>
            <a:r>
              <a:rPr lang="lv-LV" sz="2400" dirty="0" err="1" smtClean="0"/>
              <a:t>dioksigenāzēs</a:t>
            </a:r>
            <a:endParaRPr lang="lv-LV" sz="2400" dirty="0" smtClean="0"/>
          </a:p>
          <a:p>
            <a:r>
              <a:rPr lang="lv-LV" sz="2400" dirty="0" smtClean="0"/>
              <a:t>Zn</a:t>
            </a:r>
            <a:r>
              <a:rPr lang="lv-LV" sz="2400" baseline="30000" dirty="0" smtClean="0"/>
              <a:t>2+</a:t>
            </a:r>
            <a:r>
              <a:rPr lang="lv-LV" sz="2400" dirty="0" smtClean="0"/>
              <a:t> - ogļskābes </a:t>
            </a:r>
            <a:r>
              <a:rPr lang="lv-LV" sz="2400" dirty="0" err="1" smtClean="0"/>
              <a:t>anhidrāzē</a:t>
            </a:r>
            <a:r>
              <a:rPr lang="lv-LV" sz="2400" dirty="0" smtClean="0"/>
              <a:t>, </a:t>
            </a:r>
            <a:r>
              <a:rPr lang="lv-LV" sz="2400" dirty="0" err="1" smtClean="0"/>
              <a:t>alhohola</a:t>
            </a:r>
            <a:r>
              <a:rPr lang="lv-LV" sz="2400" dirty="0" smtClean="0"/>
              <a:t> </a:t>
            </a:r>
            <a:r>
              <a:rPr lang="lv-LV" sz="2400" dirty="0" err="1" smtClean="0"/>
              <a:t>dehidrogenāzē</a:t>
            </a:r>
            <a:r>
              <a:rPr lang="lv-LV" sz="2400" dirty="0" smtClean="0"/>
              <a:t>, </a:t>
            </a:r>
            <a:r>
              <a:rPr lang="lv-LV" sz="2400" dirty="0" err="1" smtClean="0"/>
              <a:t>karboksipeptidāz</a:t>
            </a:r>
            <a:r>
              <a:rPr lang="lv-LV" sz="2400" dirty="0" err="1"/>
              <a:t>ē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50794" y="3339413"/>
            <a:ext cx="595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dirty="0" smtClean="0"/>
              <a:t>Koenzīms A un tā </a:t>
            </a:r>
            <a:r>
              <a:rPr lang="lv-LV" sz="2400" dirty="0" err="1" smtClean="0"/>
              <a:t>tioesteri</a:t>
            </a:r>
            <a:r>
              <a:rPr lang="lv-LV" sz="2400" dirty="0" smtClean="0"/>
              <a:t> – </a:t>
            </a:r>
            <a:r>
              <a:rPr lang="lv-LV" sz="2400" dirty="0" err="1" smtClean="0"/>
              <a:t>acilgrupu</a:t>
            </a:r>
            <a:r>
              <a:rPr lang="lv-LV" sz="2400" dirty="0" smtClean="0"/>
              <a:t> pārnesē</a:t>
            </a:r>
            <a:endParaRPr lang="en-US" sz="2400" dirty="0"/>
          </a:p>
        </p:txBody>
      </p:sp>
      <p:pic>
        <p:nvPicPr>
          <p:cNvPr id="13314" name="Picture 2" descr="File:Acetyl-CoA-2D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33056"/>
            <a:ext cx="487680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5229200"/>
            <a:ext cx="2814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Acetilkoenzīms</a:t>
            </a:r>
            <a:r>
              <a:rPr lang="lv-LV" sz="2400" dirty="0" smtClean="0"/>
              <a:t> A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1187624" y="4365104"/>
            <a:ext cx="576064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8932840" cy="605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60" y="3861048"/>
            <a:ext cx="4720880" cy="2448272"/>
          </a:xfrm>
        </p:spPr>
        <p:txBody>
          <a:bodyPr>
            <a:normAutofit/>
          </a:bodyPr>
          <a:lstStyle/>
          <a:p>
            <a:r>
              <a:rPr lang="lv-LV" sz="2000" dirty="0" err="1" smtClean="0"/>
              <a:t>Himotripsinogēns</a:t>
            </a:r>
            <a:r>
              <a:rPr lang="lv-LV" sz="2000" dirty="0" smtClean="0"/>
              <a:t> ir neaktīvs</a:t>
            </a:r>
          </a:p>
          <a:p>
            <a:r>
              <a:rPr lang="lv-LV" sz="2000" dirty="0" err="1" smtClean="0"/>
              <a:t>Tripsīns</a:t>
            </a:r>
            <a:r>
              <a:rPr lang="lv-LV" sz="2000" dirty="0" smtClean="0"/>
              <a:t> sašķeļ peptīdu saiti starp Arg15 un Ile16 </a:t>
            </a:r>
          </a:p>
          <a:p>
            <a:r>
              <a:rPr lang="lv-LV" sz="2000" dirty="0" smtClean="0"/>
              <a:t>Jaunais N-gals ievietojas netālu no aktīvā centra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4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305" y="11266"/>
            <a:ext cx="8229600" cy="1143000"/>
          </a:xfrm>
        </p:spPr>
        <p:txBody>
          <a:bodyPr/>
          <a:lstStyle/>
          <a:p>
            <a:r>
              <a:rPr lang="lv-LV" dirty="0" err="1" smtClean="0"/>
              <a:t>Himotripsinogēna</a:t>
            </a:r>
            <a:r>
              <a:rPr lang="lv-LV" dirty="0" smtClean="0"/>
              <a:t> aktivēšana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98" y="4725144"/>
            <a:ext cx="8229600" cy="1224136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Pēc </a:t>
            </a:r>
            <a:r>
              <a:rPr lang="lv-LV" sz="2400" dirty="0" err="1" smtClean="0"/>
              <a:t>proteolītiskās</a:t>
            </a:r>
            <a:r>
              <a:rPr lang="lv-LV" sz="2400" dirty="0" smtClean="0"/>
              <a:t> šķelšanas, Ile19 aizrotē līdz kabatai netālu no aktīva centra</a:t>
            </a:r>
          </a:p>
          <a:p>
            <a:r>
              <a:rPr lang="lv-LV" sz="2400" dirty="0" smtClean="0"/>
              <a:t>Ile19 lādētais N-gals pievelk Asp194  </a:t>
            </a:r>
            <a:endParaRPr lang="en-US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22124"/>
            <a:ext cx="70040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6300192" y="1722124"/>
            <a:ext cx="1368152" cy="7920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92280" y="1121339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Tripsīna</a:t>
            </a:r>
            <a:r>
              <a:rPr lang="lv-LV" sz="2000" dirty="0" smtClean="0"/>
              <a:t> šķelšanas vieta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156558" y="2514212"/>
            <a:ext cx="1087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Ile19</a:t>
            </a:r>
            <a:endParaRPr lang="en-US" sz="2400" dirty="0"/>
          </a:p>
        </p:txBody>
      </p:sp>
      <p:sp>
        <p:nvSpPr>
          <p:cNvPr id="8" name="Freeform 7"/>
          <p:cNvSpPr/>
          <p:nvPr/>
        </p:nvSpPr>
        <p:spPr>
          <a:xfrm>
            <a:off x="3418609" y="3002973"/>
            <a:ext cx="3345044" cy="1541855"/>
          </a:xfrm>
          <a:custGeom>
            <a:avLst/>
            <a:gdLst>
              <a:gd name="connsiteX0" fmla="*/ 3335482 w 3345044"/>
              <a:gd name="connsiteY0" fmla="*/ 0 h 1541855"/>
              <a:gd name="connsiteX1" fmla="*/ 3293918 w 3345044"/>
              <a:gd name="connsiteY1" fmla="*/ 623454 h 1541855"/>
              <a:gd name="connsiteX2" fmla="*/ 2940627 w 3345044"/>
              <a:gd name="connsiteY2" fmla="*/ 1215736 h 1541855"/>
              <a:gd name="connsiteX3" fmla="*/ 2473036 w 3345044"/>
              <a:gd name="connsiteY3" fmla="*/ 1496291 h 1541855"/>
              <a:gd name="connsiteX4" fmla="*/ 1413164 w 3345044"/>
              <a:gd name="connsiteY4" fmla="*/ 1506682 h 1541855"/>
              <a:gd name="connsiteX5" fmla="*/ 477982 w 3345044"/>
              <a:gd name="connsiteY5" fmla="*/ 1153391 h 1541855"/>
              <a:gd name="connsiteX6" fmla="*/ 0 w 3345044"/>
              <a:gd name="connsiteY6" fmla="*/ 571500 h 154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5044" h="1541855">
                <a:moveTo>
                  <a:pt x="3335482" y="0"/>
                </a:moveTo>
                <a:cubicBezTo>
                  <a:pt x="3347604" y="210415"/>
                  <a:pt x="3359727" y="420831"/>
                  <a:pt x="3293918" y="623454"/>
                </a:cubicBezTo>
                <a:cubicBezTo>
                  <a:pt x="3228109" y="826077"/>
                  <a:pt x="3077441" y="1070263"/>
                  <a:pt x="2940627" y="1215736"/>
                </a:cubicBezTo>
                <a:cubicBezTo>
                  <a:pt x="2803813" y="1361209"/>
                  <a:pt x="2727613" y="1447800"/>
                  <a:pt x="2473036" y="1496291"/>
                </a:cubicBezTo>
                <a:cubicBezTo>
                  <a:pt x="2218459" y="1544782"/>
                  <a:pt x="1745673" y="1563832"/>
                  <a:pt x="1413164" y="1506682"/>
                </a:cubicBezTo>
                <a:cubicBezTo>
                  <a:pt x="1080655" y="1449532"/>
                  <a:pt x="713509" y="1309255"/>
                  <a:pt x="477982" y="1153391"/>
                </a:cubicBezTo>
                <a:cubicBezTo>
                  <a:pt x="242455" y="997527"/>
                  <a:pt x="121227" y="784513"/>
                  <a:pt x="0" y="571500"/>
                </a:cubicBezTo>
              </a:path>
            </a:pathLst>
          </a:cu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627784" y="3284984"/>
            <a:ext cx="457200" cy="216024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84596" y="2296227"/>
            <a:ext cx="1087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Ile19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0788" y="244147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Asp194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2411760" y="3284984"/>
            <a:ext cx="216024" cy="2160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/>
              <a:t>-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2868960" y="3567911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/>
              <a:t>+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1465118" y="2269153"/>
            <a:ext cx="1029216" cy="775383"/>
          </a:xfrm>
          <a:custGeom>
            <a:avLst/>
            <a:gdLst>
              <a:gd name="connsiteX0" fmla="*/ 0 w 1029216"/>
              <a:gd name="connsiteY0" fmla="*/ 183102 h 775383"/>
              <a:gd name="connsiteX1" fmla="*/ 187037 w 1029216"/>
              <a:gd name="connsiteY1" fmla="*/ 48020 h 775383"/>
              <a:gd name="connsiteX2" fmla="*/ 571500 w 1029216"/>
              <a:gd name="connsiteY2" fmla="*/ 16847 h 775383"/>
              <a:gd name="connsiteX3" fmla="*/ 955964 w 1029216"/>
              <a:gd name="connsiteY3" fmla="*/ 297402 h 775383"/>
              <a:gd name="connsiteX4" fmla="*/ 1028700 w 1029216"/>
              <a:gd name="connsiteY4" fmla="*/ 775383 h 77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216" h="775383">
                <a:moveTo>
                  <a:pt x="0" y="183102"/>
                </a:moveTo>
                <a:cubicBezTo>
                  <a:pt x="45893" y="129415"/>
                  <a:pt x="91787" y="75729"/>
                  <a:pt x="187037" y="48020"/>
                </a:cubicBezTo>
                <a:cubicBezTo>
                  <a:pt x="282287" y="20311"/>
                  <a:pt x="443345" y="-24717"/>
                  <a:pt x="571500" y="16847"/>
                </a:cubicBezTo>
                <a:cubicBezTo>
                  <a:pt x="699655" y="58411"/>
                  <a:pt x="879764" y="170979"/>
                  <a:pt x="955964" y="297402"/>
                </a:cubicBezTo>
                <a:cubicBezTo>
                  <a:pt x="1032164" y="423825"/>
                  <a:pt x="1030432" y="599604"/>
                  <a:pt x="1028700" y="775383"/>
                </a:cubicBezTo>
              </a:path>
            </a:pathLst>
          </a:cu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3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700" y="-30297"/>
            <a:ext cx="8229600" cy="1143000"/>
          </a:xfrm>
        </p:spPr>
        <p:txBody>
          <a:bodyPr/>
          <a:lstStyle/>
          <a:p>
            <a:r>
              <a:rPr lang="lv-LV" dirty="0" err="1"/>
              <a:t>Himotripsinogēna</a:t>
            </a:r>
            <a:r>
              <a:rPr lang="lv-LV" dirty="0"/>
              <a:t> aktivēšana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0010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2" y="4040091"/>
            <a:ext cx="5639544" cy="232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07504" y="908720"/>
            <a:ext cx="8856984" cy="26121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0" y="3933543"/>
            <a:ext cx="8856984" cy="26121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88024" y="112474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Pirms aktivēšanas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443708" y="4040091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Pēc aktivēšanas</a:t>
            </a:r>
            <a:endParaRPr lang="en-US" sz="2400" dirty="0"/>
          </a:p>
        </p:txBody>
      </p:sp>
      <p:sp>
        <p:nvSpPr>
          <p:cNvPr id="6" name="Down Arrow 5"/>
          <p:cNvSpPr/>
          <p:nvPr/>
        </p:nvSpPr>
        <p:spPr>
          <a:xfrm>
            <a:off x="3563888" y="3520852"/>
            <a:ext cx="1296144" cy="4126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80312" y="263691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Ile19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97833" y="573325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Ile19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553497" y="122627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Asp194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923928" y="462351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Asp194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247964" y="219644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Gly193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352234" y="580526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Gly193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2196440"/>
            <a:ext cx="188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Katalītiskā triāde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3568" y="5054943"/>
            <a:ext cx="188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Katalītiskā triāde</a:t>
            </a:r>
            <a:endParaRPr lang="en-US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98577"/>
            <a:ext cx="3981233" cy="339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3071292" y="5675277"/>
            <a:ext cx="1505078" cy="6898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627773" y="5786045"/>
            <a:ext cx="1505078" cy="6898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841943" y="2036160"/>
            <a:ext cx="1505078" cy="6898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102</a:t>
            </a:fld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381500" y="5474494"/>
            <a:ext cx="554831" cy="185737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26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/>
      <p:bldP spid="10" grpId="0"/>
      <p:bldP spid="6" grpId="0" animBg="1"/>
      <p:bldP spid="7" grpId="0"/>
      <p:bldP spid="13" grpId="0"/>
      <p:bldP spid="14" grpId="0"/>
      <p:bldP spid="15" grpId="0"/>
      <p:bldP spid="16" grpId="0"/>
      <p:bldP spid="17" grpId="0"/>
      <p:bldP spid="9" grpId="0"/>
      <p:bldP spid="19" grpId="0"/>
      <p:bldP spid="11" grpId="0" animBg="1"/>
      <p:bldP spid="23" grpId="0" animBg="1"/>
      <p:bldP spid="2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Himotripsinogēna</a:t>
            </a:r>
            <a:r>
              <a:rPr lang="lv-LV" dirty="0"/>
              <a:t> aktivēšana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824536"/>
          </a:xfrm>
        </p:spPr>
        <p:txBody>
          <a:bodyPr>
            <a:normAutofit fontScale="85000" lnSpcReduction="20000"/>
          </a:bodyPr>
          <a:lstStyle/>
          <a:p>
            <a:r>
              <a:rPr lang="lv-LV" dirty="0" err="1" smtClean="0"/>
              <a:t>Himotripsinogēnam</a:t>
            </a:r>
            <a:r>
              <a:rPr lang="lv-LV" dirty="0" smtClean="0"/>
              <a:t> un </a:t>
            </a:r>
            <a:r>
              <a:rPr lang="lv-LV" dirty="0" err="1" smtClean="0"/>
              <a:t>tripsinogēnam</a:t>
            </a:r>
            <a:r>
              <a:rPr lang="lv-LV" dirty="0" smtClean="0"/>
              <a:t> gan katalītiskās triāde gan hidrofobā kabata ir novietotas praktiski identiski</a:t>
            </a:r>
          </a:p>
          <a:p>
            <a:r>
              <a:rPr lang="lv-LV" dirty="0" smtClean="0"/>
              <a:t>Tas nozīmē, ka </a:t>
            </a:r>
            <a:r>
              <a:rPr lang="lv-LV" dirty="0" err="1" smtClean="0"/>
              <a:t>himotripsinogēns</a:t>
            </a:r>
            <a:r>
              <a:rPr lang="lv-LV" dirty="0" smtClean="0"/>
              <a:t> var piesaistīt substrātu un izveidot pirmo </a:t>
            </a:r>
            <a:r>
              <a:rPr lang="lv-LV" dirty="0" err="1" smtClean="0"/>
              <a:t>tetraedrisko</a:t>
            </a:r>
            <a:r>
              <a:rPr lang="lv-LV" dirty="0" smtClean="0"/>
              <a:t> starpstāvokli</a:t>
            </a:r>
          </a:p>
          <a:p>
            <a:r>
              <a:rPr lang="lv-LV" dirty="0" smtClean="0"/>
              <a:t>Bet </a:t>
            </a:r>
            <a:r>
              <a:rPr lang="lv-LV" dirty="0" err="1" smtClean="0"/>
              <a:t>tetraedriskajam</a:t>
            </a:r>
            <a:r>
              <a:rPr lang="lv-LV" dirty="0" smtClean="0"/>
              <a:t> starpstāvoklim netiek neitralizēti lādiņi, jo nav izveidojies </a:t>
            </a:r>
            <a:r>
              <a:rPr lang="lv-LV" dirty="0" err="1" smtClean="0"/>
              <a:t>oksianjona</a:t>
            </a:r>
            <a:r>
              <a:rPr lang="lv-LV" dirty="0" smtClean="0"/>
              <a:t> caurums</a:t>
            </a:r>
          </a:p>
          <a:p>
            <a:r>
              <a:rPr lang="lv-LV" dirty="0" smtClean="0"/>
              <a:t>Rezultātā, </a:t>
            </a:r>
            <a:r>
              <a:rPr lang="lv-LV" dirty="0" err="1" smtClean="0"/>
              <a:t>tetraedriskais</a:t>
            </a:r>
            <a:r>
              <a:rPr lang="lv-LV" dirty="0" smtClean="0"/>
              <a:t> starpstāvoklis absolūtajā vairumā gadījumu pārvēršas atpakaļ par izejas produktu</a:t>
            </a:r>
          </a:p>
          <a:p>
            <a:r>
              <a:rPr lang="lv-LV" dirty="0" err="1" smtClean="0"/>
              <a:t>Himotripsinogēnam</a:t>
            </a:r>
            <a:r>
              <a:rPr lang="lv-LV" dirty="0" smtClean="0"/>
              <a:t> tomēr piemīt neliela aktivitāte, jo dažos gadījumos </a:t>
            </a:r>
            <a:r>
              <a:rPr lang="lv-LV" dirty="0" err="1"/>
              <a:t>tetraedriskais</a:t>
            </a:r>
            <a:r>
              <a:rPr lang="lv-LV" dirty="0"/>
              <a:t> </a:t>
            </a:r>
            <a:r>
              <a:rPr lang="lv-LV" dirty="0" smtClean="0"/>
              <a:t>starpstāvoklis pārvēršas par produktiem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1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Kāpēc </a:t>
            </a:r>
            <a:r>
              <a:rPr lang="lv-LV" dirty="0" err="1" smtClean="0"/>
              <a:t>tripsīns</a:t>
            </a:r>
            <a:r>
              <a:rPr lang="lv-LV" dirty="0" smtClean="0"/>
              <a:t> un </a:t>
            </a:r>
            <a:r>
              <a:rPr lang="lv-LV" dirty="0" err="1" smtClean="0"/>
              <a:t>himotripsīns</a:t>
            </a:r>
            <a:r>
              <a:rPr lang="lv-LV" dirty="0" smtClean="0"/>
              <a:t> organismā tiek sintezēti neaktīvi?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err="1" smtClean="0"/>
              <a:t>Tripsinogēnu</a:t>
            </a:r>
            <a:r>
              <a:rPr lang="lv-LV" dirty="0" smtClean="0"/>
              <a:t> un </a:t>
            </a:r>
            <a:r>
              <a:rPr lang="lv-LV" dirty="0" err="1" smtClean="0"/>
              <a:t>himotripsinogēnu</a:t>
            </a:r>
            <a:r>
              <a:rPr lang="lv-LV" dirty="0" smtClean="0"/>
              <a:t> sintezē aizkuņģa dziedzeris</a:t>
            </a:r>
          </a:p>
          <a:p>
            <a:r>
              <a:rPr lang="lv-LV" dirty="0" err="1" smtClean="0"/>
              <a:t>Zimogēnās</a:t>
            </a:r>
            <a:r>
              <a:rPr lang="lv-LV" dirty="0" smtClean="0"/>
              <a:t> formas novērš aizkuņģa dziedzera </a:t>
            </a:r>
            <a:r>
              <a:rPr lang="lv-LV" dirty="0" err="1" smtClean="0"/>
              <a:t>autoproteolīzi</a:t>
            </a:r>
            <a:endParaRPr lang="lv-LV" dirty="0" smtClean="0"/>
          </a:p>
          <a:p>
            <a:r>
              <a:rPr lang="lv-LV" dirty="0" smtClean="0"/>
              <a:t>Aktivēšana notiek gremošanas traktā, kur nelielos daudzumos tiek </a:t>
            </a:r>
            <a:r>
              <a:rPr lang="lv-LV" dirty="0" err="1" smtClean="0"/>
              <a:t>sekretēta</a:t>
            </a:r>
            <a:r>
              <a:rPr lang="lv-LV" dirty="0" smtClean="0"/>
              <a:t> </a:t>
            </a:r>
            <a:r>
              <a:rPr lang="lv-LV" dirty="0" err="1" smtClean="0"/>
              <a:t>enteropeptidāze</a:t>
            </a:r>
            <a:endParaRPr lang="lv-LV" dirty="0" smtClean="0"/>
          </a:p>
          <a:p>
            <a:r>
              <a:rPr lang="lv-LV" dirty="0" err="1" smtClean="0"/>
              <a:t>Enteropeptidāze</a:t>
            </a:r>
            <a:r>
              <a:rPr lang="lv-LV" dirty="0" smtClean="0"/>
              <a:t> ir ļoti specifiska </a:t>
            </a:r>
            <a:r>
              <a:rPr lang="lv-LV" dirty="0" err="1" smtClean="0"/>
              <a:t>tripsīnam</a:t>
            </a:r>
            <a:endParaRPr lang="lv-LV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9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 smtClean="0"/>
              <a:t>Tripsīna</a:t>
            </a:r>
            <a:r>
              <a:rPr lang="lv-LV" dirty="0" smtClean="0"/>
              <a:t>, </a:t>
            </a:r>
            <a:r>
              <a:rPr lang="lv-LV" dirty="0" err="1" smtClean="0"/>
              <a:t>himotripsīna</a:t>
            </a:r>
            <a:r>
              <a:rPr lang="lv-LV" dirty="0" smtClean="0"/>
              <a:t> un </a:t>
            </a:r>
            <a:r>
              <a:rPr lang="lv-LV" dirty="0" err="1" smtClean="0"/>
              <a:t>enteropeptidāzes</a:t>
            </a:r>
            <a:r>
              <a:rPr lang="lv-LV" dirty="0" smtClean="0"/>
              <a:t> specifiskums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56992"/>
          </a:xfrm>
        </p:spPr>
        <p:txBody>
          <a:bodyPr/>
          <a:lstStyle/>
          <a:p>
            <a:r>
              <a:rPr lang="lv-LV" dirty="0" err="1" smtClean="0"/>
              <a:t>Himotripsīns</a:t>
            </a:r>
            <a:r>
              <a:rPr lang="lv-LV" dirty="0" smtClean="0"/>
              <a:t> šķeļ peptīdu aiz aromātiskiem vai citiem hidrofobiem (mazāk efektīvi) atlikumiem</a:t>
            </a:r>
          </a:p>
          <a:p>
            <a:r>
              <a:rPr lang="lv-LV" dirty="0" err="1" smtClean="0"/>
              <a:t>Tripsīns</a:t>
            </a:r>
            <a:r>
              <a:rPr lang="lv-LV" dirty="0" smtClean="0"/>
              <a:t> šķeļ aiz </a:t>
            </a:r>
            <a:r>
              <a:rPr lang="lv-LV" dirty="0" err="1" smtClean="0"/>
              <a:t>Lys</a:t>
            </a:r>
            <a:r>
              <a:rPr lang="lv-LV" dirty="0" smtClean="0"/>
              <a:t> vai </a:t>
            </a:r>
            <a:r>
              <a:rPr lang="lv-LV" dirty="0" err="1" smtClean="0"/>
              <a:t>Arg</a:t>
            </a:r>
            <a:r>
              <a:rPr lang="lv-LV" dirty="0" smtClean="0"/>
              <a:t> atlikumiem</a:t>
            </a:r>
          </a:p>
          <a:p>
            <a:r>
              <a:rPr lang="lv-LV" dirty="0" err="1" smtClean="0"/>
              <a:t>Enteropeptidāze</a:t>
            </a:r>
            <a:r>
              <a:rPr lang="lv-LV" dirty="0" smtClean="0"/>
              <a:t> šķeļ aiz </a:t>
            </a:r>
            <a:r>
              <a:rPr lang="lv-LV" dirty="0" err="1" smtClean="0"/>
              <a:t>Asp-Asp-Asp</a:t>
            </a:r>
            <a:r>
              <a:rPr lang="lv-LV" dirty="0" smtClean="0"/>
              <a:t>-</a:t>
            </a:r>
            <a:r>
              <a:rPr lang="lv-LV" dirty="0" err="1" smtClean="0"/>
              <a:t>Asp-Lys</a:t>
            </a:r>
            <a:r>
              <a:rPr lang="lv-LV" dirty="0" smtClean="0"/>
              <a:t> sekvences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v-LV" dirty="0" smtClean="0"/>
              <a:t>Asins recēšana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3211363"/>
          </a:xfrm>
        </p:spPr>
        <p:txBody>
          <a:bodyPr>
            <a:normAutofit fontScale="92500" lnSpcReduction="20000"/>
          </a:bodyPr>
          <a:lstStyle/>
          <a:p>
            <a:r>
              <a:rPr lang="lv-LV" dirty="0" err="1" smtClean="0"/>
              <a:t>Fibrinogēns</a:t>
            </a:r>
            <a:r>
              <a:rPr lang="lv-LV" dirty="0" smtClean="0"/>
              <a:t> ir proteīns, kurš sastāv no 6 </a:t>
            </a:r>
            <a:r>
              <a:rPr lang="lv-LV" dirty="0" err="1" smtClean="0"/>
              <a:t>subvienībām</a:t>
            </a:r>
            <a:r>
              <a:rPr lang="lv-LV" dirty="0" smtClean="0"/>
              <a:t>  (</a:t>
            </a:r>
            <a:r>
              <a:rPr lang="lv-LV" dirty="0" err="1" smtClean="0"/>
              <a:t>heterotrimēra</a:t>
            </a:r>
            <a:r>
              <a:rPr lang="lv-LV" dirty="0" smtClean="0"/>
              <a:t> </a:t>
            </a:r>
            <a:r>
              <a:rPr lang="lv-LV" dirty="0" err="1" smtClean="0"/>
              <a:t>dimēra</a:t>
            </a:r>
            <a:r>
              <a:rPr lang="lv-LV" dirty="0" smtClean="0"/>
              <a:t>) – </a:t>
            </a:r>
            <a:r>
              <a:rPr lang="el-GR" dirty="0" smtClean="0"/>
              <a:t>α</a:t>
            </a:r>
            <a:r>
              <a:rPr lang="lv-LV" baseline="-25000" dirty="0" smtClean="0"/>
              <a:t>2</a:t>
            </a:r>
            <a:r>
              <a:rPr lang="el-GR" dirty="0" smtClean="0"/>
              <a:t>β</a:t>
            </a:r>
            <a:r>
              <a:rPr lang="lv-LV" baseline="-25000" dirty="0" smtClean="0"/>
              <a:t>2</a:t>
            </a:r>
            <a:r>
              <a:rPr lang="el-GR" dirty="0" smtClean="0"/>
              <a:t>γ</a:t>
            </a:r>
            <a:r>
              <a:rPr lang="lv-LV" baseline="-25000" dirty="0" smtClean="0"/>
              <a:t>2</a:t>
            </a:r>
          </a:p>
          <a:p>
            <a:r>
              <a:rPr lang="lv-LV" dirty="0" err="1" smtClean="0"/>
              <a:t>Fibrinogēna</a:t>
            </a:r>
            <a:r>
              <a:rPr lang="lv-LV" dirty="0" smtClean="0"/>
              <a:t> </a:t>
            </a:r>
            <a:r>
              <a:rPr lang="el-GR" dirty="0" smtClean="0"/>
              <a:t>α</a:t>
            </a:r>
            <a:r>
              <a:rPr lang="lv-LV" dirty="0" smtClean="0"/>
              <a:t> un </a:t>
            </a:r>
            <a:r>
              <a:rPr lang="el-GR" dirty="0" smtClean="0"/>
              <a:t>β</a:t>
            </a:r>
            <a:r>
              <a:rPr lang="lv-LV" dirty="0" smtClean="0"/>
              <a:t> </a:t>
            </a:r>
            <a:r>
              <a:rPr lang="lv-LV" dirty="0" err="1" smtClean="0"/>
              <a:t>subvienībām</a:t>
            </a:r>
            <a:r>
              <a:rPr lang="lv-LV" dirty="0" smtClean="0"/>
              <a:t> nošķeļot N-galus, tas polimerizējas</a:t>
            </a:r>
          </a:p>
          <a:p>
            <a:r>
              <a:rPr lang="lv-LV" dirty="0" smtClean="0"/>
              <a:t>Polimēru stabilizē īpašas </a:t>
            </a:r>
            <a:r>
              <a:rPr lang="lv-LV" dirty="0" err="1" smtClean="0"/>
              <a:t>Lys-Gln</a:t>
            </a:r>
            <a:r>
              <a:rPr lang="lv-LV" dirty="0" smtClean="0"/>
              <a:t> </a:t>
            </a:r>
            <a:r>
              <a:rPr lang="lv-LV" dirty="0" err="1" smtClean="0"/>
              <a:t>kovalentās</a:t>
            </a:r>
            <a:r>
              <a:rPr lang="lv-LV" dirty="0" smtClean="0"/>
              <a:t> saites</a:t>
            </a:r>
          </a:p>
          <a:p>
            <a:r>
              <a:rPr lang="lv-LV" dirty="0" smtClean="0"/>
              <a:t>Polimēra tīklojums ietver trombocītus un eritrocītus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64099"/>
            <a:ext cx="3328477" cy="253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979712" y="5877272"/>
            <a:ext cx="2232248" cy="21602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979712" y="5301208"/>
            <a:ext cx="2520280" cy="68407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504" y="5877272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2000" dirty="0" smtClean="0"/>
              <a:t>Trombocīti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67544" y="4901098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2000" dirty="0" smtClean="0"/>
              <a:t>Eritrocīti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39752" y="5090882"/>
            <a:ext cx="1008112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9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49080"/>
            <a:ext cx="8229600" cy="2448272"/>
          </a:xfrm>
        </p:spPr>
        <p:txBody>
          <a:bodyPr/>
          <a:lstStyle/>
          <a:p>
            <a:r>
              <a:rPr lang="lv-LV" dirty="0" err="1" smtClean="0"/>
              <a:t>Fibrinogēna</a:t>
            </a:r>
            <a:r>
              <a:rPr lang="lv-LV" dirty="0" smtClean="0"/>
              <a:t> šķelšanu veic </a:t>
            </a:r>
            <a:r>
              <a:rPr lang="lv-LV" dirty="0" err="1" smtClean="0"/>
              <a:t>trombīns</a:t>
            </a:r>
            <a:endParaRPr lang="lv-LV" dirty="0" smtClean="0"/>
          </a:p>
          <a:p>
            <a:r>
              <a:rPr lang="lv-LV" dirty="0" err="1" smtClean="0"/>
              <a:t>Trombīnu</a:t>
            </a:r>
            <a:r>
              <a:rPr lang="lv-LV" dirty="0" smtClean="0"/>
              <a:t> aktivē koagulācijas kaskāde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4791"/>
            <a:ext cx="7149159" cy="338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8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igure_06_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52400"/>
            <a:ext cx="4984750" cy="65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36912"/>
            <a:ext cx="7200800" cy="405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Faktors XIII - </a:t>
            </a:r>
            <a:r>
              <a:rPr lang="lv-LV" dirty="0" err="1" smtClean="0"/>
              <a:t>transglutamināze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16" y="1412776"/>
            <a:ext cx="8229600" cy="1396752"/>
          </a:xfrm>
        </p:spPr>
        <p:txBody>
          <a:bodyPr>
            <a:normAutofit fontScale="92500" lnSpcReduction="10000"/>
          </a:bodyPr>
          <a:lstStyle/>
          <a:p>
            <a:r>
              <a:rPr lang="lv-LV" sz="2400" dirty="0" err="1" smtClean="0"/>
              <a:t>Trombīns</a:t>
            </a:r>
            <a:r>
              <a:rPr lang="lv-LV" sz="2400" dirty="0" smtClean="0"/>
              <a:t> </a:t>
            </a:r>
            <a:r>
              <a:rPr lang="lv-LV" sz="2400" dirty="0" err="1" smtClean="0"/>
              <a:t>proteolītiski</a:t>
            </a:r>
            <a:r>
              <a:rPr lang="lv-LV" sz="2400" dirty="0" smtClean="0"/>
              <a:t> aktivizē arī faktoru XIII, kas ir </a:t>
            </a:r>
            <a:r>
              <a:rPr lang="lv-LV" sz="2400" dirty="0" err="1" smtClean="0"/>
              <a:t>transglutamināze</a:t>
            </a:r>
            <a:endParaRPr lang="lv-LV" sz="2400" dirty="0" smtClean="0"/>
          </a:p>
          <a:p>
            <a:r>
              <a:rPr lang="lv-LV" sz="2400" dirty="0" err="1" smtClean="0"/>
              <a:t>Transglutamināze</a:t>
            </a:r>
            <a:r>
              <a:rPr lang="lv-LV" sz="2400" dirty="0" smtClean="0"/>
              <a:t> </a:t>
            </a:r>
            <a:r>
              <a:rPr lang="lv-LV" sz="2400" dirty="0" err="1" smtClean="0"/>
              <a:t>katalizē</a:t>
            </a:r>
            <a:r>
              <a:rPr lang="lv-LV" sz="2400" dirty="0" smtClean="0"/>
              <a:t> īpašu </a:t>
            </a:r>
            <a:r>
              <a:rPr lang="lv-LV" sz="2400" dirty="0" err="1" smtClean="0"/>
              <a:t>Lys-Gln</a:t>
            </a:r>
            <a:r>
              <a:rPr lang="lv-LV" sz="2400" dirty="0" smtClean="0"/>
              <a:t> </a:t>
            </a:r>
            <a:r>
              <a:rPr lang="lv-LV" sz="2400" dirty="0" err="1" smtClean="0"/>
              <a:t>kovalento</a:t>
            </a:r>
            <a:r>
              <a:rPr lang="lv-LV" sz="2400" dirty="0" smtClean="0"/>
              <a:t> saišu veidošanos starp fibrīna molekulām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Specifiskums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Enzīmi parasti veic vienu, noteiktu ķīmisko reakciju un daudzi enzīmi piesaista tikai vienu, noteiktu substrātu</a:t>
            </a:r>
          </a:p>
          <a:p>
            <a:r>
              <a:rPr lang="lv-LV" sz="2400" dirty="0" smtClean="0"/>
              <a:t>Daži enzīmi spēj piesaistīt daudzus dažādus substrātus – piemēram, </a:t>
            </a:r>
            <a:r>
              <a:rPr lang="lv-LV" sz="2400" dirty="0" err="1" smtClean="0"/>
              <a:t>himotripsīns</a:t>
            </a:r>
            <a:r>
              <a:rPr lang="lv-LV" sz="2400" dirty="0" smtClean="0"/>
              <a:t> spēj piesaistīt un sašķelt ļoti atšķirīgus peptīdus</a:t>
            </a:r>
          </a:p>
          <a:p>
            <a:r>
              <a:rPr lang="lv-LV" sz="2400" dirty="0" smtClean="0"/>
              <a:t>Daži enzīmi bez galvenās veicamās reakcijas nelielā apmērā veic arī dažādas «sānu» reakcijas, kuras var kļūt par pamatu jaunas </a:t>
            </a:r>
            <a:r>
              <a:rPr lang="lv-LV" sz="2400" dirty="0" err="1" smtClean="0"/>
              <a:t>enzimātiskās</a:t>
            </a:r>
            <a:r>
              <a:rPr lang="lv-LV" sz="2400" dirty="0" smtClean="0"/>
              <a:t> aktivitātes evolūcijai</a:t>
            </a:r>
          </a:p>
          <a:p>
            <a:r>
              <a:rPr lang="lv-LV" sz="2400" dirty="0" smtClean="0"/>
              <a:t>Daži enzīmi spēj pārbaudīt, vai galaprodukts ir pareizi uzsintezēts un koriģēt kļūdas – piemēram DNS </a:t>
            </a:r>
            <a:r>
              <a:rPr lang="lv-LV" sz="2400" dirty="0" err="1" smtClean="0"/>
              <a:t>polimerāzes</a:t>
            </a:r>
            <a:endParaRPr lang="lv-LV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lv-LV" dirty="0" smtClean="0"/>
              <a:t>Specifiskums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17638"/>
            <a:ext cx="8579296" cy="5303837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CA" altLang="lv-LV" sz="2400" i="1" dirty="0" err="1"/>
              <a:t>Absolūts</a:t>
            </a:r>
            <a:r>
              <a:rPr lang="en-CA" altLang="lv-LV" sz="2400" i="1" dirty="0"/>
              <a:t> </a:t>
            </a:r>
            <a:r>
              <a:rPr lang="en-CA" altLang="lv-LV" sz="2400" i="1" dirty="0" err="1"/>
              <a:t>specifiskums</a:t>
            </a:r>
            <a:endParaRPr lang="lv-LV" altLang="lv-LV" sz="2400" i="1" dirty="0"/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lv-LV" sz="2400" dirty="0" err="1"/>
              <a:t>Invertāze</a:t>
            </a:r>
            <a:r>
              <a:rPr lang="en-CA" altLang="lv-LV" sz="2400" dirty="0"/>
              <a:t> </a:t>
            </a:r>
            <a:r>
              <a:rPr lang="en-CA" altLang="lv-LV" sz="2400" dirty="0" err="1"/>
              <a:t>šķeļ</a:t>
            </a:r>
            <a:r>
              <a:rPr lang="en-CA" altLang="lv-LV" sz="2400" dirty="0"/>
              <a:t> </a:t>
            </a:r>
            <a:r>
              <a:rPr lang="en-CA" altLang="lv-LV" sz="2400" dirty="0" err="1"/>
              <a:t>tikai</a:t>
            </a:r>
            <a:r>
              <a:rPr lang="en-CA" altLang="lv-LV" sz="2400" dirty="0"/>
              <a:t> </a:t>
            </a:r>
            <a:r>
              <a:rPr lang="en-CA" altLang="lv-LV" sz="2400" dirty="0" err="1" smtClean="0"/>
              <a:t>saharozi</a:t>
            </a:r>
            <a:endParaRPr lang="en-CA" altLang="lv-LV" sz="2400" dirty="0"/>
          </a:p>
          <a:p>
            <a:pPr>
              <a:spcBef>
                <a:spcPct val="0"/>
              </a:spcBef>
              <a:defRPr/>
            </a:pPr>
            <a:r>
              <a:rPr lang="en-CA" altLang="lv-LV" sz="2400" i="1" dirty="0" err="1"/>
              <a:t>Izteikts</a:t>
            </a:r>
            <a:r>
              <a:rPr lang="en-CA" altLang="lv-LV" sz="2400" i="1" dirty="0"/>
              <a:t> </a:t>
            </a:r>
            <a:r>
              <a:rPr lang="en-CA" altLang="lv-LV" sz="2400" i="1" dirty="0" err="1"/>
              <a:t>specifiskums</a:t>
            </a:r>
            <a:endParaRPr lang="lv-LV" altLang="lv-LV" sz="2400" i="1" dirty="0"/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lv-LV" sz="2400" dirty="0" err="1"/>
              <a:t>Alk</a:t>
            </a:r>
            <a:r>
              <a:rPr lang="lv-LV" altLang="lv-LV" sz="2400" dirty="0"/>
              <a:t>o</a:t>
            </a:r>
            <a:r>
              <a:rPr lang="en-CA" altLang="lv-LV" sz="2400" dirty="0" err="1"/>
              <a:t>holdehidrogenāze</a:t>
            </a:r>
            <a:r>
              <a:rPr lang="en-CA" altLang="lv-LV" sz="2400" dirty="0"/>
              <a:t> </a:t>
            </a:r>
            <a:r>
              <a:rPr lang="en-CA" altLang="lv-LV" sz="2400" dirty="0" err="1"/>
              <a:t>oksidē</a:t>
            </a:r>
            <a:r>
              <a:rPr lang="en-CA" altLang="lv-LV" sz="2400" dirty="0"/>
              <a:t> </a:t>
            </a:r>
            <a:r>
              <a:rPr lang="en-CA" altLang="lv-LV" sz="2400" dirty="0" err="1"/>
              <a:t>metanolu</a:t>
            </a:r>
            <a:r>
              <a:rPr lang="en-CA" altLang="lv-LV" sz="2400" dirty="0"/>
              <a:t> un </a:t>
            </a:r>
            <a:r>
              <a:rPr lang="en-CA" altLang="lv-LV" sz="2400" dirty="0" err="1"/>
              <a:t>propanolu</a:t>
            </a:r>
            <a:r>
              <a:rPr lang="en-CA" altLang="lv-LV" sz="2400" dirty="0"/>
              <a:t> </a:t>
            </a:r>
            <a:r>
              <a:rPr lang="en-CA" altLang="lv-LV" sz="2400" dirty="0" err="1"/>
              <a:t>daudz</a:t>
            </a:r>
            <a:r>
              <a:rPr lang="en-CA" altLang="lv-LV" sz="2400" dirty="0"/>
              <a:t> </a:t>
            </a:r>
            <a:r>
              <a:rPr lang="en-CA" altLang="lv-LV" sz="2400" dirty="0" err="1"/>
              <a:t>lēnāk</a:t>
            </a:r>
            <a:r>
              <a:rPr lang="en-CA" altLang="lv-LV" sz="2400" dirty="0"/>
              <a:t> </a:t>
            </a:r>
            <a:r>
              <a:rPr lang="en-CA" altLang="lv-LV" sz="2400" dirty="0" err="1"/>
              <a:t>nekā</a:t>
            </a:r>
            <a:r>
              <a:rPr lang="en-CA" altLang="lv-LV" sz="2400" dirty="0"/>
              <a:t> </a:t>
            </a:r>
            <a:r>
              <a:rPr lang="en-CA" altLang="lv-LV" sz="2400" dirty="0" err="1" smtClean="0"/>
              <a:t>etanolu</a:t>
            </a:r>
            <a:endParaRPr lang="en-CA" altLang="lv-LV" sz="2400" dirty="0"/>
          </a:p>
          <a:p>
            <a:pPr>
              <a:spcBef>
                <a:spcPct val="0"/>
              </a:spcBef>
              <a:defRPr/>
            </a:pPr>
            <a:r>
              <a:rPr lang="en-CA" altLang="lv-LV" sz="2400" i="1" dirty="0" err="1"/>
              <a:t>Saites</a:t>
            </a:r>
            <a:r>
              <a:rPr lang="en-CA" altLang="lv-LV" sz="2400" i="1" dirty="0"/>
              <a:t> </a:t>
            </a:r>
            <a:r>
              <a:rPr lang="en-CA" altLang="lv-LV" sz="2400" i="1" dirty="0" err="1"/>
              <a:t>vai</a:t>
            </a:r>
            <a:r>
              <a:rPr lang="en-CA" altLang="lv-LV" sz="2400" i="1" dirty="0"/>
              <a:t> </a:t>
            </a:r>
            <a:r>
              <a:rPr lang="en-CA" altLang="lv-LV" sz="2400" i="1" dirty="0" err="1"/>
              <a:t>grupas</a:t>
            </a:r>
            <a:r>
              <a:rPr lang="en-CA" altLang="lv-LV" sz="2400" i="1" dirty="0"/>
              <a:t> </a:t>
            </a:r>
            <a:r>
              <a:rPr lang="en-CA" altLang="lv-LV" sz="2400" i="1" dirty="0" err="1"/>
              <a:t>specifiskums</a:t>
            </a:r>
            <a:endParaRPr lang="lv-LV" altLang="lv-LV" sz="2400" i="1" dirty="0"/>
          </a:p>
          <a:p>
            <a:pPr>
              <a:spcBef>
                <a:spcPct val="0"/>
              </a:spcBef>
              <a:defRPr/>
            </a:pPr>
            <a:r>
              <a:rPr lang="en-CA" altLang="lv-LV" sz="2400" dirty="0" err="1"/>
              <a:t>Fosfatāze</a:t>
            </a:r>
            <a:r>
              <a:rPr lang="en-CA" altLang="lv-LV" sz="2400" dirty="0"/>
              <a:t> </a:t>
            </a:r>
            <a:r>
              <a:rPr lang="en-CA" altLang="lv-LV" sz="2400" dirty="0" err="1"/>
              <a:t>atšķeļ</a:t>
            </a:r>
            <a:r>
              <a:rPr lang="en-CA" altLang="lv-LV" sz="2400" dirty="0"/>
              <a:t> </a:t>
            </a:r>
            <a:r>
              <a:rPr lang="en-CA" altLang="lv-LV" sz="2400" dirty="0" err="1"/>
              <a:t>fosfātu</a:t>
            </a:r>
            <a:r>
              <a:rPr lang="en-CA" altLang="lv-LV" sz="2400" dirty="0"/>
              <a:t> no DNS, RNS, </a:t>
            </a:r>
            <a:r>
              <a:rPr lang="en-CA" altLang="lv-LV" sz="2400" dirty="0" err="1" smtClean="0"/>
              <a:t>proteīniem</a:t>
            </a:r>
            <a:endParaRPr lang="lv-LV" altLang="lv-LV" sz="2400" dirty="0" smtClean="0"/>
          </a:p>
          <a:p>
            <a:pPr>
              <a:spcBef>
                <a:spcPct val="0"/>
              </a:spcBef>
              <a:defRPr/>
            </a:pPr>
            <a:r>
              <a:rPr lang="en-CA" altLang="lv-LV" sz="2400" i="1" dirty="0" err="1" smtClean="0"/>
              <a:t>Stereospecifiskums</a:t>
            </a:r>
            <a:endParaRPr lang="en-CA" altLang="lv-LV" sz="2400" i="1" dirty="0"/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lv-LV" sz="2400" dirty="0" err="1"/>
              <a:t>Proteāzes</a:t>
            </a:r>
            <a:r>
              <a:rPr lang="en-CA" altLang="lv-LV" sz="2400" dirty="0"/>
              <a:t> (</a:t>
            </a:r>
            <a:r>
              <a:rPr lang="en-CA" altLang="lv-LV" sz="2400" dirty="0" err="1"/>
              <a:t>piem</a:t>
            </a:r>
            <a:r>
              <a:rPr lang="en-CA" altLang="lv-LV" sz="2400" dirty="0"/>
              <a:t>., </a:t>
            </a:r>
            <a:r>
              <a:rPr lang="en-CA" altLang="lv-LV" sz="2400" dirty="0" err="1"/>
              <a:t>tripsīns</a:t>
            </a:r>
            <a:r>
              <a:rPr lang="en-CA" altLang="lv-LV" sz="2400" dirty="0"/>
              <a:t>) </a:t>
            </a:r>
            <a:r>
              <a:rPr lang="en-CA" altLang="lv-LV" sz="2400" dirty="0" err="1"/>
              <a:t>šķeļ</a:t>
            </a:r>
            <a:r>
              <a:rPr lang="en-CA" altLang="lv-LV" sz="2400" dirty="0"/>
              <a:t> </a:t>
            </a:r>
            <a:r>
              <a:rPr lang="en-CA" altLang="lv-LV" sz="2400" dirty="0" err="1"/>
              <a:t>tikai</a:t>
            </a:r>
            <a:r>
              <a:rPr lang="en-CA" altLang="lv-LV" sz="2400" dirty="0"/>
              <a:t> no L-</a:t>
            </a:r>
            <a:r>
              <a:rPr lang="en-CA" altLang="lv-LV" sz="2400" dirty="0" err="1"/>
              <a:t>aminoskābēm</a:t>
            </a:r>
            <a:r>
              <a:rPr lang="en-CA" altLang="lv-LV" sz="2400" dirty="0"/>
              <a:t> </a:t>
            </a:r>
            <a:r>
              <a:rPr lang="en-CA" altLang="lv-LV" sz="2400" dirty="0" err="1"/>
              <a:t>sastāvošus</a:t>
            </a:r>
            <a:r>
              <a:rPr lang="en-CA" altLang="lv-LV" sz="2400" dirty="0"/>
              <a:t> </a:t>
            </a:r>
            <a:r>
              <a:rPr lang="en-CA" altLang="lv-LV" sz="2400" dirty="0" err="1"/>
              <a:t>proteīnus</a:t>
            </a:r>
            <a:r>
              <a:rPr lang="en-CA" altLang="lv-LV" sz="2400" dirty="0"/>
              <a:t> </a:t>
            </a:r>
          </a:p>
          <a:p>
            <a:pPr>
              <a:spcBef>
                <a:spcPct val="0"/>
              </a:spcBef>
              <a:defRPr/>
            </a:pPr>
            <a:r>
              <a:rPr lang="en-CA" altLang="lv-LV" sz="2400" i="1" dirty="0" err="1"/>
              <a:t>Vāji</a:t>
            </a:r>
            <a:r>
              <a:rPr lang="en-CA" altLang="lv-LV" sz="2400" i="1" dirty="0"/>
              <a:t> </a:t>
            </a:r>
            <a:r>
              <a:rPr lang="en-CA" altLang="lv-LV" sz="2400" i="1" dirty="0" err="1"/>
              <a:t>izteikts</a:t>
            </a:r>
            <a:r>
              <a:rPr lang="en-CA" altLang="lv-LV" sz="2400" i="1" dirty="0"/>
              <a:t> </a:t>
            </a:r>
            <a:r>
              <a:rPr lang="en-CA" altLang="lv-LV" sz="2400" i="1" dirty="0" err="1"/>
              <a:t>specifisku</a:t>
            </a:r>
            <a:r>
              <a:rPr lang="lv-LV" altLang="lv-LV" sz="2400" i="1" dirty="0"/>
              <a:t>ms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lv-LV" sz="2400" dirty="0" err="1"/>
              <a:t>Himotripsīns</a:t>
            </a:r>
            <a:r>
              <a:rPr lang="en-GB" altLang="lv-LV" sz="2400" dirty="0"/>
              <a:t> </a:t>
            </a:r>
            <a:r>
              <a:rPr lang="en-GB" altLang="lv-LV" sz="2400" dirty="0" err="1"/>
              <a:t>hidrolizē</a:t>
            </a:r>
            <a:r>
              <a:rPr lang="en-GB" altLang="lv-LV" sz="2400" dirty="0"/>
              <a:t> ne </a:t>
            </a:r>
            <a:r>
              <a:rPr lang="en-GB" altLang="lv-LV" sz="2400" dirty="0" err="1"/>
              <a:t>tikai</a:t>
            </a:r>
            <a:r>
              <a:rPr lang="en-GB" altLang="lv-LV" sz="2400" dirty="0"/>
              <a:t> </a:t>
            </a:r>
            <a:r>
              <a:rPr lang="en-GB" altLang="lv-LV" sz="2400" dirty="0" err="1"/>
              <a:t>peptīdsaites</a:t>
            </a:r>
            <a:r>
              <a:rPr lang="en-GB" altLang="lv-LV" sz="2400" dirty="0"/>
              <a:t>, bet </a:t>
            </a:r>
            <a:r>
              <a:rPr lang="en-GB" altLang="lv-LV" sz="2400" dirty="0" err="1"/>
              <a:t>arī</a:t>
            </a:r>
            <a:r>
              <a:rPr lang="en-GB" altLang="lv-LV" sz="2400" dirty="0"/>
              <a:t> </a:t>
            </a:r>
            <a:r>
              <a:rPr lang="en-GB" altLang="lv-LV" sz="2400" dirty="0" err="1"/>
              <a:t>esterus</a:t>
            </a:r>
            <a:endParaRPr lang="en-GB" altLang="lv-LV" sz="2400" dirty="0"/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CA" altLang="lv-LV" sz="2400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3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Atslēgas-slēdzenes modelis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3573016"/>
            <a:ext cx="8229600" cy="3024336"/>
          </a:xfrm>
        </p:spPr>
        <p:txBody>
          <a:bodyPr>
            <a:normAutofit/>
          </a:bodyPr>
          <a:lstStyle/>
          <a:p>
            <a:r>
              <a:rPr lang="lv-LV" sz="2400" dirty="0" smtClean="0"/>
              <a:t>Atslēgas-slēdzenes modelī substrātiem ir ideāla telpiskā saderība ar enzīma aktīvo centru</a:t>
            </a:r>
          </a:p>
          <a:p>
            <a:r>
              <a:rPr lang="lv-LV" sz="2400" dirty="0" smtClean="0"/>
              <a:t>Teorija izskaidro enzīmu specifiskumu</a:t>
            </a:r>
          </a:p>
          <a:p>
            <a:r>
              <a:rPr lang="lv-LV" sz="2400" dirty="0" smtClean="0"/>
              <a:t>Teorija neizskaidro daudzu enzīmu plašo specifiskumu</a:t>
            </a:r>
          </a:p>
          <a:p>
            <a:r>
              <a:rPr lang="lv-LV" sz="2400" dirty="0" smtClean="0"/>
              <a:t>Teorija arī nesniedz skaidrojumu par katalītisko mehānismu</a:t>
            </a:r>
            <a:endParaRPr lang="en-U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566737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3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Inducētā saderīguma modelis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409131"/>
          </a:xfrm>
        </p:spPr>
        <p:txBody>
          <a:bodyPr>
            <a:normAutofit fontScale="92500" lnSpcReduction="20000"/>
          </a:bodyPr>
          <a:lstStyle/>
          <a:p>
            <a:r>
              <a:rPr lang="lv-LV" dirty="0" smtClean="0"/>
              <a:t>Proteīni ir </a:t>
            </a:r>
            <a:r>
              <a:rPr lang="lv-LV" dirty="0" err="1" smtClean="0"/>
              <a:t>fleksiblas</a:t>
            </a:r>
            <a:r>
              <a:rPr lang="lv-LV" dirty="0" smtClean="0"/>
              <a:t> molekulas un var pielāgoties noteiktiem substrātiem</a:t>
            </a:r>
          </a:p>
          <a:p>
            <a:r>
              <a:rPr lang="lv-LV" dirty="0" smtClean="0"/>
              <a:t>Inducētā saderīguma modelis ir reālistiskāks, bet neņem vērā faktu, ka enzīmu aktīvais centrs parasti ir komplementārs substrātu reakcijas starpstāvoklim 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58388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5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Enzīmu nomenklatūra un klasifikācija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97152"/>
          </a:xfrm>
        </p:spPr>
        <p:txBody>
          <a:bodyPr>
            <a:normAutofit/>
          </a:bodyPr>
          <a:lstStyle/>
          <a:p>
            <a:r>
              <a:rPr lang="lv-LV" sz="2400" dirty="0" smtClean="0"/>
              <a:t>Daudzu enzīmu nosaukumā to </a:t>
            </a:r>
            <a:r>
              <a:rPr lang="lv-LV" sz="2400" dirty="0" err="1" smtClean="0"/>
              <a:t>subtrātam</a:t>
            </a:r>
            <a:r>
              <a:rPr lang="lv-LV" sz="2400" dirty="0" smtClean="0"/>
              <a:t> vai </a:t>
            </a:r>
            <a:r>
              <a:rPr lang="lv-LV" sz="2400" dirty="0" err="1" smtClean="0"/>
              <a:t>katalizētajam</a:t>
            </a:r>
            <a:r>
              <a:rPr lang="lv-LV" sz="2400" dirty="0" smtClean="0"/>
              <a:t> procesam tiek pievienota izskaņa </a:t>
            </a:r>
            <a:r>
              <a:rPr lang="lv-LV" sz="2400" i="1" dirty="0" smtClean="0"/>
              <a:t>–</a:t>
            </a:r>
            <a:r>
              <a:rPr lang="lv-LV" sz="2400" i="1" dirty="0" err="1" smtClean="0"/>
              <a:t>āze</a:t>
            </a:r>
            <a:r>
              <a:rPr lang="lv-LV" sz="2400" dirty="0" smtClean="0"/>
              <a:t>, piem. </a:t>
            </a:r>
            <a:r>
              <a:rPr lang="lv-LV" sz="2400" dirty="0" err="1" smtClean="0"/>
              <a:t>prote</a:t>
            </a:r>
            <a:r>
              <a:rPr lang="lv-LV" sz="2400" i="1" dirty="0" err="1" smtClean="0"/>
              <a:t>āze</a:t>
            </a:r>
            <a:r>
              <a:rPr lang="lv-LV" sz="2400" dirty="0" smtClean="0"/>
              <a:t>, </a:t>
            </a:r>
            <a:r>
              <a:rPr lang="lv-LV" sz="2400" dirty="0" err="1" smtClean="0"/>
              <a:t>polimer</a:t>
            </a:r>
            <a:r>
              <a:rPr lang="lv-LV" sz="2400" i="1" dirty="0" err="1" smtClean="0"/>
              <a:t>āze</a:t>
            </a:r>
            <a:endParaRPr lang="lv-LV" sz="2400" i="1" dirty="0" smtClean="0"/>
          </a:p>
          <a:p>
            <a:r>
              <a:rPr lang="lv-LV" sz="2400" dirty="0" smtClean="0"/>
              <a:t>Enzīmu sistemātiskajā nomenklatūrā tiek identificēta </a:t>
            </a:r>
            <a:r>
              <a:rPr lang="lv-LV" sz="2400" dirty="0" err="1" smtClean="0"/>
              <a:t>katalizējamā</a:t>
            </a:r>
            <a:r>
              <a:rPr lang="lv-LV" sz="2400" dirty="0" smtClean="0"/>
              <a:t> reakcija, piemēram enzīms, kurš </a:t>
            </a:r>
            <a:r>
              <a:rPr lang="lv-LV" sz="2400" dirty="0" err="1" smtClean="0"/>
              <a:t>katalizē</a:t>
            </a:r>
            <a:r>
              <a:rPr lang="lv-LV" sz="2400" dirty="0" smtClean="0"/>
              <a:t> reakciju:</a:t>
            </a:r>
          </a:p>
          <a:p>
            <a:pPr marL="0" indent="0">
              <a:buNone/>
            </a:pPr>
            <a:r>
              <a:rPr lang="lv-LV" sz="2400" dirty="0" smtClean="0"/>
              <a:t>ATF + D-glikoze </a:t>
            </a:r>
            <a:r>
              <a:rPr lang="lv-LV" sz="2400" dirty="0" smtClean="0">
                <a:latin typeface="Calibri"/>
              </a:rPr>
              <a:t>→</a:t>
            </a:r>
            <a:r>
              <a:rPr lang="lv-LV" sz="2400" dirty="0" smtClean="0"/>
              <a:t>  ADF + D-glikozes-6-fosfāts  tiek saukts:</a:t>
            </a:r>
          </a:p>
          <a:p>
            <a:pPr marL="0" indent="0">
              <a:buNone/>
            </a:pPr>
            <a:r>
              <a:rPr lang="lv-LV" sz="2400" dirty="0" err="1" smtClean="0"/>
              <a:t>ATF:glikozes</a:t>
            </a:r>
            <a:r>
              <a:rPr lang="lv-LV" sz="2400" dirty="0" smtClean="0"/>
              <a:t> </a:t>
            </a:r>
            <a:r>
              <a:rPr lang="lv-LV" sz="2400" dirty="0" err="1" smtClean="0"/>
              <a:t>fosfotransferāze</a:t>
            </a:r>
            <a:endParaRPr lang="lv-LV" sz="2400" dirty="0"/>
          </a:p>
          <a:p>
            <a:r>
              <a:rPr lang="lv-LV" sz="2400" dirty="0" smtClean="0"/>
              <a:t>Visus enzīmus iedala 6 klasēs, kuras tālāk iedala </a:t>
            </a:r>
            <a:r>
              <a:rPr lang="lv-LV" sz="2400" dirty="0" err="1" smtClean="0"/>
              <a:t>apkšklasēs</a:t>
            </a:r>
            <a:r>
              <a:rPr lang="lv-LV" sz="2400" dirty="0" smtClean="0"/>
              <a:t>, </a:t>
            </a:r>
            <a:r>
              <a:rPr lang="lv-LV" sz="2400" dirty="0" err="1" smtClean="0"/>
              <a:t>utt</a:t>
            </a:r>
            <a:endParaRPr lang="lv-LV" sz="2400" dirty="0" smtClean="0"/>
          </a:p>
          <a:p>
            <a:r>
              <a:rPr lang="lv-LV" sz="2400" dirty="0" smtClean="0"/>
              <a:t>Katram enzīmam ir savs </a:t>
            </a:r>
            <a:r>
              <a:rPr lang="lv-LV" sz="2400" dirty="0" err="1" smtClean="0"/>
              <a:t>idntifikācijas</a:t>
            </a:r>
            <a:r>
              <a:rPr lang="lv-LV" sz="2400" dirty="0" smtClean="0"/>
              <a:t> kods, kurš sastāv no burtiem «EC» un 4 cipariem, piem. EC 1.1.1.1. – alkohola </a:t>
            </a:r>
            <a:r>
              <a:rPr lang="lv-LV" sz="2400" dirty="0" err="1" smtClean="0"/>
              <a:t>dehidrogenāze</a:t>
            </a:r>
            <a:r>
              <a:rPr lang="lv-LV" sz="2400" dirty="0" smtClean="0"/>
              <a:t> 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Enzīmu 6 klases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816895"/>
              </p:ext>
            </p:extLst>
          </p:nvPr>
        </p:nvGraphicFramePr>
        <p:xfrm>
          <a:off x="395536" y="1397000"/>
          <a:ext cx="8496945" cy="466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4580"/>
                <a:gridCol w="2503167"/>
                <a:gridCol w="4879198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Nosaukums</a:t>
                      </a:r>
                      <a:endParaRPr lang="en-US" sz="2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2400" dirty="0" err="1" smtClean="0"/>
                        <a:t>Katalizēto</a:t>
                      </a:r>
                      <a:r>
                        <a:rPr lang="lv-LV" sz="2400" dirty="0" smtClean="0"/>
                        <a:t> reakciju veids</a:t>
                      </a:r>
                      <a:endParaRPr lang="en-US" sz="2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EC1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err="1" smtClean="0"/>
                        <a:t>oksido-reduktāzes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oksidēšanās – reducēšanās reakcijas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EC2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err="1" smtClean="0"/>
                        <a:t>transferāzes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funkcionālo grupu pārnese no vienas molekulas uz otru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EC3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err="1" smtClean="0"/>
                        <a:t>hidrolāzes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ķīmisko saišu hidrolīze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EC4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err="1" smtClean="0"/>
                        <a:t>liāzes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ķīmisko saišu saraušana no </a:t>
                      </a:r>
                      <a:r>
                        <a:rPr lang="lv-LV" sz="2400" dirty="0" err="1" smtClean="0"/>
                        <a:t>oksidēšnas</a:t>
                      </a:r>
                      <a:r>
                        <a:rPr lang="lv-LV" sz="2400" dirty="0" smtClean="0"/>
                        <a:t> un hidrolīzes atšķirīgā veidā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EC5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err="1" smtClean="0"/>
                        <a:t>izomerāzes</a:t>
                      </a:r>
                      <a:r>
                        <a:rPr lang="lv-LV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vienas molekulas </a:t>
                      </a:r>
                      <a:r>
                        <a:rPr lang="lv-LV" sz="2400" dirty="0" err="1" smtClean="0"/>
                        <a:t>izomerizācija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EC6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 </a:t>
                      </a:r>
                      <a:r>
                        <a:rPr lang="lv-LV" sz="2400" dirty="0" err="1" smtClean="0"/>
                        <a:t>ligāzes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divu molekulu savienošana ar </a:t>
                      </a:r>
                      <a:r>
                        <a:rPr lang="lv-LV" sz="2400" dirty="0" err="1" smtClean="0"/>
                        <a:t>kovalento</a:t>
                      </a:r>
                      <a:r>
                        <a:rPr lang="lv-LV" sz="2400" dirty="0" smtClean="0"/>
                        <a:t> saiti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3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1027"/>
          <p:cNvSpPr txBox="1">
            <a:spLocks noChangeArrowheads="1"/>
          </p:cNvSpPr>
          <p:nvPr/>
        </p:nvSpPr>
        <p:spPr bwMode="auto">
          <a:xfrm>
            <a:off x="1814513" y="333375"/>
            <a:ext cx="5473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E.C.1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–</a:t>
            </a: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Oksido-reduktāzes</a:t>
            </a:r>
            <a:endParaRPr lang="en-GB" altLang="lv-LV" sz="36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130051" name="Rectangle 1029"/>
          <p:cNvSpPr>
            <a:spLocks noChangeArrowheads="1"/>
          </p:cNvSpPr>
          <p:nvPr/>
        </p:nvSpPr>
        <p:spPr bwMode="auto">
          <a:xfrm>
            <a:off x="436563" y="5445125"/>
            <a:ext cx="77898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GB" altLang="lv-LV" sz="2800" b="1" smtClean="0">
                <a:solidFill>
                  <a:srgbClr val="000000"/>
                </a:solidFill>
                <a:latin typeface="Tahoma" panose="020B0604030504040204" pitchFamily="34" charset="0"/>
              </a:rPr>
              <a:t>NO</a:t>
            </a:r>
            <a:r>
              <a:rPr lang="en-GB" altLang="lv-LV" sz="2800" b="1" baseline="-25000" smtClean="0">
                <a:solidFill>
                  <a:srgbClr val="000000"/>
                </a:solidFill>
                <a:latin typeface="Tahoma" panose="020B0604030504040204" pitchFamily="34" charset="0"/>
              </a:rPr>
              <a:t>3</a:t>
            </a:r>
            <a:r>
              <a:rPr lang="en-GB" altLang="lv-LV" sz="2800" b="1" baseline="30000" smtClean="0">
                <a:solidFill>
                  <a:srgbClr val="000000"/>
                </a:solidFill>
                <a:latin typeface="Tahoma" panose="020B0604030504040204" pitchFamily="34" charset="0"/>
              </a:rPr>
              <a:t>-</a:t>
            </a:r>
            <a:r>
              <a:rPr lang="en-GB" altLang="lv-LV" sz="2800" b="1" smtClean="0">
                <a:solidFill>
                  <a:srgbClr val="000000"/>
                </a:solidFill>
                <a:latin typeface="Tahoma" panose="020B0604030504040204" pitchFamily="34" charset="0"/>
              </a:rPr>
              <a:t> + NADH + H</a:t>
            </a:r>
            <a:r>
              <a:rPr lang="en-GB" altLang="lv-LV" sz="2800" b="1" baseline="30000" smtClean="0">
                <a:solidFill>
                  <a:srgbClr val="000000"/>
                </a:solidFill>
                <a:latin typeface="Tahoma" panose="020B0604030504040204" pitchFamily="34" charset="0"/>
              </a:rPr>
              <a:t>+</a:t>
            </a:r>
            <a:r>
              <a:rPr lang="en-GB" altLang="lv-LV" sz="2800" b="1" smtClean="0">
                <a:solidFill>
                  <a:srgbClr val="000000"/>
                </a:solidFill>
                <a:latin typeface="Tahoma" panose="020B0604030504040204" pitchFamily="34" charset="0"/>
              </a:rPr>
              <a:t> -&gt; NO</a:t>
            </a:r>
            <a:r>
              <a:rPr lang="en-GB" altLang="lv-LV" sz="2800" b="1" baseline="-25000" smtClean="0">
                <a:solidFill>
                  <a:srgbClr val="000000"/>
                </a:solidFill>
                <a:latin typeface="Tahoma" panose="020B0604030504040204" pitchFamily="34" charset="0"/>
              </a:rPr>
              <a:t>2</a:t>
            </a:r>
            <a:r>
              <a:rPr lang="en-GB" altLang="lv-LV" sz="2800" b="1" baseline="30000" smtClean="0">
                <a:solidFill>
                  <a:srgbClr val="000000"/>
                </a:solidFill>
                <a:latin typeface="Tahoma" panose="020B0604030504040204" pitchFamily="34" charset="0"/>
              </a:rPr>
              <a:t>-</a:t>
            </a:r>
            <a:r>
              <a:rPr lang="en-GB" altLang="lv-LV" sz="2800" b="1" smtClean="0">
                <a:solidFill>
                  <a:srgbClr val="000000"/>
                </a:solidFill>
                <a:latin typeface="Tahoma" panose="020B0604030504040204" pitchFamily="34" charset="0"/>
              </a:rPr>
              <a:t> + H</a:t>
            </a:r>
            <a:r>
              <a:rPr lang="en-GB" altLang="lv-LV" sz="2800" b="1" baseline="-25000" smtClean="0">
                <a:solidFill>
                  <a:srgbClr val="000000"/>
                </a:solidFill>
                <a:latin typeface="Tahoma" panose="020B0604030504040204" pitchFamily="34" charset="0"/>
              </a:rPr>
              <a:t>2</a:t>
            </a:r>
            <a:r>
              <a:rPr lang="en-GB" altLang="lv-LV" sz="2800" b="1" smtClean="0">
                <a:solidFill>
                  <a:srgbClr val="000000"/>
                </a:solidFill>
                <a:latin typeface="Tahoma" panose="020B0604030504040204" pitchFamily="34" charset="0"/>
              </a:rPr>
              <a:t>O + NAD</a:t>
            </a:r>
            <a:r>
              <a:rPr lang="en-GB" altLang="lv-LV" sz="2800" b="1" baseline="30000" smtClean="0">
                <a:solidFill>
                  <a:srgbClr val="000000"/>
                </a:solidFill>
                <a:latin typeface="Tahoma" panose="020B0604030504040204" pitchFamily="34" charset="0"/>
              </a:rPr>
              <a:t>+</a:t>
            </a:r>
            <a:r>
              <a:rPr lang="en-GB" altLang="lv-LV" sz="24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0052" name="Text Box 1030"/>
          <p:cNvSpPr txBox="1">
            <a:spLocks noChangeArrowheads="1"/>
          </p:cNvSpPr>
          <p:nvPr/>
        </p:nvSpPr>
        <p:spPr bwMode="auto">
          <a:xfrm>
            <a:off x="436563" y="2741613"/>
            <a:ext cx="822960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</a:rPr>
              <a:t>Piemērs: N</a:t>
            </a:r>
            <a:r>
              <a:rPr lang="en-GB" altLang="lv-LV" sz="2400" smtClean="0">
                <a:solidFill>
                  <a:srgbClr val="000000"/>
                </a:solidFill>
              </a:rPr>
              <a:t>itrāta reduktāze - augu ferments, katalizē </a:t>
            </a:r>
            <a:r>
              <a:rPr lang="lv-LV" altLang="lv-LV" sz="2400" smtClean="0">
                <a:solidFill>
                  <a:srgbClr val="000000"/>
                </a:solidFill>
              </a:rPr>
              <a:t>nitrāta pārveidošanos par nitrītu - </a:t>
            </a:r>
            <a:r>
              <a:rPr lang="en-GB" altLang="lv-LV" sz="2400" smtClean="0">
                <a:solidFill>
                  <a:srgbClr val="000000"/>
                </a:solidFill>
              </a:rPr>
              <a:t>pirmo posmu nitrāta parveidošanas ceļā par anabolismā nepieciešamo amoniju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lv-LV" sz="2400" smtClean="0">
                <a:solidFill>
                  <a:srgbClr val="000000"/>
                </a:solidFill>
              </a:rPr>
              <a:t>Kofaktor</a:t>
            </a:r>
            <a:r>
              <a:rPr lang="lv-LV" altLang="lv-LV" sz="2400" smtClean="0">
                <a:solidFill>
                  <a:srgbClr val="000000"/>
                </a:solidFill>
              </a:rPr>
              <a:t>i</a:t>
            </a:r>
            <a:r>
              <a:rPr lang="en-GB" altLang="lv-LV" sz="2400" smtClean="0">
                <a:solidFill>
                  <a:srgbClr val="000000"/>
                </a:solidFill>
              </a:rPr>
              <a:t> – molibdēns</a:t>
            </a:r>
            <a:r>
              <a:rPr lang="lv-LV" altLang="lv-LV" sz="2400" smtClean="0">
                <a:solidFill>
                  <a:srgbClr val="000000"/>
                </a:solidFill>
              </a:rPr>
              <a:t>, NADH</a:t>
            </a:r>
            <a:endParaRPr lang="en-GB" altLang="lv-LV" sz="2400" smtClean="0">
              <a:solidFill>
                <a:srgbClr val="000000"/>
              </a:solidFill>
            </a:endParaRPr>
          </a:p>
        </p:txBody>
      </p:sp>
      <p:sp>
        <p:nvSpPr>
          <p:cNvPr id="130053" name="TextBox 1"/>
          <p:cNvSpPr txBox="1">
            <a:spLocks noChangeArrowheads="1"/>
          </p:cNvSpPr>
          <p:nvPr/>
        </p:nvSpPr>
        <p:spPr bwMode="auto">
          <a:xfrm>
            <a:off x="436563" y="1670050"/>
            <a:ext cx="8013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altLang="lv-LV" sz="2400" b="1" smtClean="0">
                <a:solidFill>
                  <a:srgbClr val="000000"/>
                </a:solidFill>
              </a:rPr>
              <a:t>K</a:t>
            </a:r>
            <a:r>
              <a:rPr lang="en-GB" altLang="lv-LV" sz="2400" b="1" smtClean="0">
                <a:solidFill>
                  <a:srgbClr val="000000"/>
                </a:solidFill>
              </a:rPr>
              <a:t>atalizē </a:t>
            </a:r>
            <a:r>
              <a:rPr lang="lv-LV" altLang="lv-LV" sz="2400" b="1" smtClean="0">
                <a:solidFill>
                  <a:srgbClr val="000000"/>
                </a:solidFill>
              </a:rPr>
              <a:t>oksidēšanās-reducēšanās</a:t>
            </a:r>
            <a:r>
              <a:rPr lang="en-GB" altLang="lv-LV" sz="2400" b="1" smtClean="0">
                <a:solidFill>
                  <a:srgbClr val="000000"/>
                </a:solidFill>
              </a:rPr>
              <a:t> reakcijas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lv-LV" altLang="lv-LV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9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7"/>
          <p:cNvSpPr txBox="1">
            <a:spLocks noChangeArrowheads="1"/>
          </p:cNvSpPr>
          <p:nvPr/>
        </p:nvSpPr>
        <p:spPr bwMode="auto">
          <a:xfrm>
            <a:off x="4572000" y="5707063"/>
            <a:ext cx="403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2800" smtClean="0">
                <a:solidFill>
                  <a:srgbClr val="000000"/>
                </a:solidFill>
                <a:latin typeface="Times New Roman"/>
              </a:rPr>
              <a:t>Glikozes-6’-fosfāts</a:t>
            </a:r>
          </a:p>
        </p:txBody>
      </p:sp>
      <p:sp>
        <p:nvSpPr>
          <p:cNvPr id="131075" name="Text Box 8"/>
          <p:cNvSpPr txBox="1">
            <a:spLocks noChangeArrowheads="1"/>
          </p:cNvSpPr>
          <p:nvPr/>
        </p:nvSpPr>
        <p:spPr bwMode="auto">
          <a:xfrm>
            <a:off x="228600" y="5783263"/>
            <a:ext cx="434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2800" smtClean="0">
                <a:solidFill>
                  <a:srgbClr val="000000"/>
                </a:solidFill>
                <a:latin typeface="Times New Roman"/>
              </a:rPr>
              <a:t>Glikoze</a:t>
            </a:r>
          </a:p>
        </p:txBody>
      </p:sp>
      <p:sp>
        <p:nvSpPr>
          <p:cNvPr id="131076" name="Text Box 12"/>
          <p:cNvSpPr txBox="1">
            <a:spLocks noChangeArrowheads="1"/>
          </p:cNvSpPr>
          <p:nvPr/>
        </p:nvSpPr>
        <p:spPr bwMode="auto">
          <a:xfrm>
            <a:off x="1763713" y="379413"/>
            <a:ext cx="67198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E.C.2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-</a:t>
            </a: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T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ransferāzes</a:t>
            </a: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</a:p>
        </p:txBody>
      </p:sp>
      <p:graphicFrame>
        <p:nvGraphicFramePr>
          <p:cNvPr id="131077" name="Object 13"/>
          <p:cNvGraphicFramePr>
            <a:graphicFrameLocks noChangeAspect="1"/>
          </p:cNvGraphicFramePr>
          <p:nvPr/>
        </p:nvGraphicFramePr>
        <p:xfrm>
          <a:off x="1295400" y="3268663"/>
          <a:ext cx="5597525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ACD ChemSketch 2.0" r:id="rId3" imgW="5596128" imgH="2371344" progId="ACD.ChemSketch.20">
                  <p:embed/>
                </p:oleObj>
              </mc:Choice>
              <mc:Fallback>
                <p:oleObj name="ACD ChemSketch 2.0" r:id="rId3" imgW="5596128" imgH="2371344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268663"/>
                        <a:ext cx="5597525" cy="237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78" name="Text Box 14"/>
          <p:cNvSpPr txBox="1">
            <a:spLocks noChangeArrowheads="1"/>
          </p:cNvSpPr>
          <p:nvPr/>
        </p:nvSpPr>
        <p:spPr bwMode="auto">
          <a:xfrm>
            <a:off x="533400" y="2436813"/>
            <a:ext cx="72072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</a:rPr>
              <a:t>Piemērs: </a:t>
            </a:r>
            <a:r>
              <a:rPr lang="en-GB" altLang="lv-LV" sz="2400" smtClean="0">
                <a:solidFill>
                  <a:srgbClr val="000000"/>
                </a:solidFill>
              </a:rPr>
              <a:t>Heksokināze</a:t>
            </a:r>
            <a:r>
              <a:rPr lang="lv-LV" altLang="lv-LV" sz="2400" smtClean="0">
                <a:solidFill>
                  <a:srgbClr val="000000"/>
                </a:solidFill>
              </a:rPr>
              <a:t> – pārnes fosfāta grupu no ATP uz glikozes molekulu</a:t>
            </a:r>
            <a:endParaRPr lang="en-GB" altLang="lv-LV" sz="2400" smtClean="0">
              <a:solidFill>
                <a:srgbClr val="000000"/>
              </a:solidFill>
            </a:endParaRPr>
          </a:p>
        </p:txBody>
      </p:sp>
      <p:sp>
        <p:nvSpPr>
          <p:cNvPr id="131079" name="TextBox 1"/>
          <p:cNvSpPr txBox="1">
            <a:spLocks noChangeArrowheads="1"/>
          </p:cNvSpPr>
          <p:nvPr/>
        </p:nvSpPr>
        <p:spPr bwMode="auto">
          <a:xfrm>
            <a:off x="320675" y="1319213"/>
            <a:ext cx="7632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altLang="lv-LV" sz="2400" b="1" smtClean="0">
                <a:solidFill>
                  <a:srgbClr val="000000"/>
                </a:solidFill>
              </a:rPr>
              <a:t>K</a:t>
            </a:r>
            <a:r>
              <a:rPr lang="en-GB" altLang="lv-LV" sz="2400" b="1" smtClean="0">
                <a:solidFill>
                  <a:srgbClr val="000000"/>
                </a:solidFill>
              </a:rPr>
              <a:t>atalizē funkcionālo grupu pārnesi starp molekulām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altLang="lv-LV" sz="2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6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4" grpId="0"/>
      <p:bldP spid="131075" grpId="0"/>
      <p:bldP spid="13107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1027"/>
          <p:cNvSpPr txBox="1">
            <a:spLocks noChangeArrowheads="1"/>
          </p:cNvSpPr>
          <p:nvPr/>
        </p:nvSpPr>
        <p:spPr bwMode="auto">
          <a:xfrm>
            <a:off x="2124075" y="319088"/>
            <a:ext cx="547846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E.C.3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-</a:t>
            </a: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H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idrolāzes</a:t>
            </a: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</a:p>
        </p:txBody>
      </p:sp>
      <p:graphicFrame>
        <p:nvGraphicFramePr>
          <p:cNvPr id="132099" name="Object 1029"/>
          <p:cNvGraphicFramePr>
            <a:graphicFrameLocks noChangeAspect="1"/>
          </p:cNvGraphicFramePr>
          <p:nvPr/>
        </p:nvGraphicFramePr>
        <p:xfrm>
          <a:off x="1042988" y="3278188"/>
          <a:ext cx="2987675" cy="277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ChemSketch" r:id="rId3" imgW="1647360" imgH="1533600" progId="ACD.ChemSketch.20">
                  <p:embed/>
                </p:oleObj>
              </mc:Choice>
              <mc:Fallback>
                <p:oleObj name="ChemSketch" r:id="rId3" imgW="1647360" imgH="1533600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3278188"/>
                        <a:ext cx="2987675" cy="2776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0" name="Object 1030"/>
          <p:cNvGraphicFramePr>
            <a:graphicFrameLocks noChangeAspect="1"/>
          </p:cNvGraphicFramePr>
          <p:nvPr/>
        </p:nvGraphicFramePr>
        <p:xfrm>
          <a:off x="5346700" y="3270250"/>
          <a:ext cx="2897188" cy="269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ChemSketch" r:id="rId5" imgW="1647360" imgH="1533600" progId="ACD.ChemSketch.20">
                  <p:embed/>
                </p:oleObj>
              </mc:Choice>
              <mc:Fallback>
                <p:oleObj name="ChemSketch" r:id="rId5" imgW="1647360" imgH="1533600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6700" y="3270250"/>
                        <a:ext cx="2897188" cy="2693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1" name="Line 1031"/>
          <p:cNvSpPr>
            <a:spLocks noChangeShapeType="1"/>
          </p:cNvSpPr>
          <p:nvPr/>
        </p:nvSpPr>
        <p:spPr bwMode="auto">
          <a:xfrm>
            <a:off x="4106863" y="4154488"/>
            <a:ext cx="1295400" cy="0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 smtClean="0">
              <a:solidFill>
                <a:srgbClr val="000000"/>
              </a:solidFill>
            </a:endParaRPr>
          </a:p>
        </p:txBody>
      </p:sp>
      <p:sp>
        <p:nvSpPr>
          <p:cNvPr id="132102" name="Text Box 1032"/>
          <p:cNvSpPr txBox="1">
            <a:spLocks noChangeArrowheads="1"/>
          </p:cNvSpPr>
          <p:nvPr/>
        </p:nvSpPr>
        <p:spPr bwMode="auto">
          <a:xfrm>
            <a:off x="4030663" y="3468688"/>
            <a:ext cx="1447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800" b="1" smtClean="0">
                <a:solidFill>
                  <a:srgbClr val="990000"/>
                </a:solidFill>
                <a:latin typeface="Tahoma" panose="020B0604030504040204" pitchFamily="34" charset="0"/>
              </a:rPr>
              <a:t>+H</a:t>
            </a:r>
            <a:r>
              <a:rPr lang="en-GB" altLang="lv-LV" b="1" baseline="-25000" smtClean="0">
                <a:solidFill>
                  <a:srgbClr val="990000"/>
                </a:solidFill>
                <a:latin typeface="Tahoma" panose="020B0604030504040204" pitchFamily="34" charset="0"/>
              </a:rPr>
              <a:t>2</a:t>
            </a:r>
            <a:r>
              <a:rPr lang="en-GB" altLang="lv-LV" sz="2800" b="1" smtClean="0">
                <a:solidFill>
                  <a:srgbClr val="990000"/>
                </a:solidFill>
                <a:latin typeface="Tahoma" panose="020B0604030504040204" pitchFamily="34" charset="0"/>
              </a:rPr>
              <a:t>O</a:t>
            </a:r>
            <a:endParaRPr lang="en-GB" altLang="lv-LV" sz="2400" smtClean="0">
              <a:solidFill>
                <a:srgbClr val="000000"/>
              </a:solidFill>
            </a:endParaRPr>
          </a:p>
        </p:txBody>
      </p:sp>
      <p:sp>
        <p:nvSpPr>
          <p:cNvPr id="132103" name="Text Box 1033"/>
          <p:cNvSpPr txBox="1">
            <a:spLocks noChangeArrowheads="1"/>
          </p:cNvSpPr>
          <p:nvPr/>
        </p:nvSpPr>
        <p:spPr bwMode="auto">
          <a:xfrm>
            <a:off x="7235825" y="5157788"/>
            <a:ext cx="1752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800" b="1" smtClean="0">
                <a:solidFill>
                  <a:srgbClr val="990000"/>
                </a:solidFill>
                <a:latin typeface="Tahoma" panose="020B0604030504040204" pitchFamily="34" charset="0"/>
              </a:rPr>
              <a:t>+NH</a:t>
            </a:r>
            <a:r>
              <a:rPr lang="en-GB" altLang="lv-LV" b="1" baseline="-25000" smtClean="0">
                <a:solidFill>
                  <a:srgbClr val="990000"/>
                </a:solidFill>
                <a:latin typeface="Tahoma" panose="020B0604030504040204" pitchFamily="34" charset="0"/>
              </a:rPr>
              <a:t>3</a:t>
            </a:r>
            <a:endParaRPr lang="en-GB" altLang="lv-LV" sz="2400" smtClean="0">
              <a:solidFill>
                <a:srgbClr val="000000"/>
              </a:solidFill>
            </a:endParaRPr>
          </a:p>
        </p:txBody>
      </p:sp>
      <p:sp>
        <p:nvSpPr>
          <p:cNvPr id="132104" name="Text Box 1034"/>
          <p:cNvSpPr txBox="1">
            <a:spLocks noChangeArrowheads="1"/>
          </p:cNvSpPr>
          <p:nvPr/>
        </p:nvSpPr>
        <p:spPr bwMode="auto">
          <a:xfrm>
            <a:off x="2260600" y="6243638"/>
            <a:ext cx="220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800" b="1" smtClean="0">
                <a:solidFill>
                  <a:srgbClr val="990000"/>
                </a:solidFill>
                <a:latin typeface="Tahoma" panose="020B0604030504040204" pitchFamily="34" charset="0"/>
              </a:rPr>
              <a:t>adenozīns</a:t>
            </a:r>
            <a:endParaRPr lang="en-GB" altLang="lv-LV" sz="2400" smtClean="0">
              <a:solidFill>
                <a:srgbClr val="000000"/>
              </a:solidFill>
            </a:endParaRPr>
          </a:p>
        </p:txBody>
      </p:sp>
      <p:sp>
        <p:nvSpPr>
          <p:cNvPr id="132105" name="Text Box 1035"/>
          <p:cNvSpPr txBox="1">
            <a:spLocks noChangeArrowheads="1"/>
          </p:cNvSpPr>
          <p:nvPr/>
        </p:nvSpPr>
        <p:spPr bwMode="auto">
          <a:xfrm>
            <a:off x="6604000" y="6221413"/>
            <a:ext cx="220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800" b="1" smtClean="0">
                <a:solidFill>
                  <a:srgbClr val="990000"/>
                </a:solidFill>
                <a:latin typeface="Tahoma" panose="020B0604030504040204" pitchFamily="34" charset="0"/>
              </a:rPr>
              <a:t>inozīns</a:t>
            </a:r>
            <a:endParaRPr lang="en-GB" altLang="lv-LV" sz="2400" smtClean="0">
              <a:solidFill>
                <a:srgbClr val="000000"/>
              </a:solidFill>
            </a:endParaRPr>
          </a:p>
        </p:txBody>
      </p:sp>
      <p:sp>
        <p:nvSpPr>
          <p:cNvPr id="132106" name="Text Box 1036"/>
          <p:cNvSpPr txBox="1">
            <a:spLocks noChangeArrowheads="1"/>
          </p:cNvSpPr>
          <p:nvPr/>
        </p:nvSpPr>
        <p:spPr bwMode="auto">
          <a:xfrm>
            <a:off x="842963" y="2220913"/>
            <a:ext cx="5772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</a:rPr>
              <a:t>Piemērs: </a:t>
            </a:r>
            <a:r>
              <a:rPr lang="en-GB" altLang="lv-LV" sz="2400" smtClean="0">
                <a:solidFill>
                  <a:srgbClr val="000000"/>
                </a:solidFill>
              </a:rPr>
              <a:t>Adenozīndeamināze</a:t>
            </a:r>
          </a:p>
        </p:txBody>
      </p:sp>
      <p:sp>
        <p:nvSpPr>
          <p:cNvPr id="132107" name="TextBox 1"/>
          <p:cNvSpPr txBox="1">
            <a:spLocks noChangeArrowheads="1"/>
          </p:cNvSpPr>
          <p:nvPr/>
        </p:nvSpPr>
        <p:spPr bwMode="auto">
          <a:xfrm>
            <a:off x="858838" y="1287463"/>
            <a:ext cx="7632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altLang="lv-LV" sz="2400" b="1" smtClean="0">
                <a:solidFill>
                  <a:srgbClr val="000000"/>
                </a:solidFill>
              </a:rPr>
              <a:t>K</a:t>
            </a:r>
            <a:r>
              <a:rPr lang="en-GB" altLang="lv-LV" sz="2400" b="1" smtClean="0">
                <a:solidFill>
                  <a:srgbClr val="000000"/>
                </a:solidFill>
              </a:rPr>
              <a:t>atalizē sašķelšanu vai atšķelšanu, pievienojot ūdens molekulu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altLang="lv-LV" sz="2400" smtClean="0">
              <a:solidFill>
                <a:srgbClr val="000000"/>
              </a:solidFill>
            </a:endParaRP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3132138" y="3117850"/>
            <a:ext cx="715962" cy="56197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altLang="lv-LV" smtClean="0">
              <a:solidFill>
                <a:srgbClr val="000000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524750" y="5084763"/>
            <a:ext cx="966788" cy="74771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altLang="lv-LV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 animBg="1"/>
      <p:bldP spid="132102" grpId="0"/>
      <p:bldP spid="132103" grpId="0"/>
      <p:bldP spid="132104" grpId="0"/>
      <p:bldP spid="132105" grpId="0"/>
      <p:bldP spid="132106" grpId="0"/>
      <p:bldP spid="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Kas </a:t>
            </a:r>
            <a:r>
              <a:rPr lang="lv-LV" smtClean="0"/>
              <a:t>ir enzīmi?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Bioloģiskas makromolekulas, kuras </a:t>
            </a:r>
            <a:r>
              <a:rPr lang="lv-LV" dirty="0" err="1" smtClean="0"/>
              <a:t>katalizē</a:t>
            </a:r>
            <a:r>
              <a:rPr lang="lv-LV" dirty="0" smtClean="0"/>
              <a:t> dzīvības procesu ķīmiskās reakcijas</a:t>
            </a:r>
          </a:p>
          <a:p>
            <a:r>
              <a:rPr lang="lv-LV" dirty="0" smtClean="0"/>
              <a:t>Gandrīz visi enzīmi ir proteīni</a:t>
            </a:r>
          </a:p>
          <a:p>
            <a:r>
              <a:rPr lang="lv-LV" dirty="0" smtClean="0"/>
              <a:t>Dažām RNS arī piemīt katalītiskas funkcijas – piem. ribosomai</a:t>
            </a:r>
          </a:p>
          <a:p>
            <a:endParaRPr lang="lv-LV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2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11"/>
          <p:cNvSpPr txBox="1">
            <a:spLocks noChangeArrowheads="1"/>
          </p:cNvSpPr>
          <p:nvPr/>
        </p:nvSpPr>
        <p:spPr bwMode="auto">
          <a:xfrm>
            <a:off x="2552700" y="98425"/>
            <a:ext cx="4321175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E.C.4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-</a:t>
            </a: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L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iāzes</a:t>
            </a:r>
            <a:endParaRPr lang="en-GB" altLang="lv-LV" sz="36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</a:p>
        </p:txBody>
      </p:sp>
      <p:sp>
        <p:nvSpPr>
          <p:cNvPr id="133123" name="Text Box 13"/>
          <p:cNvSpPr txBox="1">
            <a:spLocks noChangeArrowheads="1"/>
          </p:cNvSpPr>
          <p:nvPr/>
        </p:nvSpPr>
        <p:spPr bwMode="auto">
          <a:xfrm>
            <a:off x="762000" y="6010275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400" b="1" smtClean="0">
                <a:solidFill>
                  <a:srgbClr val="990000"/>
                </a:solidFill>
                <a:latin typeface="Tahoma" panose="020B0604030504040204" pitchFamily="34" charset="0"/>
              </a:rPr>
              <a:t>2’- fosfoglicerīnskābe</a:t>
            </a:r>
          </a:p>
        </p:txBody>
      </p:sp>
      <p:sp>
        <p:nvSpPr>
          <p:cNvPr id="133124" name="Text Box 14"/>
          <p:cNvSpPr txBox="1">
            <a:spLocks noChangeArrowheads="1"/>
          </p:cNvSpPr>
          <p:nvPr/>
        </p:nvSpPr>
        <p:spPr bwMode="auto">
          <a:xfrm>
            <a:off x="5437188" y="5984875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400" b="1" smtClean="0">
                <a:solidFill>
                  <a:srgbClr val="990000"/>
                </a:solidFill>
                <a:latin typeface="Tahoma" panose="020B0604030504040204" pitchFamily="34" charset="0"/>
              </a:rPr>
              <a:t>2’- fosfoenolpiruvāts</a:t>
            </a:r>
          </a:p>
        </p:txBody>
      </p:sp>
      <p:sp>
        <p:nvSpPr>
          <p:cNvPr id="133125" name="Text Box 16"/>
          <p:cNvSpPr txBox="1">
            <a:spLocks noChangeArrowheads="1"/>
          </p:cNvSpPr>
          <p:nvPr/>
        </p:nvSpPr>
        <p:spPr bwMode="auto">
          <a:xfrm>
            <a:off x="3981450" y="4176713"/>
            <a:ext cx="1600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800" b="1" smtClean="0">
                <a:solidFill>
                  <a:srgbClr val="990000"/>
                </a:solidFill>
                <a:latin typeface="Tahoma" panose="020B0604030504040204" pitchFamily="34" charset="0"/>
              </a:rPr>
              <a:t>-H</a:t>
            </a:r>
            <a:r>
              <a:rPr lang="en-GB" altLang="lv-LV" b="1" baseline="-25000" smtClean="0">
                <a:solidFill>
                  <a:srgbClr val="990000"/>
                </a:solidFill>
                <a:latin typeface="Tahoma" panose="020B0604030504040204" pitchFamily="34" charset="0"/>
              </a:rPr>
              <a:t>2</a:t>
            </a:r>
            <a:r>
              <a:rPr lang="en-GB" altLang="lv-LV" sz="2800" b="1" smtClean="0">
                <a:solidFill>
                  <a:srgbClr val="990000"/>
                </a:solidFill>
                <a:latin typeface="Tahoma" panose="020B0604030504040204" pitchFamily="34" charset="0"/>
              </a:rPr>
              <a:t>O</a:t>
            </a:r>
          </a:p>
        </p:txBody>
      </p:sp>
      <p:sp>
        <p:nvSpPr>
          <p:cNvPr id="133126" name="Text Box 19"/>
          <p:cNvSpPr txBox="1">
            <a:spLocks noChangeArrowheads="1"/>
          </p:cNvSpPr>
          <p:nvPr/>
        </p:nvSpPr>
        <p:spPr bwMode="auto">
          <a:xfrm>
            <a:off x="-468313" y="2686050"/>
            <a:ext cx="4225926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</a:rPr>
              <a:t>Piemērs: </a:t>
            </a:r>
            <a:r>
              <a:rPr lang="en-GB" altLang="lv-LV" sz="2400" smtClean="0">
                <a:solidFill>
                  <a:srgbClr val="000000"/>
                </a:solidFill>
              </a:rPr>
              <a:t>Enolāze</a:t>
            </a:r>
          </a:p>
        </p:txBody>
      </p:sp>
      <p:sp>
        <p:nvSpPr>
          <p:cNvPr id="133127" name="TextBox 1"/>
          <p:cNvSpPr txBox="1">
            <a:spLocks noChangeArrowheads="1"/>
          </p:cNvSpPr>
          <p:nvPr/>
        </p:nvSpPr>
        <p:spPr bwMode="auto">
          <a:xfrm>
            <a:off x="265113" y="1189038"/>
            <a:ext cx="8782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</a:rPr>
              <a:t>K</a:t>
            </a:r>
            <a:r>
              <a:rPr lang="en-GB" altLang="lv-LV" sz="2400" smtClean="0">
                <a:solidFill>
                  <a:srgbClr val="000000"/>
                </a:solidFill>
              </a:rPr>
              <a:t>atalizē</a:t>
            </a:r>
            <a:r>
              <a:rPr lang="lv-LV" altLang="lv-LV" sz="2400" smtClean="0">
                <a:solidFill>
                  <a:srgbClr val="000000"/>
                </a:solidFill>
              </a:rPr>
              <a:t> ķīmiskās saites saraušanu  no hidrolīzes vai oksidācijas atšķirīgā veidā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</a:rPr>
              <a:t>Bieži rezultātā veidojas dubultsaite vai cikls</a:t>
            </a:r>
          </a:p>
        </p:txBody>
      </p:sp>
      <p:pic>
        <p:nvPicPr>
          <p:cNvPr id="13312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117975"/>
            <a:ext cx="20193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4003675"/>
            <a:ext cx="20669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130" name="Straight Arrow Connector 5"/>
          <p:cNvCxnSpPr>
            <a:cxnSpLocks noChangeShapeType="1"/>
            <a:stCxn id="133129" idx="3"/>
          </p:cNvCxnSpPr>
          <p:nvPr/>
        </p:nvCxnSpPr>
        <p:spPr bwMode="auto">
          <a:xfrm flipV="1">
            <a:off x="3586163" y="4922838"/>
            <a:ext cx="2138362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124075" y="5326063"/>
            <a:ext cx="287338" cy="420687"/>
            <a:chOff x="2123728" y="5326063"/>
            <a:chExt cx="288032" cy="420687"/>
          </a:xfrm>
        </p:grpSpPr>
        <p:cxnSp>
          <p:nvCxnSpPr>
            <p:cNvPr id="141324" name="Straight Connector 2"/>
            <p:cNvCxnSpPr>
              <a:cxnSpLocks noChangeShapeType="1"/>
            </p:cNvCxnSpPr>
            <p:nvPr/>
          </p:nvCxnSpPr>
          <p:spPr bwMode="auto">
            <a:xfrm>
              <a:off x="2123728" y="5326063"/>
              <a:ext cx="288032" cy="420687"/>
            </a:xfrm>
            <a:prstGeom prst="line">
              <a:avLst/>
            </a:prstGeom>
            <a:noFill/>
            <a:ln w="952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325" name="Straight Connector 12"/>
            <p:cNvCxnSpPr>
              <a:cxnSpLocks noChangeShapeType="1"/>
            </p:cNvCxnSpPr>
            <p:nvPr/>
          </p:nvCxnSpPr>
          <p:spPr bwMode="auto">
            <a:xfrm flipH="1">
              <a:off x="2195736" y="5330952"/>
              <a:ext cx="135984" cy="415798"/>
            </a:xfrm>
            <a:prstGeom prst="line">
              <a:avLst/>
            </a:prstGeom>
            <a:noFill/>
            <a:ln w="952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9403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/>
      <p:bldP spid="133124" grpId="0"/>
      <p:bldP spid="1331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8"/>
          <p:cNvSpPr txBox="1">
            <a:spLocks noChangeArrowheads="1"/>
          </p:cNvSpPr>
          <p:nvPr/>
        </p:nvSpPr>
        <p:spPr bwMode="auto">
          <a:xfrm>
            <a:off x="990600" y="56388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400" b="1" smtClean="0">
                <a:solidFill>
                  <a:srgbClr val="990000"/>
                </a:solidFill>
                <a:latin typeface="Tahoma" panose="020B0604030504040204" pitchFamily="34" charset="0"/>
              </a:rPr>
              <a:t>3- fosfoglicerīnskābe</a:t>
            </a:r>
          </a:p>
        </p:txBody>
      </p:sp>
      <p:sp>
        <p:nvSpPr>
          <p:cNvPr id="134147" name="Text Box 9"/>
          <p:cNvSpPr txBox="1">
            <a:spLocks noChangeArrowheads="1"/>
          </p:cNvSpPr>
          <p:nvPr/>
        </p:nvSpPr>
        <p:spPr bwMode="auto">
          <a:xfrm>
            <a:off x="1954213" y="117475"/>
            <a:ext cx="604678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E.C.5</a:t>
            </a:r>
            <a:r>
              <a:rPr lang="lv-LV" altLang="lv-LV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-</a:t>
            </a:r>
            <a:r>
              <a:rPr lang="en-GB" altLang="lv-LV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I</a:t>
            </a:r>
            <a:r>
              <a:rPr lang="lv-LV" altLang="lv-LV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zomerāzes</a:t>
            </a:r>
            <a:endParaRPr lang="en-GB" altLang="lv-LV" sz="4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34148" name="Text Box 10"/>
          <p:cNvSpPr txBox="1">
            <a:spLocks noChangeArrowheads="1"/>
          </p:cNvSpPr>
          <p:nvPr/>
        </p:nvSpPr>
        <p:spPr bwMode="auto">
          <a:xfrm>
            <a:off x="4800600" y="56388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400" b="1" smtClean="0">
                <a:solidFill>
                  <a:srgbClr val="990000"/>
                </a:solidFill>
                <a:latin typeface="Tahoma" panose="020B0604030504040204" pitchFamily="34" charset="0"/>
              </a:rPr>
              <a:t>2- fosfoglicerīnskābe</a:t>
            </a:r>
          </a:p>
        </p:txBody>
      </p:sp>
      <p:graphicFrame>
        <p:nvGraphicFramePr>
          <p:cNvPr id="134149" name="Object 12"/>
          <p:cNvGraphicFramePr>
            <a:graphicFrameLocks noChangeAspect="1"/>
          </p:cNvGraphicFramePr>
          <p:nvPr/>
        </p:nvGraphicFramePr>
        <p:xfrm>
          <a:off x="1066800" y="3340100"/>
          <a:ext cx="7162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ACD ChemSketch 2.0" r:id="rId3" imgW="4142232" imgH="1146048" progId="ACD.ChemSketch.20">
                  <p:embed/>
                </p:oleObj>
              </mc:Choice>
              <mc:Fallback>
                <p:oleObj name="ACD ChemSketch 2.0" r:id="rId3" imgW="4142232" imgH="1146048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340100"/>
                        <a:ext cx="71628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0" name="Text Box 13"/>
          <p:cNvSpPr txBox="1">
            <a:spLocks noChangeArrowheads="1"/>
          </p:cNvSpPr>
          <p:nvPr/>
        </p:nvSpPr>
        <p:spPr bwMode="auto">
          <a:xfrm>
            <a:off x="-684213" y="2098675"/>
            <a:ext cx="59769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Piemērs: </a:t>
            </a:r>
            <a:r>
              <a:rPr lang="en-GB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Fosfoglicer</a:t>
            </a:r>
            <a:r>
              <a:rPr lang="lv-LV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ātmutāze</a:t>
            </a:r>
            <a:endParaRPr lang="en-GB" altLang="lv-LV" sz="240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4151" name="TextBox 1"/>
          <p:cNvSpPr txBox="1">
            <a:spLocks noChangeArrowheads="1"/>
          </p:cNvSpPr>
          <p:nvPr/>
        </p:nvSpPr>
        <p:spPr bwMode="auto">
          <a:xfrm>
            <a:off x="250825" y="1149350"/>
            <a:ext cx="9012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</a:rPr>
              <a:t>K</a:t>
            </a:r>
            <a:r>
              <a:rPr lang="en-GB" altLang="lv-LV" sz="2400" smtClean="0">
                <a:solidFill>
                  <a:srgbClr val="000000"/>
                </a:solidFill>
              </a:rPr>
              <a:t>atalizē funkcionālo grupu pārkārtošanu molekulā</a:t>
            </a:r>
            <a:r>
              <a:rPr lang="lv-LV" altLang="lv-LV" sz="2400" smtClean="0">
                <a:solidFill>
                  <a:srgbClr val="000000"/>
                </a:solidFill>
              </a:rPr>
              <a:t>, t.i. molekulas izomerizāciju</a:t>
            </a:r>
            <a:endParaRPr lang="en-GB" altLang="lv-LV" sz="240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altLang="lv-LV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1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/>
      <p:bldP spid="134148" grpId="0"/>
      <p:bldP spid="1341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11"/>
          <p:cNvSpPr txBox="1">
            <a:spLocks noChangeArrowheads="1"/>
          </p:cNvSpPr>
          <p:nvPr/>
        </p:nvSpPr>
        <p:spPr bwMode="auto">
          <a:xfrm>
            <a:off x="2181225" y="184150"/>
            <a:ext cx="45005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E.C.6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-</a:t>
            </a: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L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igāzes</a:t>
            </a: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5171" name="Text Box 12"/>
          <p:cNvSpPr txBox="1">
            <a:spLocks noChangeArrowheads="1"/>
          </p:cNvSpPr>
          <p:nvPr/>
        </p:nvSpPr>
        <p:spPr bwMode="auto">
          <a:xfrm>
            <a:off x="179388" y="2243138"/>
            <a:ext cx="83661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Piemēri: </a:t>
            </a:r>
            <a:r>
              <a:rPr lang="en-GB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DNS/RNS polimerāzes</a:t>
            </a:r>
            <a:endParaRPr lang="lv-LV" altLang="lv-LV" sz="240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Nukleīnskābei tiek pievienots nukleotīds, atšķeļas neorganiskais fosfāts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GB" altLang="lv-LV" sz="240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5172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716338"/>
            <a:ext cx="50292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3" name="TextBox 1"/>
          <p:cNvSpPr txBox="1">
            <a:spLocks noChangeArrowheads="1"/>
          </p:cNvSpPr>
          <p:nvPr/>
        </p:nvSpPr>
        <p:spPr bwMode="auto">
          <a:xfrm>
            <a:off x="179388" y="936625"/>
            <a:ext cx="8507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K</a:t>
            </a:r>
            <a:r>
              <a:rPr lang="en-GB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atalizē molekulu apvienošanu</a:t>
            </a:r>
            <a:endParaRPr lang="lv-LV" altLang="lv-LV" sz="240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Parasti apvienošanas procesā tiek hidrolizēta vienas vai abu apvienojamo molekulu neliela daļa </a:t>
            </a:r>
            <a:endParaRPr lang="en-GB" altLang="lv-LV" sz="240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1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EC numuru skaidrojuma piemērs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12976"/>
          </a:xfrm>
        </p:spPr>
        <p:txBody>
          <a:bodyPr>
            <a:normAutofit/>
          </a:bodyPr>
          <a:lstStyle/>
          <a:p>
            <a:r>
              <a:rPr lang="lv-LV" sz="2800" dirty="0" smtClean="0"/>
              <a:t>EC 2.7.1.1. </a:t>
            </a:r>
            <a:r>
              <a:rPr lang="lv-LV" sz="2800" dirty="0" err="1" smtClean="0"/>
              <a:t>ATF:glikozes</a:t>
            </a:r>
            <a:r>
              <a:rPr lang="lv-LV" sz="2800" dirty="0" smtClean="0"/>
              <a:t> </a:t>
            </a:r>
            <a:r>
              <a:rPr lang="lv-LV" sz="2800" dirty="0" err="1" smtClean="0"/>
              <a:t>fosfotransferāze</a:t>
            </a:r>
            <a:endParaRPr lang="lv-LV" sz="2800" dirty="0" smtClean="0"/>
          </a:p>
          <a:p>
            <a:r>
              <a:rPr lang="lv-LV" sz="2800" dirty="0">
                <a:solidFill>
                  <a:schemeClr val="bg1">
                    <a:lumMod val="95000"/>
                  </a:schemeClr>
                </a:solidFill>
              </a:rPr>
              <a:t>EC</a:t>
            </a:r>
            <a:r>
              <a:rPr lang="lv-LV" sz="2800" dirty="0"/>
              <a:t> </a:t>
            </a:r>
            <a:r>
              <a:rPr lang="lv-LV" sz="2800" b="1" dirty="0"/>
              <a:t>2.</a:t>
            </a:r>
            <a:r>
              <a:rPr lang="lv-LV" sz="2800" dirty="0">
                <a:solidFill>
                  <a:schemeClr val="bg1">
                    <a:lumMod val="95000"/>
                  </a:schemeClr>
                </a:solidFill>
              </a:rPr>
              <a:t>7.1.1</a:t>
            </a:r>
            <a:r>
              <a:rPr lang="lv-LV" sz="2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lv-LV" sz="2800" dirty="0" smtClean="0"/>
              <a:t> – 2., </a:t>
            </a:r>
            <a:r>
              <a:rPr lang="lv-LV" sz="2800" dirty="0" err="1" smtClean="0"/>
              <a:t>transferāze</a:t>
            </a:r>
            <a:endParaRPr lang="lv-LV" sz="2800" dirty="0" smtClean="0"/>
          </a:p>
          <a:p>
            <a:r>
              <a:rPr lang="lv-LV" sz="2800" dirty="0" smtClean="0">
                <a:solidFill>
                  <a:schemeClr val="bg1">
                    <a:lumMod val="95000"/>
                  </a:schemeClr>
                </a:solidFill>
              </a:rPr>
              <a:t>EC 2.</a:t>
            </a:r>
            <a:r>
              <a:rPr lang="lv-LV" sz="2800" b="1" dirty="0" smtClean="0"/>
              <a:t>7.</a:t>
            </a:r>
            <a:r>
              <a:rPr lang="lv-LV" sz="2800" dirty="0" smtClean="0">
                <a:solidFill>
                  <a:schemeClr val="bg1">
                    <a:lumMod val="95000"/>
                  </a:schemeClr>
                </a:solidFill>
              </a:rPr>
              <a:t>1.1.</a:t>
            </a:r>
            <a:r>
              <a:rPr lang="lv-LV" sz="2800" dirty="0" smtClean="0"/>
              <a:t> – 7., apakšklase – </a:t>
            </a:r>
            <a:r>
              <a:rPr lang="lv-LV" sz="2800" dirty="0" err="1" smtClean="0"/>
              <a:t>fosfotransferāze</a:t>
            </a:r>
            <a:endParaRPr lang="lv-LV" sz="2800" dirty="0" smtClean="0"/>
          </a:p>
          <a:p>
            <a:r>
              <a:rPr lang="lv-LV" sz="2800" dirty="0" smtClean="0">
                <a:solidFill>
                  <a:schemeClr val="bg1">
                    <a:lumMod val="95000"/>
                  </a:schemeClr>
                </a:solidFill>
              </a:rPr>
              <a:t>EC 2.7.</a:t>
            </a:r>
            <a:r>
              <a:rPr lang="lv-LV" sz="2800" b="1" dirty="0" smtClean="0"/>
              <a:t>1.</a:t>
            </a:r>
            <a:r>
              <a:rPr lang="lv-LV" sz="2800" dirty="0" smtClean="0">
                <a:solidFill>
                  <a:schemeClr val="bg1">
                    <a:lumMod val="95000"/>
                  </a:schemeClr>
                </a:solidFill>
              </a:rPr>
              <a:t>1.</a:t>
            </a:r>
            <a:r>
              <a:rPr lang="lv-LV" sz="2800" dirty="0" smtClean="0"/>
              <a:t> – 1., </a:t>
            </a:r>
            <a:r>
              <a:rPr lang="lv-LV" sz="2800" dirty="0" err="1" smtClean="0"/>
              <a:t>fosfotransferāze</a:t>
            </a:r>
            <a:r>
              <a:rPr lang="lv-LV" sz="2800" dirty="0" smtClean="0"/>
              <a:t> ar hidroksilgrupu kā akceptoru</a:t>
            </a:r>
          </a:p>
          <a:p>
            <a:r>
              <a:rPr lang="lv-LV" sz="2800" dirty="0" smtClean="0">
                <a:solidFill>
                  <a:schemeClr val="bg1">
                    <a:lumMod val="95000"/>
                  </a:schemeClr>
                </a:solidFill>
              </a:rPr>
              <a:t>EC 2.7.1.</a:t>
            </a:r>
            <a:r>
              <a:rPr lang="lv-LV" sz="2800" b="1" dirty="0" smtClean="0"/>
              <a:t>1.</a:t>
            </a:r>
            <a:r>
              <a:rPr lang="lv-LV" sz="2800" dirty="0" smtClean="0"/>
              <a:t> – 1., D-glikoze kā </a:t>
            </a:r>
            <a:r>
              <a:rPr lang="lv-LV" sz="2800" dirty="0" err="1" smtClean="0"/>
              <a:t>fosfogrupas</a:t>
            </a:r>
            <a:r>
              <a:rPr lang="lv-LV" sz="2800" dirty="0" smtClean="0"/>
              <a:t> akceptors </a:t>
            </a:r>
            <a:endParaRPr lang="lv-LV" sz="2800" dirty="0"/>
          </a:p>
          <a:p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93" y="4581128"/>
            <a:ext cx="762952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0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7580"/>
            <a:ext cx="8507288" cy="1143000"/>
          </a:xfrm>
        </p:spPr>
        <p:txBody>
          <a:bodyPr>
            <a:normAutofit/>
          </a:bodyPr>
          <a:lstStyle/>
          <a:p>
            <a:r>
              <a:rPr lang="lv-LV" sz="3200" dirty="0" smtClean="0"/>
              <a:t>Entalpija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8686800" cy="362900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Entalpija ir termodinamiskas sistēmas kopējā enerģija</a:t>
            </a:r>
          </a:p>
          <a:p>
            <a:r>
              <a:rPr lang="lv-LV" sz="2400" dirty="0" smtClean="0"/>
              <a:t>Ķīmiskos savienojumos entalpija ( H ) atspoguļo izveidoto ķīmisko saišu kopējo enerģiju</a:t>
            </a:r>
          </a:p>
          <a:p>
            <a:r>
              <a:rPr lang="lv-LV" sz="2400" dirty="0" smtClean="0"/>
              <a:t>Ķīmiskajās reakcijās saišu skaits un enerģija (t.i. entalpija) mainās</a:t>
            </a:r>
          </a:p>
          <a:p>
            <a:r>
              <a:rPr lang="lv-LV" sz="2400" dirty="0" smtClean="0"/>
              <a:t>Enerģijas starpība pēc un pirms reakcijas ( </a:t>
            </a:r>
            <a:r>
              <a:rPr lang="el-GR" sz="2400" dirty="0" smtClean="0"/>
              <a:t>Δ</a:t>
            </a:r>
            <a:r>
              <a:rPr lang="lv-LV" sz="2400" dirty="0" smtClean="0"/>
              <a:t>H ) var būt pozitīva vai negatīva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31840" y="4056709"/>
            <a:ext cx="57606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 smtClean="0"/>
              <a:t>H1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4608004" y="4492539"/>
            <a:ext cx="540060" cy="716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 smtClean="0"/>
              <a:t>H2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676808" y="3568333"/>
            <a:ext cx="2903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2</a:t>
            </a:r>
            <a:r>
              <a:rPr lang="lv-LV" sz="2400" dirty="0" smtClean="0"/>
              <a:t>H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+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 </a:t>
            </a:r>
            <a:r>
              <a:rPr lang="lv-LV" sz="2400" dirty="0" smtClean="0">
                <a:latin typeface="Calibri"/>
              </a:rPr>
              <a:t>→     2H</a:t>
            </a:r>
            <a:r>
              <a:rPr lang="lv-LV" sz="2400" baseline="-25000" dirty="0" smtClean="0">
                <a:latin typeface="Calibri"/>
              </a:rPr>
              <a:t>2</a:t>
            </a:r>
            <a:r>
              <a:rPr lang="lv-LV" sz="2400" dirty="0" smtClean="0">
                <a:latin typeface="Calibri"/>
              </a:rPr>
              <a:t>O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140431" y="5197721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2000" dirty="0" smtClean="0"/>
              <a:t>Skābekļa un ūdeņraža molekulās esošo ķīmisko saišu enerģiju summa H1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608004" y="5209066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Ūdens molekulās esošo ķīmisko saišu enerģiju summa H2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07904" y="4029998"/>
            <a:ext cx="3096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08004" y="4492539"/>
            <a:ext cx="21962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444208" y="4029998"/>
            <a:ext cx="0" cy="46254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200000">
            <a:off x="5844548" y="3957213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Δ </a:t>
            </a:r>
            <a:r>
              <a:rPr lang="lv-LV" sz="2000" dirty="0" smtClean="0"/>
              <a:t>H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1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  <p:bldP spid="1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smtClean="0"/>
              <a:t>Endotermiskas un eksotermiskas reakcijas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85192" y="932279"/>
            <a:ext cx="8229600" cy="134459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Tā kā sistēmas kopējai enerģijai ir jāpaliek nemainīgai (enerģijas nezūdamības likums), H izmaiņas kompensē siltuma izdalīšanās vai patērēšana </a:t>
            </a:r>
          </a:p>
          <a:p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439597" y="2778803"/>
            <a:ext cx="216024" cy="803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30721" y="3080156"/>
            <a:ext cx="216024" cy="401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2447709" y="3180608"/>
            <a:ext cx="576064" cy="20090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1485" y="358241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Entalpija H1 pirms reakcijas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07079" y="356837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E</a:t>
            </a:r>
            <a:r>
              <a:rPr lang="lv-LV" dirty="0" smtClean="0"/>
              <a:t>ntalpija H2 pēc reakcijas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03893" y="3068960"/>
            <a:ext cx="12241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lv-LV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Siltums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4053" y="3095055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lv-LV" dirty="0" smtClean="0"/>
              <a:t>H=H2-H1</a:t>
            </a:r>
          </a:p>
          <a:p>
            <a:r>
              <a:rPr lang="lv-LV" dirty="0" smtClean="0"/>
              <a:t>H2&lt;H1</a:t>
            </a:r>
          </a:p>
          <a:p>
            <a:r>
              <a:rPr lang="el-GR" dirty="0"/>
              <a:t>Δ</a:t>
            </a:r>
            <a:r>
              <a:rPr lang="lv-LV" dirty="0" smtClean="0"/>
              <a:t>H&lt;0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5536" y="2204864"/>
            <a:ext cx="864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lv-LV" sz="2400" dirty="0"/>
              <a:t>Eksotermiskās reakcijās siltums izdalās ( </a:t>
            </a:r>
            <a:r>
              <a:rPr lang="el-GR" sz="2400" dirty="0"/>
              <a:t>Δ</a:t>
            </a:r>
            <a:r>
              <a:rPr lang="lv-LV" sz="2400" dirty="0"/>
              <a:t>H&lt;0 ):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426366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lv-LV" sz="2400" dirty="0"/>
              <a:t>Endotermiskās reakcijās siltums tiek patērēts ( </a:t>
            </a:r>
            <a:r>
              <a:rPr lang="el-GR" sz="2400" dirty="0"/>
              <a:t>Δ</a:t>
            </a:r>
            <a:r>
              <a:rPr lang="lv-LV" sz="2400" dirty="0"/>
              <a:t>H&gt;0 </a:t>
            </a:r>
            <a:r>
              <a:rPr lang="lv-LV" sz="2400" dirty="0" smtClean="0"/>
              <a:t>):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877049" y="5055237"/>
            <a:ext cx="216024" cy="487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45110" y="4725329"/>
            <a:ext cx="216024" cy="835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2662098" y="5259443"/>
            <a:ext cx="576064" cy="20090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8523" y="564720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Entalpija H1 pirms reakcijas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50130" y="564720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E</a:t>
            </a:r>
            <a:r>
              <a:rPr lang="lv-LV" dirty="0" smtClean="0"/>
              <a:t>ntalpija H2 pēc reakcijas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96000" y="5232903"/>
            <a:ext cx="12241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lv-LV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Siltums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58442" y="5173890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lv-LV" dirty="0" smtClean="0"/>
              <a:t>H=H2-H1</a:t>
            </a:r>
          </a:p>
          <a:p>
            <a:r>
              <a:rPr lang="lv-LV" dirty="0" smtClean="0"/>
              <a:t>H2&gt;H1</a:t>
            </a:r>
          </a:p>
          <a:p>
            <a:r>
              <a:rPr lang="el-GR" dirty="0"/>
              <a:t>Δ</a:t>
            </a:r>
            <a:r>
              <a:rPr lang="lv-LV" dirty="0" smtClean="0"/>
              <a:t>H&gt;0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1" grpId="0"/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0"/>
            <a:ext cx="8229600" cy="1143000"/>
          </a:xfrm>
        </p:spPr>
        <p:txBody>
          <a:bodyPr/>
          <a:lstStyle/>
          <a:p>
            <a:r>
              <a:rPr lang="lv-LV" dirty="0" smtClean="0"/>
              <a:t>Entropija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104456"/>
          </a:xfrm>
        </p:spPr>
        <p:txBody>
          <a:bodyPr>
            <a:noAutofit/>
          </a:bodyPr>
          <a:lstStyle/>
          <a:p>
            <a:r>
              <a:rPr lang="lv-LV" sz="2200" dirty="0" smtClean="0"/>
              <a:t>Entropija ir sistēmas nesakārtotības mērs</a:t>
            </a:r>
          </a:p>
          <a:p>
            <a:r>
              <a:rPr lang="lv-LV" sz="2200" dirty="0" smtClean="0"/>
              <a:t>Noslēgtā sistēmā kopējā entropija vienmēr palielinās</a:t>
            </a:r>
          </a:p>
          <a:p>
            <a:r>
              <a:rPr lang="lv-LV" sz="2200" dirty="0" smtClean="0"/>
              <a:t>Tātad, ar lielāku varbūtību notiek procesi, kuru rezultātā entropija palielinās</a:t>
            </a:r>
          </a:p>
          <a:p>
            <a:r>
              <a:rPr lang="lv-LV" sz="2200" dirty="0" smtClean="0"/>
              <a:t>Entropiju var samazināt, pievadot enerģiju</a:t>
            </a:r>
          </a:p>
          <a:p>
            <a:r>
              <a:rPr lang="lv-LV" sz="2200" dirty="0" smtClean="0"/>
              <a:t>Ķīmiskajos procesos entropija palielinās, ja:</a:t>
            </a:r>
          </a:p>
          <a:p>
            <a:pPr lvl="1"/>
            <a:r>
              <a:rPr lang="lv-LV" sz="2200" dirty="0"/>
              <a:t>cietas vielas pārvēršas par šķidrumu vai gāzi</a:t>
            </a:r>
          </a:p>
          <a:p>
            <a:pPr lvl="1"/>
            <a:r>
              <a:rPr lang="lv-LV" sz="2200" dirty="0"/>
              <a:t>šķidras vielas pārvēršas par gāzi</a:t>
            </a:r>
          </a:p>
          <a:p>
            <a:pPr lvl="1"/>
            <a:r>
              <a:rPr lang="lv-LV" sz="2200" dirty="0" smtClean="0"/>
              <a:t>palielinās kopējais molekulu skaits</a:t>
            </a:r>
          </a:p>
          <a:p>
            <a:pPr lvl="1"/>
            <a:r>
              <a:rPr lang="lv-LV" sz="2200" dirty="0" smtClean="0"/>
              <a:t>samazinās kopējais molekulās ietvertais informācijas apjoms (piem. degradējot </a:t>
            </a:r>
            <a:r>
              <a:rPr lang="lv-LV" sz="2200" dirty="0" err="1" smtClean="0"/>
              <a:t>biopolimērus</a:t>
            </a:r>
            <a:r>
              <a:rPr lang="lv-LV" sz="2200" dirty="0" smtClean="0"/>
              <a:t>)</a:t>
            </a:r>
          </a:p>
          <a:p>
            <a:r>
              <a:rPr lang="lv-LV" sz="2200" dirty="0" smtClean="0"/>
              <a:t>Piemērs: Proteīnu sašķeļot pa aminoskābēm entropija pieaug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5429425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AMKYHDF   </a:t>
            </a:r>
            <a:r>
              <a:rPr lang="lv-LV" dirty="0" smtClean="0">
                <a:latin typeface="Calibri"/>
              </a:rPr>
              <a:t>→  A + M + K + Y + H + D + F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95333" y="6218473"/>
            <a:ext cx="288032" cy="350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/>
              <a:t>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67944" y="5843208"/>
            <a:ext cx="288032" cy="750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/>
              <a:t>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8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Gibsa</a:t>
            </a:r>
            <a:r>
              <a:rPr lang="lv-LV" dirty="0" smtClean="0"/>
              <a:t> brīvā enerģija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2952328"/>
          </a:xfrm>
        </p:spPr>
        <p:txBody>
          <a:bodyPr>
            <a:normAutofit fontScale="92500"/>
          </a:bodyPr>
          <a:lstStyle/>
          <a:p>
            <a:r>
              <a:rPr lang="lv-LV" sz="2400" dirty="0" smtClean="0"/>
              <a:t>Lai noteiktu, vai ķīmiskā reakcija notiks spontāni, ir jāņem vērā 1) entalpijas izmaiņas; 2) entropijas izmaiņas; 3) temperatūra</a:t>
            </a:r>
          </a:p>
          <a:p>
            <a:r>
              <a:rPr lang="lv-LV" sz="2400" dirty="0" smtClean="0"/>
              <a:t>Visus 3 lielumus var raksturot ar </a:t>
            </a:r>
            <a:r>
              <a:rPr lang="lv-LV" sz="2400" dirty="0" err="1" smtClean="0"/>
              <a:t>Gibsa</a:t>
            </a:r>
            <a:r>
              <a:rPr lang="lv-LV" sz="2400" dirty="0" smtClean="0"/>
              <a:t> brīvās enerģijas izmaiņu: </a:t>
            </a:r>
          </a:p>
          <a:p>
            <a:r>
              <a:rPr lang="el-GR" sz="2400" dirty="0" smtClean="0"/>
              <a:t>Δ</a:t>
            </a:r>
            <a:r>
              <a:rPr lang="lv-LV" sz="2400" dirty="0" smtClean="0"/>
              <a:t>G=</a:t>
            </a:r>
            <a:r>
              <a:rPr lang="el-GR" sz="2400" dirty="0"/>
              <a:t> </a:t>
            </a:r>
            <a:r>
              <a:rPr lang="el-GR" sz="2400" dirty="0" smtClean="0"/>
              <a:t>Δ</a:t>
            </a:r>
            <a:r>
              <a:rPr lang="lv-LV" sz="2400" dirty="0" smtClean="0"/>
              <a:t>H-T</a:t>
            </a:r>
            <a:r>
              <a:rPr lang="el-GR" sz="2400" dirty="0" smtClean="0"/>
              <a:t>Δ</a:t>
            </a:r>
            <a:r>
              <a:rPr lang="lv-LV" sz="2400" dirty="0" smtClean="0"/>
              <a:t>S</a:t>
            </a:r>
          </a:p>
          <a:p>
            <a:r>
              <a:rPr lang="lv-LV" sz="2400" dirty="0" smtClean="0"/>
              <a:t>Ja </a:t>
            </a:r>
            <a:r>
              <a:rPr lang="el-GR" sz="2400" dirty="0" smtClean="0"/>
              <a:t>Δ</a:t>
            </a:r>
            <a:r>
              <a:rPr lang="lv-LV" sz="2400" dirty="0" smtClean="0"/>
              <a:t>G&lt;0, reakcija dotajos apstākļos notiks spontāni (</a:t>
            </a:r>
            <a:r>
              <a:rPr lang="lv-LV" sz="2400" dirty="0" err="1" smtClean="0"/>
              <a:t>ekserogēna</a:t>
            </a:r>
            <a:r>
              <a:rPr lang="lv-LV" sz="2400" dirty="0" smtClean="0"/>
              <a:t> reakcija)</a:t>
            </a:r>
          </a:p>
          <a:p>
            <a:r>
              <a:rPr lang="lv-LV" sz="2400" dirty="0" smtClean="0"/>
              <a:t>Ja</a:t>
            </a:r>
            <a:r>
              <a:rPr lang="el-GR" sz="2400" dirty="0"/>
              <a:t> Δ</a:t>
            </a:r>
            <a:r>
              <a:rPr lang="lv-LV" sz="2400" dirty="0" smtClean="0"/>
              <a:t>G&gt;0</a:t>
            </a:r>
            <a:r>
              <a:rPr lang="lv-LV" sz="2400" dirty="0"/>
              <a:t>, reakcija dotajos </a:t>
            </a:r>
            <a:r>
              <a:rPr lang="lv-LV" sz="2400" dirty="0" smtClean="0"/>
              <a:t>apstākļos spontāni nenotiks (</a:t>
            </a:r>
            <a:r>
              <a:rPr lang="lv-LV" sz="2400" dirty="0" err="1" smtClean="0"/>
              <a:t>enderogēna</a:t>
            </a:r>
            <a:r>
              <a:rPr lang="lv-LV" sz="2400" dirty="0" smtClean="0"/>
              <a:t> reakcija)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84238" y="4005064"/>
            <a:ext cx="73448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Arī endotermiskas reakcijas var notikt spontāni, piem.:</a:t>
            </a:r>
          </a:p>
          <a:p>
            <a:r>
              <a:rPr lang="lv-LV" sz="2400" dirty="0" smtClean="0"/>
              <a:t>NaHCO</a:t>
            </a:r>
            <a:r>
              <a:rPr lang="lv-LV" sz="2400" baseline="-25000" dirty="0" smtClean="0"/>
              <a:t>3</a:t>
            </a:r>
            <a:r>
              <a:rPr lang="lv-LV" sz="2400" dirty="0" smtClean="0"/>
              <a:t> + CH</a:t>
            </a:r>
            <a:r>
              <a:rPr lang="lv-LV" sz="2400" baseline="-25000" dirty="0" smtClean="0"/>
              <a:t>3</a:t>
            </a:r>
            <a:r>
              <a:rPr lang="lv-LV" sz="2400" dirty="0" smtClean="0"/>
              <a:t>COOH </a:t>
            </a:r>
            <a:r>
              <a:rPr lang="lv-LV" sz="2400" dirty="0" smtClean="0">
                <a:latin typeface="Calibri"/>
              </a:rPr>
              <a:t>→ NaCH</a:t>
            </a:r>
            <a:r>
              <a:rPr lang="lv-LV" sz="2400" baseline="-25000" dirty="0" smtClean="0">
                <a:latin typeface="Calibri"/>
              </a:rPr>
              <a:t>3</a:t>
            </a:r>
            <a:r>
              <a:rPr lang="lv-LV" sz="2400" dirty="0" smtClean="0">
                <a:latin typeface="Calibri"/>
              </a:rPr>
              <a:t>COO + H</a:t>
            </a:r>
            <a:r>
              <a:rPr lang="lv-LV" sz="2400" baseline="-25000" dirty="0" smtClean="0">
                <a:latin typeface="Calibri"/>
              </a:rPr>
              <a:t>2</a:t>
            </a:r>
            <a:r>
              <a:rPr lang="lv-LV" sz="2400" dirty="0" smtClean="0">
                <a:latin typeface="Calibri"/>
              </a:rPr>
              <a:t>O + CO</a:t>
            </a:r>
            <a:r>
              <a:rPr lang="lv-LV" sz="2400" baseline="-25000" dirty="0" smtClean="0">
                <a:latin typeface="Calibri"/>
              </a:rPr>
              <a:t>2</a:t>
            </a:r>
            <a:endParaRPr lang="lv-LV" sz="2400" dirty="0" smtClean="0">
              <a:latin typeface="Calibri"/>
            </a:endParaRPr>
          </a:p>
          <a:p>
            <a:r>
              <a:rPr lang="lv-LV" sz="2400" dirty="0" smtClean="0">
                <a:latin typeface="Calibri"/>
              </a:rPr>
              <a:t>Katrs var mājās pārliecināties, ka sajaucot sodu ar etiķi, putojošais maisījums atdziest</a:t>
            </a:r>
          </a:p>
          <a:p>
            <a:r>
              <a:rPr lang="lv-LV" sz="2400" dirty="0" smtClean="0">
                <a:latin typeface="Calibri"/>
              </a:rPr>
              <a:t>Šajā gadījumā reakcija nav izdevīga no entalpijas viedokļa, bet ir izdevīga no entropijas viedokļa, turklāt entropijas faktors ir lielāks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7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4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err="1" smtClean="0"/>
              <a:t>Ekserogēnas</a:t>
            </a:r>
            <a:r>
              <a:rPr lang="lv-LV" dirty="0" smtClean="0"/>
              <a:t> un </a:t>
            </a:r>
            <a:r>
              <a:rPr lang="lv-LV" dirty="0" err="1" smtClean="0"/>
              <a:t>enderogēnas</a:t>
            </a:r>
            <a:r>
              <a:rPr lang="lv-LV" dirty="0" smtClean="0"/>
              <a:t> reakcijas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946597" y="2636912"/>
            <a:ext cx="2511380" cy="1448921"/>
          </a:xfrm>
          <a:custGeom>
            <a:avLst/>
            <a:gdLst>
              <a:gd name="connsiteX0" fmla="*/ 0 w 2511380"/>
              <a:gd name="connsiteY0" fmla="*/ 881498 h 1448921"/>
              <a:gd name="connsiteX1" fmla="*/ 618186 w 2511380"/>
              <a:gd name="connsiteY1" fmla="*/ 842861 h 1448921"/>
              <a:gd name="connsiteX2" fmla="*/ 837127 w 2511380"/>
              <a:gd name="connsiteY2" fmla="*/ 495132 h 1448921"/>
              <a:gd name="connsiteX3" fmla="*/ 914400 w 2511380"/>
              <a:gd name="connsiteY3" fmla="*/ 83008 h 1448921"/>
              <a:gd name="connsiteX4" fmla="*/ 1171977 w 2511380"/>
              <a:gd name="connsiteY4" fmla="*/ 44371 h 1448921"/>
              <a:gd name="connsiteX5" fmla="*/ 1287887 w 2511380"/>
              <a:gd name="connsiteY5" fmla="*/ 585284 h 1448921"/>
              <a:gd name="connsiteX6" fmla="*/ 1416676 w 2511380"/>
              <a:gd name="connsiteY6" fmla="*/ 1293622 h 1448921"/>
              <a:gd name="connsiteX7" fmla="*/ 1751527 w 2511380"/>
              <a:gd name="connsiteY7" fmla="*/ 1435290 h 1448921"/>
              <a:gd name="connsiteX8" fmla="*/ 2511380 w 2511380"/>
              <a:gd name="connsiteY8" fmla="*/ 1435290 h 144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1380" h="1448921">
                <a:moveTo>
                  <a:pt x="0" y="881498"/>
                </a:moveTo>
                <a:lnTo>
                  <a:pt x="618186" y="842861"/>
                </a:lnTo>
                <a:cubicBezTo>
                  <a:pt x="757707" y="778467"/>
                  <a:pt x="787758" y="621774"/>
                  <a:pt x="837127" y="495132"/>
                </a:cubicBezTo>
                <a:cubicBezTo>
                  <a:pt x="886496" y="368490"/>
                  <a:pt x="858592" y="158135"/>
                  <a:pt x="914400" y="83008"/>
                </a:cubicBezTo>
                <a:cubicBezTo>
                  <a:pt x="970208" y="7881"/>
                  <a:pt x="1109729" y="-39342"/>
                  <a:pt x="1171977" y="44371"/>
                </a:cubicBezTo>
                <a:cubicBezTo>
                  <a:pt x="1234225" y="128084"/>
                  <a:pt x="1247104" y="377075"/>
                  <a:pt x="1287887" y="585284"/>
                </a:cubicBezTo>
                <a:cubicBezTo>
                  <a:pt x="1328670" y="793492"/>
                  <a:pt x="1339403" y="1151954"/>
                  <a:pt x="1416676" y="1293622"/>
                </a:cubicBezTo>
                <a:cubicBezTo>
                  <a:pt x="1493949" y="1435290"/>
                  <a:pt x="1569076" y="1411679"/>
                  <a:pt x="1751527" y="1435290"/>
                </a:cubicBezTo>
                <a:cubicBezTo>
                  <a:pt x="1933978" y="1458901"/>
                  <a:pt x="2222679" y="1447095"/>
                  <a:pt x="2511380" y="143529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5061397" y="2162029"/>
            <a:ext cx="2292440" cy="1402275"/>
          </a:xfrm>
          <a:custGeom>
            <a:avLst/>
            <a:gdLst>
              <a:gd name="connsiteX0" fmla="*/ 0 w 2292440"/>
              <a:gd name="connsiteY0" fmla="*/ 1392540 h 1402275"/>
              <a:gd name="connsiteX1" fmla="*/ 489397 w 2292440"/>
              <a:gd name="connsiteY1" fmla="*/ 1341025 h 1402275"/>
              <a:gd name="connsiteX2" fmla="*/ 656823 w 2292440"/>
              <a:gd name="connsiteY2" fmla="*/ 928901 h 1402275"/>
              <a:gd name="connsiteX3" fmla="*/ 734096 w 2292440"/>
              <a:gd name="connsiteY3" fmla="*/ 349351 h 1402275"/>
              <a:gd name="connsiteX4" fmla="*/ 837127 w 2292440"/>
              <a:gd name="connsiteY4" fmla="*/ 40258 h 1402275"/>
              <a:gd name="connsiteX5" fmla="*/ 1043189 w 2292440"/>
              <a:gd name="connsiteY5" fmla="*/ 66016 h 1402275"/>
              <a:gd name="connsiteX6" fmla="*/ 1210614 w 2292440"/>
              <a:gd name="connsiteY6" fmla="*/ 606929 h 1402275"/>
              <a:gd name="connsiteX7" fmla="*/ 1429555 w 2292440"/>
              <a:gd name="connsiteY7" fmla="*/ 787233 h 1402275"/>
              <a:gd name="connsiteX8" fmla="*/ 2292440 w 2292440"/>
              <a:gd name="connsiteY8" fmla="*/ 825870 h 140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2440" h="1402275">
                <a:moveTo>
                  <a:pt x="0" y="1392540"/>
                </a:moveTo>
                <a:cubicBezTo>
                  <a:pt x="189963" y="1405419"/>
                  <a:pt x="379927" y="1418298"/>
                  <a:pt x="489397" y="1341025"/>
                </a:cubicBezTo>
                <a:cubicBezTo>
                  <a:pt x="598867" y="1263752"/>
                  <a:pt x="616040" y="1094180"/>
                  <a:pt x="656823" y="928901"/>
                </a:cubicBezTo>
                <a:cubicBezTo>
                  <a:pt x="697606" y="763622"/>
                  <a:pt x="704045" y="497458"/>
                  <a:pt x="734096" y="349351"/>
                </a:cubicBezTo>
                <a:cubicBezTo>
                  <a:pt x="764147" y="201244"/>
                  <a:pt x="785612" y="87480"/>
                  <a:pt x="837127" y="40258"/>
                </a:cubicBezTo>
                <a:cubicBezTo>
                  <a:pt x="888643" y="-6965"/>
                  <a:pt x="980941" y="-28429"/>
                  <a:pt x="1043189" y="66016"/>
                </a:cubicBezTo>
                <a:cubicBezTo>
                  <a:pt x="1105437" y="160461"/>
                  <a:pt x="1146220" y="486726"/>
                  <a:pt x="1210614" y="606929"/>
                </a:cubicBezTo>
                <a:cubicBezTo>
                  <a:pt x="1275008" y="727132"/>
                  <a:pt x="1249251" y="750743"/>
                  <a:pt x="1429555" y="787233"/>
                </a:cubicBezTo>
                <a:cubicBezTo>
                  <a:pt x="1609859" y="823723"/>
                  <a:pt x="2292440" y="825870"/>
                  <a:pt x="2292440" y="82587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11560" y="2276872"/>
            <a:ext cx="0" cy="19442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11560" y="4221088"/>
            <a:ext cx="324036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716016" y="2245785"/>
            <a:ext cx="0" cy="19442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716016" y="4190001"/>
            <a:ext cx="324036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7504" y="2375302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smtClean="0"/>
              <a:t>G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283968" y="2292386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smtClean="0"/>
              <a:t>G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769390" y="1730464"/>
            <a:ext cx="533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/>
              <a:t>TS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91680" y="427989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Ķīmiskā reakcija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779278" y="4256945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Ķīmiskā reakcija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19064" y="1268798"/>
            <a:ext cx="2916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 smtClean="0"/>
              <a:t>Ekserogēna</a:t>
            </a:r>
            <a:r>
              <a:rPr lang="lv-LV" sz="2400" b="1" dirty="0" smtClean="0"/>
              <a:t> reakcija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577728" y="1268799"/>
            <a:ext cx="2916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 smtClean="0"/>
              <a:t>Enderogēna</a:t>
            </a:r>
            <a:r>
              <a:rPr lang="lv-LV" sz="2400" b="1" dirty="0" smtClean="0"/>
              <a:t> reakcija</a:t>
            </a:r>
            <a:endParaRPr lang="en-US" sz="24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77094" y="3499909"/>
            <a:ext cx="17281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771800" y="3499909"/>
            <a:ext cx="0" cy="58592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43521" y="3564304"/>
            <a:ext cx="17281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59398" y="2978380"/>
            <a:ext cx="0" cy="58592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71800" y="3564304"/>
            <a:ext cx="1234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Δ</a:t>
            </a:r>
            <a:r>
              <a:rPr lang="lv-LV" sz="2000" dirty="0" smtClean="0"/>
              <a:t>G&lt;0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859398" y="3048925"/>
            <a:ext cx="1234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Δ</a:t>
            </a:r>
            <a:r>
              <a:rPr lang="lv-LV" sz="2000" dirty="0" smtClean="0"/>
              <a:t>G&gt;0</a:t>
            </a:r>
            <a:endParaRPr lang="en-US" sz="20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1801809" y="2636912"/>
            <a:ext cx="11034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555776" y="2636912"/>
            <a:ext cx="0" cy="862997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410162" y="2809677"/>
            <a:ext cx="633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000" dirty="0"/>
              <a:t> </a:t>
            </a:r>
            <a:r>
              <a:rPr lang="el-GR" sz="2000" dirty="0"/>
              <a:t>Δ</a:t>
            </a:r>
            <a:r>
              <a:rPr lang="lv-LV" sz="2000" dirty="0"/>
              <a:t>G</a:t>
            </a:r>
            <a:r>
              <a:rPr lang="lv-LV" sz="2000" baseline="30000" dirty="0"/>
              <a:t>‡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611559" y="3089214"/>
            <a:ext cx="119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Izejvielas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57976" y="3716501"/>
            <a:ext cx="125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Produkti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16015" y="3086676"/>
            <a:ext cx="119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Izejvielas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71713" y="2529190"/>
            <a:ext cx="125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Produkti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0588" y="4895864"/>
            <a:ext cx="8663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Ķ</a:t>
            </a:r>
            <a:r>
              <a:rPr lang="lv-LV" sz="2400" dirty="0" smtClean="0"/>
              <a:t>īmiskajām reakcijām ir raksturīga arī t.s. aktivācijas enerģija </a:t>
            </a:r>
            <a:r>
              <a:rPr lang="el-GR" sz="2400" dirty="0"/>
              <a:t>Δ</a:t>
            </a:r>
            <a:r>
              <a:rPr lang="lv-LV" sz="2400" dirty="0"/>
              <a:t>G</a:t>
            </a:r>
            <a:r>
              <a:rPr lang="lv-LV" sz="2400" baseline="30000" dirty="0" smtClean="0"/>
              <a:t>‡</a:t>
            </a:r>
            <a:endParaRPr lang="lv-LV" sz="2400" dirty="0" smtClean="0"/>
          </a:p>
          <a:p>
            <a:r>
              <a:rPr lang="lv-LV" sz="2400" dirty="0" smtClean="0"/>
              <a:t>Piemēram,  malkas degšana ir </a:t>
            </a:r>
            <a:r>
              <a:rPr lang="lv-LV" sz="2400" dirty="0" err="1" smtClean="0"/>
              <a:t>ekserogēns</a:t>
            </a:r>
            <a:r>
              <a:rPr lang="lv-LV" sz="2400" dirty="0" smtClean="0"/>
              <a:t> process, bet tas ir jāierosina – t.i. malka jāaizdedzina</a:t>
            </a:r>
          </a:p>
          <a:p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1825599" y="2162029"/>
            <a:ext cx="533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/>
              <a:t>TS</a:t>
            </a:r>
            <a:endParaRPr lang="en-US" sz="2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6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8" y="404664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184959"/>
            <a:ext cx="8229600" cy="1143000"/>
          </a:xfrm>
        </p:spPr>
        <p:txBody>
          <a:bodyPr/>
          <a:lstStyle/>
          <a:p>
            <a:r>
              <a:rPr lang="lv-LV" dirty="0" smtClean="0"/>
              <a:t>Pārejas stāvoklis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905" y="5661248"/>
            <a:ext cx="8229600" cy="1036712"/>
          </a:xfrm>
        </p:spPr>
        <p:txBody>
          <a:bodyPr>
            <a:normAutofit/>
          </a:bodyPr>
          <a:lstStyle/>
          <a:p>
            <a:r>
              <a:rPr lang="lv-LV" sz="2400" dirty="0" smtClean="0"/>
              <a:t>Ķīmiskās reakcijas stāvoklis ar visaugstāko brīvo enerģiju ir pārejas stāvoklis (</a:t>
            </a:r>
            <a:r>
              <a:rPr lang="lv-LV" sz="2400" dirty="0" err="1" smtClean="0"/>
              <a:t>transition</a:t>
            </a:r>
            <a:r>
              <a:rPr lang="lv-LV" sz="2400" dirty="0" smtClean="0"/>
              <a:t> </a:t>
            </a:r>
            <a:r>
              <a:rPr lang="lv-LV" sz="2400" dirty="0" err="1" smtClean="0"/>
              <a:t>state</a:t>
            </a:r>
            <a:r>
              <a:rPr lang="lv-LV" sz="2400" dirty="0" smtClean="0"/>
              <a:t>, TS)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3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lv-LV" dirty="0" smtClean="0"/>
              <a:t>Vēsture un etimoloģija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709"/>
            <a:ext cx="8891157" cy="3715419"/>
          </a:xfrm>
        </p:spPr>
        <p:txBody>
          <a:bodyPr>
            <a:normAutofit/>
          </a:bodyPr>
          <a:lstStyle/>
          <a:p>
            <a:r>
              <a:rPr lang="lv-LV" sz="2400" dirty="0" smtClean="0"/>
              <a:t>Jau 18-19 gadsimta mijā bija zināms, ka siekalās un augu ekstraktos ir substances, kuras pārvērš cieti par šķīstošiem cukuriem</a:t>
            </a:r>
          </a:p>
          <a:p>
            <a:r>
              <a:rPr lang="lv-LV" sz="2400" dirty="0" smtClean="0"/>
              <a:t>1833. gadā tika izolēts pirmais enzīms – diastāze (hidrolizē cieti par maltozi)</a:t>
            </a:r>
          </a:p>
          <a:p>
            <a:r>
              <a:rPr lang="lv-LV" sz="2400" dirty="0" smtClean="0"/>
              <a:t>Ap 1850. g. L. </a:t>
            </a:r>
            <a:r>
              <a:rPr lang="lv-LV" sz="2400" dirty="0" err="1" smtClean="0"/>
              <a:t>Pastērs</a:t>
            </a:r>
            <a:r>
              <a:rPr lang="lv-LV" sz="2400" dirty="0" smtClean="0"/>
              <a:t> nonāca pie secinājuma, ka raugos cukuru par alkoholu pārvērš īpašs spēks, ko nosauca par «fermentu», bet uzskatīja, ka tas var pastāvēt tikai dzīvās šūnās (vitālisma idejas)</a:t>
            </a:r>
          </a:p>
          <a:p>
            <a:r>
              <a:rPr lang="lv-LV" sz="2400" dirty="0" smtClean="0"/>
              <a:t>Vārdu «enzīms» pirmo reizi lietoja vācu fiziologs Vilhelms Kūns 1877. gadā. Grieķiski </a:t>
            </a:r>
            <a:r>
              <a:rPr lang="en-US" sz="2400" i="1" dirty="0" err="1" smtClean="0"/>
              <a:t>ενζυμον</a:t>
            </a:r>
            <a:r>
              <a:rPr lang="lv-LV" sz="2400" i="1" dirty="0" smtClean="0"/>
              <a:t> </a:t>
            </a:r>
            <a:r>
              <a:rPr lang="lv-LV" sz="2400" dirty="0" smtClean="0"/>
              <a:t>nozīmē «ieraugs»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20246"/>
            <a:ext cx="1656184" cy="243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5013176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Luijs </a:t>
            </a:r>
            <a:r>
              <a:rPr lang="lv-LV" sz="2400" dirty="0" err="1" smtClean="0"/>
              <a:t>Pastērs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20246"/>
            <a:ext cx="2105321" cy="272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48265" y="4990024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/>
              <a:t>Vilhelms Kūns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1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2307"/>
            <a:ext cx="8229600" cy="1143000"/>
          </a:xfrm>
        </p:spPr>
        <p:txBody>
          <a:bodyPr/>
          <a:lstStyle/>
          <a:p>
            <a:r>
              <a:rPr lang="lv-LV" dirty="0" smtClean="0"/>
              <a:t>Katalizatora loma ķīmiskā reakcijā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28800"/>
            <a:ext cx="334718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400" dirty="0" smtClean="0"/>
              <a:t>Katalizators (piem. enzīms) samazina aktivācijas barjeru </a:t>
            </a:r>
            <a:r>
              <a:rPr lang="el-GR" sz="2400" dirty="0"/>
              <a:t>Δ</a:t>
            </a:r>
            <a:r>
              <a:rPr lang="lv-LV" sz="2400" dirty="0" smtClean="0"/>
              <a:t>G</a:t>
            </a:r>
            <a:r>
              <a:rPr lang="lv-LV" sz="2400" baseline="30000" dirty="0" smtClean="0"/>
              <a:t>‡</a:t>
            </a:r>
          </a:p>
          <a:p>
            <a:pPr marL="0" indent="0">
              <a:buNone/>
            </a:pPr>
            <a:r>
              <a:rPr lang="lv-LV" sz="2400" dirty="0" smtClean="0"/>
              <a:t>Enzīms </a:t>
            </a:r>
            <a:r>
              <a:rPr lang="lv-LV" sz="2400" b="1" u="sng" dirty="0" smtClean="0"/>
              <a:t>nevar</a:t>
            </a:r>
            <a:r>
              <a:rPr lang="lv-LV" sz="2400" dirty="0" smtClean="0"/>
              <a:t>  samazināt reakcijas kopējo </a:t>
            </a:r>
            <a:r>
              <a:rPr lang="el-GR" sz="2400" dirty="0" smtClean="0"/>
              <a:t>Δ</a:t>
            </a:r>
            <a:r>
              <a:rPr lang="lv-LV" sz="2400" dirty="0" smtClean="0"/>
              <a:t>G</a:t>
            </a:r>
          </a:p>
          <a:p>
            <a:pPr marL="0" indent="0">
              <a:buNone/>
            </a:pPr>
            <a:r>
              <a:rPr lang="lv-LV" sz="2400" dirty="0" smtClean="0"/>
              <a:t>Tātad, enzīms nevar termodinamiski nelabvēlīgu (</a:t>
            </a:r>
            <a:r>
              <a:rPr lang="lv-LV" sz="2400" dirty="0" err="1" smtClean="0"/>
              <a:t>enderogēnu</a:t>
            </a:r>
            <a:r>
              <a:rPr lang="lv-LV" sz="2400" dirty="0" smtClean="0"/>
              <a:t>) reakciju pārvērst par </a:t>
            </a:r>
            <a:r>
              <a:rPr lang="lv-LV" sz="2400" dirty="0" err="1" smtClean="0"/>
              <a:t>ekserogēnu</a:t>
            </a:r>
            <a:r>
              <a:rPr lang="lv-LV" sz="2400" dirty="0" smtClean="0"/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2" descr="figure_01_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2" y="1243305"/>
            <a:ext cx="5780027" cy="45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0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v-LV" dirty="0" smtClean="0"/>
              <a:t>Reakciju sajūgšana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8964488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Lai veiktu termodinamiski nelabvēlīgu, </a:t>
            </a:r>
            <a:r>
              <a:rPr lang="lv-LV" sz="2400" dirty="0" err="1" smtClean="0"/>
              <a:t>enderogēnu</a:t>
            </a:r>
            <a:r>
              <a:rPr lang="lv-LV" sz="2400" dirty="0" smtClean="0"/>
              <a:t> reakciju, to var sajūgt ar citu, </a:t>
            </a:r>
            <a:r>
              <a:rPr lang="lv-LV" sz="2400" dirty="0" err="1" smtClean="0"/>
              <a:t>ekserogēnu</a:t>
            </a:r>
            <a:r>
              <a:rPr lang="lv-LV" sz="2400" dirty="0" smtClean="0"/>
              <a:t> reakciju</a:t>
            </a:r>
          </a:p>
          <a:p>
            <a:r>
              <a:rPr lang="lv-LV" sz="2400" dirty="0" smtClean="0"/>
              <a:t>Piemērs – fosfāta grupas pievienošana glikozei ir </a:t>
            </a:r>
            <a:r>
              <a:rPr lang="lv-LV" sz="2400" dirty="0" err="1" smtClean="0"/>
              <a:t>enderogēna</a:t>
            </a:r>
            <a:r>
              <a:rPr lang="lv-LV" sz="2400" dirty="0" smtClean="0"/>
              <a:t> reakcija</a:t>
            </a:r>
          </a:p>
          <a:p>
            <a:r>
              <a:rPr lang="lv-LV" sz="2400" dirty="0" smtClean="0"/>
              <a:t>ATF hidrolīze ir stipri </a:t>
            </a:r>
            <a:r>
              <a:rPr lang="lv-LV" sz="2400" dirty="0" err="1" smtClean="0"/>
              <a:t>ekserogēna</a:t>
            </a:r>
            <a:r>
              <a:rPr lang="lv-LV" sz="2400" dirty="0" smtClean="0"/>
              <a:t> reakcija</a:t>
            </a:r>
          </a:p>
          <a:p>
            <a:r>
              <a:rPr lang="lv-LV" sz="2400" dirty="0" smtClean="0"/>
              <a:t>Abas reakcijas var sajūgt vienā </a:t>
            </a:r>
            <a:r>
              <a:rPr lang="lv-LV" sz="2400" dirty="0" err="1" smtClean="0"/>
              <a:t>ekserogēnā</a:t>
            </a:r>
            <a:r>
              <a:rPr lang="lv-LV" sz="2400" dirty="0" smtClean="0"/>
              <a:t> reakcijā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7"/>
            <a:ext cx="4800154" cy="321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95690" y="3861048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Lielākā daļa no makromolekulu veidošanas reakcijām ir </a:t>
            </a:r>
            <a:r>
              <a:rPr lang="lv-LV" sz="2400" dirty="0" err="1" smtClean="0"/>
              <a:t>ekserogēnas</a:t>
            </a:r>
            <a:r>
              <a:rPr lang="lv-LV" sz="2400" dirty="0" smtClean="0"/>
              <a:t> un tādēļ sajūgtas ar citām reakcijām, lai būtu termodinamiski iespējamas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7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Reakciju līdzsvars un </a:t>
            </a:r>
            <a:r>
              <a:rPr lang="lv-LV" dirty="0"/>
              <a:t> </a:t>
            </a:r>
            <a:r>
              <a:rPr lang="el-GR" dirty="0"/>
              <a:t>Δ</a:t>
            </a:r>
            <a:r>
              <a:rPr lang="lv-LV" dirty="0"/>
              <a:t>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</p:spPr>
        <p:txBody>
          <a:bodyPr/>
          <a:lstStyle/>
          <a:p>
            <a:r>
              <a:rPr lang="lv-LV" dirty="0" smtClean="0"/>
              <a:t>Brīvās </a:t>
            </a:r>
            <a:r>
              <a:rPr lang="lv-LV" dirty="0" err="1"/>
              <a:t>Gibsa</a:t>
            </a:r>
            <a:r>
              <a:rPr lang="lv-LV" dirty="0"/>
              <a:t> enerģijas </a:t>
            </a:r>
            <a:r>
              <a:rPr lang="lv-LV" dirty="0" smtClean="0"/>
              <a:t>izmaiņa </a:t>
            </a:r>
            <a:r>
              <a:rPr lang="lv-LV" dirty="0"/>
              <a:t>ir tieši </a:t>
            </a:r>
            <a:r>
              <a:rPr lang="lv-LV" dirty="0" smtClean="0"/>
              <a:t>saistīta ar ķīmiskās reakcijas līdzsvaru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2708920"/>
            <a:ext cx="61926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smtClean="0"/>
              <a:t>Reakcijai</a:t>
            </a:r>
          </a:p>
          <a:p>
            <a:r>
              <a:rPr lang="lv-LV" sz="2800" b="1" dirty="0" smtClean="0"/>
              <a:t>S</a:t>
            </a:r>
            <a:r>
              <a:rPr lang="lv-LV" sz="2800" dirty="0" smtClean="0"/>
              <a:t>↔</a:t>
            </a:r>
            <a:r>
              <a:rPr lang="lv-LV" sz="2800" b="1" dirty="0" smtClean="0"/>
              <a:t>P</a:t>
            </a:r>
          </a:p>
          <a:p>
            <a:r>
              <a:rPr lang="lv-LV" sz="2800" dirty="0" smtClean="0"/>
              <a:t>Līdzsvara konstante </a:t>
            </a:r>
            <a:r>
              <a:rPr lang="lv-LV" sz="2800" b="1" dirty="0" err="1" smtClean="0"/>
              <a:t>K</a:t>
            </a:r>
            <a:r>
              <a:rPr lang="lv-LV" sz="2800" b="1" baseline="-25000" dirty="0" err="1" smtClean="0"/>
              <a:t>eq</a:t>
            </a:r>
            <a:r>
              <a:rPr lang="lv-LV" sz="2800" b="1" dirty="0" err="1" smtClean="0"/>
              <a:t>=[P</a:t>
            </a:r>
            <a:r>
              <a:rPr lang="lv-LV" sz="2800" b="1" dirty="0" smtClean="0"/>
              <a:t>]/[S]</a:t>
            </a:r>
          </a:p>
          <a:p>
            <a:r>
              <a:rPr lang="lv-LV" sz="2800" dirty="0" smtClean="0"/>
              <a:t>No termodinamikas likumiem:</a:t>
            </a:r>
          </a:p>
          <a:p>
            <a:pPr algn="ctr"/>
            <a:r>
              <a:rPr lang="el-GR" sz="2800" b="1" dirty="0"/>
              <a:t>Δ</a:t>
            </a:r>
            <a:r>
              <a:rPr lang="lv-LV" sz="2800" b="1" dirty="0" smtClean="0"/>
              <a:t>G=-</a:t>
            </a:r>
            <a:r>
              <a:rPr lang="lv-LV" sz="2800" b="1" dirty="0" err="1" smtClean="0"/>
              <a:t>RTln</a:t>
            </a:r>
            <a:r>
              <a:rPr lang="lv-LV" sz="2800" b="1" dirty="0"/>
              <a:t> </a:t>
            </a:r>
            <a:r>
              <a:rPr lang="lv-LV" sz="2800" b="1" dirty="0" err="1" smtClean="0"/>
              <a:t>K</a:t>
            </a:r>
            <a:r>
              <a:rPr lang="lv-LV" sz="2800" b="1" baseline="-25000" dirty="0" err="1" smtClean="0"/>
              <a:t>eq</a:t>
            </a:r>
            <a:endParaRPr lang="lv-LV" sz="2800" b="1" baseline="-25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27584" y="5085184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Tā kā enzīmi  neizmaina reakcijas kopējo </a:t>
            </a:r>
            <a:r>
              <a:rPr lang="el-GR" sz="2400" dirty="0"/>
              <a:t>Δ</a:t>
            </a:r>
            <a:r>
              <a:rPr lang="lv-LV" sz="2400" dirty="0" smtClean="0"/>
              <a:t>G, tie nevar izmainīt arī reakcijas līdzsvaru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5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v-LV" dirty="0" smtClean="0"/>
              <a:t>Reakciju ātrums un </a:t>
            </a:r>
            <a:r>
              <a:rPr lang="el-GR" dirty="0"/>
              <a:t>Δ</a:t>
            </a:r>
            <a:r>
              <a:rPr lang="lv-LV" dirty="0"/>
              <a:t>G</a:t>
            </a:r>
            <a:r>
              <a:rPr lang="lv-LV" baseline="30000" dirty="0"/>
              <a:t>‡</a:t>
            </a:r>
            <a:r>
              <a:rPr lang="lv-LV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1252736"/>
          </a:xfrm>
        </p:spPr>
        <p:txBody>
          <a:bodyPr/>
          <a:lstStyle/>
          <a:p>
            <a:r>
              <a:rPr lang="lv-LV" dirty="0" smtClean="0"/>
              <a:t>Reakciju ātrums ir tieši atkarīgs no aktivācijas enerģijas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15616" y="2148338"/>
                <a:ext cx="6192688" cy="2955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2800" dirty="0" smtClean="0"/>
                  <a:t>Reakcijai</a:t>
                </a:r>
              </a:p>
              <a:p>
                <a:r>
                  <a:rPr lang="lv-LV" sz="2800" b="1" dirty="0" smtClean="0"/>
                  <a:t>S</a:t>
                </a:r>
                <a:r>
                  <a:rPr lang="lv-LV" sz="2800" dirty="0" smtClean="0"/>
                  <a:t>↔</a:t>
                </a:r>
                <a:r>
                  <a:rPr lang="lv-LV" sz="2800" b="1" dirty="0" smtClean="0"/>
                  <a:t>P</a:t>
                </a:r>
              </a:p>
              <a:p>
                <a:r>
                  <a:rPr lang="lv-LV" sz="2800" dirty="0" smtClean="0"/>
                  <a:t>Reakcijas ātrums:</a:t>
                </a:r>
              </a:p>
              <a:p>
                <a:r>
                  <a:rPr lang="lv-LV" sz="2800" b="1" dirty="0" err="1" smtClean="0"/>
                  <a:t>V=k[S</a:t>
                </a:r>
                <a:r>
                  <a:rPr lang="lv-LV" sz="2800" b="1" dirty="0" smtClean="0"/>
                  <a:t>]</a:t>
                </a:r>
                <a:r>
                  <a:rPr lang="lv-LV" sz="2800" dirty="0" smtClean="0"/>
                  <a:t>, kur </a:t>
                </a:r>
                <a:r>
                  <a:rPr lang="lv-LV" sz="2800" b="1" dirty="0" smtClean="0"/>
                  <a:t>k</a:t>
                </a:r>
                <a:r>
                  <a:rPr lang="lv-LV" sz="2800" dirty="0" smtClean="0"/>
                  <a:t>- reakcijas ātruma konstante</a:t>
                </a:r>
              </a:p>
              <a:p>
                <a:endParaRPr lang="lv-LV" sz="2800" b="1" dirty="0"/>
              </a:p>
              <a:p>
                <a:r>
                  <a:rPr lang="lv-LV" sz="3200" b="1" dirty="0" smtClean="0"/>
                  <a:t>k=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3200" b="1" i="0" smtClean="0">
                            <a:latin typeface="Cambria Math"/>
                          </a:rPr>
                          <m:t>𝐊𝐓</m:t>
                        </m:r>
                      </m:num>
                      <m:den>
                        <m:r>
                          <a:rPr lang="lv-LV" sz="3200" b="1" i="1" smtClean="0">
                            <a:latin typeface="Cambria Math"/>
                          </a:rPr>
                          <m:t>𝒉</m:t>
                        </m:r>
                      </m:den>
                    </m:f>
                  </m:oMath>
                </a14:m>
                <a:r>
                  <a:rPr lang="lv-LV" sz="3200" b="1" dirty="0" smtClean="0"/>
                  <a:t>e</a:t>
                </a:r>
                <a:r>
                  <a:rPr lang="lv-LV" sz="3200" b="1" baseline="30000" dirty="0" smtClean="0"/>
                  <a:t>-</a:t>
                </a:r>
                <a:r>
                  <a:rPr lang="el-GR" sz="3200" baseline="30000" dirty="0" smtClean="0"/>
                  <a:t>Δ</a:t>
                </a:r>
                <a:r>
                  <a:rPr lang="lv-LV" sz="3200" baseline="30000" dirty="0"/>
                  <a:t>G</a:t>
                </a:r>
                <a:r>
                  <a:rPr lang="lv-LV" sz="3200" baseline="30000" dirty="0" smtClean="0"/>
                  <a:t>‡/RT</a:t>
                </a:r>
                <a:endParaRPr lang="lv-LV" sz="3200" b="1" baseline="30000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148338"/>
                <a:ext cx="6192688" cy="2955746"/>
              </a:xfrm>
              <a:prstGeom prst="rect">
                <a:avLst/>
              </a:prstGeom>
              <a:blipFill rotWithShape="1">
                <a:blip r:embed="rId2"/>
                <a:stretch>
                  <a:fillRect l="-2461" t="-1856" r="-1476" b="-2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923928" y="4308578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K-</a:t>
            </a:r>
            <a:r>
              <a:rPr lang="lv-LV" sz="2400" dirty="0" err="1" smtClean="0"/>
              <a:t>Bolcmaņa</a:t>
            </a:r>
            <a:r>
              <a:rPr lang="lv-LV" sz="2400" dirty="0" smtClean="0"/>
              <a:t> konstante</a:t>
            </a:r>
          </a:p>
          <a:p>
            <a:r>
              <a:rPr lang="lv-LV" sz="2400" dirty="0" smtClean="0"/>
              <a:t>h-Planka konstante</a:t>
            </a:r>
          </a:p>
          <a:p>
            <a:r>
              <a:rPr lang="lv-LV" sz="2400" dirty="0" smtClean="0"/>
              <a:t>R-gāzu konstante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52133" y="5518535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Secinājums: Samazinot aktivācijas enerģiju, palielinās reakcijas ātrums</a:t>
            </a:r>
          </a:p>
          <a:p>
            <a:r>
              <a:rPr lang="lv-LV" sz="2400" dirty="0" smtClean="0"/>
              <a:t>Tieši ar to nodarbojas enzīmi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6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23" y="-19907"/>
            <a:ext cx="8229600" cy="1143000"/>
          </a:xfrm>
        </p:spPr>
        <p:txBody>
          <a:bodyPr/>
          <a:lstStyle/>
          <a:p>
            <a:r>
              <a:rPr lang="lv-LV" dirty="0" smtClean="0"/>
              <a:t>Vēlreiz...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212459" y="1052299"/>
            <a:ext cx="4211960" cy="2529041"/>
          </a:xfrm>
          <a:custGeom>
            <a:avLst/>
            <a:gdLst>
              <a:gd name="connsiteX0" fmla="*/ 0 w 2511380"/>
              <a:gd name="connsiteY0" fmla="*/ 881498 h 1448921"/>
              <a:gd name="connsiteX1" fmla="*/ 618186 w 2511380"/>
              <a:gd name="connsiteY1" fmla="*/ 842861 h 1448921"/>
              <a:gd name="connsiteX2" fmla="*/ 837127 w 2511380"/>
              <a:gd name="connsiteY2" fmla="*/ 495132 h 1448921"/>
              <a:gd name="connsiteX3" fmla="*/ 914400 w 2511380"/>
              <a:gd name="connsiteY3" fmla="*/ 83008 h 1448921"/>
              <a:gd name="connsiteX4" fmla="*/ 1171977 w 2511380"/>
              <a:gd name="connsiteY4" fmla="*/ 44371 h 1448921"/>
              <a:gd name="connsiteX5" fmla="*/ 1287887 w 2511380"/>
              <a:gd name="connsiteY5" fmla="*/ 585284 h 1448921"/>
              <a:gd name="connsiteX6" fmla="*/ 1416676 w 2511380"/>
              <a:gd name="connsiteY6" fmla="*/ 1293622 h 1448921"/>
              <a:gd name="connsiteX7" fmla="*/ 1751527 w 2511380"/>
              <a:gd name="connsiteY7" fmla="*/ 1435290 h 1448921"/>
              <a:gd name="connsiteX8" fmla="*/ 2511380 w 2511380"/>
              <a:gd name="connsiteY8" fmla="*/ 1435290 h 144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1380" h="1448921">
                <a:moveTo>
                  <a:pt x="0" y="881498"/>
                </a:moveTo>
                <a:lnTo>
                  <a:pt x="618186" y="842861"/>
                </a:lnTo>
                <a:cubicBezTo>
                  <a:pt x="757707" y="778467"/>
                  <a:pt x="787758" y="621774"/>
                  <a:pt x="837127" y="495132"/>
                </a:cubicBezTo>
                <a:cubicBezTo>
                  <a:pt x="886496" y="368490"/>
                  <a:pt x="858592" y="158135"/>
                  <a:pt x="914400" y="83008"/>
                </a:cubicBezTo>
                <a:cubicBezTo>
                  <a:pt x="970208" y="7881"/>
                  <a:pt x="1109729" y="-39342"/>
                  <a:pt x="1171977" y="44371"/>
                </a:cubicBezTo>
                <a:cubicBezTo>
                  <a:pt x="1234225" y="128084"/>
                  <a:pt x="1247104" y="377075"/>
                  <a:pt x="1287887" y="585284"/>
                </a:cubicBezTo>
                <a:cubicBezTo>
                  <a:pt x="1328670" y="793492"/>
                  <a:pt x="1339403" y="1151954"/>
                  <a:pt x="1416676" y="1293622"/>
                </a:cubicBezTo>
                <a:cubicBezTo>
                  <a:pt x="1493949" y="1435290"/>
                  <a:pt x="1569076" y="1411679"/>
                  <a:pt x="1751527" y="1435290"/>
                </a:cubicBezTo>
                <a:cubicBezTo>
                  <a:pt x="1933978" y="1458901"/>
                  <a:pt x="2222679" y="1447095"/>
                  <a:pt x="2511380" y="143529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77422" y="1052299"/>
            <a:ext cx="0" cy="26642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77422" y="3716595"/>
            <a:ext cx="518457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3366" y="1063267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smtClean="0"/>
              <a:t>G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723839" y="3860611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Ķīmiskā reakcija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752011" y="2563917"/>
            <a:ext cx="280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344299" y="2595306"/>
            <a:ext cx="0" cy="98603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70700" y="2795361"/>
            <a:ext cx="123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Δ</a:t>
            </a:r>
            <a:r>
              <a:rPr lang="lv-LV" sz="2800" dirty="0" smtClean="0"/>
              <a:t>G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052979" y="1052299"/>
            <a:ext cx="11034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840243" y="1052299"/>
            <a:ext cx="0" cy="151161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053946" y="1275576"/>
            <a:ext cx="813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800" dirty="0"/>
              <a:t> </a:t>
            </a:r>
            <a:r>
              <a:rPr lang="el-GR" sz="2800" dirty="0"/>
              <a:t>Δ</a:t>
            </a:r>
            <a:r>
              <a:rPr lang="lv-LV" sz="2800" dirty="0"/>
              <a:t>G</a:t>
            </a:r>
            <a:r>
              <a:rPr lang="lv-LV" sz="2800" baseline="30000" dirty="0"/>
              <a:t>‡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77421" y="2584721"/>
            <a:ext cx="1190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Izejvielas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66989" y="919343"/>
            <a:ext cx="3611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Δ</a:t>
            </a:r>
            <a:r>
              <a:rPr lang="lv-LV" sz="2400" dirty="0"/>
              <a:t>G</a:t>
            </a:r>
            <a:r>
              <a:rPr lang="lv-LV" sz="2400" baseline="30000" dirty="0"/>
              <a:t>‡ </a:t>
            </a:r>
            <a:r>
              <a:rPr lang="lv-LV" sz="2400" dirty="0"/>
              <a:t>n</a:t>
            </a:r>
            <a:r>
              <a:rPr lang="lv-LV" sz="2400" dirty="0" smtClean="0"/>
              <a:t>osaka reakcijas ātrumu. Enzīms</a:t>
            </a:r>
            <a:r>
              <a:rPr lang="el-GR" sz="2400" dirty="0"/>
              <a:t> Δ</a:t>
            </a:r>
            <a:r>
              <a:rPr lang="lv-LV" sz="2400" dirty="0"/>
              <a:t>G</a:t>
            </a:r>
            <a:r>
              <a:rPr lang="lv-LV" sz="2400" baseline="30000" dirty="0"/>
              <a:t>‡</a:t>
            </a:r>
            <a:r>
              <a:rPr lang="lv-LV" sz="2400" dirty="0" smtClean="0"/>
              <a:t> var izmainīt (t.i. samazināt)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5220073" y="2456806"/>
            <a:ext cx="338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Δ</a:t>
            </a:r>
            <a:r>
              <a:rPr lang="lv-LV" sz="2400" dirty="0" smtClean="0"/>
              <a:t>G nosaka reakcijas līdzsvaru. Enzīms </a:t>
            </a:r>
            <a:r>
              <a:rPr lang="el-GR" sz="2400" dirty="0"/>
              <a:t>Δ</a:t>
            </a:r>
            <a:r>
              <a:rPr lang="lv-LV" sz="2400" dirty="0" smtClean="0"/>
              <a:t>G </a:t>
            </a:r>
            <a:r>
              <a:rPr lang="lv-LV" sz="2400" b="1" u="sng" dirty="0" smtClean="0"/>
              <a:t>nevar</a:t>
            </a:r>
            <a:r>
              <a:rPr lang="lv-LV" sz="2400" dirty="0" smtClean="0"/>
              <a:t> izmainīt.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37632" y="4303455"/>
            <a:ext cx="82133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Enzīmi paātrina līdzsvara iestāšanos  ķīmiskās reakcijās</a:t>
            </a:r>
          </a:p>
          <a:p>
            <a:r>
              <a:rPr lang="lv-LV" sz="2000" dirty="0" smtClean="0"/>
              <a:t>Jebkurš enzīms vienlīdz lielā mērā paātrina gan tiešo, gan </a:t>
            </a:r>
            <a:r>
              <a:rPr lang="lv-LV" sz="2000" dirty="0" err="1" smtClean="0"/>
              <a:t>apgriezenisko</a:t>
            </a:r>
            <a:r>
              <a:rPr lang="lv-LV" sz="2000" dirty="0" smtClean="0"/>
              <a:t> reakciju</a:t>
            </a:r>
          </a:p>
          <a:p>
            <a:r>
              <a:rPr lang="lv-LV" sz="2000" dirty="0" smtClean="0"/>
              <a:t>Enzīmi nepadara </a:t>
            </a:r>
            <a:r>
              <a:rPr lang="lv-LV" sz="2000" dirty="0" err="1" smtClean="0"/>
              <a:t>enderogēnas</a:t>
            </a:r>
            <a:r>
              <a:rPr lang="lv-LV" sz="2000" dirty="0" smtClean="0"/>
              <a:t> reakcijas par </a:t>
            </a:r>
            <a:r>
              <a:rPr lang="lv-LV" sz="2000" dirty="0" err="1" smtClean="0"/>
              <a:t>ekserogēnām</a:t>
            </a:r>
            <a:endParaRPr lang="lv-LV" sz="2000" dirty="0" smtClean="0"/>
          </a:p>
          <a:p>
            <a:r>
              <a:rPr lang="lv-LV" sz="2000" dirty="0" smtClean="0"/>
              <a:t>Piemēram, enzīms </a:t>
            </a:r>
            <a:r>
              <a:rPr lang="lv-LV" sz="2000" dirty="0"/>
              <a:t>(katalāze</a:t>
            </a:r>
            <a:r>
              <a:rPr lang="lv-LV" sz="2000" dirty="0" smtClean="0"/>
              <a:t>) var paātrināt H</a:t>
            </a:r>
            <a:r>
              <a:rPr lang="lv-LV" sz="2000" baseline="-25000" dirty="0" smtClean="0"/>
              <a:t>2</a:t>
            </a:r>
            <a:r>
              <a:rPr lang="lv-LV" sz="2000" dirty="0" smtClean="0"/>
              <a:t>O</a:t>
            </a:r>
            <a:r>
              <a:rPr lang="lv-LV" sz="2000" baseline="-25000" dirty="0" smtClean="0"/>
              <a:t>2</a:t>
            </a:r>
            <a:r>
              <a:rPr lang="lv-LV" sz="2000" dirty="0" smtClean="0"/>
              <a:t> sadalīšanos par H</a:t>
            </a:r>
            <a:r>
              <a:rPr lang="lv-LV" sz="2000" baseline="-25000" dirty="0" smtClean="0"/>
              <a:t>2</a:t>
            </a:r>
            <a:r>
              <a:rPr lang="lv-LV" sz="2000" dirty="0" smtClean="0"/>
              <a:t>O un O</a:t>
            </a:r>
            <a:r>
              <a:rPr lang="lv-LV" sz="2000" baseline="-25000" dirty="0" smtClean="0"/>
              <a:t>2</a:t>
            </a:r>
          </a:p>
          <a:p>
            <a:r>
              <a:rPr lang="lv-LV" sz="2000" dirty="0" smtClean="0"/>
              <a:t>Nekāds enzīms nevar veicināt H</a:t>
            </a:r>
            <a:r>
              <a:rPr lang="lv-LV" sz="2000" baseline="-25000" dirty="0" smtClean="0"/>
              <a:t>2</a:t>
            </a:r>
            <a:r>
              <a:rPr lang="lv-LV" sz="2000" dirty="0" smtClean="0"/>
              <a:t>O sadalīšanos par H</a:t>
            </a:r>
            <a:r>
              <a:rPr lang="lv-LV" sz="2000" baseline="-25000" dirty="0" smtClean="0"/>
              <a:t>2</a:t>
            </a:r>
            <a:r>
              <a:rPr lang="lv-LV" sz="2000" dirty="0" smtClean="0"/>
              <a:t> un O</a:t>
            </a:r>
            <a:r>
              <a:rPr lang="lv-LV" sz="2000" baseline="-25000" dirty="0" smtClean="0"/>
              <a:t>2</a:t>
            </a:r>
            <a:r>
              <a:rPr lang="lv-LV" sz="2000" dirty="0" smtClean="0"/>
              <a:t> , jo tāds enzīms veicinātu arī pretējo reakciju – H</a:t>
            </a:r>
            <a:r>
              <a:rPr lang="lv-LV" sz="2000" baseline="-25000" dirty="0" smtClean="0"/>
              <a:t>2</a:t>
            </a:r>
            <a:r>
              <a:rPr lang="lv-LV" sz="2000" dirty="0" smtClean="0"/>
              <a:t> </a:t>
            </a:r>
            <a:r>
              <a:rPr lang="lv-LV" sz="2000" dirty="0" err="1" smtClean="0"/>
              <a:t>savienošonos</a:t>
            </a:r>
            <a:r>
              <a:rPr lang="lv-LV" sz="2000" dirty="0" smtClean="0"/>
              <a:t> ar O</a:t>
            </a:r>
            <a:r>
              <a:rPr lang="lv-LV" sz="2000" baseline="-25000" dirty="0" smtClean="0"/>
              <a:t>2</a:t>
            </a:r>
            <a:r>
              <a:rPr lang="lv-LV" sz="2000" dirty="0" smtClean="0"/>
              <a:t>, kas ir </a:t>
            </a:r>
            <a:r>
              <a:rPr lang="lv-LV" sz="2000" dirty="0" err="1" smtClean="0"/>
              <a:t>ekserogēns</a:t>
            </a:r>
            <a:r>
              <a:rPr lang="lv-LV" sz="2000" dirty="0" smtClean="0"/>
              <a:t> process</a:t>
            </a:r>
            <a:endParaRPr lang="en-US" sz="20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5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Kā enzīms samazina aktivācijas enerģiju?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</p:spPr>
        <p:txBody>
          <a:bodyPr>
            <a:normAutofit fontScale="77500" lnSpcReduction="20000"/>
          </a:bodyPr>
          <a:lstStyle/>
          <a:p>
            <a:r>
              <a:rPr lang="lv-LV" dirty="0" smtClean="0"/>
              <a:t>Analoģija ar hipotētisku enzīmu – «</a:t>
            </a:r>
            <a:r>
              <a:rPr lang="lv-LV" dirty="0" err="1" smtClean="0"/>
              <a:t>nūjāzi</a:t>
            </a:r>
            <a:r>
              <a:rPr lang="lv-LV" dirty="0" smtClean="0"/>
              <a:t>»</a:t>
            </a:r>
          </a:p>
          <a:p>
            <a:r>
              <a:rPr lang="lv-LV" dirty="0" err="1" smtClean="0"/>
              <a:t>Nūjāze</a:t>
            </a:r>
            <a:r>
              <a:rPr lang="lv-LV" dirty="0" smtClean="0"/>
              <a:t> ar magnētu palīdzību salauž metāla nūjiņu 2 daļās</a:t>
            </a:r>
          </a:p>
          <a:p>
            <a:r>
              <a:rPr lang="lv-LV" dirty="0" smtClean="0"/>
              <a:t>Reakcija bez enzīma: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5400600" cy="113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68960"/>
            <a:ext cx="291465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363996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Substrāts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27784" y="333069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TS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95936" y="341419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Produkts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5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(1) Pieņemsim, ka </a:t>
            </a:r>
            <a:r>
              <a:rPr lang="lv-LV" dirty="0" err="1" smtClean="0"/>
              <a:t>nūjāze</a:t>
            </a:r>
            <a:r>
              <a:rPr lang="lv-LV" dirty="0" smtClean="0"/>
              <a:t> perfekti atpazīst substrātu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77072"/>
            <a:ext cx="8229600" cy="2049091"/>
          </a:xfrm>
        </p:spPr>
        <p:txBody>
          <a:bodyPr/>
          <a:lstStyle/>
          <a:p>
            <a:r>
              <a:rPr lang="lv-LV" dirty="0" smtClean="0"/>
              <a:t>Enzīms stabilizē substrāta </a:t>
            </a:r>
            <a:r>
              <a:rPr lang="lv-LV" dirty="0" err="1" smtClean="0"/>
              <a:t>konformāciju</a:t>
            </a:r>
            <a:endParaRPr lang="lv-LV" dirty="0" smtClean="0"/>
          </a:p>
          <a:p>
            <a:r>
              <a:rPr lang="lv-LV" dirty="0" smtClean="0"/>
              <a:t>Rezultātā, reakciju veikt ir vēl grūtāk, kā bez enzīma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62430"/>
            <a:ext cx="39624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509" y="203038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Nūjāze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046635" y="2565796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Magnēti</a:t>
            </a:r>
            <a:endParaRPr lang="en-US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71453"/>
            <a:ext cx="284797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9944" y="2907969"/>
            <a:ext cx="1401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Nekas nenotiek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2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(2) </a:t>
            </a:r>
            <a:r>
              <a:rPr lang="lv-LV" dirty="0"/>
              <a:t>Pieņemsim, ka </a:t>
            </a:r>
            <a:r>
              <a:rPr lang="lv-LV" dirty="0" err="1"/>
              <a:t>nūjāze</a:t>
            </a:r>
            <a:r>
              <a:rPr lang="lv-LV" dirty="0"/>
              <a:t> perfekti </a:t>
            </a:r>
            <a:r>
              <a:rPr lang="lv-LV" dirty="0" smtClean="0"/>
              <a:t>atpazīst pārejas stāvokli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665140"/>
            <a:ext cx="8604448" cy="3076228"/>
          </a:xfrm>
        </p:spPr>
        <p:txBody>
          <a:bodyPr>
            <a:noAutofit/>
          </a:bodyPr>
          <a:lstStyle/>
          <a:p>
            <a:r>
              <a:rPr lang="lv-LV" sz="2000" dirty="0" smtClean="0"/>
              <a:t>Pēc piesaistīšanās pie enzīma, nūjiņa tiecas ieņemt pārejas stāvokli un salūst</a:t>
            </a:r>
          </a:p>
          <a:p>
            <a:r>
              <a:rPr lang="lv-LV" sz="2000" dirty="0" smtClean="0"/>
              <a:t>Secinājumi:</a:t>
            </a:r>
          </a:p>
          <a:p>
            <a:r>
              <a:rPr lang="lv-LV" sz="2000" dirty="0" smtClean="0"/>
              <a:t>(1) Enzīmi samazina aktivācijas enerģiju, optimāli piesaistot pārejas stāvokļa formu, </a:t>
            </a:r>
          </a:p>
          <a:p>
            <a:r>
              <a:rPr lang="lv-LV" sz="2000" dirty="0" smtClean="0"/>
              <a:t>t.i. aktivācijas enerģijas samazinājums notiek uz piesaistīšanās enerģijas rēķina</a:t>
            </a:r>
            <a:endParaRPr lang="lv-LV" sz="2000" dirty="0"/>
          </a:p>
          <a:p>
            <a:r>
              <a:rPr lang="lv-LV" sz="2000" dirty="0" smtClean="0"/>
              <a:t>(2) Klasiskā atslēgas – atslēgas cauruma teorija nav precīza </a:t>
            </a:r>
          </a:p>
          <a:p>
            <a:r>
              <a:rPr lang="lv-LV" sz="2000" dirty="0" smtClean="0"/>
              <a:t>t.i., enzīms gan atpazīst substrātu, bet </a:t>
            </a:r>
            <a:r>
              <a:rPr lang="lv-LV" sz="2000" dirty="0" err="1" smtClean="0"/>
              <a:t>visoptimālākā</a:t>
            </a:r>
            <a:r>
              <a:rPr lang="lv-LV" sz="2000" dirty="0" smtClean="0"/>
              <a:t> mijiedarbība veidojas ar pārejas stāvokļa (nevis substrāta) formu</a:t>
            </a:r>
            <a:endParaRPr lang="en-US" sz="2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69" y="1412776"/>
            <a:ext cx="290512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1700808"/>
            <a:ext cx="2048945" cy="144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05772"/>
            <a:ext cx="2027768" cy="199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94170"/>
            <a:ext cx="1691680" cy="155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200" dirty="0" smtClean="0"/>
              <a:t>Faktori, kas nosaka ķīmiskās reakcijas aktivācijas enerģiju </a:t>
            </a:r>
            <a:r>
              <a:rPr lang="el-GR" sz="3200" dirty="0"/>
              <a:t>Δ</a:t>
            </a:r>
            <a:r>
              <a:rPr lang="lv-LV" sz="3200" dirty="0"/>
              <a:t>G</a:t>
            </a:r>
            <a:r>
              <a:rPr lang="lv-LV" sz="3200" baseline="30000" dirty="0" smtClean="0"/>
              <a:t>‡ </a:t>
            </a:r>
            <a:r>
              <a:rPr lang="lv-LV" sz="3200" dirty="0" smtClean="0"/>
              <a:t>un tās samazinājumu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748464" cy="5069160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Ķīmiskai divu biomolekulu reakcijai A+B↔AB ūdens šķīdumā:</a:t>
            </a:r>
          </a:p>
          <a:p>
            <a:r>
              <a:rPr lang="lv-LV" sz="2400" dirty="0" smtClean="0"/>
              <a:t>1) Šķīdumā A un B ir mainīgās, nejaušās </a:t>
            </a:r>
            <a:r>
              <a:rPr lang="lv-LV" sz="2400" dirty="0" err="1" smtClean="0"/>
              <a:t>orientācijās</a:t>
            </a:r>
            <a:r>
              <a:rPr lang="lv-LV" sz="2400" dirty="0" smtClean="0"/>
              <a:t>, samazinot iespēju, ka A funkcionālās grupas  reaģēs ar B funkcionālajām grupām</a:t>
            </a:r>
          </a:p>
          <a:p>
            <a:r>
              <a:rPr lang="lv-LV" sz="2400" dirty="0" smtClean="0"/>
              <a:t>2) Ap A un B ir ūdens molekulu slāņi, kas var darboties kā aizsargbarjera </a:t>
            </a:r>
          </a:p>
          <a:p>
            <a:r>
              <a:rPr lang="lv-LV" sz="2400" dirty="0" smtClean="0"/>
              <a:t>Enzīms:</a:t>
            </a:r>
          </a:p>
          <a:p>
            <a:r>
              <a:rPr lang="lv-LV" sz="2400" dirty="0" smtClean="0"/>
              <a:t>1) Piesaista A un B fiksētās </a:t>
            </a:r>
            <a:r>
              <a:rPr lang="lv-LV" sz="2400" dirty="0" err="1" smtClean="0"/>
              <a:t>orientācijās</a:t>
            </a:r>
            <a:r>
              <a:rPr lang="lv-LV" sz="2400" dirty="0" smtClean="0"/>
              <a:t> ar satuvinātām funkcionālajām grupām</a:t>
            </a:r>
          </a:p>
          <a:p>
            <a:r>
              <a:rPr lang="lv-LV" sz="2400" dirty="0" smtClean="0"/>
              <a:t>2) Piesaistot A un B tos </a:t>
            </a:r>
            <a:r>
              <a:rPr lang="lv-LV" sz="2400" dirty="0" err="1" smtClean="0"/>
              <a:t>desolvatē</a:t>
            </a:r>
            <a:endParaRPr lang="lv-LV" sz="2400" dirty="0" smtClean="0"/>
          </a:p>
          <a:p>
            <a:r>
              <a:rPr lang="lv-LV" sz="2400" dirty="0" smtClean="0"/>
              <a:t>3) Var aktivēt A un B, deformējot to struktūru</a:t>
            </a:r>
          </a:p>
          <a:p>
            <a:r>
              <a:rPr lang="lv-LV" sz="2400" dirty="0" smtClean="0"/>
              <a:t>4) Prezentē savas funkcionālās grupas, kuras var reaģēt ar A un B, veidojot starpstāvokļus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5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Enzīmu funkcionālo grupu iesaistīšana ķīmiskajās reakcijās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v-LV" sz="2800" dirty="0" smtClean="0"/>
              <a:t>Dažu aminoskābju sānu ķēdes var iesaistīties skābju-bāzu katalīzē – t.i., darboties kā protonu akceptori vai donori</a:t>
            </a:r>
          </a:p>
          <a:p>
            <a:r>
              <a:rPr lang="lv-LV" sz="2800" dirty="0" smtClean="0"/>
              <a:t>Skābju-bāzu katalīzē var iesaistīties arī pie enzīma piesaistītas ūdens molekulas</a:t>
            </a:r>
          </a:p>
          <a:p>
            <a:r>
              <a:rPr lang="lv-LV" sz="2800" dirty="0" smtClean="0"/>
              <a:t>Aminoskābju sānu ķēdes un kofaktori var veidot </a:t>
            </a:r>
            <a:r>
              <a:rPr lang="lv-LV" sz="2800" dirty="0" err="1" smtClean="0"/>
              <a:t>kovalentas</a:t>
            </a:r>
            <a:r>
              <a:rPr lang="lv-LV" sz="2800" dirty="0" smtClean="0"/>
              <a:t> saites ar substrātiem</a:t>
            </a:r>
          </a:p>
          <a:p>
            <a:r>
              <a:rPr lang="lv-LV" sz="2800" dirty="0" smtClean="0"/>
              <a:t>Dažkārt katalītisko efektu veic pie enzīma piesaistītie metālu joni (t.s. metālu jonu katalīze)</a:t>
            </a:r>
          </a:p>
          <a:p>
            <a:r>
              <a:rPr lang="lv-LV" sz="2800" dirty="0" smtClean="0"/>
              <a:t>Visi minētie procesi var tikt kombinēti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v-LV" dirty="0"/>
              <a:t>Vēsture un etimoloģija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2764903"/>
          </a:xfrm>
        </p:spPr>
        <p:txBody>
          <a:bodyPr>
            <a:normAutofit fontScale="77500" lnSpcReduction="20000"/>
          </a:bodyPr>
          <a:lstStyle/>
          <a:p>
            <a:r>
              <a:rPr lang="lv-LV" dirty="0" smtClean="0"/>
              <a:t>1897</a:t>
            </a:r>
            <a:r>
              <a:rPr lang="lv-LV" dirty="0"/>
              <a:t>. gadā Eduards </a:t>
            </a:r>
            <a:r>
              <a:rPr lang="lv-LV" dirty="0" err="1"/>
              <a:t>Buhners</a:t>
            </a:r>
            <a:r>
              <a:rPr lang="lv-LV" dirty="0"/>
              <a:t> pierādīja, ka cukura fermentēšanai nav nepieciešamas dzīvas rauga šūnas – vitālisma beigas </a:t>
            </a:r>
          </a:p>
          <a:p>
            <a:r>
              <a:rPr lang="lv-LV" dirty="0"/>
              <a:t>1926. gadā  Džeimss </a:t>
            </a:r>
            <a:r>
              <a:rPr lang="lv-LV" dirty="0" err="1"/>
              <a:t>Samners</a:t>
            </a:r>
            <a:r>
              <a:rPr lang="lv-LV" dirty="0"/>
              <a:t> pierādīja, ka enzīms </a:t>
            </a:r>
            <a:r>
              <a:rPr lang="lv-LV" dirty="0" err="1"/>
              <a:t>ureāze</a:t>
            </a:r>
            <a:r>
              <a:rPr lang="lv-LV" dirty="0"/>
              <a:t> sastāv tikai no proteīna</a:t>
            </a:r>
          </a:p>
          <a:p>
            <a:r>
              <a:rPr lang="lv-LV" dirty="0"/>
              <a:t>Pirmā enzīma trīsdimensionālā struktūra tika noteikta 1965. gadā (</a:t>
            </a:r>
            <a:r>
              <a:rPr lang="lv-LV" dirty="0" err="1"/>
              <a:t>lizocīmam</a:t>
            </a:r>
            <a:r>
              <a:rPr lang="lv-LV" dirty="0"/>
              <a:t>, D. Philips), dodot pirmo precīzo ieskatu molekulārās darbības principos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74095"/>
            <a:ext cx="1656184" cy="268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4653136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Eduards </a:t>
            </a:r>
            <a:r>
              <a:rPr lang="lv-LV" sz="2400" dirty="0" err="1" smtClean="0"/>
              <a:t>Buhners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1405"/>
            <a:ext cx="1944216" cy="267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88224" y="4581128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Džeimss </a:t>
            </a:r>
            <a:r>
              <a:rPr lang="lv-LV" sz="2400" dirty="0" err="1" smtClean="0"/>
              <a:t>Samners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3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lv-LV" sz="3600" dirty="0" smtClean="0"/>
              <a:t>Skābju-bāzu katalīze amīda saites šķelšanā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5157192"/>
            <a:ext cx="8507288" cy="1584176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Attēlotais darbības princips ir </a:t>
            </a:r>
            <a:r>
              <a:rPr lang="lv-LV" sz="2400" u="sng" dirty="0" smtClean="0"/>
              <a:t>daļa</a:t>
            </a:r>
            <a:r>
              <a:rPr lang="lv-LV" sz="2400" dirty="0" smtClean="0"/>
              <a:t> no serīna </a:t>
            </a:r>
            <a:r>
              <a:rPr lang="lv-LV" sz="2400" dirty="0" err="1" smtClean="0"/>
              <a:t>proteāžu</a:t>
            </a:r>
            <a:r>
              <a:rPr lang="lv-LV" sz="2400" dirty="0" smtClean="0"/>
              <a:t> darbības mehānisma</a:t>
            </a:r>
          </a:p>
          <a:p>
            <a:r>
              <a:rPr lang="lv-LV" sz="2400" dirty="0" smtClean="0"/>
              <a:t>Lielākā daļa </a:t>
            </a:r>
            <a:r>
              <a:rPr lang="lv-LV" sz="2400" dirty="0" err="1" smtClean="0"/>
              <a:t>enzimātisko</a:t>
            </a:r>
            <a:r>
              <a:rPr lang="lv-LV" sz="2400" dirty="0" smtClean="0"/>
              <a:t> reakciju ietver skābju-bāzu katalīzes mehānismu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" y="1052736"/>
            <a:ext cx="20002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60014" y="1371877"/>
            <a:ext cx="217307" cy="51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090" y="947961"/>
            <a:ext cx="17145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317178" y="1844824"/>
            <a:ext cx="72008" cy="847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958404" y="1686072"/>
            <a:ext cx="137170" cy="10060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38" y="1766157"/>
            <a:ext cx="17145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677" y="1636157"/>
            <a:ext cx="285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815726" y="1062184"/>
            <a:ext cx="1473712" cy="4535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/>
              <a:t>Enzīms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394489" y="1491784"/>
            <a:ext cx="3810" cy="179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113" y="1679649"/>
            <a:ext cx="314325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4215895" y="1636576"/>
            <a:ext cx="584051" cy="3996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175891" y="1515781"/>
            <a:ext cx="3810" cy="179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5444019" y="1849924"/>
            <a:ext cx="110597" cy="350520"/>
          </a:xfrm>
          <a:custGeom>
            <a:avLst/>
            <a:gdLst>
              <a:gd name="connsiteX0" fmla="*/ 0 w 110597"/>
              <a:gd name="connsiteY0" fmla="*/ 350520 h 350520"/>
              <a:gd name="connsiteX1" fmla="*/ 83820 w 110597"/>
              <a:gd name="connsiteY1" fmla="*/ 251460 h 350520"/>
              <a:gd name="connsiteX2" fmla="*/ 110490 w 110597"/>
              <a:gd name="connsiteY2" fmla="*/ 68580 h 350520"/>
              <a:gd name="connsiteX3" fmla="*/ 91440 w 110597"/>
              <a:gd name="connsiteY3" fmla="*/ 0 h 35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97" h="350520">
                <a:moveTo>
                  <a:pt x="0" y="350520"/>
                </a:moveTo>
                <a:cubicBezTo>
                  <a:pt x="32702" y="324485"/>
                  <a:pt x="65405" y="298450"/>
                  <a:pt x="83820" y="251460"/>
                </a:cubicBezTo>
                <a:cubicBezTo>
                  <a:pt x="102235" y="204470"/>
                  <a:pt x="109220" y="110490"/>
                  <a:pt x="110490" y="68580"/>
                </a:cubicBezTo>
                <a:cubicBezTo>
                  <a:pt x="111760" y="26670"/>
                  <a:pt x="101600" y="13335"/>
                  <a:pt x="91440" y="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6049809" y="1899454"/>
            <a:ext cx="185336" cy="361950"/>
          </a:xfrm>
          <a:custGeom>
            <a:avLst/>
            <a:gdLst>
              <a:gd name="connsiteX0" fmla="*/ 0 w 185336"/>
              <a:gd name="connsiteY0" fmla="*/ 0 h 361950"/>
              <a:gd name="connsiteX1" fmla="*/ 129540 w 185336"/>
              <a:gd name="connsiteY1" fmla="*/ 106680 h 361950"/>
              <a:gd name="connsiteX2" fmla="*/ 182880 w 185336"/>
              <a:gd name="connsiteY2" fmla="*/ 240030 h 361950"/>
              <a:gd name="connsiteX3" fmla="*/ 171450 w 185336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336" h="361950">
                <a:moveTo>
                  <a:pt x="0" y="0"/>
                </a:moveTo>
                <a:cubicBezTo>
                  <a:pt x="49530" y="33337"/>
                  <a:pt x="99060" y="66675"/>
                  <a:pt x="129540" y="106680"/>
                </a:cubicBezTo>
                <a:cubicBezTo>
                  <a:pt x="160020" y="146685"/>
                  <a:pt x="175895" y="197485"/>
                  <a:pt x="182880" y="240030"/>
                </a:cubicBezTo>
                <a:cubicBezTo>
                  <a:pt x="189865" y="282575"/>
                  <a:pt x="180657" y="322262"/>
                  <a:pt x="171450" y="36195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516216" y="1519645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Enzīma bāzes un skābes grupas spēj lādiņus neitralizēt</a:t>
            </a:r>
            <a:endParaRPr lang="en-US" sz="20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45" y="3857824"/>
            <a:ext cx="29813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79694" y="2682590"/>
            <a:ext cx="2619990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000" dirty="0" smtClean="0"/>
              <a:t>Starpproduktu destabilizē lādiņi un tas tiecas pārvērsties atpakaļ par izejas produktiem</a:t>
            </a:r>
            <a:endParaRPr lang="en-US" sz="20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433634" y="3212976"/>
            <a:ext cx="0" cy="759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629407" y="3183988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Neitralizētais starpprodukts  pārvēršas par produktiem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2" grpId="0" animBg="1"/>
      <p:bldP spid="23" grpId="0"/>
      <p:bldP spid="8" grpId="0" animBg="1"/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Aminoskābes, kuras piedalās skābju-bāzu katalīzē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gure_06_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412776"/>
            <a:ext cx="6183206" cy="576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3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lv-LV" dirty="0" err="1" smtClean="0"/>
              <a:t>Kovalentā</a:t>
            </a:r>
            <a:r>
              <a:rPr lang="lv-LV" dirty="0" smtClean="0"/>
              <a:t> katalīze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94764"/>
            <a:ext cx="8229600" cy="676671"/>
          </a:xfrm>
        </p:spPr>
        <p:txBody>
          <a:bodyPr/>
          <a:lstStyle/>
          <a:p>
            <a:r>
              <a:rPr lang="lv-LV" dirty="0" smtClean="0"/>
              <a:t>Piemērs: savienojuma A-B hidrolīzes reakcija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99357" y="1524096"/>
            <a:ext cx="2160240" cy="944087"/>
            <a:chOff x="827584" y="3357720"/>
            <a:chExt cx="2160240" cy="944087"/>
          </a:xfrm>
        </p:grpSpPr>
        <p:sp>
          <p:nvSpPr>
            <p:cNvPr id="4" name="TextBox 3"/>
            <p:cNvSpPr txBox="1"/>
            <p:nvPr/>
          </p:nvSpPr>
          <p:spPr>
            <a:xfrm>
              <a:off x="827584" y="3717032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3200" dirty="0" smtClean="0"/>
                <a:t>A-B </a:t>
              </a:r>
              <a:r>
                <a:rPr lang="lv-LV" sz="3200" dirty="0" smtClean="0">
                  <a:latin typeface="Calibri"/>
                </a:rPr>
                <a:t>→ A+B</a:t>
              </a:r>
              <a:endParaRPr lang="en-US" sz="32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75656" y="3357720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2400" dirty="0" smtClean="0"/>
                <a:t>H</a:t>
              </a:r>
              <a:r>
                <a:rPr lang="lv-LV" sz="2400" baseline="-25000" dirty="0" smtClean="0"/>
                <a:t>2</a:t>
              </a:r>
              <a:r>
                <a:rPr lang="lv-LV" sz="2400" dirty="0" smtClean="0"/>
                <a:t>O</a:t>
              </a:r>
              <a:endParaRPr lang="en-US" sz="24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31540" y="2596483"/>
            <a:ext cx="3420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Savienojums A-B var vispirms reaģēt ar enzīma funkcionālo grupu: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32756" y="4108651"/>
            <a:ext cx="291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/>
              <a:t>A-B + E </a:t>
            </a:r>
            <a:r>
              <a:rPr lang="lv-LV" sz="3200" dirty="0" smtClean="0">
                <a:latin typeface="Calibri"/>
              </a:rPr>
              <a:t>→ A-E+B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549180" y="2590334"/>
            <a:ext cx="2916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Pēc tam izveidotais enzīma komplekss ar A hidrolizējas: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819097" y="4108651"/>
            <a:ext cx="2337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>
                <a:latin typeface="Calibri"/>
              </a:rPr>
              <a:t>→  A+E+B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763647" y="380449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H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O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36471" y="5157192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Katalīzes procesā (2) un (3) reakciju aktivācijas enerģija ir zemāka, nekā (1) reakcijai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05425" y="1991129"/>
            <a:ext cx="4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(1)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89729" y="4693426"/>
            <a:ext cx="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(2)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63647" y="4660082"/>
            <a:ext cx="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(3)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Metālu jonu katalīze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lv-LV" sz="2800" dirty="0" smtClean="0"/>
              <a:t>Metālu joni var palīdzēt pozicionēt substrātus</a:t>
            </a:r>
          </a:p>
          <a:p>
            <a:r>
              <a:rPr lang="lv-LV" sz="2800" dirty="0" smtClean="0"/>
              <a:t>Metālu joni var palīdzēt neitralizēt starpproduktu lādiņus vai stabilizēt pārejas stāvokli</a:t>
            </a:r>
          </a:p>
          <a:p>
            <a:r>
              <a:rPr lang="lv-LV" sz="2800" dirty="0" smtClean="0"/>
              <a:t>Metālu joni var mainīt oksidēšanās pakāpes, tādejādi </a:t>
            </a:r>
            <a:r>
              <a:rPr lang="lv-LV" sz="2800" dirty="0" err="1" smtClean="0"/>
              <a:t>katalizējot</a:t>
            </a:r>
            <a:r>
              <a:rPr lang="lv-LV" sz="2800" dirty="0" smtClean="0"/>
              <a:t> oksidēšanās-reducēšanās reakcijas</a:t>
            </a:r>
          </a:p>
          <a:p>
            <a:r>
              <a:rPr lang="lv-LV" sz="2800" dirty="0" smtClean="0"/>
              <a:t>Aptuveni 1/3 no visiem enzīmiem izmanto metālus kā kofaktorus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 smtClean="0"/>
              <a:t>Enzimātiskās</a:t>
            </a:r>
            <a:r>
              <a:rPr lang="lv-LV" dirty="0" smtClean="0"/>
              <a:t> reakcijas piemērs: </a:t>
            </a:r>
            <a:r>
              <a:rPr lang="lv-LV" dirty="0" err="1" smtClean="0"/>
              <a:t>himotripsīna</a:t>
            </a:r>
            <a:r>
              <a:rPr lang="lv-LV" dirty="0" smtClean="0"/>
              <a:t> darbības mehānisms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lv-LV" sz="2400" dirty="0" err="1" smtClean="0"/>
              <a:t>Himotripsīns</a:t>
            </a:r>
            <a:r>
              <a:rPr lang="lv-LV" sz="2400" dirty="0" smtClean="0"/>
              <a:t> ir viena </a:t>
            </a:r>
            <a:r>
              <a:rPr lang="lv-LV" sz="2400" dirty="0"/>
              <a:t>no </a:t>
            </a:r>
            <a:r>
              <a:rPr lang="lv-LV" sz="2400" dirty="0" err="1"/>
              <a:t>proteāzēm</a:t>
            </a:r>
            <a:r>
              <a:rPr lang="lv-LV" sz="2400" dirty="0"/>
              <a:t> gremošanas traktā</a:t>
            </a:r>
          </a:p>
          <a:p>
            <a:r>
              <a:rPr lang="lv-LV" sz="2400" dirty="0" err="1" smtClean="0"/>
              <a:t>Himotripsīns</a:t>
            </a:r>
            <a:r>
              <a:rPr lang="lv-LV" sz="2400" dirty="0" smtClean="0"/>
              <a:t> pieder t.s. serīna </a:t>
            </a:r>
            <a:r>
              <a:rPr lang="lv-LV" sz="2400" dirty="0" err="1" smtClean="0"/>
              <a:t>proteāzēm</a:t>
            </a:r>
            <a:endParaRPr lang="lv-LV" sz="2400" dirty="0" smtClean="0"/>
          </a:p>
          <a:p>
            <a:r>
              <a:rPr lang="lv-LV" sz="2400" dirty="0" err="1" smtClean="0"/>
              <a:t>Himotripsīns</a:t>
            </a:r>
            <a:r>
              <a:rPr lang="lv-LV" sz="2400" dirty="0" smtClean="0"/>
              <a:t> paātrina peptīda saites hidrolīzi 10</a:t>
            </a:r>
            <a:r>
              <a:rPr lang="lv-LV" sz="2400" baseline="30000" dirty="0" smtClean="0"/>
              <a:t>9</a:t>
            </a:r>
            <a:r>
              <a:rPr lang="lv-LV" sz="2400" dirty="0" smtClean="0"/>
              <a:t> reižu</a:t>
            </a:r>
          </a:p>
          <a:p>
            <a:r>
              <a:rPr lang="lv-LV" sz="2400" dirty="0" err="1" smtClean="0"/>
              <a:t>Himotripsīns</a:t>
            </a:r>
            <a:r>
              <a:rPr lang="lv-LV" sz="2400" dirty="0" smtClean="0"/>
              <a:t> neveicina H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O molekulas tiešu reakciju ar peptīda saiti</a:t>
            </a:r>
          </a:p>
          <a:p>
            <a:r>
              <a:rPr lang="lv-LV" sz="2400" dirty="0" smtClean="0"/>
              <a:t>Serīna </a:t>
            </a:r>
            <a:r>
              <a:rPr lang="lv-LV" sz="2400" dirty="0" err="1" smtClean="0"/>
              <a:t>proteāzes</a:t>
            </a:r>
            <a:r>
              <a:rPr lang="lv-LV" sz="2400" dirty="0" smtClean="0"/>
              <a:t> šķeļ peptīda saiti, veidojot </a:t>
            </a:r>
            <a:r>
              <a:rPr lang="lv-LV" sz="2400" dirty="0" err="1" smtClean="0"/>
              <a:t>kovalentu</a:t>
            </a:r>
            <a:r>
              <a:rPr lang="lv-LV" sz="2400" dirty="0" smtClean="0"/>
              <a:t> starpproduktu ar serīna hidroksilgrupu</a:t>
            </a:r>
          </a:p>
          <a:p>
            <a:r>
              <a:rPr lang="lv-LV" sz="2400" dirty="0" smtClean="0"/>
              <a:t>Serīna </a:t>
            </a:r>
            <a:r>
              <a:rPr lang="lv-LV" sz="2400" dirty="0" err="1" smtClean="0"/>
              <a:t>proteāzes</a:t>
            </a:r>
            <a:r>
              <a:rPr lang="lv-LV" sz="2400" dirty="0" smtClean="0"/>
              <a:t> ir labs piemērs:</a:t>
            </a:r>
          </a:p>
          <a:p>
            <a:pPr lvl="1"/>
            <a:r>
              <a:rPr lang="lv-LV" sz="2400" dirty="0" smtClean="0"/>
              <a:t>1) pārejas stāvokļa stabilizācijai</a:t>
            </a:r>
          </a:p>
          <a:p>
            <a:pPr lvl="1"/>
            <a:r>
              <a:rPr lang="lv-LV" sz="2400" dirty="0" smtClean="0"/>
              <a:t>2) skābju-bāzu katalīzei</a:t>
            </a:r>
          </a:p>
          <a:p>
            <a:pPr lvl="1"/>
            <a:r>
              <a:rPr lang="lv-LV" sz="2400" dirty="0" smtClean="0"/>
              <a:t>3) </a:t>
            </a:r>
            <a:r>
              <a:rPr lang="lv-LV" sz="2400" dirty="0" err="1" smtClean="0"/>
              <a:t>kovalentajai</a:t>
            </a:r>
            <a:r>
              <a:rPr lang="lv-LV" sz="2400" dirty="0" smtClean="0"/>
              <a:t> katalīzei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7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lv-LV" dirty="0" err="1" smtClean="0"/>
              <a:t>Himotripsīna</a:t>
            </a:r>
            <a:r>
              <a:rPr lang="lv-LV" dirty="0" smtClean="0"/>
              <a:t> raksturojums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112395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5470" y="1196752"/>
            <a:ext cx="7344816" cy="1800199"/>
          </a:xfrm>
        </p:spPr>
        <p:txBody>
          <a:bodyPr>
            <a:normAutofit fontScale="70000" lnSpcReduction="20000"/>
          </a:bodyPr>
          <a:lstStyle/>
          <a:p>
            <a:r>
              <a:rPr lang="lv-LV" dirty="0" err="1" smtClean="0"/>
              <a:t>Himotripsīna</a:t>
            </a:r>
            <a:r>
              <a:rPr lang="lv-LV" dirty="0" smtClean="0"/>
              <a:t> polipeptīda ķēdē ir 2 pārrāvumi, kuri ir radušies </a:t>
            </a:r>
            <a:r>
              <a:rPr lang="lv-LV" dirty="0" err="1" smtClean="0"/>
              <a:t>tripsīna</a:t>
            </a:r>
            <a:r>
              <a:rPr lang="lv-LV" dirty="0" smtClean="0"/>
              <a:t> un </a:t>
            </a:r>
            <a:r>
              <a:rPr lang="lv-LV" dirty="0" err="1" smtClean="0"/>
              <a:t>autokatalītiskas</a:t>
            </a:r>
            <a:r>
              <a:rPr lang="lv-LV" dirty="0" smtClean="0"/>
              <a:t> šķelšanas rezultātā</a:t>
            </a:r>
          </a:p>
          <a:p>
            <a:r>
              <a:rPr lang="lv-LV" dirty="0" smtClean="0"/>
              <a:t>Serīna </a:t>
            </a:r>
            <a:r>
              <a:rPr lang="lv-LV" dirty="0" err="1" smtClean="0"/>
              <a:t>proteāžu</a:t>
            </a:r>
            <a:r>
              <a:rPr lang="lv-LV" dirty="0" smtClean="0"/>
              <a:t> aktīvajā centrā vienmēr ir </a:t>
            </a:r>
            <a:r>
              <a:rPr lang="lv-LV" dirty="0" err="1" smtClean="0"/>
              <a:t>Ser</a:t>
            </a:r>
            <a:r>
              <a:rPr lang="lv-LV" dirty="0" smtClean="0"/>
              <a:t>, </a:t>
            </a:r>
            <a:r>
              <a:rPr lang="lv-LV" dirty="0" err="1" smtClean="0"/>
              <a:t>His</a:t>
            </a:r>
            <a:r>
              <a:rPr lang="lv-LV" dirty="0" smtClean="0"/>
              <a:t> un </a:t>
            </a:r>
            <a:r>
              <a:rPr lang="lv-LV" dirty="0" err="1" smtClean="0"/>
              <a:t>Asp</a:t>
            </a:r>
            <a:r>
              <a:rPr lang="lv-LV" dirty="0" smtClean="0"/>
              <a:t> atlikumi</a:t>
            </a:r>
          </a:p>
          <a:p>
            <a:r>
              <a:rPr lang="lv-LV" dirty="0" smtClean="0"/>
              <a:t>Aktīvais centrs ir novietots starp divām 6-virkņu </a:t>
            </a:r>
            <a:r>
              <a:rPr lang="el-GR" dirty="0" smtClean="0"/>
              <a:t>β</a:t>
            </a:r>
            <a:r>
              <a:rPr lang="lv-LV" dirty="0" smtClean="0"/>
              <a:t> mucām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58425"/>
            <a:ext cx="4104456" cy="39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923928" y="4653136"/>
            <a:ext cx="792088" cy="864096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9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9907"/>
            <a:ext cx="8229600" cy="1143000"/>
          </a:xfrm>
        </p:spPr>
        <p:txBody>
          <a:bodyPr/>
          <a:lstStyle/>
          <a:p>
            <a:r>
              <a:rPr lang="lv-LV" dirty="0" smtClean="0"/>
              <a:t>Aktīvais centrs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2188840"/>
          </a:xfrm>
        </p:spPr>
        <p:txBody>
          <a:bodyPr>
            <a:normAutofit/>
          </a:bodyPr>
          <a:lstStyle/>
          <a:p>
            <a:r>
              <a:rPr lang="lv-LV" sz="2400" dirty="0" err="1"/>
              <a:t>Himotripsīns</a:t>
            </a:r>
            <a:r>
              <a:rPr lang="lv-LV" sz="2400" dirty="0"/>
              <a:t> vislabāk šķeļ peptīda saites pēc aromātiskiem atlikumiem – </a:t>
            </a:r>
            <a:r>
              <a:rPr lang="lv-LV" sz="2400" dirty="0" err="1"/>
              <a:t>Phe</a:t>
            </a:r>
            <a:r>
              <a:rPr lang="lv-LV" sz="2400" dirty="0"/>
              <a:t>, </a:t>
            </a:r>
            <a:r>
              <a:rPr lang="lv-LV" sz="2400" dirty="0" err="1"/>
              <a:t>Tyr</a:t>
            </a:r>
            <a:r>
              <a:rPr lang="lv-LV" sz="2400" dirty="0"/>
              <a:t> un </a:t>
            </a:r>
            <a:r>
              <a:rPr lang="lv-LV" sz="2400" dirty="0" err="1"/>
              <a:t>Trp</a:t>
            </a:r>
            <a:endParaRPr lang="lv-LV" sz="2400" dirty="0"/>
          </a:p>
          <a:p>
            <a:r>
              <a:rPr lang="lv-LV" sz="2400" dirty="0"/>
              <a:t>Aktīvajā centrā ir </a:t>
            </a:r>
            <a:r>
              <a:rPr lang="lv-LV" sz="2400" dirty="0" smtClean="0"/>
              <a:t>hidrofoba kabata, kur var iegulties aromātiskie atlikumi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44422"/>
            <a:ext cx="4536504" cy="393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v-LV" dirty="0"/>
              <a:t>K</a:t>
            </a:r>
            <a:r>
              <a:rPr lang="lv-LV" dirty="0" smtClean="0"/>
              <a:t>atalītiskā triāde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119" y="908720"/>
            <a:ext cx="8229600" cy="4525963"/>
          </a:xfrm>
        </p:spPr>
        <p:txBody>
          <a:bodyPr/>
          <a:lstStyle/>
          <a:p>
            <a:r>
              <a:rPr lang="lv-LV" dirty="0" smtClean="0"/>
              <a:t>Asp102 veido spēcīgu H-saiti ar His57</a:t>
            </a:r>
          </a:p>
          <a:p>
            <a:r>
              <a:rPr lang="lv-LV" dirty="0" smtClean="0"/>
              <a:t>His57 kļūst ļoti bāzisks un </a:t>
            </a:r>
            <a:r>
              <a:rPr lang="lv-LV" dirty="0" err="1" smtClean="0"/>
              <a:t>deprotonē</a:t>
            </a:r>
            <a:r>
              <a:rPr lang="lv-LV" dirty="0" smtClean="0"/>
              <a:t> Ser57</a:t>
            </a:r>
          </a:p>
          <a:p>
            <a:r>
              <a:rPr lang="lv-LV" dirty="0" smtClean="0"/>
              <a:t>Ser57 pāriet </a:t>
            </a:r>
            <a:r>
              <a:rPr lang="lv-LV" dirty="0" err="1" smtClean="0"/>
              <a:t>alkoksīda</a:t>
            </a:r>
            <a:r>
              <a:rPr lang="lv-LV" dirty="0" smtClean="0"/>
              <a:t> jona formā</a:t>
            </a:r>
          </a:p>
          <a:p>
            <a:r>
              <a:rPr lang="lv-LV" dirty="0" err="1" smtClean="0"/>
              <a:t>Alkoksīda</a:t>
            </a:r>
            <a:r>
              <a:rPr lang="lv-LV" dirty="0" smtClean="0"/>
              <a:t> jons ir ļoti spēcīgs </a:t>
            </a:r>
            <a:r>
              <a:rPr lang="lv-LV" dirty="0" err="1" smtClean="0"/>
              <a:t>nukleofils</a:t>
            </a:r>
            <a:r>
              <a:rPr lang="lv-LV" dirty="0" smtClean="0"/>
              <a:t>, kas tālāk reaģē ar substrāta </a:t>
            </a:r>
            <a:r>
              <a:rPr lang="lv-LV" dirty="0" err="1" smtClean="0"/>
              <a:t>karbonilgrupu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8088670" cy="20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76256" y="414908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Alkoksīda</a:t>
            </a:r>
            <a:r>
              <a:rPr lang="lv-LV" sz="2000" dirty="0" smtClean="0"/>
              <a:t> jons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596336" y="4437112"/>
            <a:ext cx="0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9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1657"/>
            <a:ext cx="8229600" cy="1143000"/>
          </a:xfrm>
        </p:spPr>
        <p:txBody>
          <a:bodyPr/>
          <a:lstStyle/>
          <a:p>
            <a:r>
              <a:rPr lang="lv-LV" dirty="0" err="1" smtClean="0"/>
              <a:t>Oksianjona</a:t>
            </a:r>
            <a:r>
              <a:rPr lang="lv-LV" dirty="0" smtClean="0"/>
              <a:t> caurums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157192"/>
            <a:ext cx="8229600" cy="1296144"/>
          </a:xfrm>
        </p:spPr>
        <p:txBody>
          <a:bodyPr>
            <a:normAutofit fontScale="70000" lnSpcReduction="20000"/>
          </a:bodyPr>
          <a:lstStyle/>
          <a:p>
            <a:r>
              <a:rPr lang="lv-LV" dirty="0" smtClean="0"/>
              <a:t>Ser195 un Gly193 galvenās ķēdes amīdu grupas var daļēji neitralizēt tālāk reakcijā veidoto </a:t>
            </a:r>
            <a:r>
              <a:rPr lang="lv-LV" dirty="0" err="1" smtClean="0"/>
              <a:t>oksianjonu</a:t>
            </a:r>
            <a:endParaRPr lang="lv-LV" dirty="0" smtClean="0"/>
          </a:p>
          <a:p>
            <a:r>
              <a:rPr lang="lv-LV" dirty="0" smtClean="0"/>
              <a:t>Ser195 un Gly193 amīdu grupu apkārtni sauc par </a:t>
            </a:r>
            <a:r>
              <a:rPr lang="lv-LV" dirty="0" err="1" smtClean="0"/>
              <a:t>oksianjonu</a:t>
            </a:r>
            <a:r>
              <a:rPr lang="lv-LV" dirty="0" smtClean="0"/>
              <a:t> caurumu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4536504" cy="402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0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Substrāta </a:t>
            </a:r>
            <a:r>
              <a:rPr lang="lv-LV" dirty="0" err="1" smtClean="0"/>
              <a:t>piesaistīsanās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005064"/>
            <a:ext cx="8229600" cy="2581747"/>
          </a:xfrm>
        </p:spPr>
        <p:txBody>
          <a:bodyPr/>
          <a:lstStyle/>
          <a:p>
            <a:r>
              <a:rPr lang="lv-LV" dirty="0" smtClean="0"/>
              <a:t>Peptīda piesaistīšanās gaitā:</a:t>
            </a:r>
          </a:p>
          <a:p>
            <a:r>
              <a:rPr lang="lv-LV" dirty="0" smtClean="0"/>
              <a:t>1) Hidrofobais atlikums ieguļas kabatā</a:t>
            </a:r>
          </a:p>
          <a:p>
            <a:r>
              <a:rPr lang="lv-LV" dirty="0" smtClean="0"/>
              <a:t>2) Peptīda saite tiek pozicionēta </a:t>
            </a:r>
            <a:r>
              <a:rPr lang="lv-LV" dirty="0" err="1" smtClean="0"/>
              <a:t>Ser</a:t>
            </a:r>
            <a:r>
              <a:rPr lang="lv-LV" dirty="0" smtClean="0"/>
              <a:t> 195 </a:t>
            </a:r>
            <a:r>
              <a:rPr lang="lv-LV" dirty="0" err="1" smtClean="0"/>
              <a:t>alkoksīda</a:t>
            </a:r>
            <a:r>
              <a:rPr lang="lv-LV" dirty="0" smtClean="0"/>
              <a:t> jona uzbrukumam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288607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2842011" cy="252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67" y="1144627"/>
            <a:ext cx="355282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4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v-LV" dirty="0" smtClean="0"/>
              <a:t>Enzīmi – efektīvi katalizatori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Enzīmi </a:t>
            </a:r>
            <a:r>
              <a:rPr lang="lv-LV" sz="2400" dirty="0" err="1" smtClean="0"/>
              <a:t>katalizē</a:t>
            </a:r>
            <a:r>
              <a:rPr lang="lv-LV" sz="2400" dirty="0" smtClean="0"/>
              <a:t> reakcijas, kuras normālos apstākļos notiek ļoti lēni</a:t>
            </a:r>
          </a:p>
          <a:p>
            <a:r>
              <a:rPr lang="lv-LV" sz="2400" dirty="0" smtClean="0"/>
              <a:t>Piemēram, cukurs maisos var glabāties gadiem, bez vērā ņemamas oksidēšanās par CO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un H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O vai spirtu</a:t>
            </a:r>
          </a:p>
          <a:p>
            <a:r>
              <a:rPr lang="lv-LV" sz="2400" dirty="0" smtClean="0"/>
              <a:t>Enzīmi to pašu reakciju paveic daudz ātrāk</a:t>
            </a:r>
          </a:p>
          <a:p>
            <a:r>
              <a:rPr lang="lv-LV" sz="2400" dirty="0" smtClean="0"/>
              <a:t>Atšķirībā no daudziem mazmolekulāriem katalizatoriem, enzīmi savu funkciju veic fizioloģiskos apstākļos</a:t>
            </a:r>
          </a:p>
          <a:p>
            <a:pPr marL="0" indent="0">
              <a:buNone/>
            </a:pPr>
            <a:endParaRPr lang="lv-LV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3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/>
              <a:t>T</a:t>
            </a:r>
            <a:r>
              <a:rPr lang="lv-LV" dirty="0" err="1" smtClean="0"/>
              <a:t>etraedriskā</a:t>
            </a:r>
            <a:r>
              <a:rPr lang="lv-LV" dirty="0" smtClean="0"/>
              <a:t> starpstāvokļa veidošanās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27450"/>
            <a:ext cx="8229600" cy="1997893"/>
          </a:xfrm>
        </p:spPr>
        <p:txBody>
          <a:bodyPr>
            <a:normAutofit fontScale="92500" lnSpcReduction="10000"/>
          </a:bodyPr>
          <a:lstStyle/>
          <a:p>
            <a:r>
              <a:rPr lang="lv-LV" dirty="0" err="1" smtClean="0"/>
              <a:t>Ser</a:t>
            </a:r>
            <a:r>
              <a:rPr lang="lv-LV" dirty="0" smtClean="0"/>
              <a:t> </a:t>
            </a:r>
            <a:r>
              <a:rPr lang="lv-LV" dirty="0" err="1" smtClean="0"/>
              <a:t>alkoksīda</a:t>
            </a:r>
            <a:r>
              <a:rPr lang="lv-LV" dirty="0" smtClean="0"/>
              <a:t> jons piesaistās </a:t>
            </a:r>
            <a:r>
              <a:rPr lang="lv-LV" dirty="0" err="1" smtClean="0"/>
              <a:t>karbonilgrupai</a:t>
            </a:r>
            <a:r>
              <a:rPr lang="lv-LV" dirty="0" smtClean="0"/>
              <a:t>, veidojot </a:t>
            </a:r>
            <a:r>
              <a:rPr lang="lv-LV" dirty="0" err="1" smtClean="0"/>
              <a:t>tetraedrisku</a:t>
            </a:r>
            <a:r>
              <a:rPr lang="lv-LV" dirty="0" smtClean="0"/>
              <a:t>, negatīvi lādētu </a:t>
            </a:r>
            <a:r>
              <a:rPr lang="lv-LV" dirty="0" err="1" smtClean="0"/>
              <a:t>oksianjonu</a:t>
            </a:r>
            <a:endParaRPr lang="lv-LV" dirty="0" smtClean="0"/>
          </a:p>
          <a:p>
            <a:r>
              <a:rPr lang="lv-LV" dirty="0" err="1" smtClean="0"/>
              <a:t>Oksianjona</a:t>
            </a:r>
            <a:r>
              <a:rPr lang="lv-LV" dirty="0" smtClean="0"/>
              <a:t> lādiņu kompensē </a:t>
            </a:r>
            <a:r>
              <a:rPr lang="lv-LV" dirty="0" err="1" smtClean="0"/>
              <a:t>oksianjona</a:t>
            </a:r>
            <a:r>
              <a:rPr lang="lv-LV" dirty="0" smtClean="0"/>
              <a:t> caurumā esošās amīda grupas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" y="1412776"/>
            <a:ext cx="38862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56560"/>
            <a:ext cx="3981233" cy="339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067944" y="2636912"/>
            <a:ext cx="504056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60848"/>
            <a:ext cx="5334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" y="-99392"/>
            <a:ext cx="8229600" cy="1143000"/>
          </a:xfrm>
        </p:spPr>
        <p:txBody>
          <a:bodyPr/>
          <a:lstStyle/>
          <a:p>
            <a:r>
              <a:rPr lang="lv-LV" dirty="0" smtClean="0"/>
              <a:t>Pirmā produkta atšķelšanās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70628"/>
            <a:ext cx="3981233" cy="339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42636"/>
            <a:ext cx="3629482" cy="33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>
          <a:xfrm>
            <a:off x="3305766" y="2487654"/>
            <a:ext cx="1032096" cy="1839966"/>
          </a:xfrm>
          <a:custGeom>
            <a:avLst/>
            <a:gdLst>
              <a:gd name="connsiteX0" fmla="*/ 0 w 1032096"/>
              <a:gd name="connsiteY0" fmla="*/ 11166 h 1839966"/>
              <a:gd name="connsiteX1" fmla="*/ 561109 w 1032096"/>
              <a:gd name="connsiteY1" fmla="*/ 31948 h 1839966"/>
              <a:gd name="connsiteX2" fmla="*/ 966354 w 1032096"/>
              <a:gd name="connsiteY2" fmla="*/ 281330 h 1839966"/>
              <a:gd name="connsiteX3" fmla="*/ 1028700 w 1032096"/>
              <a:gd name="connsiteY3" fmla="*/ 1133384 h 1839966"/>
              <a:gd name="connsiteX4" fmla="*/ 1018309 w 1032096"/>
              <a:gd name="connsiteY4" fmla="*/ 1839966 h 183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096" h="1839966">
                <a:moveTo>
                  <a:pt x="0" y="11166"/>
                </a:moveTo>
                <a:cubicBezTo>
                  <a:pt x="200025" y="-957"/>
                  <a:pt x="400050" y="-13079"/>
                  <a:pt x="561109" y="31948"/>
                </a:cubicBezTo>
                <a:cubicBezTo>
                  <a:pt x="722168" y="76975"/>
                  <a:pt x="888422" y="97757"/>
                  <a:pt x="966354" y="281330"/>
                </a:cubicBezTo>
                <a:cubicBezTo>
                  <a:pt x="1044286" y="464903"/>
                  <a:pt x="1020041" y="873611"/>
                  <a:pt x="1028700" y="1133384"/>
                </a:cubicBezTo>
                <a:cubicBezTo>
                  <a:pt x="1037359" y="1393157"/>
                  <a:pt x="1027834" y="1616561"/>
                  <a:pt x="1018309" y="1839966"/>
                </a:cubicBezTo>
              </a:path>
            </a:pathLst>
          </a:cu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139952" y="1850748"/>
            <a:ext cx="64807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4" y="4327620"/>
            <a:ext cx="2145779" cy="126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29200"/>
            <a:ext cx="8229600" cy="1473027"/>
          </a:xfrm>
        </p:spPr>
        <p:txBody>
          <a:bodyPr>
            <a:normAutofit/>
          </a:bodyPr>
          <a:lstStyle/>
          <a:p>
            <a:r>
              <a:rPr lang="lv-LV" sz="2800" dirty="0" smtClean="0"/>
              <a:t>No nestabilā </a:t>
            </a:r>
            <a:r>
              <a:rPr lang="lv-LV" sz="2800" dirty="0" err="1" smtClean="0"/>
              <a:t>tetraedriskā</a:t>
            </a:r>
            <a:r>
              <a:rPr lang="lv-LV" sz="2800" dirty="0" smtClean="0"/>
              <a:t> starpstāvokļa atšķeļas pirmais peptīds, bet otrs vēl ir piesaistīts pie </a:t>
            </a:r>
            <a:r>
              <a:rPr lang="lv-LV" sz="2800" dirty="0" err="1" smtClean="0"/>
              <a:t>Ser</a:t>
            </a:r>
            <a:r>
              <a:rPr lang="lv-LV" sz="2800" dirty="0" smtClean="0"/>
              <a:t> sānu ķēdes</a:t>
            </a:r>
            <a:endParaRPr lang="en-US" sz="28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862" y="2354804"/>
            <a:ext cx="544636" cy="59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2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9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Ienākošas ūdens molekulas </a:t>
            </a:r>
            <a:r>
              <a:rPr lang="lv-LV" dirty="0" err="1" smtClean="0"/>
              <a:t>deprotonēšana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48786"/>
            <a:ext cx="8229600" cy="1656184"/>
          </a:xfrm>
        </p:spPr>
        <p:txBody>
          <a:bodyPr/>
          <a:lstStyle/>
          <a:p>
            <a:r>
              <a:rPr lang="lv-LV" dirty="0" smtClean="0"/>
              <a:t>Aktīvajā centrā iekļūst ūdens molekula, kura tiek </a:t>
            </a:r>
            <a:r>
              <a:rPr lang="lv-LV" dirty="0" err="1" smtClean="0"/>
              <a:t>deprotonēta</a:t>
            </a:r>
            <a:r>
              <a:rPr lang="lv-LV" dirty="0" smtClean="0"/>
              <a:t> par hidroksīda jonu, līdzīgi kā pirms tam </a:t>
            </a:r>
            <a:r>
              <a:rPr lang="lv-LV" dirty="0" err="1" smtClean="0"/>
              <a:t>Ser</a:t>
            </a:r>
            <a:r>
              <a:rPr lang="lv-LV" dirty="0" smtClean="0"/>
              <a:t> OH grupa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2" y="1412776"/>
            <a:ext cx="3629482" cy="33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07" y="1340768"/>
            <a:ext cx="3473946" cy="338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85" y="1922517"/>
            <a:ext cx="577974" cy="55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222285" y="2503559"/>
            <a:ext cx="64807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Otrā </a:t>
            </a:r>
            <a:r>
              <a:rPr lang="lv-LV" dirty="0" err="1" smtClean="0"/>
              <a:t>tetraedriskā</a:t>
            </a:r>
            <a:r>
              <a:rPr lang="lv-LV" dirty="0" smtClean="0"/>
              <a:t> starpstāvokļa veidošanās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9980"/>
            <a:ext cx="8229600" cy="1655364"/>
          </a:xfrm>
        </p:spPr>
        <p:txBody>
          <a:bodyPr>
            <a:normAutofit fontScale="92500" lnSpcReduction="20000"/>
          </a:bodyPr>
          <a:lstStyle/>
          <a:p>
            <a:r>
              <a:rPr lang="lv-LV" dirty="0" smtClean="0"/>
              <a:t>Hidroksīda jons pievienojas </a:t>
            </a:r>
            <a:r>
              <a:rPr lang="lv-LV" dirty="0" err="1" smtClean="0"/>
              <a:t>karbonilgupai</a:t>
            </a:r>
            <a:r>
              <a:rPr lang="lv-LV" dirty="0" smtClean="0"/>
              <a:t>, izveidojot otro </a:t>
            </a:r>
            <a:r>
              <a:rPr lang="lv-LV" dirty="0" err="1" smtClean="0"/>
              <a:t>tetraedrisko</a:t>
            </a:r>
            <a:r>
              <a:rPr lang="lv-LV" dirty="0" smtClean="0"/>
              <a:t> starpstāvokli</a:t>
            </a:r>
          </a:p>
          <a:p>
            <a:r>
              <a:rPr lang="lv-LV" dirty="0" err="1" smtClean="0"/>
              <a:t>Oksianjona</a:t>
            </a:r>
            <a:r>
              <a:rPr lang="lv-LV" dirty="0" smtClean="0"/>
              <a:t> lādiņu atkal kompensē </a:t>
            </a:r>
            <a:r>
              <a:rPr lang="lv-LV" dirty="0" err="1" smtClean="0"/>
              <a:t>oksianjona</a:t>
            </a:r>
            <a:r>
              <a:rPr lang="lv-LV" dirty="0" smtClean="0"/>
              <a:t> caurums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473946" cy="338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374346" cy="338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139952" y="2852936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498" y="2151811"/>
            <a:ext cx="572641" cy="54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3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Otrā produkta atšķelšanās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584176"/>
          </a:xfrm>
        </p:spPr>
        <p:txBody>
          <a:bodyPr/>
          <a:lstStyle/>
          <a:p>
            <a:r>
              <a:rPr lang="lv-LV" dirty="0"/>
              <a:t>No </a:t>
            </a:r>
            <a:r>
              <a:rPr lang="lv-LV" dirty="0" smtClean="0"/>
              <a:t>otrā </a:t>
            </a:r>
            <a:r>
              <a:rPr lang="lv-LV" dirty="0" err="1"/>
              <a:t>tetraedriskā</a:t>
            </a:r>
            <a:r>
              <a:rPr lang="lv-LV" dirty="0"/>
              <a:t> starpstāvokļa atšķeļas </a:t>
            </a:r>
            <a:r>
              <a:rPr lang="lv-LV" dirty="0" smtClean="0"/>
              <a:t>otrais </a:t>
            </a:r>
            <a:r>
              <a:rPr lang="lv-LV" dirty="0"/>
              <a:t>peptīds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1" y="1556792"/>
            <a:ext cx="3374346" cy="338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73" y="1511780"/>
            <a:ext cx="3484563" cy="341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9" y="2060848"/>
            <a:ext cx="639886" cy="63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148139" y="2780928"/>
            <a:ext cx="792089" cy="569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9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lv-LV" dirty="0" smtClean="0"/>
              <a:t>Aktīvā centra reģenerācija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1152128"/>
          </a:xfrm>
        </p:spPr>
        <p:txBody>
          <a:bodyPr/>
          <a:lstStyle/>
          <a:p>
            <a:r>
              <a:rPr lang="lv-LV" dirty="0" smtClean="0"/>
              <a:t>Otrais produkts atstāj aktīvo centru un enzīms ir gatavs jauna peptīda šķelšanai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484563" cy="341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424" y="908720"/>
            <a:ext cx="3687688" cy="351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95" y="4414392"/>
            <a:ext cx="2182366" cy="121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>
          <a:xfrm>
            <a:off x="2057400" y="2583488"/>
            <a:ext cx="1947163" cy="1759912"/>
          </a:xfrm>
          <a:custGeom>
            <a:avLst/>
            <a:gdLst>
              <a:gd name="connsiteX0" fmla="*/ 0 w 1947163"/>
              <a:gd name="connsiteY0" fmla="*/ 3848 h 1759912"/>
              <a:gd name="connsiteX1" fmla="*/ 779318 w 1947163"/>
              <a:gd name="connsiteY1" fmla="*/ 3848 h 1759912"/>
              <a:gd name="connsiteX2" fmla="*/ 1361209 w 1947163"/>
              <a:gd name="connsiteY2" fmla="*/ 3848 h 1759912"/>
              <a:gd name="connsiteX3" fmla="*/ 1558636 w 1947163"/>
              <a:gd name="connsiteY3" fmla="*/ 55803 h 1759912"/>
              <a:gd name="connsiteX4" fmla="*/ 1787236 w 1947163"/>
              <a:gd name="connsiteY4" fmla="*/ 211667 h 1759912"/>
              <a:gd name="connsiteX5" fmla="*/ 1932709 w 1947163"/>
              <a:gd name="connsiteY5" fmla="*/ 450657 h 1759912"/>
              <a:gd name="connsiteX6" fmla="*/ 1943100 w 1947163"/>
              <a:gd name="connsiteY6" fmla="*/ 1146848 h 1759912"/>
              <a:gd name="connsiteX7" fmla="*/ 1943100 w 1947163"/>
              <a:gd name="connsiteY7" fmla="*/ 1759912 h 175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7163" h="1759912">
                <a:moveTo>
                  <a:pt x="0" y="3848"/>
                </a:moveTo>
                <a:lnTo>
                  <a:pt x="779318" y="3848"/>
                </a:lnTo>
                <a:cubicBezTo>
                  <a:pt x="1006186" y="3848"/>
                  <a:pt x="1231323" y="-4811"/>
                  <a:pt x="1361209" y="3848"/>
                </a:cubicBezTo>
                <a:cubicBezTo>
                  <a:pt x="1491095" y="12507"/>
                  <a:pt x="1487632" y="21167"/>
                  <a:pt x="1558636" y="55803"/>
                </a:cubicBezTo>
                <a:cubicBezTo>
                  <a:pt x="1629640" y="90439"/>
                  <a:pt x="1724891" y="145858"/>
                  <a:pt x="1787236" y="211667"/>
                </a:cubicBezTo>
                <a:cubicBezTo>
                  <a:pt x="1849581" y="277476"/>
                  <a:pt x="1906732" y="294793"/>
                  <a:pt x="1932709" y="450657"/>
                </a:cubicBezTo>
                <a:cubicBezTo>
                  <a:pt x="1958686" y="606521"/>
                  <a:pt x="1941368" y="928639"/>
                  <a:pt x="1943100" y="1146848"/>
                </a:cubicBezTo>
                <a:cubicBezTo>
                  <a:pt x="1944832" y="1365057"/>
                  <a:pt x="1943966" y="1562484"/>
                  <a:pt x="1943100" y="1759912"/>
                </a:cubicBezTo>
              </a:path>
            </a:pathLst>
          </a:cu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973390" y="1844824"/>
            <a:ext cx="122413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797" y="2393016"/>
            <a:ext cx="563686" cy="55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0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Kamēr mēs te runājām...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Un 10 minūšu laikā aptuveni sapratām, kas </a:t>
            </a:r>
            <a:r>
              <a:rPr lang="lv-LV" dirty="0" err="1" smtClean="0"/>
              <a:t>himotripsīna</a:t>
            </a:r>
            <a:r>
              <a:rPr lang="lv-LV" dirty="0" smtClean="0"/>
              <a:t> molekulām ir darāms</a:t>
            </a:r>
          </a:p>
          <a:p>
            <a:r>
              <a:rPr lang="lv-LV" dirty="0" smtClean="0"/>
              <a:t>Mūsu organismā esošās aptuveni 10</a:t>
            </a:r>
            <a:r>
              <a:rPr lang="lv-LV" baseline="30000" dirty="0" smtClean="0"/>
              <a:t>18</a:t>
            </a:r>
            <a:r>
              <a:rPr lang="lv-LV" dirty="0" smtClean="0"/>
              <a:t> </a:t>
            </a:r>
            <a:r>
              <a:rPr lang="lv-LV" dirty="0" err="1" smtClean="0"/>
              <a:t>himotripsīna</a:t>
            </a:r>
            <a:r>
              <a:rPr lang="lv-LV" dirty="0" smtClean="0"/>
              <a:t> molekulas pašas visu saprata...</a:t>
            </a:r>
          </a:p>
          <a:p>
            <a:r>
              <a:rPr lang="lv-LV" dirty="0" smtClean="0"/>
              <a:t>Un pusdienās apēstos proteīnus sašķēla apmēram 10</a:t>
            </a:r>
            <a:r>
              <a:rPr lang="lv-LV" baseline="30000" dirty="0" smtClean="0"/>
              <a:t>22</a:t>
            </a:r>
            <a:r>
              <a:rPr lang="lv-LV" dirty="0" smtClean="0"/>
              <a:t> peptīdos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8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229600" cy="1143000"/>
          </a:xfrm>
        </p:spPr>
        <p:txBody>
          <a:bodyPr/>
          <a:lstStyle/>
          <a:p>
            <a:r>
              <a:rPr lang="lv-LV" dirty="0" smtClean="0"/>
              <a:t>HIV </a:t>
            </a:r>
            <a:r>
              <a:rPr lang="lv-LV" dirty="0" err="1" smtClean="0"/>
              <a:t>proteāze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256584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Vairāki HIV vīrusa proteīni tiek sintezēti kā </a:t>
            </a:r>
            <a:r>
              <a:rPr lang="lv-LV" sz="2400" dirty="0" err="1" smtClean="0"/>
              <a:t>poliproteīni</a:t>
            </a:r>
            <a:r>
              <a:rPr lang="lv-LV" sz="2400" dirty="0" smtClean="0"/>
              <a:t>, kurus nepieciešams sašķelt funkcionālās vienībās</a:t>
            </a:r>
          </a:p>
          <a:p>
            <a:r>
              <a:rPr lang="lv-LV" sz="2400" dirty="0" smtClean="0"/>
              <a:t>Sašķelšanu veic HIV </a:t>
            </a:r>
            <a:r>
              <a:rPr lang="lv-LV" sz="2400" dirty="0" err="1" smtClean="0"/>
              <a:t>proteāze</a:t>
            </a:r>
            <a:endParaRPr lang="lv-LV" sz="2400" dirty="0" smtClean="0"/>
          </a:p>
          <a:p>
            <a:r>
              <a:rPr lang="lv-LV" sz="2400" dirty="0" smtClean="0"/>
              <a:t>HIV </a:t>
            </a:r>
            <a:r>
              <a:rPr lang="lv-LV" sz="2400" dirty="0" err="1" smtClean="0"/>
              <a:t>proteāze</a:t>
            </a:r>
            <a:r>
              <a:rPr lang="lv-LV" sz="2400" dirty="0" smtClean="0"/>
              <a:t> ir </a:t>
            </a:r>
            <a:r>
              <a:rPr lang="lv-LV" sz="2400" dirty="0" err="1" smtClean="0"/>
              <a:t>aspartilproteāze</a:t>
            </a:r>
            <a:r>
              <a:rPr lang="lv-LV" sz="2400" dirty="0" smtClean="0"/>
              <a:t> ar diviem </a:t>
            </a:r>
            <a:r>
              <a:rPr lang="lv-LV" sz="2400" dirty="0" err="1" smtClean="0"/>
              <a:t>aspartātiem</a:t>
            </a:r>
            <a:r>
              <a:rPr lang="lv-LV" sz="2400" dirty="0" smtClean="0"/>
              <a:t> aktīvajā centrā</a:t>
            </a:r>
          </a:p>
          <a:p>
            <a:r>
              <a:rPr lang="lv-LV" sz="2400" dirty="0" smtClean="0"/>
              <a:t>Atšķirībā no serīna </a:t>
            </a:r>
            <a:r>
              <a:rPr lang="lv-LV" sz="2400" dirty="0" err="1" smtClean="0"/>
              <a:t>proteāzēm</a:t>
            </a:r>
            <a:r>
              <a:rPr lang="lv-LV" sz="2400" dirty="0" smtClean="0"/>
              <a:t>, </a:t>
            </a:r>
            <a:r>
              <a:rPr lang="lv-LV" sz="2400" dirty="0" err="1" smtClean="0"/>
              <a:t>aspartāta</a:t>
            </a:r>
            <a:r>
              <a:rPr lang="lv-LV" sz="2400" dirty="0" smtClean="0"/>
              <a:t> </a:t>
            </a:r>
            <a:r>
              <a:rPr lang="lv-LV" sz="2400" dirty="0" err="1" smtClean="0"/>
              <a:t>proteāzes</a:t>
            </a:r>
            <a:r>
              <a:rPr lang="lv-LV" sz="2400" dirty="0" smtClean="0"/>
              <a:t> veicina H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O molekulas tiešu uzbrukumu peptīda saitei</a:t>
            </a:r>
          </a:p>
          <a:p>
            <a:r>
              <a:rPr lang="lv-LV" sz="2400" dirty="0" smtClean="0"/>
              <a:t>HIV </a:t>
            </a:r>
            <a:r>
              <a:rPr lang="lv-LV" sz="2400" dirty="0" err="1" smtClean="0"/>
              <a:t>proteāzes</a:t>
            </a:r>
            <a:r>
              <a:rPr lang="lv-LV" sz="2400" dirty="0" smtClean="0"/>
              <a:t> aktīvā centra atlikumi neveido </a:t>
            </a:r>
            <a:r>
              <a:rPr lang="lv-LV" sz="2400" dirty="0" err="1" smtClean="0"/>
              <a:t>kovalentus</a:t>
            </a:r>
            <a:r>
              <a:rPr lang="lv-LV" sz="2400" dirty="0" smtClean="0"/>
              <a:t> starpproduktus ar šķeļamo peptīdu</a:t>
            </a:r>
          </a:p>
          <a:p>
            <a:r>
              <a:rPr lang="lv-LV" sz="2400" dirty="0" smtClean="0"/>
              <a:t>HIV </a:t>
            </a:r>
            <a:r>
              <a:rPr lang="lv-LV" sz="2400" dirty="0" err="1" smtClean="0"/>
              <a:t>proteāze</a:t>
            </a:r>
            <a:r>
              <a:rPr lang="lv-LV" sz="2400" dirty="0" smtClean="0"/>
              <a:t> ir viens no galvenajiem </a:t>
            </a:r>
            <a:r>
              <a:rPr lang="lv-LV" sz="2400" dirty="0" err="1" smtClean="0"/>
              <a:t>mērķproteīniem</a:t>
            </a:r>
            <a:r>
              <a:rPr lang="lv-LV" sz="2400" dirty="0" smtClean="0"/>
              <a:t> jaunu zāļu izstrādei</a:t>
            </a:r>
          </a:p>
          <a:p>
            <a:r>
              <a:rPr lang="lv-LV" sz="2400" dirty="0" smtClean="0"/>
              <a:t>Šobrīd komerciāli ir pieejami 10 FDA apstiprināti medikamenti, kuri darbojas kā HIV </a:t>
            </a:r>
            <a:r>
              <a:rPr lang="lv-LV" sz="2400" dirty="0" err="1" smtClean="0"/>
              <a:t>proteāzes</a:t>
            </a:r>
            <a:r>
              <a:rPr lang="lv-LV" sz="2400" dirty="0" smtClean="0"/>
              <a:t> inhibitori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9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97152"/>
            <a:ext cx="8229600" cy="1761059"/>
          </a:xfrm>
        </p:spPr>
        <p:txBody>
          <a:bodyPr>
            <a:normAutofit/>
          </a:bodyPr>
          <a:lstStyle/>
          <a:p>
            <a:r>
              <a:rPr lang="lv-LV" sz="2400" dirty="0" smtClean="0"/>
              <a:t>Ūdens molekula piesaistās pie </a:t>
            </a:r>
            <a:r>
              <a:rPr lang="lv-LV" sz="2400" dirty="0" err="1" smtClean="0"/>
              <a:t>karbonilgrupas</a:t>
            </a:r>
            <a:r>
              <a:rPr lang="lv-LV" sz="2400" dirty="0" smtClean="0"/>
              <a:t>, veidojot </a:t>
            </a:r>
            <a:r>
              <a:rPr lang="lv-LV" sz="2400" dirty="0" err="1" smtClean="0"/>
              <a:t>tetraedrisko</a:t>
            </a:r>
            <a:r>
              <a:rPr lang="lv-LV" sz="2400" dirty="0" smtClean="0"/>
              <a:t> starpstāvokli</a:t>
            </a:r>
          </a:p>
          <a:p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34327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17074"/>
            <a:ext cx="3488159" cy="365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283968" y="2780928"/>
            <a:ext cx="36004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HIV </a:t>
            </a:r>
            <a:r>
              <a:rPr lang="lv-LV" dirty="0" err="1" smtClean="0"/>
              <a:t>proteāzes</a:t>
            </a:r>
            <a:r>
              <a:rPr lang="lv-LV" dirty="0" smtClean="0"/>
              <a:t> darbības mehānisms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0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72819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3488159" cy="365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1777"/>
            <a:ext cx="3600400" cy="366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HIV </a:t>
            </a:r>
            <a:r>
              <a:rPr lang="lv-LV" dirty="0" err="1" smtClean="0"/>
              <a:t>proteāzes</a:t>
            </a:r>
            <a:r>
              <a:rPr lang="lv-LV" dirty="0" smtClean="0"/>
              <a:t> darbības mehānisms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283968" y="2780928"/>
            <a:ext cx="36004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0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able_06_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5003"/>
            <a:ext cx="8011616" cy="559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1" y="5157192"/>
            <a:ext cx="786759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10</a:t>
            </a:r>
            <a:r>
              <a:rPr lang="lv-LV" sz="2400" baseline="30000" dirty="0" smtClean="0"/>
              <a:t>17</a:t>
            </a:r>
            <a:r>
              <a:rPr lang="lv-LV" sz="2400" dirty="0" smtClean="0"/>
              <a:t> paātrinājums – reakcija, kura bez enzīma notiktu 78 miljonus gadu, notiek 18 milisekundēs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Kamēr mēs te runājām...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Es ļoti ceru, ka šajā telpā neviena HIV </a:t>
            </a:r>
            <a:r>
              <a:rPr lang="lv-LV" dirty="0" err="1" smtClean="0"/>
              <a:t>proteāzes</a:t>
            </a:r>
            <a:r>
              <a:rPr lang="lv-LV" dirty="0" smtClean="0"/>
              <a:t> molekula nesašķēla nevienu peptīdu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11266"/>
            <a:ext cx="8229600" cy="1143000"/>
          </a:xfrm>
        </p:spPr>
        <p:txBody>
          <a:bodyPr/>
          <a:lstStyle/>
          <a:p>
            <a:r>
              <a:rPr lang="lv-LV" dirty="0" smtClean="0"/>
              <a:t>Enzīmu kinētika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1703468"/>
          </a:xfrm>
        </p:spPr>
        <p:txBody>
          <a:bodyPr>
            <a:normAutofit/>
          </a:bodyPr>
          <a:lstStyle/>
          <a:p>
            <a:r>
              <a:rPr lang="lv-LV" sz="2400" dirty="0" smtClean="0"/>
              <a:t>Enzīmu kinētika pēta enzimātisko reakciju ātrumu un tā izmaiņas eksperimentālajos apstākļos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83568" y="1772816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/>
              <a:t>Reakcijas ātrums – </a:t>
            </a:r>
            <a:r>
              <a:rPr lang="lv-LV" sz="2400" dirty="0" smtClean="0"/>
              <a:t>substrāta vai produkta </a:t>
            </a:r>
            <a:r>
              <a:rPr lang="lv-LV" sz="2400" dirty="0"/>
              <a:t>koncentrācijas </a:t>
            </a:r>
            <a:r>
              <a:rPr lang="lv-LV" sz="2400" dirty="0" smtClean="0"/>
              <a:t>izmaiņa </a:t>
            </a:r>
            <a:r>
              <a:rPr lang="lv-LV" sz="2400" dirty="0"/>
              <a:t>laika vienībā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2978377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/>
              <a:t>S</a:t>
            </a:r>
            <a:r>
              <a:rPr lang="lv-LV" sz="3200" dirty="0">
                <a:latin typeface="Calibri"/>
              </a:rPr>
              <a:t> </a:t>
            </a:r>
            <a:r>
              <a:rPr lang="lv-LV" sz="3200" dirty="0" smtClean="0">
                <a:latin typeface="Calibri"/>
              </a:rPr>
              <a:t>                  P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3568" y="3270764"/>
            <a:ext cx="151216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1844" y="2747544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Enzīms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699792" y="2855265"/>
            <a:ext cx="5976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Pēc laika t produkta koncentrācija ir [P</a:t>
            </a:r>
            <a:r>
              <a:rPr lang="lv-LV" sz="2400" baseline="-25000" dirty="0" smtClean="0"/>
              <a:t>1</a:t>
            </a:r>
            <a:r>
              <a:rPr lang="lv-LV" sz="2400" dirty="0" smtClean="0"/>
              <a:t>] un substrāta koncentrācija [S</a:t>
            </a:r>
            <a:r>
              <a:rPr lang="lv-LV" sz="2400" baseline="-25000" dirty="0" smtClean="0"/>
              <a:t>1</a:t>
            </a:r>
            <a:r>
              <a:rPr lang="lv-LV" sz="2400" dirty="0" smtClean="0"/>
              <a:t>]</a:t>
            </a:r>
          </a:p>
          <a:p>
            <a:r>
              <a:rPr lang="lv-LV" sz="2400" dirty="0" smtClean="0"/>
              <a:t>Pēc laika t+</a:t>
            </a:r>
            <a:r>
              <a:rPr lang="el-GR" sz="2400" dirty="0" smtClean="0"/>
              <a:t>Δ</a:t>
            </a:r>
            <a:r>
              <a:rPr lang="lv-LV" sz="2400" dirty="0" smtClean="0"/>
              <a:t>t produkta koncentrācija ir [P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] un substrāta koncentrācija [S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1450" y="4523671"/>
                <a:ext cx="3668572" cy="734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sz="2800" b="0" i="1" smtClean="0">
                        <a:latin typeface="Cambria Math"/>
                      </a:rPr>
                      <m:t>𝑉</m:t>
                    </m:r>
                    <m:r>
                      <a:rPr lang="lv-LV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lv-LV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800" b="0" i="1" smtClean="0">
                                <a:latin typeface="Cambria Math"/>
                              </a:rPr>
                              <m:t>𝑃</m:t>
                            </m:r>
                            <m:r>
                              <a:rPr lang="lv-LV" sz="2800" b="0" i="1" baseline="-25000" smtClean="0">
                                <a:latin typeface="Cambria Math"/>
                              </a:rPr>
                              <m:t>2</m:t>
                            </m:r>
                          </m:e>
                        </m:d>
                        <m:r>
                          <a:rPr lang="lv-LV" sz="2800" b="0" i="1" smtClean="0">
                            <a:latin typeface="Cambria Math"/>
                          </a:rPr>
                          <m:t>−[</m:t>
                        </m:r>
                        <m:r>
                          <a:rPr lang="lv-LV" sz="2800" b="0" i="1" smtClean="0">
                            <a:latin typeface="Cambria Math"/>
                          </a:rPr>
                          <m:t>𝑃</m:t>
                        </m:r>
                        <m:r>
                          <a:rPr lang="lv-LV" sz="2800" b="0" i="1" baseline="-25000" smtClean="0">
                            <a:latin typeface="Cambria Math"/>
                          </a:rPr>
                          <m:t>1</m:t>
                        </m:r>
                        <m:r>
                          <a:rPr lang="lv-LV" sz="2800" b="0" i="1" smtClean="0">
                            <a:latin typeface="Cambria Math"/>
                          </a:rPr>
                          <m:t>]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 b="0" i="1" smtClean="0">
                            <a:latin typeface="Cambria Math"/>
                          </a:rPr>
                          <m:t>Δ</m:t>
                        </m:r>
                        <m:r>
                          <a:rPr lang="lv-LV" sz="2800" b="0" i="1" smtClean="0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r>
                  <a:rPr lang="lv-LV" sz="28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lv-LV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800" b="0" i="1" smtClean="0">
                                <a:latin typeface="Cambria Math"/>
                              </a:rPr>
                              <m:t>𝑆</m:t>
                            </m:r>
                            <m:r>
                              <a:rPr lang="lv-LV" sz="2800" b="0" i="1" baseline="-25000" smtClean="0">
                                <a:latin typeface="Cambria Math"/>
                              </a:rPr>
                              <m:t>1</m:t>
                            </m:r>
                          </m:e>
                        </m:d>
                        <m:r>
                          <a:rPr lang="lv-LV" sz="2800" i="1">
                            <a:latin typeface="Cambria Math"/>
                          </a:rPr>
                          <m:t>−[</m:t>
                        </m:r>
                        <m:r>
                          <a:rPr lang="lv-LV" sz="2800" b="0" i="1" smtClean="0">
                            <a:latin typeface="Cambria Math"/>
                          </a:rPr>
                          <m:t>𝑆</m:t>
                        </m:r>
                        <m:r>
                          <a:rPr lang="lv-LV" sz="2800" b="0" i="1" baseline="-25000" smtClean="0">
                            <a:latin typeface="Cambria Math"/>
                          </a:rPr>
                          <m:t>2</m:t>
                        </m:r>
                        <m:r>
                          <a:rPr lang="lv-LV" sz="2800" i="1">
                            <a:latin typeface="Cambria Math"/>
                          </a:rPr>
                          <m:t>]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 i="1">
                            <a:latin typeface="Cambria Math"/>
                          </a:rPr>
                          <m:t>Δ</m:t>
                        </m:r>
                        <m:r>
                          <a:rPr lang="lv-LV" sz="2800" i="1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50" y="4523671"/>
                <a:ext cx="3668572" cy="734881"/>
              </a:xfrm>
              <a:prstGeom prst="rect">
                <a:avLst/>
              </a:prstGeom>
              <a:blipFill rotWithShape="1">
                <a:blip r:embed="rId2"/>
                <a:stretch>
                  <a:fillRect b="-10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51520" y="5589240"/>
            <a:ext cx="8638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Mainoties substrāta koncentrācijai, mainās arī reakcijas ātrums</a:t>
            </a:r>
          </a:p>
          <a:p>
            <a:r>
              <a:rPr lang="lv-LV" sz="2400" dirty="0" smtClean="0"/>
              <a:t>Tādejādi, reakcijas ātrums mainās reakcijas gaitā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716016" y="4524423"/>
                <a:ext cx="3668572" cy="734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sz="2800" b="0" i="1" smtClean="0">
                        <a:latin typeface="Cambria Math"/>
                      </a:rPr>
                      <m:t>𝑉</m:t>
                    </m:r>
                    <m:r>
                      <a:rPr lang="lv-LV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800" b="0" i="1" smtClean="0">
                            <a:latin typeface="Cambria Math"/>
                          </a:rPr>
                          <m:t>𝑑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lv-LV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800" b="0" i="1" smtClean="0">
                                <a:latin typeface="Cambria Math"/>
                              </a:rPr>
                              <m:t>𝑃</m:t>
                            </m:r>
                          </m:e>
                        </m:d>
                      </m:num>
                      <m:den>
                        <m:r>
                          <a:rPr lang="lv-LV" sz="2800" b="0" i="1" smtClean="0"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lv-LV" sz="28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800" b="0" i="1" smtClean="0">
                            <a:latin typeface="Cambria Math"/>
                          </a:rPr>
                          <m:t>𝑑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lv-LV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800" b="0" i="1" smtClean="0">
                                <a:latin typeface="Cambria Math"/>
                              </a:rPr>
                              <m:t>𝑆</m:t>
                            </m:r>
                          </m:e>
                        </m:d>
                      </m:num>
                      <m:den>
                        <m:r>
                          <a:rPr lang="lv-LV" sz="2800" b="0" i="1" smtClean="0">
                            <a:latin typeface="Cambria Math"/>
                          </a:rPr>
                          <m:t>𝑑</m:t>
                        </m:r>
                        <m:r>
                          <a:rPr lang="lv-LV" sz="2800" i="1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4524423"/>
                <a:ext cx="3668572" cy="734881"/>
              </a:xfrm>
              <a:prstGeom prst="rect">
                <a:avLst/>
              </a:prstGeom>
              <a:blipFill rotWithShape="1">
                <a:blip r:embed="rId3"/>
                <a:stretch>
                  <a:fillRect b="-10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1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8" grpId="0"/>
      <p:bldP spid="10" grpId="0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Ķīmiskās reakcijas ātruma konstante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20888"/>
            <a:ext cx="8229600" cy="1656184"/>
          </a:xfrm>
        </p:spPr>
        <p:txBody>
          <a:bodyPr/>
          <a:lstStyle/>
          <a:p>
            <a:r>
              <a:rPr lang="lv-LV" dirty="0" smtClean="0"/>
              <a:t>Ķīmiskās reakcijas ātrums ir atkarīgs no substrāta koncentrācijas un atbilstošās reakcijas ātruma konstantes: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99369" y="162880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/>
              <a:t>S</a:t>
            </a:r>
            <a:r>
              <a:rPr lang="lv-LV" sz="3200" dirty="0">
                <a:latin typeface="Calibri"/>
              </a:rPr>
              <a:t> </a:t>
            </a:r>
            <a:r>
              <a:rPr lang="lv-LV" sz="3200" dirty="0" smtClean="0">
                <a:latin typeface="Calibri"/>
              </a:rPr>
              <a:t>                  P</a:t>
            </a:r>
            <a:endParaRPr lang="en-US" sz="32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731417" y="1885447"/>
            <a:ext cx="151216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27258" y="1423782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endParaRPr lang="en-US" sz="24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535548" y="4149080"/>
            <a:ext cx="175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dirty="0" err="1" smtClean="0"/>
              <a:t>V=k[S</a:t>
            </a:r>
            <a:r>
              <a:rPr lang="lv-LV" sz="3600" dirty="0" smtClean="0"/>
              <a:t>]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975436" y="5013176"/>
            <a:ext cx="7701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Ķīmisko reakciju ātruma konstanti var noteikt eksperimentāli, mērot reakcijas ātrumu pie aptuveni nemainīgām substrāta </a:t>
            </a:r>
            <a:r>
              <a:rPr lang="lv-LV" sz="2400" dirty="0" err="1" smtClean="0"/>
              <a:t>koncentrācijām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/>
      <p:bldP spid="11" grpId="0"/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Enzimātisko</a:t>
            </a:r>
            <a:r>
              <a:rPr lang="lv-LV" dirty="0" smtClean="0"/>
              <a:t> reakciju vienādojumi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1224136"/>
          </a:xfrm>
        </p:spPr>
        <p:txBody>
          <a:bodyPr/>
          <a:lstStyle/>
          <a:p>
            <a:r>
              <a:rPr lang="lv-LV" dirty="0" smtClean="0"/>
              <a:t>Parasti </a:t>
            </a:r>
            <a:r>
              <a:rPr lang="lv-LV" dirty="0" err="1" smtClean="0"/>
              <a:t>enzimātisko</a:t>
            </a:r>
            <a:r>
              <a:rPr lang="lv-LV" dirty="0" smtClean="0"/>
              <a:t> reakciju vienādojumu raksta formā: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27611" y="1788497"/>
            <a:ext cx="10801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1187651" y="2112533"/>
            <a:ext cx="360040" cy="3240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2483768" y="1921603"/>
            <a:ext cx="360040" cy="324036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851920" y="1759585"/>
            <a:ext cx="10801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4211960" y="2083621"/>
            <a:ext cx="360040" cy="3240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300192" y="1788497"/>
            <a:ext cx="10801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6660232" y="2112533"/>
            <a:ext cx="360040" cy="3240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7812360" y="1900536"/>
            <a:ext cx="360040" cy="324036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4211960" y="2112533"/>
            <a:ext cx="360040" cy="324036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951018" y="1921603"/>
            <a:ext cx="756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951018" y="2213264"/>
            <a:ext cx="732536" cy="16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292080" y="1931220"/>
            <a:ext cx="756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292080" y="2222881"/>
            <a:ext cx="732536" cy="16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51720" y="1820145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/>
              <a:t>+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7380312" y="1788497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/>
              <a:t>+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3083661" y="1438871"/>
            <a:ext cx="46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5436898" y="1438870"/>
            <a:ext cx="46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/>
              <a:t>2</a:t>
            </a:r>
            <a:endParaRPr lang="en-US" sz="2400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3095836" y="2368320"/>
            <a:ext cx="61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-1</a:t>
            </a:r>
            <a:endParaRPr lang="en-US" sz="2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5352314" y="2352684"/>
            <a:ext cx="61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-2</a:t>
            </a:r>
            <a:endParaRPr lang="en-US" sz="2400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1187651" y="1284296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2518656" y="1284584"/>
            <a:ext cx="43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S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4211960" y="123068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ES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6840252" y="123068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7884368" y="122335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P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060460" y="4077072"/>
                <a:ext cx="36364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S</m:t>
                      </m:r>
                      <m:r>
                        <a:rPr lang="lv-LV" sz="2800" i="0" smtClean="0">
                          <a:latin typeface="Cambria Math"/>
                          <a:ea typeface="Cambria Math"/>
                        </a:rPr>
                        <m:t>⇌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ES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⇋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P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460" y="4077072"/>
                <a:ext cx="3636404" cy="523220"/>
              </a:xfrm>
              <a:prstGeom prst="rect">
                <a:avLst/>
              </a:prstGeom>
              <a:blipFill rotWithShape="1">
                <a:blip r:embed="rId2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6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7" grpId="0" animBg="1"/>
      <p:bldP spid="8" grpId="0" animBg="1"/>
      <p:bldP spid="10" grpId="0" animBg="1"/>
      <p:bldP spid="12" grpId="0" animBg="1"/>
      <p:bldP spid="13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80" y="-99392"/>
            <a:ext cx="8229600" cy="1143000"/>
          </a:xfrm>
        </p:spPr>
        <p:txBody>
          <a:bodyPr/>
          <a:lstStyle/>
          <a:p>
            <a:r>
              <a:rPr lang="lv-LV" dirty="0" err="1" smtClean="0"/>
              <a:t>Enzimātisko</a:t>
            </a:r>
            <a:r>
              <a:rPr lang="lv-LV" dirty="0" smtClean="0"/>
              <a:t> reakciju vienādojumi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48" y="2857306"/>
            <a:ext cx="8229600" cy="1224136"/>
          </a:xfrm>
        </p:spPr>
        <p:txBody>
          <a:bodyPr>
            <a:noAutofit/>
          </a:bodyPr>
          <a:lstStyle/>
          <a:p>
            <a:r>
              <a:rPr lang="lv-LV" sz="2800" dirty="0" smtClean="0"/>
              <a:t>Vienādojumu var uzrakstīt arī nedaudz sarežģītākā formā, ņemot vērā, ka no enzīma-substrāta kompleksa vispirms izveidojas enzīma-produkta komplekss:</a:t>
            </a:r>
            <a:endParaRPr lang="en-US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74320" y="1776395"/>
            <a:ext cx="10801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434360" y="2100431"/>
            <a:ext cx="360040" cy="3240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1575415" y="1979473"/>
            <a:ext cx="360040" cy="324036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915816" y="1692350"/>
            <a:ext cx="10801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3275856" y="2016386"/>
            <a:ext cx="360040" cy="3240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840252" y="1788497"/>
            <a:ext cx="10801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7200292" y="2112533"/>
            <a:ext cx="360040" cy="3240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8172400" y="1972738"/>
            <a:ext cx="360040" cy="324036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3275856" y="2045298"/>
            <a:ext cx="360040" cy="324036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25104" y="1815732"/>
            <a:ext cx="756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025104" y="2107393"/>
            <a:ext cx="732536" cy="16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058140" y="1901423"/>
            <a:ext cx="756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058140" y="2193084"/>
            <a:ext cx="732536" cy="16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42177" y="1878015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/>
              <a:t>+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7885411" y="1715430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/>
              <a:t>+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2157747" y="1333000"/>
            <a:ext cx="46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6202958" y="1409073"/>
            <a:ext cx="46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3</a:t>
            </a:r>
            <a:endParaRPr lang="en-US" sz="2400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2169922" y="2262449"/>
            <a:ext cx="61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-1</a:t>
            </a:r>
            <a:endParaRPr lang="en-US" sz="2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6118374" y="2322887"/>
            <a:ext cx="61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-3</a:t>
            </a:r>
            <a:endParaRPr lang="en-US" sz="2400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434360" y="116476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1593417" y="116476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S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275856" y="116345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ES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7380312" y="123068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8244408" y="122501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P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132401" y="4709307"/>
                <a:ext cx="43639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S</m:t>
                      </m:r>
                      <m:r>
                        <a:rPr lang="lv-LV" sz="2800" i="0" smtClean="0">
                          <a:latin typeface="Cambria Math"/>
                          <a:ea typeface="Cambria Math"/>
                        </a:rPr>
                        <m:t>⇌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ES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⇋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EP</m:t>
                      </m:r>
                      <m:r>
                        <a:rPr lang="lv-LV" sz="2800">
                          <a:latin typeface="Cambria Math"/>
                          <a:ea typeface="Cambria Math"/>
                        </a:rPr>
                        <m:t>⇋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P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401" y="4709307"/>
                <a:ext cx="4363948" cy="523220"/>
              </a:xfrm>
              <a:prstGeom prst="rect">
                <a:avLst/>
              </a:prstGeom>
              <a:blipFill rotWithShape="1">
                <a:blip r:embed="rId2"/>
                <a:stretch>
                  <a:fillRect t="-10588" r="-1397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/>
          <p:cNvCxnSpPr/>
          <p:nvPr/>
        </p:nvCxnSpPr>
        <p:spPr>
          <a:xfrm>
            <a:off x="4079718" y="1878741"/>
            <a:ext cx="756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4079718" y="2170402"/>
            <a:ext cx="732536" cy="16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224536" y="1386391"/>
            <a:ext cx="46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/>
              <a:t>2</a:t>
            </a:r>
            <a:endParaRPr lang="en-US" sz="2400" baseline="-25000" dirty="0"/>
          </a:p>
        </p:txBody>
      </p:sp>
      <p:sp>
        <p:nvSpPr>
          <p:cNvPr id="38" name="TextBox 37"/>
          <p:cNvSpPr txBox="1"/>
          <p:nvPr/>
        </p:nvSpPr>
        <p:spPr>
          <a:xfrm>
            <a:off x="4139952" y="2300205"/>
            <a:ext cx="61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-2</a:t>
            </a:r>
            <a:endParaRPr lang="en-US" sz="2400" baseline="-25000" dirty="0"/>
          </a:p>
        </p:txBody>
      </p:sp>
      <p:sp>
        <p:nvSpPr>
          <p:cNvPr id="39" name="Rounded Rectangle 38"/>
          <p:cNvSpPr/>
          <p:nvPr/>
        </p:nvSpPr>
        <p:spPr>
          <a:xfrm>
            <a:off x="4960091" y="1757220"/>
            <a:ext cx="10801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5320131" y="2081256"/>
            <a:ext cx="360040" cy="3240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5320131" y="2110168"/>
            <a:ext cx="360040" cy="324036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320131" y="122832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EP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5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7" grpId="0"/>
      <p:bldP spid="38" grpId="0"/>
      <p:bldP spid="39" grpId="0" animBg="1"/>
      <p:bldP spid="40" grpId="0" animBg="1"/>
      <p:bldP spid="41" grpId="0" animBg="1"/>
      <p:bldP spid="4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80" y="-99392"/>
            <a:ext cx="8229600" cy="1143000"/>
          </a:xfrm>
        </p:spPr>
        <p:txBody>
          <a:bodyPr/>
          <a:lstStyle/>
          <a:p>
            <a:r>
              <a:rPr lang="lv-LV" dirty="0" smtClean="0"/>
              <a:t>Ātrumu limitējošais solis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92696"/>
            <a:ext cx="8229600" cy="1440160"/>
          </a:xfrm>
        </p:spPr>
        <p:txBody>
          <a:bodyPr>
            <a:noAutofit/>
          </a:bodyPr>
          <a:lstStyle/>
          <a:p>
            <a:r>
              <a:rPr lang="lv-LV" sz="2400" dirty="0" smtClean="0"/>
              <a:t>Vienādojumu var uzrakstīt arī, ņemot vērā, ka no enzīma-substrāta kompleksa secīgi izveidojas dažādi starpprodukti 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51520" y="1484784"/>
                <a:ext cx="80283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S</m:t>
                      </m:r>
                      <m:r>
                        <a:rPr lang="lv-LV" sz="2800" i="0" smtClean="0">
                          <a:latin typeface="Cambria Math"/>
                          <a:ea typeface="Cambria Math"/>
                        </a:rPr>
                        <m:t>⇌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ES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⇋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EP</m:t>
                      </m:r>
                      <m:r>
                        <a:rPr lang="lv-LV" sz="2800" b="0" i="0" baseline="-25000" smtClean="0">
                          <a:latin typeface="Cambria Math"/>
                          <a:ea typeface="Cambria Math"/>
                        </a:rPr>
                        <m:t>1</m:t>
                      </m:r>
                      <m:r>
                        <a:rPr lang="lv-LV" sz="2800">
                          <a:latin typeface="Cambria Math"/>
                          <a:ea typeface="Cambria Math"/>
                        </a:rPr>
                        <m:t>⇋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EP</m:t>
                      </m:r>
                      <m:r>
                        <a:rPr lang="lv-LV" sz="2800" b="0" i="0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lv-LV" sz="2800">
                          <a:latin typeface="Cambria Math"/>
                          <a:ea typeface="Cambria Math"/>
                        </a:rPr>
                        <m:t>…⇋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EP</m:t>
                      </m:r>
                      <m:r>
                        <a:rPr lang="lv-LV" sz="2800">
                          <a:latin typeface="Cambria Math"/>
                          <a:ea typeface="Cambria Math"/>
                        </a:rPr>
                        <m:t>⇋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P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484784"/>
                <a:ext cx="8028384" cy="523220"/>
              </a:xfrm>
              <a:prstGeom prst="rect">
                <a:avLst/>
              </a:prstGeom>
              <a:blipFill rotWithShape="1">
                <a:blip r:embed="rId2"/>
                <a:stretch>
                  <a:fillRect t="-10588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0" y="2052392"/>
            <a:ext cx="89424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Kopējais reakcijas ātrums ir atkarīgs no tā soļa, kuram ir visaugstākā aktivācijas enerģija – t.i. </a:t>
            </a:r>
            <a:r>
              <a:rPr lang="lv-LV" sz="2400" i="1" dirty="0" smtClean="0"/>
              <a:t>ātrumu limitējošā soļa</a:t>
            </a:r>
            <a:endParaRPr lang="lv-LV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Daudzām </a:t>
            </a:r>
            <a:r>
              <a:rPr lang="lv-LV" sz="2400" dirty="0" err="1" smtClean="0"/>
              <a:t>enzimātiskajām</a:t>
            </a:r>
            <a:r>
              <a:rPr lang="lv-LV" sz="2400" dirty="0" smtClean="0"/>
              <a:t> reakcijām ir viens ātrumu limitējošais solis un citu soļu ietekme uz kopējo reakcijas ātrumu ir niecīga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Ir arī tādas </a:t>
            </a:r>
            <a:r>
              <a:rPr lang="lv-LV" sz="2400" dirty="0" err="1" smtClean="0"/>
              <a:t>enzimātiskās</a:t>
            </a:r>
            <a:r>
              <a:rPr lang="lv-LV" sz="2400" dirty="0" smtClean="0"/>
              <a:t> reakcijas, kurām vairākiem soļiem ir līdzīgas aktivācijas enerģijas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Dažkārt, ātrumu limitējošais solis var mainīties atkarībā no reakcijas apstākļiem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err="1" smtClean="0"/>
              <a:t>Enzimātisko</a:t>
            </a:r>
            <a:r>
              <a:rPr lang="lv-LV" sz="2400" dirty="0" smtClean="0"/>
              <a:t> reakciju rakstot vispārējā formā, ātrumu limitējošais solis parasti ir produkta veidošanās no enzīma-substrāta kompleksa: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475656" y="5736360"/>
                <a:ext cx="36364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S</m:t>
                      </m:r>
                      <m:r>
                        <a:rPr lang="lv-LV" sz="2800" i="0" smtClean="0">
                          <a:latin typeface="Cambria Math"/>
                          <a:ea typeface="Cambria Math"/>
                        </a:rPr>
                        <m:t>⇌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ES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⇋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P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5736360"/>
                <a:ext cx="3636404" cy="523220"/>
              </a:xfrm>
              <a:prstGeom prst="rect">
                <a:avLst/>
              </a:prstGeom>
              <a:blipFill rotWithShape="1">
                <a:blip r:embed="rId3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627784" y="6381328"/>
            <a:ext cx="273630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Ātrumu limitējošais solis</a:t>
            </a:r>
            <a:endParaRPr lang="en-US" sz="2000" dirty="0"/>
          </a:p>
        </p:txBody>
      </p:sp>
      <p:sp>
        <p:nvSpPr>
          <p:cNvPr id="17" name="Up Arrow 16"/>
          <p:cNvSpPr/>
          <p:nvPr/>
        </p:nvSpPr>
        <p:spPr>
          <a:xfrm>
            <a:off x="3535896" y="6176438"/>
            <a:ext cx="360040" cy="1662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7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3" grpId="0"/>
      <p:bldP spid="14" grpId="0" animBg="1"/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54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err="1" smtClean="0"/>
              <a:t>Enzimātisko</a:t>
            </a:r>
            <a:r>
              <a:rPr lang="lv-LV" dirty="0" smtClean="0"/>
              <a:t> reakciju sākuma ātrums</a:t>
            </a:r>
            <a:r>
              <a:rPr lang="lv-LV" dirty="0"/>
              <a:t> </a:t>
            </a:r>
            <a:r>
              <a:rPr lang="lv-LV" dirty="0" err="1"/>
              <a:t>V</a:t>
            </a:r>
            <a:r>
              <a:rPr lang="lv-LV" baseline="-25000" dirty="0" err="1"/>
              <a:t>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4422580"/>
            <a:ext cx="8640960" cy="2121572"/>
          </a:xfrm>
        </p:spPr>
        <p:txBody>
          <a:bodyPr>
            <a:normAutofit fontScale="92500" lnSpcReduction="10000"/>
          </a:bodyPr>
          <a:lstStyle/>
          <a:p>
            <a:r>
              <a:rPr lang="lv-LV" sz="2400" dirty="0" smtClean="0"/>
              <a:t>Reakcijas sākumā substrāta koncentrācija mainās relatīvi nedaudz, tādēļ reakcijas ātrums ir gandrīz konstants  </a:t>
            </a:r>
          </a:p>
          <a:p>
            <a:r>
              <a:rPr lang="lv-LV" sz="2400" dirty="0" smtClean="0"/>
              <a:t>Reakcijai progresējot, substrāts tiek patērēts un reakcijas ātrums samazinās</a:t>
            </a:r>
          </a:p>
          <a:p>
            <a:r>
              <a:rPr lang="lv-LV" sz="2400" dirty="0" smtClean="0"/>
              <a:t>Kinētikā parasti mēra reakcijas sākuma ātrumu </a:t>
            </a:r>
            <a:r>
              <a:rPr lang="lv-LV" sz="2400" dirty="0" err="1" smtClean="0"/>
              <a:t>V</a:t>
            </a:r>
            <a:r>
              <a:rPr lang="lv-LV" sz="2400" baseline="-25000" dirty="0" err="1" smtClean="0"/>
              <a:t>o</a:t>
            </a:r>
            <a:endParaRPr lang="lv-LV" sz="2400" baseline="-25000" dirty="0" smtClean="0"/>
          </a:p>
          <a:p>
            <a:r>
              <a:rPr lang="lv-LV" sz="2400" dirty="0" err="1" smtClean="0"/>
              <a:t>V</a:t>
            </a:r>
            <a:r>
              <a:rPr lang="lv-LV" sz="2400" baseline="-25000" dirty="0" err="1" smtClean="0"/>
              <a:t>o</a:t>
            </a:r>
            <a:r>
              <a:rPr lang="lv-LV" sz="2400" dirty="0" smtClean="0"/>
              <a:t> pieaug, palielinot substrāta koncentrāciju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91920"/>
            <a:ext cx="3456384" cy="291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-279383" y="1566071"/>
            <a:ext cx="1656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Produkta koncentrācija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27884" y="4003662"/>
            <a:ext cx="828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Laiks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51720" y="303613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V</a:t>
            </a:r>
            <a:r>
              <a:rPr lang="lv-LV" sz="2400" baseline="-25000" dirty="0" err="1" smtClean="0"/>
              <a:t>o</a:t>
            </a:r>
            <a:endParaRPr lang="en-US" sz="2400" baseline="-25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91920"/>
            <a:ext cx="3761716" cy="285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1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7855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err="1"/>
              <a:t>Enzimātisko</a:t>
            </a:r>
            <a:r>
              <a:rPr lang="lv-LV" sz="3200" dirty="0"/>
              <a:t> reakciju </a:t>
            </a:r>
            <a:r>
              <a:rPr lang="lv-LV" sz="3200" dirty="0" smtClean="0"/>
              <a:t>maksimālais </a:t>
            </a:r>
            <a:r>
              <a:rPr lang="lv-LV" sz="3200" dirty="0"/>
              <a:t>ātrums </a:t>
            </a:r>
            <a:r>
              <a:rPr lang="lv-LV" sz="3200" dirty="0" err="1" smtClean="0"/>
              <a:t>V</a:t>
            </a:r>
            <a:r>
              <a:rPr lang="lv-LV" sz="3200" baseline="-25000" dirty="0" err="1" smtClean="0"/>
              <a:t>max</a:t>
            </a:r>
            <a:r>
              <a:rPr lang="lv-LV" sz="3200" dirty="0" smtClean="0"/>
              <a:t> un </a:t>
            </a:r>
            <a:r>
              <a:rPr lang="lv-LV" sz="3200" dirty="0" err="1" smtClean="0"/>
              <a:t>Mihaelisa</a:t>
            </a:r>
            <a:r>
              <a:rPr lang="lv-LV" sz="3200" dirty="0" smtClean="0"/>
              <a:t> konstante K</a:t>
            </a:r>
            <a:r>
              <a:rPr lang="lv-LV" sz="3200" baseline="-25000" dirty="0" smtClean="0"/>
              <a:t>m</a:t>
            </a:r>
            <a:endParaRPr lang="en-US" sz="3200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0" y="4165104"/>
            <a:ext cx="8520980" cy="2692896"/>
          </a:xfrm>
        </p:spPr>
        <p:txBody>
          <a:bodyPr>
            <a:normAutofit/>
          </a:bodyPr>
          <a:lstStyle/>
          <a:p>
            <a:r>
              <a:rPr lang="lv-LV" sz="2400" dirty="0" smtClean="0"/>
              <a:t>Palielinot substrāta sākuma koncentrāciju, </a:t>
            </a:r>
            <a:r>
              <a:rPr lang="lv-LV" sz="2400" dirty="0" err="1" smtClean="0"/>
              <a:t>V</a:t>
            </a:r>
            <a:r>
              <a:rPr lang="lv-LV" sz="2400" baseline="-25000" dirty="0" err="1" smtClean="0"/>
              <a:t>o</a:t>
            </a:r>
            <a:r>
              <a:rPr lang="lv-LV" sz="2400" dirty="0" smtClean="0"/>
              <a:t> pieaug, bet tikai līdz noteiktai robežai</a:t>
            </a:r>
          </a:p>
          <a:p>
            <a:r>
              <a:rPr lang="lv-LV" sz="2400" dirty="0" smtClean="0"/>
              <a:t>Pie augstas substrāta koncentrācijas, enzīms ir piesātināts, tāpēc </a:t>
            </a:r>
            <a:r>
              <a:rPr lang="lv-LV" sz="2400" dirty="0" err="1" smtClean="0"/>
              <a:t>V</a:t>
            </a:r>
            <a:r>
              <a:rPr lang="lv-LV" sz="2400" baseline="-25000" dirty="0" err="1" smtClean="0"/>
              <a:t>o</a:t>
            </a:r>
            <a:r>
              <a:rPr lang="lv-LV" sz="2400" dirty="0" smtClean="0"/>
              <a:t> vairs būtiski nepalielinās</a:t>
            </a:r>
          </a:p>
          <a:p>
            <a:r>
              <a:rPr lang="lv-LV" sz="2400" dirty="0" smtClean="0"/>
              <a:t>Substrāta koncentrācija, pie kuras </a:t>
            </a:r>
            <a:r>
              <a:rPr lang="lv-LV" sz="2400" dirty="0" err="1" smtClean="0"/>
              <a:t>V</a:t>
            </a:r>
            <a:r>
              <a:rPr lang="lv-LV" sz="2400" baseline="-25000" dirty="0" err="1" smtClean="0"/>
              <a:t>o</a:t>
            </a:r>
            <a:r>
              <a:rPr lang="lv-LV" sz="2400" dirty="0" smtClean="0"/>
              <a:t> sasniedz ½ </a:t>
            </a:r>
            <a:r>
              <a:rPr lang="lv-LV" sz="2400" dirty="0" err="1" smtClean="0"/>
              <a:t>V</a:t>
            </a:r>
            <a:r>
              <a:rPr lang="lv-LV" sz="2400" baseline="-25000" dirty="0" err="1" smtClean="0"/>
              <a:t>max</a:t>
            </a:r>
            <a:r>
              <a:rPr lang="lv-LV" sz="2400" dirty="0" smtClean="0"/>
              <a:t> atbilst </a:t>
            </a:r>
            <a:r>
              <a:rPr lang="lv-LV" sz="2400" dirty="0" err="1" smtClean="0"/>
              <a:t>Mihaelisa</a:t>
            </a:r>
            <a:r>
              <a:rPr lang="lv-LV" sz="2400" dirty="0" smtClean="0"/>
              <a:t> konstantei K</a:t>
            </a:r>
            <a:r>
              <a:rPr lang="lv-LV" sz="2400" baseline="-25000" dirty="0" smtClean="0"/>
              <a:t>m</a:t>
            </a:r>
            <a:endParaRPr lang="en-US" sz="2400" baseline="-25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3600400" cy="308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unnumbered_06_p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65100"/>
            <a:ext cx="8099425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1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657"/>
            <a:ext cx="8229600" cy="1143000"/>
          </a:xfrm>
        </p:spPr>
        <p:txBody>
          <a:bodyPr/>
          <a:lstStyle/>
          <a:p>
            <a:r>
              <a:rPr lang="lv-LV" dirty="0" err="1" smtClean="0"/>
              <a:t>Mihaelisa-Mentenas</a:t>
            </a:r>
            <a:r>
              <a:rPr lang="lv-LV" dirty="0" smtClean="0"/>
              <a:t> vienādojums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980728"/>
                <a:ext cx="8229600" cy="67667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4800" b="0" i="1" smtClean="0">
                          <a:latin typeface="Cambria Math"/>
                        </a:rPr>
                        <m:t>𝑉</m:t>
                      </m:r>
                      <m:r>
                        <a:rPr lang="lv-LV" sz="4800" b="0" i="1" baseline="-25000" smtClean="0">
                          <a:latin typeface="Cambria Math"/>
                        </a:rPr>
                        <m:t>𝑜</m:t>
                      </m:r>
                      <m:r>
                        <a:rPr lang="lv-LV" sz="4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lv-LV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sz="4800" b="0" i="1" smtClean="0">
                              <a:latin typeface="Cambria Math"/>
                            </a:rPr>
                            <m:t>𝑉</m:t>
                          </m:r>
                          <m:r>
                            <a:rPr lang="lv-LV" sz="4800" b="0" i="1" baseline="-25000" smtClean="0">
                              <a:latin typeface="Cambria Math"/>
                            </a:rPr>
                            <m:t>𝑚𝑎𝑥</m:t>
                          </m:r>
                          <m:r>
                            <a:rPr lang="lv-LV" sz="4800" b="0" i="1" smtClean="0">
                              <a:latin typeface="Cambria Math"/>
                            </a:rPr>
                            <m:t>[</m:t>
                          </m:r>
                          <m:r>
                            <a:rPr lang="lv-LV" sz="4800" b="0" i="1" smtClean="0">
                              <a:latin typeface="Cambria Math"/>
                            </a:rPr>
                            <m:t>𝑆</m:t>
                          </m:r>
                          <m:r>
                            <a:rPr lang="lv-LV" sz="4800" b="0" i="1" smtClean="0">
                              <a:latin typeface="Cambria Math"/>
                            </a:rPr>
                            <m:t>]</m:t>
                          </m:r>
                        </m:num>
                        <m:den>
                          <m:r>
                            <a:rPr lang="lv-LV" sz="4800" b="0" i="1" smtClean="0">
                              <a:latin typeface="Cambria Math"/>
                            </a:rPr>
                            <m:t>𝐾</m:t>
                          </m:r>
                          <m:r>
                            <a:rPr lang="lv-LV" sz="4800" b="0" i="1" baseline="-25000" smtClean="0">
                              <a:latin typeface="Cambria Math"/>
                            </a:rPr>
                            <m:t>𝑚</m:t>
                          </m:r>
                          <m:r>
                            <a:rPr lang="lv-LV" sz="4800" b="0" i="1" smtClean="0">
                              <a:latin typeface="Cambria Math"/>
                            </a:rPr>
                            <m:t>+[</m:t>
                          </m:r>
                          <m:r>
                            <a:rPr lang="lv-LV" sz="4800" b="0" i="1" smtClean="0">
                              <a:latin typeface="Cambria Math"/>
                            </a:rPr>
                            <m:t>𝑆</m:t>
                          </m:r>
                          <m:r>
                            <a:rPr lang="lv-LV" sz="4800" b="0" i="1" smtClean="0">
                              <a:latin typeface="Cambria Math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lv-LV" sz="4800" dirty="0" smtClean="0"/>
              </a:p>
              <a:p>
                <a:r>
                  <a:rPr lang="lv-LV" sz="2400" dirty="0" err="1" smtClean="0"/>
                  <a:t>Mihaelisa-Mentenas</a:t>
                </a:r>
                <a:r>
                  <a:rPr lang="lv-LV" sz="2400" dirty="0" smtClean="0"/>
                  <a:t> vienādojums ir vissvarīgākais vienādojums </a:t>
                </a:r>
                <a:r>
                  <a:rPr lang="lv-LV" sz="2400" dirty="0" err="1" smtClean="0"/>
                  <a:t>enzimoloģijā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980728"/>
                <a:ext cx="8229600" cy="676672"/>
              </a:xfrm>
              <a:blipFill rotWithShape="1">
                <a:blip r:embed="rId2"/>
                <a:stretch>
                  <a:fillRect l="-963" b="-27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618"/>
            <a:ext cx="8229600" cy="1143000"/>
          </a:xfrm>
        </p:spPr>
        <p:txBody>
          <a:bodyPr/>
          <a:lstStyle/>
          <a:p>
            <a:r>
              <a:rPr lang="lv-LV" dirty="0" smtClean="0"/>
              <a:t>Enzīmu vispārējā uzbūve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40768"/>
            <a:ext cx="495300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83630"/>
            <a:ext cx="4464496" cy="5400600"/>
          </a:xfrm>
        </p:spPr>
        <p:txBody>
          <a:bodyPr>
            <a:normAutofit lnSpcReduction="10000"/>
          </a:bodyPr>
          <a:lstStyle/>
          <a:p>
            <a:r>
              <a:rPr lang="lv-LV" sz="2400" dirty="0" err="1" smtClean="0"/>
              <a:t>Globulāri</a:t>
            </a:r>
            <a:r>
              <a:rPr lang="lv-LV" sz="2400" dirty="0" smtClean="0"/>
              <a:t> proteīni ar plašu molekulmasu diapazonu – var sastāvēt no 60 – 2500 aminoskābēm</a:t>
            </a:r>
          </a:p>
          <a:p>
            <a:r>
              <a:rPr lang="lv-LV" sz="2400" dirty="0" smtClean="0"/>
              <a:t>Aktivitātei ir kritiski nepieciešama pareiza trīsdimensionālā struktūra – denaturēti enzīmi ir neaktīvi</a:t>
            </a:r>
          </a:p>
          <a:p>
            <a:r>
              <a:rPr lang="lv-LV" sz="2400" dirty="0" smtClean="0"/>
              <a:t>Tikai neliela enzīma daļa – aktīvais centrs – piesaista substrātus un veic katalīzi</a:t>
            </a:r>
          </a:p>
          <a:p>
            <a:r>
              <a:rPr lang="lv-LV" sz="2400" dirty="0" smtClean="0"/>
              <a:t>Pārējās enzīma daļas nodrošina aktīvā centra pareizu </a:t>
            </a:r>
            <a:r>
              <a:rPr lang="lv-LV" sz="2400" dirty="0" err="1" smtClean="0"/>
              <a:t>konformāciju</a:t>
            </a:r>
            <a:r>
              <a:rPr lang="lv-LV" sz="2400" dirty="0" smtClean="0"/>
              <a:t>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7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95" y="-289682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err="1"/>
              <a:t>Mihaelisa-Mentenas</a:t>
            </a:r>
            <a:r>
              <a:rPr lang="lv-LV" sz="3200" dirty="0"/>
              <a:t> </a:t>
            </a:r>
            <a:r>
              <a:rPr lang="lv-LV" sz="3200" dirty="0" smtClean="0"/>
              <a:t>vienādojuma izvedums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76" y="596978"/>
            <a:ext cx="8445624" cy="1656184"/>
          </a:xfrm>
        </p:spPr>
        <p:txBody>
          <a:bodyPr>
            <a:normAutofit/>
          </a:bodyPr>
          <a:lstStyle/>
          <a:p>
            <a:r>
              <a:rPr lang="lv-LV" sz="2400" dirty="0" smtClean="0"/>
              <a:t>Pieņēmumi:</a:t>
            </a:r>
          </a:p>
          <a:p>
            <a:r>
              <a:rPr lang="lv-LV" sz="2400" dirty="0" smtClean="0"/>
              <a:t>1. Reakcijas sākumā produkta koncentrācija ir nenozīmīga, tādēļ atgriezeniskā reakcija E+P praktiski nenotiek: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91680" y="1991552"/>
                <a:ext cx="36364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S</m:t>
                      </m:r>
                      <m:r>
                        <a:rPr lang="lv-LV" sz="2800" i="0" smtClean="0">
                          <a:latin typeface="Cambria Math"/>
                          <a:ea typeface="Cambria Math"/>
                        </a:rPr>
                        <m:t>⇌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ES</m:t>
                      </m:r>
                      <m:r>
                        <a:rPr lang="lv-LV" sz="2800" b="0" i="1" smtClean="0">
                          <a:latin typeface="Cambria Math"/>
                          <a:ea typeface="Cambria Math"/>
                        </a:rPr>
                        <m:t>⟶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P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991552"/>
                <a:ext cx="3636404" cy="52322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771800" y="1760719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2771800" y="2283939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-1</a:t>
            </a:r>
            <a:endParaRPr lang="en-US" sz="24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3693989" y="1822274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k</a:t>
            </a:r>
            <a:r>
              <a:rPr lang="lv-LV" sz="2400" baseline="-25000" dirty="0" err="1" smtClean="0"/>
              <a:t>cat</a:t>
            </a:r>
            <a:endParaRPr lang="en-US" sz="24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853" y="2682342"/>
                <a:ext cx="8208912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lv-LV" sz="2400" dirty="0" smtClean="0"/>
                  <a:t>2. Reakcijas sākumā, kamēr substrāta koncentrācija nav būtiski izmainījusies, arī enzīma-substrāta kompleksa koncentrācija [ES] ir konstanta (stabilā stāvokļa pieņēmums, </a:t>
                </a:r>
                <a:r>
                  <a:rPr lang="lv-LV" sz="2400" i="1" dirty="0" err="1" smtClean="0"/>
                  <a:t>steady-state</a:t>
                </a:r>
                <a:r>
                  <a:rPr lang="lv-LV" sz="2400" i="1" dirty="0" smtClean="0"/>
                  <a:t> </a:t>
                </a:r>
                <a:r>
                  <a:rPr lang="lv-LV" sz="2400" i="1" dirty="0" err="1" smtClean="0"/>
                  <a:t>assumption</a:t>
                </a:r>
                <a:r>
                  <a:rPr lang="lv-LV" sz="2400" dirty="0" smtClean="0"/>
                  <a:t>)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lv-LV" sz="2400" dirty="0" smtClean="0"/>
                  <a:t>3. Substrāta koncentrācija ir daudz augstāka par enzīma koncentrāciju, [S]&gt;&gt;[E]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lv-LV" sz="2400" dirty="0" smtClean="0"/>
                  <a:t>Definīcija: Enzīma kopējā koncentrācija </a:t>
                </a:r>
                <a:r>
                  <a:rPr lang="lv-LV" sz="2400" b="1" dirty="0" smtClean="0"/>
                  <a:t>[</a:t>
                </a:r>
                <a:r>
                  <a:rPr lang="lv-LV" sz="2400" b="1" dirty="0" err="1" smtClean="0"/>
                  <a:t>E</a:t>
                </a:r>
                <a:r>
                  <a:rPr lang="lv-LV" sz="2400" b="1" baseline="-25000" dirty="0" err="1" smtClean="0"/>
                  <a:t>t</a:t>
                </a:r>
                <a:r>
                  <a:rPr lang="lv-LV" sz="2400" b="1" dirty="0" smtClean="0"/>
                  <a:t>] </a:t>
                </a:r>
                <a:r>
                  <a:rPr lang="lv-LV" sz="2400" dirty="0" smtClean="0"/>
                  <a:t>(E </a:t>
                </a:r>
                <a:r>
                  <a:rPr lang="lv-LV" sz="2400" b="1" dirty="0" err="1" smtClean="0"/>
                  <a:t>t</a:t>
                </a:r>
                <a:r>
                  <a:rPr lang="lv-LV" sz="2400" dirty="0" err="1" smtClean="0"/>
                  <a:t>otal</a:t>
                </a:r>
                <a:r>
                  <a:rPr lang="lv-LV" sz="2400" dirty="0" smtClean="0"/>
                  <a:t>) ir brīvās enzīma koncentrācijas </a:t>
                </a:r>
                <a:r>
                  <a:rPr lang="lv-LV" sz="2400" b="1" dirty="0" smtClean="0"/>
                  <a:t>[E]</a:t>
                </a:r>
                <a:r>
                  <a:rPr lang="lv-LV" sz="2400" dirty="0" smtClean="0"/>
                  <a:t> un enzīma-substrāta kompleksa koncentrācijas </a:t>
                </a:r>
                <a:r>
                  <a:rPr lang="lv-LV" sz="2400" b="1" dirty="0" smtClean="0"/>
                  <a:t>[ES]</a:t>
                </a:r>
                <a:r>
                  <a:rPr lang="lv-LV" sz="2400" dirty="0" smtClean="0"/>
                  <a:t> summa – t.i.</a:t>
                </a:r>
                <a:r>
                  <a:rPr lang="lv-LV" sz="2400" b="1" dirty="0" smtClean="0"/>
                  <a:t> [E</a:t>
                </a:r>
                <a:r>
                  <a:rPr lang="lv-LV" sz="2400" b="1" baseline="-25000" dirty="0" smtClean="0"/>
                  <a:t>t</a:t>
                </a:r>
                <a:r>
                  <a:rPr lang="lv-LV" sz="2400" b="1" dirty="0" smtClean="0"/>
                  <a:t>]=[E]+[ES]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lv-LV" sz="2400" b="0" i="0" dirty="0" smtClean="0">
                        <a:latin typeface="Cambria Math"/>
                      </a:rPr>
                      <m:t>Defin</m:t>
                    </m:r>
                    <m:r>
                      <m:rPr>
                        <m:nor/>
                      </m:rPr>
                      <a:rPr lang="lv-LV" sz="2400" b="0" i="0" dirty="0" smtClean="0">
                        <a:latin typeface="Cambria Math"/>
                      </a:rPr>
                      <m:t>ī</m:t>
                    </m:r>
                    <m:r>
                      <m:rPr>
                        <m:nor/>
                      </m:rPr>
                      <a:rPr lang="lv-LV" sz="2400" b="0" i="0" dirty="0" smtClean="0">
                        <a:latin typeface="Cambria Math"/>
                      </a:rPr>
                      <m:t>cija</m:t>
                    </m:r>
                    <m:r>
                      <m:rPr>
                        <m:nor/>
                      </m:rPr>
                      <a:rPr lang="lv-LV" sz="2400" b="0" i="0" dirty="0" smtClean="0">
                        <a:latin typeface="Cambria Math"/>
                      </a:rPr>
                      <m:t>: (</m:t>
                    </m:r>
                    <m:r>
                      <m:rPr>
                        <m:nor/>
                      </m:rPr>
                      <a:rPr lang="lv-LV" sz="2400" dirty="0"/>
                      <m:t>k</m:t>
                    </m:r>
                    <m:r>
                      <m:rPr>
                        <m:nor/>
                      </m:rPr>
                      <a:rPr lang="lv-LV" sz="2400" baseline="-25000" dirty="0"/>
                      <m:t>−1</m:t>
                    </m:r>
                    <m:r>
                      <m:rPr>
                        <m:nor/>
                      </m:rPr>
                      <a:rPr lang="lv-LV" sz="2400" dirty="0"/>
                      <m:t> + </m:t>
                    </m:r>
                    <m:r>
                      <m:rPr>
                        <m:nor/>
                      </m:rPr>
                      <a:rPr lang="lv-LV" sz="2400" dirty="0"/>
                      <m:t>kcat</m:t>
                    </m:r>
                    <m:r>
                      <m:rPr>
                        <m:nor/>
                      </m:rPr>
                      <a:rPr lang="lv-LV" sz="2400" dirty="0"/>
                      <m:t>)/</m:t>
                    </m:r>
                    <m:r>
                      <m:rPr>
                        <m:nor/>
                      </m:rPr>
                      <a:rPr lang="lv-LV" sz="2400" dirty="0"/>
                      <m:t>k</m:t>
                    </m:r>
                    <m:r>
                      <m:rPr>
                        <m:nor/>
                      </m:rPr>
                      <a:rPr lang="lv-LV" sz="2400" baseline="-25000" dirty="0"/>
                      <m:t>1</m:t>
                    </m:r>
                  </m:oMath>
                </a14:m>
                <a:r>
                  <a:rPr lang="lv-LV" sz="2400" dirty="0"/>
                  <a:t> = K</a:t>
                </a:r>
                <a:r>
                  <a:rPr lang="lv-LV" sz="2400" baseline="-25000" dirty="0"/>
                  <a:t>m</a:t>
                </a:r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3" y="2682342"/>
                <a:ext cx="8208912" cy="3785652"/>
              </a:xfrm>
              <a:prstGeom prst="rect">
                <a:avLst/>
              </a:prstGeom>
              <a:blipFill rotWithShape="0">
                <a:blip r:embed="rId3"/>
                <a:stretch>
                  <a:fillRect l="-1040" t="-1288" b="-2738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6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6706" y="261808"/>
                <a:ext cx="36364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𝐒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⇌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𝐄𝐒</m:t>
                      </m:r>
                      <m:r>
                        <a:rPr lang="lv-LV" sz="2800" b="1" i="1" smtClean="0">
                          <a:latin typeface="Cambria Math"/>
                          <a:ea typeface="Cambria Math"/>
                        </a:rPr>
                        <m:t>⟶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𝐏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706" y="261808"/>
                <a:ext cx="3636404" cy="523220"/>
              </a:xfrm>
              <a:prstGeom prst="rect">
                <a:avLst/>
              </a:prstGeom>
              <a:blipFill rotWithShape="1">
                <a:blip r:embed="rId2"/>
                <a:stretch>
                  <a:fillRect t="-10465" r="-184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26826" y="30975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k</a:t>
            </a:r>
            <a:r>
              <a:rPr lang="lv-LV" sz="2400" b="1" baseline="-25000" dirty="0" smtClean="0"/>
              <a:t>1</a:t>
            </a:r>
            <a:endParaRPr lang="en-US" sz="2400" b="1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2226826" y="554195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k</a:t>
            </a:r>
            <a:r>
              <a:rPr lang="lv-LV" sz="2400" b="1" baseline="-25000" dirty="0" smtClean="0"/>
              <a:t>-1</a:t>
            </a:r>
            <a:endParaRPr lang="en-US" sz="2400" b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3149015" y="92530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 smtClean="0"/>
              <a:t>k</a:t>
            </a:r>
            <a:r>
              <a:rPr lang="lv-LV" sz="2400" b="1" baseline="-25000" dirty="0" err="1" smtClean="0"/>
              <a:t>cat</a:t>
            </a:r>
            <a:endParaRPr lang="en-US" sz="2400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1031249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Reakcijas sākuma ātrums ir proporcionāls ES sabrukšanas ātrumam: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411760" y="1631413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 smtClean="0"/>
              <a:t>V</a:t>
            </a:r>
            <a:r>
              <a:rPr lang="lv-LV" sz="2400" b="1" baseline="-25000" dirty="0" err="1" smtClean="0"/>
              <a:t>o</a:t>
            </a:r>
            <a:r>
              <a:rPr lang="lv-LV" sz="2400" b="1" dirty="0" err="1" smtClean="0"/>
              <a:t>=k</a:t>
            </a:r>
            <a:r>
              <a:rPr lang="lv-LV" sz="2400" b="1" baseline="-25000" dirty="0" err="1" smtClean="0"/>
              <a:t>cat</a:t>
            </a:r>
            <a:r>
              <a:rPr lang="lv-LV" sz="2400" b="1" dirty="0" err="1" smtClean="0"/>
              <a:t>[ES</a:t>
            </a:r>
            <a:r>
              <a:rPr lang="lv-LV" sz="2400" b="1" dirty="0" smtClean="0"/>
              <a:t>]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2204864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[ES] eksperimentāli noteikt ir sarežģīti. Vienkāršāk var noteikt substrāta un produktu koncentrācijas noteiktos laikos.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83762" y="3140968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ES veidošanas ātrums = k</a:t>
            </a:r>
            <a:r>
              <a:rPr lang="lv-LV" sz="2400" b="1" baseline="-25000" dirty="0" smtClean="0"/>
              <a:t>1</a:t>
            </a:r>
            <a:r>
              <a:rPr lang="lv-LV" sz="2400" b="1" dirty="0" smtClean="0"/>
              <a:t>[E][S]</a:t>
            </a:r>
            <a:r>
              <a:rPr lang="lv-LV" sz="2400" dirty="0" smtClean="0"/>
              <a:t>, tā kā [</a:t>
            </a:r>
            <a:r>
              <a:rPr lang="lv-LV" sz="2400" dirty="0" err="1" smtClean="0"/>
              <a:t>E]=[E</a:t>
            </a:r>
            <a:r>
              <a:rPr lang="lv-LV" sz="2400" baseline="-25000" dirty="0" err="1" smtClean="0"/>
              <a:t>t</a:t>
            </a:r>
            <a:r>
              <a:rPr lang="lv-LV" sz="2400" dirty="0" err="1" smtClean="0"/>
              <a:t>]-[ES],</a:t>
            </a:r>
            <a:r>
              <a:rPr lang="lv-LV" sz="2400" dirty="0" smtClean="0"/>
              <a:t> tad:</a:t>
            </a:r>
          </a:p>
          <a:p>
            <a:r>
              <a:rPr lang="lv-LV" sz="2400" b="1" dirty="0"/>
              <a:t>ES veidošanas ātrums </a:t>
            </a:r>
            <a:r>
              <a:rPr lang="lv-LV" sz="2400" b="1" dirty="0" smtClean="0"/>
              <a:t>= k</a:t>
            </a:r>
            <a:r>
              <a:rPr lang="lv-LV" sz="2400" b="1" baseline="-25000" dirty="0" smtClean="0"/>
              <a:t>1</a:t>
            </a:r>
            <a:r>
              <a:rPr lang="lv-LV" sz="2400" b="1" dirty="0" smtClean="0"/>
              <a:t>([E</a:t>
            </a:r>
            <a:r>
              <a:rPr lang="lv-LV" sz="2400" b="1" baseline="-25000" dirty="0" smtClean="0"/>
              <a:t>t</a:t>
            </a:r>
            <a:r>
              <a:rPr lang="lv-LV" sz="2400" b="1" dirty="0" smtClean="0"/>
              <a:t>]-[ES])[S]</a:t>
            </a:r>
          </a:p>
          <a:p>
            <a:r>
              <a:rPr lang="lv-LV" sz="2400" dirty="0" smtClean="0"/>
              <a:t>ES sabrukšanas ātrums ir atkarīgs no </a:t>
            </a:r>
            <a:r>
              <a:rPr lang="lv-LV" sz="2400" dirty="0" err="1" smtClean="0"/>
              <a:t>k</a:t>
            </a:r>
            <a:r>
              <a:rPr lang="lv-LV" sz="2400" baseline="-25000" dirty="0" err="1" smtClean="0"/>
              <a:t>cat</a:t>
            </a:r>
            <a:r>
              <a:rPr lang="lv-LV" sz="2400" dirty="0" smtClean="0"/>
              <a:t> un no k</a:t>
            </a:r>
            <a:r>
              <a:rPr lang="lv-LV" sz="2400" baseline="-25000" dirty="0" smtClean="0"/>
              <a:t>-1</a:t>
            </a:r>
            <a:r>
              <a:rPr lang="lv-LV" sz="2400" dirty="0" smtClean="0"/>
              <a:t>:</a:t>
            </a:r>
          </a:p>
          <a:p>
            <a:r>
              <a:rPr lang="lv-LV" sz="2400" b="1" dirty="0"/>
              <a:t>ES sabrukšanas </a:t>
            </a:r>
            <a:r>
              <a:rPr lang="lv-LV" sz="2400" b="1" dirty="0" smtClean="0"/>
              <a:t>ātrums = k</a:t>
            </a:r>
            <a:r>
              <a:rPr lang="lv-LV" sz="2400" b="1" baseline="-25000" dirty="0" smtClean="0"/>
              <a:t>-1</a:t>
            </a:r>
            <a:r>
              <a:rPr lang="lv-LV" sz="2400" b="1" dirty="0" smtClean="0"/>
              <a:t>[ES] + </a:t>
            </a:r>
            <a:r>
              <a:rPr lang="lv-LV" sz="2400" b="1" dirty="0" err="1" smtClean="0"/>
              <a:t>k</a:t>
            </a:r>
            <a:r>
              <a:rPr lang="lv-LV" sz="2400" b="1" baseline="-25000" dirty="0" err="1" smtClean="0"/>
              <a:t>cat</a:t>
            </a:r>
            <a:r>
              <a:rPr lang="lv-LV" sz="2400" b="1" dirty="0" err="1" smtClean="0"/>
              <a:t>[ES</a:t>
            </a:r>
            <a:r>
              <a:rPr lang="lv-LV" sz="2400" b="1" dirty="0" smtClean="0"/>
              <a:t>]</a:t>
            </a:r>
          </a:p>
          <a:p>
            <a:r>
              <a:rPr lang="lv-LV" sz="2400" dirty="0" smtClean="0"/>
              <a:t>Saskaņā ar stabilā stāvokļa pieņēmumu, [ES] ir konstants lielums, tātad tā veidošanās ātrums ir vienāds ar sabrukšanas ātrumu:</a:t>
            </a:r>
          </a:p>
          <a:p>
            <a:pPr algn="ctr"/>
            <a:r>
              <a:rPr lang="lv-LV" sz="2400" b="1" dirty="0"/>
              <a:t>k</a:t>
            </a:r>
            <a:r>
              <a:rPr lang="lv-LV" sz="2400" b="1" baseline="-25000" dirty="0"/>
              <a:t>1</a:t>
            </a:r>
            <a:r>
              <a:rPr lang="lv-LV" sz="2400" b="1" dirty="0"/>
              <a:t>([E</a:t>
            </a:r>
            <a:r>
              <a:rPr lang="lv-LV" sz="2400" b="1" baseline="-25000" dirty="0"/>
              <a:t>t</a:t>
            </a:r>
            <a:r>
              <a:rPr lang="lv-LV" sz="2400" b="1" dirty="0"/>
              <a:t>]-[ES])[S</a:t>
            </a:r>
            <a:r>
              <a:rPr lang="lv-LV" sz="2400" b="1" dirty="0" smtClean="0"/>
              <a:t>]=</a:t>
            </a:r>
            <a:r>
              <a:rPr lang="lv-LV" sz="2400" b="1" dirty="0"/>
              <a:t> k</a:t>
            </a:r>
            <a:r>
              <a:rPr lang="lv-LV" sz="2400" b="1" baseline="-25000" dirty="0"/>
              <a:t>-1</a:t>
            </a:r>
            <a:r>
              <a:rPr lang="lv-LV" sz="2400" b="1" dirty="0"/>
              <a:t>[ES] + </a:t>
            </a:r>
            <a:r>
              <a:rPr lang="lv-LV" sz="2400" b="1" dirty="0" err="1" smtClean="0"/>
              <a:t>k</a:t>
            </a:r>
            <a:r>
              <a:rPr lang="lv-LV" sz="2400" b="1" baseline="-25000" dirty="0" err="1" smtClean="0"/>
              <a:t>cat</a:t>
            </a:r>
            <a:r>
              <a:rPr lang="lv-LV" sz="2400" b="1" dirty="0" err="1" smtClean="0"/>
              <a:t>[ES</a:t>
            </a:r>
            <a:r>
              <a:rPr lang="lv-LV" sz="2400" b="1" dirty="0"/>
              <a:t>]</a:t>
            </a:r>
            <a:endParaRPr lang="en-US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6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9512" y="1307278"/>
                <a:ext cx="5003016" cy="50365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lv-LV" sz="2400" b="1" dirty="0" smtClean="0"/>
                  <a:t>k</a:t>
                </a:r>
                <a:r>
                  <a:rPr lang="lv-LV" sz="2400" b="1" baseline="-25000" dirty="0"/>
                  <a:t>1</a:t>
                </a:r>
                <a:r>
                  <a:rPr lang="lv-LV" sz="2400" b="1" dirty="0"/>
                  <a:t>([E</a:t>
                </a:r>
                <a:r>
                  <a:rPr lang="lv-LV" sz="2400" b="1" baseline="-25000" dirty="0"/>
                  <a:t>t</a:t>
                </a:r>
                <a:r>
                  <a:rPr lang="lv-LV" sz="2400" b="1" dirty="0"/>
                  <a:t>]-[ES])[S</a:t>
                </a:r>
                <a:r>
                  <a:rPr lang="lv-LV" sz="2400" b="1" dirty="0" smtClean="0"/>
                  <a:t>] = </a:t>
                </a:r>
                <a:r>
                  <a:rPr lang="lv-LV" sz="2400" b="1" dirty="0"/>
                  <a:t>k</a:t>
                </a:r>
                <a:r>
                  <a:rPr lang="lv-LV" sz="2400" b="1" baseline="-25000" dirty="0"/>
                  <a:t>-1</a:t>
                </a:r>
                <a:r>
                  <a:rPr lang="lv-LV" sz="2400" b="1" dirty="0"/>
                  <a:t>[ES] + </a:t>
                </a:r>
                <a:r>
                  <a:rPr lang="lv-LV" sz="2400" b="1" dirty="0" err="1" smtClean="0"/>
                  <a:t>k</a:t>
                </a:r>
                <a:r>
                  <a:rPr lang="lv-LV" sz="2400" b="1" baseline="-25000" dirty="0" err="1" smtClean="0"/>
                  <a:t>cat</a:t>
                </a:r>
                <a:r>
                  <a:rPr lang="lv-LV" sz="2400" b="1" dirty="0" err="1" smtClean="0"/>
                  <a:t>[ES</a:t>
                </a:r>
                <a:r>
                  <a:rPr lang="lv-LV" sz="2400" b="1" dirty="0" smtClean="0"/>
                  <a:t>]</a:t>
                </a:r>
              </a:p>
              <a:p>
                <a:pPr>
                  <a:lnSpc>
                    <a:spcPct val="120000"/>
                  </a:lnSpc>
                </a:pPr>
                <a:r>
                  <a:rPr lang="lv-LV" sz="2400" b="1" dirty="0" smtClean="0"/>
                  <a:t>k</a:t>
                </a:r>
                <a:r>
                  <a:rPr lang="lv-LV" sz="2400" b="1" baseline="-25000" dirty="0" smtClean="0"/>
                  <a:t>1</a:t>
                </a:r>
                <a:r>
                  <a:rPr lang="lv-LV" sz="2400" b="1" dirty="0" smtClean="0"/>
                  <a:t>[E</a:t>
                </a:r>
                <a:r>
                  <a:rPr lang="lv-LV" sz="2400" b="1" baseline="-25000" dirty="0" smtClean="0"/>
                  <a:t>t</a:t>
                </a:r>
                <a:r>
                  <a:rPr lang="lv-LV" sz="2400" b="1" dirty="0" smtClean="0"/>
                  <a:t>][S]-</a:t>
                </a:r>
                <a:r>
                  <a:rPr lang="lv-LV" sz="2400" b="1" dirty="0"/>
                  <a:t> </a:t>
                </a:r>
                <a:r>
                  <a:rPr lang="lv-LV" sz="2400" b="1" dirty="0" smtClean="0"/>
                  <a:t>k</a:t>
                </a:r>
                <a:r>
                  <a:rPr lang="lv-LV" sz="2400" b="1" baseline="-25000" dirty="0" smtClean="0"/>
                  <a:t>1</a:t>
                </a:r>
                <a:r>
                  <a:rPr lang="lv-LV" sz="2400" b="1" dirty="0" smtClean="0"/>
                  <a:t>[ES][</a:t>
                </a:r>
                <a:r>
                  <a:rPr lang="lv-LV" sz="2400" b="1" dirty="0"/>
                  <a:t>S</a:t>
                </a:r>
                <a:r>
                  <a:rPr lang="lv-LV" sz="2400" b="1" dirty="0" smtClean="0"/>
                  <a:t>] = </a:t>
                </a:r>
                <a:r>
                  <a:rPr lang="lv-LV" sz="2400" b="1" dirty="0"/>
                  <a:t>k</a:t>
                </a:r>
                <a:r>
                  <a:rPr lang="lv-LV" sz="2400" b="1" baseline="-25000" dirty="0"/>
                  <a:t>-1</a:t>
                </a:r>
                <a:r>
                  <a:rPr lang="lv-LV" sz="2400" b="1" dirty="0"/>
                  <a:t>[ES] + </a:t>
                </a:r>
                <a:r>
                  <a:rPr lang="lv-LV" sz="2400" b="1" dirty="0" err="1" smtClean="0"/>
                  <a:t>k</a:t>
                </a:r>
                <a:r>
                  <a:rPr lang="lv-LV" sz="2400" b="1" baseline="-25000" dirty="0" err="1" smtClean="0"/>
                  <a:t>cat</a:t>
                </a:r>
                <a:r>
                  <a:rPr lang="lv-LV" sz="2400" b="1" dirty="0" err="1" smtClean="0"/>
                  <a:t>[ES</a:t>
                </a:r>
                <a:r>
                  <a:rPr lang="lv-LV" sz="2400" b="1" dirty="0"/>
                  <a:t>]</a:t>
                </a:r>
              </a:p>
              <a:p>
                <a:pPr>
                  <a:lnSpc>
                    <a:spcPct val="120000"/>
                  </a:lnSpc>
                </a:pPr>
                <a:r>
                  <a:rPr lang="lv-LV" sz="2400" b="1" dirty="0"/>
                  <a:t>k</a:t>
                </a:r>
                <a:r>
                  <a:rPr lang="lv-LV" sz="2400" b="1" baseline="-25000" dirty="0"/>
                  <a:t>1</a:t>
                </a:r>
                <a:r>
                  <a:rPr lang="lv-LV" sz="2400" b="1" dirty="0"/>
                  <a:t>[E</a:t>
                </a:r>
                <a:r>
                  <a:rPr lang="lv-LV" sz="2400" b="1" baseline="-25000" dirty="0"/>
                  <a:t>t</a:t>
                </a:r>
                <a:r>
                  <a:rPr lang="lv-LV" sz="2400" b="1" dirty="0"/>
                  <a:t>][S</a:t>
                </a:r>
                <a:r>
                  <a:rPr lang="lv-LV" sz="2400" b="1" dirty="0" smtClean="0"/>
                  <a:t>] = </a:t>
                </a:r>
                <a:r>
                  <a:rPr lang="lv-LV" sz="2400" b="1" dirty="0"/>
                  <a:t> k</a:t>
                </a:r>
                <a:r>
                  <a:rPr lang="lv-LV" sz="2400" b="1" baseline="-25000" dirty="0"/>
                  <a:t>-1</a:t>
                </a:r>
                <a:r>
                  <a:rPr lang="lv-LV" sz="2400" b="1" dirty="0"/>
                  <a:t>[ES] + </a:t>
                </a:r>
                <a:r>
                  <a:rPr lang="lv-LV" sz="2400" b="1" dirty="0" err="1" smtClean="0"/>
                  <a:t>k</a:t>
                </a:r>
                <a:r>
                  <a:rPr lang="lv-LV" sz="2400" b="1" baseline="-25000" dirty="0" err="1" smtClean="0"/>
                  <a:t>cat</a:t>
                </a:r>
                <a:r>
                  <a:rPr lang="lv-LV" sz="2400" b="1" dirty="0" err="1" smtClean="0"/>
                  <a:t>[ES</a:t>
                </a:r>
                <a:r>
                  <a:rPr lang="lv-LV" sz="2400" b="1" dirty="0" smtClean="0"/>
                  <a:t>] + </a:t>
                </a:r>
                <a:r>
                  <a:rPr lang="lv-LV" sz="2400" b="1" dirty="0"/>
                  <a:t> k</a:t>
                </a:r>
                <a:r>
                  <a:rPr lang="lv-LV" sz="2400" b="1" baseline="-25000" dirty="0"/>
                  <a:t>1</a:t>
                </a:r>
                <a:r>
                  <a:rPr lang="lv-LV" sz="2400" b="1" dirty="0"/>
                  <a:t>[ES][S] </a:t>
                </a:r>
                <a:endParaRPr lang="lv-LV" sz="2400" b="1" dirty="0" smtClean="0"/>
              </a:p>
              <a:p>
                <a:pPr>
                  <a:lnSpc>
                    <a:spcPct val="120000"/>
                  </a:lnSpc>
                </a:pPr>
                <a:r>
                  <a:rPr lang="lv-LV" sz="2400" b="1" dirty="0"/>
                  <a:t>k</a:t>
                </a:r>
                <a:r>
                  <a:rPr lang="lv-LV" sz="2400" b="1" baseline="-25000" dirty="0"/>
                  <a:t>1</a:t>
                </a:r>
                <a:r>
                  <a:rPr lang="lv-LV" sz="2400" b="1" dirty="0"/>
                  <a:t>[E</a:t>
                </a:r>
                <a:r>
                  <a:rPr lang="lv-LV" sz="2400" b="1" baseline="-25000" dirty="0"/>
                  <a:t>t</a:t>
                </a:r>
                <a:r>
                  <a:rPr lang="lv-LV" sz="2400" b="1" dirty="0"/>
                  <a:t>][S</a:t>
                </a:r>
                <a:r>
                  <a:rPr lang="lv-LV" sz="2400" b="1" dirty="0" smtClean="0"/>
                  <a:t>] = (k</a:t>
                </a:r>
                <a:r>
                  <a:rPr lang="lv-LV" sz="2400" b="1" baseline="-25000" dirty="0" smtClean="0"/>
                  <a:t>-1</a:t>
                </a:r>
                <a:r>
                  <a:rPr lang="lv-LV" sz="2400" b="1" dirty="0" smtClean="0"/>
                  <a:t> </a:t>
                </a:r>
                <a:r>
                  <a:rPr lang="lv-LV" sz="2400" b="1" dirty="0"/>
                  <a:t>+ </a:t>
                </a:r>
                <a:r>
                  <a:rPr lang="lv-LV" sz="2400" b="1" dirty="0" err="1" smtClean="0"/>
                  <a:t>k</a:t>
                </a:r>
                <a:r>
                  <a:rPr lang="lv-LV" sz="2400" b="1" baseline="-25000" dirty="0" err="1" smtClean="0"/>
                  <a:t>cat</a:t>
                </a:r>
                <a:r>
                  <a:rPr lang="lv-LV" sz="2400" b="1" dirty="0" smtClean="0"/>
                  <a:t> </a:t>
                </a:r>
                <a:r>
                  <a:rPr lang="lv-LV" sz="2400" b="1" dirty="0"/>
                  <a:t>+  </a:t>
                </a:r>
                <a:r>
                  <a:rPr lang="lv-LV" sz="2400" b="1" dirty="0" smtClean="0"/>
                  <a:t>k</a:t>
                </a:r>
                <a:r>
                  <a:rPr lang="lv-LV" sz="2400" b="1" baseline="-25000" dirty="0" smtClean="0"/>
                  <a:t>1</a:t>
                </a:r>
                <a:r>
                  <a:rPr lang="lv-LV" sz="2400" b="1" dirty="0" smtClean="0"/>
                  <a:t> [</a:t>
                </a:r>
                <a:r>
                  <a:rPr lang="lv-LV" sz="2400" b="1" dirty="0"/>
                  <a:t>S</a:t>
                </a:r>
                <a:r>
                  <a:rPr lang="lv-LV" sz="2400" b="1" dirty="0" smtClean="0"/>
                  <a:t>]) [ES]</a:t>
                </a: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lv-LV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v-LV" sz="2400" b="1" i="0" smtClean="0">
                              <a:latin typeface="Cambria Math"/>
                            </a:rPr>
                            <m:t>𝐄𝐒</m:t>
                          </m:r>
                        </m:e>
                      </m:d>
                      <m:r>
                        <a:rPr lang="lv-LV" sz="2400" b="1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lv-LV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lv-LV" sz="2400" b="1" dirty="0"/>
                            <m:t>k</m:t>
                          </m:r>
                          <m:r>
                            <m:rPr>
                              <m:nor/>
                            </m:rPr>
                            <a:rPr lang="lv-LV" sz="2400" b="1" baseline="-25000" dirty="0"/>
                            <m:t>1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Et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lv-LV" sz="2400" b="1" dirty="0"/>
                            <m:t>k</m:t>
                          </m:r>
                          <m:r>
                            <m:rPr>
                              <m:nor/>
                            </m:rPr>
                            <a:rPr lang="lv-LV" sz="2400" b="1" baseline="-25000" dirty="0"/>
                            <m:t>−1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 + 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kcat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 +  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k</m:t>
                          </m:r>
                          <m:r>
                            <m:rPr>
                              <m:nor/>
                            </m:rPr>
                            <a:rPr lang="lv-LV" sz="2400" b="1" baseline="-25000" dirty="0"/>
                            <m:t>1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 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den>
                      </m:f>
                    </m:oMath>
                  </m:oMathPara>
                </a14:m>
                <a:endParaRPr lang="lv-LV" sz="2400" b="1" dirty="0" smtClean="0"/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lv-LV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v-LV" sz="2400" b="1">
                              <a:latin typeface="Cambria Math"/>
                            </a:rPr>
                            <m:t>𝐄𝐒</m:t>
                          </m:r>
                        </m:e>
                      </m:d>
                      <m:r>
                        <a:rPr lang="lv-LV" sz="2400" b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lv-LV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lv-LV" sz="2400" b="1" dirty="0"/>
                            <m:t>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Et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lv-LV" sz="2400" b="1" i="0" dirty="0" smtClean="0">
                              <a:latin typeface="Cambria Math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k</m:t>
                          </m:r>
                          <m:r>
                            <m:rPr>
                              <m:nor/>
                            </m:rPr>
                            <a:rPr lang="lv-LV" sz="2400" b="1" baseline="-25000" dirty="0"/>
                            <m:t>−1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 + 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kcat</m:t>
                          </m:r>
                          <m:r>
                            <m:rPr>
                              <m:nor/>
                            </m:rPr>
                            <a:rPr lang="lv-LV" sz="2400" b="1" i="0" dirty="0" smtClean="0"/>
                            <m:t>)/</m:t>
                          </m:r>
                          <m:r>
                            <m:rPr>
                              <m:nor/>
                            </m:rPr>
                            <a:rPr lang="lv-LV" sz="2400" b="1" i="0" dirty="0" smtClean="0"/>
                            <m:t>k</m:t>
                          </m:r>
                          <m:r>
                            <m:rPr>
                              <m:nor/>
                            </m:rPr>
                            <a:rPr lang="lv-LV" sz="2400" b="1" i="0" baseline="-25000" dirty="0" smtClean="0"/>
                            <m:t>1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 + 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den>
                      </m:f>
                    </m:oMath>
                  </m:oMathPara>
                </a14:m>
                <a:endParaRPr lang="lv-LV" sz="2400" b="1" dirty="0" smtClean="0"/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lv-LV" sz="2400" b="1" dirty="0">
                        <a:latin typeface="Cambria Math"/>
                      </a:rPr>
                      <m:t>(</m:t>
                    </m:r>
                    <m:r>
                      <m:rPr>
                        <m:nor/>
                      </m:rPr>
                      <a:rPr lang="lv-LV" sz="2400" b="1" dirty="0"/>
                      <m:t>k</m:t>
                    </m:r>
                    <m:r>
                      <m:rPr>
                        <m:nor/>
                      </m:rPr>
                      <a:rPr lang="lv-LV" sz="2400" b="1" baseline="-25000" dirty="0"/>
                      <m:t>−1</m:t>
                    </m:r>
                    <m:r>
                      <m:rPr>
                        <m:nor/>
                      </m:rPr>
                      <a:rPr lang="lv-LV" sz="2400" b="1" dirty="0"/>
                      <m:t> + </m:t>
                    </m:r>
                    <m:r>
                      <m:rPr>
                        <m:nor/>
                      </m:rPr>
                      <a:rPr lang="lv-LV" sz="2400" b="1" dirty="0"/>
                      <m:t>kcat</m:t>
                    </m:r>
                    <m:r>
                      <m:rPr>
                        <m:nor/>
                      </m:rPr>
                      <a:rPr lang="lv-LV" sz="2400" b="1" dirty="0"/>
                      <m:t>)/</m:t>
                    </m:r>
                    <m:r>
                      <m:rPr>
                        <m:nor/>
                      </m:rPr>
                      <a:rPr lang="lv-LV" sz="2400" b="1" dirty="0"/>
                      <m:t>k</m:t>
                    </m:r>
                    <m:r>
                      <m:rPr>
                        <m:nor/>
                      </m:rPr>
                      <a:rPr lang="lv-LV" sz="2400" b="1" baseline="-25000" dirty="0"/>
                      <m:t>1</m:t>
                    </m:r>
                  </m:oMath>
                </a14:m>
                <a:r>
                  <a:rPr lang="lv-LV" sz="2400" b="1" dirty="0" smtClean="0"/>
                  <a:t> = K</a:t>
                </a:r>
                <a:r>
                  <a:rPr lang="lv-LV" sz="2400" b="1" baseline="-25000" dirty="0" smtClean="0"/>
                  <a:t>m</a:t>
                </a:r>
                <a:r>
                  <a:rPr lang="lv-LV" sz="2400" b="1" dirty="0" smtClean="0"/>
                  <a:t>  (definīcija)</a:t>
                </a: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lv-LV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v-LV" sz="2400" b="1">
                              <a:latin typeface="Cambria Math"/>
                            </a:rPr>
                            <m:t>𝐄𝐒</m:t>
                          </m:r>
                        </m:e>
                      </m:d>
                      <m:r>
                        <a:rPr lang="lv-LV" sz="2400" b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lv-LV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lv-LV" sz="2400" b="1" dirty="0"/>
                            <m:t>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Et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lv-LV" sz="2400" b="1" i="0" dirty="0" smtClean="0">
                              <a:latin typeface="Cambria Math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lv-LV" sz="2400" b="1" i="0" baseline="-25000" dirty="0" smtClean="0">
                              <a:latin typeface="Cambria Math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 + 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den>
                      </m:f>
                    </m:oMath>
                  </m:oMathPara>
                </a14:m>
                <a:endParaRPr lang="lv-LV" sz="2400" b="1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307278"/>
                <a:ext cx="5003016" cy="5036572"/>
              </a:xfrm>
              <a:prstGeom prst="rect">
                <a:avLst/>
              </a:prstGeom>
              <a:blipFill rotWithShape="0">
                <a:blip r:embed="rId2"/>
                <a:stretch>
                  <a:fillRect l="-1827" t="-121" r="-2071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076137" y="815414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 smtClean="0"/>
              <a:t>V</a:t>
            </a:r>
            <a:r>
              <a:rPr lang="lv-LV" sz="2400" b="1" baseline="-25000" dirty="0" err="1" smtClean="0"/>
              <a:t>o</a:t>
            </a:r>
            <a:r>
              <a:rPr lang="lv-LV" sz="2400" b="1" dirty="0" err="1" smtClean="0"/>
              <a:t>=k</a:t>
            </a:r>
            <a:r>
              <a:rPr lang="lv-LV" sz="2400" b="1" baseline="-25000" dirty="0" err="1" smtClean="0"/>
              <a:t>cat</a:t>
            </a:r>
            <a:r>
              <a:rPr lang="lv-LV" sz="2400" b="1" dirty="0" err="1" smtClean="0"/>
              <a:t>[ES</a:t>
            </a:r>
            <a:r>
              <a:rPr lang="lv-LV" sz="2400" b="1" dirty="0" smtClean="0"/>
              <a:t>]</a:t>
            </a:r>
          </a:p>
          <a:p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701763" y="1658766"/>
                <a:ext cx="1889300" cy="736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lv-LV" sz="2400" b="1" dirty="0" smtClean="0"/>
                  <a:t>V</a:t>
                </a:r>
                <a:r>
                  <a:rPr lang="lv-LV" sz="2400" b="1" baseline="-25000" dirty="0" err="1" smtClean="0"/>
                  <a:t>o</a:t>
                </a:r>
                <a14:m>
                  <m:oMath xmlns:m="http://schemas.openxmlformats.org/officeDocument/2006/math">
                    <m:r>
                      <a:rPr lang="lv-LV" sz="2400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1" i="0" smtClean="0">
                            <a:latin typeface="Cambria Math"/>
                          </a:rPr>
                          <m:t>𝐤</m:t>
                        </m:r>
                        <m:r>
                          <a:rPr lang="lv-LV" sz="2400" b="1" i="0" baseline="-25000" smtClean="0">
                            <a:latin typeface="Cambria Math"/>
                          </a:rPr>
                          <m:t>𝐜𝐚𝐭</m:t>
                        </m:r>
                        <m:r>
                          <m:rPr>
                            <m:nor/>
                          </m:rPr>
                          <a:rPr lang="lv-LV" sz="2400" b="1" dirty="0"/>
                          <m:t>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Et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S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</m:t>
                        </m:r>
                      </m:num>
                      <m:den>
                        <m:r>
                          <m:rPr>
                            <m:nor/>
                          </m:rPr>
                          <a:rPr lang="lv-LV" sz="2400" b="1" dirty="0">
                            <a:latin typeface="Cambria Math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lv-LV" sz="2400" b="1" baseline="-25000" dirty="0">
                            <a:latin typeface="Cambria Math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lv-LV" sz="2400" b="1" dirty="0"/>
                          <m:t> + 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S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763" y="1658766"/>
                <a:ext cx="1889300" cy="736035"/>
              </a:xfrm>
              <a:prstGeom prst="rect">
                <a:avLst/>
              </a:prstGeom>
              <a:blipFill rotWithShape="1">
                <a:blip r:embed="rId3"/>
                <a:stretch>
                  <a:fillRect l="-4839" r="-8065" b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716097" y="4202122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 smtClean="0"/>
              <a:t>V</a:t>
            </a:r>
            <a:r>
              <a:rPr lang="lv-LV" sz="2400" b="1" baseline="-25000" dirty="0" err="1" smtClean="0"/>
              <a:t>max</a:t>
            </a:r>
            <a:r>
              <a:rPr lang="lv-LV" sz="2400" b="1" dirty="0" err="1" smtClean="0"/>
              <a:t>=k</a:t>
            </a:r>
            <a:r>
              <a:rPr lang="lv-LV" sz="2400" b="1" baseline="-25000" dirty="0" err="1" smtClean="0"/>
              <a:t>cat</a:t>
            </a:r>
            <a:r>
              <a:rPr lang="lv-LV" sz="2400" b="1" dirty="0" err="1" smtClean="0"/>
              <a:t>[E</a:t>
            </a:r>
            <a:r>
              <a:rPr lang="lv-LV" sz="2400" b="1" baseline="-25000" dirty="0" err="1" smtClean="0"/>
              <a:t>t</a:t>
            </a:r>
            <a:r>
              <a:rPr lang="lv-LV" sz="2400" b="1" dirty="0" smtClean="0"/>
              <a:t>]</a:t>
            </a:r>
          </a:p>
          <a:p>
            <a:endParaRPr lang="lv-LV" sz="2400" b="1" baseline="-25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546221" y="2852936"/>
            <a:ext cx="4499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Ātrums </a:t>
            </a:r>
            <a:r>
              <a:rPr lang="lv-LV" sz="2400" dirty="0" err="1" smtClean="0"/>
              <a:t>V</a:t>
            </a:r>
            <a:r>
              <a:rPr lang="lv-LV" sz="2400" baseline="-25000" dirty="0" err="1" smtClean="0"/>
              <a:t>max</a:t>
            </a:r>
            <a:r>
              <a:rPr lang="lv-LV" sz="2400" dirty="0" smtClean="0"/>
              <a:t> tiek sasniegts, ja viss pieejamais enzīms ir piesātināts ar substrātu, t.i. [</a:t>
            </a:r>
            <a:r>
              <a:rPr lang="lv-LV" sz="2400" dirty="0" err="1" smtClean="0"/>
              <a:t>E</a:t>
            </a:r>
            <a:r>
              <a:rPr lang="lv-LV" sz="2400" baseline="-25000" dirty="0" err="1" smtClean="0"/>
              <a:t>t</a:t>
            </a:r>
            <a:r>
              <a:rPr lang="lv-LV" sz="2400" dirty="0" err="1" smtClean="0"/>
              <a:t>]=[ES</a:t>
            </a:r>
            <a:r>
              <a:rPr lang="lv-LV" sz="2400" dirty="0" smtClean="0"/>
              <a:t>]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860032" y="5013176"/>
                <a:ext cx="2794419" cy="1165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lv-LV" sz="4000" b="1" dirty="0" smtClean="0">
                    <a:latin typeface="+mj-lt"/>
                  </a:rPr>
                  <a:t>V</a:t>
                </a:r>
                <a:r>
                  <a:rPr lang="lv-LV" sz="4000" b="1" baseline="-25000" dirty="0" err="1" smtClean="0">
                    <a:latin typeface="+mj-lt"/>
                  </a:rPr>
                  <a:t>o</a:t>
                </a:r>
                <a14:m>
                  <m:oMath xmlns:m="http://schemas.openxmlformats.org/officeDocument/2006/math">
                    <m:r>
                      <a:rPr lang="lv-LV" sz="4000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4000" b="1" i="0" smtClean="0">
                            <a:latin typeface="Cambria Math"/>
                          </a:rPr>
                          <m:t>𝐕</m:t>
                        </m:r>
                        <m:r>
                          <a:rPr lang="lv-LV" sz="4000" b="1" i="0" baseline="-25000" smtClean="0">
                            <a:latin typeface="Cambria Math"/>
                          </a:rPr>
                          <m:t>𝐦𝐚𝐱</m:t>
                        </m:r>
                        <m:r>
                          <m:rPr>
                            <m:nor/>
                          </m:rPr>
                          <a:rPr lang="lv-LV" sz="4000" b="1" dirty="0">
                            <a:latin typeface="+mj-lt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lv-LV" sz="4000" b="1" dirty="0">
                            <a:latin typeface="+mj-lt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lv-LV" sz="4000" b="1" dirty="0">
                            <a:latin typeface="+mj-lt"/>
                          </a:rPr>
                          <m:t>]</m:t>
                        </m:r>
                      </m:num>
                      <m:den>
                        <m:r>
                          <m:rPr>
                            <m:nor/>
                          </m:rPr>
                          <a:rPr lang="lv-LV" sz="4000" b="1" dirty="0">
                            <a:latin typeface="+mj-lt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lv-LV" sz="4000" b="1" baseline="-25000" dirty="0">
                            <a:latin typeface="+mj-lt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lv-LV" sz="4000" b="1" dirty="0">
                            <a:latin typeface="+mj-lt"/>
                          </a:rPr>
                          <m:t> + [</m:t>
                        </m:r>
                        <m:r>
                          <m:rPr>
                            <m:nor/>
                          </m:rPr>
                          <a:rPr lang="lv-LV" sz="4000" b="1" dirty="0">
                            <a:latin typeface="+mj-lt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lv-LV" sz="4000" b="1" dirty="0">
                            <a:latin typeface="+mj-lt"/>
                          </a:rPr>
                          <m:t>]</m:t>
                        </m:r>
                      </m:den>
                    </m:f>
                  </m:oMath>
                </a14:m>
                <a:endParaRPr lang="en-US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5013176"/>
                <a:ext cx="2794419" cy="1165127"/>
              </a:xfrm>
              <a:prstGeom prst="rect">
                <a:avLst/>
              </a:prstGeom>
              <a:blipFill rotWithShape="1">
                <a:blip r:embed="rId4"/>
                <a:stretch>
                  <a:fillRect l="-7625" r="-10893" b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46706" y="261808"/>
                <a:ext cx="36364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𝐒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⇌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𝐄𝐒</m:t>
                      </m:r>
                      <m:r>
                        <a:rPr lang="lv-LV" sz="2800" b="1" i="1" smtClean="0">
                          <a:latin typeface="Cambria Math"/>
                          <a:ea typeface="Cambria Math"/>
                        </a:rPr>
                        <m:t>⟶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𝐏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706" y="261808"/>
                <a:ext cx="3636404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0465" r="-184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226826" y="30975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k</a:t>
            </a:r>
            <a:r>
              <a:rPr lang="lv-LV" sz="2400" b="1" baseline="-25000" dirty="0" smtClean="0"/>
              <a:t>1</a:t>
            </a:r>
            <a:endParaRPr lang="en-US" sz="2400" b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2215264" y="584581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k</a:t>
            </a:r>
            <a:r>
              <a:rPr lang="lv-LV" sz="2400" b="1" baseline="-25000" dirty="0" smtClean="0"/>
              <a:t>-1</a:t>
            </a:r>
            <a:endParaRPr lang="en-US" sz="2400" b="1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3149015" y="92530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 smtClean="0"/>
              <a:t>k</a:t>
            </a:r>
            <a:r>
              <a:rPr lang="lv-LV" sz="2400" b="1" baseline="-25000" dirty="0" err="1" smtClean="0"/>
              <a:t>cat</a:t>
            </a:r>
            <a:endParaRPr lang="en-US" sz="2400" b="1" baseline="-250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59632" y="2514735"/>
                <a:ext cx="3168352" cy="3708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lv-LV" sz="2400" b="1" dirty="0" smtClean="0">
                    <a:latin typeface="+mj-lt"/>
                  </a:rPr>
                  <a:t>V</a:t>
                </a:r>
                <a:r>
                  <a:rPr lang="lv-LV" sz="2400" b="1" baseline="-25000" dirty="0" err="1" smtClean="0">
                    <a:latin typeface="+mj-lt"/>
                  </a:rPr>
                  <a:t>o</a:t>
                </a:r>
                <a14:m>
                  <m:oMath xmlns:m="http://schemas.openxmlformats.org/officeDocument/2006/math">
                    <m:r>
                      <a:rPr lang="lv-LV" sz="2400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1" i="0" smtClean="0">
                            <a:latin typeface="Cambria Math"/>
                          </a:rPr>
                          <m:t>𝐕</m:t>
                        </m:r>
                        <m:r>
                          <a:rPr lang="lv-LV" sz="2400" b="1" i="0" baseline="-25000" smtClean="0">
                            <a:latin typeface="Cambria Math"/>
                          </a:rPr>
                          <m:t>𝐦𝐚𝐱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]</m:t>
                        </m:r>
                      </m:num>
                      <m:den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lv-LV" sz="2400" b="1" baseline="-25000" dirty="0">
                            <a:latin typeface="+mj-lt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 + [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]</m:t>
                        </m:r>
                      </m:den>
                    </m:f>
                  </m:oMath>
                </a14:m>
                <a:endParaRPr lang="lv-LV" sz="2400" dirty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lv-LV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lv-LV" sz="2400" b="1" dirty="0"/>
                            <m:t>V</m:t>
                          </m:r>
                          <m:r>
                            <m:rPr>
                              <m:nor/>
                            </m:rPr>
                            <a:rPr lang="lv-LV" sz="2400" b="1" baseline="-25000" dirty="0"/>
                            <m:t>max</m:t>
                          </m:r>
                        </m:num>
                        <m:den>
                          <m:r>
                            <a:rPr lang="lv-LV" sz="24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lv-LV" sz="2400" b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lv-LV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sz="2400" b="1">
                              <a:latin typeface="Cambria Math"/>
                            </a:rPr>
                            <m:t>𝐕</m:t>
                          </m:r>
                          <m:r>
                            <a:rPr lang="lv-LV" sz="2400" b="1" baseline="-25000">
                              <a:latin typeface="Cambria Math"/>
                            </a:rPr>
                            <m:t>𝐦𝐚𝐱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lv-LV" sz="2400" b="1" dirty="0"/>
                            <m:t>K</m:t>
                          </m:r>
                          <m:r>
                            <m:rPr>
                              <m:nor/>
                            </m:rPr>
                            <a:rPr lang="lv-LV" sz="2400" b="1" baseline="-25000" dirty="0"/>
                            <m:t>m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 + 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den>
                      </m:f>
                    </m:oMath>
                  </m:oMathPara>
                </a14:m>
                <a:endParaRPr lang="lv-LV" sz="2400" dirty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lv-LV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lv-LV" sz="2400" b="1" i="0" dirty="0" smtClean="0"/>
                            <m:t>1</m:t>
                          </m:r>
                        </m:num>
                        <m:den>
                          <m:r>
                            <a:rPr lang="lv-LV" sz="2400" b="1" i="1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lv-LV" sz="2400" b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lv-LV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sz="2400" b="1" i="1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lv-LV" sz="2400" b="1" dirty="0"/>
                            <m:t>K</m:t>
                          </m:r>
                          <m:r>
                            <m:rPr>
                              <m:nor/>
                            </m:rPr>
                            <a:rPr lang="lv-LV" sz="2400" b="1" baseline="-25000" dirty="0"/>
                            <m:t>m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 + 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den>
                      </m:f>
                    </m:oMath>
                  </m:oMathPara>
                </a14:m>
                <a:endParaRPr lang="lv-LV" sz="2400" dirty="0" smtClean="0">
                  <a:latin typeface="+mj-lt"/>
                </a:endParaRPr>
              </a:p>
              <a:p>
                <a:r>
                  <a:rPr lang="lv-LV" sz="2400" b="1" dirty="0" smtClean="0">
                    <a:latin typeface="+mj-lt"/>
                  </a:rPr>
                  <a:t>K</a:t>
                </a:r>
                <a:r>
                  <a:rPr lang="lv-LV" sz="2400" b="1" baseline="-25000" dirty="0" smtClean="0">
                    <a:latin typeface="+mj-lt"/>
                  </a:rPr>
                  <a:t>m</a:t>
                </a:r>
                <a:r>
                  <a:rPr lang="lv-LV" sz="2400" b="1" dirty="0" smtClean="0">
                    <a:latin typeface="+mj-lt"/>
                  </a:rPr>
                  <a:t>+[S]=2[S]</a:t>
                </a:r>
              </a:p>
              <a:p>
                <a:r>
                  <a:rPr lang="lv-LV" sz="2400" b="1" dirty="0" err="1" smtClean="0">
                    <a:latin typeface="+mj-lt"/>
                  </a:rPr>
                  <a:t>K</a:t>
                </a:r>
                <a:r>
                  <a:rPr lang="lv-LV" sz="2400" b="1" baseline="-25000" dirty="0" err="1" smtClean="0">
                    <a:latin typeface="+mj-lt"/>
                  </a:rPr>
                  <a:t>m</a:t>
                </a:r>
                <a:r>
                  <a:rPr lang="lv-LV" sz="2400" b="1" dirty="0" err="1" smtClean="0">
                    <a:latin typeface="+mj-lt"/>
                  </a:rPr>
                  <a:t>=[S</a:t>
                </a:r>
                <a:r>
                  <a:rPr lang="lv-LV" sz="2400" b="1" dirty="0">
                    <a:latin typeface="+mj-lt"/>
                  </a:rPr>
                  <a:t>]</a:t>
                </a:r>
                <a:endParaRPr lang="lv-LV" sz="2400" b="1" dirty="0" smtClean="0">
                  <a:latin typeface="+mj-lt"/>
                </a:endParaRPr>
              </a:p>
              <a:p>
                <a:endParaRPr lang="lv-LV" sz="2400" dirty="0" smtClean="0">
                  <a:latin typeface="+mj-lt"/>
                </a:endParaRPr>
              </a:p>
              <a:p>
                <a:endParaRPr lang="lv-LV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2514735"/>
                <a:ext cx="3168352" cy="3708131"/>
              </a:xfrm>
              <a:prstGeom prst="rect">
                <a:avLst/>
              </a:prstGeom>
              <a:blipFill rotWithShape="1">
                <a:blip r:embed="rId2"/>
                <a:stretch>
                  <a:fillRect l="-3083" b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251520" y="836712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Bet – vai mēs neteicām, ka substrāta </a:t>
            </a:r>
            <a:r>
              <a:rPr lang="lv-LV" sz="2400" dirty="0"/>
              <a:t>koncentrācija, pie kuras </a:t>
            </a:r>
            <a:r>
              <a:rPr lang="lv-LV" sz="2400" dirty="0" err="1"/>
              <a:t>V</a:t>
            </a:r>
            <a:r>
              <a:rPr lang="lv-LV" sz="2400" baseline="-25000" dirty="0" err="1"/>
              <a:t>o</a:t>
            </a:r>
            <a:r>
              <a:rPr lang="lv-LV" sz="2400" dirty="0"/>
              <a:t> </a:t>
            </a:r>
            <a:r>
              <a:rPr lang="lv-LV" sz="2400" dirty="0" smtClean="0"/>
              <a:t>sasniedz </a:t>
            </a:r>
            <a:r>
              <a:rPr lang="lv-LV" sz="2400" dirty="0"/>
              <a:t>½ </a:t>
            </a:r>
            <a:r>
              <a:rPr lang="lv-LV" sz="2400" dirty="0" err="1"/>
              <a:t>V</a:t>
            </a:r>
            <a:r>
              <a:rPr lang="lv-LV" sz="2400" baseline="-25000" dirty="0" err="1"/>
              <a:t>max</a:t>
            </a:r>
            <a:r>
              <a:rPr lang="lv-LV" sz="2400" dirty="0"/>
              <a:t> atbilst </a:t>
            </a:r>
            <a:r>
              <a:rPr lang="lv-LV" sz="2400" dirty="0" err="1"/>
              <a:t>Mihaelisa</a:t>
            </a:r>
            <a:r>
              <a:rPr lang="lv-LV" sz="2400" dirty="0"/>
              <a:t> konstantei </a:t>
            </a:r>
            <a:r>
              <a:rPr lang="lv-LV" sz="2400" dirty="0" smtClean="0"/>
              <a:t>K</a:t>
            </a:r>
            <a:r>
              <a:rPr lang="lv-LV" sz="2400" baseline="-25000" dirty="0" smtClean="0"/>
              <a:t>m</a:t>
            </a:r>
            <a:r>
              <a:rPr lang="lv-LV" sz="2400" dirty="0" smtClean="0"/>
              <a:t>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Pārbaudīsim: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Ja </a:t>
            </a:r>
            <a:r>
              <a:rPr lang="lv-LV" sz="2400" dirty="0" err="1"/>
              <a:t>V</a:t>
            </a:r>
            <a:r>
              <a:rPr lang="lv-LV" sz="2400" baseline="-25000" dirty="0" err="1"/>
              <a:t>o</a:t>
            </a:r>
            <a:r>
              <a:rPr lang="lv-LV" sz="2400" dirty="0"/>
              <a:t> </a:t>
            </a:r>
            <a:r>
              <a:rPr lang="lv-LV" sz="2400" dirty="0" smtClean="0"/>
              <a:t>= </a:t>
            </a:r>
            <a:r>
              <a:rPr lang="lv-LV" sz="2400" dirty="0"/>
              <a:t>½ </a:t>
            </a:r>
            <a:r>
              <a:rPr lang="lv-LV" sz="2400" dirty="0" err="1"/>
              <a:t>V</a:t>
            </a:r>
            <a:r>
              <a:rPr lang="lv-LV" sz="2400" baseline="-25000" dirty="0" err="1"/>
              <a:t>max</a:t>
            </a:r>
            <a:r>
              <a:rPr lang="lv-LV" sz="2400" dirty="0"/>
              <a:t> </a:t>
            </a:r>
            <a:r>
              <a:rPr lang="lv-LV" sz="2400" dirty="0" smtClean="0"/>
              <a:t>, tad: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8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Mihaelisa</a:t>
            </a:r>
            <a:r>
              <a:rPr lang="lv-LV" dirty="0" smtClean="0"/>
              <a:t> konstante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67544" y="2492896"/>
                <a:ext cx="25154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lv-LV" sz="2400" b="1" dirty="0"/>
                        <m:t>K</m:t>
                      </m:r>
                      <m:r>
                        <m:rPr>
                          <m:nor/>
                        </m:rPr>
                        <a:rPr lang="lv-LV" sz="2400" b="1" baseline="-25000" dirty="0"/>
                        <m:t>m</m:t>
                      </m:r>
                      <m:r>
                        <m:rPr>
                          <m:nor/>
                        </m:rPr>
                        <a:rPr lang="lv-LV" sz="2400" b="1" i="0" baseline="-25000" dirty="0" smtClean="0"/>
                        <m:t> </m:t>
                      </m:r>
                      <m:r>
                        <m:rPr>
                          <m:nor/>
                        </m:rPr>
                        <a:rPr lang="lv-LV" sz="2400" b="1" dirty="0"/>
                        <m:t>=</m:t>
                      </m:r>
                      <m:r>
                        <m:rPr>
                          <m:nor/>
                        </m:rPr>
                        <a:rPr lang="lv-LV" sz="2400" b="1" i="0" dirty="0" smtClean="0"/>
                        <m:t> </m:t>
                      </m:r>
                      <m:r>
                        <m:rPr>
                          <m:nor/>
                        </m:rPr>
                        <a:rPr lang="lv-LV" sz="2400" b="1" dirty="0">
                          <a:latin typeface="Cambria Math"/>
                        </a:rPr>
                        <m:t>(</m:t>
                      </m:r>
                      <m:r>
                        <m:rPr>
                          <m:nor/>
                        </m:rPr>
                        <a:rPr lang="lv-LV" sz="2400" b="1" dirty="0"/>
                        <m:t>k</m:t>
                      </m:r>
                      <m:r>
                        <m:rPr>
                          <m:nor/>
                        </m:rPr>
                        <a:rPr lang="lv-LV" sz="2400" b="1" baseline="-25000" dirty="0"/>
                        <m:t>−1</m:t>
                      </m:r>
                      <m:r>
                        <m:rPr>
                          <m:nor/>
                        </m:rPr>
                        <a:rPr lang="lv-LV" sz="2400" b="1" dirty="0"/>
                        <m:t> + </m:t>
                      </m:r>
                      <m:r>
                        <m:rPr>
                          <m:nor/>
                        </m:rPr>
                        <a:rPr lang="lv-LV" sz="2400" b="1" dirty="0"/>
                        <m:t>kcat</m:t>
                      </m:r>
                      <m:r>
                        <m:rPr>
                          <m:nor/>
                        </m:rPr>
                        <a:rPr lang="lv-LV" sz="2400" b="1" dirty="0"/>
                        <m:t>)/</m:t>
                      </m:r>
                      <m:r>
                        <m:rPr>
                          <m:nor/>
                        </m:rPr>
                        <a:rPr lang="lv-LV" sz="2400" b="1" dirty="0"/>
                        <m:t>k</m:t>
                      </m:r>
                      <m:r>
                        <m:rPr>
                          <m:nor/>
                        </m:rPr>
                        <a:rPr lang="lv-LV" sz="2400" b="1" baseline="-25000" dirty="0"/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492896"/>
                <a:ext cx="2515432" cy="461665"/>
              </a:xfrm>
              <a:prstGeom prst="rect">
                <a:avLst/>
              </a:prstGeom>
              <a:blipFill rotWithShape="0">
                <a:blip r:embed="rId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67544" y="1412776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 smtClean="0"/>
              <a:t>Skaitliski - substrāta </a:t>
            </a:r>
            <a:r>
              <a:rPr lang="lv-LV" sz="2400" dirty="0"/>
              <a:t>koncentrācija, pie kuras </a:t>
            </a:r>
            <a:r>
              <a:rPr lang="lv-LV" sz="2400" dirty="0" err="1"/>
              <a:t>V</a:t>
            </a:r>
            <a:r>
              <a:rPr lang="lv-LV" sz="2400" baseline="-25000" dirty="0" err="1"/>
              <a:t>o</a:t>
            </a:r>
            <a:r>
              <a:rPr lang="lv-LV" sz="2400" dirty="0"/>
              <a:t> sasniedz ½ </a:t>
            </a:r>
            <a:r>
              <a:rPr lang="lv-LV" sz="2400" dirty="0" err="1"/>
              <a:t>V</a:t>
            </a:r>
            <a:r>
              <a:rPr lang="lv-LV" sz="2400" baseline="-25000" dirty="0" err="1"/>
              <a:t>max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8694" y="3194398"/>
                <a:ext cx="8551778" cy="3217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2400" dirty="0" smtClean="0"/>
                  <a:t>Ja </a:t>
                </a:r>
                <a:r>
                  <a:rPr lang="lv-LV" sz="2400" dirty="0" err="1" smtClean="0"/>
                  <a:t>k</a:t>
                </a:r>
                <a:r>
                  <a:rPr lang="lv-LV" sz="2400" baseline="-25000" dirty="0" err="1" smtClean="0"/>
                  <a:t>cat</a:t>
                </a:r>
                <a:r>
                  <a:rPr lang="lv-LV" sz="2400" dirty="0" smtClean="0"/>
                  <a:t>&lt;&lt;k</a:t>
                </a:r>
                <a:r>
                  <a:rPr lang="lv-LV" sz="2400" baseline="-25000" dirty="0" smtClean="0"/>
                  <a:t>-1</a:t>
                </a:r>
                <a:r>
                  <a:rPr lang="lv-LV" sz="2400" dirty="0" smtClean="0"/>
                  <a:t>, tad:</a:t>
                </a:r>
              </a:p>
              <a:p>
                <a:r>
                  <a:rPr lang="lv-LV" sz="2400" dirty="0" smtClean="0"/>
                  <a:t>K</a:t>
                </a:r>
                <a:r>
                  <a:rPr lang="lv-LV" sz="2400" baseline="-25000" dirty="0" smtClean="0"/>
                  <a:t>m</a:t>
                </a:r>
                <a14:m>
                  <m:oMath xmlns:m="http://schemas.openxmlformats.org/officeDocument/2006/math">
                    <m:r>
                      <a:rPr lang="lv-LV" sz="2400" i="1" smtClean="0">
                        <a:latin typeface="Cambria Math"/>
                        <a:ea typeface="Cambria Math"/>
                      </a:rPr>
                      <m:t>≈</m:t>
                    </m:r>
                    <m:f>
                      <m:fPr>
                        <m:ctrlPr>
                          <a:rPr lang="lv-LV" sz="24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lv-LV" sz="2400" b="0" i="0" smtClean="0">
                            <a:latin typeface="Cambria Math"/>
                            <a:ea typeface="Cambria Math"/>
                          </a:rPr>
                          <m:t>k</m:t>
                        </m:r>
                        <m:r>
                          <a:rPr lang="lv-LV" sz="2400" b="0" i="0" smtClean="0">
                            <a:latin typeface="Cambria Math"/>
                            <a:ea typeface="Cambria Math"/>
                          </a:rPr>
                          <m:t>−1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lv-LV" sz="2400" b="0" i="0" smtClean="0">
                            <a:latin typeface="Cambria Math"/>
                            <a:ea typeface="Cambria Math"/>
                          </a:rPr>
                          <m:t>k</m:t>
                        </m:r>
                        <m:r>
                          <a:rPr lang="lv-LV" sz="2400" b="0" i="0" baseline="-25000" smtClean="0">
                            <a:latin typeface="Cambria Math"/>
                            <a:ea typeface="Cambria Math"/>
                          </a:rPr>
                          <m:t>1</m:t>
                        </m:r>
                      </m:den>
                    </m:f>
                    <m:r>
                      <a:rPr lang="lv-LV" sz="2400" b="0" i="0" smtClean="0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lv-LV" sz="2400" b="0" i="0" smtClean="0">
                        <a:latin typeface="Cambria Math"/>
                        <a:ea typeface="Cambria Math"/>
                      </a:rPr>
                      <m:t>Kd</m:t>
                    </m:r>
                  </m:oMath>
                </a14:m>
                <a:r>
                  <a:rPr lang="lv-LV" sz="2400" dirty="0" smtClean="0"/>
                  <a:t> (disociācijas konstante)</a:t>
                </a:r>
              </a:p>
              <a:p>
                <a:r>
                  <a:rPr lang="lv-LV" sz="2400" dirty="0" smtClean="0"/>
                  <a:t>Tādā gadījumā K</a:t>
                </a:r>
                <a:r>
                  <a:rPr lang="lv-LV" sz="2400" baseline="-25000" dirty="0" smtClean="0"/>
                  <a:t>m</a:t>
                </a:r>
                <a:r>
                  <a:rPr lang="lv-LV" sz="2400" dirty="0" smtClean="0"/>
                  <a:t> var uzlūkot kā substrāta-enzīma afinitātes mēru</a:t>
                </a:r>
              </a:p>
              <a:p>
                <a:r>
                  <a:rPr lang="lv-LV" sz="2400" dirty="0" smtClean="0"/>
                  <a:t>Ja </a:t>
                </a:r>
                <a:r>
                  <a:rPr lang="lv-LV" sz="2400" dirty="0" err="1" smtClean="0"/>
                  <a:t>k</a:t>
                </a:r>
                <a:r>
                  <a:rPr lang="lv-LV" sz="2400" baseline="-25000" dirty="0" err="1" smtClean="0"/>
                  <a:t>cat</a:t>
                </a:r>
                <a:r>
                  <a:rPr lang="lv-LV" sz="2400" dirty="0" smtClean="0"/>
                  <a:t> un k</a:t>
                </a:r>
                <a:r>
                  <a:rPr lang="lv-LV" sz="2400" baseline="-25000" dirty="0" smtClean="0"/>
                  <a:t>-1</a:t>
                </a:r>
                <a:r>
                  <a:rPr lang="lv-LV" sz="2400" dirty="0" smtClean="0"/>
                  <a:t> ir salīdzināmi lielumi, K</a:t>
                </a:r>
                <a:r>
                  <a:rPr lang="lv-LV" sz="2400" baseline="-25000" dirty="0" smtClean="0"/>
                  <a:t>m</a:t>
                </a:r>
                <a:r>
                  <a:rPr lang="lv-LV" sz="2400" dirty="0" smtClean="0"/>
                  <a:t> ir sarežģītāka funkcija un nevar tikt uzlūkota vienkārši kā disociācijas konstante</a:t>
                </a:r>
              </a:p>
              <a:p>
                <a:r>
                  <a:rPr lang="lv-LV" sz="2400" dirty="0" smtClean="0"/>
                  <a:t>Vēl sarežģītāka situācija kļūst, ja ir vairākas </a:t>
                </a:r>
                <a:r>
                  <a:rPr lang="lv-LV" sz="2400" dirty="0" err="1" smtClean="0"/>
                  <a:t>enzimātiskās</a:t>
                </a:r>
                <a:r>
                  <a:rPr lang="lv-LV" sz="2400" dirty="0" smtClean="0"/>
                  <a:t> reakcijas starpstadijas ar salīdzināmiem ātrumiem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94" y="3194398"/>
                <a:ext cx="8551778" cy="3217484"/>
              </a:xfrm>
              <a:prstGeom prst="rect">
                <a:avLst/>
              </a:prstGeom>
              <a:blipFill rotWithShape="0">
                <a:blip r:embed="rId3"/>
                <a:stretch>
                  <a:fillRect l="-1069" t="-1515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149015" y="2462118"/>
                <a:ext cx="36364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𝐒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⇌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𝐄𝐒</m:t>
                      </m:r>
                      <m:r>
                        <a:rPr lang="lv-LV" sz="2800" b="1" i="1" smtClean="0">
                          <a:latin typeface="Cambria Math"/>
                          <a:ea typeface="Cambria Math"/>
                        </a:rPr>
                        <m:t>⟶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𝐏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015" y="2462118"/>
                <a:ext cx="3636404" cy="523220"/>
              </a:xfrm>
              <a:prstGeom prst="rect">
                <a:avLst/>
              </a:prstGeom>
              <a:blipFill rotWithShape="1">
                <a:blip r:embed="rId4"/>
                <a:stretch>
                  <a:fillRect t="-10465" r="-184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229135" y="2231285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k</a:t>
            </a:r>
            <a:r>
              <a:rPr lang="lv-LV" sz="2400" b="1" baseline="-25000" dirty="0" smtClean="0"/>
              <a:t>1</a:t>
            </a:r>
            <a:endParaRPr lang="en-US" sz="2400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229135" y="2754505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k</a:t>
            </a:r>
            <a:r>
              <a:rPr lang="lv-LV" sz="2400" b="1" baseline="-25000" dirty="0" smtClean="0"/>
              <a:t>-1</a:t>
            </a:r>
            <a:endParaRPr lang="en-US" sz="24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151324" y="2292840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 smtClean="0"/>
              <a:t>k</a:t>
            </a:r>
            <a:r>
              <a:rPr lang="lv-LV" sz="2400" b="1" baseline="-25000" dirty="0" err="1" smtClean="0"/>
              <a:t>cat</a:t>
            </a:r>
            <a:endParaRPr lang="en-US" sz="2400" b="1" baseline="-25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8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5724618" y="3288804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/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5672230" y="2903679"/>
            <a:ext cx="3364266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1800" b="1" dirty="0">
                <a:latin typeface="Arial" charset="0"/>
              </a:rPr>
              <a:t>1           K</a:t>
            </a:r>
            <a:r>
              <a:rPr lang="lv-LV" sz="1400" b="1" baseline="-25000" dirty="0">
                <a:latin typeface="Arial" charset="0"/>
              </a:rPr>
              <a:t>m</a:t>
            </a:r>
            <a:r>
              <a:rPr lang="lv-LV" sz="1800" b="1" dirty="0">
                <a:latin typeface="Arial" charset="0"/>
              </a:rPr>
              <a:t>                    1</a:t>
            </a:r>
          </a:p>
          <a:p>
            <a:r>
              <a:rPr lang="lv-LV" sz="1800" b="1" dirty="0">
                <a:latin typeface="Arial" charset="0"/>
              </a:rPr>
              <a:t>      =                        + </a:t>
            </a:r>
          </a:p>
          <a:p>
            <a:r>
              <a:rPr lang="lv-LV" sz="1800" b="1" dirty="0" err="1" smtClean="0">
                <a:latin typeface="Arial" charset="0"/>
              </a:rPr>
              <a:t>V</a:t>
            </a:r>
            <a:r>
              <a:rPr lang="lv-LV" sz="1800" b="1" baseline="-25000" dirty="0" err="1" smtClean="0">
                <a:latin typeface="Arial" charset="0"/>
              </a:rPr>
              <a:t>o</a:t>
            </a:r>
            <a:r>
              <a:rPr lang="lv-LV" sz="1800" b="1" dirty="0" smtClean="0">
                <a:latin typeface="Arial" charset="0"/>
              </a:rPr>
              <a:t>       </a:t>
            </a:r>
            <a:r>
              <a:rPr lang="lv-LV" sz="1800" b="1" dirty="0" err="1" smtClean="0">
                <a:latin typeface="Arial" charset="0"/>
              </a:rPr>
              <a:t>V</a:t>
            </a:r>
            <a:r>
              <a:rPr lang="lv-LV" sz="1200" b="1" dirty="0" err="1" smtClean="0">
                <a:latin typeface="Arial" charset="0"/>
              </a:rPr>
              <a:t>max</a:t>
            </a:r>
            <a:r>
              <a:rPr lang="lv-LV" sz="1800" b="1" dirty="0" smtClean="0">
                <a:latin typeface="Arial" charset="0"/>
              </a:rPr>
              <a:t> </a:t>
            </a:r>
            <a:r>
              <a:rPr lang="lv-LV" sz="1800" b="1" dirty="0">
                <a:latin typeface="Arial" charset="0"/>
              </a:rPr>
              <a:t>[S]           </a:t>
            </a:r>
            <a:r>
              <a:rPr lang="lv-LV" sz="1800" b="1" dirty="0" err="1">
                <a:latin typeface="Arial" charset="0"/>
              </a:rPr>
              <a:t>V</a:t>
            </a:r>
            <a:r>
              <a:rPr lang="lv-LV" sz="1200" b="1" dirty="0" err="1">
                <a:latin typeface="Arial" charset="0"/>
              </a:rPr>
              <a:t>max</a:t>
            </a:r>
            <a:endParaRPr lang="lv-LV" sz="1200" b="1" dirty="0">
              <a:latin typeface="Arial" charset="0"/>
            </a:endParaRPr>
          </a:p>
          <a:p>
            <a:endParaRPr lang="ru-RU" sz="1800" b="1" dirty="0">
              <a:latin typeface="Arial" charset="0"/>
            </a:endParaRPr>
          </a:p>
        </p:txBody>
      </p:sp>
      <p:sp>
        <p:nvSpPr>
          <p:cNvPr id="11270" name="Line 8"/>
          <p:cNvSpPr>
            <a:spLocks noChangeShapeType="1"/>
          </p:cNvSpPr>
          <p:nvPr/>
        </p:nvSpPr>
        <p:spPr bwMode="auto">
          <a:xfrm>
            <a:off x="5672230" y="3412629"/>
            <a:ext cx="2873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>
            <a:off x="6319930" y="3412629"/>
            <a:ext cx="1368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Line 10"/>
          <p:cNvSpPr>
            <a:spLocks noChangeShapeType="1"/>
          </p:cNvSpPr>
          <p:nvPr/>
        </p:nvSpPr>
        <p:spPr bwMode="auto">
          <a:xfrm>
            <a:off x="8048718" y="3412629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129223" y="1412776"/>
                <a:ext cx="1749838" cy="736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lv-LV" sz="2400" b="1" dirty="0" smtClean="0">
                    <a:latin typeface="+mj-lt"/>
                  </a:rPr>
                  <a:t>V</a:t>
                </a:r>
                <a:r>
                  <a:rPr lang="lv-LV" sz="2400" b="1" baseline="-25000" dirty="0" err="1" smtClean="0">
                    <a:latin typeface="+mj-lt"/>
                  </a:rPr>
                  <a:t>o</a:t>
                </a:r>
                <a14:m>
                  <m:oMath xmlns:m="http://schemas.openxmlformats.org/officeDocument/2006/math">
                    <m:r>
                      <a:rPr lang="lv-LV" sz="2400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1" i="0" smtClean="0">
                            <a:latin typeface="Cambria Math"/>
                          </a:rPr>
                          <m:t>𝐕</m:t>
                        </m:r>
                        <m:r>
                          <a:rPr lang="lv-LV" sz="2400" b="1" i="0" baseline="-25000" smtClean="0">
                            <a:latin typeface="Cambria Math"/>
                          </a:rPr>
                          <m:t>𝐦𝐚𝐱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]</m:t>
                        </m:r>
                      </m:num>
                      <m:den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lv-LV" sz="2400" b="1" baseline="-25000" dirty="0">
                            <a:latin typeface="+mj-lt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 + [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]</m:t>
                        </m:r>
                      </m:den>
                    </m:f>
                  </m:oMath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223" y="1412776"/>
                <a:ext cx="1749838" cy="736035"/>
              </a:xfrm>
              <a:prstGeom prst="rect">
                <a:avLst/>
              </a:prstGeom>
              <a:blipFill rotWithShape="1">
                <a:blip r:embed="rId5"/>
                <a:stretch>
                  <a:fillRect l="-5226" r="-8711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096" y="-171400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err="1">
                <a:latin typeface="Arial" charset="0"/>
              </a:rPr>
              <a:t>Lainvivera-Berka</a:t>
            </a:r>
            <a:r>
              <a:rPr lang="lv-LV" sz="3200" dirty="0">
                <a:latin typeface="Arial" charset="0"/>
              </a:rPr>
              <a:t> vienādojums</a:t>
            </a:r>
            <a:endParaRPr lang="en-US" sz="3200" dirty="0"/>
          </a:p>
        </p:txBody>
      </p:sp>
      <p:sp>
        <p:nvSpPr>
          <p:cNvPr id="3" name="Down Arrow 2"/>
          <p:cNvSpPr/>
          <p:nvPr/>
        </p:nvSpPr>
        <p:spPr>
          <a:xfrm>
            <a:off x="6524302" y="2276872"/>
            <a:ext cx="79208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9552" y="4797152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lv-LV" sz="2400" dirty="0" err="1" smtClean="0"/>
              <a:t>Mihaelisa-Mentenas</a:t>
            </a:r>
            <a:r>
              <a:rPr lang="lv-LV" sz="2400" dirty="0" smtClean="0"/>
              <a:t> vienādojuma pārveidojums, t.s. </a:t>
            </a:r>
            <a:r>
              <a:rPr lang="lv-LV" sz="2400" dirty="0" err="1" smtClean="0"/>
              <a:t>dubultinversais</a:t>
            </a:r>
            <a:r>
              <a:rPr lang="lv-LV" sz="2400" dirty="0" smtClean="0"/>
              <a:t> </a:t>
            </a:r>
            <a:r>
              <a:rPr lang="lv-LV" sz="2400" dirty="0" err="1" smtClean="0"/>
              <a:t>plots</a:t>
            </a:r>
            <a:endParaRPr lang="lv-LV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Ļauj precīzāk no eksperimentālā grafika noteikt </a:t>
            </a:r>
            <a:r>
              <a:rPr lang="lv-LV" sz="2400" dirty="0" err="1" smtClean="0"/>
              <a:t>V</a:t>
            </a:r>
            <a:r>
              <a:rPr lang="lv-LV" sz="2400" baseline="-25000" dirty="0" err="1" smtClean="0"/>
              <a:t>max</a:t>
            </a:r>
            <a:r>
              <a:rPr lang="lv-LV" sz="2400" dirty="0" smtClean="0"/>
              <a:t> un K</a:t>
            </a:r>
            <a:r>
              <a:rPr lang="lv-LV" sz="2400" baseline="-25000" dirty="0" smtClean="0"/>
              <a:t>m</a:t>
            </a:r>
            <a:endParaRPr lang="en-US" sz="2400" baseline="-25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3" y="1082719"/>
            <a:ext cx="500062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7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9" grpId="0"/>
      <p:bldP spid="11270" grpId="0" animBg="1"/>
      <p:bldP spid="11271" grpId="0" animBg="1"/>
      <p:bldP spid="11272" grpId="0" animBg="1"/>
      <p:bldP spid="13" grpId="0"/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" y="1621682"/>
            <a:ext cx="9125994" cy="360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1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/>
              <a:t>Mihaelisa-Mentenas</a:t>
            </a:r>
            <a:r>
              <a:rPr lang="lv-LV" dirty="0"/>
              <a:t> </a:t>
            </a:r>
            <a:r>
              <a:rPr lang="lv-LV" dirty="0" smtClean="0"/>
              <a:t>vienādojuma ierobežojumi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v-LV" dirty="0" smtClean="0"/>
              <a:t>Darbojas tikai, ja:</a:t>
            </a:r>
          </a:p>
          <a:p>
            <a:pPr lvl="1"/>
            <a:r>
              <a:rPr lang="lv-LV" dirty="0" smtClean="0"/>
              <a:t> 1. Enzīma koncentrācija ir daudz mazāka par substrāta koncentrāciju, [E]&lt;&lt;[S]</a:t>
            </a:r>
          </a:p>
          <a:p>
            <a:pPr lvl="1"/>
            <a:r>
              <a:rPr lang="lv-LV" dirty="0" smtClean="0"/>
              <a:t>2. Produkta koncentrācija ir daudz mazāka par substrāta koncentrāciju, [P]&lt;&lt;[S]</a:t>
            </a:r>
          </a:p>
          <a:p>
            <a:pPr lvl="1"/>
            <a:r>
              <a:rPr lang="lv-LV" dirty="0" smtClean="0"/>
              <a:t>3. Ja [P] un [S] ir salīdzināmi, tad vienādojums darbojas tikai, ja reakcija ir stipri </a:t>
            </a:r>
            <a:r>
              <a:rPr lang="lv-LV" dirty="0" err="1" smtClean="0"/>
              <a:t>ekserogēna</a:t>
            </a:r>
            <a:r>
              <a:rPr lang="lv-LV" dirty="0" smtClean="0"/>
              <a:t>, t.i. G&lt;&lt;0</a:t>
            </a:r>
          </a:p>
          <a:p>
            <a:r>
              <a:rPr lang="lv-LV" dirty="0" smtClean="0"/>
              <a:t>Vienādojumā tiek pieņemts, ka darbojas brīvā difūzija, bet šūnā augsto makromolekulu koncentrāciju dēļ vide var būt līdzīga </a:t>
            </a:r>
            <a:r>
              <a:rPr lang="lv-LV" dirty="0" err="1" smtClean="0"/>
              <a:t>gēlam</a:t>
            </a:r>
            <a:r>
              <a:rPr lang="lv-LV" dirty="0" smtClean="0"/>
              <a:t> un </a:t>
            </a:r>
            <a:r>
              <a:rPr lang="lv-LV" dirty="0"/>
              <a:t>brīvo </a:t>
            </a:r>
            <a:r>
              <a:rPr lang="lv-LV" dirty="0" smtClean="0"/>
              <a:t>difūziju ierobežot</a:t>
            </a:r>
          </a:p>
          <a:p>
            <a:r>
              <a:rPr lang="lv-LV" dirty="0" smtClean="0"/>
              <a:t>Papildus minētajam, vienādojums nedarbojas </a:t>
            </a:r>
            <a:r>
              <a:rPr lang="lv-LV" dirty="0" err="1" smtClean="0"/>
              <a:t>allostēriski</a:t>
            </a:r>
            <a:r>
              <a:rPr lang="lv-LV" dirty="0" smtClean="0"/>
              <a:t> regulējamiem enzīmiem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3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5949"/>
            <a:ext cx="8229600" cy="1143000"/>
          </a:xfrm>
        </p:spPr>
        <p:txBody>
          <a:bodyPr/>
          <a:lstStyle/>
          <a:p>
            <a:r>
              <a:rPr lang="lv-LV" dirty="0"/>
              <a:t>E</a:t>
            </a:r>
            <a:r>
              <a:rPr lang="lv-LV" dirty="0" smtClean="0"/>
              <a:t>nzīmu aktivitātes regulācija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400600"/>
          </a:xfrm>
        </p:spPr>
        <p:txBody>
          <a:bodyPr>
            <a:normAutofit/>
          </a:bodyPr>
          <a:lstStyle/>
          <a:p>
            <a:r>
              <a:rPr lang="lv-LV" dirty="0" smtClean="0"/>
              <a:t>Daudzu enzīmu darbība ir nepieciešama tikai noteiktos apstākļos, tāpēc to darbību ir nepieciešams regulēt</a:t>
            </a:r>
          </a:p>
          <a:p>
            <a:r>
              <a:rPr lang="lv-LV" dirty="0" smtClean="0"/>
              <a:t>Enzīmu darbību var regulēt dažādi inhibitori vai aktivatori, kuri var piesaistīties enzīma aktīvajā centrā vai izmainīt aktīvā centra struktūru vai pieejamību</a:t>
            </a:r>
          </a:p>
          <a:p>
            <a:r>
              <a:rPr lang="lv-LV" dirty="0" smtClean="0"/>
              <a:t>Ievērojama daļa ārstniecisko preparātu ir enzīmu inhibitori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82" y="4293096"/>
            <a:ext cx="8229600" cy="1944216"/>
          </a:xfrm>
        </p:spPr>
        <p:txBody>
          <a:bodyPr>
            <a:normAutofit fontScale="85000" lnSpcReduction="20000"/>
          </a:bodyPr>
          <a:lstStyle/>
          <a:p>
            <a:r>
              <a:rPr lang="lv-LV" i="1" dirty="0" err="1" smtClean="0"/>
              <a:t>E.coli</a:t>
            </a:r>
            <a:r>
              <a:rPr lang="lv-LV" dirty="0" smtClean="0"/>
              <a:t> izoleicīns tiek sintezēts no </a:t>
            </a:r>
            <a:r>
              <a:rPr lang="lv-LV" dirty="0" err="1" smtClean="0"/>
              <a:t>treonīna</a:t>
            </a:r>
            <a:endParaRPr lang="lv-LV" dirty="0" smtClean="0"/>
          </a:p>
          <a:p>
            <a:r>
              <a:rPr lang="lv-LV" dirty="0" smtClean="0"/>
              <a:t>Uzkrājoties noteiktam izoleicīna daudzumam, tā turpmāka sintēze vairs nav nepieciešama</a:t>
            </a:r>
          </a:p>
          <a:p>
            <a:r>
              <a:rPr lang="lv-LV" dirty="0" smtClean="0"/>
              <a:t>Izoleicīns </a:t>
            </a:r>
            <a:r>
              <a:rPr lang="lv-LV" dirty="0" err="1" smtClean="0"/>
              <a:t>inhibē</a:t>
            </a:r>
            <a:r>
              <a:rPr lang="lv-LV" dirty="0" smtClean="0"/>
              <a:t> metaboliskā ceļa pirmo enzīmu, kurš darbojas kā metaboliskā ceļa </a:t>
            </a:r>
            <a:r>
              <a:rPr lang="lv-LV" i="1" dirty="0" smtClean="0"/>
              <a:t>regulējošais enzīms</a:t>
            </a:r>
            <a:endParaRPr lang="en-US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704856" cy="258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299695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1. enzīms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95836" y="3006941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/>
              <a:t>2</a:t>
            </a:r>
            <a:r>
              <a:rPr lang="lv-LV" sz="2000" dirty="0" smtClean="0"/>
              <a:t>. enzīms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364502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Treonīns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64288" y="364502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Izoleicīns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509530" y="3645024"/>
            <a:ext cx="2484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Starpprodukti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Enzīmu aktivitātes regulācijas piemērs </a:t>
            </a:r>
            <a:r>
              <a:rPr lang="lv-LV" i="1" dirty="0" err="1" smtClean="0"/>
              <a:t>E.coli</a:t>
            </a:r>
            <a:r>
              <a:rPr lang="lv-LV" dirty="0" smtClean="0"/>
              <a:t> aminoskābju sintēzē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7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lv-LV" sz="3600" dirty="0" smtClean="0"/>
              <a:t>Dažādas struktūras – līdzīgi aktīvie centri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077072"/>
            <a:ext cx="8229600" cy="2304256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Serīna </a:t>
            </a:r>
            <a:r>
              <a:rPr lang="lv-LV" sz="2400" dirty="0" err="1" smtClean="0"/>
              <a:t>proteāzēm</a:t>
            </a:r>
            <a:r>
              <a:rPr lang="lv-LV" sz="2400" dirty="0" smtClean="0"/>
              <a:t> </a:t>
            </a:r>
            <a:r>
              <a:rPr lang="lv-LV" sz="2400" dirty="0" err="1" smtClean="0"/>
              <a:t>himotripsīnam</a:t>
            </a:r>
            <a:r>
              <a:rPr lang="lv-LV" sz="2400" dirty="0" smtClean="0"/>
              <a:t> un </a:t>
            </a:r>
            <a:r>
              <a:rPr lang="lv-LV" sz="2400" dirty="0" err="1" smtClean="0"/>
              <a:t>subtilizīnam</a:t>
            </a:r>
            <a:r>
              <a:rPr lang="lv-LV" sz="2400" dirty="0" smtClean="0"/>
              <a:t> ir ļoti atšķirīgas struktūras, bet līdzīgi aktīvie centri</a:t>
            </a:r>
          </a:p>
          <a:p>
            <a:r>
              <a:rPr lang="lv-LV" sz="2400" dirty="0" smtClean="0"/>
              <a:t>Katalītiskie atlikumi (</a:t>
            </a:r>
            <a:r>
              <a:rPr lang="lv-LV" sz="2400" dirty="0" err="1" smtClean="0"/>
              <a:t>Ser-His-Asp)</a:t>
            </a:r>
            <a:r>
              <a:rPr lang="lv-LV" sz="2400" dirty="0" smtClean="0"/>
              <a:t> un reakcijas mehānisms abos gadījumos ir identiski</a:t>
            </a:r>
          </a:p>
          <a:p>
            <a:r>
              <a:rPr lang="lv-LV" sz="2400" dirty="0" smtClean="0"/>
              <a:t>Labs piemērs konverģentajai evolūcijai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362700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98270" y="3501008"/>
            <a:ext cx="1593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Himotripsīns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3543635"/>
            <a:ext cx="1593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Subtilizīns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8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Enzīmu inhibitori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800" dirty="0" smtClean="0"/>
              <a:t>Jebkuri aģenti, kuri kavē enzīma darbību</a:t>
            </a:r>
          </a:p>
          <a:p>
            <a:r>
              <a:rPr lang="lv-LV" sz="2800" i="1" dirty="0" smtClean="0"/>
              <a:t>Nespecifiskie</a:t>
            </a:r>
            <a:r>
              <a:rPr lang="lv-LV" sz="2800" dirty="0" smtClean="0"/>
              <a:t> inhibitori kavē daudzu enzīmu darbību un parasti ir denaturējošie aģenti</a:t>
            </a:r>
          </a:p>
          <a:p>
            <a:r>
              <a:rPr lang="lv-LV" sz="2800" i="1" dirty="0" smtClean="0"/>
              <a:t>Specifiskie</a:t>
            </a:r>
            <a:r>
              <a:rPr lang="lv-LV" sz="2800" dirty="0" smtClean="0"/>
              <a:t> inhibitori kavē noteikta enzīma darbību</a:t>
            </a:r>
          </a:p>
          <a:p>
            <a:pPr lvl="1"/>
            <a:r>
              <a:rPr lang="lv-LV" sz="2400" i="1" dirty="0" smtClean="0"/>
              <a:t>Atgriezeniskajā</a:t>
            </a:r>
            <a:r>
              <a:rPr lang="lv-LV" sz="2400" dirty="0" smtClean="0"/>
              <a:t> </a:t>
            </a:r>
            <a:r>
              <a:rPr lang="lv-LV" sz="2400" dirty="0" err="1" smtClean="0"/>
              <a:t>inhibīcijā</a:t>
            </a:r>
            <a:r>
              <a:rPr lang="lv-LV" sz="2400" dirty="0" smtClean="0"/>
              <a:t> enzīma aktivitāti var atjaunot, samazinot inhibitora koncentrāciju</a:t>
            </a:r>
          </a:p>
          <a:p>
            <a:pPr lvl="1"/>
            <a:r>
              <a:rPr lang="lv-LV" sz="2400" i="1" dirty="0" smtClean="0"/>
              <a:t>Neatgriezeniskajā</a:t>
            </a:r>
            <a:r>
              <a:rPr lang="lv-LV" sz="2400" dirty="0" smtClean="0"/>
              <a:t> </a:t>
            </a:r>
            <a:r>
              <a:rPr lang="lv-LV" sz="2400" dirty="0" err="1" smtClean="0"/>
              <a:t>inhibīcijā</a:t>
            </a:r>
            <a:r>
              <a:rPr lang="lv-LV" sz="2400" dirty="0" smtClean="0"/>
              <a:t> enzīms tiek permanenti </a:t>
            </a:r>
            <a:r>
              <a:rPr lang="lv-LV" sz="2400" dirty="0" err="1" smtClean="0"/>
              <a:t>inaktivēts</a:t>
            </a:r>
            <a:r>
              <a:rPr lang="lv-LV" sz="2400" dirty="0" smtClean="0"/>
              <a:t>, parasti </a:t>
            </a:r>
            <a:r>
              <a:rPr lang="lv-LV" sz="2400" dirty="0" err="1" smtClean="0"/>
              <a:t>kovalenti</a:t>
            </a:r>
            <a:r>
              <a:rPr lang="lv-LV" sz="2400" dirty="0" smtClean="0"/>
              <a:t> modificējot aktivitātei nepieciešamu aktīvā centra atlikumu vai arī inhibitoram ļoti cieši piesaistoties enzīma aktīvajā centrā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7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600" dirty="0" smtClean="0"/>
              <a:t>Neatgriezeniskā inhibitora piemērs: DIFP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/>
          </a:bodyPr>
          <a:lstStyle/>
          <a:p>
            <a:r>
              <a:rPr lang="lv-LV" sz="2800" dirty="0" err="1" smtClean="0"/>
              <a:t>Diizopropilfluorofosfāts</a:t>
            </a:r>
            <a:r>
              <a:rPr lang="lv-LV" sz="2800" dirty="0" smtClean="0"/>
              <a:t> (DIFP) </a:t>
            </a:r>
            <a:r>
              <a:rPr lang="lv-LV" sz="2800" dirty="0" err="1" smtClean="0"/>
              <a:t>kovalenti</a:t>
            </a:r>
            <a:r>
              <a:rPr lang="lv-LV" sz="2800" dirty="0" smtClean="0"/>
              <a:t> piesaistās serīna atlikumam </a:t>
            </a:r>
            <a:r>
              <a:rPr lang="lv-LV" sz="2800" dirty="0" err="1" smtClean="0"/>
              <a:t>himotripsīnā</a:t>
            </a:r>
            <a:r>
              <a:rPr lang="lv-LV" sz="2800" dirty="0" smtClean="0"/>
              <a:t>, to neatgriezeniski </a:t>
            </a:r>
            <a:r>
              <a:rPr lang="lv-LV" sz="2800" dirty="0" err="1" smtClean="0"/>
              <a:t>inaktivējot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08920"/>
            <a:ext cx="4166220" cy="35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5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«Pašnāvības» inhibitori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Inhibitori, kuri </a:t>
            </a:r>
            <a:r>
              <a:rPr lang="lv-LV" dirty="0" err="1" smtClean="0"/>
              <a:t>kovalenti</a:t>
            </a:r>
            <a:r>
              <a:rPr lang="lv-LV" dirty="0" smtClean="0"/>
              <a:t>, neatgriezeniski piesaistās pie enzīma </a:t>
            </a:r>
            <a:r>
              <a:rPr lang="lv-LV" dirty="0" err="1" smtClean="0"/>
              <a:t>enzimātiskās</a:t>
            </a:r>
            <a:r>
              <a:rPr lang="lv-LV" dirty="0" smtClean="0"/>
              <a:t> reakcijas laikā</a:t>
            </a:r>
          </a:p>
          <a:p>
            <a:r>
              <a:rPr lang="lv-LV" dirty="0" smtClean="0"/>
              <a:t>T.i., enzīms no inhibitora pats uzsintezē sev letālu savienojumu («pašnāvība»)</a:t>
            </a:r>
          </a:p>
          <a:p>
            <a:r>
              <a:rPr lang="lv-LV" dirty="0" smtClean="0"/>
              <a:t>Piemēri: aspirīns, 5-fluoruracils (5-FU), </a:t>
            </a:r>
            <a:r>
              <a:rPr lang="lv-LV" dirty="0" err="1" smtClean="0"/>
              <a:t>klavulānskābe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9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/>
          <p:cNvCxnSpPr/>
          <p:nvPr/>
        </p:nvCxnSpPr>
        <p:spPr>
          <a:xfrm flipH="1">
            <a:off x="2915816" y="2573347"/>
            <a:ext cx="1584176" cy="13743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2381"/>
            <a:ext cx="8229600" cy="1143000"/>
          </a:xfrm>
        </p:spPr>
        <p:txBody>
          <a:bodyPr/>
          <a:lstStyle/>
          <a:p>
            <a:r>
              <a:rPr lang="lv-LV" dirty="0" err="1" smtClean="0"/>
              <a:t>Klavulānskābe</a:t>
            </a:r>
            <a:r>
              <a:rPr lang="lv-LV" dirty="0" smtClean="0"/>
              <a:t> un penicilīns</a:t>
            </a:r>
            <a:endParaRPr lang="en-US" dirty="0"/>
          </a:p>
        </p:txBody>
      </p:sp>
      <p:pic>
        <p:nvPicPr>
          <p:cNvPr id="8196" name="Picture 4" descr="File:Penicillin core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95048"/>
            <a:ext cx="2304256" cy="12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805"/>
            <a:ext cx="2376264" cy="144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112474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Klavulānskābe</a:t>
            </a:r>
            <a:endParaRPr lang="lv-LV" sz="2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220072" y="112474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Penicilīns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3947717"/>
            <a:ext cx="3384376" cy="1015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000" dirty="0" smtClean="0"/>
              <a:t>Beta </a:t>
            </a:r>
            <a:r>
              <a:rPr lang="lv-LV" sz="2000" dirty="0" err="1" smtClean="0"/>
              <a:t>laktamāze</a:t>
            </a:r>
            <a:r>
              <a:rPr lang="lv-LV" sz="2000" dirty="0" smtClean="0"/>
              <a:t> (enzīms, kurš </a:t>
            </a:r>
            <a:r>
              <a:rPr lang="lv-LV" sz="2000" dirty="0" err="1" smtClean="0"/>
              <a:t>inaktivē</a:t>
            </a:r>
            <a:r>
              <a:rPr lang="lv-LV" sz="2000" dirty="0" smtClean="0"/>
              <a:t> penicilīna rindas preparātus)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055570" y="3938454"/>
            <a:ext cx="2736304" cy="1015663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2000" dirty="0" smtClean="0"/>
              <a:t>DD-</a:t>
            </a:r>
            <a:r>
              <a:rPr lang="lv-LV" sz="2000" dirty="0" err="1" smtClean="0"/>
              <a:t>transpeptidāze</a:t>
            </a:r>
            <a:endParaRPr lang="lv-LV" sz="2000" dirty="0" smtClean="0"/>
          </a:p>
          <a:p>
            <a:pPr algn="ctr"/>
            <a:r>
              <a:rPr lang="lv-LV" sz="2000" dirty="0" smtClean="0"/>
              <a:t>(enzīms baktēriju sieniņu sintēzē)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084168" y="2780928"/>
            <a:ext cx="0" cy="11667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80012" y="3156742"/>
            <a:ext cx="33123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Neatgriezeniskā </a:t>
            </a:r>
            <a:r>
              <a:rPr lang="lv-LV" sz="2000" dirty="0" err="1" smtClean="0"/>
              <a:t>inhibēšana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915816" y="3156742"/>
            <a:ext cx="129614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Substrāts</a:t>
            </a:r>
            <a:endParaRPr lang="en-US" sz="20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331640" y="2792968"/>
            <a:ext cx="0" cy="11547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8078" y="3256305"/>
            <a:ext cx="259891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Pašnāvības  inhibitors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5229200"/>
            <a:ext cx="3240360" cy="131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3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3" grpId="0" animBg="1"/>
      <p:bldP spid="14" grpId="0" animBg="1"/>
      <p:bldP spid="2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igure_06_31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87" y="692695"/>
            <a:ext cx="4783138" cy="65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2564904"/>
            <a:ext cx="2520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l-GR" sz="2400" dirty="0" smtClean="0"/>
              <a:t>β</a:t>
            </a:r>
            <a:r>
              <a:rPr lang="lv-LV" sz="2400" dirty="0" smtClean="0"/>
              <a:t>-</a:t>
            </a:r>
            <a:r>
              <a:rPr lang="lv-LV" sz="2400" dirty="0" err="1" smtClean="0"/>
              <a:t>laktamāzes</a:t>
            </a:r>
            <a:r>
              <a:rPr lang="lv-LV" sz="2400" dirty="0" smtClean="0"/>
              <a:t> aktīvajā centrā esošais serīna atlikums  sašķeļ penicilīna </a:t>
            </a:r>
            <a:r>
              <a:rPr lang="el-GR" sz="2400" dirty="0" smtClean="0"/>
              <a:t>β</a:t>
            </a:r>
            <a:r>
              <a:rPr lang="lv-LV" sz="2400" dirty="0"/>
              <a:t>-</a:t>
            </a:r>
            <a:r>
              <a:rPr lang="lv-LV" sz="2400" dirty="0" err="1" smtClean="0"/>
              <a:t>laktāma</a:t>
            </a:r>
            <a:r>
              <a:rPr lang="lv-LV" sz="2400" dirty="0" smtClean="0"/>
              <a:t> ciklu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Pēc tam starpprodukts tiek hidrolizēts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229600" cy="1143000"/>
          </a:xfrm>
        </p:spPr>
        <p:txBody>
          <a:bodyPr>
            <a:normAutofit/>
          </a:bodyPr>
          <a:lstStyle/>
          <a:p>
            <a:r>
              <a:rPr lang="el-GR" sz="3600" dirty="0"/>
              <a:t>β</a:t>
            </a:r>
            <a:r>
              <a:rPr lang="lv-LV" sz="3600" dirty="0" smtClean="0"/>
              <a:t>-</a:t>
            </a:r>
            <a:r>
              <a:rPr lang="lv-LV" sz="3600" dirty="0" err="1" smtClean="0"/>
              <a:t>laktamāzes</a:t>
            </a:r>
            <a:r>
              <a:rPr lang="lv-LV" sz="3600" dirty="0" smtClean="0"/>
              <a:t> darbības mehānisms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6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igure_06_31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3525838" cy="65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51520" y="-3111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600" dirty="0" smtClean="0"/>
              <a:t>β</a:t>
            </a:r>
            <a:r>
              <a:rPr lang="lv-LV" sz="3600" dirty="0" smtClean="0"/>
              <a:t>-</a:t>
            </a:r>
            <a:r>
              <a:rPr lang="lv-LV" sz="3600" dirty="0" err="1" smtClean="0"/>
              <a:t>laktamāzes</a:t>
            </a:r>
            <a:r>
              <a:rPr lang="lv-LV" sz="3600" dirty="0" smtClean="0"/>
              <a:t> </a:t>
            </a:r>
            <a:r>
              <a:rPr lang="lv-LV" sz="3600" dirty="0" err="1" smtClean="0"/>
              <a:t>inaktivācija</a:t>
            </a:r>
            <a:r>
              <a:rPr lang="lv-LV" sz="3600" dirty="0" smtClean="0"/>
              <a:t> ar </a:t>
            </a:r>
            <a:r>
              <a:rPr lang="lv-LV" sz="3600" dirty="0" err="1" smtClean="0"/>
              <a:t>klavulānskābi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07504" y="1556792"/>
            <a:ext cx="4258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l-GR" sz="2400" dirty="0"/>
              <a:t>β</a:t>
            </a:r>
            <a:r>
              <a:rPr lang="lv-LV" sz="2400" dirty="0" smtClean="0"/>
              <a:t>-</a:t>
            </a:r>
            <a:r>
              <a:rPr lang="lv-LV" sz="2400" dirty="0" err="1" smtClean="0"/>
              <a:t>laktamāze</a:t>
            </a:r>
            <a:r>
              <a:rPr lang="lv-LV" sz="2400" dirty="0" smtClean="0"/>
              <a:t> </a:t>
            </a:r>
            <a:r>
              <a:rPr lang="lv-LV" sz="2400" dirty="0" err="1" smtClean="0"/>
              <a:t>klavulānskābi</a:t>
            </a:r>
            <a:r>
              <a:rPr lang="lv-LV" sz="2400" dirty="0" smtClean="0"/>
              <a:t> vispirms sašķeļ līdzīgi, kā penicilīnu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Starpprodukts ir ļoti reaģētspējīgs un piesaistās citai </a:t>
            </a:r>
            <a:r>
              <a:rPr lang="lv-LV" sz="2400" dirty="0" err="1" smtClean="0"/>
              <a:t>nukleofilai</a:t>
            </a:r>
            <a:r>
              <a:rPr lang="lv-LV" sz="2400" dirty="0" smtClean="0"/>
              <a:t> aminoskābei aktīvajā centrā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Kurai aminoskābei? To es nezinu – nekur nav rakstīts – laikam komercnoslēpums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4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1143000"/>
          </a:xfrm>
        </p:spPr>
        <p:txBody>
          <a:bodyPr>
            <a:normAutofit/>
          </a:bodyPr>
          <a:lstStyle/>
          <a:p>
            <a:r>
              <a:rPr lang="lv-LV" sz="2800" dirty="0" smtClean="0"/>
              <a:t>Neatgriezeniskie inhibitori: pārejas stāvokļa analogi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6"/>
            <a:ext cx="2402375" cy="251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68960"/>
            <a:ext cx="33909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547664" y="429309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868144" y="412621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43608" y="3284984"/>
            <a:ext cx="792088" cy="6602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619378" y="3107246"/>
            <a:ext cx="792088" cy="6602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9512" y="5345857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lv-LV" sz="2000" dirty="0" smtClean="0"/>
              <a:t>Preparāta </a:t>
            </a:r>
            <a:r>
              <a:rPr lang="lv-LV" sz="2000" dirty="0" err="1" smtClean="0"/>
              <a:t>Saquinavir</a:t>
            </a:r>
            <a:r>
              <a:rPr lang="lv-LV" sz="2000" dirty="0" smtClean="0"/>
              <a:t> hidroksilgrupa veido analogas mijiedarbības pārejas stāvokļa skābeklim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000" dirty="0" err="1" smtClean="0"/>
              <a:t>Benzilgrupa</a:t>
            </a:r>
            <a:r>
              <a:rPr lang="lv-LV" sz="2000" dirty="0" smtClean="0"/>
              <a:t> (arī citas hidrofobās grupas) palīdz specifiski piesaistīties hidrofobā kabatā aktīvajā centrā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1" y="947861"/>
            <a:ext cx="8461254" cy="2121099"/>
          </a:xfrm>
        </p:spPr>
        <p:txBody>
          <a:bodyPr>
            <a:normAutofit fontScale="92500" lnSpcReduction="10000"/>
          </a:bodyPr>
          <a:lstStyle/>
          <a:p>
            <a:r>
              <a:rPr lang="lv-LV" sz="2400" dirty="0" smtClean="0"/>
              <a:t>Enzīmā aktīvais centrs vislabāk piesaista nevis substrātu, bet pārejas stāvokli</a:t>
            </a:r>
          </a:p>
          <a:p>
            <a:r>
              <a:rPr lang="lv-LV" sz="2400" dirty="0" smtClean="0"/>
              <a:t>Lai gan pārejas stāvoklis ir ķīmiski nestabils, ir iespējams sintezēt savienojumus, kuri tam ir līdzīgi</a:t>
            </a:r>
          </a:p>
          <a:p>
            <a:r>
              <a:rPr lang="lv-LV" sz="2400" dirty="0" smtClean="0"/>
              <a:t>Piemēram, HIV </a:t>
            </a:r>
            <a:r>
              <a:rPr lang="lv-LV" sz="2400" dirty="0" err="1" smtClean="0"/>
              <a:t>proteāzes</a:t>
            </a:r>
            <a:r>
              <a:rPr lang="lv-LV" sz="2400" dirty="0" smtClean="0"/>
              <a:t> inhibitori ir pārejas stāvokļa analogi, kuri tik cieši piesaistās enzīmam, ka tos var uzskatīt par neatgriezeniskajiem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1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Atgriezeniskie inhibitori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Enzīma </a:t>
            </a:r>
            <a:r>
              <a:rPr lang="lv-LV" dirty="0"/>
              <a:t>aktivitāti var atjaunot, samazinot inhibitora koncentrāciju</a:t>
            </a:r>
          </a:p>
          <a:p>
            <a:r>
              <a:rPr lang="lv-LV" dirty="0" smtClean="0"/>
              <a:t>Atgriezeniskos inhibitorus iedala:</a:t>
            </a:r>
          </a:p>
          <a:p>
            <a:pPr lvl="1"/>
            <a:r>
              <a:rPr lang="lv-LV" dirty="0" smtClean="0"/>
              <a:t>konkurējošajos inhibitoros</a:t>
            </a:r>
          </a:p>
          <a:p>
            <a:pPr lvl="1"/>
            <a:r>
              <a:rPr lang="lv-LV" dirty="0" smtClean="0"/>
              <a:t>nekonkurējošajos inhibitoros</a:t>
            </a:r>
          </a:p>
          <a:p>
            <a:pPr lvl="1"/>
            <a:r>
              <a:rPr lang="lv-LV" dirty="0" smtClean="0"/>
              <a:t>jauktā tipa inhibitoros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4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v-LV" dirty="0" smtClean="0"/>
              <a:t>Konkurējošie inhibitori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543842"/>
            <a:ext cx="8726221" cy="3006654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Konkurējošie inhibitori piesaistās enzīma aktīvajam centram un tādejādi konkurē ar substrātu</a:t>
            </a:r>
          </a:p>
          <a:p>
            <a:r>
              <a:rPr lang="lv-LV" sz="2400" dirty="0" smtClean="0"/>
              <a:t>Konkurējošie inhibitori pēc struktūras parasti ir līdzīgi substrātiem</a:t>
            </a:r>
          </a:p>
          <a:p>
            <a:r>
              <a:rPr lang="lv-LV" sz="2400" dirty="0"/>
              <a:t>K</a:t>
            </a:r>
            <a:r>
              <a:rPr lang="lv-LV" sz="2400" dirty="0" smtClean="0"/>
              <a:t>onkurējošie inhibitori izmaina eksperimentā «redzamo» K</a:t>
            </a:r>
            <a:r>
              <a:rPr lang="lv-LV" sz="2400" baseline="-25000" dirty="0" smtClean="0"/>
              <a:t>m</a:t>
            </a:r>
            <a:r>
              <a:rPr lang="lv-LV" sz="2400" dirty="0" smtClean="0"/>
              <a:t> vērtību, kas ir atkarīga no enzīma-inhibitora disociācijas </a:t>
            </a:r>
            <a:r>
              <a:rPr lang="lv-LV" sz="2400" dirty="0"/>
              <a:t>konstantes </a:t>
            </a:r>
            <a:r>
              <a:rPr lang="lv-LV" sz="2400" dirty="0" smtClean="0"/>
              <a:t>K</a:t>
            </a:r>
            <a:r>
              <a:rPr lang="lv-LV" sz="2400" baseline="-25000" dirty="0" smtClean="0"/>
              <a:t>i</a:t>
            </a:r>
            <a:endParaRPr lang="lv-LV" sz="2400" dirty="0" smtClean="0"/>
          </a:p>
          <a:p>
            <a:r>
              <a:rPr lang="lv-LV" sz="2400" dirty="0" smtClean="0"/>
              <a:t>Konkurējošie inhibitori neizmaina </a:t>
            </a:r>
            <a:r>
              <a:rPr lang="lv-LV" sz="2400" dirty="0" err="1" smtClean="0"/>
              <a:t>V</a:t>
            </a:r>
            <a:r>
              <a:rPr lang="lv-LV" sz="2400" baseline="-25000" dirty="0" err="1" smtClean="0"/>
              <a:t>max</a:t>
            </a:r>
            <a:r>
              <a:rPr lang="lv-LV" sz="2400" dirty="0" smtClean="0"/>
              <a:t> vērtību, t.i., ja substrāts ir pietiekošā pārākumā pār inhibitoru, reakcija notiek ātri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79546"/>
            <a:ext cx="498334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161361" y="1033536"/>
                <a:ext cx="1897314" cy="736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lv-LV" sz="2400" b="1" dirty="0"/>
                  <a:t>V</a:t>
                </a:r>
                <a:r>
                  <a:rPr lang="lv-LV" sz="2400" b="1" baseline="-25000" dirty="0" err="1"/>
                  <a:t>o</a:t>
                </a:r>
                <a14:m>
                  <m:oMath xmlns:m="http://schemas.openxmlformats.org/officeDocument/2006/math">
                    <m:r>
                      <a:rPr lang="lv-LV" sz="2400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1">
                            <a:latin typeface="Cambria Math"/>
                          </a:rPr>
                          <m:t>𝐕</m:t>
                        </m:r>
                        <m:r>
                          <a:rPr lang="lv-LV" sz="2400" b="1" baseline="-25000">
                            <a:latin typeface="Cambria Math"/>
                          </a:rPr>
                          <m:t>𝐦𝐚𝐱</m:t>
                        </m:r>
                        <m:r>
                          <m:rPr>
                            <m:nor/>
                          </m:rPr>
                          <a:rPr lang="lv-LV" sz="2400" b="1" dirty="0"/>
                          <m:t>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S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b="1" i="1" dirty="0" smtClean="0">
                            <a:latin typeface="Cambria Math" panose="02040503050406030204" pitchFamily="18" charset="0"/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lv-LV" sz="2400" b="1" dirty="0"/>
                          <m:t>K</m:t>
                        </m:r>
                        <m:r>
                          <m:rPr>
                            <m:nor/>
                          </m:rPr>
                          <a:rPr lang="lv-LV" sz="2400" b="1" baseline="-25000" dirty="0"/>
                          <m:t>m</m:t>
                        </m:r>
                        <m:r>
                          <m:rPr>
                            <m:nor/>
                          </m:rPr>
                          <a:rPr lang="lv-LV" sz="2400" b="1" dirty="0"/>
                          <m:t> + 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S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</m:t>
                        </m:r>
                      </m:den>
                    </m:f>
                  </m:oMath>
                </a14:m>
                <a:endParaRPr lang="lv-LV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361" y="1033536"/>
                <a:ext cx="1897314" cy="736035"/>
              </a:xfrm>
              <a:prstGeom prst="rect">
                <a:avLst/>
              </a:prstGeom>
              <a:blipFill rotWithShape="0">
                <a:blip r:embed="rId3"/>
                <a:stretch>
                  <a:fillRect l="-5145" b="-1667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379823" y="2112588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</a:t>
            </a:r>
            <a:r>
              <a:rPr lang="lv-LV" sz="2400" dirty="0" smtClean="0"/>
              <a:t>=1+[I]/K</a:t>
            </a:r>
            <a:r>
              <a:rPr lang="lv-LV" sz="2400" baseline="-25000" dirty="0" smtClean="0"/>
              <a:t>i</a:t>
            </a:r>
            <a:endParaRPr lang="lv-LV" sz="24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6379822" y="2739160"/>
            <a:ext cx="1936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i</a:t>
            </a:r>
            <a:r>
              <a:rPr lang="lv-LV" sz="2400" dirty="0" smtClean="0"/>
              <a:t>=[E][I]/[EI]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397601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" y="-67547"/>
            <a:ext cx="8229600" cy="1143000"/>
          </a:xfrm>
        </p:spPr>
        <p:txBody>
          <a:bodyPr/>
          <a:lstStyle/>
          <a:p>
            <a:r>
              <a:rPr lang="lv-LV" dirty="0" smtClean="0"/>
              <a:t>Nekonkurējošie inhibitori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221088"/>
            <a:ext cx="8229600" cy="2232248"/>
          </a:xfrm>
        </p:spPr>
        <p:txBody>
          <a:bodyPr>
            <a:normAutofit fontScale="85000" lnSpcReduction="20000"/>
          </a:bodyPr>
          <a:lstStyle/>
          <a:p>
            <a:r>
              <a:rPr lang="lv-LV" dirty="0" smtClean="0"/>
              <a:t>Nekonkurējošie inhibitori nepiesaistās aktīvajā centrā, bet citā vietā (parasti aktīvā centra tuvumā)</a:t>
            </a:r>
          </a:p>
          <a:p>
            <a:r>
              <a:rPr lang="lv-LV" dirty="0"/>
              <a:t>Nekonkurējošie inhibitori spēj piesaistīties tikai enzīma-substrāta kompleksam</a:t>
            </a:r>
            <a:endParaRPr lang="en-US" dirty="0"/>
          </a:p>
          <a:p>
            <a:r>
              <a:rPr lang="lv-LV" dirty="0" smtClean="0"/>
              <a:t>Nekonkurējošie </a:t>
            </a:r>
            <a:r>
              <a:rPr lang="lv-LV" dirty="0"/>
              <a:t>inhibitori izmaina </a:t>
            </a:r>
            <a:r>
              <a:rPr lang="lv-LV" dirty="0" smtClean="0"/>
              <a:t>eksperimentā «redzamās» </a:t>
            </a:r>
            <a:r>
              <a:rPr lang="lv-LV" dirty="0"/>
              <a:t>K</a:t>
            </a:r>
            <a:r>
              <a:rPr lang="lv-LV" baseline="-25000" dirty="0"/>
              <a:t>m</a:t>
            </a:r>
            <a:r>
              <a:rPr lang="lv-LV" dirty="0"/>
              <a:t> </a:t>
            </a:r>
            <a:r>
              <a:rPr lang="lv-LV" dirty="0" smtClean="0"/>
              <a:t>un </a:t>
            </a:r>
            <a:r>
              <a:rPr lang="lv-LV" dirty="0" err="1" smtClean="0"/>
              <a:t>V</a:t>
            </a:r>
            <a:r>
              <a:rPr lang="lv-LV" baseline="-25000" dirty="0" err="1" smtClean="0"/>
              <a:t>max</a:t>
            </a:r>
            <a:r>
              <a:rPr lang="lv-LV" dirty="0" smtClean="0"/>
              <a:t> vērtības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6339"/>
            <a:ext cx="4176464" cy="269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161361" y="1033536"/>
                <a:ext cx="1935786" cy="736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lv-LV" sz="2400" b="1" dirty="0" smtClean="0"/>
                  <a:t>V</a:t>
                </a:r>
                <a:r>
                  <a:rPr lang="lv-LV" sz="2400" b="1" baseline="-25000" dirty="0" err="1"/>
                  <a:t>o</a:t>
                </a:r>
                <a14:m>
                  <m:oMath xmlns:m="http://schemas.openxmlformats.org/officeDocument/2006/math">
                    <m:r>
                      <a:rPr lang="lv-LV" sz="2400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1">
                            <a:latin typeface="Cambria Math"/>
                          </a:rPr>
                          <m:t>𝐕</m:t>
                        </m:r>
                        <m:r>
                          <a:rPr lang="lv-LV" sz="2400" b="1" baseline="-25000">
                            <a:latin typeface="Cambria Math"/>
                          </a:rPr>
                          <m:t>𝐦𝐚𝐱</m:t>
                        </m:r>
                        <m:r>
                          <m:rPr>
                            <m:nor/>
                          </m:rPr>
                          <a:rPr lang="lv-LV" sz="2400" b="1" dirty="0"/>
                          <m:t>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S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</m:t>
                        </m:r>
                      </m:num>
                      <m:den>
                        <m:r>
                          <m:rPr>
                            <m:nor/>
                          </m:rPr>
                          <a:rPr lang="lv-LV" sz="2400" b="1" dirty="0"/>
                          <m:t>K</m:t>
                        </m:r>
                        <m:r>
                          <m:rPr>
                            <m:nor/>
                          </m:rPr>
                          <a:rPr lang="lv-LV" sz="2400" b="1" baseline="-25000" dirty="0"/>
                          <m:t>m</m:t>
                        </m:r>
                        <m:r>
                          <m:rPr>
                            <m:nor/>
                          </m:rPr>
                          <a:rPr lang="lv-LV" sz="2400" b="1" dirty="0"/>
                          <m:t> + </m:t>
                        </m:r>
                        <m:r>
                          <m:rPr>
                            <m:sty m:val="p"/>
                          </m:rPr>
                          <a:rPr lang="el-GR" sz="2400" b="1" i="1" dirty="0" smtClean="0">
                            <a:latin typeface="Cambria Math" panose="02040503050406030204" pitchFamily="18" charset="0"/>
                          </a:rPr>
                          <m:t>α</m:t>
                        </m:r>
                        <m:r>
                          <a:rPr lang="lv-LV" sz="2400" b="1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m:rPr>
                            <m:nor/>
                          </m:rPr>
                          <a:rPr lang="lv-LV" sz="2400" b="1" dirty="0"/>
                          <m:t>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S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</m:t>
                        </m:r>
                      </m:den>
                    </m:f>
                  </m:oMath>
                </a14:m>
                <a:endParaRPr lang="lv-LV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361" y="1033536"/>
                <a:ext cx="1935786" cy="736035"/>
              </a:xfrm>
              <a:prstGeom prst="rect">
                <a:avLst/>
              </a:prstGeom>
              <a:blipFill rotWithShape="0">
                <a:blip r:embed="rId3"/>
                <a:stretch>
                  <a:fillRect l="-5047" b="-1667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379823" y="2112588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</a:t>
            </a:r>
            <a:r>
              <a:rPr lang="lv-LV" sz="2400" dirty="0" smtClean="0"/>
              <a:t>’=1+[I]/K’</a:t>
            </a:r>
            <a:r>
              <a:rPr lang="lv-LV" sz="2400" baseline="-25000" dirty="0" smtClean="0"/>
              <a:t>i</a:t>
            </a:r>
            <a:endParaRPr lang="lv-LV" sz="24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6228184" y="2782957"/>
            <a:ext cx="2098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K’</a:t>
            </a:r>
            <a:r>
              <a:rPr lang="lv-LV" sz="2400" baseline="-25000" dirty="0" smtClean="0"/>
              <a:t>i</a:t>
            </a:r>
            <a:r>
              <a:rPr lang="lv-LV" sz="2400" dirty="0" smtClean="0"/>
              <a:t>=[ES][I]/[ESI]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70687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3408"/>
            <a:ext cx="8229600" cy="1143000"/>
          </a:xfrm>
        </p:spPr>
        <p:txBody>
          <a:bodyPr/>
          <a:lstStyle/>
          <a:p>
            <a:r>
              <a:rPr lang="lv-LV" dirty="0" smtClean="0"/>
              <a:t>Kofaktori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872716"/>
            <a:ext cx="8784976" cy="504056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Daži enzīmi </a:t>
            </a:r>
            <a:r>
              <a:rPr lang="lv-LV" sz="2400" dirty="0" err="1" smtClean="0"/>
              <a:t>katalizē</a:t>
            </a:r>
            <a:r>
              <a:rPr lang="lv-LV" sz="2400" dirty="0" smtClean="0"/>
              <a:t> reakciju bez papildus savienojumu klātbūtnes</a:t>
            </a:r>
          </a:p>
          <a:p>
            <a:r>
              <a:rPr lang="lv-LV" sz="2400" dirty="0" smtClean="0"/>
              <a:t>Citiem enzīmiem ir nepieciešami </a:t>
            </a:r>
            <a:r>
              <a:rPr lang="lv-LV" sz="2400" i="1" dirty="0" smtClean="0"/>
              <a:t>kofaktori</a:t>
            </a:r>
            <a:r>
              <a:rPr lang="lv-LV" sz="2400" dirty="0" smtClean="0"/>
              <a:t> – metālu joni vai organiski mazmolekulāri savienojumi, kuri tieši piedalās katalītiskās reakcijas veikšanā</a:t>
            </a:r>
          </a:p>
          <a:p>
            <a:r>
              <a:rPr lang="lv-LV" sz="2400" i="1" dirty="0" err="1" smtClean="0"/>
              <a:t>Prostētiskās</a:t>
            </a:r>
            <a:r>
              <a:rPr lang="lv-LV" sz="2400" i="1" dirty="0" smtClean="0"/>
              <a:t> grupas</a:t>
            </a:r>
            <a:r>
              <a:rPr lang="lv-LV" sz="2400" dirty="0" smtClean="0"/>
              <a:t> ir mazmolekulāri savienojumi, kuri ir cieši saistīti ar enzīmu un no tā neatdalās reakcijas laikā</a:t>
            </a:r>
          </a:p>
          <a:p>
            <a:r>
              <a:rPr lang="lv-LV" sz="2400" i="1" dirty="0" err="1" smtClean="0"/>
              <a:t>Koenzīmi</a:t>
            </a:r>
            <a:r>
              <a:rPr lang="lv-LV" sz="2400" dirty="0" smtClean="0"/>
              <a:t> ir mazmolekulāri savienojumi, kuri reakcijas laikā piesaistās un atdalās no enzīma</a:t>
            </a:r>
          </a:p>
          <a:p>
            <a:r>
              <a:rPr lang="lv-LV" sz="2400" dirty="0" smtClean="0"/>
              <a:t>Neaktīvu enzīmu bez kofaktora sauc par </a:t>
            </a:r>
            <a:r>
              <a:rPr lang="lv-LV" sz="2400" i="1" dirty="0" err="1" smtClean="0"/>
              <a:t>apo-enzīmu</a:t>
            </a:r>
            <a:r>
              <a:rPr lang="lv-LV" sz="2400" dirty="0" err="1" smtClean="0"/>
              <a:t>,</a:t>
            </a:r>
            <a:r>
              <a:rPr lang="lv-LV" sz="2400" dirty="0" smtClean="0"/>
              <a:t> bet enzīmu ar kofaktoru – par </a:t>
            </a:r>
            <a:r>
              <a:rPr lang="lv-LV" sz="2400" i="1" dirty="0" err="1" smtClean="0"/>
              <a:t>holo-enzīmu</a:t>
            </a:r>
            <a:endParaRPr lang="lv-LV" sz="2400" i="1" dirty="0" smtClean="0"/>
          </a:p>
          <a:p>
            <a:r>
              <a:rPr lang="lv-LV" sz="2400" dirty="0" smtClean="0"/>
              <a:t>Dažiem enzīmiem ir vairāki kofaktori</a:t>
            </a:r>
          </a:p>
          <a:p>
            <a:r>
              <a:rPr lang="lv-LV" sz="2400" dirty="0" smtClean="0"/>
              <a:t>Daudzi vitamīni ir kofaktori</a:t>
            </a:r>
          </a:p>
          <a:p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5292080" y="4941168"/>
            <a:ext cx="3528392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44208" y="4941168"/>
            <a:ext cx="93610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Aktīvais centrs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4248" y="5589240"/>
            <a:ext cx="360040" cy="2160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44208" y="60212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Kofaktors</a:t>
            </a:r>
            <a:endParaRPr lang="en-US" dirty="0"/>
          </a:p>
        </p:txBody>
      </p:sp>
      <p:cxnSp>
        <p:nvCxnSpPr>
          <p:cNvPr id="9" name="Straight Arrow Connector 8"/>
          <p:cNvCxnSpPr>
            <a:endCxn id="6" idx="2"/>
          </p:cNvCxnSpPr>
          <p:nvPr/>
        </p:nvCxnSpPr>
        <p:spPr>
          <a:xfrm flipV="1">
            <a:off x="6984268" y="5805264"/>
            <a:ext cx="0" cy="216024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5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297"/>
            <a:ext cx="8229600" cy="1143000"/>
          </a:xfrm>
        </p:spPr>
        <p:txBody>
          <a:bodyPr/>
          <a:lstStyle/>
          <a:p>
            <a:r>
              <a:rPr lang="lv-LV" dirty="0" smtClean="0"/>
              <a:t>Jauktā tipa inhibitori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77072"/>
            <a:ext cx="8229600" cy="2376264"/>
          </a:xfrm>
        </p:spPr>
        <p:txBody>
          <a:bodyPr>
            <a:normAutofit fontScale="85000" lnSpcReduction="20000"/>
          </a:bodyPr>
          <a:lstStyle/>
          <a:p>
            <a:r>
              <a:rPr lang="lv-LV" dirty="0" smtClean="0"/>
              <a:t>Līdzīgi nekonkurējošajiem, jautā tipa </a:t>
            </a:r>
            <a:r>
              <a:rPr lang="lv-LV" dirty="0"/>
              <a:t>inhibitori nepiesaistās aktīvajā centrā, bet citā vietā (parasti aktīvā centra tuvumā)</a:t>
            </a:r>
          </a:p>
          <a:p>
            <a:r>
              <a:rPr lang="lv-LV" dirty="0" smtClean="0"/>
              <a:t>Atšķirībā no nekonkurējošajiem, jauktā tipa inhibitori var piesaistīties gan brīvam enzīmam, gan enzīma-substrāta kompleksam</a:t>
            </a:r>
            <a:endParaRPr lang="en-US" dirty="0"/>
          </a:p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53026"/>
            <a:ext cx="4163437" cy="26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161361" y="1033536"/>
                <a:ext cx="2083263" cy="736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lv-LV" sz="2400" b="1" dirty="0" smtClean="0"/>
                  <a:t>V</a:t>
                </a:r>
                <a:r>
                  <a:rPr lang="lv-LV" sz="2400" b="1" baseline="-25000" dirty="0" err="1"/>
                  <a:t>o</a:t>
                </a:r>
                <a14:m>
                  <m:oMath xmlns:m="http://schemas.openxmlformats.org/officeDocument/2006/math">
                    <m:r>
                      <a:rPr lang="lv-LV" sz="2400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1">
                            <a:latin typeface="Cambria Math"/>
                          </a:rPr>
                          <m:t>𝐕</m:t>
                        </m:r>
                        <m:r>
                          <a:rPr lang="lv-LV" sz="2400" b="1" baseline="-25000">
                            <a:latin typeface="Cambria Math"/>
                          </a:rPr>
                          <m:t>𝐦𝐚𝐱</m:t>
                        </m:r>
                        <m:r>
                          <m:rPr>
                            <m:nor/>
                          </m:rPr>
                          <a:rPr lang="lv-LV" sz="2400" b="1" dirty="0"/>
                          <m:t>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S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b="1" i="1" dirty="0" smtClean="0">
                            <a:latin typeface="Cambria Math" panose="02040503050406030204" pitchFamily="18" charset="0"/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lv-LV" sz="2400" b="1" dirty="0"/>
                          <m:t>K</m:t>
                        </m:r>
                        <m:r>
                          <m:rPr>
                            <m:nor/>
                          </m:rPr>
                          <a:rPr lang="lv-LV" sz="2400" b="1" baseline="-25000" dirty="0"/>
                          <m:t>m</m:t>
                        </m:r>
                        <m:r>
                          <m:rPr>
                            <m:nor/>
                          </m:rPr>
                          <a:rPr lang="lv-LV" sz="2400" b="1" dirty="0"/>
                          <m:t> + </m:t>
                        </m:r>
                        <m:r>
                          <m:rPr>
                            <m:sty m:val="p"/>
                          </m:rPr>
                          <a:rPr lang="el-GR" sz="2400" b="1" i="1" dirty="0" smtClean="0">
                            <a:latin typeface="Cambria Math" panose="02040503050406030204" pitchFamily="18" charset="0"/>
                          </a:rPr>
                          <m:t>α</m:t>
                        </m:r>
                        <m:r>
                          <a:rPr lang="lv-LV" sz="2400" b="1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m:rPr>
                            <m:nor/>
                          </m:rPr>
                          <a:rPr lang="lv-LV" sz="2400" b="1" dirty="0"/>
                          <m:t>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S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</m:t>
                        </m:r>
                      </m:den>
                    </m:f>
                  </m:oMath>
                </a14:m>
                <a:endParaRPr lang="lv-LV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361" y="1033536"/>
                <a:ext cx="2083263" cy="736035"/>
              </a:xfrm>
              <a:prstGeom prst="rect">
                <a:avLst/>
              </a:prstGeom>
              <a:blipFill rotWithShape="0">
                <a:blip r:embed="rId3"/>
                <a:stretch>
                  <a:fillRect l="-4692" b="-1667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879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 smtClean="0"/>
              <a:t>Regulatoro</a:t>
            </a:r>
            <a:r>
              <a:rPr lang="lv-LV" dirty="0" smtClean="0"/>
              <a:t> enzīmu aktivitātes modificēšana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v-LV" dirty="0" smtClean="0"/>
              <a:t>Metaboliskajos ceļos parasti ir viens vai vairāki enzīmi, kuru aktivitāte mainās atkarībā no dažādiem signāliem </a:t>
            </a:r>
          </a:p>
          <a:p>
            <a:r>
              <a:rPr lang="lv-LV" dirty="0" err="1" smtClean="0"/>
              <a:t>Regulatoro</a:t>
            </a:r>
            <a:r>
              <a:rPr lang="lv-LV" dirty="0" smtClean="0"/>
              <a:t> enzīmu aktivitāti var izmainīt ar:</a:t>
            </a:r>
          </a:p>
          <a:p>
            <a:pPr lvl="1"/>
            <a:r>
              <a:rPr lang="lv-LV" dirty="0" err="1" smtClean="0"/>
              <a:t>alostērisko</a:t>
            </a:r>
            <a:r>
              <a:rPr lang="lv-LV" dirty="0" smtClean="0"/>
              <a:t> </a:t>
            </a:r>
            <a:r>
              <a:rPr lang="lv-LV" dirty="0" err="1" smtClean="0"/>
              <a:t>inhibēšanu</a:t>
            </a:r>
            <a:r>
              <a:rPr lang="lv-LV" dirty="0" smtClean="0"/>
              <a:t> vai aktivēšanu</a:t>
            </a:r>
          </a:p>
          <a:p>
            <a:pPr lvl="1"/>
            <a:r>
              <a:rPr lang="lv-LV" dirty="0" smtClean="0"/>
              <a:t>funkcionālo grupu </a:t>
            </a:r>
            <a:r>
              <a:rPr lang="lv-LV" dirty="0" err="1" smtClean="0"/>
              <a:t>kovalentu</a:t>
            </a:r>
            <a:r>
              <a:rPr lang="lv-LV" dirty="0" smtClean="0"/>
              <a:t> piesaistīšanu (piem. </a:t>
            </a:r>
            <a:r>
              <a:rPr lang="lv-LV" dirty="0" err="1" smtClean="0"/>
              <a:t>fosforilēšanu</a:t>
            </a:r>
            <a:r>
              <a:rPr lang="lv-LV" dirty="0" smtClean="0"/>
              <a:t>)</a:t>
            </a:r>
          </a:p>
          <a:p>
            <a:pPr lvl="1"/>
            <a:r>
              <a:rPr lang="lv-LV" dirty="0" err="1" smtClean="0"/>
              <a:t>regulatoro</a:t>
            </a:r>
            <a:r>
              <a:rPr lang="lv-LV" dirty="0" smtClean="0"/>
              <a:t> proteīnu piesaistīšanu</a:t>
            </a:r>
          </a:p>
          <a:p>
            <a:pPr lvl="1"/>
            <a:r>
              <a:rPr lang="lv-LV" dirty="0" err="1" smtClean="0"/>
              <a:t>proteolītisku</a:t>
            </a:r>
            <a:r>
              <a:rPr lang="lv-LV" dirty="0" smtClean="0"/>
              <a:t> šķelšanu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7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lv-LV" dirty="0" err="1" smtClean="0"/>
              <a:t>Alostēriskā</a:t>
            </a:r>
            <a:r>
              <a:rPr lang="lv-LV" dirty="0" smtClean="0"/>
              <a:t> regulācija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9170"/>
            <a:ext cx="91440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Dažiem </a:t>
            </a:r>
            <a:r>
              <a:rPr lang="lv-LV" sz="2400" dirty="0" err="1" smtClean="0"/>
              <a:t>regulatorajiem</a:t>
            </a:r>
            <a:r>
              <a:rPr lang="lv-LV" sz="2400" dirty="0" smtClean="0"/>
              <a:t> enzīmiem bez aktīvā centra ir arī </a:t>
            </a:r>
            <a:r>
              <a:rPr lang="lv-LV" sz="2400" dirty="0" err="1" smtClean="0"/>
              <a:t>alostēriskais</a:t>
            </a:r>
            <a:r>
              <a:rPr lang="lv-LV" sz="2400" dirty="0" smtClean="0"/>
              <a:t> centrs, kurš piesaista </a:t>
            </a:r>
            <a:r>
              <a:rPr lang="lv-LV" sz="2400" dirty="0" err="1" smtClean="0"/>
              <a:t>ligandus</a:t>
            </a:r>
            <a:r>
              <a:rPr lang="lv-LV" sz="2400" dirty="0" smtClean="0"/>
              <a:t> un regulē aktīvā centra darbību</a:t>
            </a:r>
          </a:p>
          <a:p>
            <a:r>
              <a:rPr lang="lv-LV" sz="2400" dirty="0" err="1" smtClean="0"/>
              <a:t>Alostēriskajā</a:t>
            </a:r>
            <a:r>
              <a:rPr lang="lv-LV" sz="2400" dirty="0" smtClean="0"/>
              <a:t> centrā parasti piesaistās enzīma reakcijas tieši vai netieši galaprodukti, substrāti vai to prekursori (t.i., noteikta metaboliskā ceļa pārstāvji)</a:t>
            </a:r>
          </a:p>
          <a:p>
            <a:r>
              <a:rPr lang="lv-LV" sz="2400" dirty="0" err="1" smtClean="0"/>
              <a:t>Alostēriskie</a:t>
            </a:r>
            <a:r>
              <a:rPr lang="lv-LV" sz="2400" dirty="0" smtClean="0"/>
              <a:t> regulatori var enzīma darbību gan </a:t>
            </a:r>
            <a:r>
              <a:rPr lang="lv-LV" sz="2400" dirty="0" err="1" smtClean="0"/>
              <a:t>inhibēt</a:t>
            </a:r>
            <a:r>
              <a:rPr lang="lv-LV" sz="2400" dirty="0" smtClean="0"/>
              <a:t> (attēlā), gan aktivēt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1331640" y="4557102"/>
            <a:ext cx="1656184" cy="10081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0800000">
            <a:off x="1763688" y="4557102"/>
            <a:ext cx="396044" cy="3600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39752" y="4557102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10800000">
            <a:off x="3491880" y="3839324"/>
            <a:ext cx="396044" cy="36004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961709" y="4019344"/>
            <a:ext cx="1530170" cy="4177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788024" y="4557102"/>
            <a:ext cx="1656184" cy="10081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96136" y="4570774"/>
            <a:ext cx="360040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64088" y="4228228"/>
            <a:ext cx="252028" cy="7025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275856" y="5301208"/>
            <a:ext cx="129614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743908" y="4761948"/>
            <a:ext cx="360040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923928" y="4021616"/>
            <a:ext cx="1440160" cy="4177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83968" y="3839324"/>
            <a:ext cx="288032" cy="7401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103948" y="4019344"/>
            <a:ext cx="684076" cy="3457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339752" y="383932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OK</a:t>
            </a:r>
            <a:endParaRPr lang="en-US" dirty="0"/>
          </a:p>
        </p:txBody>
      </p:sp>
      <p:sp>
        <p:nvSpPr>
          <p:cNvPr id="25" name="Isosceles Triangle 24"/>
          <p:cNvSpPr/>
          <p:nvPr/>
        </p:nvSpPr>
        <p:spPr>
          <a:xfrm rot="10800000">
            <a:off x="827584" y="6021288"/>
            <a:ext cx="396044" cy="36004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177092" y="5970475"/>
            <a:ext cx="360040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197371" y="5970475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Substrāts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4572000" y="5979583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Alostēriskais</a:t>
            </a:r>
            <a:r>
              <a:rPr lang="lv-LV" sz="2400" dirty="0" smtClean="0"/>
              <a:t> inhibitors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5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7" grpId="0" animBg="1"/>
      <p:bldP spid="24" grpId="0"/>
      <p:bldP spid="25" grpId="0" animBg="1"/>
      <p:bldP spid="26" grpId="0" animBg="1"/>
      <p:bldP spid="27" grpId="0"/>
      <p:bldP spid="2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smtClean="0"/>
              <a:t>Enzīmu katalītiskās un </a:t>
            </a:r>
            <a:r>
              <a:rPr lang="lv-LV" sz="3200" dirty="0" err="1" smtClean="0"/>
              <a:t>regulatorās</a:t>
            </a:r>
            <a:r>
              <a:rPr lang="lv-LV" sz="3200" dirty="0" smtClean="0"/>
              <a:t> </a:t>
            </a:r>
            <a:r>
              <a:rPr lang="lv-LV" sz="3200" dirty="0" err="1" smtClean="0"/>
              <a:t>subvienības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1" y="4581128"/>
            <a:ext cx="8229600" cy="2548880"/>
          </a:xfrm>
        </p:spPr>
        <p:txBody>
          <a:bodyPr>
            <a:normAutofit/>
          </a:bodyPr>
          <a:lstStyle/>
          <a:p>
            <a:r>
              <a:rPr lang="lv-LV" sz="2000" dirty="0" smtClean="0"/>
              <a:t>Daudziem </a:t>
            </a:r>
            <a:r>
              <a:rPr lang="lv-LV" sz="2000" dirty="0" err="1" smtClean="0"/>
              <a:t>alostēriski</a:t>
            </a:r>
            <a:r>
              <a:rPr lang="lv-LV" sz="2000" dirty="0" smtClean="0"/>
              <a:t> regulējamiem enzīmiem katalītiskā un regulatorā aktivitāte ir atšķirīgās </a:t>
            </a:r>
            <a:r>
              <a:rPr lang="lv-LV" sz="2000" dirty="0" err="1" smtClean="0"/>
              <a:t>subvienībās</a:t>
            </a:r>
            <a:r>
              <a:rPr lang="lv-LV" sz="2000" dirty="0" smtClean="0"/>
              <a:t> vai domēnos</a:t>
            </a:r>
          </a:p>
          <a:p>
            <a:r>
              <a:rPr lang="lv-LV" sz="2000" dirty="0" err="1" smtClean="0"/>
              <a:t>Alostēriskais</a:t>
            </a:r>
            <a:r>
              <a:rPr lang="lv-LV" sz="2000" dirty="0" smtClean="0"/>
              <a:t> modulators piesaistās </a:t>
            </a:r>
            <a:r>
              <a:rPr lang="lv-LV" sz="2000" dirty="0" err="1" smtClean="0"/>
              <a:t>regulatorajai</a:t>
            </a:r>
            <a:r>
              <a:rPr lang="lv-LV" sz="2000" dirty="0" smtClean="0"/>
              <a:t> </a:t>
            </a:r>
            <a:r>
              <a:rPr lang="lv-LV" sz="2000" dirty="0" err="1" smtClean="0"/>
              <a:t>subvienībai</a:t>
            </a:r>
            <a:r>
              <a:rPr lang="lv-LV" sz="2000" dirty="0" smtClean="0"/>
              <a:t>, kura izmaina </a:t>
            </a:r>
            <a:r>
              <a:rPr lang="lv-LV" sz="2000" dirty="0" err="1" smtClean="0"/>
              <a:t>konformāciju</a:t>
            </a:r>
            <a:endParaRPr lang="lv-LV" sz="2000" dirty="0" smtClean="0"/>
          </a:p>
          <a:p>
            <a:r>
              <a:rPr lang="lv-LV" sz="2000" dirty="0" err="1" smtClean="0"/>
              <a:t>Konformācijas</a:t>
            </a:r>
            <a:r>
              <a:rPr lang="lv-LV" sz="2000" dirty="0" smtClean="0"/>
              <a:t> izmaiņas </a:t>
            </a:r>
            <a:r>
              <a:rPr lang="lv-LV" sz="2000" dirty="0" err="1" smtClean="0"/>
              <a:t>regulatorajā</a:t>
            </a:r>
            <a:r>
              <a:rPr lang="lv-LV" sz="2000" dirty="0" smtClean="0"/>
              <a:t> </a:t>
            </a:r>
            <a:r>
              <a:rPr lang="lv-LV" sz="2000" dirty="0" err="1" smtClean="0"/>
              <a:t>subvienībā</a:t>
            </a:r>
            <a:r>
              <a:rPr lang="lv-LV" sz="2000" dirty="0" smtClean="0"/>
              <a:t> izraisa sekojošas </a:t>
            </a:r>
            <a:r>
              <a:rPr lang="lv-LV" sz="2000" dirty="0" err="1" smtClean="0"/>
              <a:t>konformācijas</a:t>
            </a:r>
            <a:r>
              <a:rPr lang="lv-LV" sz="2000" dirty="0" smtClean="0"/>
              <a:t> izmaiņas katalītiskajā </a:t>
            </a:r>
            <a:r>
              <a:rPr lang="lv-LV" sz="2000" dirty="0" err="1" smtClean="0"/>
              <a:t>subvienībā</a:t>
            </a:r>
            <a:endParaRPr lang="en-US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4290045" cy="361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8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err="1" smtClean="0"/>
              <a:t>Alostēriskās</a:t>
            </a:r>
            <a:r>
              <a:rPr lang="lv-LV" sz="3200" dirty="0" smtClean="0"/>
              <a:t> </a:t>
            </a:r>
            <a:r>
              <a:rPr lang="lv-LV" sz="3200" dirty="0" err="1" smtClean="0"/>
              <a:t>inhibēšanas</a:t>
            </a:r>
            <a:r>
              <a:rPr lang="lv-LV" sz="3200" dirty="0" smtClean="0"/>
              <a:t> piemērs: </a:t>
            </a:r>
            <a:r>
              <a:rPr lang="lv-LV" sz="3200" dirty="0" err="1" smtClean="0"/>
              <a:t>aspartāta</a:t>
            </a:r>
            <a:r>
              <a:rPr lang="lv-LV" sz="3200" dirty="0" smtClean="0"/>
              <a:t> </a:t>
            </a:r>
            <a:r>
              <a:rPr lang="lv-LV" sz="3200" dirty="0" err="1" smtClean="0"/>
              <a:t>transkarbamolāze</a:t>
            </a:r>
            <a:r>
              <a:rPr lang="lv-LV" sz="3200" dirty="0" smtClean="0"/>
              <a:t> (</a:t>
            </a:r>
            <a:r>
              <a:rPr lang="lv-LV" sz="3200" dirty="0" err="1" smtClean="0"/>
              <a:t>ATCāze</a:t>
            </a:r>
            <a:r>
              <a:rPr lang="lv-LV" sz="3200" dirty="0" smtClean="0"/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12776"/>
            <a:ext cx="8579296" cy="4525963"/>
          </a:xfrm>
        </p:spPr>
        <p:txBody>
          <a:bodyPr>
            <a:normAutofit/>
          </a:bodyPr>
          <a:lstStyle/>
          <a:p>
            <a:r>
              <a:rPr lang="lv-LV" sz="2400" dirty="0" err="1" smtClean="0"/>
              <a:t>ATCāze</a:t>
            </a:r>
            <a:r>
              <a:rPr lang="lv-LV" sz="2400" dirty="0" smtClean="0"/>
              <a:t> ir enzīms </a:t>
            </a:r>
            <a:r>
              <a:rPr lang="lv-LV" sz="2400" dirty="0" err="1" smtClean="0"/>
              <a:t>pirimidīnu</a:t>
            </a:r>
            <a:r>
              <a:rPr lang="lv-LV" sz="2400" dirty="0" smtClean="0"/>
              <a:t> biosintēzē</a:t>
            </a:r>
          </a:p>
          <a:p>
            <a:r>
              <a:rPr lang="lv-LV" sz="2400" dirty="0" err="1" smtClean="0"/>
              <a:t>ATCāze</a:t>
            </a:r>
            <a:r>
              <a:rPr lang="lv-LV" sz="2400" dirty="0" smtClean="0"/>
              <a:t> sastāv no 6 katalītiskajām </a:t>
            </a:r>
            <a:r>
              <a:rPr lang="lv-LV" sz="2400" dirty="0" err="1" smtClean="0"/>
              <a:t>in</a:t>
            </a:r>
            <a:r>
              <a:rPr lang="lv-LV" sz="2400" dirty="0" smtClean="0"/>
              <a:t> 6 </a:t>
            </a:r>
            <a:r>
              <a:rPr lang="lv-LV" sz="2400" dirty="0" err="1" smtClean="0"/>
              <a:t>regulatorajām</a:t>
            </a:r>
            <a:r>
              <a:rPr lang="lv-LV" sz="2400" dirty="0" smtClean="0"/>
              <a:t> </a:t>
            </a:r>
            <a:r>
              <a:rPr lang="lv-LV" sz="2400" dirty="0" err="1" smtClean="0"/>
              <a:t>subvienībām</a:t>
            </a:r>
            <a:endParaRPr lang="lv-LV" sz="2400" dirty="0" smtClean="0"/>
          </a:p>
          <a:p>
            <a:r>
              <a:rPr lang="lv-LV" sz="2400" dirty="0" smtClean="0"/>
              <a:t>Viens no metaboliskā ceļa galaproduktiem ir CTP</a:t>
            </a:r>
          </a:p>
          <a:p>
            <a:r>
              <a:rPr lang="lv-LV" sz="2400" dirty="0" smtClean="0"/>
              <a:t>Kad CTP koncentrācija ir augsta, tas piesaistās pie </a:t>
            </a:r>
            <a:r>
              <a:rPr lang="lv-LV" sz="2400" dirty="0" err="1" smtClean="0"/>
              <a:t>ATCāzes</a:t>
            </a:r>
            <a:r>
              <a:rPr lang="lv-LV" sz="2400" dirty="0" smtClean="0"/>
              <a:t> </a:t>
            </a:r>
            <a:r>
              <a:rPr lang="lv-LV" sz="2400" dirty="0" err="1" smtClean="0"/>
              <a:t>alostēriskajiem</a:t>
            </a:r>
            <a:r>
              <a:rPr lang="lv-LV" sz="2400" dirty="0" smtClean="0"/>
              <a:t> centriem</a:t>
            </a:r>
          </a:p>
          <a:p>
            <a:r>
              <a:rPr lang="lv-LV" sz="2400" dirty="0" smtClean="0"/>
              <a:t>Rezultātā «aizslēdzas» visi katalītiskie centri </a:t>
            </a:r>
            <a:endParaRPr lang="en-US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75914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7020272" y="4365104"/>
            <a:ext cx="504056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76256" y="3964994"/>
            <a:ext cx="2089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Katalītiskie centri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v-LV" dirty="0" err="1" smtClean="0"/>
              <a:t>Kovalentā</a:t>
            </a:r>
            <a:r>
              <a:rPr lang="lv-LV" dirty="0" smtClean="0"/>
              <a:t> aktivitātes regulācija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8856984" cy="4042430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Daudzi enzīmi tiek regulēti ar </a:t>
            </a:r>
            <a:r>
              <a:rPr lang="lv-LV" sz="2400" dirty="0" err="1" smtClean="0"/>
              <a:t>kovalento</a:t>
            </a:r>
            <a:r>
              <a:rPr lang="lv-LV" sz="2400" dirty="0" smtClean="0"/>
              <a:t> modifikāciju palīdzību</a:t>
            </a:r>
          </a:p>
          <a:p>
            <a:r>
              <a:rPr lang="lv-LV" sz="2400" dirty="0" smtClean="0"/>
              <a:t>Enzīmi var tikt atgriezeniski </a:t>
            </a:r>
            <a:r>
              <a:rPr lang="lv-LV" sz="2400" dirty="0" err="1" smtClean="0"/>
              <a:t>metilēti</a:t>
            </a:r>
            <a:r>
              <a:rPr lang="lv-LV" sz="2400" dirty="0" smtClean="0"/>
              <a:t>, </a:t>
            </a:r>
            <a:r>
              <a:rPr lang="lv-LV" sz="2400" dirty="0" err="1" smtClean="0"/>
              <a:t>acetilēti</a:t>
            </a:r>
            <a:r>
              <a:rPr lang="lv-LV" sz="2400" dirty="0" smtClean="0"/>
              <a:t>, </a:t>
            </a:r>
            <a:r>
              <a:rPr lang="lv-LV" sz="2400" dirty="0" err="1" smtClean="0"/>
              <a:t>miristilēti</a:t>
            </a:r>
            <a:r>
              <a:rPr lang="lv-LV" sz="2400" dirty="0" smtClean="0"/>
              <a:t>, </a:t>
            </a:r>
            <a:r>
              <a:rPr lang="lv-LV" sz="2400" dirty="0" err="1" smtClean="0"/>
              <a:t>ubihitinēti</a:t>
            </a:r>
            <a:r>
              <a:rPr lang="lv-LV" sz="2400" dirty="0" smtClean="0"/>
              <a:t>, </a:t>
            </a:r>
            <a:r>
              <a:rPr lang="lv-LV" sz="2400" dirty="0" err="1" smtClean="0"/>
              <a:t>adenilēti</a:t>
            </a:r>
            <a:r>
              <a:rPr lang="lv-LV" sz="2400" dirty="0" smtClean="0"/>
              <a:t>, </a:t>
            </a:r>
            <a:r>
              <a:rPr lang="lv-LV" sz="2400" dirty="0" err="1" smtClean="0"/>
              <a:t>fosforilēti</a:t>
            </a:r>
            <a:r>
              <a:rPr lang="lv-LV" sz="2400" dirty="0" smtClean="0"/>
              <a:t>, utt.</a:t>
            </a:r>
          </a:p>
          <a:p>
            <a:r>
              <a:rPr lang="lv-LV" sz="2400" dirty="0" smtClean="0"/>
              <a:t>Funkcionālās grupas parasti piesaista vai noņem citi aktivitāti regulējošie enzīmi </a:t>
            </a:r>
          </a:p>
          <a:p>
            <a:r>
              <a:rPr lang="lv-LV" sz="2400" dirty="0" smtClean="0"/>
              <a:t>Visnozīmīgākais enzīmu </a:t>
            </a:r>
            <a:r>
              <a:rPr lang="lv-LV" sz="2400" dirty="0" err="1" smtClean="0"/>
              <a:t>kovalentās</a:t>
            </a:r>
            <a:r>
              <a:rPr lang="lv-LV" sz="2400" dirty="0" smtClean="0"/>
              <a:t> modificēšanas veids ir </a:t>
            </a:r>
            <a:r>
              <a:rPr lang="lv-LV" sz="2400" dirty="0" err="1" smtClean="0"/>
              <a:t>fosforilēšana</a:t>
            </a:r>
            <a:endParaRPr lang="lv-LV" sz="2400" dirty="0" smtClean="0"/>
          </a:p>
          <a:p>
            <a:r>
              <a:rPr lang="lv-LV" sz="2400" dirty="0" err="1" smtClean="0"/>
              <a:t>Fosforilēt</a:t>
            </a:r>
            <a:r>
              <a:rPr lang="lv-LV" sz="2400" dirty="0" smtClean="0"/>
              <a:t> var </a:t>
            </a:r>
            <a:r>
              <a:rPr lang="lv-LV" sz="2400" dirty="0" err="1" smtClean="0"/>
              <a:t>Tyr</a:t>
            </a:r>
            <a:r>
              <a:rPr lang="lv-LV" sz="2400" dirty="0" smtClean="0"/>
              <a:t>, </a:t>
            </a:r>
            <a:r>
              <a:rPr lang="lv-LV" sz="2400" dirty="0" err="1" smtClean="0"/>
              <a:t>Ser</a:t>
            </a:r>
            <a:r>
              <a:rPr lang="lv-LV" sz="2400" dirty="0" smtClean="0"/>
              <a:t>, </a:t>
            </a:r>
            <a:r>
              <a:rPr lang="lv-LV" sz="2400" dirty="0" err="1" smtClean="0"/>
              <a:t>Thr</a:t>
            </a:r>
            <a:r>
              <a:rPr lang="lv-LV" sz="2400" dirty="0" smtClean="0"/>
              <a:t> vai </a:t>
            </a:r>
            <a:r>
              <a:rPr lang="lv-LV" sz="2400" dirty="0" err="1" smtClean="0"/>
              <a:t>His</a:t>
            </a:r>
            <a:r>
              <a:rPr lang="lv-LV" sz="2400" dirty="0" smtClean="0"/>
              <a:t> atlikumus</a:t>
            </a:r>
          </a:p>
          <a:p>
            <a:r>
              <a:rPr lang="lv-LV" sz="2400" dirty="0" smtClean="0"/>
              <a:t>Fosfāta grupas pievieno </a:t>
            </a:r>
            <a:r>
              <a:rPr lang="lv-LV" sz="2400" dirty="0" err="1" smtClean="0"/>
              <a:t>kināzes</a:t>
            </a:r>
            <a:r>
              <a:rPr lang="lv-LV" sz="2400" dirty="0" smtClean="0"/>
              <a:t>, izmantojot ATF </a:t>
            </a:r>
          </a:p>
          <a:p>
            <a:r>
              <a:rPr lang="lv-LV" sz="2400" dirty="0" smtClean="0"/>
              <a:t>Fosfāta grupas noņem </a:t>
            </a:r>
            <a:r>
              <a:rPr lang="lv-LV" sz="2400" dirty="0" err="1" smtClean="0"/>
              <a:t>fosfatāzes</a:t>
            </a:r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5023158"/>
            <a:ext cx="3312368" cy="168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lv-LV" dirty="0" err="1" smtClean="0"/>
              <a:t>Glikogēna</a:t>
            </a:r>
            <a:r>
              <a:rPr lang="lv-LV" dirty="0" smtClean="0"/>
              <a:t> </a:t>
            </a:r>
            <a:r>
              <a:rPr lang="lv-LV" dirty="0" err="1" smtClean="0"/>
              <a:t>fosforilāzes</a:t>
            </a:r>
            <a:r>
              <a:rPr lang="lv-LV" dirty="0" smtClean="0"/>
              <a:t> aktivēšana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4525963"/>
          </a:xfrm>
        </p:spPr>
        <p:txBody>
          <a:bodyPr>
            <a:normAutofit/>
          </a:bodyPr>
          <a:lstStyle/>
          <a:p>
            <a:r>
              <a:rPr lang="lv-LV" sz="2400" dirty="0" err="1" smtClean="0"/>
              <a:t>Glikogēna</a:t>
            </a:r>
            <a:r>
              <a:rPr lang="lv-LV" sz="2400" dirty="0" smtClean="0"/>
              <a:t> </a:t>
            </a:r>
            <a:r>
              <a:rPr lang="lv-LV" sz="2400" dirty="0" err="1" smtClean="0"/>
              <a:t>fosforilāze</a:t>
            </a:r>
            <a:r>
              <a:rPr lang="lv-LV" sz="2400" dirty="0" smtClean="0"/>
              <a:t> </a:t>
            </a:r>
            <a:r>
              <a:rPr lang="lv-LV" sz="2400" dirty="0" err="1" smtClean="0"/>
              <a:t>katalizē</a:t>
            </a:r>
            <a:r>
              <a:rPr lang="lv-LV" sz="2400" dirty="0" smtClean="0"/>
              <a:t> reakciju:</a:t>
            </a:r>
          </a:p>
          <a:p>
            <a:r>
              <a:rPr lang="lv-LV" sz="2400" dirty="0" smtClean="0"/>
              <a:t>(</a:t>
            </a:r>
            <a:r>
              <a:rPr lang="lv-LV" sz="2400" dirty="0" err="1" smtClean="0"/>
              <a:t>glikoze)</a:t>
            </a:r>
            <a:r>
              <a:rPr lang="lv-LV" sz="2400" baseline="-25000" dirty="0" err="1" smtClean="0"/>
              <a:t>n</a:t>
            </a:r>
            <a:r>
              <a:rPr lang="lv-LV" sz="2400" dirty="0" smtClean="0"/>
              <a:t> + </a:t>
            </a:r>
            <a:r>
              <a:rPr lang="lv-LV" sz="2400" dirty="0" err="1" smtClean="0"/>
              <a:t>P</a:t>
            </a:r>
            <a:r>
              <a:rPr lang="lv-LV" sz="2400" baseline="-25000" dirty="0" err="1" smtClean="0"/>
              <a:t>i</a:t>
            </a:r>
            <a:r>
              <a:rPr lang="lv-LV" sz="2400" dirty="0" smtClean="0"/>
              <a:t> </a:t>
            </a:r>
            <a:r>
              <a:rPr lang="lv-LV" sz="2400" dirty="0" smtClean="0">
                <a:latin typeface="Calibri"/>
              </a:rPr>
              <a:t>→ </a:t>
            </a:r>
            <a:r>
              <a:rPr lang="lv-LV" sz="2400" dirty="0" smtClean="0"/>
              <a:t>(</a:t>
            </a:r>
            <a:r>
              <a:rPr lang="lv-LV" sz="2400" dirty="0" err="1" smtClean="0"/>
              <a:t>glikoze)</a:t>
            </a:r>
            <a:r>
              <a:rPr lang="lv-LV" sz="2400" baseline="-25000" dirty="0" err="1" smtClean="0"/>
              <a:t>n-1</a:t>
            </a:r>
            <a:r>
              <a:rPr lang="lv-LV" sz="2400" dirty="0" smtClean="0"/>
              <a:t> + glikozes-1-fosfāts</a:t>
            </a:r>
          </a:p>
          <a:p>
            <a:r>
              <a:rPr lang="lv-LV" sz="2400" dirty="0" err="1" smtClean="0"/>
              <a:t>Glikogēna</a:t>
            </a:r>
            <a:r>
              <a:rPr lang="lv-LV" sz="2400" dirty="0" smtClean="0"/>
              <a:t> </a:t>
            </a:r>
            <a:r>
              <a:rPr lang="lv-LV" sz="2400" dirty="0" err="1" smtClean="0"/>
              <a:t>fosforilāzes</a:t>
            </a:r>
            <a:r>
              <a:rPr lang="lv-LV" sz="2400" dirty="0" smtClean="0"/>
              <a:t> aktivitāti regulē </a:t>
            </a:r>
            <a:r>
              <a:rPr lang="lv-LV" sz="2400" dirty="0" err="1" smtClean="0"/>
              <a:t>kināze</a:t>
            </a:r>
            <a:r>
              <a:rPr lang="lv-LV" sz="2400" dirty="0" smtClean="0"/>
              <a:t> un </a:t>
            </a:r>
            <a:r>
              <a:rPr lang="lv-LV" sz="2400" dirty="0" err="1" smtClean="0"/>
              <a:t>fosfatāze</a:t>
            </a:r>
            <a:endParaRPr lang="en-US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52936"/>
            <a:ext cx="5237085" cy="372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29309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Neaktīv</a:t>
            </a:r>
            <a:r>
              <a:rPr lang="lv-LV" dirty="0"/>
              <a:t>ā</a:t>
            </a:r>
            <a:r>
              <a:rPr lang="lv-LV" dirty="0" smtClean="0"/>
              <a:t> forma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6757" y="4303768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Aktīvā forma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0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Proteīni kā inhibitori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Daudzu enzīmu aktivitāti </a:t>
            </a:r>
            <a:r>
              <a:rPr lang="lv-LV" dirty="0" err="1" smtClean="0"/>
              <a:t>inhibē</a:t>
            </a:r>
            <a:r>
              <a:rPr lang="lv-LV" dirty="0" smtClean="0"/>
              <a:t> proteīni</a:t>
            </a:r>
          </a:p>
          <a:p>
            <a:r>
              <a:rPr lang="lv-LV" dirty="0" smtClean="0"/>
              <a:t>Piemēram, daudzi </a:t>
            </a:r>
            <a:r>
              <a:rPr lang="lv-LV" dirty="0" err="1" smtClean="0"/>
              <a:t>serpīni</a:t>
            </a:r>
            <a:r>
              <a:rPr lang="lv-LV" dirty="0" smtClean="0"/>
              <a:t> </a:t>
            </a:r>
            <a:r>
              <a:rPr lang="lv-LV" dirty="0" err="1" smtClean="0"/>
              <a:t>inhibē</a:t>
            </a:r>
            <a:r>
              <a:rPr lang="lv-LV" dirty="0" smtClean="0"/>
              <a:t> serīna </a:t>
            </a:r>
            <a:r>
              <a:rPr lang="lv-LV" dirty="0" err="1" smtClean="0"/>
              <a:t>proteāzes</a:t>
            </a:r>
            <a:r>
              <a:rPr lang="lv-LV" dirty="0" smtClean="0"/>
              <a:t> (</a:t>
            </a:r>
            <a:r>
              <a:rPr lang="lv-LV" b="1" dirty="0" err="1" smtClean="0"/>
              <a:t>ser</a:t>
            </a:r>
            <a:r>
              <a:rPr lang="lv-LV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lv-LV" b="1" i="1" dirty="0" err="1" smtClean="0"/>
              <a:t>in</a:t>
            </a:r>
            <a:r>
              <a:rPr lang="lv-LV" dirty="0" err="1" smtClean="0"/>
              <a:t>-</a:t>
            </a:r>
            <a:r>
              <a:rPr lang="lv-LV" b="1" dirty="0" err="1" smtClean="0"/>
              <a:t>ser</a:t>
            </a:r>
            <a:r>
              <a:rPr lang="lv-LV" dirty="0" err="1" smtClean="0"/>
              <a:t>ine</a:t>
            </a:r>
            <a:r>
              <a:rPr lang="lv-LV" dirty="0" smtClean="0"/>
              <a:t> </a:t>
            </a:r>
            <a:r>
              <a:rPr lang="lv-LV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lv-LV" dirty="0" err="1" smtClean="0"/>
              <a:t>rotease</a:t>
            </a:r>
            <a:r>
              <a:rPr lang="lv-LV" dirty="0" smtClean="0"/>
              <a:t> </a:t>
            </a:r>
            <a:r>
              <a:rPr lang="lv-LV" b="1" i="1" dirty="0" err="1" smtClean="0"/>
              <a:t>in</a:t>
            </a:r>
            <a:r>
              <a:rPr lang="lv-LV" dirty="0" err="1" smtClean="0"/>
              <a:t>hibitor</a:t>
            </a:r>
            <a:r>
              <a:rPr lang="lv-LV" dirty="0" smtClean="0"/>
              <a:t>)</a:t>
            </a:r>
          </a:p>
          <a:p>
            <a:r>
              <a:rPr lang="lv-LV" dirty="0" err="1" smtClean="0"/>
              <a:t>Antitrombīns</a:t>
            </a:r>
            <a:r>
              <a:rPr lang="lv-LV" dirty="0" smtClean="0"/>
              <a:t> ir </a:t>
            </a:r>
            <a:r>
              <a:rPr lang="lv-LV" dirty="0" err="1" smtClean="0"/>
              <a:t>serpīns</a:t>
            </a:r>
            <a:r>
              <a:rPr lang="lv-LV" dirty="0" smtClean="0"/>
              <a:t>, kurš neatgriezeniski </a:t>
            </a:r>
            <a:r>
              <a:rPr lang="lv-LV" dirty="0" err="1" smtClean="0"/>
              <a:t>inhibē</a:t>
            </a:r>
            <a:r>
              <a:rPr lang="lv-LV" dirty="0" smtClean="0"/>
              <a:t> </a:t>
            </a:r>
            <a:r>
              <a:rPr lang="lv-LV" dirty="0" err="1" smtClean="0"/>
              <a:t>trombīnu</a:t>
            </a:r>
            <a:r>
              <a:rPr lang="lv-LV" dirty="0" smtClean="0"/>
              <a:t> un citas asins koagulācijas sistēmas serīna </a:t>
            </a:r>
            <a:r>
              <a:rPr lang="lv-LV" dirty="0" err="1" smtClean="0"/>
              <a:t>proteāzes</a:t>
            </a:r>
            <a:endParaRPr lang="lv-LV" dirty="0" smtClean="0"/>
          </a:p>
          <a:p>
            <a:r>
              <a:rPr lang="lv-LV" dirty="0" smtClean="0"/>
              <a:t>Paša </a:t>
            </a:r>
            <a:r>
              <a:rPr lang="lv-LV" dirty="0" err="1" smtClean="0"/>
              <a:t>antitrombīna</a:t>
            </a:r>
            <a:r>
              <a:rPr lang="lv-LV" dirty="0" smtClean="0"/>
              <a:t> aktivitāti palielina </a:t>
            </a:r>
            <a:r>
              <a:rPr lang="lv-LV" dirty="0" err="1" smtClean="0"/>
              <a:t>heparīns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2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23065"/>
            <a:ext cx="3456384" cy="437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 smtClean="0"/>
              <a:t>Trombīns</a:t>
            </a:r>
            <a:r>
              <a:rPr lang="lv-LV" dirty="0" smtClean="0"/>
              <a:t>, </a:t>
            </a:r>
            <a:r>
              <a:rPr lang="lv-LV" dirty="0" err="1" smtClean="0"/>
              <a:t>antitrombīns</a:t>
            </a:r>
            <a:r>
              <a:rPr lang="lv-LV" dirty="0" smtClean="0"/>
              <a:t> un </a:t>
            </a:r>
            <a:r>
              <a:rPr lang="lv-LV" dirty="0" err="1" smtClean="0"/>
              <a:t>heparīns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221088"/>
            <a:ext cx="6779096" cy="2376264"/>
          </a:xfrm>
        </p:spPr>
        <p:txBody>
          <a:bodyPr>
            <a:normAutofit fontScale="92500"/>
          </a:bodyPr>
          <a:lstStyle/>
          <a:p>
            <a:r>
              <a:rPr lang="lv-LV" sz="2400" dirty="0" err="1" smtClean="0"/>
              <a:t>Antitrombīnam</a:t>
            </a:r>
            <a:r>
              <a:rPr lang="lv-LV" sz="2400" dirty="0" smtClean="0"/>
              <a:t> ir zema afinitāte pret </a:t>
            </a:r>
            <a:r>
              <a:rPr lang="lv-LV" sz="2400" dirty="0" err="1" smtClean="0"/>
              <a:t>trombīnu</a:t>
            </a:r>
            <a:endParaRPr lang="lv-LV" sz="2400" dirty="0" smtClean="0"/>
          </a:p>
          <a:p>
            <a:r>
              <a:rPr lang="lv-LV" sz="2400" dirty="0" err="1" smtClean="0"/>
              <a:t>Heparīna</a:t>
            </a:r>
            <a:r>
              <a:rPr lang="lv-LV" sz="2400" dirty="0" smtClean="0"/>
              <a:t> </a:t>
            </a:r>
            <a:r>
              <a:rPr lang="lv-LV" sz="2400" dirty="0" err="1" smtClean="0"/>
              <a:t>pentasaharīds</a:t>
            </a:r>
            <a:r>
              <a:rPr lang="lv-LV" sz="2400" dirty="0" smtClean="0"/>
              <a:t> </a:t>
            </a:r>
            <a:r>
              <a:rPr lang="lv-LV" sz="2400" dirty="0" err="1" smtClean="0"/>
              <a:t>alostēriski</a:t>
            </a:r>
            <a:r>
              <a:rPr lang="lv-LV" sz="2400" dirty="0" smtClean="0"/>
              <a:t> modificē </a:t>
            </a:r>
            <a:r>
              <a:rPr lang="lv-LV" sz="2400" dirty="0" err="1" smtClean="0"/>
              <a:t>antitrombīna</a:t>
            </a:r>
            <a:r>
              <a:rPr lang="lv-LV" sz="2400" dirty="0" smtClean="0"/>
              <a:t> struktūru, kas ļauj tam stiprāk </a:t>
            </a:r>
            <a:r>
              <a:rPr lang="lv-LV" sz="2400" dirty="0" err="1" smtClean="0"/>
              <a:t>piesaistities</a:t>
            </a:r>
            <a:r>
              <a:rPr lang="lv-LV" sz="2400" dirty="0" smtClean="0"/>
              <a:t> pie </a:t>
            </a:r>
            <a:r>
              <a:rPr lang="lv-LV" sz="2400" dirty="0" err="1" smtClean="0"/>
              <a:t>trombīna</a:t>
            </a:r>
            <a:endParaRPr lang="lv-LV" sz="2400" dirty="0" smtClean="0"/>
          </a:p>
          <a:p>
            <a:r>
              <a:rPr lang="lv-LV" sz="2400" dirty="0" smtClean="0"/>
              <a:t>Garāki </a:t>
            </a:r>
            <a:r>
              <a:rPr lang="lv-LV" sz="2400" dirty="0" err="1" smtClean="0"/>
              <a:t>heparīna</a:t>
            </a:r>
            <a:r>
              <a:rPr lang="lv-LV" sz="2400" dirty="0" smtClean="0"/>
              <a:t> fragmenti piesaistās arī pie </a:t>
            </a:r>
            <a:r>
              <a:rPr lang="lv-LV" sz="2400" dirty="0" err="1" smtClean="0"/>
              <a:t>trombīna</a:t>
            </a:r>
            <a:r>
              <a:rPr lang="lv-LV" sz="2400" dirty="0" smtClean="0"/>
              <a:t>, padarot kompleksa struktūru vēl stabilāku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38" y="1713190"/>
            <a:ext cx="3575843" cy="215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7894" y="2649294"/>
            <a:ext cx="158417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Antitrombīns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733046" y="3009334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Trombīns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75966" y="142515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Heparīns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00604" y="3750390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Heparīna</a:t>
            </a:r>
            <a:r>
              <a:rPr lang="lv-LV" sz="2000" dirty="0" smtClean="0"/>
              <a:t> </a:t>
            </a:r>
            <a:r>
              <a:rPr lang="lv-LV" sz="2000" dirty="0" err="1" smtClean="0"/>
              <a:t>pentasaharīds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956376" y="4991611"/>
            <a:ext cx="1187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Heparīns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308304" y="1425158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Trombīns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884640" y="5395768"/>
            <a:ext cx="1665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Antitrombīns</a:t>
            </a:r>
            <a:endParaRPr lang="en-US" sz="2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Proenzīmi</a:t>
            </a:r>
            <a:r>
              <a:rPr lang="lv-LV" dirty="0" smtClean="0"/>
              <a:t> un </a:t>
            </a:r>
            <a:r>
              <a:rPr lang="lv-LV" dirty="0" err="1" smtClean="0"/>
              <a:t>zimogēni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v-LV" dirty="0" smtClean="0"/>
              <a:t>Daudzi enzīmi šūnā tiek sintezēti kā neaktīvi </a:t>
            </a:r>
            <a:r>
              <a:rPr lang="lv-LV" dirty="0" err="1" smtClean="0"/>
              <a:t>proenzīmi</a:t>
            </a:r>
            <a:endParaRPr lang="lv-LV" dirty="0" smtClean="0"/>
          </a:p>
          <a:p>
            <a:r>
              <a:rPr lang="lv-LV" dirty="0" err="1" smtClean="0"/>
              <a:t>Proenzīmi</a:t>
            </a:r>
            <a:r>
              <a:rPr lang="lv-LV" dirty="0" smtClean="0"/>
              <a:t> tiek aktivēti ar </a:t>
            </a:r>
            <a:r>
              <a:rPr lang="lv-LV" dirty="0" err="1" smtClean="0"/>
              <a:t>proteolītiskās</a:t>
            </a:r>
            <a:r>
              <a:rPr lang="lv-LV" dirty="0" smtClean="0"/>
              <a:t> šķelšanas palīdzību</a:t>
            </a:r>
          </a:p>
          <a:p>
            <a:r>
              <a:rPr lang="lv-LV" dirty="0" err="1" smtClean="0"/>
              <a:t>Proteāžu</a:t>
            </a:r>
            <a:r>
              <a:rPr lang="lv-LV" dirty="0" smtClean="0"/>
              <a:t> gadījumā </a:t>
            </a:r>
            <a:r>
              <a:rPr lang="lv-LV" dirty="0" err="1" smtClean="0"/>
              <a:t>proenzīmus</a:t>
            </a:r>
            <a:r>
              <a:rPr lang="lv-LV" dirty="0" smtClean="0"/>
              <a:t> sauc par </a:t>
            </a:r>
            <a:r>
              <a:rPr lang="lv-LV" dirty="0" err="1" smtClean="0"/>
              <a:t>zimogēniem</a:t>
            </a:r>
            <a:endParaRPr lang="lv-LV" dirty="0" smtClean="0"/>
          </a:p>
          <a:p>
            <a:r>
              <a:rPr lang="lv-LV" dirty="0" err="1" smtClean="0"/>
              <a:t>Proteāzes</a:t>
            </a:r>
            <a:r>
              <a:rPr lang="lv-LV" dirty="0" smtClean="0"/>
              <a:t> mēdz veidot </a:t>
            </a:r>
            <a:r>
              <a:rPr lang="lv-LV" dirty="0" err="1" smtClean="0"/>
              <a:t>regulatorās</a:t>
            </a:r>
            <a:r>
              <a:rPr lang="lv-LV" dirty="0" smtClean="0"/>
              <a:t> kaskādes</a:t>
            </a:r>
          </a:p>
          <a:p>
            <a:r>
              <a:rPr lang="lv-LV" dirty="0" smtClean="0"/>
              <a:t>Piemēram, </a:t>
            </a:r>
            <a:r>
              <a:rPr lang="lv-LV" dirty="0" err="1" smtClean="0"/>
              <a:t>enteropeptidāze</a:t>
            </a:r>
            <a:r>
              <a:rPr lang="lv-LV" dirty="0" smtClean="0"/>
              <a:t> aktivē </a:t>
            </a:r>
            <a:r>
              <a:rPr lang="lv-LV" dirty="0" err="1" smtClean="0"/>
              <a:t>tripsīnu</a:t>
            </a:r>
            <a:r>
              <a:rPr lang="lv-LV" dirty="0" smtClean="0"/>
              <a:t>, kurš, savukārt, aktivē </a:t>
            </a:r>
            <a:r>
              <a:rPr lang="lv-LV" dirty="0" err="1" smtClean="0"/>
              <a:t>himotripsīnu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6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lv-LV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lv-LV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24108</TotalTime>
  <Words>5190</Words>
  <Application>Microsoft Office PowerPoint</Application>
  <PresentationFormat>On-screen Show (4:3)</PresentationFormat>
  <Paragraphs>824</Paragraphs>
  <Slides>109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109</vt:i4>
      </vt:variant>
    </vt:vector>
  </HeadingPairs>
  <TitlesOfParts>
    <vt:vector size="119" baseType="lpstr">
      <vt:lpstr>Arial</vt:lpstr>
      <vt:lpstr>Calibri</vt:lpstr>
      <vt:lpstr>Cambria Math</vt:lpstr>
      <vt:lpstr>Tahoma</vt:lpstr>
      <vt:lpstr>Times</vt:lpstr>
      <vt:lpstr>Times New Roman</vt:lpstr>
      <vt:lpstr>Office Theme</vt:lpstr>
      <vt:lpstr>Default Design</vt:lpstr>
      <vt:lpstr>ACD ChemSketch 2.0</vt:lpstr>
      <vt:lpstr>ChemSketch</vt:lpstr>
      <vt:lpstr>Enzīmi</vt:lpstr>
      <vt:lpstr>Kas ir enzīmi?</vt:lpstr>
      <vt:lpstr>Vēsture un etimoloģija</vt:lpstr>
      <vt:lpstr>Vēsture un etimoloģija</vt:lpstr>
      <vt:lpstr>Enzīmi – efektīvi katalizatori</vt:lpstr>
      <vt:lpstr>PowerPoint Presentation</vt:lpstr>
      <vt:lpstr>Enzīmu vispārējā uzbūve</vt:lpstr>
      <vt:lpstr>Dažādas struktūras – līdzīgi aktīvie centri</vt:lpstr>
      <vt:lpstr>Kofaktori</vt:lpstr>
      <vt:lpstr>Kofaktoru piemēri</vt:lpstr>
      <vt:lpstr>Specifiskums</vt:lpstr>
      <vt:lpstr>Specifiskums</vt:lpstr>
      <vt:lpstr>Atslēgas-slēdzenes modelis</vt:lpstr>
      <vt:lpstr>Inducētā saderīguma modelis</vt:lpstr>
      <vt:lpstr>Enzīmu nomenklatūra un klasifikācija</vt:lpstr>
      <vt:lpstr>Enzīmu 6 klases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 numuru skaidrojuma piemērs</vt:lpstr>
      <vt:lpstr>Entalpija</vt:lpstr>
      <vt:lpstr>Endotermiskas un eksotermiskas reakcijas</vt:lpstr>
      <vt:lpstr>Entropija</vt:lpstr>
      <vt:lpstr>Gibsa brīvā enerģija</vt:lpstr>
      <vt:lpstr>Ekserogēnas un enderogēnas reakcijas</vt:lpstr>
      <vt:lpstr>Pārejas stāvoklis</vt:lpstr>
      <vt:lpstr>Katalizatora loma ķīmiskā reakcijā</vt:lpstr>
      <vt:lpstr>Reakciju sajūgšana</vt:lpstr>
      <vt:lpstr>Reakciju līdzsvars un  ΔG</vt:lpstr>
      <vt:lpstr>Reakciju ātrums un ΔG‡ </vt:lpstr>
      <vt:lpstr>Vēlreiz...</vt:lpstr>
      <vt:lpstr>Kā enzīms samazina aktivācijas enerģiju?</vt:lpstr>
      <vt:lpstr>(1) Pieņemsim, ka nūjāze perfekti atpazīst substrātu</vt:lpstr>
      <vt:lpstr>(2) Pieņemsim, ka nūjāze perfekti atpazīst pārejas stāvokli</vt:lpstr>
      <vt:lpstr>Faktori, kas nosaka ķīmiskās reakcijas aktivācijas enerģiju ΔG‡ un tās samazinājumu</vt:lpstr>
      <vt:lpstr>Enzīmu funkcionālo grupu iesaistīšana ķīmiskajās reakcijās</vt:lpstr>
      <vt:lpstr>Skābju-bāzu katalīze amīda saites šķelšanā</vt:lpstr>
      <vt:lpstr>Aminoskābes, kuras piedalās skābju-bāzu katalīzē</vt:lpstr>
      <vt:lpstr>Kovalentā katalīze</vt:lpstr>
      <vt:lpstr>Metālu jonu katalīze</vt:lpstr>
      <vt:lpstr>Enzimātiskās reakcijas piemērs: himotripsīna darbības mehānisms</vt:lpstr>
      <vt:lpstr>Himotripsīna raksturojums</vt:lpstr>
      <vt:lpstr>Aktīvais centrs</vt:lpstr>
      <vt:lpstr>Katalītiskā triāde</vt:lpstr>
      <vt:lpstr>Oksianjona caurums</vt:lpstr>
      <vt:lpstr>Substrāta piesaistīsanās</vt:lpstr>
      <vt:lpstr>Tetraedriskā starpstāvokļa veidošanās</vt:lpstr>
      <vt:lpstr>Pirmā produkta atšķelšanās</vt:lpstr>
      <vt:lpstr>Ienākošas ūdens molekulas deprotonēšana</vt:lpstr>
      <vt:lpstr>Otrā tetraedriskā starpstāvokļa veidošanās</vt:lpstr>
      <vt:lpstr>Otrā produkta atšķelšanās</vt:lpstr>
      <vt:lpstr>Aktīvā centra reģenerācija</vt:lpstr>
      <vt:lpstr>Kamēr mēs te runājām...</vt:lpstr>
      <vt:lpstr>HIV proteāze</vt:lpstr>
      <vt:lpstr>HIV proteāzes darbības mehānisms</vt:lpstr>
      <vt:lpstr>HIV proteāzes darbības mehānisms</vt:lpstr>
      <vt:lpstr>Kamēr mēs te runājām...</vt:lpstr>
      <vt:lpstr>Enzīmu kinētika</vt:lpstr>
      <vt:lpstr>Ķīmiskās reakcijas ātruma konstante</vt:lpstr>
      <vt:lpstr>Enzimātisko reakciju vienādojumi</vt:lpstr>
      <vt:lpstr>Enzimātisko reakciju vienādojumi</vt:lpstr>
      <vt:lpstr>Ātrumu limitējošais solis</vt:lpstr>
      <vt:lpstr>Enzimātisko reakciju sākuma ātrums Vo</vt:lpstr>
      <vt:lpstr>Enzimātisko reakciju maksimālais ātrums Vmax un Mihaelisa konstante Km</vt:lpstr>
      <vt:lpstr>PowerPoint Presentation</vt:lpstr>
      <vt:lpstr>Mihaelisa-Mentenas vienādojums</vt:lpstr>
      <vt:lpstr>Mihaelisa-Mentenas vienādojuma izvedums</vt:lpstr>
      <vt:lpstr>PowerPoint Presentation</vt:lpstr>
      <vt:lpstr>PowerPoint Presentation</vt:lpstr>
      <vt:lpstr>PowerPoint Presentation</vt:lpstr>
      <vt:lpstr>Mihaelisa konstante</vt:lpstr>
      <vt:lpstr>Lainvivera-Berka vienādojums</vt:lpstr>
      <vt:lpstr>PowerPoint Presentation</vt:lpstr>
      <vt:lpstr>Mihaelisa-Mentenas vienādojuma ierobežojumi</vt:lpstr>
      <vt:lpstr>Enzīmu aktivitātes regulācija</vt:lpstr>
      <vt:lpstr>Enzīmu aktivitātes regulācijas piemērs E.coli aminoskābju sintēzē</vt:lpstr>
      <vt:lpstr>Enzīmu inhibitori</vt:lpstr>
      <vt:lpstr>Neatgriezeniskā inhibitora piemērs: DIFP</vt:lpstr>
      <vt:lpstr>«Pašnāvības» inhibitori</vt:lpstr>
      <vt:lpstr>Klavulānskābe un penicilīns</vt:lpstr>
      <vt:lpstr>β-laktamāzes darbības mehānisms</vt:lpstr>
      <vt:lpstr>PowerPoint Presentation</vt:lpstr>
      <vt:lpstr>Neatgriezeniskie inhibitori: pārejas stāvokļa analogi</vt:lpstr>
      <vt:lpstr>Atgriezeniskie inhibitori</vt:lpstr>
      <vt:lpstr>Konkurējošie inhibitori</vt:lpstr>
      <vt:lpstr>Nekonkurējošie inhibitori</vt:lpstr>
      <vt:lpstr>Jauktā tipa inhibitori</vt:lpstr>
      <vt:lpstr>Regulatoro enzīmu aktivitātes modificēšana</vt:lpstr>
      <vt:lpstr>Alostēriskā regulācija</vt:lpstr>
      <vt:lpstr>Enzīmu katalītiskās un regulatorās subvienības</vt:lpstr>
      <vt:lpstr>Alostēriskās inhibēšanas piemērs: aspartāta transkarbamolāze (ATCāze)</vt:lpstr>
      <vt:lpstr>Kovalentā aktivitātes regulācija</vt:lpstr>
      <vt:lpstr>Glikogēna fosforilāzes aktivēšana</vt:lpstr>
      <vt:lpstr>Proteīni kā inhibitori</vt:lpstr>
      <vt:lpstr>Trombīns, antitrombīns un heparīns</vt:lpstr>
      <vt:lpstr>Proenzīmi un zimogēni</vt:lpstr>
      <vt:lpstr>PowerPoint Presentation</vt:lpstr>
      <vt:lpstr>Himotripsinogēna aktivēšana</vt:lpstr>
      <vt:lpstr>Himotripsinogēna aktivēšana</vt:lpstr>
      <vt:lpstr>Himotripsinogēna aktivēšana</vt:lpstr>
      <vt:lpstr>Kāpēc tripsīns un himotripsīns organismā tiek sintezēti neaktīvi?</vt:lpstr>
      <vt:lpstr>Tripsīna, himotripsīna un enteropeptidāzes specifiskums</vt:lpstr>
      <vt:lpstr>Asins recēšana</vt:lpstr>
      <vt:lpstr>PowerPoint Presentation</vt:lpstr>
      <vt:lpstr>PowerPoint Presentation</vt:lpstr>
      <vt:lpstr>Faktors XIII - transglutamināze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Enzīmi</dc:title>
  <dc:creator>Kaspars</dc:creator>
  <cp:lastModifiedBy>Kaspars Tars</cp:lastModifiedBy>
  <cp:revision>276</cp:revision>
  <dcterms:created xsi:type="dcterms:W3CDTF">2013-08-24T10:50:57Z</dcterms:created>
  <dcterms:modified xsi:type="dcterms:W3CDTF">2015-09-29T15:38:46Z</dcterms:modified>
</cp:coreProperties>
</file>