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60" r:id="rId2"/>
    <p:sldId id="256" r:id="rId3"/>
    <p:sldId id="257" r:id="rId4"/>
    <p:sldId id="308" r:id="rId5"/>
    <p:sldId id="304" r:id="rId6"/>
    <p:sldId id="309" r:id="rId7"/>
    <p:sldId id="310" r:id="rId8"/>
    <p:sldId id="259" r:id="rId9"/>
    <p:sldId id="314" r:id="rId10"/>
    <p:sldId id="311" r:id="rId11"/>
    <p:sldId id="346" r:id="rId12"/>
    <p:sldId id="312" r:id="rId13"/>
    <p:sldId id="313" r:id="rId14"/>
    <p:sldId id="356" r:id="rId15"/>
    <p:sldId id="357" r:id="rId16"/>
    <p:sldId id="316" r:id="rId17"/>
    <p:sldId id="273" r:id="rId18"/>
    <p:sldId id="274" r:id="rId19"/>
    <p:sldId id="359" r:id="rId20"/>
    <p:sldId id="361" r:id="rId21"/>
    <p:sldId id="277" r:id="rId22"/>
    <p:sldId id="348" r:id="rId23"/>
    <p:sldId id="317" r:id="rId24"/>
    <p:sldId id="318" r:id="rId25"/>
    <p:sldId id="349" r:id="rId26"/>
    <p:sldId id="319" r:id="rId27"/>
    <p:sldId id="350" r:id="rId28"/>
    <p:sldId id="320" r:id="rId29"/>
    <p:sldId id="352" r:id="rId30"/>
    <p:sldId id="358" r:id="rId31"/>
    <p:sldId id="339" r:id="rId32"/>
    <p:sldId id="272" r:id="rId33"/>
    <p:sldId id="334" r:id="rId34"/>
    <p:sldId id="351" r:id="rId35"/>
    <p:sldId id="335" r:id="rId36"/>
    <p:sldId id="353" r:id="rId37"/>
    <p:sldId id="336" r:id="rId38"/>
    <p:sldId id="338" r:id="rId39"/>
    <p:sldId id="300" r:id="rId40"/>
    <p:sldId id="362" r:id="rId41"/>
    <p:sldId id="337" r:id="rId42"/>
    <p:sldId id="333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40" r:id="rId53"/>
    <p:sldId id="341" r:id="rId54"/>
    <p:sldId id="330" r:id="rId55"/>
    <p:sldId id="331" r:id="rId56"/>
    <p:sldId id="332" r:id="rId57"/>
    <p:sldId id="354" r:id="rId58"/>
    <p:sldId id="35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5DBBF-98E9-45B6-8664-71C2AF08759F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2CD99-8580-460D-A13E-05D33CC6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7B2B8-858B-461E-831C-5C2371F7EFF6}" type="slidenum">
              <a:rPr lang="en-US"/>
              <a:pPr/>
              <a:t>5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3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08E66-437F-4949-84F3-3533059C32A9}" type="slidenum">
              <a:rPr lang="en-US"/>
              <a:pPr/>
              <a:t>39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6CCC9-3B98-4356-B922-96614955104B}" type="slidenum">
              <a:rPr lang="en-US"/>
              <a:pPr/>
              <a:t>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C0F149-6E63-4825-BC08-E9206C260A55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855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2ABC4-F280-403F-A199-F56EC37E955F}" type="slidenum">
              <a:rPr lang="en-US"/>
              <a:pPr/>
              <a:t>17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034C1-695D-43FF-8364-6C9CF1A7F283}" type="slidenum">
              <a:rPr lang="en-US"/>
              <a:pPr/>
              <a:t>18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18ABE-2727-46D3-AC6E-EEFDDDD9D905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1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AEA3D-D5D9-46CC-A536-772B2557E7BB}" type="slidenum">
              <a:rPr lang="en-US"/>
              <a:pPr/>
              <a:t>32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D99-8580-460D-A13E-05D33CC647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2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D4CAF6-79EC-4389-B9DE-FA9C756B72C7}" type="slidenum"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pPr/>
              <a:t>34</a:t>
            </a:fld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046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A5CB-C764-4FC9-9FA1-26EDF06301BE}" type="datetime1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3A6A-7234-44C6-9B95-7589E4704CE9}" type="datetime1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9785-A69B-4BAC-990B-5953B0DD0199}" type="datetime1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C11-9872-4A6B-8C22-F5988D40C89F}" type="datetime1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182-EACC-4DF1-A12A-C244AD278999}" type="datetime1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9E86-381D-486F-A808-31185616485B}" type="datetime1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51FB-7224-40AD-A5CB-4826F79401E5}" type="datetime1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F9C8-BD2A-4EAF-9FBD-A41FDA6595D2}" type="datetime1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3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F378-FFF7-42B4-9822-7522E8DBFD52}" type="datetime1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D73-799D-4D4A-91D9-1BB921FB83F1}" type="datetime1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2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8DD-2CA4-496C-B6A5-326E6B03E1D1}" type="datetime1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AB91A-2E19-4D42-98D0-34BF8C7C92A4}" type="datetime1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7EFF-5B8D-4FCE-9745-6F7B8AC8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2/GM1_ganglioside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//upload.wikimedia.org/wikipedia/commons/3/32/ABO_blood_type.sv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en.wikipedia.org/wiki/File:Lipid_A.p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raniol_structure.png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hyperlink" Target="//upload.wikimedia.org/wikipedia/commons/7/75/Jasmonic_acid_structur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3/32/Methyl_jasmonate_skeletal.svg" TargetMode="External"/><Relationship Id="rId5" Type="http://schemas.openxmlformats.org/officeDocument/2006/relationships/image" Target="../media/image67.gif"/><Relationship Id="rId4" Type="http://schemas.openxmlformats.org/officeDocument/2006/relationships/hyperlink" Target="http://www.google.lv/url?sa=i&amp;rct=j&amp;q=linolenic%20acid&amp;source=images&amp;cd=&amp;cad=rja&amp;docid=1wj55BtyU6JnPM&amp;tbnid=95GjCEXt_FnsLM:&amp;ved=&amp;url=http://www.3dchem.com/molecules.asp?ID=240&amp;ei=Dmr7Ub3QK6GJ4ATGqoG4BA&amp;bvm=bv.50165853,d.bGE&amp;psig=AFQjCNFCn57qpTGmcv9DPle5QIupaJaIDA&amp;ust=137551758306871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upload.wikimedia.org/wikipedia/en/2/29/2RH1.png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hyperlink" Target="http://upload.wikimedia.org/wikipedia/commons/f/f0/Lipid_bilayer_section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d/Arachidonic_acid1.svg" TargetMode="External"/><Relationship Id="rId2" Type="http://schemas.openxmlformats.org/officeDocument/2006/relationships/hyperlink" Target="http://www.google.lv/url?sa=i&amp;rct=j&amp;q=arachidonic+acid&amp;source=images&amp;cd=&amp;cad=rja&amp;docid=TnqjVz0PbWm8SM&amp;tbnid=OA0eE6669A19qM:&amp;ved=&amp;url=http://commons.wikimedia.org/wiki/File:Arachidonic_acid1.svg&amp;ei=zZ7lUfG1AeXT4QSl4ICYBw&amp;bvm=bv.48705608,d.bGE&amp;psig=AFQjCNHTKIpBtZHqLLJpNwpC7Gf0N__dPw&amp;ust=13740892934212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lv/url?sa=i&amp;rct=j&amp;q=linoleic+acid&amp;source=images&amp;cd=&amp;cad=rja&amp;docid=Y05CUB3Per1HbM&amp;tbnid=BJw9U4C5Z8rfvM:&amp;ved=&amp;url=http://commons.wikimedia.org/wiki/File:Linoleic_acid.svg&amp;ei=AVTmUej5IKWo4gTYvYEY&amp;bvm=bv.49405654,d.bGE&amp;psig=AFQjCNF9i3vu48GCgwsgVZ7czf3kEbBZ_w&amp;ust=13741356819768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1944464" cy="199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534195" cy="177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173089" cy="24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30" y="1557887"/>
            <a:ext cx="2512790" cy="242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7452"/>
            <a:ext cx="2160240" cy="29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lv-LV" dirty="0" err="1" smtClean="0"/>
              <a:t>Triglicerīdi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12" y="1241252"/>
            <a:ext cx="8435280" cy="492941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Taukskābju (parasti C16, C18 vai C20) un glicerīna esteri, tauki</a:t>
            </a:r>
          </a:p>
          <a:p>
            <a:r>
              <a:rPr lang="lv-LV" sz="2400" dirty="0" smtClean="0"/>
              <a:t>Lielākā daļa organisma enerģijas rezervju tiek glabāta </a:t>
            </a:r>
            <a:r>
              <a:rPr lang="lv-LV" sz="2400" dirty="0" err="1" smtClean="0"/>
              <a:t>triglicerīdu</a:t>
            </a:r>
            <a:r>
              <a:rPr lang="lv-LV" sz="2400" dirty="0" smtClean="0"/>
              <a:t> veidā</a:t>
            </a:r>
          </a:p>
          <a:p>
            <a:r>
              <a:rPr lang="lv-LV" sz="2400" dirty="0" err="1" smtClean="0"/>
              <a:t>Triglicerīdi</a:t>
            </a:r>
            <a:r>
              <a:rPr lang="lv-LV" sz="2400" dirty="0" smtClean="0"/>
              <a:t> var būt vienkārši (ar vienu taukskābi visās 3 pozīcijās) vai jaukti (ar dažādām taukskābēm)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0915"/>
            <a:ext cx="2330489" cy="14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9116"/>
            <a:ext cx="2736304" cy="35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04462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Glicerīns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05722" y="587727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1-Stearoil, 2-lineoil, 3-palmitoil </a:t>
            </a:r>
            <a:r>
              <a:rPr lang="lv-LV" sz="2000" dirty="0" err="1" smtClean="0"/>
              <a:t>glicerols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3"/>
          <p:cNvSpPr>
            <a:spLocks noGrp="1"/>
          </p:cNvSpPr>
          <p:nvPr>
            <p:ph type="title"/>
          </p:nvPr>
        </p:nvSpPr>
        <p:spPr>
          <a:xfrm>
            <a:off x="395288" y="3175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Tauki un eļļas</a:t>
            </a:r>
            <a:endParaRPr lang="en-US" smtClean="0"/>
          </a:p>
        </p:txBody>
      </p:sp>
      <p:sp>
        <p:nvSpPr>
          <p:cNvPr id="137219" name="Content Placeholder 4"/>
          <p:cNvSpPr>
            <a:spLocks noGrp="1"/>
          </p:cNvSpPr>
          <p:nvPr>
            <p:ph idx="1"/>
          </p:nvPr>
        </p:nvSpPr>
        <p:spPr>
          <a:xfrm>
            <a:off x="179388" y="908050"/>
            <a:ext cx="8856662" cy="4525963"/>
          </a:xfrm>
        </p:spPr>
        <p:txBody>
          <a:bodyPr/>
          <a:lstStyle/>
          <a:p>
            <a:pPr eaLnBrk="1" hangingPunct="1"/>
            <a:r>
              <a:rPr lang="lv-LV" sz="2400" smtClean="0"/>
              <a:t>Parasti par «taukiem» sauc triglicerīdus kuri istabas temperatūrā ir cieti, bet par «eļļām» – tos, kuri ir šķidri</a:t>
            </a:r>
          </a:p>
          <a:p>
            <a:pPr eaLnBrk="1" hangingPunct="1"/>
            <a:r>
              <a:rPr lang="lv-LV" sz="2400" smtClean="0"/>
              <a:t>Eļļām ir lielāks nepiesātināto taukskābju saturs, kuras saliec oglekļa atomu ķēdi, mazinot van der Vālsa kontaktus starp molekulām un tādejādi pazemina kušanas temperatūru</a:t>
            </a:r>
            <a:endParaRPr lang="en-US" sz="2400" smtClean="0"/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3135313"/>
            <a:ext cx="10223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38488"/>
            <a:ext cx="1414462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2" name="TextBox 5"/>
          <p:cNvSpPr txBox="1">
            <a:spLocks noChangeArrowheads="1"/>
          </p:cNvSpPr>
          <p:nvPr/>
        </p:nvSpPr>
        <p:spPr bwMode="auto">
          <a:xfrm>
            <a:off x="611188" y="5695950"/>
            <a:ext cx="1231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lv-LV"/>
              <a:t>Tauki</a:t>
            </a:r>
            <a:endParaRPr lang="en-US"/>
          </a:p>
        </p:txBody>
      </p:sp>
      <p:sp>
        <p:nvSpPr>
          <p:cNvPr id="137223" name="TextBox 6"/>
          <p:cNvSpPr txBox="1">
            <a:spLocks noChangeArrowheads="1"/>
          </p:cNvSpPr>
          <p:nvPr/>
        </p:nvSpPr>
        <p:spPr bwMode="auto">
          <a:xfrm>
            <a:off x="2339975" y="5695950"/>
            <a:ext cx="1223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lv-LV"/>
              <a:t>Eļļas</a:t>
            </a:r>
            <a:endParaRPr lang="en-US"/>
          </a:p>
        </p:txBody>
      </p:sp>
      <p:pic>
        <p:nvPicPr>
          <p:cNvPr id="137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54313"/>
            <a:ext cx="28797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445DF9-73BF-426F-8D86-3C09290BC6CF}" type="slidenum">
              <a:rPr lang="en-US" sz="1200" smtClean="0">
                <a:solidFill>
                  <a:srgbClr val="898989"/>
                </a:solidFill>
              </a:rPr>
              <a:pPr/>
              <a:t>11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2" grpId="0"/>
      <p:bldP spid="137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Hidrogenētie</a:t>
            </a:r>
            <a:r>
              <a:rPr lang="lv-LV" dirty="0" smtClean="0"/>
              <a:t> tauki un </a:t>
            </a:r>
            <a:r>
              <a:rPr lang="lv-LV" i="1" dirty="0" smtClean="0"/>
              <a:t>trans-</a:t>
            </a:r>
            <a:r>
              <a:rPr lang="lv-LV" dirty="0" smtClean="0"/>
              <a:t>tauki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Lielākā daļa augu izcelsmes tauku ir </a:t>
            </a:r>
            <a:r>
              <a:rPr lang="lv-LV" sz="2400" i="1" dirty="0" err="1" smtClean="0"/>
              <a:t>cis-</a:t>
            </a:r>
            <a:r>
              <a:rPr lang="lv-LV" sz="2400" dirty="0" err="1" smtClean="0"/>
              <a:t>taukskābju</a:t>
            </a:r>
            <a:r>
              <a:rPr lang="lv-LV" sz="2400" dirty="0" smtClean="0"/>
              <a:t> </a:t>
            </a:r>
            <a:r>
              <a:rPr lang="lv-LV" sz="2400" dirty="0" err="1" smtClean="0"/>
              <a:t>triglicerīdi</a:t>
            </a:r>
            <a:endParaRPr lang="lv-LV" sz="2400" dirty="0" smtClean="0"/>
          </a:p>
          <a:p>
            <a:r>
              <a:rPr lang="lv-LV" sz="2400" i="1" dirty="0" err="1" smtClean="0"/>
              <a:t>Cis-</a:t>
            </a:r>
            <a:r>
              <a:rPr lang="lv-LV" sz="2400" i="1" dirty="0" smtClean="0"/>
              <a:t> </a:t>
            </a:r>
            <a:r>
              <a:rPr lang="lv-LV" sz="2400" dirty="0" smtClean="0"/>
              <a:t>saišu klātbūtne mazina kontaktus starp molekulām, tāpēc tām ir zemāka kušanas temperatūra nekā piesātinātajām taukskābēm</a:t>
            </a:r>
          </a:p>
          <a:p>
            <a:r>
              <a:rPr lang="lv-LV" sz="2400" dirty="0" smtClean="0"/>
              <a:t>Papildus, nepiesātinātās taukskābes gaisā mēdz oksidēties un tādejādi bojāties</a:t>
            </a:r>
          </a:p>
          <a:p>
            <a:r>
              <a:rPr lang="lv-LV" sz="2400" i="1" dirty="0" err="1" smtClean="0"/>
              <a:t>Cis-</a:t>
            </a:r>
            <a:r>
              <a:rPr lang="lv-LV" sz="2400" dirty="0" smtClean="0"/>
              <a:t> taukskābes var pārvērst par piesātinātajām taukskābēm, tās rūpnieciski </a:t>
            </a:r>
            <a:r>
              <a:rPr lang="lv-LV" sz="2400" dirty="0" err="1" smtClean="0"/>
              <a:t>hidrogenējot</a:t>
            </a:r>
            <a:endParaRPr lang="lv-LV" sz="2400" dirty="0" smtClean="0"/>
          </a:p>
          <a:p>
            <a:r>
              <a:rPr lang="lv-LV" sz="2400" dirty="0" smtClean="0"/>
              <a:t>Diemžēl, kā blakusprodukti rodas dabā reti sastopamās </a:t>
            </a:r>
            <a:r>
              <a:rPr lang="lv-LV" sz="2400" i="1" dirty="0" smtClean="0"/>
              <a:t>trans-</a:t>
            </a:r>
            <a:r>
              <a:rPr lang="lv-LV" sz="2400" dirty="0" smtClean="0"/>
              <a:t> taukskābes</a:t>
            </a:r>
          </a:p>
          <a:p>
            <a:r>
              <a:rPr lang="lv-LV" sz="2400" dirty="0" smtClean="0"/>
              <a:t>Ir pierādīts, ka </a:t>
            </a:r>
            <a:r>
              <a:rPr lang="lv-LV" sz="2400" i="1" dirty="0" smtClean="0"/>
              <a:t>trans-</a:t>
            </a:r>
            <a:r>
              <a:rPr lang="lv-LV" sz="2400" dirty="0" smtClean="0"/>
              <a:t> taukskābju lietošana ir saistīta ar palielinātu sirds slimību risku</a:t>
            </a:r>
          </a:p>
          <a:p>
            <a:r>
              <a:rPr lang="lv-LV" sz="2400" dirty="0" smtClean="0"/>
              <a:t>Dabā </a:t>
            </a:r>
            <a:r>
              <a:rPr lang="lv-LV" sz="2400" i="1" dirty="0" smtClean="0"/>
              <a:t>trans-</a:t>
            </a:r>
            <a:r>
              <a:rPr lang="lv-LV" sz="2400" dirty="0" smtClean="0"/>
              <a:t> taukskābes nelielos daudzumos ir sastopamas atgremotāju dzīvnieku pienā un gaļ</a:t>
            </a:r>
            <a:r>
              <a:rPr lang="lv-LV" sz="2400" dirty="0"/>
              <a:t>ā</a:t>
            </a:r>
            <a:endParaRPr lang="lv-LV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/>
              <a:t>Hidrogenētie</a:t>
            </a:r>
            <a:r>
              <a:rPr lang="lv-LV" dirty="0"/>
              <a:t> tauki un </a:t>
            </a:r>
            <a:r>
              <a:rPr lang="lv-LV" i="1" dirty="0"/>
              <a:t>trans-</a:t>
            </a:r>
            <a:r>
              <a:rPr lang="lv-LV" dirty="0"/>
              <a:t>tauki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29" y="1096875"/>
            <a:ext cx="3658913" cy="172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6214"/>
            <a:ext cx="3384376" cy="55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4329"/>
            <a:ext cx="3645325" cy="119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7008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/>
              <a:t>cis</a:t>
            </a:r>
            <a:r>
              <a:rPr lang="lv-LV" sz="2400" dirty="0" err="1" smtClean="0"/>
              <a:t>-oleīnskābe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4600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smtClean="0"/>
              <a:t>trans</a:t>
            </a:r>
            <a:r>
              <a:rPr lang="lv-LV" sz="2400" dirty="0" smtClean="0"/>
              <a:t>-oleīnskābe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64656" y="53389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steraīnskābe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76056" y="2565787"/>
            <a:ext cx="1512168" cy="17704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74182" y="2565787"/>
            <a:ext cx="841634" cy="17704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2014" y="3158391"/>
            <a:ext cx="400998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/>
              <a:t>hidrogenēšanas</a:t>
            </a:r>
            <a:r>
              <a:rPr lang="lv-LV" sz="2400" dirty="0" smtClean="0"/>
              <a:t> blakusreakcija (</a:t>
            </a:r>
            <a:r>
              <a:rPr lang="lv-LV" sz="2400" i="1" dirty="0" err="1" smtClean="0"/>
              <a:t>cis-trans</a:t>
            </a:r>
            <a:r>
              <a:rPr lang="lv-LV" sz="2400" dirty="0" smtClean="0"/>
              <a:t> </a:t>
            </a:r>
            <a:r>
              <a:rPr lang="lv-LV" sz="2400" dirty="0" err="1" smtClean="0"/>
              <a:t>izomerizācija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12628" y="3343056"/>
            <a:ext cx="30243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pilnīga </a:t>
            </a:r>
            <a:r>
              <a:rPr lang="lv-LV" sz="2400" dirty="0" err="1" smtClean="0"/>
              <a:t>hidrogenēšana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256578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Ni</a:t>
            </a:r>
            <a:r>
              <a:rPr lang="lv-LV" sz="2400" dirty="0" smtClean="0"/>
              <a:t>, H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, 250</a:t>
            </a:r>
            <a:r>
              <a:rPr lang="lv-LV" sz="2400" baseline="30000" dirty="0" smtClean="0"/>
              <a:t>o</a:t>
            </a:r>
            <a:r>
              <a:rPr lang="lv-LV" sz="2400" dirty="0" smtClean="0"/>
              <a:t>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1" grpId="0" animBg="1"/>
      <p:bldP spid="6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419100" y="-1588"/>
            <a:ext cx="8229600" cy="1143001"/>
          </a:xfrm>
        </p:spPr>
        <p:txBody>
          <a:bodyPr/>
          <a:lstStyle/>
          <a:p>
            <a:pPr eaLnBrk="1" hangingPunct="1"/>
            <a:r>
              <a:rPr lang="lv-LV" sz="3600" smtClean="0"/>
              <a:t>Vaski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052513"/>
            <a:ext cx="8229600" cy="3024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Vaski ir taukskābju un </a:t>
            </a:r>
            <a:r>
              <a:rPr lang="lv-LV" sz="2400" dirty="0" err="1" smtClean="0"/>
              <a:t>garķēžu</a:t>
            </a:r>
            <a:r>
              <a:rPr lang="lv-LV" sz="2400" dirty="0" smtClean="0"/>
              <a:t> spirtu esteri, ūdenī nešķīstošas, plastiskas substances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Dažos organismos pilda enerģijas uzkrāšanas funkcijas – piem. fitoplanktonā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Veido ūdensnecaurlaidīgus slāņus, piem. uz augu lapām, lai aizkavētu iztvaikošanu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Var pildīt mehāniskas funkcijas, piem. </a:t>
            </a:r>
            <a:r>
              <a:rPr lang="lv-LV" sz="2400" dirty="0"/>
              <a:t>bišu vasks, </a:t>
            </a:r>
            <a:r>
              <a:rPr lang="lv-LV" sz="2400" dirty="0" smtClean="0"/>
              <a:t>galvenā sastāvdaļa: </a:t>
            </a:r>
            <a:r>
              <a:rPr lang="lv-LV" sz="2400" dirty="0" err="1" smtClean="0"/>
              <a:t>triakontanola</a:t>
            </a:r>
            <a:r>
              <a:rPr lang="lv-LV" sz="2400" dirty="0" smtClean="0"/>
              <a:t> </a:t>
            </a:r>
            <a:r>
              <a:rPr lang="lv-LV" sz="2400" dirty="0" err="1" smtClean="0"/>
              <a:t>palmitāts</a:t>
            </a:r>
            <a:endParaRPr lang="lv-LV" sz="2400" dirty="0" smtClean="0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71437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TextBox 3"/>
          <p:cNvSpPr txBox="1">
            <a:spLocks noChangeArrowheads="1"/>
          </p:cNvSpPr>
          <p:nvPr/>
        </p:nvSpPr>
        <p:spPr bwMode="auto">
          <a:xfrm>
            <a:off x="1714500" y="6122988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>
                <a:solidFill>
                  <a:srgbClr val="000000"/>
                </a:solidFill>
                <a:latin typeface="Calibri" pitchFamily="34" charset="0"/>
              </a:rPr>
              <a:t>Palmitīnskābe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6" name="TextBox 4"/>
          <p:cNvSpPr txBox="1">
            <a:spLocks noChangeArrowheads="1"/>
          </p:cNvSpPr>
          <p:nvPr/>
        </p:nvSpPr>
        <p:spPr bwMode="auto">
          <a:xfrm>
            <a:off x="5264150" y="61229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>
                <a:solidFill>
                  <a:srgbClr val="000000"/>
                </a:solidFill>
                <a:latin typeface="Calibri" pitchFamily="34" charset="0"/>
              </a:rPr>
              <a:t>1-Triakontanols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8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613150"/>
            <a:ext cx="2000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B2DAE8-8AED-49E2-B0C5-ED9CC11A889C}" type="slidenum">
              <a:rPr lang="en-US" sz="1200" smtClean="0">
                <a:solidFill>
                  <a:srgbClr val="898989"/>
                </a:solidFill>
              </a:rPr>
              <a:pPr/>
              <a:t>14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8245" grpId="0"/>
      <p:bldP spid="138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Lipīdi šūnu membrānās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>
          <a:xfrm>
            <a:off x="179388" y="4779963"/>
            <a:ext cx="8640762" cy="1689100"/>
          </a:xfrm>
        </p:spPr>
        <p:txBody>
          <a:bodyPr/>
          <a:lstStyle/>
          <a:p>
            <a:pPr eaLnBrk="1" hangingPunct="1"/>
            <a:r>
              <a:rPr lang="lv-LV" sz="2400" smtClean="0"/>
              <a:t>Šūnu membrānu sastāvā ir deterģentiem līdzīgi savienojumi – fosfolipīdi, glikolipīdi un steroli ar hidrofilu un hidrofobu daļu</a:t>
            </a:r>
          </a:p>
          <a:p>
            <a:pPr eaLnBrk="1" hangingPunct="1"/>
            <a:r>
              <a:rPr lang="lv-LV" sz="2400" smtClean="0"/>
              <a:t>Hidrofobo spēku ietekmē ūdens vidē membrānu lipīdi veido micellas, liposomas un bislāņus</a:t>
            </a:r>
          </a:p>
        </p:txBody>
      </p:sp>
      <p:sp>
        <p:nvSpPr>
          <p:cNvPr id="8" name="Freeform 7"/>
          <p:cNvSpPr/>
          <p:nvPr/>
        </p:nvSpPr>
        <p:spPr>
          <a:xfrm>
            <a:off x="1208088" y="2165350"/>
            <a:ext cx="50800" cy="831850"/>
          </a:xfrm>
          <a:custGeom>
            <a:avLst/>
            <a:gdLst>
              <a:gd name="connsiteX0" fmla="*/ 32569 w 32569"/>
              <a:gd name="connsiteY0" fmla="*/ 0 h 638628"/>
              <a:gd name="connsiteX1" fmla="*/ 18054 w 32569"/>
              <a:gd name="connsiteY1" fmla="*/ 420914 h 638628"/>
              <a:gd name="connsiteX2" fmla="*/ 3540 w 32569"/>
              <a:gd name="connsiteY2" fmla="*/ 478971 h 638628"/>
              <a:gd name="connsiteX3" fmla="*/ 3540 w 32569"/>
              <a:gd name="connsiteY3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9" h="638628">
                <a:moveTo>
                  <a:pt x="32569" y="0"/>
                </a:moveTo>
                <a:cubicBezTo>
                  <a:pt x="27731" y="140305"/>
                  <a:pt x="26547" y="280783"/>
                  <a:pt x="18054" y="420914"/>
                </a:cubicBezTo>
                <a:cubicBezTo>
                  <a:pt x="16847" y="440825"/>
                  <a:pt x="4867" y="459067"/>
                  <a:pt x="3540" y="478971"/>
                </a:cubicBezTo>
                <a:cubicBezTo>
                  <a:pt x="0" y="532072"/>
                  <a:pt x="3540" y="585409"/>
                  <a:pt x="3540" y="63862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41438" y="2160588"/>
            <a:ext cx="134937" cy="836612"/>
          </a:xfrm>
          <a:custGeom>
            <a:avLst/>
            <a:gdLst>
              <a:gd name="connsiteX0" fmla="*/ 0 w 114674"/>
              <a:gd name="connsiteY0" fmla="*/ 0 h 653143"/>
              <a:gd name="connsiteX1" fmla="*/ 72571 w 114674"/>
              <a:gd name="connsiteY1" fmla="*/ 58058 h 653143"/>
              <a:gd name="connsiteX2" fmla="*/ 43543 w 114674"/>
              <a:gd name="connsiteY2" fmla="*/ 275772 h 653143"/>
              <a:gd name="connsiteX3" fmla="*/ 58057 w 114674"/>
              <a:gd name="connsiteY3" fmla="*/ 362858 h 653143"/>
              <a:gd name="connsiteX4" fmla="*/ 43543 w 114674"/>
              <a:gd name="connsiteY4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4" h="653143">
                <a:moveTo>
                  <a:pt x="0" y="0"/>
                </a:moveTo>
                <a:cubicBezTo>
                  <a:pt x="24190" y="19353"/>
                  <a:pt x="55387" y="32282"/>
                  <a:pt x="72571" y="58058"/>
                </a:cubicBezTo>
                <a:cubicBezTo>
                  <a:pt x="114674" y="121214"/>
                  <a:pt x="57966" y="227693"/>
                  <a:pt x="43543" y="275772"/>
                </a:cubicBezTo>
                <a:cubicBezTo>
                  <a:pt x="48381" y="304801"/>
                  <a:pt x="58057" y="333429"/>
                  <a:pt x="58057" y="362858"/>
                </a:cubicBezTo>
                <a:cubicBezTo>
                  <a:pt x="58057" y="459741"/>
                  <a:pt x="43543" y="653143"/>
                  <a:pt x="43543" y="65314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16013" y="1844675"/>
            <a:ext cx="360362" cy="3603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>
              <a:solidFill>
                <a:prstClr val="white"/>
              </a:solidFill>
            </a:endParaRPr>
          </a:p>
        </p:txBody>
      </p:sp>
      <p:sp>
        <p:nvSpPr>
          <p:cNvPr id="139272" name="TextBox 9"/>
          <p:cNvSpPr txBox="1">
            <a:spLocks noChangeArrowheads="1"/>
          </p:cNvSpPr>
          <p:nvPr/>
        </p:nvSpPr>
        <p:spPr bwMode="auto">
          <a:xfrm>
            <a:off x="1476375" y="2708275"/>
            <a:ext cx="143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 sz="1800">
                <a:solidFill>
                  <a:srgbClr val="000000"/>
                </a:solidFill>
                <a:latin typeface="Calibri" pitchFamily="34" charset="0"/>
              </a:rPr>
              <a:t>Hidrofoba  “aste”</a:t>
            </a:r>
          </a:p>
        </p:txBody>
      </p:sp>
      <p:sp>
        <p:nvSpPr>
          <p:cNvPr id="139273" name="TextBox 10"/>
          <p:cNvSpPr txBox="1">
            <a:spLocks noChangeArrowheads="1"/>
          </p:cNvSpPr>
          <p:nvPr/>
        </p:nvSpPr>
        <p:spPr bwMode="auto">
          <a:xfrm>
            <a:off x="1403350" y="148431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 sz="1800">
                <a:solidFill>
                  <a:srgbClr val="000000"/>
                </a:solidFill>
                <a:latin typeface="Calibri" pitchFamily="34" charset="0"/>
              </a:rPr>
              <a:t>Polāra “galva”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55875" y="2349500"/>
            <a:ext cx="13684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>
              <a:solidFill>
                <a:prstClr val="white"/>
              </a:solidFill>
            </a:endParaRPr>
          </a:p>
        </p:txBody>
      </p:sp>
      <p:sp>
        <p:nvSpPr>
          <p:cNvPr id="139275" name="TextBox 12"/>
          <p:cNvSpPr txBox="1">
            <a:spLocks noChangeArrowheads="1"/>
          </p:cNvSpPr>
          <p:nvPr/>
        </p:nvSpPr>
        <p:spPr bwMode="auto">
          <a:xfrm>
            <a:off x="4500563" y="2349500"/>
            <a:ext cx="136683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>
                <a:solidFill>
                  <a:srgbClr val="000000"/>
                </a:solidFill>
                <a:latin typeface="Calibri" pitchFamily="34" charset="0"/>
              </a:rPr>
              <a:t>Micella</a:t>
            </a:r>
          </a:p>
        </p:txBody>
      </p:sp>
      <p:sp>
        <p:nvSpPr>
          <p:cNvPr id="139276" name="TextBox 14"/>
          <p:cNvSpPr txBox="1">
            <a:spLocks noChangeArrowheads="1"/>
          </p:cNvSpPr>
          <p:nvPr/>
        </p:nvSpPr>
        <p:spPr bwMode="auto">
          <a:xfrm>
            <a:off x="6804025" y="2533650"/>
            <a:ext cx="19446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>
                <a:solidFill>
                  <a:srgbClr val="000000"/>
                </a:solidFill>
                <a:latin typeface="Calibri" pitchFamily="34" charset="0"/>
              </a:rPr>
              <a:t>Liposoma</a:t>
            </a:r>
          </a:p>
        </p:txBody>
      </p:sp>
      <p:sp>
        <p:nvSpPr>
          <p:cNvPr id="139277" name="TextBox 15"/>
          <p:cNvSpPr txBox="1">
            <a:spLocks noChangeArrowheads="1"/>
          </p:cNvSpPr>
          <p:nvPr/>
        </p:nvSpPr>
        <p:spPr bwMode="auto">
          <a:xfrm>
            <a:off x="6156325" y="4271963"/>
            <a:ext cx="19446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>
                <a:solidFill>
                  <a:srgbClr val="000000"/>
                </a:solidFill>
                <a:latin typeface="Calibri" pitchFamily="34" charset="0"/>
              </a:rPr>
              <a:t>Bislānis</a:t>
            </a:r>
          </a:p>
        </p:txBody>
      </p:sp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009650"/>
            <a:ext cx="1620837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815975"/>
            <a:ext cx="23114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8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94811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B7B5E6-DC61-4E72-A5EF-AE06CF1AFEC2}" type="slidenum">
              <a:rPr lang="en-US" sz="1200" smtClean="0">
                <a:solidFill>
                  <a:srgbClr val="898989"/>
                </a:solidFill>
              </a:rPr>
              <a:pPr/>
              <a:t>15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9272" grpId="0"/>
      <p:bldP spid="139273" grpId="0"/>
      <p:bldP spid="12" grpId="0" animBg="1"/>
      <p:bldP spid="139275" grpId="0" animBg="1"/>
      <p:bldP spid="139276" grpId="0" animBg="1"/>
      <p:bldP spid="1392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Membrānu lipīdu vispārējā struktūra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4906888" cy="4824536"/>
          </a:xfrm>
        </p:spPr>
        <p:txBody>
          <a:bodyPr>
            <a:normAutofit/>
          </a:bodyPr>
          <a:lstStyle/>
          <a:p>
            <a:r>
              <a:rPr lang="lv-LV" sz="2400" dirty="0" smtClean="0"/>
              <a:t>Membrānu lipīdos pie skeleta molekulas ir pievienota </a:t>
            </a:r>
            <a:r>
              <a:rPr lang="lv-LV" sz="2400" dirty="0" err="1" smtClean="0"/>
              <a:t>hidrofila</a:t>
            </a:r>
            <a:r>
              <a:rPr lang="lv-LV" sz="2400" dirty="0" smtClean="0"/>
              <a:t> «galva» un hidrofoba «aste»</a:t>
            </a:r>
          </a:p>
          <a:p>
            <a:r>
              <a:rPr lang="lv-LV" sz="2400" dirty="0" smtClean="0"/>
              <a:t>Skeletu veido glicerīns vai </a:t>
            </a:r>
            <a:r>
              <a:rPr lang="lv-LV" sz="2400" dirty="0" err="1" smtClean="0"/>
              <a:t>sfingozīns</a:t>
            </a:r>
            <a:r>
              <a:rPr lang="lv-LV" sz="2400" dirty="0" smtClean="0"/>
              <a:t> (</a:t>
            </a:r>
            <a:r>
              <a:rPr lang="lv-LV" sz="2400" dirty="0" err="1" smtClean="0"/>
              <a:t>sfingolipīdi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«galvu» veido savienojums ar fosfāta grupu (fosfolipīdi) vai cukurs (glikolipīdi)</a:t>
            </a:r>
          </a:p>
          <a:p>
            <a:r>
              <a:rPr lang="lv-LV" sz="2400" dirty="0" smtClean="0"/>
              <a:t>«asti» glicerīna skeleta lipīdiem veido 2 taukskābes vai </a:t>
            </a:r>
            <a:r>
              <a:rPr lang="lv-LV" sz="2400" dirty="0" err="1" smtClean="0"/>
              <a:t>sfingolipīdiem</a:t>
            </a:r>
            <a:r>
              <a:rPr lang="lv-LV" sz="2400" dirty="0" smtClean="0"/>
              <a:t> – taukskābe un </a:t>
            </a:r>
            <a:r>
              <a:rPr lang="lv-LV" sz="2400" dirty="0" err="1" smtClean="0"/>
              <a:t>sfingozīna</a:t>
            </a:r>
            <a:r>
              <a:rPr lang="lv-LV" sz="2400" dirty="0" smtClean="0"/>
              <a:t> nepolārā daļa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04048" y="2279381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Glicerīns/ </a:t>
            </a:r>
            <a:r>
              <a:rPr lang="lv-LV" sz="2400" dirty="0" err="1" smtClean="0"/>
              <a:t>Sfingozīns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112060" y="1482749"/>
            <a:ext cx="2160240" cy="7920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Cukurs/ fosfāts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3738761" y="4470478"/>
            <a:ext cx="361069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>
                <a:solidFill>
                  <a:schemeClr val="tx1"/>
                </a:solidFill>
              </a:rPr>
              <a:t>Taukskābe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5126635" y="4450756"/>
            <a:ext cx="3694092" cy="770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>
                <a:solidFill>
                  <a:schemeClr val="tx1"/>
                </a:solidFill>
              </a:rPr>
              <a:t>Taukskābe / </a:t>
            </a:r>
            <a:r>
              <a:rPr lang="lv-LV" sz="2400" dirty="0" err="1" smtClean="0">
                <a:solidFill>
                  <a:schemeClr val="tx1"/>
                </a:solidFill>
              </a:rPr>
              <a:t>sfingozīna</a:t>
            </a:r>
            <a:r>
              <a:rPr lang="lv-LV" sz="2400" dirty="0" smtClean="0">
                <a:solidFill>
                  <a:schemeClr val="tx1"/>
                </a:solidFill>
              </a:rPr>
              <a:t> daļa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1647960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Galva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08796" y="2279381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Skelets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4563681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Aste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73" y="0"/>
            <a:ext cx="8229600" cy="1143000"/>
          </a:xfrm>
        </p:spPr>
        <p:txBody>
          <a:bodyPr/>
          <a:lstStyle/>
          <a:p>
            <a:r>
              <a:rPr lang="lv-LV" dirty="0" smtClean="0"/>
              <a:t>Polāro membrānu lipīdu iedalījums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098421"/>
            <a:ext cx="36004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smtClean="0"/>
              <a:t>Polārie membrānu lipīdi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64270" y="1916832"/>
            <a:ext cx="158417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smtClean="0"/>
              <a:t>Fosfolipīdi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0906" y="1916832"/>
            <a:ext cx="18002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smtClean="0"/>
              <a:t>Glikolipīdi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754260"/>
            <a:ext cx="1512168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err="1" smtClean="0"/>
              <a:t>Glicero-</a:t>
            </a:r>
            <a:endParaRPr lang="lv-LV" sz="2400" dirty="0" smtClean="0"/>
          </a:p>
          <a:p>
            <a:r>
              <a:rPr lang="lv-LV" sz="2400" dirty="0" smtClean="0"/>
              <a:t>fosfolipīdi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2938925"/>
            <a:ext cx="1584176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err="1" smtClean="0"/>
              <a:t>Sfingolipīdi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943855"/>
            <a:ext cx="1584176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err="1" smtClean="0"/>
              <a:t>Sfingolipīdi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2884671"/>
            <a:ext cx="18002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 err="1" smtClean="0"/>
              <a:t>Galaktolipīdi</a:t>
            </a:r>
            <a:r>
              <a:rPr lang="lv-LV" sz="2400" dirty="0" smtClean="0"/>
              <a:t> un </a:t>
            </a:r>
            <a:r>
              <a:rPr lang="lv-LV" sz="2400" dirty="0" err="1" smtClean="0"/>
              <a:t>sulfolipīdi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" y="3960455"/>
            <a:ext cx="2305350" cy="18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94" y="4003407"/>
            <a:ext cx="2304256" cy="173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46670"/>
            <a:ext cx="2279833" cy="18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68" y="3946670"/>
            <a:ext cx="2065071" cy="17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771800" y="1560086"/>
            <a:ext cx="0" cy="356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8144" y="1560086"/>
            <a:ext cx="0" cy="356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19672" y="2397514"/>
            <a:ext cx="0" cy="356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71800" y="2397514"/>
            <a:ext cx="0" cy="5414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8144" y="2397514"/>
            <a:ext cx="0" cy="5351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236296" y="2397514"/>
            <a:ext cx="0" cy="487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52" y="567938"/>
            <a:ext cx="6383025" cy="17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9699" y="596870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Glicerīns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98000" y="2275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Fosfāts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93355" y="175470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Taukskābes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38060" y="1385371"/>
            <a:ext cx="146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Alkohols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8181" y="-253534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err="1" smtClean="0"/>
              <a:t>Glicerofosfolipīdi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10416" y="3156262"/>
            <a:ext cx="29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/>
              <a:t>Fosfatidil</a:t>
            </a:r>
            <a:r>
              <a:rPr lang="lv-LV" sz="2400" b="1" dirty="0" err="1" smtClean="0"/>
              <a:t>etanolamīns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3991920"/>
            <a:ext cx="29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/>
              <a:t>Fosfatidil</a:t>
            </a:r>
            <a:r>
              <a:rPr lang="lv-LV" sz="2400" b="1" dirty="0" err="1" smtClean="0"/>
              <a:t>holīns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8730" y="5013175"/>
            <a:ext cx="29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/>
              <a:t>Fosfatidil</a:t>
            </a:r>
            <a:r>
              <a:rPr lang="lv-LV" sz="2400" b="1" dirty="0" err="1" smtClean="0"/>
              <a:t>serīns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9753" y="5877272"/>
            <a:ext cx="29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 err="1" smtClean="0"/>
              <a:t>Fosfatidil</a:t>
            </a:r>
            <a:r>
              <a:rPr lang="lv-LV" sz="2400" b="1" dirty="0" err="1" smtClean="0"/>
              <a:t>glicerīns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76932" y="2987921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dirty="0" err="1" smtClean="0"/>
              <a:t>Fosfatīdskābe</a:t>
            </a:r>
            <a:r>
              <a:rPr lang="lv-LV" sz="2400" dirty="0" smtClean="0"/>
              <a:t> (X=H) un tās esteri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err="1" smtClean="0"/>
              <a:t>Glicerofosfolipīdu</a:t>
            </a:r>
            <a:r>
              <a:rPr lang="lv-LV" sz="2400" dirty="0" smtClean="0"/>
              <a:t> alkohola grupa var būt neitrāla, pozitīvi, vai negatīvi lādēta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Lādiņam ir liela nozīme membrānu virsmas īpašībās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1" y="2967256"/>
            <a:ext cx="18573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3897062"/>
            <a:ext cx="1473543" cy="82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" y="4799852"/>
            <a:ext cx="1374811" cy="99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6" y="5790638"/>
            <a:ext cx="1558653" cy="8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215" y="3017762"/>
            <a:ext cx="98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HO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726" y="3891658"/>
            <a:ext cx="98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HO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4377" y="5244007"/>
            <a:ext cx="98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HO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3041" y="6034909"/>
            <a:ext cx="98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HO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9874" y="2500790"/>
            <a:ext cx="138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Alkohols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8730" y="2505591"/>
            <a:ext cx="247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Glicerofosfolipīds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1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dirty="0" smtClean="0"/>
              <a:t>Ēteru lipīdi 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410" y="1052736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Dažos dzīvnieku audu tipos (piem. sirds un smadzeņu audos) ir sastopami ēteru fosfolipīdi, kuros viena taukskābe ir piesaistīta ar ētera (nevis estera) saiti</a:t>
            </a:r>
          </a:p>
          <a:p>
            <a:r>
              <a:rPr lang="lv-LV" sz="2400" dirty="0" smtClean="0"/>
              <a:t>Ētera saite ir rezistenta pret fosfolipāzi, kura sašķeļ estera saites</a:t>
            </a:r>
          </a:p>
          <a:p>
            <a:r>
              <a:rPr lang="lv-LV" sz="2400" dirty="0" smtClean="0"/>
              <a:t>Precīza funkcija nav zināma, bet ēteru lipīdi palīdz aizsargāt šūnas pret oksidatīvo stresu</a:t>
            </a:r>
            <a:endParaRPr lang="lv-LV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9" y="3870325"/>
            <a:ext cx="8772525" cy="2438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lv-LV" dirty="0" smtClean="0"/>
              <a:t>Lipīdi un membrānas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3068960"/>
            <a:ext cx="4143375" cy="2990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" y="3789040"/>
            <a:ext cx="9020175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03" y="0"/>
            <a:ext cx="8229600" cy="1143000"/>
          </a:xfrm>
        </p:spPr>
        <p:txBody>
          <a:bodyPr/>
          <a:lstStyle/>
          <a:p>
            <a:r>
              <a:rPr lang="lv-LV" dirty="0" smtClean="0"/>
              <a:t>Ekstremofīlu membrānu lipīdi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44" y="1172549"/>
            <a:ext cx="8435280" cy="3120547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Dažu ekstrēmos apstākļos (augstaa to, zema pH, u.c.) dzīvojošu arheobaktēriju membrānām ir īpašas struktūras lipīdi</a:t>
            </a:r>
          </a:p>
          <a:p>
            <a:r>
              <a:rPr lang="lv-LV" sz="2400" dirty="0" smtClean="0"/>
              <a:t>Glicerīna skelets ir ar ētera saitēm savienots ar garu ogļūdeņražu ķēžu abiem galiem</a:t>
            </a:r>
          </a:p>
          <a:p>
            <a:r>
              <a:rPr lang="lv-LV" sz="2400" dirty="0" smtClean="0"/>
              <a:t>Ētera saites ir daudz izturīgākas pret hidrolīzi, salīdzinot ar estera saitēm, kas noder ekstrēmos apstākļos</a:t>
            </a:r>
          </a:p>
          <a:p>
            <a:r>
              <a:rPr lang="lv-LV" sz="2400" dirty="0" smtClean="0"/>
              <a:t>Lipīdi veido monoslāni, nevis bislāni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lv-LV" dirty="0" err="1" smtClean="0"/>
              <a:t>Galaktolipīdi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Sastopami galvenokārt augu hloroplastu membrānās</a:t>
            </a:r>
          </a:p>
          <a:p>
            <a:r>
              <a:rPr lang="lv-LV" sz="2400" dirty="0" err="1" smtClean="0"/>
              <a:t>Galaktolipīdos</a:t>
            </a:r>
            <a:r>
              <a:rPr lang="lv-LV" sz="2400" dirty="0" smtClean="0"/>
              <a:t> glicerīna skeletam ir pievienotas 2 taukskābes un 1 vai 2 galaktozes atlikumi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1763"/>
            <a:ext cx="72771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16597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/>
              <a:t>G</a:t>
            </a:r>
            <a:r>
              <a:rPr lang="lv-LV" sz="2400" dirty="0" err="1" smtClean="0"/>
              <a:t>alaktolipīds</a:t>
            </a:r>
            <a:r>
              <a:rPr lang="lv-LV" sz="2400" dirty="0" smtClean="0"/>
              <a:t> ar 2 galaktozes atlikumiem un 2 nepiesātinātām taukskābēm (</a:t>
            </a:r>
            <a:r>
              <a:rPr lang="lv-LV" sz="2400" dirty="0" err="1" smtClean="0"/>
              <a:t>digalaktozodiacilglicerols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Sulfolipīdi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363272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Sulfolipīdos</a:t>
            </a:r>
            <a:r>
              <a:rPr lang="lv-LV" sz="2400" dirty="0" smtClean="0"/>
              <a:t> </a:t>
            </a:r>
            <a:r>
              <a:rPr lang="lv-LV" sz="2400" dirty="0"/>
              <a:t>glicerīna skeletam ir pievienotas 2 taukskābes un </a:t>
            </a:r>
            <a:r>
              <a:rPr lang="lv-LV" sz="2400" dirty="0" err="1" smtClean="0"/>
              <a:t>sulfonēta</a:t>
            </a:r>
            <a:r>
              <a:rPr lang="lv-LV" sz="2400" dirty="0" smtClean="0"/>
              <a:t> glikoze</a:t>
            </a:r>
          </a:p>
          <a:p>
            <a:r>
              <a:rPr lang="lv-LV" sz="2400" dirty="0" smtClean="0"/>
              <a:t>Līdzīgi </a:t>
            </a:r>
            <a:r>
              <a:rPr lang="lv-LV" sz="2400" dirty="0" err="1" smtClean="0"/>
              <a:t>galaktolipīdiem</a:t>
            </a:r>
            <a:r>
              <a:rPr lang="lv-LV" sz="2400" dirty="0" smtClean="0"/>
              <a:t>, sastopami </a:t>
            </a:r>
            <a:r>
              <a:rPr lang="lv-LV" sz="2400" dirty="0"/>
              <a:t>galvenokārt augu hloroplastu </a:t>
            </a:r>
            <a:r>
              <a:rPr lang="lv-LV" sz="2400" dirty="0" smtClean="0"/>
              <a:t>membrānās</a:t>
            </a:r>
          </a:p>
          <a:p>
            <a:r>
              <a:rPr lang="lv-LV" sz="2400" dirty="0" smtClean="0"/>
              <a:t>Līdzīgi </a:t>
            </a:r>
            <a:r>
              <a:rPr lang="lv-LV" sz="2400" dirty="0" err="1" smtClean="0"/>
              <a:t>fosfogrupai</a:t>
            </a:r>
            <a:r>
              <a:rPr lang="lv-LV" sz="2400" dirty="0" smtClean="0"/>
              <a:t>, </a:t>
            </a:r>
            <a:r>
              <a:rPr lang="lv-LV" sz="2400" dirty="0" err="1" smtClean="0"/>
              <a:t>sulfogrupa</a:t>
            </a:r>
            <a:r>
              <a:rPr lang="lv-LV" sz="2400" dirty="0" smtClean="0"/>
              <a:t> arī ievieš negatīvu lādiņu</a:t>
            </a:r>
          </a:p>
          <a:p>
            <a:r>
              <a:rPr lang="lv-LV" sz="2400" dirty="0" smtClean="0"/>
              <a:t>Fosfors augsnē bieži ir nepietiekošā daudzumā, tādejādi augi to novirza kritiski nepieciešamajiem </a:t>
            </a:r>
            <a:r>
              <a:rPr lang="lv-LV" sz="2400" dirty="0" err="1" smtClean="0"/>
              <a:t>nukleotīdiem</a:t>
            </a:r>
            <a:r>
              <a:rPr lang="lv-LV" sz="2400" dirty="0" smtClean="0"/>
              <a:t>, bet membrānās iztiek ar </a:t>
            </a:r>
            <a:r>
              <a:rPr lang="lv-LV" sz="2400" dirty="0" err="1" smtClean="0"/>
              <a:t>galakto-</a:t>
            </a:r>
            <a:r>
              <a:rPr lang="lv-LV" sz="2400" dirty="0" smtClean="0"/>
              <a:t> un </a:t>
            </a:r>
            <a:r>
              <a:rPr lang="lv-LV" sz="2400" dirty="0" err="1" smtClean="0"/>
              <a:t>sulfolipīdiem</a:t>
            </a:r>
            <a:endParaRPr lang="lv-LV" sz="2400" dirty="0"/>
          </a:p>
          <a:p>
            <a:endParaRPr lang="lv-LV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2" y="4437112"/>
            <a:ext cx="72104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Sfingolipīdi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64740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Skeletu veido </a:t>
            </a:r>
            <a:r>
              <a:rPr lang="lv-LV" sz="2400" dirty="0" err="1" smtClean="0"/>
              <a:t>aminospirts</a:t>
            </a:r>
            <a:r>
              <a:rPr lang="lv-LV" sz="2400" dirty="0" smtClean="0"/>
              <a:t> </a:t>
            </a:r>
            <a:r>
              <a:rPr lang="lv-LV" sz="2400" dirty="0" err="1" smtClean="0"/>
              <a:t>sfingozīns</a:t>
            </a:r>
            <a:endParaRPr lang="lv-LV" sz="2400" dirty="0"/>
          </a:p>
          <a:p>
            <a:r>
              <a:rPr lang="lv-LV" sz="2400" dirty="0" smtClean="0"/>
              <a:t>Hidrofobo asti veido paša </a:t>
            </a:r>
            <a:r>
              <a:rPr lang="lv-LV" sz="2400" dirty="0" err="1" smtClean="0"/>
              <a:t>sfingozīna</a:t>
            </a:r>
            <a:r>
              <a:rPr lang="lv-LV" sz="2400" dirty="0" smtClean="0"/>
              <a:t> </a:t>
            </a:r>
            <a:r>
              <a:rPr lang="lv-LV" sz="2400" dirty="0" err="1" smtClean="0"/>
              <a:t>alkilgrupa</a:t>
            </a:r>
            <a:r>
              <a:rPr lang="lv-LV" sz="2400" dirty="0" smtClean="0"/>
              <a:t> un               viena taukskābe, pievienota ar amīda saiti</a:t>
            </a:r>
          </a:p>
          <a:p>
            <a:r>
              <a:rPr lang="lv-LV" sz="2400" dirty="0" smtClean="0"/>
              <a:t>Polārā galva var saturēt </a:t>
            </a:r>
            <a:r>
              <a:rPr lang="lv-LV" sz="2400" dirty="0" err="1" smtClean="0"/>
              <a:t>fosfoholīnu</a:t>
            </a:r>
            <a:r>
              <a:rPr lang="lv-LV" sz="2400" dirty="0" smtClean="0"/>
              <a:t> vai </a:t>
            </a:r>
            <a:r>
              <a:rPr lang="lv-LV" sz="2400" dirty="0" err="1" smtClean="0"/>
              <a:t>fosfoetanolamīnu</a:t>
            </a:r>
            <a:r>
              <a:rPr lang="lv-LV" sz="2400" dirty="0" smtClean="0"/>
              <a:t> (fosfolipīdu tips) vai cukurus (glikolipīdu tips)</a:t>
            </a:r>
          </a:p>
          <a:p>
            <a:r>
              <a:rPr lang="lv-LV" sz="2400" dirty="0" smtClean="0"/>
              <a:t>Bieži veido bioloģiskas atpazīšanas vietas uz šūnas virsmas</a:t>
            </a:r>
          </a:p>
          <a:p>
            <a:r>
              <a:rPr lang="lv-LV" sz="2400" dirty="0" smtClean="0"/>
              <a:t>Bieži sastopami neironu šūnapvalkā</a:t>
            </a:r>
          </a:p>
          <a:p>
            <a:r>
              <a:rPr lang="lv-LV" sz="2400" dirty="0" smtClean="0"/>
              <a:t>Ir viens no faktoriem cilvēku asins grupu noteikšanā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" y="4653155"/>
            <a:ext cx="69437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1753" y="422110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Sfingozīns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43522" y="6386705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Taukskābe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88138" y="5157211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Galva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96" y="0"/>
            <a:ext cx="2013983" cy="18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26" y="-295529"/>
            <a:ext cx="8229600" cy="1143000"/>
          </a:xfrm>
        </p:spPr>
        <p:txBody>
          <a:bodyPr/>
          <a:lstStyle/>
          <a:p>
            <a:r>
              <a:rPr lang="lv-LV" dirty="0" err="1" smtClean="0"/>
              <a:t>Sfingolipīdu</a:t>
            </a:r>
            <a:r>
              <a:rPr lang="lv-LV" dirty="0" smtClean="0"/>
              <a:t> iedalījums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3664"/>
            <a:ext cx="4097078" cy="3489251"/>
          </a:xfrm>
        </p:spPr>
        <p:txBody>
          <a:bodyPr>
            <a:normAutofit/>
          </a:bodyPr>
          <a:lstStyle/>
          <a:p>
            <a:r>
              <a:rPr lang="lv-LV" sz="2000" dirty="0" smtClean="0"/>
              <a:t>X=H → </a:t>
            </a:r>
            <a:r>
              <a:rPr lang="lv-LV" sz="2000" dirty="0" err="1"/>
              <a:t>k</a:t>
            </a:r>
            <a:r>
              <a:rPr lang="lv-LV" sz="2000" dirty="0" err="1" smtClean="0"/>
              <a:t>eramīds</a:t>
            </a:r>
            <a:endParaRPr lang="lv-LV" sz="2000" dirty="0" smtClean="0"/>
          </a:p>
          <a:p>
            <a:r>
              <a:rPr lang="lv-LV" sz="2000" dirty="0" err="1" smtClean="0"/>
              <a:t>X=fosfoholīns</a:t>
            </a:r>
            <a:r>
              <a:rPr lang="lv-LV" sz="2000" dirty="0" smtClean="0"/>
              <a:t> vai </a:t>
            </a:r>
            <a:r>
              <a:rPr lang="lv-LV" sz="2000" dirty="0" err="1" smtClean="0"/>
              <a:t>fosfoetanolamīns</a:t>
            </a:r>
            <a:r>
              <a:rPr lang="lv-LV" sz="2000" dirty="0" smtClean="0"/>
              <a:t> </a:t>
            </a:r>
            <a:r>
              <a:rPr lang="lv-LV" sz="2000" dirty="0"/>
              <a:t>→ </a:t>
            </a:r>
            <a:r>
              <a:rPr lang="lv-LV" sz="2000" dirty="0" err="1" smtClean="0"/>
              <a:t>sfingomielīni</a:t>
            </a:r>
            <a:endParaRPr lang="lv-LV" sz="2000" dirty="0" smtClean="0"/>
          </a:p>
          <a:p>
            <a:r>
              <a:rPr lang="lv-LV" sz="2000" dirty="0" err="1" smtClean="0"/>
              <a:t>X=viens</a:t>
            </a:r>
            <a:r>
              <a:rPr lang="lv-LV" sz="2000" dirty="0" smtClean="0"/>
              <a:t> cukurs (galaktoze vai glikoze) </a:t>
            </a:r>
            <a:r>
              <a:rPr lang="lv-LV" sz="2000" dirty="0"/>
              <a:t>→ </a:t>
            </a:r>
            <a:r>
              <a:rPr lang="lv-LV" sz="2000" dirty="0" err="1" smtClean="0"/>
              <a:t>cerebrozīdi</a:t>
            </a:r>
            <a:endParaRPr lang="lv-LV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" y="548680"/>
            <a:ext cx="6480720" cy="16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60" y="3611825"/>
            <a:ext cx="2771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84254" y="4002740"/>
            <a:ext cx="98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HO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242802" y="4373520"/>
            <a:ext cx="198483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lv-LV" sz="2000" dirty="0" err="1"/>
              <a:t>fosfoetanolamīns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056697"/>
            <a:ext cx="196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/>
              <a:t>-</a:t>
            </a:r>
            <a:r>
              <a:rPr lang="lv-LV" sz="2800" dirty="0" smtClean="0"/>
              <a:t>X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19632" y="31182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Sfingolipīds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5123" y="39546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Sfingomielīns</a:t>
            </a:r>
            <a:endParaRPr lang="en-US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02" y="4941168"/>
            <a:ext cx="15811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94023" y="5524691"/>
            <a:ext cx="242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Glikozilcerebrozīds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5537" y="5340025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OH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590082" y="6457890"/>
            <a:ext cx="88658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lv-LV" sz="2000" dirty="0" smtClean="0"/>
              <a:t>glikoze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01334" y="3056697"/>
            <a:ext cx="0" cy="36846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97078" y="3611825"/>
            <a:ext cx="46827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9" grpId="0"/>
      <p:bldP spid="11" grpId="0"/>
      <p:bldP spid="17" grpId="0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26" y="-295529"/>
            <a:ext cx="8229600" cy="1143000"/>
          </a:xfrm>
        </p:spPr>
        <p:txBody>
          <a:bodyPr/>
          <a:lstStyle/>
          <a:p>
            <a:r>
              <a:rPr lang="lv-LV" dirty="0" err="1" smtClean="0"/>
              <a:t>Sfingolipīdu</a:t>
            </a:r>
            <a:r>
              <a:rPr lang="lv-LV" dirty="0" smtClean="0"/>
              <a:t> iedalījums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3664"/>
            <a:ext cx="7164288" cy="3489251"/>
          </a:xfrm>
        </p:spPr>
        <p:txBody>
          <a:bodyPr>
            <a:normAutofit/>
          </a:bodyPr>
          <a:lstStyle/>
          <a:p>
            <a:r>
              <a:rPr lang="lv-LV" sz="2000" dirty="0" err="1" smtClean="0"/>
              <a:t>X=vairāki</a:t>
            </a:r>
            <a:r>
              <a:rPr lang="lv-LV" sz="2000" dirty="0" smtClean="0"/>
              <a:t> </a:t>
            </a:r>
            <a:r>
              <a:rPr lang="lv-LV" sz="2000" dirty="0"/>
              <a:t>cukuri → </a:t>
            </a:r>
            <a:r>
              <a:rPr lang="lv-LV" sz="2000" dirty="0" err="1" smtClean="0"/>
              <a:t>globozīdi</a:t>
            </a:r>
            <a:endParaRPr lang="lv-LV" sz="2000" dirty="0" smtClean="0"/>
          </a:p>
          <a:p>
            <a:r>
              <a:rPr lang="lv-LV" sz="2000" dirty="0" err="1" smtClean="0"/>
              <a:t>X=komplekss</a:t>
            </a:r>
            <a:r>
              <a:rPr lang="lv-LV" sz="2000" dirty="0" smtClean="0"/>
              <a:t> </a:t>
            </a:r>
            <a:r>
              <a:rPr lang="lv-LV" sz="2000" dirty="0" err="1" smtClean="0"/>
              <a:t>oligosaharīds</a:t>
            </a:r>
            <a:r>
              <a:rPr lang="lv-LV" sz="2000" dirty="0" smtClean="0"/>
              <a:t> ar </a:t>
            </a:r>
            <a:r>
              <a:rPr lang="lv-LV" sz="2000" dirty="0" err="1" smtClean="0"/>
              <a:t>siālskābēm</a:t>
            </a:r>
            <a:r>
              <a:rPr lang="lv-LV" sz="2000" dirty="0" smtClean="0"/>
              <a:t> </a:t>
            </a:r>
            <a:r>
              <a:rPr lang="lv-LV" sz="2000" dirty="0"/>
              <a:t>galā → </a:t>
            </a:r>
            <a:r>
              <a:rPr lang="lv-LV" sz="2000" dirty="0" err="1"/>
              <a:t>gangliozīdi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" y="548680"/>
            <a:ext cx="6480720" cy="16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ile:GM1 gangliosid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70595"/>
            <a:ext cx="5171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5855555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Gangliozīds</a:t>
            </a:r>
            <a:r>
              <a:rPr lang="lv-LV" sz="2400" dirty="0" smtClean="0"/>
              <a:t> GM1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3760631" y="5653825"/>
            <a:ext cx="1429555" cy="1133341"/>
          </a:xfrm>
          <a:custGeom>
            <a:avLst/>
            <a:gdLst>
              <a:gd name="connsiteX0" fmla="*/ 193183 w 1429555"/>
              <a:gd name="connsiteY0" fmla="*/ 373488 h 1133341"/>
              <a:gd name="connsiteX1" fmla="*/ 450761 w 1429555"/>
              <a:gd name="connsiteY1" fmla="*/ 77274 h 1133341"/>
              <a:gd name="connsiteX2" fmla="*/ 811369 w 1429555"/>
              <a:gd name="connsiteY2" fmla="*/ 0 h 1133341"/>
              <a:gd name="connsiteX3" fmla="*/ 1068946 w 1429555"/>
              <a:gd name="connsiteY3" fmla="*/ 103031 h 1133341"/>
              <a:gd name="connsiteX4" fmla="*/ 1120462 w 1429555"/>
              <a:gd name="connsiteY4" fmla="*/ 347730 h 1133341"/>
              <a:gd name="connsiteX5" fmla="*/ 1275008 w 1429555"/>
              <a:gd name="connsiteY5" fmla="*/ 489398 h 1133341"/>
              <a:gd name="connsiteX6" fmla="*/ 1429555 w 1429555"/>
              <a:gd name="connsiteY6" fmla="*/ 682581 h 1133341"/>
              <a:gd name="connsiteX7" fmla="*/ 1416676 w 1429555"/>
              <a:gd name="connsiteY7" fmla="*/ 888643 h 1133341"/>
              <a:gd name="connsiteX8" fmla="*/ 1275008 w 1429555"/>
              <a:gd name="connsiteY8" fmla="*/ 1030310 h 1133341"/>
              <a:gd name="connsiteX9" fmla="*/ 1146220 w 1429555"/>
              <a:gd name="connsiteY9" fmla="*/ 1133341 h 1133341"/>
              <a:gd name="connsiteX10" fmla="*/ 862884 w 1429555"/>
              <a:gd name="connsiteY10" fmla="*/ 1120462 h 1133341"/>
              <a:gd name="connsiteX11" fmla="*/ 540913 w 1429555"/>
              <a:gd name="connsiteY11" fmla="*/ 991674 h 1133341"/>
              <a:gd name="connsiteX12" fmla="*/ 283335 w 1429555"/>
              <a:gd name="connsiteY12" fmla="*/ 914400 h 1133341"/>
              <a:gd name="connsiteX13" fmla="*/ 0 w 1429555"/>
              <a:gd name="connsiteY13" fmla="*/ 746975 h 1133341"/>
              <a:gd name="connsiteX14" fmla="*/ 77273 w 1429555"/>
              <a:gd name="connsiteY14" fmla="*/ 463640 h 1133341"/>
              <a:gd name="connsiteX15" fmla="*/ 193183 w 1429555"/>
              <a:gd name="connsiteY15" fmla="*/ 373488 h 113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9555" h="1133341">
                <a:moveTo>
                  <a:pt x="193183" y="373488"/>
                </a:moveTo>
                <a:lnTo>
                  <a:pt x="450761" y="77274"/>
                </a:lnTo>
                <a:lnTo>
                  <a:pt x="811369" y="0"/>
                </a:lnTo>
                <a:lnTo>
                  <a:pt x="1068946" y="103031"/>
                </a:lnTo>
                <a:lnTo>
                  <a:pt x="1120462" y="347730"/>
                </a:lnTo>
                <a:lnTo>
                  <a:pt x="1275008" y="489398"/>
                </a:lnTo>
                <a:lnTo>
                  <a:pt x="1429555" y="682581"/>
                </a:lnTo>
                <a:lnTo>
                  <a:pt x="1416676" y="888643"/>
                </a:lnTo>
                <a:lnTo>
                  <a:pt x="1275008" y="1030310"/>
                </a:lnTo>
                <a:lnTo>
                  <a:pt x="1146220" y="1133341"/>
                </a:lnTo>
                <a:lnTo>
                  <a:pt x="862884" y="1120462"/>
                </a:lnTo>
                <a:lnTo>
                  <a:pt x="540913" y="991674"/>
                </a:lnTo>
                <a:lnTo>
                  <a:pt x="283335" y="914400"/>
                </a:lnTo>
                <a:lnTo>
                  <a:pt x="0" y="746975"/>
                </a:lnTo>
                <a:lnTo>
                  <a:pt x="77273" y="463640"/>
                </a:lnTo>
                <a:lnTo>
                  <a:pt x="193183" y="37348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" y="4936922"/>
            <a:ext cx="2812367" cy="185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640" y="5791146"/>
            <a:ext cx="2717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err="1" smtClean="0"/>
              <a:t>Siālskābe</a:t>
            </a:r>
            <a:endParaRPr lang="lv-LV" sz="2000" dirty="0" smtClean="0"/>
          </a:p>
          <a:p>
            <a:pPr algn="ctr"/>
            <a:r>
              <a:rPr lang="lv-LV" sz="2000" dirty="0" smtClean="0"/>
              <a:t>(</a:t>
            </a:r>
            <a:r>
              <a:rPr lang="lv-LV" sz="2000" dirty="0" smtClean="0"/>
              <a:t>Neu5Ac,</a:t>
            </a:r>
          </a:p>
          <a:p>
            <a:pPr algn="ctr"/>
            <a:r>
              <a:rPr lang="lv-LV" sz="2000" dirty="0" smtClean="0"/>
              <a:t>N-acetil neiramīnskābe</a:t>
            </a:r>
            <a:r>
              <a:rPr lang="lv-LV" sz="2000" dirty="0" smtClean="0"/>
              <a:t>)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72" y="2816951"/>
            <a:ext cx="6445741" cy="141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435137"/>
            <a:ext cx="218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err="1" smtClean="0"/>
              <a:t>Laktozilkeramīds</a:t>
            </a:r>
            <a:r>
              <a:rPr lang="lv-LV" sz="2000" dirty="0" smtClean="0"/>
              <a:t> (</a:t>
            </a:r>
            <a:r>
              <a:rPr lang="lv-LV" sz="2000" dirty="0" err="1" smtClean="0"/>
              <a:t>globozīds</a:t>
            </a:r>
            <a:r>
              <a:rPr lang="lv-LV" sz="2000" dirty="0" smtClean="0"/>
              <a:t>)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Sfingolipīdi, glikoproteīni </a:t>
            </a:r>
            <a:r>
              <a:rPr lang="lv-LV" sz="3600" dirty="0" smtClean="0"/>
              <a:t>un asins grupas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2694201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A, B un 0 antigēni norāda uz atšķirībām sfingolipīdu un glikoproteīnu </a:t>
            </a:r>
            <a:r>
              <a:rPr lang="lv-LV" dirty="0" smtClean="0"/>
              <a:t>struktūrās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igure_10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04216"/>
            <a:ext cx="3967880" cy="56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5120" y="58474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Gal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63740" y="4113779"/>
            <a:ext cx="128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GalNAc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45440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Glc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5675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Gal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6952" y="27089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GlcNAc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1358" y="23891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Gal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54984" y="28673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Fuc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Asins grupas</a:t>
            </a:r>
            <a:endParaRPr lang="en-US" dirty="0"/>
          </a:p>
        </p:txBody>
      </p:sp>
      <p:pic>
        <p:nvPicPr>
          <p:cNvPr id="8194" name="Picture 2" descr="File:ABO blood typ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" y="1268760"/>
            <a:ext cx="762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Steroli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3096344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Visu </a:t>
            </a:r>
            <a:r>
              <a:rPr lang="lv-LV" dirty="0" err="1" smtClean="0"/>
              <a:t>sterolu</a:t>
            </a:r>
            <a:r>
              <a:rPr lang="lv-LV" dirty="0" smtClean="0"/>
              <a:t> sastāvā ir četri cikli (3 6locekļu un 1 5locekļu)</a:t>
            </a:r>
          </a:p>
          <a:p>
            <a:r>
              <a:rPr lang="lv-LV" dirty="0" smtClean="0"/>
              <a:t>Dzīvnieku šūnu </a:t>
            </a:r>
            <a:r>
              <a:rPr lang="lv-LV" dirty="0" err="1" smtClean="0"/>
              <a:t>mebrānu</a:t>
            </a:r>
            <a:r>
              <a:rPr lang="lv-LV" dirty="0" smtClean="0"/>
              <a:t> sastāvā var būt līdz pat 30% </a:t>
            </a:r>
            <a:r>
              <a:rPr lang="lv-LV" dirty="0" err="1" smtClean="0"/>
              <a:t>sterolu</a:t>
            </a:r>
            <a:endParaRPr lang="lv-LV" dirty="0" smtClean="0"/>
          </a:p>
          <a:p>
            <a:r>
              <a:rPr lang="lv-LV" dirty="0" smtClean="0"/>
              <a:t>Citu </a:t>
            </a:r>
            <a:r>
              <a:rPr lang="lv-LV" dirty="0" err="1" smtClean="0"/>
              <a:t>eikariotu</a:t>
            </a:r>
            <a:r>
              <a:rPr lang="lv-LV" dirty="0" smtClean="0"/>
              <a:t> (augu, raugu) membrānās ir 4-7 % </a:t>
            </a:r>
            <a:r>
              <a:rPr lang="lv-LV" dirty="0" err="1" smtClean="0"/>
              <a:t>sterolu</a:t>
            </a:r>
            <a:endParaRPr lang="lv-LV" dirty="0"/>
          </a:p>
          <a:p>
            <a:r>
              <a:rPr lang="lv-LV" dirty="0" smtClean="0"/>
              <a:t>Izplatītākais </a:t>
            </a:r>
            <a:r>
              <a:rPr lang="lv-LV" dirty="0" err="1" smtClean="0"/>
              <a:t>sterola</a:t>
            </a:r>
            <a:r>
              <a:rPr lang="lv-LV" dirty="0" smtClean="0"/>
              <a:t> veids dzīvniekos ir </a:t>
            </a:r>
            <a:r>
              <a:rPr lang="lv-LV" dirty="0" err="1" smtClean="0"/>
              <a:t>holesterols</a:t>
            </a:r>
            <a:endParaRPr lang="lv-LV" dirty="0" smtClean="0"/>
          </a:p>
          <a:p>
            <a:r>
              <a:rPr lang="lv-LV" dirty="0"/>
              <a:t>H</a:t>
            </a:r>
            <a:r>
              <a:rPr lang="lv-LV" dirty="0" smtClean="0"/>
              <a:t>idroksilgrupa veido polāro “galvu”, viss pārējais ir hidrofobā daļa</a:t>
            </a:r>
          </a:p>
          <a:p>
            <a:r>
              <a:rPr lang="lv-LV" dirty="0"/>
              <a:t>S</a:t>
            </a:r>
            <a:r>
              <a:rPr lang="lv-LV" dirty="0" smtClean="0"/>
              <a:t>teroli ir ne tikai membrānu sastāvdaļa, tie ir </a:t>
            </a:r>
            <a:r>
              <a:rPr lang="lv-LV" dirty="0" smtClean="0"/>
              <a:t>iesaistīti </a:t>
            </a:r>
            <a:r>
              <a:rPr lang="lv-LV" dirty="0" smtClean="0"/>
              <a:t>arī steroīdo hormonu metabolismā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24578" name="Picture 2" descr="http://www.paleovillage.com/wp-content/uploads/2011/07/440px-Cholesterol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4191000" cy="2819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3F7645-EB32-4B22-AC9A-8791980C165B}" type="slidenum">
              <a:rPr lang="en-GB" sz="1400" smtClean="0"/>
              <a:pPr/>
              <a:t>29</a:t>
            </a:fld>
            <a:endParaRPr lang="en-GB" sz="1400" smtClean="0"/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6905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lv-LV" sz="3200" b="1">
                <a:solidFill>
                  <a:srgbClr val="990000"/>
                </a:solidFill>
              </a:rPr>
              <a:t>Holesterols un arteroskleroze</a:t>
            </a:r>
            <a:endParaRPr lang="en-GB" sz="3200" b="1">
              <a:solidFill>
                <a:srgbClr val="990000"/>
              </a:solidFill>
            </a:endParaRPr>
          </a:p>
        </p:txBody>
      </p:sp>
      <p:sp>
        <p:nvSpPr>
          <p:cNvPr id="143364" name="Text Box 5"/>
          <p:cNvSpPr txBox="1">
            <a:spLocks noChangeArrowheads="1"/>
          </p:cNvSpPr>
          <p:nvPr/>
        </p:nvSpPr>
        <p:spPr bwMode="auto">
          <a:xfrm>
            <a:off x="304800" y="5334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990000"/>
                </a:solidFill>
              </a:rPr>
              <a:t>Holesterīna izgulsnēšanās aizsprosto asinsvadus</a:t>
            </a:r>
            <a:endParaRPr lang="en-GB" b="1">
              <a:solidFill>
                <a:srgbClr val="990000"/>
              </a:solidFill>
            </a:endParaRPr>
          </a:p>
        </p:txBody>
      </p:sp>
      <p:pic>
        <p:nvPicPr>
          <p:cNvPr id="1433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975"/>
            <a:ext cx="725805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lipīdi?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Mazmolekulāras, ūdenī nešķīstošas, hidrofobas vai </a:t>
            </a:r>
            <a:r>
              <a:rPr lang="lv-LV" dirty="0" err="1" smtClean="0"/>
              <a:t>amfipātiskas</a:t>
            </a:r>
            <a:r>
              <a:rPr lang="lv-LV" dirty="0" smtClean="0"/>
              <a:t> biomolekulas</a:t>
            </a:r>
          </a:p>
          <a:p>
            <a:r>
              <a:rPr lang="lv-LV" dirty="0" smtClean="0"/>
              <a:t>Funkcijas – visdažādākās...</a:t>
            </a:r>
          </a:p>
          <a:p>
            <a:r>
              <a:rPr lang="lv-LV" dirty="0"/>
              <a:t>Atšķirībā no aminoskābēm, ogļhidrātiem un </a:t>
            </a:r>
            <a:r>
              <a:rPr lang="lv-LV" dirty="0" err="1"/>
              <a:t>nukleotīdiem</a:t>
            </a:r>
            <a:r>
              <a:rPr lang="lv-LV" dirty="0"/>
              <a:t>, lipīdi pieder dažādām ķīmisko savienojumu </a:t>
            </a:r>
            <a:r>
              <a:rPr lang="lv-LV" dirty="0" smtClean="0"/>
              <a:t>klasēm</a:t>
            </a:r>
          </a:p>
          <a:p>
            <a:r>
              <a:rPr lang="lv-LV" dirty="0" smtClean="0"/>
              <a:t>Bieži «lipīdus» un «taukus» uzskata par sinonīmiem, bet tauki (</a:t>
            </a:r>
            <a:r>
              <a:rPr lang="lv-LV" dirty="0" err="1" smtClean="0"/>
              <a:t>triglicerīdi</a:t>
            </a:r>
            <a:r>
              <a:rPr lang="lv-LV" dirty="0" smtClean="0"/>
              <a:t>) ir tikai vieni no daudziem lipīdiem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77" y="558483"/>
            <a:ext cx="5118323" cy="3158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149080"/>
            <a:ext cx="4886325" cy="2371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4704"/>
            <a:ext cx="4139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LDL – zema blīvuma lioproteīns («sliktais holesterīns»)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HDL – augsta blīvuma lipoproteīns («labais holesterīns»)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Gan HDL, gan LDL daļiņas satur holesterīna transportproteīnu, holesterolu un taukskābes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Tikai LDL daļinas izgulsnējas asinsvados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HDL un </a:t>
            </a:r>
            <a:r>
              <a:rPr lang="lv-LV" sz="2000" dirty="0"/>
              <a:t>LDL</a:t>
            </a:r>
            <a:r>
              <a:rPr lang="lv-LV" sz="2000" dirty="0" smtClean="0"/>
              <a:t> satur atšķirīgus apolipoproteīnus (t.i., lipīdu transportproteīnus) – attiecīgi ApoA un ApoB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HDL ir arī augstāks proteīna saturs, tāpēc daļiņas ir blīvākas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smtClean="0"/>
              <a:t>HDL daļiņas ir mazākas par LDL daļiņām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0"/>
            <a:ext cx="835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smtClean="0"/>
              <a:t>Augsta un zema blīvuma lipoproteīni</a:t>
            </a:r>
            <a:endParaRPr lang="lv-LV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Saharolipīdi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464496" cy="5184576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Glikokonjugāti</a:t>
            </a:r>
            <a:endParaRPr lang="lv-LV" sz="2400" dirty="0" smtClean="0"/>
          </a:p>
          <a:p>
            <a:r>
              <a:rPr lang="lv-LV" sz="2400" dirty="0" smtClean="0"/>
              <a:t>Taukskābju un cukuru </a:t>
            </a:r>
            <a:r>
              <a:rPr lang="lv-LV" sz="2400" dirty="0" err="1" smtClean="0"/>
              <a:t>konjugāti</a:t>
            </a:r>
            <a:r>
              <a:rPr lang="lv-LV" sz="2400" dirty="0" smtClean="0"/>
              <a:t> (bez glicerīna vai </a:t>
            </a:r>
            <a:r>
              <a:rPr lang="lv-LV" sz="2400" dirty="0" err="1" smtClean="0"/>
              <a:t>sfingozīna</a:t>
            </a:r>
            <a:r>
              <a:rPr lang="lv-LV" sz="2400" dirty="0" smtClean="0"/>
              <a:t> </a:t>
            </a:r>
            <a:r>
              <a:rPr lang="lv-LV" sz="2400" dirty="0" err="1" smtClean="0"/>
              <a:t>linkera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Bieži sastopami </a:t>
            </a:r>
            <a:r>
              <a:rPr lang="lv-LV" sz="2400" dirty="0" err="1" smtClean="0"/>
              <a:t>gram-negatīvo</a:t>
            </a:r>
            <a:r>
              <a:rPr lang="lv-LV" sz="2400" dirty="0" smtClean="0"/>
              <a:t> baktēriju apvalkā – </a:t>
            </a:r>
            <a:r>
              <a:rPr lang="lv-LV" sz="2400" dirty="0" err="1" smtClean="0"/>
              <a:t>lipopolisaharīdi</a:t>
            </a:r>
            <a:r>
              <a:rPr lang="lv-LV" sz="2400" dirty="0" smtClean="0"/>
              <a:t> (LPS)</a:t>
            </a:r>
          </a:p>
          <a:p>
            <a:r>
              <a:rPr lang="lv-LV" sz="2400" dirty="0" smtClean="0"/>
              <a:t>Lipīds A ir LPS sastāvdaļa un endotoksīns </a:t>
            </a:r>
            <a:endParaRPr lang="en-US" sz="2400" dirty="0"/>
          </a:p>
        </p:txBody>
      </p:sp>
      <p:pic>
        <p:nvPicPr>
          <p:cNvPr id="5122" name="Picture 2" descr="http://upload.wikimedia.org/wikipedia/commons/thumb/b/b1/Lipid_A.png/375px-Lipid_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75618" cy="50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12687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Lipīds 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Lipīdi kā </a:t>
            </a:r>
            <a:r>
              <a:rPr lang="lv-LV" dirty="0" err="1" smtClean="0"/>
              <a:t>signālmolekulas</a:t>
            </a:r>
            <a:r>
              <a:rPr lang="lv-LV" dirty="0" smtClean="0"/>
              <a:t>, kofaktori un pigmenti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5102"/>
            <a:ext cx="8229600" cy="1143000"/>
          </a:xfrm>
        </p:spPr>
        <p:txBody>
          <a:bodyPr/>
          <a:lstStyle/>
          <a:p>
            <a:r>
              <a:rPr lang="lv-LV" dirty="0" err="1" smtClean="0"/>
              <a:t>Eikazanoīdi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1756792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Arahidonskābes</a:t>
            </a:r>
            <a:r>
              <a:rPr lang="lv-LV" sz="2400" dirty="0" smtClean="0"/>
              <a:t> atvasinājumi</a:t>
            </a:r>
          </a:p>
          <a:p>
            <a:r>
              <a:rPr lang="lv-LV" sz="2400" dirty="0" smtClean="0"/>
              <a:t>Darbojas kā </a:t>
            </a:r>
            <a:r>
              <a:rPr lang="lv-LV" sz="2400" dirty="0" err="1" smtClean="0"/>
              <a:t>parakrīnie</a:t>
            </a:r>
            <a:r>
              <a:rPr lang="lv-LV" sz="2400" dirty="0" smtClean="0"/>
              <a:t> hormoni (t.i. uz šūnām, kas atrodas netālu no pašu hormonu sintēzes vietas)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" y="2507653"/>
            <a:ext cx="9094508" cy="258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1362" y="223839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Arahidonskābe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16172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Leikotriēns</a:t>
            </a:r>
            <a:r>
              <a:rPr lang="lv-LV" sz="2400" dirty="0" smtClean="0"/>
              <a:t> A</a:t>
            </a:r>
            <a:r>
              <a:rPr lang="lv-LV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165298" y="508788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Tromboksāns</a:t>
            </a:r>
            <a:r>
              <a:rPr lang="lv-LV" sz="2400" dirty="0" smtClean="0"/>
              <a:t> A</a:t>
            </a:r>
            <a:r>
              <a:rPr lang="lv-LV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700058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Prostaglandīns E</a:t>
            </a:r>
            <a:r>
              <a:rPr lang="lv-LV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66438" y="601086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400" dirty="0" smtClean="0"/>
              <a:t>Pretiekaisuma zāles (piem. aspirīns     ) bloķē dažu </a:t>
            </a:r>
            <a:r>
              <a:rPr lang="lv-LV" sz="2400" dirty="0" err="1" smtClean="0"/>
              <a:t>eikazonoīdu</a:t>
            </a:r>
            <a:r>
              <a:rPr lang="lv-LV" sz="2400" dirty="0" smtClean="0"/>
              <a:t> biosintēzi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93" y="6071446"/>
            <a:ext cx="348803" cy="36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393" y="43783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(Asins pieplūduma regulācija uz dažādiem orgāniem)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17062" y="550113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(Asins recēšana)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36510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(Plaušu gludās </a:t>
            </a:r>
            <a:r>
              <a:rPr lang="lv-LV" dirty="0" smtClean="0"/>
              <a:t>muskulatūras </a:t>
            </a:r>
            <a:r>
              <a:rPr lang="lv-LV" dirty="0" smtClean="0"/>
              <a:t>kontrakcijas)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lv-LV" smtClean="0"/>
              <a:t>Steroīdie hormoni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981075"/>
            <a:ext cx="8229600" cy="129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err="1" smtClean="0"/>
              <a:t>Sterolu</a:t>
            </a:r>
            <a:r>
              <a:rPr lang="lv-LV" sz="2400" dirty="0" smtClean="0"/>
              <a:t> atvasinājumi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Endokrīnie hormoni (var iedarboties tālu no sintēzes vietas)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/>
              <a:t>P</a:t>
            </a:r>
            <a:r>
              <a:rPr lang="lv-LV" sz="2400" dirty="0" smtClean="0"/>
              <a:t>ārvietojas asinsritē ar </a:t>
            </a:r>
            <a:r>
              <a:rPr lang="lv-LV" sz="2400" dirty="0" err="1" smtClean="0"/>
              <a:t>nesējproteīnu</a:t>
            </a:r>
            <a:r>
              <a:rPr lang="lv-LV" sz="2400" dirty="0" smtClean="0"/>
              <a:t> palīdzību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144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00263"/>
            <a:ext cx="239395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100263"/>
            <a:ext cx="280352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497388"/>
            <a:ext cx="2441575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403725"/>
            <a:ext cx="244951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2" name="TextBox 3"/>
          <p:cNvSpPr txBox="1">
            <a:spLocks noChangeArrowheads="1"/>
          </p:cNvSpPr>
          <p:nvPr/>
        </p:nvSpPr>
        <p:spPr bwMode="auto">
          <a:xfrm>
            <a:off x="768350" y="3714750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 sz="2000">
                <a:solidFill>
                  <a:srgbClr val="000000"/>
                </a:solidFill>
                <a:latin typeface="Calibri" pitchFamily="34" charset="0"/>
              </a:rPr>
              <a:t>Testosterons – vīrišķais hormons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4393" name="TextBox 4"/>
          <p:cNvSpPr txBox="1">
            <a:spLocks noChangeArrowheads="1"/>
          </p:cNvSpPr>
          <p:nvPr/>
        </p:nvSpPr>
        <p:spPr bwMode="auto">
          <a:xfrm>
            <a:off x="4737100" y="3925888"/>
            <a:ext cx="379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 sz="2000">
                <a:solidFill>
                  <a:srgbClr val="000000"/>
                </a:solidFill>
                <a:latin typeface="Calibri" pitchFamily="34" charset="0"/>
              </a:rPr>
              <a:t>Estradiols- viens no sievišķajiem hormoniem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4394" name="TextBox 5"/>
          <p:cNvSpPr txBox="1">
            <a:spLocks noChangeArrowheads="1"/>
          </p:cNvSpPr>
          <p:nvPr/>
        </p:nvSpPr>
        <p:spPr bwMode="auto">
          <a:xfrm>
            <a:off x="768350" y="6073775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 sz="2000">
                <a:solidFill>
                  <a:srgbClr val="000000"/>
                </a:solidFill>
                <a:latin typeface="Calibri" pitchFamily="34" charset="0"/>
              </a:rPr>
              <a:t>Kortizols – regulē glikozes metabolismu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4395" name="TextBox 6"/>
          <p:cNvSpPr txBox="1">
            <a:spLocks noChangeArrowheads="1"/>
          </p:cNvSpPr>
          <p:nvPr/>
        </p:nvSpPr>
        <p:spPr bwMode="auto">
          <a:xfrm>
            <a:off x="4873625" y="62277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lv-LV" sz="2000">
                <a:solidFill>
                  <a:srgbClr val="000000"/>
                </a:solidFill>
                <a:latin typeface="Calibri" pitchFamily="34" charset="0"/>
              </a:rPr>
              <a:t>Aldosterons- regulē sāļu ekskrēciju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4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9DB1E4-3BB4-4C20-AD3D-FB9B5EE36166}" type="slidenum">
              <a:rPr lang="en-US" sz="1200" smtClean="0">
                <a:solidFill>
                  <a:srgbClr val="898989"/>
                </a:solidFill>
              </a:rPr>
              <a:pPr/>
              <a:t>34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4392" grpId="0"/>
      <p:bldP spid="144393" grpId="0"/>
      <p:bldP spid="144394" grpId="0"/>
      <p:bldP spid="1443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99" y="116632"/>
            <a:ext cx="8229600" cy="1143000"/>
          </a:xfrm>
        </p:spPr>
        <p:txBody>
          <a:bodyPr/>
          <a:lstStyle/>
          <a:p>
            <a:r>
              <a:rPr lang="lv-LV" dirty="0" smtClean="0"/>
              <a:t>D</a:t>
            </a:r>
            <a:r>
              <a:rPr lang="lv-LV" baseline="-25000" dirty="0" smtClean="0"/>
              <a:t>3</a:t>
            </a:r>
            <a:r>
              <a:rPr lang="lv-LV" dirty="0" smtClean="0"/>
              <a:t> vitamīns – </a:t>
            </a:r>
            <a:r>
              <a:rPr lang="lv-LV" dirty="0" err="1" smtClean="0"/>
              <a:t>sterolu</a:t>
            </a:r>
            <a:r>
              <a:rPr lang="lv-LV" dirty="0" smtClean="0"/>
              <a:t> atvasinājums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11" y="3933056"/>
            <a:ext cx="8784976" cy="2481139"/>
          </a:xfrm>
        </p:spPr>
        <p:txBody>
          <a:bodyPr>
            <a:normAutofit/>
          </a:bodyPr>
          <a:lstStyle/>
          <a:p>
            <a:r>
              <a:rPr lang="lv-LV" sz="2400" dirty="0" smtClean="0"/>
              <a:t>Vispirms UV gaismā no 7-dehidroholesterīna veidojas D</a:t>
            </a:r>
            <a:r>
              <a:rPr lang="lv-LV" sz="2400" baseline="-25000" dirty="0" smtClean="0"/>
              <a:t>3</a:t>
            </a:r>
            <a:r>
              <a:rPr lang="lv-LV" sz="2400" dirty="0" smtClean="0"/>
              <a:t>, kas pats nav aktīvs</a:t>
            </a:r>
          </a:p>
          <a:p>
            <a:r>
              <a:rPr lang="lv-LV" sz="2400" dirty="0" smtClean="0"/>
              <a:t>Nierēs un aknās veidojas aktīvais </a:t>
            </a:r>
            <a:r>
              <a:rPr lang="lv-LV" sz="2400" dirty="0" err="1" smtClean="0"/>
              <a:t>dihidroksi</a:t>
            </a:r>
            <a:r>
              <a:rPr lang="lv-LV" sz="2400" dirty="0" smtClean="0"/>
              <a:t> D</a:t>
            </a:r>
            <a:r>
              <a:rPr lang="lv-LV" sz="2400" baseline="-25000" dirty="0" smtClean="0"/>
              <a:t>3 </a:t>
            </a:r>
            <a:r>
              <a:rPr lang="lv-LV" sz="2400" dirty="0" smtClean="0"/>
              <a:t>(</a:t>
            </a:r>
            <a:r>
              <a:rPr lang="lv-LV" sz="2400" dirty="0" err="1" smtClean="0"/>
              <a:t>kalcitriols</a:t>
            </a:r>
            <a:r>
              <a:rPr lang="lv-LV" sz="2400" dirty="0" smtClean="0"/>
              <a:t>)</a:t>
            </a:r>
          </a:p>
          <a:p>
            <a:r>
              <a:rPr lang="lv-LV" sz="2400" dirty="0" err="1" smtClean="0"/>
              <a:t>Dihidroksi-D</a:t>
            </a:r>
            <a:r>
              <a:rPr lang="lv-LV" sz="2400" baseline="-25000" dirty="0" err="1" smtClean="0"/>
              <a:t>3</a:t>
            </a:r>
            <a:r>
              <a:rPr lang="lv-LV" sz="2400" dirty="0" smtClean="0"/>
              <a:t> regulē kalcija uzņemšanu</a:t>
            </a:r>
          </a:p>
          <a:p>
            <a:r>
              <a:rPr lang="lv-LV" sz="2400" dirty="0" smtClean="0"/>
              <a:t>D</a:t>
            </a:r>
            <a:r>
              <a:rPr lang="lv-LV" sz="2400" baseline="-25000" dirty="0" smtClean="0"/>
              <a:t>3</a:t>
            </a:r>
            <a:r>
              <a:rPr lang="lv-LV" sz="2400" dirty="0" smtClean="0"/>
              <a:t> deficīts izraisa rahītu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418"/>
            <a:ext cx="32006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34" y="1196752"/>
            <a:ext cx="2490930" cy="232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27414"/>
            <a:ext cx="2219389" cy="20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11760" y="2564545"/>
            <a:ext cx="129614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792" y="224858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UV gaisma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60032" y="2555789"/>
            <a:ext cx="129614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40052" y="223262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Nieres, aknas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308457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D</a:t>
            </a:r>
            <a:r>
              <a:rPr lang="lv-LV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3126395"/>
            <a:ext cx="162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/>
              <a:t>K</a:t>
            </a:r>
            <a:r>
              <a:rPr lang="lv-LV" sz="2000" dirty="0" err="1" smtClean="0"/>
              <a:t>alcitriols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3" y="-90264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Amerikāņu </a:t>
            </a:r>
            <a:r>
              <a:rPr lang="lv-LV" sz="3200" dirty="0" err="1" smtClean="0"/>
              <a:t>reģionālista</a:t>
            </a:r>
            <a:r>
              <a:rPr lang="lv-LV" sz="3200" dirty="0" smtClean="0"/>
              <a:t> J.S. Karija glezna «Bioķīmisko pētījumu sociālie ieguvumi» (1943)</a:t>
            </a:r>
            <a:endParaRPr lang="en-US" sz="3200" dirty="0"/>
          </a:p>
        </p:txBody>
      </p:sp>
      <p:pic>
        <p:nvPicPr>
          <p:cNvPr id="3" name="Picture 2" descr="figure_10_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3" y="1041180"/>
            <a:ext cx="8001497" cy="576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2" y="0"/>
            <a:ext cx="8229600" cy="1143000"/>
          </a:xfrm>
        </p:spPr>
        <p:txBody>
          <a:bodyPr/>
          <a:lstStyle/>
          <a:p>
            <a:r>
              <a:rPr lang="lv-LV" dirty="0" smtClean="0"/>
              <a:t>Augu </a:t>
            </a:r>
            <a:r>
              <a:rPr lang="lv-LV" dirty="0" err="1" smtClean="0"/>
              <a:t>signālmolekulas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2787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Augi izdala gaistošas </a:t>
            </a:r>
            <a:r>
              <a:rPr lang="lv-LV" sz="2400" dirty="0" err="1" smtClean="0"/>
              <a:t>signālmolekulas</a:t>
            </a:r>
            <a:r>
              <a:rPr lang="lv-LV" sz="2400" dirty="0" smtClean="0"/>
              <a:t>, kas darbojas kā insektu atbaidītāji vai pievilinātāji vai piedalās augu komunikācijā</a:t>
            </a:r>
          </a:p>
          <a:p>
            <a:r>
              <a:rPr lang="lv-LV" sz="2400" dirty="0" smtClean="0"/>
              <a:t>Daļa augu </a:t>
            </a:r>
            <a:r>
              <a:rPr lang="lv-LV" sz="2400" dirty="0" err="1" smtClean="0"/>
              <a:t>signālmolekulu</a:t>
            </a:r>
            <a:r>
              <a:rPr lang="lv-LV" sz="2400" dirty="0" smtClean="0"/>
              <a:t> ir taukskābju atvasinājumi  - piem. </a:t>
            </a:r>
            <a:r>
              <a:rPr lang="lv-LV" sz="2400" dirty="0" err="1" smtClean="0"/>
              <a:t>jasmonāti</a:t>
            </a:r>
            <a:endParaRPr lang="lv-LV" sz="2400" dirty="0" smtClean="0"/>
          </a:p>
          <a:p>
            <a:r>
              <a:rPr lang="lv-LV" sz="2400" dirty="0" smtClean="0"/>
              <a:t>Daudzas citas augu </a:t>
            </a:r>
            <a:r>
              <a:rPr lang="lv-LV" sz="2400" dirty="0" err="1" smtClean="0"/>
              <a:t>signālmolekulas</a:t>
            </a:r>
            <a:r>
              <a:rPr lang="lv-LV" sz="2400" dirty="0" smtClean="0"/>
              <a:t> ir </a:t>
            </a:r>
            <a:r>
              <a:rPr lang="lv-LV" sz="2400" dirty="0" err="1" smtClean="0"/>
              <a:t>izoprēna</a:t>
            </a:r>
            <a:r>
              <a:rPr lang="lv-LV" sz="2400" dirty="0" smtClean="0"/>
              <a:t> kondensācijas produkti – </a:t>
            </a:r>
            <a:r>
              <a:rPr lang="lv-LV" sz="2400" dirty="0" err="1" smtClean="0"/>
              <a:t>terpēni</a:t>
            </a:r>
            <a:r>
              <a:rPr lang="lv-LV" sz="2400" dirty="0" smtClean="0"/>
              <a:t>, </a:t>
            </a:r>
            <a:r>
              <a:rPr lang="lv-LV" sz="2400" dirty="0" err="1" smtClean="0"/>
              <a:t>prenoli</a:t>
            </a:r>
            <a:r>
              <a:rPr lang="lv-LV" sz="2400" dirty="0" smtClean="0"/>
              <a:t> – piem. </a:t>
            </a:r>
            <a:r>
              <a:rPr lang="lv-LV" sz="2400" dirty="0" err="1" smtClean="0"/>
              <a:t>geraniols</a:t>
            </a:r>
            <a:r>
              <a:rPr lang="lv-LV" sz="2400" dirty="0" smtClean="0"/>
              <a:t> un mentols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65" y="3429000"/>
            <a:ext cx="1944216" cy="7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1481" y="41620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Izoprēns</a:t>
            </a:r>
            <a:endParaRPr lang="en-US" sz="2400" dirty="0"/>
          </a:p>
        </p:txBody>
      </p:sp>
      <p:pic>
        <p:nvPicPr>
          <p:cNvPr id="1028" name="Picture 4" descr="http://upload.wikimedia.org/wikipedia/commons/thumb/3/39/Geraniol_structure.png/330px-Geraniol_structure.png">
            <a:hlinkClick r:id="rId3" tooltip="Geranio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0579"/>
            <a:ext cx="2095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198" y="504708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Geraniols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77" y="3484921"/>
            <a:ext cx="1132597" cy="13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5459" y="48392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Mentols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53456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-Atbaida dažus augu kaitēkļus</a:t>
            </a:r>
          </a:p>
          <a:p>
            <a:r>
              <a:rPr lang="lv-LV" sz="2000" dirty="0" smtClean="0"/>
              <a:t>-Pievilina medus bites</a:t>
            </a:r>
          </a:p>
          <a:p>
            <a:r>
              <a:rPr lang="lv-LV" sz="2000" dirty="0" smtClean="0"/>
              <a:t>-Lieto parfimērijā un kā dabīgu insektu atbaidītāju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47168" y="5300873"/>
            <a:ext cx="4017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-Līdzīgi </a:t>
            </a:r>
            <a:r>
              <a:rPr lang="lv-LV" sz="2000" dirty="0" err="1" smtClean="0"/>
              <a:t>geraniolam</a:t>
            </a:r>
            <a:r>
              <a:rPr lang="lv-LV" sz="2000" dirty="0" smtClean="0"/>
              <a:t>, atbaida dažus augu kaitēkļus</a:t>
            </a:r>
          </a:p>
          <a:p>
            <a:r>
              <a:rPr lang="lv-LV" sz="2000" dirty="0" smtClean="0"/>
              <a:t>-Zīdītājos piesaistās pie aukstuma receptora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476"/>
            <a:ext cx="8229600" cy="1143000"/>
          </a:xfrm>
        </p:spPr>
        <p:txBody>
          <a:bodyPr/>
          <a:lstStyle/>
          <a:p>
            <a:r>
              <a:rPr lang="lv-LV" dirty="0" err="1" smtClean="0"/>
              <a:t>Jasmonāti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9"/>
            <a:ext cx="8892480" cy="3168352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Jasmīnskābes</a:t>
            </a:r>
            <a:r>
              <a:rPr lang="lv-LV" sz="2400" dirty="0" smtClean="0"/>
              <a:t> atvasinājumi</a:t>
            </a:r>
          </a:p>
          <a:p>
            <a:r>
              <a:rPr lang="lv-LV" sz="2400" dirty="0" err="1" smtClean="0"/>
              <a:t>Jasmīnskābe</a:t>
            </a:r>
            <a:r>
              <a:rPr lang="lv-LV" sz="2400" dirty="0" smtClean="0"/>
              <a:t> augos tiek sintezēta no </a:t>
            </a:r>
            <a:r>
              <a:rPr lang="lv-LV" sz="2400" dirty="0" err="1" smtClean="0"/>
              <a:t>linoleīnskābes</a:t>
            </a:r>
            <a:endParaRPr lang="lv-LV" sz="2400" dirty="0" smtClean="0"/>
          </a:p>
          <a:p>
            <a:r>
              <a:rPr lang="lv-LV" sz="2400" dirty="0" smtClean="0"/>
              <a:t>Nozīmīgi savienojumi </a:t>
            </a:r>
            <a:r>
              <a:rPr lang="lv-LV" sz="2400" dirty="0" err="1" smtClean="0"/>
              <a:t>starpaugu</a:t>
            </a:r>
            <a:r>
              <a:rPr lang="lv-LV" sz="2400" dirty="0" smtClean="0"/>
              <a:t> komunikācijā, insektu atbaidīšanā, augu brūču dziedēšanā</a:t>
            </a:r>
          </a:p>
          <a:p>
            <a:r>
              <a:rPr lang="lv-LV" sz="2400" dirty="0" smtClean="0"/>
              <a:t>Darbojas kā transkripcijas aktivatori un signāli proteīnu degradācijai</a:t>
            </a:r>
          </a:p>
          <a:p>
            <a:r>
              <a:rPr lang="lv-LV" sz="2400" dirty="0" err="1" smtClean="0"/>
              <a:t>Metiljasmonātu</a:t>
            </a:r>
            <a:r>
              <a:rPr lang="lv-LV" sz="2400" dirty="0" smtClean="0"/>
              <a:t> lieto parfimērijā</a:t>
            </a:r>
          </a:p>
        </p:txBody>
      </p:sp>
      <p:pic>
        <p:nvPicPr>
          <p:cNvPr id="4" name="Picture 9" descr="File:Jasmonic acid struc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0" y="3839926"/>
            <a:ext cx="1728192" cy="17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://www.3dchem.com/imagesofmolecules/linolenic-acid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9109"/>
            <a:ext cx="14668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339752" y="4567396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6024159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Linoleīnskābe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8826" y="5854882"/>
            <a:ext cx="169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Jasmīnskābe</a:t>
            </a:r>
            <a:endParaRPr lang="en-US" sz="2000" dirty="0"/>
          </a:p>
        </p:txBody>
      </p:sp>
      <p:pic>
        <p:nvPicPr>
          <p:cNvPr id="3074" name="Picture 2" descr="File:Methyl jasmonate skeletal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61231"/>
            <a:ext cx="1662239" cy="19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56175" y="5854882"/>
            <a:ext cx="202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Metiljasmonāts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05842" y="4712473"/>
            <a:ext cx="72008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4974" y="455517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3848" y="4546758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"/>
            <a:ext cx="2123727" cy="177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19535"/>
            <a:ext cx="8229600" cy="1143000"/>
          </a:xfrm>
        </p:spPr>
        <p:txBody>
          <a:bodyPr/>
          <a:lstStyle/>
          <a:p>
            <a:r>
              <a:rPr lang="lv-LV" dirty="0" smtClean="0"/>
              <a:t>Lipīdi kā pigmenti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6" y="4663201"/>
            <a:ext cx="50292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5818483" cy="12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83" y="2324501"/>
            <a:ext cx="31146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525"/>
            <a:ext cx="30099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476" y="35730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Kantaksantīns</a:t>
            </a:r>
            <a:r>
              <a:rPr lang="lv-LV" sz="2000" dirty="0" smtClean="0"/>
              <a:t> (sarkans)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8696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Zeaksantīns</a:t>
            </a:r>
            <a:r>
              <a:rPr lang="lv-LV" sz="2000" dirty="0" smtClean="0"/>
              <a:t> (dzeltens)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76" y="740453"/>
            <a:ext cx="9144775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Karotenoīdi - i</a:t>
            </a:r>
            <a:r>
              <a:rPr lang="lv-LV" sz="2400" dirty="0" smtClean="0"/>
              <a:t>zoprēna </a:t>
            </a:r>
            <a:r>
              <a:rPr lang="lv-LV" sz="2400" dirty="0" smtClean="0"/>
              <a:t>kondensācijas produkti ar garām, konjugētām sistēmām (alterējošas parastās un dubultsaites) absorbē gaismu redzamajā </a:t>
            </a:r>
            <a:r>
              <a:rPr lang="lv-LV" sz="2400" dirty="0" smtClean="0"/>
              <a:t>spektrā</a:t>
            </a:r>
          </a:p>
          <a:p>
            <a:r>
              <a:rPr lang="lv-LV" sz="2400" dirty="0" smtClean="0"/>
              <a:t>Karotenoīdus spēj sintezēt tikai augi, dzīvnieki tos uzņem ar barību, bet spēj tos tālāk modificēt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2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Lipīdu funkcionālais iedalījums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lv-LV" dirty="0" smtClean="0"/>
              <a:t>Enerģijas uzkrājēji – taukskābes un to atvasinājumi</a:t>
            </a:r>
          </a:p>
          <a:p>
            <a:r>
              <a:rPr lang="lv-LV" dirty="0" smtClean="0"/>
              <a:t>Strukturālie lipīdi membrānās – fosfolipīdi, glikolipīdi un </a:t>
            </a:r>
            <a:r>
              <a:rPr lang="lv-LV" dirty="0" err="1" smtClean="0"/>
              <a:t>steroli</a:t>
            </a:r>
            <a:endParaRPr lang="lv-LV" dirty="0" smtClean="0"/>
          </a:p>
          <a:p>
            <a:r>
              <a:rPr lang="lv-LV" dirty="0" smtClean="0"/>
              <a:t>Pārējie lipīdi: dažādas </a:t>
            </a:r>
            <a:r>
              <a:rPr lang="lv-LV" dirty="0" err="1" smtClean="0"/>
              <a:t>signālmolekulas</a:t>
            </a:r>
            <a:r>
              <a:rPr lang="lv-LV" dirty="0" smtClean="0"/>
              <a:t>, kofaktori, pigmenti, u.c.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ure_10_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1225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4000"/>
            <a:ext cx="8229600" cy="1143000"/>
          </a:xfrm>
        </p:spPr>
        <p:txBody>
          <a:bodyPr/>
          <a:lstStyle/>
          <a:p>
            <a:r>
              <a:rPr lang="el-GR" dirty="0" smtClean="0"/>
              <a:t>β</a:t>
            </a:r>
            <a:r>
              <a:rPr lang="lv-LV" dirty="0" smtClean="0"/>
              <a:t>-karotēns un vitamīns 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Poliketīdi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97144" cy="175679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Dažādi lipīdi ar taukskābēm līdzīgiem biosintēzes ceļiem</a:t>
            </a:r>
          </a:p>
          <a:p>
            <a:r>
              <a:rPr lang="lv-LV" sz="2400" dirty="0" err="1" smtClean="0"/>
              <a:t>Poliketīdi</a:t>
            </a:r>
            <a:r>
              <a:rPr lang="lv-LV" sz="2400" dirty="0" smtClean="0"/>
              <a:t> ir sekundārie metabolīti – t.i., nav svarīgi organisma funkciju veikšanai normālos apstākļos</a:t>
            </a:r>
          </a:p>
          <a:p>
            <a:r>
              <a:rPr lang="lv-LV" sz="2400" dirty="0" smtClean="0"/>
              <a:t>Daudzi </a:t>
            </a:r>
            <a:r>
              <a:rPr lang="lv-LV" sz="2400" dirty="0" err="1" smtClean="0"/>
              <a:t>poliketīdi</a:t>
            </a:r>
            <a:r>
              <a:rPr lang="lv-LV" sz="2400" dirty="0" smtClean="0"/>
              <a:t> ir antibiotiķi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62" y="3059491"/>
            <a:ext cx="2718064" cy="224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0627"/>
            <a:ext cx="4313528" cy="21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786" y="537063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Eritromicīns</a:t>
            </a:r>
            <a:r>
              <a:rPr lang="lv-LV" sz="2000" dirty="0" smtClean="0"/>
              <a:t>  - antibiotiķis, translācijas inhibitors, izolēts no </a:t>
            </a:r>
            <a:r>
              <a:rPr lang="lv-LV" sz="2000" dirty="0" err="1" smtClean="0"/>
              <a:t>aktinomicētām</a:t>
            </a:r>
            <a:endParaRPr lang="lv-LV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32040" y="5299875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Amfotericīns</a:t>
            </a:r>
            <a:r>
              <a:rPr lang="lv-LV" sz="2000" dirty="0" smtClean="0"/>
              <a:t> B – pretsēnīšu preparāts, izolēts no  </a:t>
            </a:r>
            <a:r>
              <a:rPr lang="lv-LV" sz="2000" dirty="0" err="1" smtClean="0"/>
              <a:t>streptomicētām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2RH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7620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lv-LV" dirty="0" smtClean="0"/>
              <a:t>Membrānu un to proteīnu struktūra</a:t>
            </a:r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lv-LV" sz="3100" dirty="0" smtClean="0"/>
              <a:t>Šūnu membrānas var veidot “gēla fāzi” vai “šķidro fāzi”</a:t>
            </a:r>
            <a:endParaRPr lang="lv-LV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1833067"/>
          </a:xfrm>
        </p:spPr>
        <p:txBody>
          <a:bodyPr>
            <a:noAutofit/>
          </a:bodyPr>
          <a:lstStyle/>
          <a:p>
            <a:r>
              <a:rPr lang="lv-LV" sz="2400" dirty="0" smtClean="0"/>
              <a:t>Fizioloģiskajos apstākļos membrānas parasti ir “šķidrajā” fāzē</a:t>
            </a:r>
          </a:p>
          <a:p>
            <a:r>
              <a:rPr lang="lv-LV" sz="2400" dirty="0" smtClean="0"/>
              <a:t>Tas nozīmē, ka lipīdu </a:t>
            </a:r>
            <a:r>
              <a:rPr lang="lv-LV" sz="2400" dirty="0" err="1" smtClean="0"/>
              <a:t>bislānī</a:t>
            </a:r>
            <a:r>
              <a:rPr lang="lv-LV" sz="2400" dirty="0" smtClean="0"/>
              <a:t> ievietotie proteīni var pa to brīvi “peldēt”</a:t>
            </a:r>
          </a:p>
          <a:p>
            <a:r>
              <a:rPr lang="lv-LV" sz="2400" dirty="0" smtClean="0"/>
              <a:t>Pārejas temperatūra ir atkarīga no membrānas ķīmiskā sastāva</a:t>
            </a:r>
          </a:p>
          <a:p>
            <a:r>
              <a:rPr lang="lv-LV" sz="2400" dirty="0" smtClean="0"/>
              <a:t>Daži organismi spēj mainīt membrānas sastāvu atkarībā no apkārtējās vides temperatūras</a:t>
            </a:r>
            <a:endParaRPr lang="lv-LV" sz="2400" dirty="0"/>
          </a:p>
        </p:txBody>
      </p:sp>
      <p:pic>
        <p:nvPicPr>
          <p:cNvPr id="4098" name="Picture 2" descr="File:Lipid bilayer sec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2857500" cy="185737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3067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 Arrow 5"/>
          <p:cNvSpPr/>
          <p:nvPr/>
        </p:nvSpPr>
        <p:spPr>
          <a:xfrm>
            <a:off x="4067944" y="1628800"/>
            <a:ext cx="79208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827584" y="278092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Zema t</a:t>
            </a:r>
            <a:r>
              <a:rPr lang="lv-LV" sz="2400" baseline="30000" dirty="0" smtClean="0"/>
              <a:t>o</a:t>
            </a:r>
            <a:endParaRPr lang="lv-LV" sz="2400" dirty="0" smtClean="0"/>
          </a:p>
          <a:p>
            <a:r>
              <a:rPr lang="lv-LV" sz="2400" dirty="0" smtClean="0"/>
              <a:t>Zems nepiesātināto taukskābju saturs</a:t>
            </a:r>
          </a:p>
          <a:p>
            <a:r>
              <a:rPr lang="lv-LV" sz="2400" dirty="0" smtClean="0"/>
              <a:t>Augsts </a:t>
            </a:r>
            <a:r>
              <a:rPr lang="lv-LV" sz="2400" dirty="0" err="1" smtClean="0"/>
              <a:t>holesterola</a:t>
            </a:r>
            <a:r>
              <a:rPr lang="lv-LV" sz="2400" dirty="0" smtClean="0"/>
              <a:t> saturs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27576" y="2780928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Augsta t</a:t>
            </a:r>
            <a:r>
              <a:rPr lang="lv-LV" sz="2400" baseline="30000" dirty="0" smtClean="0"/>
              <a:t>o</a:t>
            </a:r>
          </a:p>
          <a:p>
            <a:r>
              <a:rPr lang="lv-LV" sz="2400" dirty="0" smtClean="0"/>
              <a:t>Augsts nepiesātināto taukskābju saturs</a:t>
            </a:r>
          </a:p>
          <a:p>
            <a:r>
              <a:rPr lang="lv-LV" sz="2400" dirty="0" smtClean="0"/>
              <a:t>Zems </a:t>
            </a:r>
            <a:r>
              <a:rPr lang="lv-LV" sz="2400" dirty="0" err="1" smtClean="0"/>
              <a:t>holesterola</a:t>
            </a:r>
            <a:r>
              <a:rPr lang="lv-LV" sz="2400" dirty="0" smtClean="0"/>
              <a:t> saturs</a:t>
            </a:r>
          </a:p>
          <a:p>
            <a:endParaRPr lang="lv-LV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lv-LV" dirty="0" smtClean="0"/>
              <a:t>Proteīni šūnu membrānās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1689051"/>
          </a:xfrm>
        </p:spPr>
        <p:txBody>
          <a:bodyPr>
            <a:noAutofit/>
          </a:bodyPr>
          <a:lstStyle/>
          <a:p>
            <a:r>
              <a:rPr lang="lv-LV" sz="2300" dirty="0" err="1" smtClean="0"/>
              <a:t>Transmembrānu</a:t>
            </a:r>
            <a:r>
              <a:rPr lang="lv-LV" sz="2300" dirty="0" smtClean="0"/>
              <a:t> proteīni šķērso visu membrānu</a:t>
            </a:r>
          </a:p>
          <a:p>
            <a:r>
              <a:rPr lang="lv-LV" sz="2300" dirty="0" smtClean="0"/>
              <a:t> Noenkurotie proteīni membrānā  iekļaujas ar </a:t>
            </a:r>
            <a:r>
              <a:rPr lang="lv-LV" sz="2300" dirty="0" err="1" smtClean="0"/>
              <a:t>kovalenti</a:t>
            </a:r>
            <a:r>
              <a:rPr lang="lv-LV" sz="2300" dirty="0" smtClean="0"/>
              <a:t> piesaistītu lipīdu </a:t>
            </a:r>
          </a:p>
          <a:p>
            <a:r>
              <a:rPr lang="lv-LV" sz="2300" dirty="0" err="1" smtClean="0"/>
              <a:t>Periferālie</a:t>
            </a:r>
            <a:r>
              <a:rPr lang="lv-LV" sz="2300" dirty="0" smtClean="0"/>
              <a:t> proteīni var mijiedarboties ar  lipīdu </a:t>
            </a:r>
            <a:r>
              <a:rPr lang="lv-LV" sz="2300" dirty="0" err="1" smtClean="0"/>
              <a:t>bislāņa</a:t>
            </a:r>
            <a:r>
              <a:rPr lang="lv-LV" sz="2300" dirty="0" smtClean="0"/>
              <a:t> vienu pusi (saukti arī par </a:t>
            </a:r>
            <a:r>
              <a:rPr lang="lv-LV" sz="2300" dirty="0" err="1" smtClean="0"/>
              <a:t>monotopiskajiem</a:t>
            </a:r>
            <a:r>
              <a:rPr lang="lv-LV" sz="2300" dirty="0" smtClean="0"/>
              <a:t> proteīniem) vai </a:t>
            </a:r>
            <a:r>
              <a:rPr lang="lv-LV" sz="2300" dirty="0" err="1" smtClean="0"/>
              <a:t>transmembrānu</a:t>
            </a:r>
            <a:r>
              <a:rPr lang="lv-LV" sz="2300" dirty="0" smtClean="0"/>
              <a:t> proteīniem </a:t>
            </a:r>
          </a:p>
          <a:p>
            <a:r>
              <a:rPr lang="lv-LV" sz="2300" dirty="0" smtClean="0"/>
              <a:t>Noenkurotie un </a:t>
            </a:r>
            <a:r>
              <a:rPr lang="lv-LV" sz="2300" dirty="0" err="1" smtClean="0"/>
              <a:t>periferālie</a:t>
            </a:r>
            <a:r>
              <a:rPr lang="lv-LV" sz="2300" dirty="0" smtClean="0"/>
              <a:t> proteīni pēc strukturālajām īpašībām īpaši neatšķiras no citiem ūdenī šķīstošajiem </a:t>
            </a:r>
            <a:r>
              <a:rPr lang="lv-LV" sz="2300" dirty="0" err="1" smtClean="0"/>
              <a:t>globulārajiem</a:t>
            </a:r>
            <a:r>
              <a:rPr lang="lv-LV" sz="2300" dirty="0" smtClean="0"/>
              <a:t> proteīniem</a:t>
            </a:r>
            <a:endParaRPr lang="lv-LV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08720"/>
            <a:ext cx="38164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Transmembrānu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proteīni</a:t>
            </a:r>
            <a:endParaRPr lang="lv-LV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85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908720"/>
            <a:ext cx="4176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Periferālie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proteīni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9807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Noenkurots proteīns</a:t>
            </a:r>
            <a:endParaRPr lang="lv-LV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051720" y="1484784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971600" y="1700808"/>
            <a:ext cx="2160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2807804" y="1376772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355976" y="2060848"/>
            <a:ext cx="79208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544108" y="1736812"/>
            <a:ext cx="136815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839458" y="2384884"/>
            <a:ext cx="12249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Transmembrānu</a:t>
            </a:r>
            <a:r>
              <a:rPr lang="lv-LV" sz="3600" dirty="0" smtClean="0"/>
              <a:t> proteīnu struktūru iedalījums</a:t>
            </a:r>
            <a:endParaRPr lang="lv-LV" sz="3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247" y="1684258"/>
            <a:ext cx="41334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46231" y="103618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Transmembrānu</a:t>
            </a:r>
            <a:r>
              <a:rPr lang="lv-LV" sz="2400" dirty="0" smtClean="0"/>
              <a:t> spirāles saturošie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14583" y="168425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-mucu saturošie</a:t>
            </a:r>
            <a:endParaRPr lang="lv-LV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42175" y="442056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Vienas pārejas</a:t>
            </a:r>
          </a:p>
          <a:p>
            <a:r>
              <a:rPr lang="lv-LV" sz="2400" dirty="0" smtClean="0"/>
              <a:t>(</a:t>
            </a:r>
            <a:r>
              <a:rPr lang="lv-LV" sz="2400" dirty="0" err="1" smtClean="0"/>
              <a:t>single</a:t>
            </a:r>
            <a:r>
              <a:rPr lang="lv-LV" sz="2400" dirty="0" smtClean="0"/>
              <a:t> </a:t>
            </a:r>
            <a:r>
              <a:rPr lang="lv-LV" sz="2400" dirty="0" err="1" smtClean="0"/>
              <a:t>pass</a:t>
            </a:r>
            <a:r>
              <a:rPr lang="lv-LV" sz="2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8399" y="442056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Daudzpāreju</a:t>
            </a:r>
            <a:endParaRPr lang="lv-LV" sz="2400" dirty="0" smtClean="0"/>
          </a:p>
          <a:p>
            <a:r>
              <a:rPr lang="lv-LV" sz="2400" dirty="0" smtClean="0"/>
              <a:t>(</a:t>
            </a:r>
            <a:r>
              <a:rPr lang="lv-LV" sz="2400" dirty="0" err="1" smtClean="0"/>
              <a:t>multiple</a:t>
            </a:r>
            <a:r>
              <a:rPr lang="lv-LV" sz="2400" dirty="0" smtClean="0"/>
              <a:t> </a:t>
            </a:r>
            <a:r>
              <a:rPr lang="lv-LV" sz="2400" dirty="0" err="1" smtClean="0"/>
              <a:t>pass</a:t>
            </a:r>
            <a:r>
              <a:rPr lang="lv-LV" sz="2400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4942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Daži  vienas pārejas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proteīni spirāli izmanto kā enkuru, līdzīgi </a:t>
            </a:r>
            <a:r>
              <a:rPr lang="lv-LV" sz="2400" dirty="0"/>
              <a:t>ar lipīdu noenkurotajiem </a:t>
            </a:r>
            <a:r>
              <a:rPr lang="lv-LV" sz="2400" dirty="0" smtClean="0"/>
              <a:t>proteīniem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3568" y="980728"/>
            <a:ext cx="6768752" cy="2952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611560" y="2420888"/>
            <a:ext cx="691276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1847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857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4293096"/>
            <a:ext cx="8229600" cy="2160240"/>
          </a:xfrm>
        </p:spPr>
        <p:txBody>
          <a:bodyPr>
            <a:normAutofit fontScale="85000" lnSpcReduction="10000"/>
          </a:bodyPr>
          <a:lstStyle/>
          <a:p>
            <a:r>
              <a:rPr lang="lv-LV" sz="2400" dirty="0" smtClean="0"/>
              <a:t>Membrānas vidusdaļa ir ļoti hidrofoba</a:t>
            </a:r>
          </a:p>
          <a:p>
            <a:r>
              <a:rPr lang="lv-LV" sz="2400" dirty="0" smtClean="0"/>
              <a:t>Polāru grupu eksponēšana hidrofobā vidē ir enerģētiski neizdevīga, ja vien polārās grupas nav kompensētas</a:t>
            </a:r>
          </a:p>
          <a:p>
            <a:r>
              <a:rPr lang="lv-LV" sz="2400" dirty="0" smtClean="0"/>
              <a:t>Visi galvenās ķēdes polārie atomi ir kompensēti tikai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-spirāļu un</a:t>
            </a:r>
            <a:r>
              <a:rPr lang="lv-LV" sz="2400" dirty="0" smtClean="0">
                <a:latin typeface="Symbol" pitchFamily="18" charset="2"/>
              </a:rPr>
              <a:t> b</a:t>
            </a:r>
            <a:r>
              <a:rPr lang="lv-LV" sz="2400" dirty="0" smtClean="0"/>
              <a:t>-mucu vidusdaļā</a:t>
            </a:r>
          </a:p>
          <a:p>
            <a:r>
              <a:rPr lang="lv-LV" sz="2400" dirty="0" smtClean="0"/>
              <a:t>Tāpēc membrānās </a:t>
            </a:r>
            <a:r>
              <a:rPr lang="lv-LV" sz="2400" dirty="0" smtClean="0"/>
              <a:t>parasti nav </a:t>
            </a:r>
            <a:r>
              <a:rPr lang="lv-LV" sz="2400" dirty="0" smtClean="0"/>
              <a:t>atvērto</a:t>
            </a:r>
            <a:r>
              <a:rPr lang="lv-LV" sz="2400" dirty="0" smtClean="0">
                <a:latin typeface="Symbol" pitchFamily="18" charset="2"/>
              </a:rPr>
              <a:t> b</a:t>
            </a:r>
            <a:r>
              <a:rPr lang="lv-LV" sz="2400" dirty="0" smtClean="0"/>
              <a:t>-plākšņu, cilpu, vai īsu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-spirāļu</a:t>
            </a:r>
          </a:p>
          <a:p>
            <a:endParaRPr lang="lv-LV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lv-LV" dirty="0" smtClean="0"/>
              <a:t>Kāpēc tikai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-spirāles un 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dirty="0" smtClean="0"/>
              <a:t>-mucas ?</a:t>
            </a:r>
            <a:endParaRPr lang="lv-LV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57" y="1124744"/>
            <a:ext cx="3561727" cy="34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Aminoskābju sekvences īpatnības </a:t>
            </a:r>
            <a:r>
              <a:rPr lang="lv-LV" dirty="0" err="1" smtClean="0"/>
              <a:t>transmembrānu</a:t>
            </a:r>
            <a:r>
              <a:rPr lang="lv-LV" dirty="0" smtClean="0"/>
              <a:t>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-spirālēs</a:t>
            </a:r>
            <a:endParaRPr lang="lv-LV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995936" y="1772816"/>
            <a:ext cx="1152128" cy="936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3275856" y="1556792"/>
            <a:ext cx="1872208" cy="11521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1196752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Hidrofobi 20-25 atlikumu gari spirāļu rajoni</a:t>
            </a:r>
            <a:endParaRPr lang="lv-LV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249289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Hidrofili</a:t>
            </a:r>
            <a:r>
              <a:rPr lang="lv-LV" sz="2400" dirty="0" smtClean="0"/>
              <a:t> cilpu rajoni</a:t>
            </a:r>
            <a:endParaRPr lang="lv-LV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35696" y="1844824"/>
            <a:ext cx="720080" cy="5760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88096" y="1988840"/>
            <a:ext cx="1863824" cy="5844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5656" y="3645024"/>
            <a:ext cx="3384376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3501008"/>
            <a:ext cx="1008112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65" y="4473288"/>
            <a:ext cx="8748464" cy="2376264"/>
          </a:xfrm>
        </p:spPr>
        <p:txBody>
          <a:bodyPr>
            <a:normAutofit fontScale="70000" lnSpcReduction="20000"/>
          </a:bodyPr>
          <a:lstStyle/>
          <a:p>
            <a:r>
              <a:rPr lang="lv-LV" dirty="0" smtClean="0"/>
              <a:t>Visu</a:t>
            </a:r>
            <a:r>
              <a:rPr lang="lv-LV" dirty="0" smtClean="0">
                <a:latin typeface="Symbol" pitchFamily="18" charset="2"/>
              </a:rPr>
              <a:t> a </a:t>
            </a:r>
            <a:r>
              <a:rPr lang="lv-LV" dirty="0" smtClean="0"/>
              <a:t>spirāļu garums ir aptuveni vienāds ar membrānas platumu </a:t>
            </a:r>
          </a:p>
          <a:p>
            <a:r>
              <a:rPr lang="lv-LV" dirty="0" smtClean="0"/>
              <a:t>Aminoskābju sekvencē vienāda garuma hidrofobie rajoni mijas ar dažāda garuma </a:t>
            </a:r>
            <a:r>
              <a:rPr lang="lv-LV" dirty="0" err="1" smtClean="0"/>
              <a:t>hidrofiliem</a:t>
            </a:r>
            <a:r>
              <a:rPr lang="lv-LV" dirty="0" smtClean="0"/>
              <a:t> rajoniem</a:t>
            </a:r>
          </a:p>
          <a:p>
            <a:r>
              <a:rPr lang="lv-LV" dirty="0" err="1" smtClean="0"/>
              <a:t>Transmembrānu</a:t>
            </a:r>
            <a:r>
              <a:rPr lang="lv-LV" dirty="0" smtClean="0"/>
              <a:t> spirāļu esamību proteīnā no tā sekvences var paredzēt ar ļoti augstu ticamību</a:t>
            </a:r>
          </a:p>
          <a:p>
            <a:r>
              <a:rPr lang="lv-LV" dirty="0">
                <a:latin typeface="Symbol" pitchFamily="18" charset="2"/>
              </a:rPr>
              <a:t>b</a:t>
            </a:r>
            <a:r>
              <a:rPr lang="lv-LV" dirty="0" smtClean="0"/>
              <a:t>-mucas saturošo </a:t>
            </a:r>
            <a:r>
              <a:rPr lang="lv-LV" dirty="0" err="1" smtClean="0"/>
              <a:t>transmembrānu</a:t>
            </a:r>
            <a:r>
              <a:rPr lang="lv-LV" dirty="0" smtClean="0"/>
              <a:t> proteīnu otrējās struktūras paredzēšana ir daudz neefektīvāka</a:t>
            </a:r>
            <a:endParaRPr lang="lv-LV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60032" y="1988840"/>
            <a:ext cx="360040" cy="8519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TMHMM servera ģenerēts varbūtības </a:t>
            </a:r>
            <a:r>
              <a:rPr lang="lv-LV" dirty="0" err="1" smtClean="0"/>
              <a:t>plots</a:t>
            </a:r>
            <a:r>
              <a:rPr lang="lv-LV" dirty="0" smtClean="0"/>
              <a:t> </a:t>
            </a:r>
            <a:r>
              <a:rPr lang="lv-LV" dirty="0" err="1" smtClean="0"/>
              <a:t>karnitīna</a:t>
            </a:r>
            <a:r>
              <a:rPr lang="lv-LV" dirty="0" smtClean="0"/>
              <a:t> </a:t>
            </a:r>
            <a:r>
              <a:rPr lang="lv-LV" dirty="0" err="1" smtClean="0"/>
              <a:t>transportproteīnam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1248"/>
            <a:ext cx="8229600" cy="1040979"/>
          </a:xfrm>
        </p:spPr>
        <p:txBody>
          <a:bodyPr/>
          <a:lstStyle/>
          <a:p>
            <a:r>
              <a:rPr lang="lv-LV" dirty="0" smtClean="0"/>
              <a:t>Satur 12 </a:t>
            </a:r>
            <a:r>
              <a:rPr lang="lv-LV" dirty="0" err="1" smtClean="0"/>
              <a:t>transmembrānu</a:t>
            </a:r>
            <a:r>
              <a:rPr lang="lv-LV" dirty="0" smtClean="0"/>
              <a:t> spirāles</a:t>
            </a:r>
            <a:endParaRPr lang="lv-LV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640960" cy="45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err="1" smtClean="0"/>
              <a:t>Intergrālo</a:t>
            </a:r>
            <a:r>
              <a:rPr lang="lv-LV" sz="3600" dirty="0" smtClean="0"/>
              <a:t> </a:t>
            </a:r>
            <a:r>
              <a:rPr lang="lv-LV" sz="3600" dirty="0" smtClean="0">
                <a:latin typeface="Symbol" pitchFamily="18" charset="2"/>
              </a:rPr>
              <a:t>a</a:t>
            </a:r>
            <a:r>
              <a:rPr lang="lv-LV" sz="3600" dirty="0" smtClean="0"/>
              <a:t>-spirāļu saturošo membrānu proteīnu iedalījums tipos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04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21328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Šūnas ārpuse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5892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Šūnas iekšpuse</a:t>
            </a:r>
          </a:p>
          <a:p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Lipīdu ķīmiskais iedalījums 8 klasēs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1. Taukskābes</a:t>
            </a:r>
          </a:p>
          <a:p>
            <a:r>
              <a:rPr lang="lv-LV" dirty="0" smtClean="0"/>
              <a:t>2. </a:t>
            </a:r>
            <a:r>
              <a:rPr lang="lv-LV" dirty="0" err="1" smtClean="0"/>
              <a:t>Glicerolipīdi</a:t>
            </a:r>
            <a:r>
              <a:rPr lang="lv-LV" dirty="0" smtClean="0"/>
              <a:t> (</a:t>
            </a:r>
            <a:r>
              <a:rPr lang="lv-LV" dirty="0" err="1" smtClean="0"/>
              <a:t>di-</a:t>
            </a:r>
            <a:r>
              <a:rPr lang="lv-LV" dirty="0" smtClean="0"/>
              <a:t> un </a:t>
            </a:r>
            <a:r>
              <a:rPr lang="lv-LV" dirty="0" err="1" smtClean="0"/>
              <a:t>tri-</a:t>
            </a:r>
            <a:r>
              <a:rPr lang="lv-LV" dirty="0" smtClean="0"/>
              <a:t> </a:t>
            </a:r>
            <a:r>
              <a:rPr lang="lv-LV" dirty="0" err="1" smtClean="0"/>
              <a:t>glicerīdi</a:t>
            </a:r>
            <a:r>
              <a:rPr lang="lv-LV" dirty="0" smtClean="0"/>
              <a:t>)</a:t>
            </a:r>
          </a:p>
          <a:p>
            <a:r>
              <a:rPr lang="lv-LV" dirty="0" smtClean="0"/>
              <a:t>3. </a:t>
            </a:r>
            <a:r>
              <a:rPr lang="lv-LV" dirty="0" err="1" smtClean="0"/>
              <a:t>Glicerofosfolipīdi</a:t>
            </a:r>
            <a:endParaRPr lang="lv-LV" dirty="0" smtClean="0"/>
          </a:p>
          <a:p>
            <a:r>
              <a:rPr lang="lv-LV" dirty="0" smtClean="0"/>
              <a:t>4. </a:t>
            </a:r>
            <a:r>
              <a:rPr lang="lv-LV" dirty="0" err="1" smtClean="0"/>
              <a:t>Sfingolipīdi</a:t>
            </a:r>
            <a:endParaRPr lang="lv-LV" dirty="0" smtClean="0"/>
          </a:p>
          <a:p>
            <a:r>
              <a:rPr lang="lv-LV" dirty="0" smtClean="0"/>
              <a:t>5. </a:t>
            </a:r>
            <a:r>
              <a:rPr lang="lv-LV" dirty="0" err="1" smtClean="0"/>
              <a:t>Sterolu</a:t>
            </a:r>
            <a:r>
              <a:rPr lang="lv-LV" dirty="0" smtClean="0"/>
              <a:t> lipīdi</a:t>
            </a:r>
          </a:p>
          <a:p>
            <a:r>
              <a:rPr lang="lv-LV" dirty="0" smtClean="0"/>
              <a:t>6. </a:t>
            </a:r>
            <a:r>
              <a:rPr lang="lv-LV" dirty="0" err="1" smtClean="0"/>
              <a:t>Prenolu</a:t>
            </a:r>
            <a:r>
              <a:rPr lang="lv-LV" dirty="0" smtClean="0"/>
              <a:t> lipīdi</a:t>
            </a:r>
          </a:p>
          <a:p>
            <a:r>
              <a:rPr lang="lv-LV" dirty="0" smtClean="0"/>
              <a:t>7. </a:t>
            </a:r>
            <a:r>
              <a:rPr lang="lv-LV" dirty="0" err="1" smtClean="0"/>
              <a:t>Saharolipīdi</a:t>
            </a:r>
            <a:endParaRPr lang="lv-LV" dirty="0" smtClean="0"/>
          </a:p>
          <a:p>
            <a:r>
              <a:rPr lang="lv-LV" dirty="0" smtClean="0"/>
              <a:t>8. </a:t>
            </a:r>
            <a:r>
              <a:rPr lang="lv-LV" dirty="0" err="1" smtClean="0"/>
              <a:t>Poliketīdi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lv-LV" sz="2800" dirty="0" smtClean="0"/>
              <a:t>I tips – vienas pārejas proteīni, N-gals atrodas iekšpusē (biežāk satopams nekā II tips)</a:t>
            </a:r>
          </a:p>
          <a:p>
            <a:r>
              <a:rPr lang="lv-LV" sz="2800" dirty="0" smtClean="0"/>
              <a:t>II tips - vienas pārejas proteīni, N-gals atrodas ārpusē</a:t>
            </a:r>
          </a:p>
          <a:p>
            <a:r>
              <a:rPr lang="lv-LV" sz="2800" dirty="0" smtClean="0"/>
              <a:t>III tips – vairāku pāreju proteīni. Mēdz iedalīt sīkāk pāru un nepāru skaitu pāreju proteīnos</a:t>
            </a:r>
          </a:p>
          <a:p>
            <a:r>
              <a:rPr lang="lv-LV" sz="2800" dirty="0" smtClean="0"/>
              <a:t>IV tips – proteīns satur vairākas polipeptīdu ķēdes, kurā katrā ir vismaz viena </a:t>
            </a:r>
            <a:r>
              <a:rPr lang="lv-LV" sz="2800" dirty="0" err="1" smtClean="0"/>
              <a:t>transmembrānu</a:t>
            </a:r>
            <a:r>
              <a:rPr lang="lv-LV" sz="2800" dirty="0" smtClean="0"/>
              <a:t> spirāle. Visas spirāles kopā veido kanālu </a:t>
            </a:r>
          </a:p>
          <a:p>
            <a:r>
              <a:rPr lang="lv-LV" sz="2800" dirty="0" smtClean="0"/>
              <a:t>V tips – ar </a:t>
            </a:r>
            <a:r>
              <a:rPr lang="lv-LV" sz="2800" dirty="0" err="1" smtClean="0"/>
              <a:t>kovalenti</a:t>
            </a:r>
            <a:r>
              <a:rPr lang="lv-LV" sz="2800" dirty="0" smtClean="0"/>
              <a:t> piesaistītu lipīdu noenkuroti proteīni</a:t>
            </a:r>
          </a:p>
          <a:p>
            <a:r>
              <a:rPr lang="lv-LV" sz="2800" dirty="0" smtClean="0"/>
              <a:t>VI tips – ar lipīdu un vienu </a:t>
            </a:r>
            <a:r>
              <a:rPr lang="lv-LV" sz="2800" dirty="0" err="1" smtClean="0"/>
              <a:t>transmembrānu</a:t>
            </a:r>
            <a:r>
              <a:rPr lang="lv-LV" sz="2800" dirty="0" smtClean="0"/>
              <a:t> spirāli noenkuroti proteīni</a:t>
            </a:r>
            <a:endParaRPr lang="lv-LV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Membrānu proteīnu funkcijas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55699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Daudzi membrānu proteīni veic līdzīgas funkcijas kā </a:t>
            </a:r>
            <a:r>
              <a:rPr lang="lv-LV" sz="2400" dirty="0" err="1" smtClean="0"/>
              <a:t>iekššūnas</a:t>
            </a:r>
            <a:r>
              <a:rPr lang="lv-LV" sz="2400" dirty="0" smtClean="0"/>
              <a:t> proteīni – tie var būt enzīmi, strukturālie proteīni, utt.</a:t>
            </a:r>
          </a:p>
          <a:p>
            <a:r>
              <a:rPr lang="lv-LV" sz="2400" dirty="0" smtClean="0"/>
              <a:t>Dažas membrānu proteīnu klases veic funkcijas, kuras nav raksturīgas citiem proteīniem, piemēram:</a:t>
            </a:r>
          </a:p>
          <a:p>
            <a:r>
              <a:rPr lang="lv-LV" sz="2400" dirty="0" smtClean="0"/>
              <a:t>1) Transportproteīni, caur kuru porām šūnās iekļūst vai izkļūst dažādas specifiskas molekulas</a:t>
            </a:r>
          </a:p>
          <a:p>
            <a:r>
              <a:rPr lang="lv-LV" sz="2400" dirty="0"/>
              <a:t>2</a:t>
            </a:r>
            <a:r>
              <a:rPr lang="lv-LV" sz="2400" dirty="0" smtClean="0"/>
              <a:t>) Signāla pārneses proteīni – sajūt apkārtējās vides izmaiņas vai signālus no citām šūnām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176464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lv-LV" dirty="0" smtClean="0"/>
              <a:t>Transportproteīni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28498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Jonu vai molekulu plūsma kanālos notiek ar brīvajai difūzijai pielīdzināmu ātrumu un kanāli nav piesātināmi</a:t>
            </a:r>
          </a:p>
          <a:p>
            <a:r>
              <a:rPr lang="lv-LV" sz="2400" dirty="0" smtClean="0"/>
              <a:t>Jonu vai molekulu plūsma kanālos ir pasīva – t.i., tikai pa koncentrācijas gradientu</a:t>
            </a:r>
          </a:p>
          <a:p>
            <a:r>
              <a:rPr lang="lv-LV" sz="2400" dirty="0" smtClean="0"/>
              <a:t>Jonu un molekulu plūsma </a:t>
            </a:r>
            <a:r>
              <a:rPr lang="lv-LV" sz="2400" dirty="0" err="1" smtClean="0"/>
              <a:t>transporteros</a:t>
            </a:r>
            <a:r>
              <a:rPr lang="lv-LV" sz="2400" dirty="0" smtClean="0"/>
              <a:t> ir daudz lēnāka un </a:t>
            </a:r>
            <a:r>
              <a:rPr lang="lv-LV" sz="2400" dirty="0" err="1" smtClean="0"/>
              <a:t>transporteri</a:t>
            </a:r>
            <a:r>
              <a:rPr lang="lv-LV" sz="2400" dirty="0" smtClean="0"/>
              <a:t> ir piesātināmi</a:t>
            </a:r>
          </a:p>
          <a:p>
            <a:r>
              <a:rPr lang="lv-LV" sz="2400" dirty="0" err="1" smtClean="0"/>
              <a:t>Transporteri</a:t>
            </a:r>
            <a:r>
              <a:rPr lang="lv-LV" sz="2400" dirty="0" smtClean="0"/>
              <a:t> var būt aktīvi vai pasīvi – t.i. transportēt molekulas pa vai pret koncentrācijas gradientu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61424"/>
            <a:ext cx="12241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Kanāli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43410" y="1861424"/>
            <a:ext cx="19442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800" dirty="0" err="1" smtClean="0"/>
              <a:t>Tansporteri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95338" y="2780928"/>
            <a:ext cx="12961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Aktīvie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779792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Pasīvie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47664" y="1412776"/>
            <a:ext cx="1152128" cy="448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63390" y="2384644"/>
            <a:ext cx="728690" cy="395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27735" y="1412776"/>
            <a:ext cx="787783" cy="4486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97690" y="2384644"/>
            <a:ext cx="546518" cy="395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Kanālu un </a:t>
            </a:r>
            <a:r>
              <a:rPr lang="lv-LV" dirty="0" err="1" smtClean="0"/>
              <a:t>transporteru</a:t>
            </a:r>
            <a:r>
              <a:rPr lang="lv-LV" dirty="0" smtClean="0"/>
              <a:t> salīdzinājums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0" y="980728"/>
            <a:ext cx="8686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Membrāna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636" y="196600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Kanāls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5736" y="2196832"/>
            <a:ext cx="180020" cy="230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80112" y="35455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Transporteris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55776" y="422108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5776" y="6237312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457490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 dirty="0" err="1" smtClean="0"/>
              <a:t>Transportmolekulas</a:t>
            </a:r>
            <a:r>
              <a:rPr lang="lv-LV" sz="2000" dirty="0" smtClean="0"/>
              <a:t> koncentrācija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Transporta ātrums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55776" y="4381154"/>
            <a:ext cx="1872208" cy="1856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571750" y="5162261"/>
            <a:ext cx="2491740" cy="1078519"/>
          </a:xfrm>
          <a:custGeom>
            <a:avLst/>
            <a:gdLst>
              <a:gd name="connsiteX0" fmla="*/ 0 w 2491740"/>
              <a:gd name="connsiteY0" fmla="*/ 1078519 h 1078519"/>
              <a:gd name="connsiteX1" fmla="*/ 525780 w 2491740"/>
              <a:gd name="connsiteY1" fmla="*/ 609889 h 1078519"/>
              <a:gd name="connsiteX2" fmla="*/ 1051560 w 2491740"/>
              <a:gd name="connsiteY2" fmla="*/ 129829 h 1078519"/>
              <a:gd name="connsiteX3" fmla="*/ 1531620 w 2491740"/>
              <a:gd name="connsiteY3" fmla="*/ 15529 h 1078519"/>
              <a:gd name="connsiteX4" fmla="*/ 2491740 w 2491740"/>
              <a:gd name="connsiteY4" fmla="*/ 4099 h 107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40" h="1078519">
                <a:moveTo>
                  <a:pt x="0" y="1078519"/>
                </a:moveTo>
                <a:lnTo>
                  <a:pt x="525780" y="609889"/>
                </a:lnTo>
                <a:cubicBezTo>
                  <a:pt x="701040" y="451774"/>
                  <a:pt x="883920" y="228889"/>
                  <a:pt x="1051560" y="129829"/>
                </a:cubicBezTo>
                <a:cubicBezTo>
                  <a:pt x="1219200" y="30769"/>
                  <a:pt x="1291590" y="36484"/>
                  <a:pt x="1531620" y="15529"/>
                </a:cubicBezTo>
                <a:cubicBezTo>
                  <a:pt x="1771650" y="-5426"/>
                  <a:pt x="2131695" y="-664"/>
                  <a:pt x="2491740" y="409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1970" y="42210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Kanāli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30316" y="493990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Transporteri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Jonu kanāla piemērs: Bakteriālais K</a:t>
            </a:r>
            <a:r>
              <a:rPr lang="lv-LV" sz="3200" baseline="30000" dirty="0" smtClean="0"/>
              <a:t>+</a:t>
            </a:r>
            <a:r>
              <a:rPr lang="lv-LV" sz="3200" dirty="0" smtClean="0"/>
              <a:t> kanāls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1512168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Homotetramērs</a:t>
            </a:r>
            <a:r>
              <a:rPr lang="lv-LV" sz="2400" dirty="0" smtClean="0"/>
              <a:t>, katrā </a:t>
            </a:r>
            <a:r>
              <a:rPr lang="lv-LV" sz="2400" dirty="0" err="1" smtClean="0"/>
              <a:t>monomērā</a:t>
            </a:r>
            <a:r>
              <a:rPr lang="lv-LV" sz="2400" dirty="0" smtClean="0"/>
              <a:t> ir divas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spirāles</a:t>
            </a:r>
          </a:p>
          <a:p>
            <a:r>
              <a:rPr lang="lv-LV" sz="2400" dirty="0" smtClean="0"/>
              <a:t>Starp spirālēm ir šaurs kanāls jonu transportam</a:t>
            </a:r>
          </a:p>
          <a:p>
            <a:endParaRPr lang="lv-LV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219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-58057" y="3077029"/>
            <a:ext cx="1146628" cy="2452914"/>
          </a:xfrm>
          <a:custGeom>
            <a:avLst/>
            <a:gdLst>
              <a:gd name="connsiteX0" fmla="*/ 72571 w 1146628"/>
              <a:gd name="connsiteY0" fmla="*/ 0 h 2452914"/>
              <a:gd name="connsiteX1" fmla="*/ 783771 w 1146628"/>
              <a:gd name="connsiteY1" fmla="*/ 14514 h 2452914"/>
              <a:gd name="connsiteX2" fmla="*/ 696686 w 1146628"/>
              <a:gd name="connsiteY2" fmla="*/ 261257 h 2452914"/>
              <a:gd name="connsiteX3" fmla="*/ 870857 w 1146628"/>
              <a:gd name="connsiteY3" fmla="*/ 682171 h 2452914"/>
              <a:gd name="connsiteX4" fmla="*/ 827314 w 1146628"/>
              <a:gd name="connsiteY4" fmla="*/ 1117600 h 2452914"/>
              <a:gd name="connsiteX5" fmla="*/ 943428 w 1146628"/>
              <a:gd name="connsiteY5" fmla="*/ 1901371 h 2452914"/>
              <a:gd name="connsiteX6" fmla="*/ 1146628 w 1146628"/>
              <a:gd name="connsiteY6" fmla="*/ 2438400 h 2452914"/>
              <a:gd name="connsiteX7" fmla="*/ 0 w 1146628"/>
              <a:gd name="connsiteY7" fmla="*/ 2452914 h 245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628" h="2452914">
                <a:moveTo>
                  <a:pt x="72571" y="0"/>
                </a:moveTo>
                <a:lnTo>
                  <a:pt x="783771" y="14514"/>
                </a:lnTo>
                <a:lnTo>
                  <a:pt x="696686" y="261257"/>
                </a:lnTo>
                <a:lnTo>
                  <a:pt x="870857" y="682171"/>
                </a:lnTo>
                <a:lnTo>
                  <a:pt x="827314" y="1117600"/>
                </a:lnTo>
                <a:lnTo>
                  <a:pt x="943428" y="1901371"/>
                </a:lnTo>
                <a:lnTo>
                  <a:pt x="1146628" y="2438400"/>
                </a:lnTo>
                <a:lnTo>
                  <a:pt x="0" y="2452914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Freeform 8"/>
          <p:cNvSpPr/>
          <p:nvPr/>
        </p:nvSpPr>
        <p:spPr>
          <a:xfrm>
            <a:off x="3120571" y="3120571"/>
            <a:ext cx="1175658" cy="2322286"/>
          </a:xfrm>
          <a:custGeom>
            <a:avLst/>
            <a:gdLst>
              <a:gd name="connsiteX0" fmla="*/ 1045029 w 1175658"/>
              <a:gd name="connsiteY0" fmla="*/ 0 h 2322286"/>
              <a:gd name="connsiteX1" fmla="*/ 246743 w 1175658"/>
              <a:gd name="connsiteY1" fmla="*/ 14515 h 2322286"/>
              <a:gd name="connsiteX2" fmla="*/ 290286 w 1175658"/>
              <a:gd name="connsiteY2" fmla="*/ 333829 h 2322286"/>
              <a:gd name="connsiteX3" fmla="*/ 87086 w 1175658"/>
              <a:gd name="connsiteY3" fmla="*/ 609600 h 2322286"/>
              <a:gd name="connsiteX4" fmla="*/ 29029 w 1175658"/>
              <a:gd name="connsiteY4" fmla="*/ 1654629 h 2322286"/>
              <a:gd name="connsiteX5" fmla="*/ 0 w 1175658"/>
              <a:gd name="connsiteY5" fmla="*/ 2322286 h 2322286"/>
              <a:gd name="connsiteX6" fmla="*/ 1175658 w 1175658"/>
              <a:gd name="connsiteY6" fmla="*/ 2293258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58" h="2322286">
                <a:moveTo>
                  <a:pt x="1045029" y="0"/>
                </a:moveTo>
                <a:lnTo>
                  <a:pt x="246743" y="14515"/>
                </a:lnTo>
                <a:lnTo>
                  <a:pt x="290286" y="333829"/>
                </a:lnTo>
                <a:lnTo>
                  <a:pt x="87086" y="609600"/>
                </a:lnTo>
                <a:lnTo>
                  <a:pt x="29029" y="1654629"/>
                </a:lnTo>
                <a:lnTo>
                  <a:pt x="0" y="2322286"/>
                </a:lnTo>
                <a:lnTo>
                  <a:pt x="1175658" y="2293258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Selektivitātes filtrs K</a:t>
            </a:r>
            <a:r>
              <a:rPr lang="lv-LV" sz="3600" baseline="30000" dirty="0" smtClean="0"/>
              <a:t>+</a:t>
            </a:r>
            <a:r>
              <a:rPr lang="lv-LV" sz="3600" dirty="0" smtClean="0"/>
              <a:t> kanālā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25144"/>
            <a:ext cx="9144000" cy="2132856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Selektivitātes filtru veido 4 cilpas (parādītas tikai 2) ar uz kanāla iekšpusi eksponētām galvenās </a:t>
            </a:r>
            <a:r>
              <a:rPr lang="lv-LV" sz="2400" dirty="0"/>
              <a:t>ķ</a:t>
            </a:r>
            <a:r>
              <a:rPr lang="lv-LV" sz="2400" dirty="0" smtClean="0"/>
              <a:t>ēdes </a:t>
            </a:r>
            <a:r>
              <a:rPr lang="lv-LV" sz="2400" dirty="0" err="1" smtClean="0"/>
              <a:t>karbonilgrupām</a:t>
            </a:r>
            <a:endParaRPr lang="lv-LV" sz="2400" dirty="0" smtClean="0"/>
          </a:p>
          <a:p>
            <a:r>
              <a:rPr lang="lv-LV" sz="2400" dirty="0" smtClean="0"/>
              <a:t>Kanāla diametrs precīzi atbilst </a:t>
            </a:r>
            <a:r>
              <a:rPr lang="lv-LV" sz="2400" dirty="0" err="1" smtClean="0"/>
              <a:t>hidratētam</a:t>
            </a:r>
            <a:r>
              <a:rPr lang="lv-LV" sz="2400" dirty="0" smtClean="0"/>
              <a:t> K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jonam</a:t>
            </a:r>
          </a:p>
          <a:p>
            <a:r>
              <a:rPr lang="lv-LV" sz="2400" dirty="0"/>
              <a:t>K</a:t>
            </a:r>
            <a:r>
              <a:rPr lang="lv-LV" sz="2400" dirty="0" smtClean="0"/>
              <a:t>anāls transportē 10</a:t>
            </a:r>
            <a:r>
              <a:rPr lang="lv-LV" sz="2400" baseline="30000" dirty="0" smtClean="0"/>
              <a:t>8</a:t>
            </a:r>
            <a:r>
              <a:rPr lang="lv-LV" sz="2400" dirty="0" smtClean="0"/>
              <a:t> jonus sekundē</a:t>
            </a:r>
          </a:p>
          <a:p>
            <a:r>
              <a:rPr lang="lv-LV" sz="2400" dirty="0" err="1" smtClean="0"/>
              <a:t>Na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/K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selektivitāte ir 1 : 10000</a:t>
            </a:r>
            <a:endParaRPr lang="lv-LV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4824536" cy="35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2768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lv-LV" dirty="0" smtClean="0"/>
              <a:t>Kanālu vārti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296144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Can 4"/>
          <p:cNvSpPr/>
          <p:nvPr/>
        </p:nvSpPr>
        <p:spPr>
          <a:xfrm>
            <a:off x="2088232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Can 5"/>
          <p:cNvSpPr/>
          <p:nvPr/>
        </p:nvSpPr>
        <p:spPr>
          <a:xfrm>
            <a:off x="2736304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3168352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5112568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Can 8"/>
          <p:cNvSpPr/>
          <p:nvPr/>
        </p:nvSpPr>
        <p:spPr>
          <a:xfrm rot="450234">
            <a:off x="5904656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Can 9"/>
          <p:cNvSpPr/>
          <p:nvPr/>
        </p:nvSpPr>
        <p:spPr>
          <a:xfrm rot="21085161">
            <a:off x="6552728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/>
        </p:nvSpPr>
        <p:spPr>
          <a:xfrm>
            <a:off x="6408712" y="1124744"/>
            <a:ext cx="144016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0" y="119675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Ligandu</a:t>
            </a:r>
            <a:r>
              <a:rPr lang="lv-LV" sz="2400" dirty="0" smtClean="0"/>
              <a:t> regulētie vārti</a:t>
            </a:r>
            <a:endParaRPr lang="lv-LV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48472" y="1772816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50883" y="1516629"/>
            <a:ext cx="144016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355112" y="36450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Atvērti</a:t>
            </a:r>
            <a:endParaRPr lang="lv-LV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67480" y="35730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Aizvērti</a:t>
            </a:r>
            <a:endParaRPr lang="lv-LV" sz="2400" dirty="0"/>
          </a:p>
        </p:txBody>
      </p:sp>
      <p:sp>
        <p:nvSpPr>
          <p:cNvPr id="21" name="Rectangle 20"/>
          <p:cNvSpPr/>
          <p:nvPr/>
        </p:nvSpPr>
        <p:spPr>
          <a:xfrm>
            <a:off x="1491016" y="4437112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Can 21"/>
          <p:cNvSpPr/>
          <p:nvPr/>
        </p:nvSpPr>
        <p:spPr>
          <a:xfrm>
            <a:off x="2283104" y="4293096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Can 22"/>
          <p:cNvSpPr/>
          <p:nvPr/>
        </p:nvSpPr>
        <p:spPr>
          <a:xfrm>
            <a:off x="2931176" y="4293096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3363224" y="4437112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43344" y="486916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08273" y="4408083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Can 31"/>
          <p:cNvSpPr/>
          <p:nvPr/>
        </p:nvSpPr>
        <p:spPr>
          <a:xfrm>
            <a:off x="6129390" y="427858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Can 32"/>
          <p:cNvSpPr/>
          <p:nvPr/>
        </p:nvSpPr>
        <p:spPr>
          <a:xfrm>
            <a:off x="6603584" y="427858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Rectangle 33"/>
          <p:cNvSpPr/>
          <p:nvPr/>
        </p:nvSpPr>
        <p:spPr>
          <a:xfrm>
            <a:off x="7035632" y="4365104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Oval 34"/>
          <p:cNvSpPr/>
          <p:nvPr/>
        </p:nvSpPr>
        <p:spPr>
          <a:xfrm>
            <a:off x="7683704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37" name="Oval 36"/>
          <p:cNvSpPr/>
          <p:nvPr/>
        </p:nvSpPr>
        <p:spPr>
          <a:xfrm>
            <a:off x="5274309" y="415133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38" name="Oval 37"/>
          <p:cNvSpPr/>
          <p:nvPr/>
        </p:nvSpPr>
        <p:spPr>
          <a:xfrm>
            <a:off x="5550080" y="416584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39" name="Oval 38"/>
          <p:cNvSpPr/>
          <p:nvPr/>
        </p:nvSpPr>
        <p:spPr>
          <a:xfrm>
            <a:off x="7467680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3" name="Oval 42"/>
          <p:cNvSpPr/>
          <p:nvPr/>
        </p:nvSpPr>
        <p:spPr>
          <a:xfrm>
            <a:off x="7179648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4" name="Oval 43"/>
          <p:cNvSpPr/>
          <p:nvPr/>
        </p:nvSpPr>
        <p:spPr>
          <a:xfrm>
            <a:off x="5811496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5" name="Oval 44"/>
          <p:cNvSpPr/>
          <p:nvPr/>
        </p:nvSpPr>
        <p:spPr>
          <a:xfrm>
            <a:off x="12486365" y="409609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6" name="Oval 45"/>
          <p:cNvSpPr/>
          <p:nvPr/>
        </p:nvSpPr>
        <p:spPr>
          <a:xfrm>
            <a:off x="5300726" y="5357123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47" name="Oval 46"/>
          <p:cNvSpPr/>
          <p:nvPr/>
        </p:nvSpPr>
        <p:spPr>
          <a:xfrm>
            <a:off x="5525578" y="5357123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48" name="Oval 47"/>
          <p:cNvSpPr/>
          <p:nvPr/>
        </p:nvSpPr>
        <p:spPr>
          <a:xfrm>
            <a:off x="5739488" y="5373216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49" name="Oval 48"/>
          <p:cNvSpPr/>
          <p:nvPr/>
        </p:nvSpPr>
        <p:spPr>
          <a:xfrm>
            <a:off x="7099546" y="529716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50" name="Oval 49"/>
          <p:cNvSpPr/>
          <p:nvPr/>
        </p:nvSpPr>
        <p:spPr>
          <a:xfrm>
            <a:off x="7414339" y="531215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51" name="Oval 50"/>
          <p:cNvSpPr/>
          <p:nvPr/>
        </p:nvSpPr>
        <p:spPr>
          <a:xfrm>
            <a:off x="7669172" y="531215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430937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Sprieguma regulētie vārti</a:t>
            </a:r>
            <a:endParaRPr lang="lv-LV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2564904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Liganda</a:t>
            </a:r>
            <a:r>
              <a:rPr lang="lv-LV" sz="2000" dirty="0" smtClean="0"/>
              <a:t> piesaistīšanās izraisa spirāļu pārbīdīšanos vai “vāka” atvēršanos/aizvēršanos</a:t>
            </a:r>
            <a:endParaRPr lang="lv-LV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Potenciālu starpības izmaiņas izraisa nobīdi lādētā proteīna daļā (“sprieguma sensorā”), kas izraisa spirāļu pārbīdīšanos vai “vāka” atvēršanos/ aizvēršanos</a:t>
            </a:r>
            <a:endParaRPr lang="lv-LV" sz="2000" dirty="0"/>
          </a:p>
        </p:txBody>
      </p:sp>
      <p:sp>
        <p:nvSpPr>
          <p:cNvPr id="55" name="Rounded Rectangle 54"/>
          <p:cNvSpPr/>
          <p:nvPr/>
        </p:nvSpPr>
        <p:spPr>
          <a:xfrm>
            <a:off x="2483768" y="4149080"/>
            <a:ext cx="21602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+++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952328" y="4148989"/>
            <a:ext cx="21602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+++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98615" y="4437112"/>
            <a:ext cx="220993" cy="860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+++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345414" y="4437112"/>
            <a:ext cx="216025" cy="8600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+++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endCxn id="55" idx="1"/>
          </p:cNvCxnSpPr>
          <p:nvPr/>
        </p:nvCxnSpPr>
        <p:spPr>
          <a:xfrm>
            <a:off x="1691680" y="3645024"/>
            <a:ext cx="79208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7504" y="3356992"/>
            <a:ext cx="2052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Sprieguma sensors (daudz arginīnu)</a:t>
            </a:r>
            <a:endParaRPr lang="lv-LV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6" grpId="0" animBg="1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6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5566"/>
            <a:ext cx="8229600" cy="1143000"/>
          </a:xfrm>
        </p:spPr>
        <p:txBody>
          <a:bodyPr/>
          <a:lstStyle/>
          <a:p>
            <a:r>
              <a:rPr lang="lv-LV" dirty="0" err="1" smtClean="0"/>
              <a:t>Akvaporīni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3" y="1268760"/>
            <a:ext cx="8229600" cy="535719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Kanāli ūdens molekulu transportam caur membrānu</a:t>
            </a:r>
          </a:p>
          <a:p>
            <a:r>
              <a:rPr lang="lv-LV" dirty="0" smtClean="0"/>
              <a:t>Zīdītājos ir 11 dažādi </a:t>
            </a:r>
            <a:r>
              <a:rPr lang="lv-LV" dirty="0" err="1" smtClean="0"/>
              <a:t>akvaporīni</a:t>
            </a:r>
            <a:r>
              <a:rPr lang="lv-LV" dirty="0" smtClean="0"/>
              <a:t> ar dažādām funkcijām</a:t>
            </a:r>
          </a:p>
          <a:p>
            <a:r>
              <a:rPr lang="lv-LV" dirty="0" smtClean="0"/>
              <a:t>Daži ir nozīmīgi sviedru, siekalu un asaru producēšanā</a:t>
            </a:r>
          </a:p>
          <a:p>
            <a:r>
              <a:rPr lang="lv-LV" dirty="0" smtClean="0"/>
              <a:t>Citi darbojas nierēs urīna atdalīšanā</a:t>
            </a:r>
          </a:p>
          <a:p>
            <a:r>
              <a:rPr lang="lv-LV" dirty="0" err="1" smtClean="0"/>
              <a:t>Akvaporīnu</a:t>
            </a:r>
            <a:r>
              <a:rPr lang="lv-LV" dirty="0" smtClean="0"/>
              <a:t> kanālā ir sašaurinājums 2.8Å diametrā, kas precīzi atbilst ūdens molekulas izmēram</a:t>
            </a:r>
          </a:p>
          <a:p>
            <a:r>
              <a:rPr lang="lv-LV" dirty="0" smtClean="0"/>
              <a:t>Pozitīvi lādēti atlikumi atgrūž līdzīga izmēra H</a:t>
            </a:r>
            <a:r>
              <a:rPr lang="lv-LV" baseline="-25000" dirty="0" smtClean="0"/>
              <a:t>3</a:t>
            </a:r>
            <a:r>
              <a:rPr lang="lv-LV" dirty="0" smtClean="0"/>
              <a:t>O</a:t>
            </a:r>
            <a:r>
              <a:rPr lang="lv-LV" baseline="30000" dirty="0" smtClean="0"/>
              <a:t>+</a:t>
            </a:r>
            <a:r>
              <a:rPr lang="lv-LV" dirty="0" smtClean="0"/>
              <a:t> jonus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Akvaporīnu</a:t>
            </a:r>
            <a:r>
              <a:rPr lang="lv-LV" dirty="0" smtClean="0"/>
              <a:t> uzbūve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_11_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531225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/>
              <a:t>T</a:t>
            </a:r>
            <a:r>
              <a:rPr lang="lv-LV" dirty="0" smtClean="0"/>
              <a:t>aukskābes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92" y="1052737"/>
            <a:ext cx="8579296" cy="2736304"/>
          </a:xfrm>
        </p:spPr>
        <p:txBody>
          <a:bodyPr>
            <a:normAutofit/>
          </a:bodyPr>
          <a:lstStyle/>
          <a:p>
            <a:r>
              <a:rPr lang="lv-LV" sz="2400" dirty="0" smtClean="0"/>
              <a:t>Karbonskābes ar 4-36 C atomu garu, parasti nesazarotu ogļūdeņraža ķēdi</a:t>
            </a:r>
          </a:p>
          <a:p>
            <a:r>
              <a:rPr lang="lv-LV" sz="2400" dirty="0" smtClean="0"/>
              <a:t>Piesātinātās taukskābes ogļūdeņraža ķēdē nesatur dubultsaites</a:t>
            </a:r>
          </a:p>
          <a:p>
            <a:r>
              <a:rPr lang="lv-LV" sz="2400" dirty="0" smtClean="0"/>
              <a:t>Nepiesātinātās taukskābes satur vienu vai vairākas dubultsaites</a:t>
            </a:r>
          </a:p>
          <a:p>
            <a:r>
              <a:rPr lang="lv-LV" sz="2400" dirty="0" smtClean="0"/>
              <a:t>Gandrīz visas dabā sastopamās nepiesātinātās taukskābes satur </a:t>
            </a:r>
            <a:r>
              <a:rPr lang="lv-LV" sz="2400" i="1" dirty="0" err="1" smtClean="0"/>
              <a:t>cis-</a:t>
            </a:r>
            <a:r>
              <a:rPr lang="lv-LV" sz="2400" dirty="0" smtClean="0"/>
              <a:t> dubultsaites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4703" y="4437112"/>
            <a:ext cx="372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/>
              <a:t>Stearīnskābe</a:t>
            </a:r>
            <a:r>
              <a:rPr lang="lv-LV" sz="2400" dirty="0" smtClean="0"/>
              <a:t>, piesātināta taukskābe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3141" y="4601686"/>
            <a:ext cx="372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Oleīnskābe, nepiesātināta taukskābe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0189"/>
            <a:ext cx="4360932" cy="80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8661"/>
            <a:ext cx="4366115" cy="68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5102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/>
              <a:t>T</a:t>
            </a:r>
            <a:r>
              <a:rPr lang="lv-LV" sz="3600" dirty="0" smtClean="0"/>
              <a:t>aukskābju nomenklatūra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4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Bieži lieto triviālos nosaukumus – </a:t>
            </a:r>
            <a:r>
              <a:rPr lang="lv-LV" sz="2400" dirty="0" err="1" smtClean="0"/>
              <a:t>steraīnskābe</a:t>
            </a:r>
            <a:r>
              <a:rPr lang="lv-LV" sz="2400" dirty="0" smtClean="0"/>
              <a:t>, </a:t>
            </a:r>
            <a:r>
              <a:rPr lang="lv-LV" sz="2400" dirty="0" err="1" smtClean="0"/>
              <a:t>palmitīnskābe</a:t>
            </a:r>
            <a:r>
              <a:rPr lang="lv-LV" sz="2400" dirty="0" smtClean="0"/>
              <a:t>, u.c.</a:t>
            </a:r>
          </a:p>
          <a:p>
            <a:r>
              <a:rPr lang="lv-LV" sz="2400" dirty="0" smtClean="0"/>
              <a:t>Sistemātiskajā nosaukumā norāda oglekļa atomu skaita un dubultsaišu skaita IUPAC nosaukumus, dubultsaišu veidu un atrašanās vietu</a:t>
            </a:r>
          </a:p>
          <a:p>
            <a:r>
              <a:rPr lang="lv-LV" sz="2400" dirty="0" smtClean="0"/>
              <a:t>Piemērs: </a:t>
            </a:r>
            <a:r>
              <a:rPr lang="lv-LV" sz="2400" dirty="0" err="1" smtClean="0"/>
              <a:t>cis-,cis,-cis,</a:t>
            </a:r>
            <a:r>
              <a:rPr lang="lv-LV" sz="2400" dirty="0" smtClean="0"/>
              <a:t>-</a:t>
            </a:r>
            <a:r>
              <a:rPr lang="lv-LV" sz="2400" dirty="0" err="1" smtClean="0"/>
              <a:t>cis-5,8,11,14-ikosatetraēnskābe</a:t>
            </a:r>
            <a:r>
              <a:rPr lang="lv-LV" sz="2400" dirty="0" smtClean="0"/>
              <a:t> – tātad 20 C atomi (</a:t>
            </a:r>
            <a:r>
              <a:rPr lang="lv-LV" sz="2400" dirty="0" err="1" smtClean="0"/>
              <a:t>ikosa-),</a:t>
            </a:r>
            <a:r>
              <a:rPr lang="lv-LV" sz="2400" dirty="0" smtClean="0"/>
              <a:t> 4 dubultsaites (</a:t>
            </a:r>
            <a:r>
              <a:rPr lang="lv-LV" sz="2400" dirty="0" err="1" smtClean="0"/>
              <a:t>tetra-),</a:t>
            </a:r>
            <a:r>
              <a:rPr lang="lv-LV" sz="2400" dirty="0" smtClean="0"/>
              <a:t> visas </a:t>
            </a:r>
            <a:r>
              <a:rPr lang="lv-LV" sz="2400" dirty="0" err="1" smtClean="0"/>
              <a:t>cis-</a:t>
            </a:r>
            <a:r>
              <a:rPr lang="lv-LV" sz="2400" dirty="0" smtClean="0"/>
              <a:t> </a:t>
            </a:r>
            <a:r>
              <a:rPr lang="lv-LV" sz="2400" dirty="0" err="1" smtClean="0"/>
              <a:t>konformācijā</a:t>
            </a:r>
            <a:r>
              <a:rPr lang="lv-LV" sz="2400" dirty="0" smtClean="0"/>
              <a:t> un atrodas aiz 5., 8., 11. un 14. C atomiem. Triviālais nosaukums – </a:t>
            </a:r>
            <a:r>
              <a:rPr lang="lv-LV" sz="2400" dirty="0" err="1" smtClean="0"/>
              <a:t>arahidonskābe</a:t>
            </a:r>
            <a:endParaRPr lang="lv-LV" sz="2400" dirty="0" smtClean="0"/>
          </a:p>
          <a:p>
            <a:endParaRPr lang="lv-LV" sz="2400" dirty="0"/>
          </a:p>
          <a:p>
            <a:endParaRPr lang="lv-LV" sz="2400" dirty="0" smtClean="0"/>
          </a:p>
          <a:p>
            <a:r>
              <a:rPr lang="lv-LV" sz="2400" dirty="0" smtClean="0"/>
              <a:t>Dažkārt lieto vienkāršotus apzīmējumus, piemēram, norādot C atomu skaitu, aiz kola dubultsaišu skaitu un aiz «delta» simbola dubultsaišu atrašanās vietas, </a:t>
            </a:r>
            <a:r>
              <a:rPr lang="lv-LV" sz="2400" dirty="0" err="1" smtClean="0"/>
              <a:t>arahidonskābei</a:t>
            </a:r>
            <a:r>
              <a:rPr lang="lv-LV" sz="2400" dirty="0" smtClean="0"/>
              <a:t> : 20:4(</a:t>
            </a:r>
            <a:r>
              <a:rPr lang="el-GR" sz="2400" dirty="0" smtClean="0"/>
              <a:t>Δ</a:t>
            </a:r>
            <a:r>
              <a:rPr lang="lv-LV" sz="2400" baseline="30000" dirty="0" smtClean="0"/>
              <a:t>5,8,11,14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4" name="AutoShape 5" descr="http://upload.wikimedia.org/wikipedia/commons/6/6d/Arachidonic_acid1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33400"/>
            <a:ext cx="66008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File:Arachidonic acid1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8" y="3645024"/>
            <a:ext cx="7620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-251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Ja dubultsaišu nav, bieži lieto prefiksu n-, </a:t>
            </a:r>
            <a:r>
              <a:rPr lang="lv-LV" sz="2400" dirty="0" err="1" smtClean="0"/>
              <a:t>pimēram</a:t>
            </a:r>
            <a:r>
              <a:rPr lang="lv-LV" sz="2400" dirty="0" smtClean="0"/>
              <a:t>, n-</a:t>
            </a:r>
            <a:r>
              <a:rPr lang="lv-LV" sz="2400" dirty="0" err="1" smtClean="0"/>
              <a:t>heksadekānkābe</a:t>
            </a:r>
            <a:endParaRPr lang="lv-LV" sz="2400" dirty="0" smtClean="0"/>
          </a:p>
          <a:p>
            <a:r>
              <a:rPr lang="lv-LV" sz="2400" dirty="0" smtClean="0"/>
              <a:t>Nepiesātinātu taukskābju klasifikācijā bieži lieto t.s. «omega» nomenklatūru, dubultsaites numurējot no </a:t>
            </a:r>
            <a:r>
              <a:rPr lang="lv-LV" sz="2400" dirty="0" err="1" smtClean="0"/>
              <a:t>karboksilgrupai</a:t>
            </a:r>
            <a:r>
              <a:rPr lang="lv-LV" sz="2400" dirty="0" smtClean="0"/>
              <a:t> vistālākā C atoma (pretēji «delta» nomenklatūrai)</a:t>
            </a:r>
          </a:p>
          <a:p>
            <a:r>
              <a:rPr lang="lv-LV" sz="2400" dirty="0" smtClean="0"/>
              <a:t>Omega nomenklatūrai ir vairāk bioloģiska jēga, jo taukskābēm ar vienādiem omega numuriem ir līdzīga bioķīmiska izcelsme</a:t>
            </a:r>
          </a:p>
          <a:p>
            <a:r>
              <a:rPr lang="lv-LV" sz="2400" dirty="0" smtClean="0"/>
              <a:t>Piemēram, cilvēka organisms nespēj sintezēt t.s. </a:t>
            </a:r>
            <a:r>
              <a:rPr lang="el-GR" sz="2400" dirty="0" smtClean="0"/>
              <a:t>ω</a:t>
            </a:r>
            <a:r>
              <a:rPr lang="lv-LV" sz="2400" dirty="0" smtClean="0"/>
              <a:t>-3 taukskābes, un tās ir jāuzņem ar uzturu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Taukskābju nomenklatūra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533106"/>
            <a:ext cx="6838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534" y="5609431"/>
            <a:ext cx="842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20:5 (</a:t>
            </a:r>
            <a:r>
              <a:rPr lang="el-GR" sz="2400" dirty="0"/>
              <a:t>Δ</a:t>
            </a:r>
            <a:r>
              <a:rPr lang="lv-LV" sz="2400" baseline="30000" dirty="0" smtClean="0"/>
              <a:t>5,8,11,14,17</a:t>
            </a:r>
            <a:r>
              <a:rPr lang="lv-LV" sz="2400" dirty="0" smtClean="0"/>
              <a:t>) </a:t>
            </a:r>
            <a:r>
              <a:rPr lang="lv-LV" sz="2400" dirty="0" err="1" smtClean="0"/>
              <a:t>Eikosapentaēnskābe</a:t>
            </a:r>
            <a:r>
              <a:rPr lang="lv-LV" sz="2400" dirty="0" smtClean="0"/>
              <a:t> (EPA) ir omega-3  taukskābe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Dažu taukskābju triviālie nosaukumi</a:t>
            </a:r>
            <a:endParaRPr lang="en-US" dirty="0"/>
          </a:p>
        </p:txBody>
      </p:sp>
      <p:sp>
        <p:nvSpPr>
          <p:cNvPr id="6" name="AutoShape 12" descr="http://upload.wikimedia.org/wikipedia/commons/9/9e/Linoleic_acid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03238"/>
            <a:ext cx="66008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337" y="3645024"/>
            <a:ext cx="73329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400" b="1" dirty="0"/>
              <a:t>N</a:t>
            </a:r>
            <a:r>
              <a:rPr lang="lv-LV" sz="2400" b="1" dirty="0" smtClean="0"/>
              <a:t>epiesātinātās taukskābes:</a:t>
            </a:r>
            <a:r>
              <a:rPr lang="lv-LV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lv-LV" sz="2400" dirty="0" err="1"/>
              <a:t>Miristoleīnskābe</a:t>
            </a:r>
            <a:r>
              <a:rPr lang="lv-LV" sz="2400" dirty="0"/>
              <a:t>, C14:1 (</a:t>
            </a:r>
            <a:r>
              <a:rPr lang="el-GR" sz="2400" dirty="0"/>
              <a:t>Δ</a:t>
            </a:r>
            <a:r>
              <a:rPr lang="lv-LV" sz="2400" baseline="30000" dirty="0"/>
              <a:t>9</a:t>
            </a:r>
            <a:r>
              <a:rPr lang="lv-LV" sz="2400" dirty="0"/>
              <a:t>)</a:t>
            </a:r>
          </a:p>
          <a:p>
            <a:pPr>
              <a:spcAft>
                <a:spcPts val="600"/>
              </a:spcAft>
            </a:pPr>
            <a:r>
              <a:rPr lang="lv-LV" sz="2400" dirty="0" err="1" smtClean="0"/>
              <a:t>Palmitoleīnskābe</a:t>
            </a:r>
            <a:r>
              <a:rPr lang="lv-LV" sz="2400" dirty="0" smtClean="0"/>
              <a:t>, C16:1</a:t>
            </a:r>
            <a:r>
              <a:rPr lang="lv-LV" sz="2400" dirty="0"/>
              <a:t> (</a:t>
            </a:r>
            <a:r>
              <a:rPr lang="el-GR" sz="2400" dirty="0" smtClean="0"/>
              <a:t>Δ</a:t>
            </a:r>
            <a:r>
              <a:rPr lang="lv-LV" sz="2400" baseline="30000" dirty="0"/>
              <a:t>9</a:t>
            </a:r>
            <a:r>
              <a:rPr lang="lv-LV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lv-LV" sz="2400" dirty="0" smtClean="0"/>
              <a:t>Oleīnskābe, C18:1</a:t>
            </a:r>
            <a:r>
              <a:rPr lang="lv-LV" sz="2400" dirty="0"/>
              <a:t> (</a:t>
            </a:r>
            <a:r>
              <a:rPr lang="el-GR" sz="2400" dirty="0"/>
              <a:t>Δ</a:t>
            </a:r>
            <a:r>
              <a:rPr lang="lv-LV" sz="2400" baseline="30000" dirty="0"/>
              <a:t>9</a:t>
            </a:r>
            <a:r>
              <a:rPr lang="lv-LV" sz="2400" dirty="0"/>
              <a:t>)</a:t>
            </a:r>
            <a:endParaRPr lang="lv-LV" sz="2400" dirty="0" smtClean="0"/>
          </a:p>
          <a:p>
            <a:pPr>
              <a:spcAft>
                <a:spcPts val="600"/>
              </a:spcAft>
            </a:pPr>
            <a:r>
              <a:rPr lang="lv-LV" sz="2400" dirty="0" err="1" smtClean="0"/>
              <a:t>Linolīnskābe</a:t>
            </a:r>
            <a:r>
              <a:rPr lang="lv-LV" sz="2400" dirty="0" smtClean="0"/>
              <a:t>, C18:2 </a:t>
            </a:r>
            <a:r>
              <a:rPr lang="lv-LV" sz="2400" dirty="0"/>
              <a:t>(</a:t>
            </a:r>
            <a:r>
              <a:rPr lang="el-GR" sz="2400" dirty="0"/>
              <a:t>Δ</a:t>
            </a:r>
            <a:r>
              <a:rPr lang="lv-LV" sz="2400" baseline="30000" dirty="0" smtClean="0"/>
              <a:t>9,12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97" y="1190256"/>
            <a:ext cx="5324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56" y="1127025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Piesātinātās taukskābes:</a:t>
            </a:r>
          </a:p>
          <a:p>
            <a:r>
              <a:rPr lang="lv-LV" sz="2400" dirty="0" smtClean="0"/>
              <a:t>Sviestskābe, C4:0</a:t>
            </a:r>
          </a:p>
          <a:p>
            <a:r>
              <a:rPr lang="lv-LV" sz="2400" dirty="0" err="1" smtClean="0"/>
              <a:t>Laurilskābe</a:t>
            </a:r>
            <a:r>
              <a:rPr lang="lv-LV" sz="2400" dirty="0" smtClean="0"/>
              <a:t>, C12:0</a:t>
            </a:r>
          </a:p>
          <a:p>
            <a:r>
              <a:rPr lang="lv-LV" sz="2400" dirty="0" err="1" smtClean="0"/>
              <a:t>Miristilskābe</a:t>
            </a:r>
            <a:r>
              <a:rPr lang="lv-LV" sz="2400" dirty="0" smtClean="0"/>
              <a:t>, C14:0</a:t>
            </a:r>
          </a:p>
          <a:p>
            <a:r>
              <a:rPr lang="lv-LV" sz="2400" dirty="0" err="1" smtClean="0"/>
              <a:t>Palmitīnskābe</a:t>
            </a:r>
            <a:r>
              <a:rPr lang="lv-LV" sz="2400" dirty="0" smtClean="0"/>
              <a:t>, C16:0</a:t>
            </a:r>
          </a:p>
          <a:p>
            <a:r>
              <a:rPr lang="lv-LV" sz="2400" dirty="0" err="1" smtClean="0"/>
              <a:t>Stearīnskābe</a:t>
            </a:r>
            <a:r>
              <a:rPr lang="lv-LV" sz="2400" dirty="0" smtClean="0"/>
              <a:t>, C18:0</a:t>
            </a:r>
            <a:endParaRPr lang="en-US" sz="2400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59" y="3645024"/>
            <a:ext cx="5433085" cy="24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FF-5B8D-4FCE-9745-6F7B8AC87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17581</TotalTime>
  <Words>2527</Words>
  <Application>Microsoft Office PowerPoint</Application>
  <PresentationFormat>On-screen Show (4:3)</PresentationFormat>
  <Paragraphs>459</Paragraphs>
  <Slides>58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Symbol</vt:lpstr>
      <vt:lpstr>Tahoma</vt:lpstr>
      <vt:lpstr>Times New Roman</vt:lpstr>
      <vt:lpstr>Office Theme</vt:lpstr>
      <vt:lpstr>PowerPoint Presentation</vt:lpstr>
      <vt:lpstr>Lipīdi un membrānas</vt:lpstr>
      <vt:lpstr>Kas ir lipīdi?</vt:lpstr>
      <vt:lpstr>Lipīdu funkcionālais iedalījums</vt:lpstr>
      <vt:lpstr>Lipīdu ķīmiskais iedalījums 8 klasēs</vt:lpstr>
      <vt:lpstr>Taukskābes</vt:lpstr>
      <vt:lpstr>Taukskābju nomenklatūra</vt:lpstr>
      <vt:lpstr>Taukskābju nomenklatūra</vt:lpstr>
      <vt:lpstr>Dažu taukskābju triviālie nosaukumi</vt:lpstr>
      <vt:lpstr>Triglicerīdi</vt:lpstr>
      <vt:lpstr>Tauki un eļļas</vt:lpstr>
      <vt:lpstr>Hidrogenētie tauki un trans-tauki</vt:lpstr>
      <vt:lpstr>Hidrogenētie tauki un trans-tauki</vt:lpstr>
      <vt:lpstr>Vaski</vt:lpstr>
      <vt:lpstr>Lipīdi šūnu membrānās</vt:lpstr>
      <vt:lpstr>Membrānu lipīdu vispārējā struktūra</vt:lpstr>
      <vt:lpstr>Polāro membrānu lipīdu iedalījums</vt:lpstr>
      <vt:lpstr>Glicerofosfolipīdi</vt:lpstr>
      <vt:lpstr>Ēteru lipīdi </vt:lpstr>
      <vt:lpstr>Ekstremofīlu membrānu lipīdi</vt:lpstr>
      <vt:lpstr>Galaktolipīdi</vt:lpstr>
      <vt:lpstr>Sulfolipīdi</vt:lpstr>
      <vt:lpstr>Sfingolipīdi</vt:lpstr>
      <vt:lpstr>Sfingolipīdu iedalījums</vt:lpstr>
      <vt:lpstr>Sfingolipīdu iedalījums</vt:lpstr>
      <vt:lpstr>Sfingolipīdi, glikoproteīni un asins grupas</vt:lpstr>
      <vt:lpstr>Asins grupas</vt:lpstr>
      <vt:lpstr>Steroli</vt:lpstr>
      <vt:lpstr>PowerPoint Presentation</vt:lpstr>
      <vt:lpstr>PowerPoint Presentation</vt:lpstr>
      <vt:lpstr>Saharolipīdi</vt:lpstr>
      <vt:lpstr>Lipīdi kā signālmolekulas, kofaktori un pigmenti</vt:lpstr>
      <vt:lpstr>Eikazanoīdi</vt:lpstr>
      <vt:lpstr>Steroīdie hormoni</vt:lpstr>
      <vt:lpstr>D3 vitamīns – sterolu atvasinājums</vt:lpstr>
      <vt:lpstr>Amerikāņu reģionālista J.S. Karija glezna «Bioķīmisko pētījumu sociālie ieguvumi» (1943)</vt:lpstr>
      <vt:lpstr>Augu signālmolekulas</vt:lpstr>
      <vt:lpstr>Jasmonāti</vt:lpstr>
      <vt:lpstr>Lipīdi kā pigmenti</vt:lpstr>
      <vt:lpstr>β-karotēns un vitamīns A</vt:lpstr>
      <vt:lpstr>Poliketīdi</vt:lpstr>
      <vt:lpstr>Membrānu un to proteīnu struktūra</vt:lpstr>
      <vt:lpstr>Šūnu membrānas var veidot “gēla fāzi” vai “šķidro fāzi”</vt:lpstr>
      <vt:lpstr>Proteīni šūnu membrānās</vt:lpstr>
      <vt:lpstr>Transmembrānu proteīnu struktūru iedalījums</vt:lpstr>
      <vt:lpstr>Kāpēc tikai a-spirāles un b-mucas ?</vt:lpstr>
      <vt:lpstr>Aminoskābju sekvences īpatnības transmembrānu a-spirālēs</vt:lpstr>
      <vt:lpstr>TMHMM servera ģenerēts varbūtības plots karnitīna transportproteīnam</vt:lpstr>
      <vt:lpstr>Intergrālo a-spirāļu saturošo membrānu proteīnu iedalījums tipos</vt:lpstr>
      <vt:lpstr>PowerPoint Presentation</vt:lpstr>
      <vt:lpstr>Membrānu proteīnu funkcijas</vt:lpstr>
      <vt:lpstr>Transportproteīni</vt:lpstr>
      <vt:lpstr>Kanālu un transporteru salīdzinājums</vt:lpstr>
      <vt:lpstr>Jonu kanāla piemērs: Bakteriālais K+ kanāls</vt:lpstr>
      <vt:lpstr>Selektivitātes filtrs K+ kanālā</vt:lpstr>
      <vt:lpstr>Kanālu vārti</vt:lpstr>
      <vt:lpstr>Akvaporīni</vt:lpstr>
      <vt:lpstr>Akvaporīnu uzbūve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Kaspars</dc:creator>
  <cp:lastModifiedBy>Kaspars Tars</cp:lastModifiedBy>
  <cp:revision>150</cp:revision>
  <dcterms:created xsi:type="dcterms:W3CDTF">2013-07-11T17:38:22Z</dcterms:created>
  <dcterms:modified xsi:type="dcterms:W3CDTF">2014-10-01T20:53:54Z</dcterms:modified>
</cp:coreProperties>
</file>