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61" r:id="rId3"/>
    <p:sldId id="266" r:id="rId4"/>
    <p:sldId id="268" r:id="rId5"/>
    <p:sldId id="265" r:id="rId6"/>
    <p:sldId id="270" r:id="rId7"/>
    <p:sldId id="271" r:id="rId8"/>
    <p:sldId id="275" r:id="rId9"/>
    <p:sldId id="272" r:id="rId10"/>
  </p:sldIdLst>
  <p:sldSz cx="9144000" cy="6858000" type="screen4x3"/>
  <p:notesSz cx="6781800" cy="9926638"/>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243"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38780" cy="496332"/>
          </a:xfrm>
          <a:prstGeom prst="rect">
            <a:avLst/>
          </a:prstGeom>
        </p:spPr>
        <p:txBody>
          <a:bodyPr vert="horz" lIns="91436" tIns="45718" rIns="91436" bIns="45718" rtlCol="0"/>
          <a:lstStyle>
            <a:lvl1pPr algn="l">
              <a:defRPr sz="1200"/>
            </a:lvl1pPr>
          </a:lstStyle>
          <a:p>
            <a:endParaRPr lang="lv-LV"/>
          </a:p>
        </p:txBody>
      </p:sp>
      <p:sp>
        <p:nvSpPr>
          <p:cNvPr id="3" name="Date Placeholder 2"/>
          <p:cNvSpPr>
            <a:spLocks noGrp="1"/>
          </p:cNvSpPr>
          <p:nvPr>
            <p:ph type="dt" sz="quarter" idx="1"/>
          </p:nvPr>
        </p:nvSpPr>
        <p:spPr>
          <a:xfrm>
            <a:off x="3841452" y="0"/>
            <a:ext cx="2938780" cy="496332"/>
          </a:xfrm>
          <a:prstGeom prst="rect">
            <a:avLst/>
          </a:prstGeom>
        </p:spPr>
        <p:txBody>
          <a:bodyPr vert="horz" lIns="91436" tIns="45718" rIns="91436" bIns="45718" rtlCol="0"/>
          <a:lstStyle>
            <a:lvl1pPr algn="r">
              <a:defRPr sz="1200"/>
            </a:lvl1pPr>
          </a:lstStyle>
          <a:p>
            <a:fld id="{22419AD2-2CE0-4710-8D10-49A53DBBC3E2}" type="datetimeFigureOut">
              <a:rPr lang="lv-LV" smtClean="0"/>
              <a:t>2015.05.05.</a:t>
            </a:fld>
            <a:endParaRPr lang="lv-LV"/>
          </a:p>
        </p:txBody>
      </p:sp>
      <p:sp>
        <p:nvSpPr>
          <p:cNvPr id="4" name="Footer Placeholder 3"/>
          <p:cNvSpPr>
            <a:spLocks noGrp="1"/>
          </p:cNvSpPr>
          <p:nvPr>
            <p:ph type="ftr" sz="quarter" idx="2"/>
          </p:nvPr>
        </p:nvSpPr>
        <p:spPr>
          <a:xfrm>
            <a:off x="1" y="9428583"/>
            <a:ext cx="2938780" cy="496332"/>
          </a:xfrm>
          <a:prstGeom prst="rect">
            <a:avLst/>
          </a:prstGeom>
        </p:spPr>
        <p:txBody>
          <a:bodyPr vert="horz" lIns="91436" tIns="45718" rIns="91436" bIns="45718" rtlCol="0" anchor="b"/>
          <a:lstStyle>
            <a:lvl1pPr algn="l">
              <a:defRPr sz="1200"/>
            </a:lvl1pPr>
          </a:lstStyle>
          <a:p>
            <a:endParaRPr lang="lv-LV"/>
          </a:p>
        </p:txBody>
      </p:sp>
      <p:sp>
        <p:nvSpPr>
          <p:cNvPr id="5" name="Slide Number Placeholder 4"/>
          <p:cNvSpPr>
            <a:spLocks noGrp="1"/>
          </p:cNvSpPr>
          <p:nvPr>
            <p:ph type="sldNum" sz="quarter" idx="3"/>
          </p:nvPr>
        </p:nvSpPr>
        <p:spPr>
          <a:xfrm>
            <a:off x="3841452" y="9428583"/>
            <a:ext cx="2938780" cy="496332"/>
          </a:xfrm>
          <a:prstGeom prst="rect">
            <a:avLst/>
          </a:prstGeom>
        </p:spPr>
        <p:txBody>
          <a:bodyPr vert="horz" lIns="91436" tIns="45718" rIns="91436" bIns="45718" rtlCol="0" anchor="b"/>
          <a:lstStyle>
            <a:lvl1pPr algn="r">
              <a:defRPr sz="1200"/>
            </a:lvl1pPr>
          </a:lstStyle>
          <a:p>
            <a:fld id="{D0026F40-680F-4D3B-9F1F-D579FB85B602}" type="slidenum">
              <a:rPr lang="lv-LV" smtClean="0"/>
              <a:t>‹#›</a:t>
            </a:fld>
            <a:endParaRPr lang="lv-LV"/>
          </a:p>
        </p:txBody>
      </p:sp>
    </p:spTree>
    <p:extLst>
      <p:ext uri="{BB962C8B-B14F-4D97-AF65-F5344CB8AC3E}">
        <p14:creationId xmlns:p14="http://schemas.microsoft.com/office/powerpoint/2010/main" val="552058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463" cy="496888"/>
          </a:xfrm>
          <a:prstGeom prst="rect">
            <a:avLst/>
          </a:prstGeom>
        </p:spPr>
        <p:txBody>
          <a:bodyPr vert="horz" lIns="91436" tIns="45718" rIns="91436" bIns="45718" rtlCol="0"/>
          <a:lstStyle>
            <a:lvl1pPr algn="l">
              <a:defRPr sz="1200"/>
            </a:lvl1pPr>
          </a:lstStyle>
          <a:p>
            <a:endParaRPr lang="lv-LV"/>
          </a:p>
        </p:txBody>
      </p:sp>
      <p:sp>
        <p:nvSpPr>
          <p:cNvPr id="3" name="Date Placeholder 2"/>
          <p:cNvSpPr>
            <a:spLocks noGrp="1"/>
          </p:cNvSpPr>
          <p:nvPr>
            <p:ph type="dt" idx="1"/>
          </p:nvPr>
        </p:nvSpPr>
        <p:spPr>
          <a:xfrm>
            <a:off x="3841750" y="0"/>
            <a:ext cx="2938463" cy="496888"/>
          </a:xfrm>
          <a:prstGeom prst="rect">
            <a:avLst/>
          </a:prstGeom>
        </p:spPr>
        <p:txBody>
          <a:bodyPr vert="horz" lIns="91436" tIns="45718" rIns="91436" bIns="45718" rtlCol="0"/>
          <a:lstStyle>
            <a:lvl1pPr algn="r">
              <a:defRPr sz="1200"/>
            </a:lvl1pPr>
          </a:lstStyle>
          <a:p>
            <a:fld id="{AC654523-3E05-4073-86C0-EB2A5C62EB97}" type="datetimeFigureOut">
              <a:rPr lang="lv-LV" smtClean="0"/>
              <a:t>2015.05.05.</a:t>
            </a:fld>
            <a:endParaRPr lang="lv-LV"/>
          </a:p>
        </p:txBody>
      </p:sp>
      <p:sp>
        <p:nvSpPr>
          <p:cNvPr id="4" name="Slide Image Placeholder 3"/>
          <p:cNvSpPr>
            <a:spLocks noGrp="1" noRot="1" noChangeAspect="1"/>
          </p:cNvSpPr>
          <p:nvPr>
            <p:ph type="sldImg" idx="2"/>
          </p:nvPr>
        </p:nvSpPr>
        <p:spPr>
          <a:xfrm>
            <a:off x="909638" y="744538"/>
            <a:ext cx="4962525" cy="3722687"/>
          </a:xfrm>
          <a:prstGeom prst="rect">
            <a:avLst/>
          </a:prstGeom>
          <a:noFill/>
          <a:ln w="12700">
            <a:solidFill>
              <a:prstClr val="black"/>
            </a:solidFill>
          </a:ln>
        </p:spPr>
        <p:txBody>
          <a:bodyPr vert="horz" lIns="91436" tIns="45718" rIns="91436" bIns="45718" rtlCol="0" anchor="ctr"/>
          <a:lstStyle/>
          <a:p>
            <a:endParaRPr lang="lv-LV"/>
          </a:p>
        </p:txBody>
      </p:sp>
      <p:sp>
        <p:nvSpPr>
          <p:cNvPr id="5" name="Notes Placeholder 4"/>
          <p:cNvSpPr>
            <a:spLocks noGrp="1"/>
          </p:cNvSpPr>
          <p:nvPr>
            <p:ph type="body" sz="quarter" idx="3"/>
          </p:nvPr>
        </p:nvSpPr>
        <p:spPr>
          <a:xfrm>
            <a:off x="677864" y="4714876"/>
            <a:ext cx="5426075" cy="4467225"/>
          </a:xfrm>
          <a:prstGeom prst="rect">
            <a:avLst/>
          </a:prstGeom>
        </p:spPr>
        <p:txBody>
          <a:bodyPr vert="horz" lIns="91436" tIns="45718" rIns="91436" bIns="4571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9428164"/>
            <a:ext cx="2938463" cy="496887"/>
          </a:xfrm>
          <a:prstGeom prst="rect">
            <a:avLst/>
          </a:prstGeom>
        </p:spPr>
        <p:txBody>
          <a:bodyPr vert="horz" lIns="91436" tIns="45718" rIns="91436" bIns="45718" rtlCol="0" anchor="b"/>
          <a:lstStyle>
            <a:lvl1pPr algn="l">
              <a:defRPr sz="1200"/>
            </a:lvl1pPr>
          </a:lstStyle>
          <a:p>
            <a:endParaRPr lang="lv-LV"/>
          </a:p>
        </p:txBody>
      </p:sp>
      <p:sp>
        <p:nvSpPr>
          <p:cNvPr id="7" name="Slide Number Placeholder 6"/>
          <p:cNvSpPr>
            <a:spLocks noGrp="1"/>
          </p:cNvSpPr>
          <p:nvPr>
            <p:ph type="sldNum" sz="quarter" idx="5"/>
          </p:nvPr>
        </p:nvSpPr>
        <p:spPr>
          <a:xfrm>
            <a:off x="3841750" y="9428164"/>
            <a:ext cx="2938463" cy="496887"/>
          </a:xfrm>
          <a:prstGeom prst="rect">
            <a:avLst/>
          </a:prstGeom>
        </p:spPr>
        <p:txBody>
          <a:bodyPr vert="horz" lIns="91436" tIns="45718" rIns="91436" bIns="45718" rtlCol="0" anchor="b"/>
          <a:lstStyle>
            <a:lvl1pPr algn="r">
              <a:defRPr sz="1200"/>
            </a:lvl1pPr>
          </a:lstStyle>
          <a:p>
            <a:fld id="{38F04BD2-5743-42CB-8949-8E1B3B27584B}" type="slidenum">
              <a:rPr lang="lv-LV" smtClean="0"/>
              <a:t>‹#›</a:t>
            </a:fld>
            <a:endParaRPr lang="lv-LV"/>
          </a:p>
        </p:txBody>
      </p:sp>
    </p:spTree>
    <p:extLst>
      <p:ext uri="{BB962C8B-B14F-4D97-AF65-F5344CB8AC3E}">
        <p14:creationId xmlns:p14="http://schemas.microsoft.com/office/powerpoint/2010/main" val="2061119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fld id="{27630659-3EB1-49C6-9F1C-D36ACBDFE051}" type="datetime1">
              <a:rPr lang="lv-LV" smtClean="0"/>
              <a:t>2015.05.05.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C5093B1C-7BA2-4E3B-80B7-2E9264F043E2}" type="slidenum">
              <a:rPr lang="lv-LV" smtClean="0"/>
              <a:t>‹#›</a:t>
            </a:fld>
            <a:endParaRPr lang="lv-LV"/>
          </a:p>
        </p:txBody>
      </p:sp>
    </p:spTree>
    <p:extLst>
      <p:ext uri="{BB962C8B-B14F-4D97-AF65-F5344CB8AC3E}">
        <p14:creationId xmlns:p14="http://schemas.microsoft.com/office/powerpoint/2010/main" val="65854986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473D7742-C762-4020-9B4F-8BBF88D61542}" type="datetime1">
              <a:rPr lang="lv-LV" smtClean="0"/>
              <a:t>2015.05.05.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C5093B1C-7BA2-4E3B-80B7-2E9264F043E2}" type="slidenum">
              <a:rPr lang="lv-LV" smtClean="0"/>
              <a:t>‹#›</a:t>
            </a:fld>
            <a:endParaRPr lang="lv-LV"/>
          </a:p>
        </p:txBody>
      </p:sp>
    </p:spTree>
    <p:extLst>
      <p:ext uri="{BB962C8B-B14F-4D97-AF65-F5344CB8AC3E}">
        <p14:creationId xmlns:p14="http://schemas.microsoft.com/office/powerpoint/2010/main" val="61145039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87E2ADEE-0B22-4536-B5F3-B46691CD6543}" type="datetime1">
              <a:rPr lang="lv-LV" smtClean="0"/>
              <a:t>2015.05.05.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C5093B1C-7BA2-4E3B-80B7-2E9264F043E2}" type="slidenum">
              <a:rPr lang="lv-LV" smtClean="0"/>
              <a:t>‹#›</a:t>
            </a:fld>
            <a:endParaRPr lang="lv-LV"/>
          </a:p>
        </p:txBody>
      </p:sp>
    </p:spTree>
    <p:extLst>
      <p:ext uri="{BB962C8B-B14F-4D97-AF65-F5344CB8AC3E}">
        <p14:creationId xmlns:p14="http://schemas.microsoft.com/office/powerpoint/2010/main" val="73720396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1BBB848E-7A2A-4A4D-9659-6A48598FBD83}" type="datetime1">
              <a:rPr lang="lv-LV" smtClean="0"/>
              <a:t>2015.05.05.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C5093B1C-7BA2-4E3B-80B7-2E9264F043E2}" type="slidenum">
              <a:rPr lang="lv-LV" smtClean="0"/>
              <a:t>‹#›</a:t>
            </a:fld>
            <a:endParaRPr lang="lv-LV"/>
          </a:p>
        </p:txBody>
      </p:sp>
    </p:spTree>
    <p:extLst>
      <p:ext uri="{BB962C8B-B14F-4D97-AF65-F5344CB8AC3E}">
        <p14:creationId xmlns:p14="http://schemas.microsoft.com/office/powerpoint/2010/main" val="62509421"/>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2885AA-3563-459E-9DDA-56C991D060E6}" type="datetime1">
              <a:rPr lang="lv-LV" smtClean="0"/>
              <a:t>2015.05.05.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C5093B1C-7BA2-4E3B-80B7-2E9264F043E2}" type="slidenum">
              <a:rPr lang="lv-LV" smtClean="0"/>
              <a:t>‹#›</a:t>
            </a:fld>
            <a:endParaRPr lang="lv-LV"/>
          </a:p>
        </p:txBody>
      </p:sp>
    </p:spTree>
    <p:extLst>
      <p:ext uri="{BB962C8B-B14F-4D97-AF65-F5344CB8AC3E}">
        <p14:creationId xmlns:p14="http://schemas.microsoft.com/office/powerpoint/2010/main" val="337088093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p>
            <a:fld id="{55E19F37-5ACE-4EF7-B81D-753110E4B59E}" type="datetime1">
              <a:rPr lang="lv-LV" smtClean="0"/>
              <a:t>2015.05.05.</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C5093B1C-7BA2-4E3B-80B7-2E9264F043E2}" type="slidenum">
              <a:rPr lang="lv-LV" smtClean="0"/>
              <a:t>‹#›</a:t>
            </a:fld>
            <a:endParaRPr lang="lv-LV"/>
          </a:p>
        </p:txBody>
      </p:sp>
    </p:spTree>
    <p:extLst>
      <p:ext uri="{BB962C8B-B14F-4D97-AF65-F5344CB8AC3E}">
        <p14:creationId xmlns:p14="http://schemas.microsoft.com/office/powerpoint/2010/main" val="663986451"/>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p>
            <a:fld id="{713BDB9F-A931-40E7-AAD8-BF68AE40D4F8}" type="datetime1">
              <a:rPr lang="lv-LV" smtClean="0"/>
              <a:t>2015.05.05.</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C5093B1C-7BA2-4E3B-80B7-2E9264F043E2}" type="slidenum">
              <a:rPr lang="lv-LV" smtClean="0"/>
              <a:t>‹#›</a:t>
            </a:fld>
            <a:endParaRPr lang="lv-LV"/>
          </a:p>
        </p:txBody>
      </p:sp>
    </p:spTree>
    <p:extLst>
      <p:ext uri="{BB962C8B-B14F-4D97-AF65-F5344CB8AC3E}">
        <p14:creationId xmlns:p14="http://schemas.microsoft.com/office/powerpoint/2010/main" val="165037161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p>
            <a:fld id="{E9E8E787-14E4-4460-A962-10DA9D9DC630}" type="datetime1">
              <a:rPr lang="lv-LV" smtClean="0"/>
              <a:t>2015.05.05.</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C5093B1C-7BA2-4E3B-80B7-2E9264F043E2}" type="slidenum">
              <a:rPr lang="lv-LV" smtClean="0"/>
              <a:t>‹#›</a:t>
            </a:fld>
            <a:endParaRPr lang="lv-LV"/>
          </a:p>
        </p:txBody>
      </p:sp>
    </p:spTree>
    <p:extLst>
      <p:ext uri="{BB962C8B-B14F-4D97-AF65-F5344CB8AC3E}">
        <p14:creationId xmlns:p14="http://schemas.microsoft.com/office/powerpoint/2010/main" val="168155343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418E15-FA72-40B1-9303-0365C14799FC}" type="datetime1">
              <a:rPr lang="lv-LV" smtClean="0"/>
              <a:t>2015.05.05.</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C5093B1C-7BA2-4E3B-80B7-2E9264F043E2}" type="slidenum">
              <a:rPr lang="lv-LV" smtClean="0"/>
              <a:t>‹#›</a:t>
            </a:fld>
            <a:endParaRPr lang="lv-LV"/>
          </a:p>
        </p:txBody>
      </p:sp>
    </p:spTree>
    <p:extLst>
      <p:ext uri="{BB962C8B-B14F-4D97-AF65-F5344CB8AC3E}">
        <p14:creationId xmlns:p14="http://schemas.microsoft.com/office/powerpoint/2010/main" val="372783845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4BB3DB-7CF0-4C8E-8C24-D812F773B4B7}" type="datetime1">
              <a:rPr lang="lv-LV" smtClean="0"/>
              <a:t>2015.05.05.</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C5093B1C-7BA2-4E3B-80B7-2E9264F043E2}" type="slidenum">
              <a:rPr lang="lv-LV" smtClean="0"/>
              <a:t>‹#›</a:t>
            </a:fld>
            <a:endParaRPr lang="lv-LV"/>
          </a:p>
        </p:txBody>
      </p:sp>
    </p:spTree>
    <p:extLst>
      <p:ext uri="{BB962C8B-B14F-4D97-AF65-F5344CB8AC3E}">
        <p14:creationId xmlns:p14="http://schemas.microsoft.com/office/powerpoint/2010/main" val="249150081"/>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BE3BF9-C77F-4170-9F4A-979F1CAC988B}" type="datetime1">
              <a:rPr lang="lv-LV" smtClean="0"/>
              <a:t>2015.05.05.</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C5093B1C-7BA2-4E3B-80B7-2E9264F043E2}" type="slidenum">
              <a:rPr lang="lv-LV" smtClean="0"/>
              <a:t>‹#›</a:t>
            </a:fld>
            <a:endParaRPr lang="lv-LV"/>
          </a:p>
        </p:txBody>
      </p:sp>
    </p:spTree>
    <p:extLst>
      <p:ext uri="{BB962C8B-B14F-4D97-AF65-F5344CB8AC3E}">
        <p14:creationId xmlns:p14="http://schemas.microsoft.com/office/powerpoint/2010/main" val="1913556429"/>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15DD7C-343B-4F88-B617-1CB93FDA1E4C}" type="datetime1">
              <a:rPr lang="lv-LV" smtClean="0"/>
              <a:t>2015.05.05.</a:t>
            </a:fld>
            <a:endParaRPr 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93B1C-7BA2-4E3B-80B7-2E9264F043E2}" type="slidenum">
              <a:rPr lang="lv-LV" smtClean="0"/>
              <a:t>‹#›</a:t>
            </a:fld>
            <a:endParaRPr lang="lv-LV"/>
          </a:p>
        </p:txBody>
      </p:sp>
    </p:spTree>
    <p:extLst>
      <p:ext uri="{BB962C8B-B14F-4D97-AF65-F5344CB8AC3E}">
        <p14:creationId xmlns:p14="http://schemas.microsoft.com/office/powerpoint/2010/main" val="3789410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ec.europa.eu/food/dyna/gm_register/index_en.cf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7"/>
            <a:ext cx="7772400" cy="3168351"/>
          </a:xfrm>
        </p:spPr>
        <p:txBody>
          <a:bodyPr>
            <a:normAutofit fontScale="90000"/>
          </a:bodyPr>
          <a:lstStyle/>
          <a:p>
            <a:r>
              <a:rPr lang="lv-LV" b="1" dirty="0" smtClean="0">
                <a:solidFill>
                  <a:srgbClr val="7030A0"/>
                </a:solidFill>
              </a:rPr>
              <a:t/>
            </a:r>
            <a:br>
              <a:rPr lang="lv-LV" b="1" dirty="0" smtClean="0">
                <a:solidFill>
                  <a:srgbClr val="7030A0"/>
                </a:solidFill>
              </a:rPr>
            </a:br>
            <a:r>
              <a:rPr lang="lv-LV" b="1" dirty="0">
                <a:solidFill>
                  <a:srgbClr val="7030A0"/>
                </a:solidFill>
              </a:rPr>
              <a:t/>
            </a:r>
            <a:br>
              <a:rPr lang="lv-LV" b="1" dirty="0">
                <a:solidFill>
                  <a:srgbClr val="7030A0"/>
                </a:solidFill>
              </a:rPr>
            </a:br>
            <a:r>
              <a:rPr lang="lv-LV" b="1" dirty="0" smtClean="0">
                <a:solidFill>
                  <a:srgbClr val="7030A0"/>
                </a:solidFill>
              </a:rPr>
              <a:t/>
            </a:r>
            <a:br>
              <a:rPr lang="lv-LV" b="1" dirty="0" smtClean="0">
                <a:solidFill>
                  <a:srgbClr val="7030A0"/>
                </a:solidFill>
              </a:rPr>
            </a:br>
            <a:r>
              <a:rPr lang="lv-LV" b="1" dirty="0">
                <a:solidFill>
                  <a:srgbClr val="7030A0"/>
                </a:solidFill>
              </a:rPr>
              <a:t/>
            </a:r>
            <a:br>
              <a:rPr lang="lv-LV" b="1" dirty="0">
                <a:solidFill>
                  <a:srgbClr val="7030A0"/>
                </a:solidFill>
              </a:rPr>
            </a:br>
            <a:r>
              <a:rPr lang="it-IT" b="1" dirty="0" smtClean="0">
                <a:solidFill>
                  <a:srgbClr val="7030A0"/>
                </a:solidFill>
              </a:rPr>
              <a:t>Ģenētiski modificēt</a:t>
            </a:r>
            <a:r>
              <a:rPr lang="lv-LV" b="1" dirty="0">
                <a:solidFill>
                  <a:srgbClr val="7030A0"/>
                </a:solidFill>
              </a:rPr>
              <a:t>ā</a:t>
            </a:r>
            <a:r>
              <a:rPr lang="lv-LV" b="1" dirty="0" smtClean="0">
                <a:solidFill>
                  <a:srgbClr val="7030A0"/>
                </a:solidFill>
              </a:rPr>
              <a:t>s</a:t>
            </a:r>
            <a:r>
              <a:rPr lang="it-IT" b="1" dirty="0" smtClean="0">
                <a:solidFill>
                  <a:srgbClr val="7030A0"/>
                </a:solidFill>
              </a:rPr>
              <a:t> pārtika</a:t>
            </a:r>
            <a:r>
              <a:rPr lang="lv-LV" b="1" dirty="0" smtClean="0">
                <a:solidFill>
                  <a:srgbClr val="7030A0"/>
                </a:solidFill>
              </a:rPr>
              <a:t>s</a:t>
            </a:r>
            <a:br>
              <a:rPr lang="lv-LV" b="1" dirty="0" smtClean="0">
                <a:solidFill>
                  <a:srgbClr val="7030A0"/>
                </a:solidFill>
              </a:rPr>
            </a:br>
            <a:r>
              <a:rPr lang="lv-LV" b="1" dirty="0" smtClean="0">
                <a:solidFill>
                  <a:srgbClr val="7030A0"/>
                </a:solidFill>
              </a:rPr>
              <a:t>uzraudzība</a:t>
            </a:r>
            <a:r>
              <a:rPr lang="it-IT" dirty="0">
                <a:solidFill>
                  <a:srgbClr val="7030A0"/>
                </a:solidFill>
              </a:rPr>
              <a:t/>
            </a:r>
            <a:br>
              <a:rPr lang="it-IT" dirty="0">
                <a:solidFill>
                  <a:srgbClr val="7030A0"/>
                </a:solidFill>
              </a:rPr>
            </a:br>
            <a:endParaRPr lang="lv-LV" dirty="0">
              <a:solidFill>
                <a:srgbClr val="7030A0"/>
              </a:solidFill>
            </a:endParaRPr>
          </a:p>
        </p:txBody>
      </p:sp>
      <p:sp>
        <p:nvSpPr>
          <p:cNvPr id="3" name="Subtitle 2"/>
          <p:cNvSpPr>
            <a:spLocks noGrp="1"/>
          </p:cNvSpPr>
          <p:nvPr>
            <p:ph type="subTitle" idx="1"/>
          </p:nvPr>
        </p:nvSpPr>
        <p:spPr>
          <a:xfrm>
            <a:off x="755576" y="4293096"/>
            <a:ext cx="7848872" cy="1944216"/>
          </a:xfrm>
        </p:spPr>
        <p:txBody>
          <a:bodyPr>
            <a:normAutofit fontScale="55000" lnSpcReduction="20000"/>
          </a:bodyPr>
          <a:lstStyle/>
          <a:p>
            <a:pPr lvl="0"/>
            <a:endParaRPr lang="lv-LV" sz="2500" b="1" dirty="0" smtClean="0">
              <a:solidFill>
                <a:srgbClr val="7030A0"/>
              </a:solidFill>
            </a:endParaRPr>
          </a:p>
          <a:p>
            <a:pPr lvl="0"/>
            <a:endParaRPr lang="lv-LV" sz="2500" b="1" dirty="0">
              <a:solidFill>
                <a:srgbClr val="7030A0"/>
              </a:solidFill>
            </a:endParaRPr>
          </a:p>
          <a:p>
            <a:pPr lvl="0"/>
            <a:r>
              <a:rPr lang="lv-LV" sz="2500" b="1" dirty="0" smtClean="0">
                <a:solidFill>
                  <a:srgbClr val="7030A0"/>
                </a:solidFill>
              </a:rPr>
              <a:t>RĪGA</a:t>
            </a:r>
            <a:endParaRPr lang="lv-LV" sz="2500" b="1" dirty="0">
              <a:solidFill>
                <a:srgbClr val="7030A0"/>
              </a:solidFill>
            </a:endParaRPr>
          </a:p>
          <a:p>
            <a:pPr lvl="0"/>
            <a:r>
              <a:rPr lang="lv-LV" sz="2500" b="1" dirty="0" smtClean="0">
                <a:solidFill>
                  <a:srgbClr val="7030A0"/>
                </a:solidFill>
              </a:rPr>
              <a:t>2014.gada </a:t>
            </a:r>
            <a:r>
              <a:rPr lang="lv-LV" sz="2500" b="1" dirty="0">
                <a:solidFill>
                  <a:srgbClr val="7030A0"/>
                </a:solidFill>
              </a:rPr>
              <a:t>23.maijs</a:t>
            </a:r>
          </a:p>
          <a:p>
            <a:endParaRPr lang="lv-LV" dirty="0" smtClean="0"/>
          </a:p>
          <a:p>
            <a:pPr algn="l"/>
            <a:r>
              <a:rPr lang="lv-LV" sz="2300" b="1" dirty="0">
                <a:solidFill>
                  <a:srgbClr val="7030A0"/>
                </a:solidFill>
              </a:rPr>
              <a:t>Ernests Zavadskis</a:t>
            </a:r>
          </a:p>
          <a:p>
            <a:pPr algn="l"/>
            <a:r>
              <a:rPr lang="lv-LV" sz="2300" b="1" dirty="0" smtClean="0">
                <a:solidFill>
                  <a:srgbClr val="7030A0"/>
                </a:solidFill>
              </a:rPr>
              <a:t>Pārtikas un veterinārā dienesta </a:t>
            </a:r>
            <a:endParaRPr lang="lv-LV" sz="2300" b="1" dirty="0">
              <a:solidFill>
                <a:srgbClr val="7030A0"/>
              </a:solidFill>
            </a:endParaRPr>
          </a:p>
          <a:p>
            <a:pPr algn="l"/>
            <a:r>
              <a:rPr lang="lv-LV" sz="2300" b="1" dirty="0">
                <a:solidFill>
                  <a:srgbClr val="7030A0"/>
                </a:solidFill>
              </a:rPr>
              <a:t>Pārtikas uzraudzības departamenta direktors</a:t>
            </a:r>
          </a:p>
          <a:p>
            <a:pPr algn="l"/>
            <a:endParaRPr lang="lv-LV" b="1" dirty="0" smtClean="0">
              <a:solidFill>
                <a:srgbClr val="7030A0"/>
              </a:solidFill>
            </a:endParaRPr>
          </a:p>
          <a:p>
            <a:pPr algn="l"/>
            <a:endParaRPr lang="lv-LV" b="1" dirty="0">
              <a:solidFill>
                <a:srgbClr val="7030A0"/>
              </a:solidFill>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44624"/>
            <a:ext cx="208823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5093B1C-7BA2-4E3B-80B7-2E9264F043E2}" type="slidenum">
              <a:rPr lang="lv-LV" smtClean="0"/>
              <a:t>1</a:t>
            </a:fld>
            <a:endParaRPr lang="lv-LV"/>
          </a:p>
        </p:txBody>
      </p:sp>
    </p:spTree>
    <p:extLst>
      <p:ext uri="{BB962C8B-B14F-4D97-AF65-F5344CB8AC3E}">
        <p14:creationId xmlns:p14="http://schemas.microsoft.com/office/powerpoint/2010/main" val="411254096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lv-LV" dirty="0" smtClean="0"/>
              <a:t>2</a:t>
            </a:r>
            <a:endParaRPr lang="ru-RU" dirty="0"/>
          </a:p>
        </p:txBody>
      </p:sp>
      <p:sp>
        <p:nvSpPr>
          <p:cNvPr id="307202" name="Rectangle 2"/>
          <p:cNvSpPr>
            <a:spLocks noGrp="1" noChangeArrowheads="1"/>
          </p:cNvSpPr>
          <p:nvPr>
            <p:ph type="title"/>
          </p:nvPr>
        </p:nvSpPr>
        <p:spPr>
          <a:xfrm>
            <a:off x="371740" y="404665"/>
            <a:ext cx="8314531" cy="864095"/>
          </a:xfrm>
        </p:spPr>
        <p:txBody>
          <a:bodyPr>
            <a:normAutofit fontScale="90000"/>
          </a:bodyPr>
          <a:lstStyle/>
          <a:p>
            <a:r>
              <a:rPr lang="lv-LV" sz="1700" dirty="0"/>
              <a:t/>
            </a:r>
            <a:br>
              <a:rPr lang="lv-LV" sz="1700" dirty="0"/>
            </a:br>
            <a:r>
              <a:rPr lang="lv-LV" sz="3600" b="1" dirty="0"/>
              <a:t>Normatīvā bāze</a:t>
            </a:r>
          </a:p>
        </p:txBody>
      </p:sp>
      <p:sp>
        <p:nvSpPr>
          <p:cNvPr id="307203" name="Rectangle 3"/>
          <p:cNvSpPr>
            <a:spLocks noGrp="1" noChangeArrowheads="1"/>
          </p:cNvSpPr>
          <p:nvPr>
            <p:ph type="body" idx="1"/>
          </p:nvPr>
        </p:nvSpPr>
        <p:spPr>
          <a:xfrm>
            <a:off x="251520" y="1196752"/>
            <a:ext cx="8434751" cy="5256584"/>
          </a:xfrm>
        </p:spPr>
        <p:txBody>
          <a:bodyPr>
            <a:normAutofit/>
          </a:bodyPr>
          <a:lstStyle/>
          <a:p>
            <a:pPr marL="804301" indent="-804301" algn="ctr">
              <a:lnSpc>
                <a:spcPct val="80000"/>
              </a:lnSpc>
              <a:buNone/>
            </a:pPr>
            <a:r>
              <a:rPr lang="lv-LV" sz="2400" b="1" dirty="0" smtClean="0"/>
              <a:t>Pārtika.</a:t>
            </a:r>
          </a:p>
          <a:p>
            <a:pPr marL="804301" indent="-804301">
              <a:lnSpc>
                <a:spcPct val="80000"/>
              </a:lnSpc>
              <a:buNone/>
            </a:pPr>
            <a:endParaRPr lang="lv-LV" sz="2000" dirty="0" smtClean="0"/>
          </a:p>
          <a:p>
            <a:pPr marL="804301" indent="-804301">
              <a:lnSpc>
                <a:spcPct val="80000"/>
              </a:lnSpc>
              <a:buNone/>
            </a:pPr>
            <a:r>
              <a:rPr lang="lv-LV" sz="2000" dirty="0" smtClean="0"/>
              <a:t>Eiropas </a:t>
            </a:r>
            <a:r>
              <a:rPr lang="lv-LV" sz="2000" dirty="0"/>
              <a:t>Parlamenta un Padomes Regula Nr. 1829/2003 par ģenētiski modificētu pārtiku un barību </a:t>
            </a:r>
          </a:p>
          <a:p>
            <a:pPr marL="804301" indent="-804301">
              <a:lnSpc>
                <a:spcPct val="80000"/>
              </a:lnSpc>
              <a:buNone/>
            </a:pPr>
            <a:endParaRPr lang="lv-LV" sz="2000" dirty="0" smtClean="0"/>
          </a:p>
          <a:p>
            <a:pPr marL="804301" indent="-804301">
              <a:lnSpc>
                <a:spcPct val="80000"/>
              </a:lnSpc>
              <a:buNone/>
            </a:pPr>
            <a:endParaRPr lang="lv-LV" sz="2000" dirty="0" smtClean="0"/>
          </a:p>
          <a:p>
            <a:pPr marL="804301" indent="-804301" algn="just">
              <a:lnSpc>
                <a:spcPct val="80000"/>
              </a:lnSpc>
              <a:buNone/>
            </a:pPr>
            <a:r>
              <a:rPr lang="lv-LV" sz="2000" dirty="0" smtClean="0"/>
              <a:t>Eiropas </a:t>
            </a:r>
            <a:r>
              <a:rPr lang="lv-LV" sz="2000" dirty="0"/>
              <a:t>Parlamenta un Padomes Regula Nr. 1830/2003, kas attiecas uz ģenētiski modificētu organismu izsekojamību un marķēšanu, kā arī no ģenētiski modificētiem organismiem ražotu pārtikas un lopbarības produktu izsekojamību, un ar ko groza Direktīvu </a:t>
            </a:r>
            <a:r>
              <a:rPr lang="lv-LV" sz="2000" dirty="0" smtClean="0"/>
              <a:t>2001/18/EK</a:t>
            </a:r>
          </a:p>
          <a:p>
            <a:pPr marL="804301" indent="-804301" algn="just">
              <a:lnSpc>
                <a:spcPct val="80000"/>
              </a:lnSpc>
              <a:buNone/>
            </a:pPr>
            <a:endParaRPr lang="lv-LV" sz="2000" dirty="0" smtClean="0"/>
          </a:p>
          <a:p>
            <a:pPr marL="804301" indent="-804301">
              <a:lnSpc>
                <a:spcPct val="80000"/>
              </a:lnSpc>
              <a:buNone/>
            </a:pPr>
            <a:endParaRPr lang="lv-LV" sz="2000" dirty="0" smtClean="0"/>
          </a:p>
          <a:p>
            <a:pPr marL="804301" indent="-804301">
              <a:lnSpc>
                <a:spcPct val="80000"/>
              </a:lnSpc>
              <a:buNone/>
            </a:pPr>
            <a:r>
              <a:rPr lang="lv-LV" sz="2000" dirty="0" smtClean="0"/>
              <a:t>Ģenētiski </a:t>
            </a:r>
            <a:r>
              <a:rPr lang="lv-LV" sz="2000" dirty="0"/>
              <a:t>modificēto organismu aprites </a:t>
            </a:r>
            <a:r>
              <a:rPr lang="lv-LV" sz="2000" dirty="0" smtClean="0"/>
              <a:t>likums</a:t>
            </a:r>
          </a:p>
          <a:p>
            <a:pPr marL="804301" indent="-804301">
              <a:lnSpc>
                <a:spcPct val="80000"/>
              </a:lnSpc>
              <a:buNone/>
            </a:pPr>
            <a:endParaRPr lang="lv-LV" sz="2000" dirty="0" smtClean="0"/>
          </a:p>
          <a:p>
            <a:pPr marL="804301" indent="-804301">
              <a:lnSpc>
                <a:spcPct val="80000"/>
              </a:lnSpc>
              <a:buNone/>
            </a:pPr>
            <a:endParaRPr lang="lv-LV" sz="2000" dirty="0" smtClean="0"/>
          </a:p>
          <a:p>
            <a:pPr marL="804301" indent="-804301">
              <a:lnSpc>
                <a:spcPct val="80000"/>
              </a:lnSpc>
              <a:buNone/>
            </a:pPr>
            <a:r>
              <a:rPr lang="lv-LV" sz="2000" dirty="0" smtClean="0"/>
              <a:t>Var </a:t>
            </a:r>
            <a:r>
              <a:rPr lang="lv-LV" sz="2000" dirty="0"/>
              <a:t>izplatīt, ja iekļauts ES sarakstā </a:t>
            </a:r>
          </a:p>
          <a:p>
            <a:pPr marL="804301" indent="-804301">
              <a:lnSpc>
                <a:spcPct val="80000"/>
              </a:lnSpc>
              <a:buNone/>
            </a:pPr>
            <a:r>
              <a:rPr lang="lv-LV" sz="2000" dirty="0">
                <a:hlinkClick r:id="rId2"/>
              </a:rPr>
              <a:t>http://</a:t>
            </a:r>
            <a:r>
              <a:rPr lang="lv-LV" sz="2000" dirty="0" smtClean="0">
                <a:hlinkClick r:id="rId2"/>
              </a:rPr>
              <a:t>ec.europa.eu/food/dyna/gm_register/index_en.cfm</a:t>
            </a:r>
            <a:endParaRPr lang="lv-LV" sz="2000" dirty="0" smtClean="0"/>
          </a:p>
          <a:p>
            <a:pPr marL="804301" indent="-804301">
              <a:lnSpc>
                <a:spcPct val="80000"/>
              </a:lnSpc>
              <a:buNone/>
            </a:pPr>
            <a:endParaRPr lang="lv-LV" sz="2000" dirty="0"/>
          </a:p>
          <a:p>
            <a:pPr marL="804301" indent="-804301">
              <a:lnSpc>
                <a:spcPct val="80000"/>
              </a:lnSpc>
              <a:buNone/>
            </a:pPr>
            <a:endParaRPr lang="lv-LV" sz="2000" dirty="0"/>
          </a:p>
          <a:p>
            <a:pPr marL="804301" indent="-804301">
              <a:lnSpc>
                <a:spcPct val="80000"/>
              </a:lnSpc>
              <a:buNone/>
            </a:pPr>
            <a:endParaRPr lang="lv-LV" sz="1700" b="1"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5888"/>
            <a:ext cx="13652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116671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lv-LV" sz="2800" b="1" dirty="0"/>
              <a:t>Pārtikā atļautie ĢMO Eiropas Savienībā</a:t>
            </a:r>
          </a:p>
        </p:txBody>
      </p:sp>
      <p:sp>
        <p:nvSpPr>
          <p:cNvPr id="3" name="Content Placeholder 2"/>
          <p:cNvSpPr>
            <a:spLocks noGrp="1"/>
          </p:cNvSpPr>
          <p:nvPr>
            <p:ph idx="1"/>
          </p:nvPr>
        </p:nvSpPr>
        <p:spPr>
          <a:xfrm>
            <a:off x="457200" y="908720"/>
            <a:ext cx="8229600" cy="5688632"/>
          </a:xfrm>
        </p:spPr>
        <p:txBody>
          <a:bodyPr>
            <a:normAutofit fontScale="92500" lnSpcReduction="20000"/>
          </a:bodyPr>
          <a:lstStyle/>
          <a:p>
            <a:pPr marL="0" indent="0">
              <a:buNone/>
            </a:pPr>
            <a:endParaRPr lang="lv-LV" sz="2000" dirty="0" smtClean="0"/>
          </a:p>
          <a:p>
            <a:pPr marL="0" indent="0">
              <a:buNone/>
            </a:pPr>
            <a:r>
              <a:rPr lang="lv-LV" sz="2200" dirty="0" smtClean="0"/>
              <a:t>Atļauts </a:t>
            </a:r>
            <a:r>
              <a:rPr lang="lv-LV" sz="2200" dirty="0"/>
              <a:t>izplatīt pārtiku, kas sastāv, satur </a:t>
            </a:r>
          </a:p>
          <a:p>
            <a:pPr marL="0" indent="0">
              <a:buNone/>
            </a:pPr>
            <a:r>
              <a:rPr lang="lv-LV" sz="2200" dirty="0"/>
              <a:t>vai ražota no ĢM:</a:t>
            </a:r>
          </a:p>
          <a:p>
            <a:pPr marL="0" indent="0">
              <a:buNone/>
            </a:pPr>
            <a:r>
              <a:rPr lang="lv-LV" sz="2000" dirty="0" smtClean="0"/>
              <a:t>                   </a:t>
            </a:r>
          </a:p>
          <a:p>
            <a:pPr marL="0" indent="0">
              <a:buNone/>
            </a:pPr>
            <a:endParaRPr lang="lv-LV" sz="2000" dirty="0"/>
          </a:p>
          <a:p>
            <a:pPr marL="0" indent="0">
              <a:buNone/>
            </a:pPr>
            <a:endParaRPr lang="lv-LV" sz="2000" dirty="0"/>
          </a:p>
          <a:p>
            <a:pPr marL="0" indent="0">
              <a:buNone/>
            </a:pPr>
            <a:r>
              <a:rPr lang="lv-LV" sz="2000" dirty="0" smtClean="0"/>
              <a:t>                                                                                                                 </a:t>
            </a:r>
            <a:endParaRPr lang="lv-LV" sz="2000" dirty="0"/>
          </a:p>
          <a:p>
            <a:pPr marL="0" indent="0">
              <a:buNone/>
            </a:pPr>
            <a:r>
              <a:rPr lang="lv-LV" sz="2000" dirty="0" smtClean="0"/>
              <a:t>                                                                                                                       Kokvilnas</a:t>
            </a:r>
            <a:endParaRPr lang="lv-LV" sz="2000" dirty="0"/>
          </a:p>
          <a:p>
            <a:pPr marL="0" indent="0">
              <a:buNone/>
            </a:pPr>
            <a:endParaRPr lang="lv-LV" sz="2000" dirty="0"/>
          </a:p>
          <a:p>
            <a:pPr marL="0" indent="0">
              <a:buNone/>
            </a:pPr>
            <a:r>
              <a:rPr lang="lv-LV" sz="2000" dirty="0" smtClean="0"/>
              <a:t>                                                                                                                                                                                              </a:t>
            </a:r>
          </a:p>
          <a:p>
            <a:pPr marL="0" indent="0">
              <a:buNone/>
            </a:pPr>
            <a:r>
              <a:rPr lang="lv-LV" sz="2000" dirty="0"/>
              <a:t> </a:t>
            </a:r>
            <a:r>
              <a:rPr lang="lv-LV" sz="2000" dirty="0" smtClean="0"/>
              <a:t>                                                                       Rapša</a:t>
            </a:r>
            <a:endParaRPr lang="lv-LV" sz="2000" dirty="0"/>
          </a:p>
          <a:p>
            <a:pPr marL="0" indent="0">
              <a:buNone/>
            </a:pPr>
            <a:r>
              <a:rPr lang="lv-LV" sz="2000" dirty="0" smtClean="0"/>
              <a:t>     </a:t>
            </a:r>
            <a:endParaRPr lang="lv-LV" sz="2000" dirty="0"/>
          </a:p>
          <a:p>
            <a:pPr marL="0" indent="0">
              <a:buNone/>
            </a:pPr>
            <a:r>
              <a:rPr lang="lv-LV" sz="2000" dirty="0" smtClean="0"/>
              <a:t>                        </a:t>
            </a:r>
          </a:p>
          <a:p>
            <a:pPr marL="0" indent="0">
              <a:buNone/>
            </a:pPr>
            <a:r>
              <a:rPr lang="lv-LV" sz="2000" dirty="0"/>
              <a:t> </a:t>
            </a:r>
            <a:r>
              <a:rPr lang="lv-LV" sz="2000" dirty="0" smtClean="0"/>
              <a:t>                  Kukurūzas</a:t>
            </a:r>
            <a:endParaRPr lang="lv-LV" sz="2000" dirty="0"/>
          </a:p>
          <a:p>
            <a:pPr marL="0" indent="0">
              <a:buNone/>
            </a:pPr>
            <a:r>
              <a:rPr lang="lv-LV" sz="2000" dirty="0" smtClean="0"/>
              <a:t>  </a:t>
            </a:r>
            <a:endParaRPr lang="lv-LV" sz="2000" dirty="0"/>
          </a:p>
          <a:p>
            <a:pPr marL="0" indent="0">
              <a:buNone/>
            </a:pPr>
            <a:r>
              <a:rPr lang="lv-LV" sz="2000" dirty="0"/>
              <a:t>                                                                                                              </a:t>
            </a:r>
            <a:endParaRPr lang="lv-LV" sz="2000" dirty="0" smtClean="0"/>
          </a:p>
          <a:p>
            <a:pPr marL="0" indent="0">
              <a:buNone/>
            </a:pPr>
            <a:r>
              <a:rPr lang="lv-LV" sz="2000" dirty="0"/>
              <a:t> </a:t>
            </a:r>
            <a:r>
              <a:rPr lang="lv-LV" sz="2000" dirty="0" smtClean="0"/>
              <a:t>                                                                                                            </a:t>
            </a:r>
          </a:p>
          <a:p>
            <a:pPr marL="0" indent="0">
              <a:buNone/>
            </a:pPr>
            <a:r>
              <a:rPr lang="lv-LV" sz="2000" dirty="0"/>
              <a:t>  </a:t>
            </a:r>
            <a:r>
              <a:rPr lang="lv-LV" sz="2000" dirty="0" smtClean="0"/>
              <a:t>                                                          Cukurbietēm</a:t>
            </a:r>
            <a:endParaRPr lang="lv-LV" sz="2000" dirty="0"/>
          </a:p>
          <a:p>
            <a:pPr marL="0" indent="0">
              <a:buNone/>
            </a:pPr>
            <a:r>
              <a:rPr lang="lv-LV" sz="2000" dirty="0" smtClean="0"/>
              <a:t>                                                                                                                        Sojas </a:t>
            </a:r>
            <a:endParaRPr lang="lv-LV"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9322" y="896565"/>
            <a:ext cx="2298700" cy="188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0468" y="3789040"/>
            <a:ext cx="1798637"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8999" y="2144340"/>
            <a:ext cx="2286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026" y="2780928"/>
            <a:ext cx="25781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920" y="4097126"/>
            <a:ext cx="10969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950" y="115888"/>
            <a:ext cx="13652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5093B1C-7BA2-4E3B-80B7-2E9264F043E2}" type="slidenum">
              <a:rPr lang="lv-LV" smtClean="0"/>
              <a:t>3</a:t>
            </a:fld>
            <a:endParaRPr lang="lv-LV"/>
          </a:p>
        </p:txBody>
      </p:sp>
    </p:spTree>
    <p:extLst>
      <p:ext uri="{BB962C8B-B14F-4D97-AF65-F5344CB8AC3E}">
        <p14:creationId xmlns:p14="http://schemas.microsoft.com/office/powerpoint/2010/main" val="221572094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2800" b="1" dirty="0" smtClean="0"/>
              <a:t>ĢMO </a:t>
            </a:r>
            <a:r>
              <a:rPr lang="lv-LV" sz="2800" b="1" dirty="0"/>
              <a:t>L</a:t>
            </a:r>
            <a:r>
              <a:rPr lang="lv-LV" sz="2800" b="1" dirty="0" smtClean="0"/>
              <a:t>atvijā </a:t>
            </a:r>
            <a:endParaRPr lang="lv-LV" sz="2800" b="1" dirty="0"/>
          </a:p>
        </p:txBody>
      </p:sp>
      <p:sp>
        <p:nvSpPr>
          <p:cNvPr id="3" name="Content Placeholder 2"/>
          <p:cNvSpPr>
            <a:spLocks noGrp="1"/>
          </p:cNvSpPr>
          <p:nvPr>
            <p:ph idx="1"/>
          </p:nvPr>
        </p:nvSpPr>
        <p:spPr>
          <a:xfrm>
            <a:off x="457200" y="1196752"/>
            <a:ext cx="8229600" cy="5184576"/>
          </a:xfrm>
        </p:spPr>
        <p:txBody>
          <a:bodyPr>
            <a:normAutofit fontScale="92500" lnSpcReduction="10000"/>
          </a:bodyPr>
          <a:lstStyle/>
          <a:p>
            <a:pPr marL="0" indent="0">
              <a:buNone/>
            </a:pPr>
            <a:r>
              <a:rPr lang="lv-LV" sz="2200" dirty="0"/>
              <a:t>Pārtikas produkti tirdzniecībā Latvijā var saturēt :</a:t>
            </a:r>
          </a:p>
          <a:p>
            <a:pPr marL="0" indent="0">
              <a:buNone/>
            </a:pPr>
            <a:r>
              <a:rPr lang="lv-LV" sz="2200" dirty="0"/>
              <a:t>                                              </a:t>
            </a:r>
            <a:endParaRPr lang="lv-LV" sz="2200" dirty="0" smtClean="0"/>
          </a:p>
          <a:p>
            <a:pPr marL="0" indent="0">
              <a:buNone/>
            </a:pPr>
            <a:r>
              <a:rPr lang="lv-LV" sz="2200" dirty="0"/>
              <a:t> </a:t>
            </a:r>
            <a:r>
              <a:rPr lang="lv-LV" sz="2200" dirty="0" smtClean="0"/>
              <a:t>    ĢM </a:t>
            </a:r>
            <a:r>
              <a:rPr lang="lv-LV" sz="2200" dirty="0"/>
              <a:t>kukurūzu - milti, putraimi, manna, eļļa, </a:t>
            </a:r>
            <a:r>
              <a:rPr lang="lv-LV" sz="2200" dirty="0" smtClean="0"/>
              <a:t>glikoze</a:t>
            </a:r>
            <a:r>
              <a:rPr lang="lv-LV" sz="2200" dirty="0"/>
              <a:t>, salātu mērces, margarīns, alus, čipsi, pārtikas piedevas.</a:t>
            </a:r>
          </a:p>
          <a:p>
            <a:pPr marL="0" indent="0">
              <a:buNone/>
            </a:pPr>
            <a:r>
              <a:rPr lang="lv-LV" sz="2200" dirty="0"/>
              <a:t>                  </a:t>
            </a:r>
            <a:r>
              <a:rPr lang="lv-LV" sz="2200" dirty="0" smtClean="0"/>
              <a:t>                             </a:t>
            </a:r>
          </a:p>
          <a:p>
            <a:pPr marL="0" indent="0" algn="just">
              <a:buNone/>
            </a:pPr>
            <a:r>
              <a:rPr lang="lv-LV" sz="2200" dirty="0"/>
              <a:t> </a:t>
            </a:r>
            <a:r>
              <a:rPr lang="lv-LV" sz="2200" dirty="0" smtClean="0"/>
              <a:t>    ĢM </a:t>
            </a:r>
            <a:r>
              <a:rPr lang="lv-LV" sz="2200" dirty="0"/>
              <a:t>soju, – konditorejas izstrādājumi, saldējums, šokolāde, šokolādes izstrādājumi, gaļas izstrādājumi, eļļa, pārtikas </a:t>
            </a:r>
            <a:r>
              <a:rPr lang="lv-LV" sz="2200" dirty="0" smtClean="0"/>
              <a:t>piedevas</a:t>
            </a:r>
          </a:p>
          <a:p>
            <a:pPr marL="0" indent="0">
              <a:buNone/>
            </a:pPr>
            <a:endParaRPr lang="lv-LV" sz="2200" dirty="0"/>
          </a:p>
          <a:p>
            <a:pPr marL="0" indent="0">
              <a:buNone/>
            </a:pPr>
            <a:r>
              <a:rPr lang="lv-LV" sz="2200" dirty="0"/>
              <a:t>Ģenētiski modificēto organismu aprites </a:t>
            </a:r>
            <a:r>
              <a:rPr lang="lv-LV" sz="2200" dirty="0" smtClean="0"/>
              <a:t>likums: </a:t>
            </a:r>
            <a:endParaRPr lang="lv-LV" sz="2200" dirty="0"/>
          </a:p>
          <a:p>
            <a:pPr marL="0" indent="0">
              <a:buNone/>
            </a:pPr>
            <a:endParaRPr lang="lv-LV" sz="2200" dirty="0" smtClean="0"/>
          </a:p>
          <a:p>
            <a:pPr marL="0" indent="0" algn="just">
              <a:buNone/>
            </a:pPr>
            <a:r>
              <a:rPr lang="lv-LV" sz="2200" dirty="0" smtClean="0"/>
              <a:t>26.1 pants - </a:t>
            </a:r>
            <a:r>
              <a:rPr lang="lv-LV" sz="2200" dirty="0"/>
              <a:t>Pārtikas produktus, kuru marķējumā saskaņā ar normatīvajiem aktiem ir ietverta norāde par to, ka šie produkti satur ģenētiski modificētos organismus, sastāv vai ir iegūti no tiem, tirdzniecības vietās pārdošanai novieto savrup no citiem pārtikas produktiem tādā veidā, lai tie būtu viegli identificējami.</a:t>
            </a:r>
            <a:br>
              <a:rPr lang="lv-LV" sz="2200" dirty="0"/>
            </a:br>
            <a:endParaRPr lang="lv-LV" sz="2200" dirty="0"/>
          </a:p>
          <a:p>
            <a:pPr marL="0" indent="0">
              <a:buNone/>
            </a:pPr>
            <a:endParaRPr lang="lv-LV" sz="20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13652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C5093B1C-7BA2-4E3B-80B7-2E9264F043E2}" type="slidenum">
              <a:rPr lang="lv-LV" smtClean="0"/>
              <a:t>4</a:t>
            </a:fld>
            <a:endParaRPr lang="lv-LV"/>
          </a:p>
        </p:txBody>
      </p:sp>
    </p:spTree>
    <p:extLst>
      <p:ext uri="{BB962C8B-B14F-4D97-AF65-F5344CB8AC3E}">
        <p14:creationId xmlns:p14="http://schemas.microsoft.com/office/powerpoint/2010/main" val="2348737831"/>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normAutofit/>
          </a:bodyPr>
          <a:lstStyle/>
          <a:p>
            <a:r>
              <a:rPr lang="lv-LV" sz="2400" b="1" dirty="0" smtClean="0"/>
              <a:t>ĢMO </a:t>
            </a:r>
            <a:r>
              <a:rPr lang="lv-LV" sz="2400" b="1" dirty="0"/>
              <a:t>marķēšana</a:t>
            </a:r>
          </a:p>
        </p:txBody>
      </p:sp>
      <p:sp>
        <p:nvSpPr>
          <p:cNvPr id="3" name="Content Placeholder 2"/>
          <p:cNvSpPr>
            <a:spLocks noGrp="1"/>
          </p:cNvSpPr>
          <p:nvPr>
            <p:ph idx="1"/>
          </p:nvPr>
        </p:nvSpPr>
        <p:spPr/>
        <p:txBody>
          <a:bodyPr>
            <a:normAutofit lnSpcReduction="10000"/>
          </a:bodyPr>
          <a:lstStyle/>
          <a:p>
            <a:pPr>
              <a:buFontTx/>
              <a:buNone/>
            </a:pPr>
            <a:r>
              <a:rPr lang="lv-LV" altLang="lv-LV" sz="2000" b="1" dirty="0" smtClean="0"/>
              <a:t>                    </a:t>
            </a:r>
            <a:r>
              <a:rPr lang="en-US" altLang="lv-LV" sz="2000" b="1" dirty="0" smtClean="0"/>
              <a:t>Regula </a:t>
            </a:r>
            <a:r>
              <a:rPr lang="en-US" altLang="lv-LV" sz="2000" b="1" dirty="0"/>
              <a:t>Nr. 1829/2003</a:t>
            </a:r>
            <a:endParaRPr lang="lv-LV" altLang="lv-LV" sz="2000" b="1" dirty="0"/>
          </a:p>
          <a:p>
            <a:pPr>
              <a:buFontTx/>
              <a:buNone/>
            </a:pPr>
            <a:r>
              <a:rPr lang="lv-LV" altLang="lv-LV" sz="2000" dirty="0"/>
              <a:t>                    </a:t>
            </a:r>
            <a:r>
              <a:rPr lang="lv-LV" altLang="lv-LV" sz="2000" b="1" dirty="0"/>
              <a:t>Regula Nr. 1830/2003</a:t>
            </a:r>
          </a:p>
          <a:p>
            <a:pPr>
              <a:buFontTx/>
              <a:buNone/>
            </a:pPr>
            <a:r>
              <a:rPr lang="lv-LV" altLang="lv-LV" sz="2000" b="1" dirty="0"/>
              <a:t>Jāmarķē:</a:t>
            </a:r>
          </a:p>
          <a:p>
            <a:pPr>
              <a:buFont typeface="Wingdings" pitchFamily="2" charset="2"/>
              <a:buChar char="Ø"/>
            </a:pPr>
            <a:r>
              <a:rPr lang="lv-LV" altLang="lv-LV" sz="2000" dirty="0"/>
              <a:t>pārtika, kas sastāv no vai satur ĢMO</a:t>
            </a:r>
          </a:p>
          <a:p>
            <a:pPr>
              <a:buFont typeface="Wingdings" pitchFamily="2" charset="2"/>
              <a:buChar char="Ø"/>
            </a:pPr>
            <a:r>
              <a:rPr lang="lv-LV" altLang="lv-LV" sz="2000" dirty="0"/>
              <a:t>pārtika, kas ražota no vai satur izejvielas, kas ražotas no ĢMO</a:t>
            </a:r>
          </a:p>
          <a:p>
            <a:pPr>
              <a:buFont typeface="Wingdings" pitchFamily="2" charset="2"/>
              <a:buChar char="Ø"/>
            </a:pPr>
            <a:r>
              <a:rPr lang="lv-LV" altLang="lv-LV" sz="2000" dirty="0"/>
              <a:t>lopbarība</a:t>
            </a:r>
          </a:p>
          <a:p>
            <a:pPr>
              <a:buFontTx/>
              <a:buNone/>
            </a:pPr>
            <a:endParaRPr lang="lv-LV" altLang="lv-LV" sz="2000" b="1" dirty="0" smtClean="0"/>
          </a:p>
          <a:p>
            <a:pPr>
              <a:buFontTx/>
              <a:buNone/>
            </a:pPr>
            <a:r>
              <a:rPr lang="lv-LV" altLang="lv-LV" sz="2000" b="1" dirty="0" smtClean="0"/>
              <a:t>Nav </a:t>
            </a:r>
            <a:r>
              <a:rPr lang="lv-LV" altLang="lv-LV" sz="2000" b="1" dirty="0"/>
              <a:t>jāmarķē</a:t>
            </a:r>
            <a:r>
              <a:rPr lang="lv-LV" altLang="lv-LV" sz="2000" dirty="0"/>
              <a:t> </a:t>
            </a:r>
          </a:p>
          <a:p>
            <a:pPr algn="just">
              <a:buFont typeface="Wingdings" pitchFamily="2" charset="2"/>
              <a:buChar char="Ø"/>
            </a:pPr>
            <a:r>
              <a:rPr lang="lv-LV" altLang="lv-LV" sz="2000" dirty="0"/>
              <a:t>pārtikas produktus, kas satur vielas, kuras sastāv no ĢMO, satur tos vai ražotas no tiem ar īpatsvaru, kas nepārsniedz 0,9 % no pārtikas sastāvdaļām, kuras uzskata par atsevišķām, vai pārtikas, kas sastāv no vienas sastāvdaļas, ar noteikumu, ka šī klātbūtne ir nejauša vai tehniski nenovēršama.</a:t>
            </a:r>
          </a:p>
          <a:p>
            <a:pPr>
              <a:buFont typeface="Wingdings" pitchFamily="2" charset="2"/>
              <a:buChar char="Ø"/>
            </a:pPr>
            <a:r>
              <a:rPr lang="lv-LV" altLang="lv-LV" sz="2000" dirty="0" smtClean="0"/>
              <a:t>dzīvnieku </a:t>
            </a:r>
            <a:r>
              <a:rPr lang="lv-LV" altLang="lv-LV" sz="2000" dirty="0"/>
              <a:t>izcelsmes produkti, ja lopi baroti ar ĢM lopbarību</a:t>
            </a:r>
          </a:p>
          <a:p>
            <a:pPr marL="0" indent="0">
              <a:buNone/>
            </a:pPr>
            <a:endParaRPr lang="lv-LV" sz="20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13652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produk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122363"/>
            <a:ext cx="3744416" cy="1849437"/>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C5093B1C-7BA2-4E3B-80B7-2E9264F043E2}" type="slidenum">
              <a:rPr lang="lv-LV" smtClean="0"/>
              <a:t>5</a:t>
            </a:fld>
            <a:endParaRPr lang="lv-LV"/>
          </a:p>
        </p:txBody>
      </p:sp>
    </p:spTree>
    <p:extLst>
      <p:ext uri="{BB962C8B-B14F-4D97-AF65-F5344CB8AC3E}">
        <p14:creationId xmlns:p14="http://schemas.microsoft.com/office/powerpoint/2010/main" val="3864269593"/>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r>
              <a:rPr lang="lv-LV" sz="2800" b="1" dirty="0" smtClean="0"/>
              <a:t>ĢMO kontrole.</a:t>
            </a:r>
            <a:endParaRPr lang="lv-LV" sz="2800" b="1" dirty="0"/>
          </a:p>
        </p:txBody>
      </p:sp>
      <p:sp>
        <p:nvSpPr>
          <p:cNvPr id="3" name="Content Placeholder 2"/>
          <p:cNvSpPr>
            <a:spLocks noGrp="1"/>
          </p:cNvSpPr>
          <p:nvPr>
            <p:ph idx="1"/>
          </p:nvPr>
        </p:nvSpPr>
        <p:spPr>
          <a:xfrm>
            <a:off x="457200" y="980728"/>
            <a:ext cx="8229600" cy="5472608"/>
          </a:xfrm>
        </p:spPr>
        <p:txBody>
          <a:bodyPr>
            <a:normAutofit/>
          </a:bodyPr>
          <a:lstStyle/>
          <a:p>
            <a:pPr marL="0" indent="0">
              <a:buNone/>
            </a:pPr>
            <a:endParaRPr lang="lv-LV" sz="2000" dirty="0" smtClean="0"/>
          </a:p>
          <a:p>
            <a:pPr marL="0" indent="0">
              <a:buNone/>
            </a:pPr>
            <a:r>
              <a:rPr lang="lv-LV" sz="2000" dirty="0" smtClean="0"/>
              <a:t>1. Kontrole uz robežas</a:t>
            </a:r>
          </a:p>
          <a:p>
            <a:pPr marL="0" indent="0">
              <a:buNone/>
            </a:pPr>
            <a:r>
              <a:rPr lang="lv-LV" sz="2000" dirty="0" smtClean="0"/>
              <a:t>PVD Sanitārās robežinspekcijas inspektori kontrolpunktos</a:t>
            </a:r>
          </a:p>
          <a:p>
            <a:pPr marL="0" indent="0">
              <a:buNone/>
            </a:pPr>
            <a:r>
              <a:rPr lang="lv-LV" sz="2000" dirty="0" smtClean="0"/>
              <a:t>2. Iekšzemes kontrole</a:t>
            </a:r>
          </a:p>
          <a:p>
            <a:pPr marL="0" indent="0">
              <a:buNone/>
            </a:pPr>
            <a:r>
              <a:rPr lang="lv-LV" sz="2000" dirty="0" smtClean="0"/>
              <a:t>PVD 11 struktūrvienību inspektori visā valsts teritorijā</a:t>
            </a:r>
          </a:p>
          <a:p>
            <a:pPr marL="0" indent="0">
              <a:buNone/>
            </a:pPr>
            <a:r>
              <a:rPr lang="lv-LV" sz="2000" dirty="0" smtClean="0"/>
              <a:t> </a:t>
            </a:r>
          </a:p>
          <a:p>
            <a:pPr marL="0" indent="0">
              <a:buNone/>
            </a:pPr>
            <a:r>
              <a:rPr lang="lv-LV" sz="2000" dirty="0" smtClean="0"/>
              <a:t>ĢMO kontrole ietver:</a:t>
            </a:r>
          </a:p>
          <a:p>
            <a:pPr>
              <a:buFont typeface="Wingdings" panose="05000000000000000000" pitchFamily="2" charset="2"/>
              <a:buChar char="Ø"/>
            </a:pPr>
            <a:r>
              <a:rPr lang="lv-LV" sz="2000" dirty="0"/>
              <a:t>d</a:t>
            </a:r>
            <a:r>
              <a:rPr lang="lv-LV" sz="2000" dirty="0" smtClean="0"/>
              <a:t>okumentu pārbaudi</a:t>
            </a:r>
          </a:p>
          <a:p>
            <a:pPr>
              <a:buFont typeface="Wingdings" panose="05000000000000000000" pitchFamily="2" charset="2"/>
              <a:buChar char="Ø"/>
            </a:pPr>
            <a:r>
              <a:rPr lang="lv-LV" sz="2000" dirty="0"/>
              <a:t>m</a:t>
            </a:r>
            <a:r>
              <a:rPr lang="lv-LV" sz="2000" dirty="0" smtClean="0"/>
              <a:t>arķējuma pārbaudi</a:t>
            </a:r>
            <a:endParaRPr lang="lv-LV" sz="2000" dirty="0"/>
          </a:p>
          <a:p>
            <a:pPr>
              <a:buFont typeface="Wingdings" panose="05000000000000000000" pitchFamily="2" charset="2"/>
              <a:buChar char="Ø"/>
            </a:pPr>
            <a:r>
              <a:rPr lang="lv-LV" sz="2000" dirty="0"/>
              <a:t>p</a:t>
            </a:r>
            <a:r>
              <a:rPr lang="lv-LV" sz="2000" dirty="0" smtClean="0"/>
              <a:t>araugu ņemšanu</a:t>
            </a:r>
          </a:p>
          <a:p>
            <a:pPr marL="0" indent="0">
              <a:buNone/>
            </a:pPr>
            <a:endParaRPr lang="lv-LV" sz="2000" dirty="0"/>
          </a:p>
          <a:p>
            <a:pPr marL="0" indent="0">
              <a:buNone/>
            </a:pPr>
            <a:r>
              <a:rPr lang="lv-LV" sz="2000" dirty="0" smtClean="0"/>
              <a:t>3. PVD ikgadējā ĢMO kontroles programma – plānota paraugu ņemšana</a:t>
            </a:r>
          </a:p>
          <a:p>
            <a:pPr marL="0" indent="0">
              <a:buNone/>
            </a:pPr>
            <a:endParaRPr lang="lv-LV" sz="2000" dirty="0" smtClean="0"/>
          </a:p>
          <a:p>
            <a:pPr marL="0" indent="0">
              <a:buNone/>
            </a:pPr>
            <a:r>
              <a:rPr lang="lv-LV" sz="2000" dirty="0" smtClean="0"/>
              <a:t>4. Rīcība saņemot Ātrās brīdināšanas </a:t>
            </a:r>
            <a:r>
              <a:rPr lang="lv-LV" sz="2000" dirty="0"/>
              <a:t>sistēmas (RASFF) </a:t>
            </a:r>
            <a:r>
              <a:rPr lang="lv-LV" sz="2000" dirty="0" smtClean="0"/>
              <a:t>ziņojumu.  </a:t>
            </a:r>
          </a:p>
          <a:p>
            <a:pPr marL="0" indent="0">
              <a:buNone/>
            </a:pPr>
            <a:endParaRPr lang="lv-LV" sz="20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13652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C5093B1C-7BA2-4E3B-80B7-2E9264F043E2}" type="slidenum">
              <a:rPr lang="lv-LV" smtClean="0"/>
              <a:t>6</a:t>
            </a:fld>
            <a:endParaRPr lang="lv-LV"/>
          </a:p>
        </p:txBody>
      </p:sp>
    </p:spTree>
    <p:extLst>
      <p:ext uri="{BB962C8B-B14F-4D97-AF65-F5344CB8AC3E}">
        <p14:creationId xmlns:p14="http://schemas.microsoft.com/office/powerpoint/2010/main" val="271191577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2800" b="1" dirty="0"/>
              <a:t>ĢMO kontrole.</a:t>
            </a:r>
            <a:endParaRPr lang="lv-LV" sz="2800" dirty="0"/>
          </a:p>
        </p:txBody>
      </p:sp>
      <p:sp>
        <p:nvSpPr>
          <p:cNvPr id="3" name="Content Placeholder 2"/>
          <p:cNvSpPr>
            <a:spLocks noGrp="1"/>
          </p:cNvSpPr>
          <p:nvPr>
            <p:ph idx="1"/>
          </p:nvPr>
        </p:nvSpPr>
        <p:spPr/>
        <p:txBody>
          <a:bodyPr>
            <a:normAutofit/>
          </a:bodyPr>
          <a:lstStyle/>
          <a:p>
            <a:pPr marL="0" indent="0">
              <a:buNone/>
            </a:pPr>
            <a:r>
              <a:rPr lang="lv-LV" altLang="lv-LV" sz="2000" b="1" kern="0" dirty="0">
                <a:solidFill>
                  <a:srgbClr val="000000"/>
                </a:solidFill>
                <a:latin typeface="Arial"/>
              </a:rPr>
              <a:t>PVD ĢMO kontroles </a:t>
            </a:r>
            <a:r>
              <a:rPr lang="lv-LV" altLang="lv-LV" sz="2000" b="1" kern="0" dirty="0" smtClean="0">
                <a:solidFill>
                  <a:srgbClr val="000000"/>
                </a:solidFill>
                <a:latin typeface="Arial"/>
              </a:rPr>
              <a:t>programmu rezultāti</a:t>
            </a:r>
          </a:p>
          <a:p>
            <a:pPr marL="0" indent="0">
              <a:buNone/>
            </a:pPr>
            <a:endParaRPr lang="lv-LV" sz="2000" dirty="0" smtClean="0"/>
          </a:p>
          <a:p>
            <a:pPr marL="0" indent="0">
              <a:buNone/>
            </a:pPr>
            <a:endParaRPr lang="lv-LV" sz="2000" dirty="0"/>
          </a:p>
          <a:p>
            <a:pPr marL="0" indent="0">
              <a:buNone/>
            </a:pPr>
            <a:endParaRPr lang="lv-LV" sz="2000" dirty="0" smtClean="0"/>
          </a:p>
          <a:p>
            <a:pPr marL="0" indent="0">
              <a:buNone/>
            </a:pPr>
            <a:endParaRPr lang="lv-LV" sz="2000" dirty="0"/>
          </a:p>
          <a:p>
            <a:pPr marL="0" indent="0">
              <a:buNone/>
            </a:pPr>
            <a:endParaRPr lang="lv-LV" sz="2000" dirty="0" smtClean="0"/>
          </a:p>
          <a:p>
            <a:pPr marL="0" indent="0">
              <a:buNone/>
            </a:pPr>
            <a:endParaRPr lang="lv-LV" sz="2000" dirty="0"/>
          </a:p>
          <a:p>
            <a:pPr marL="0" indent="0">
              <a:buNone/>
            </a:pPr>
            <a:endParaRPr lang="lv-LV" sz="2000" dirty="0" smtClean="0"/>
          </a:p>
          <a:p>
            <a:pPr marL="0" indent="0">
              <a:buNone/>
            </a:pPr>
            <a:endParaRPr lang="lv-LV" sz="2000" dirty="0"/>
          </a:p>
          <a:p>
            <a:pPr marL="0" indent="0" algn="just">
              <a:buNone/>
            </a:pPr>
            <a:r>
              <a:rPr lang="lv-LV" sz="2000" dirty="0" smtClean="0"/>
              <a:t>2014.gadā plānoti 50 ĢMO paraugi – desas, šokolāde, konfektes, rīsu produkti, augu olbaltums.</a:t>
            </a:r>
            <a:endParaRPr lang="lv-LV" sz="20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13652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2712266429"/>
              </p:ext>
            </p:extLst>
          </p:nvPr>
        </p:nvGraphicFramePr>
        <p:xfrm>
          <a:off x="683568" y="2132856"/>
          <a:ext cx="7776864" cy="2400672"/>
        </p:xfrm>
        <a:graphic>
          <a:graphicData uri="http://schemas.openxmlformats.org/drawingml/2006/table">
            <a:tbl>
              <a:tblPr firstRow="1" bandRow="1">
                <a:tableStyleId>{5C22544A-7EE6-4342-B048-85BDC9FD1C3A}</a:tableStyleId>
              </a:tblPr>
              <a:tblGrid>
                <a:gridCol w="1944216"/>
                <a:gridCol w="1944216"/>
                <a:gridCol w="1944216"/>
                <a:gridCol w="1944216"/>
              </a:tblGrid>
              <a:tr h="586864">
                <a:tc>
                  <a:txBody>
                    <a:bodyPr/>
                    <a:lstStyle/>
                    <a:p>
                      <a:pPr algn="ctr"/>
                      <a:r>
                        <a:rPr lang="lv-LV" b="1" dirty="0" smtClean="0">
                          <a:solidFill>
                            <a:schemeClr val="tx1"/>
                          </a:solidFill>
                        </a:rPr>
                        <a:t>Gads</a:t>
                      </a:r>
                      <a:r>
                        <a:rPr lang="lv-LV" b="1" dirty="0" smtClean="0"/>
                        <a:t> </a:t>
                      </a:r>
                      <a:endParaRPr lang="lv-LV"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lv-LV" b="1" dirty="0" smtClean="0">
                          <a:solidFill>
                            <a:schemeClr val="tx1"/>
                          </a:solidFill>
                        </a:rPr>
                        <a:t>Skaits</a:t>
                      </a:r>
                      <a:endParaRPr lang="lv-LV"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lv-LV" b="1" dirty="0" smtClean="0">
                          <a:solidFill>
                            <a:schemeClr val="tx1"/>
                          </a:solidFill>
                        </a:rPr>
                        <a:t>Klātbūtne</a:t>
                      </a:r>
                      <a:endParaRPr lang="lv-LV"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lv-LV" b="1" dirty="0" smtClean="0">
                          <a:solidFill>
                            <a:schemeClr val="tx1"/>
                          </a:solidFill>
                        </a:rPr>
                        <a:t>&gt;0.9%</a:t>
                      </a:r>
                      <a:endParaRPr lang="lv-LV"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86864">
                <a:tc>
                  <a:txBody>
                    <a:bodyPr/>
                    <a:lstStyle/>
                    <a:p>
                      <a:pPr algn="ctr"/>
                      <a:r>
                        <a:rPr lang="lv-LV" b="1" dirty="0" smtClean="0"/>
                        <a:t>2007</a:t>
                      </a:r>
                      <a:endParaRPr lang="lv-LV"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lv-LV" b="1" dirty="0" smtClean="0"/>
                        <a:t>106</a:t>
                      </a:r>
                      <a:endParaRPr lang="lv-LV"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lv-LV" b="1" dirty="0" smtClean="0"/>
                        <a:t>6</a:t>
                      </a:r>
                      <a:endParaRPr lang="lv-LV"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lv-LV" b="1" dirty="0" smtClean="0"/>
                        <a:t>2</a:t>
                      </a:r>
                      <a:endParaRPr lang="lv-LV"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86864">
                <a:tc>
                  <a:txBody>
                    <a:bodyPr/>
                    <a:lstStyle/>
                    <a:p>
                      <a:pPr algn="ctr"/>
                      <a:r>
                        <a:rPr lang="lv-LV" b="1" dirty="0" smtClean="0"/>
                        <a:t>2008</a:t>
                      </a:r>
                      <a:endParaRPr lang="lv-LV"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lv-LV" b="1" dirty="0" smtClean="0"/>
                        <a:t>110</a:t>
                      </a:r>
                      <a:endParaRPr lang="lv-LV"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lv-LV" b="1" dirty="0" smtClean="0"/>
                        <a:t>8</a:t>
                      </a:r>
                      <a:endParaRPr lang="lv-LV"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lv-LV" b="1" dirty="0" smtClean="0"/>
                        <a:t>1 + 4 (dzīvnieku barība)</a:t>
                      </a:r>
                      <a:endParaRPr lang="lv-LV"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86864">
                <a:tc>
                  <a:txBody>
                    <a:bodyPr/>
                    <a:lstStyle/>
                    <a:p>
                      <a:pPr algn="ctr"/>
                      <a:r>
                        <a:rPr lang="lv-LV" b="1" dirty="0" smtClean="0"/>
                        <a:t>2009</a:t>
                      </a:r>
                      <a:endParaRPr lang="lv-LV"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lv-LV" b="1" dirty="0" smtClean="0"/>
                        <a:t>93</a:t>
                      </a:r>
                      <a:endParaRPr lang="lv-LV"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lv-LV" b="1" dirty="0" smtClean="0"/>
                        <a:t>-</a:t>
                      </a:r>
                      <a:endParaRPr lang="lv-LV"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lv-LV" b="1" dirty="0" smtClean="0"/>
                        <a:t>-</a:t>
                      </a:r>
                      <a:endParaRPr lang="lv-LV"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Slide Number Placeholder 5"/>
          <p:cNvSpPr>
            <a:spLocks noGrp="1"/>
          </p:cNvSpPr>
          <p:nvPr>
            <p:ph type="sldNum" sz="quarter" idx="12"/>
          </p:nvPr>
        </p:nvSpPr>
        <p:spPr/>
        <p:txBody>
          <a:bodyPr/>
          <a:lstStyle/>
          <a:p>
            <a:fld id="{C5093B1C-7BA2-4E3B-80B7-2E9264F043E2}" type="slidenum">
              <a:rPr lang="lv-LV" smtClean="0"/>
              <a:t>7</a:t>
            </a:fld>
            <a:endParaRPr lang="lv-LV"/>
          </a:p>
        </p:txBody>
      </p:sp>
    </p:spTree>
    <p:extLst>
      <p:ext uri="{BB962C8B-B14F-4D97-AF65-F5344CB8AC3E}">
        <p14:creationId xmlns:p14="http://schemas.microsoft.com/office/powerpoint/2010/main" val="8775842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2800" b="1" dirty="0"/>
              <a:t>ĢMO kontrole.</a:t>
            </a:r>
            <a:endParaRPr lang="lv-LV" sz="2800" dirty="0"/>
          </a:p>
        </p:txBody>
      </p:sp>
      <p:sp>
        <p:nvSpPr>
          <p:cNvPr id="3" name="Content Placeholder 2"/>
          <p:cNvSpPr>
            <a:spLocks noGrp="1"/>
          </p:cNvSpPr>
          <p:nvPr>
            <p:ph idx="1"/>
          </p:nvPr>
        </p:nvSpPr>
        <p:spPr>
          <a:xfrm>
            <a:off x="457200" y="1196752"/>
            <a:ext cx="8229600" cy="4929411"/>
          </a:xfrm>
        </p:spPr>
        <p:txBody>
          <a:bodyPr>
            <a:normAutofit/>
          </a:bodyPr>
          <a:lstStyle/>
          <a:p>
            <a:pPr marL="0" indent="0">
              <a:buNone/>
            </a:pPr>
            <a:r>
              <a:rPr lang="lv-LV" altLang="lv-LV" sz="2000" b="1" kern="0" dirty="0" smtClean="0">
                <a:solidFill>
                  <a:srgbClr val="000000"/>
                </a:solidFill>
                <a:latin typeface="Arial"/>
              </a:rPr>
              <a:t>                                          Situācija </a:t>
            </a:r>
            <a:r>
              <a:rPr lang="lv-LV" altLang="lv-LV" sz="2000" b="1" kern="0" dirty="0">
                <a:solidFill>
                  <a:srgbClr val="000000"/>
                </a:solidFill>
                <a:latin typeface="Arial"/>
              </a:rPr>
              <a:t>Eiropā.</a:t>
            </a:r>
          </a:p>
          <a:p>
            <a:pPr marL="0" indent="0" algn="ctr">
              <a:buNone/>
            </a:pPr>
            <a:r>
              <a:rPr lang="lv-LV" altLang="lv-LV" sz="2000" b="1" kern="0" dirty="0">
                <a:solidFill>
                  <a:srgbClr val="000000"/>
                </a:solidFill>
                <a:latin typeface="Arial"/>
              </a:rPr>
              <a:t> (Dati no Ātrās brīdināšanas sistēmas) </a:t>
            </a:r>
            <a:endParaRPr lang="lv-LV" altLang="lv-LV" sz="2000" b="1" kern="0" dirty="0" smtClean="0">
              <a:solidFill>
                <a:srgbClr val="000000"/>
              </a:solidFill>
              <a:latin typeface="Arial"/>
            </a:endParaRPr>
          </a:p>
          <a:p>
            <a:pPr marL="0" lvl="0" indent="0" algn="ctr">
              <a:spcBef>
                <a:spcPts val="0"/>
              </a:spcBef>
              <a:buNone/>
            </a:pPr>
            <a:r>
              <a:rPr lang="lv-LV" sz="1800" b="1" dirty="0">
                <a:solidFill>
                  <a:prstClr val="black"/>
                </a:solidFill>
              </a:rPr>
              <a:t>Neatļautas ĢMO </a:t>
            </a:r>
            <a:r>
              <a:rPr lang="lv-LV" sz="1800" b="1" dirty="0" smtClean="0">
                <a:solidFill>
                  <a:prstClr val="black"/>
                </a:solidFill>
              </a:rPr>
              <a:t>modifikācijas</a:t>
            </a:r>
            <a:endParaRPr lang="lv-LV" sz="1800" b="1" dirty="0">
              <a:solidFill>
                <a:prstClr val="black"/>
              </a:solidFill>
            </a:endParaRPr>
          </a:p>
          <a:p>
            <a:pPr marL="0" indent="0" algn="ctr">
              <a:buNone/>
            </a:pPr>
            <a:endParaRPr lang="lv-LV" altLang="lv-LV" sz="2000" b="1" kern="0" dirty="0">
              <a:solidFill>
                <a:srgbClr val="000000"/>
              </a:solidFill>
              <a:latin typeface="Arial"/>
            </a:endParaRPr>
          </a:p>
          <a:p>
            <a:pPr marL="0" indent="0">
              <a:buNone/>
            </a:pPr>
            <a:endParaRPr lang="lv-LV" sz="2000" dirty="0" smtClean="0"/>
          </a:p>
          <a:p>
            <a:pPr marL="0" indent="0">
              <a:buNone/>
            </a:pPr>
            <a:endParaRPr lang="lv-LV" sz="2000" dirty="0"/>
          </a:p>
          <a:p>
            <a:pPr marL="0" indent="0">
              <a:buNone/>
            </a:pPr>
            <a:endParaRPr lang="lv-LV" sz="2000" dirty="0" smtClean="0"/>
          </a:p>
          <a:p>
            <a:pPr marL="0" indent="0">
              <a:buNone/>
            </a:pPr>
            <a:endParaRPr lang="lv-LV" sz="2000" dirty="0"/>
          </a:p>
          <a:p>
            <a:pPr marL="0" indent="0">
              <a:buNone/>
            </a:pPr>
            <a:endParaRPr lang="lv-LV" sz="2000" dirty="0" smtClean="0"/>
          </a:p>
          <a:p>
            <a:pPr marL="0" indent="0">
              <a:buNone/>
            </a:pPr>
            <a:endParaRPr lang="lv-LV" sz="2000" dirty="0"/>
          </a:p>
          <a:p>
            <a:pPr marL="0" indent="0">
              <a:buNone/>
            </a:pPr>
            <a:endParaRPr lang="lv-LV" sz="2000" dirty="0" smtClean="0"/>
          </a:p>
          <a:p>
            <a:pPr marL="0" indent="0">
              <a:buNone/>
            </a:pPr>
            <a:endParaRPr lang="lv-LV" sz="20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13652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2370227711"/>
              </p:ext>
            </p:extLst>
          </p:nvPr>
        </p:nvGraphicFramePr>
        <p:xfrm>
          <a:off x="899592" y="2203036"/>
          <a:ext cx="7200800" cy="4052102"/>
        </p:xfrm>
        <a:graphic>
          <a:graphicData uri="http://schemas.openxmlformats.org/drawingml/2006/table">
            <a:tbl>
              <a:tblPr firstRow="1" bandRow="1">
                <a:tableStyleId>{5C22544A-7EE6-4342-B048-85BDC9FD1C3A}</a:tableStyleId>
              </a:tblPr>
              <a:tblGrid>
                <a:gridCol w="3600400"/>
                <a:gridCol w="3600400"/>
              </a:tblGrid>
              <a:tr h="562539">
                <a:tc>
                  <a:txBody>
                    <a:bodyPr/>
                    <a:lstStyle/>
                    <a:p>
                      <a:pPr algn="ctr"/>
                      <a:r>
                        <a:rPr lang="lv-LV" b="1" dirty="0" smtClean="0">
                          <a:solidFill>
                            <a:schemeClr val="tx1"/>
                          </a:solidFill>
                        </a:rPr>
                        <a:t>Gads</a:t>
                      </a:r>
                      <a:r>
                        <a:rPr lang="lv-LV" b="1" dirty="0" smtClean="0"/>
                        <a:t> </a:t>
                      </a:r>
                      <a:endParaRPr lang="lv-LV"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lv-LV" b="1" dirty="0" smtClean="0">
                          <a:solidFill>
                            <a:schemeClr val="tx1"/>
                          </a:solidFill>
                        </a:rPr>
                        <a:t>Skaits</a:t>
                      </a:r>
                      <a:endParaRPr lang="lv-LV"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15553">
                <a:tc>
                  <a:txBody>
                    <a:bodyPr/>
                    <a:lstStyle/>
                    <a:p>
                      <a:pPr algn="ctr"/>
                      <a:r>
                        <a:rPr lang="lv-LV" b="1" dirty="0" smtClean="0"/>
                        <a:t>2012</a:t>
                      </a:r>
                      <a:endParaRPr lang="lv-LV"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lv-LV" b="1" dirty="0" smtClean="0"/>
                        <a:t>2 Rīsi (Ķīna) </a:t>
                      </a:r>
                    </a:p>
                    <a:p>
                      <a:pPr algn="ctr"/>
                      <a:r>
                        <a:rPr lang="lv-LV" b="1" dirty="0" smtClean="0"/>
                        <a:t>3 Rīsi (Pakistāna)</a:t>
                      </a:r>
                    </a:p>
                    <a:p>
                      <a:pPr algn="ctr"/>
                      <a:r>
                        <a:rPr lang="lv-LV" b="1" dirty="0" smtClean="0"/>
                        <a:t>2 Rīsi </a:t>
                      </a:r>
                      <a:r>
                        <a:rPr lang="lv-LV" b="1" smtClean="0"/>
                        <a:t>(Filipīnas)</a:t>
                      </a:r>
                      <a:endParaRPr lang="lv-LV" b="1" dirty="0" smtClean="0"/>
                    </a:p>
                    <a:p>
                      <a:pPr algn="ctr"/>
                      <a:r>
                        <a:rPr lang="lv-LV" b="1" dirty="0" smtClean="0"/>
                        <a:t>1 Rīsu nūdeles (Ķīna)</a:t>
                      </a:r>
                    </a:p>
                    <a:p>
                      <a:pPr algn="ctr"/>
                      <a:r>
                        <a:rPr lang="lv-LV" b="1" dirty="0" smtClean="0"/>
                        <a:t>1</a:t>
                      </a:r>
                      <a:r>
                        <a:rPr lang="lv-LV" b="1" baseline="0" dirty="0" smtClean="0"/>
                        <a:t> </a:t>
                      </a:r>
                      <a:r>
                        <a:rPr lang="lv-LV" b="1" dirty="0" smtClean="0"/>
                        <a:t>Kukurūza (Argentīna)</a:t>
                      </a:r>
                    </a:p>
                    <a:p>
                      <a:pPr algn="ctr"/>
                      <a:r>
                        <a:rPr lang="lv-LV" b="1" dirty="0" smtClean="0"/>
                        <a:t>7 </a:t>
                      </a:r>
                      <a:r>
                        <a:rPr lang="lv-LV" b="1" dirty="0" err="1" smtClean="0"/>
                        <a:t>Papaija</a:t>
                      </a:r>
                      <a:r>
                        <a:rPr lang="lv-LV" b="1" dirty="0" smtClean="0"/>
                        <a:t> (Taizeme)</a:t>
                      </a:r>
                      <a:endParaRPr lang="lv-LV"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17928">
                <a:tc>
                  <a:txBody>
                    <a:bodyPr/>
                    <a:lstStyle/>
                    <a:p>
                      <a:pPr algn="ctr"/>
                      <a:r>
                        <a:rPr lang="lv-LV" b="1" dirty="0" smtClean="0"/>
                        <a:t>2013</a:t>
                      </a:r>
                      <a:endParaRPr lang="lv-LV"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lv-LV" b="1" dirty="0" smtClean="0"/>
                        <a:t>6 Rīsi</a:t>
                      </a:r>
                      <a:r>
                        <a:rPr lang="lv-LV" b="1" baseline="0" dirty="0" smtClean="0"/>
                        <a:t> (</a:t>
                      </a:r>
                      <a:r>
                        <a:rPr lang="lv-LV" b="1" dirty="0" smtClean="0"/>
                        <a:t>Ķīna) </a:t>
                      </a:r>
                    </a:p>
                    <a:p>
                      <a:pPr algn="ctr"/>
                      <a:r>
                        <a:rPr lang="lv-LV" sz="1600" b="0" dirty="0" smtClean="0"/>
                        <a:t>(t.sk. 1- bioloģiskie)</a:t>
                      </a:r>
                    </a:p>
                    <a:p>
                      <a:pPr algn="ctr"/>
                      <a:r>
                        <a:rPr lang="lv-LV" b="1" dirty="0" smtClean="0"/>
                        <a:t>17 </a:t>
                      </a:r>
                      <a:r>
                        <a:rPr lang="lv-LV" b="1" dirty="0" err="1" smtClean="0"/>
                        <a:t>Papaija</a:t>
                      </a:r>
                      <a:r>
                        <a:rPr lang="lv-LV" b="1" dirty="0" smtClean="0"/>
                        <a:t> (Taizeme)</a:t>
                      </a:r>
                    </a:p>
                    <a:p>
                      <a:pPr algn="ctr"/>
                      <a:r>
                        <a:rPr lang="lv-LV" b="1" dirty="0" smtClean="0"/>
                        <a:t>2 Kukurūza</a:t>
                      </a:r>
                      <a:r>
                        <a:rPr lang="lv-LV" b="1" baseline="0" dirty="0" smtClean="0"/>
                        <a:t> (Argentīna)</a:t>
                      </a:r>
                      <a:endParaRPr lang="lv-LV"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5770">
                <a:tc>
                  <a:txBody>
                    <a:bodyPr/>
                    <a:lstStyle/>
                    <a:p>
                      <a:pPr algn="ctr"/>
                      <a:r>
                        <a:rPr lang="lv-LV" b="1" dirty="0" smtClean="0"/>
                        <a:t>2014</a:t>
                      </a:r>
                      <a:endParaRPr lang="lv-LV"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lv-LV" b="1" dirty="0" smtClean="0"/>
                        <a:t>1 </a:t>
                      </a:r>
                      <a:r>
                        <a:rPr lang="lv-LV" b="1" dirty="0" err="1" smtClean="0"/>
                        <a:t>Papaijas</a:t>
                      </a:r>
                      <a:r>
                        <a:rPr lang="lv-LV" b="1" dirty="0" smtClean="0"/>
                        <a:t> pulveris (ASV)</a:t>
                      </a:r>
                      <a:endParaRPr lang="lv-LV"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Slide Number Placeholder 5"/>
          <p:cNvSpPr>
            <a:spLocks noGrp="1"/>
          </p:cNvSpPr>
          <p:nvPr>
            <p:ph type="sldNum" sz="quarter" idx="12"/>
          </p:nvPr>
        </p:nvSpPr>
        <p:spPr/>
        <p:txBody>
          <a:bodyPr/>
          <a:lstStyle/>
          <a:p>
            <a:fld id="{C5093B1C-7BA2-4E3B-80B7-2E9264F043E2}" type="slidenum">
              <a:rPr lang="lv-LV" smtClean="0"/>
              <a:t>8</a:t>
            </a:fld>
            <a:endParaRPr lang="lv-LV"/>
          </a:p>
        </p:txBody>
      </p:sp>
    </p:spTree>
    <p:extLst>
      <p:ext uri="{BB962C8B-B14F-4D97-AF65-F5344CB8AC3E}">
        <p14:creationId xmlns:p14="http://schemas.microsoft.com/office/powerpoint/2010/main" val="405606151"/>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dirty="0"/>
          </a:p>
        </p:txBody>
      </p:sp>
      <p:sp>
        <p:nvSpPr>
          <p:cNvPr id="3" name="Text Placeholder 2"/>
          <p:cNvSpPr>
            <a:spLocks noGrp="1"/>
          </p:cNvSpPr>
          <p:nvPr>
            <p:ph type="body" idx="1"/>
          </p:nvPr>
        </p:nvSpPr>
        <p:spPr>
          <a:xfrm>
            <a:off x="722313" y="692697"/>
            <a:ext cx="7772400" cy="3240359"/>
          </a:xfrm>
        </p:spPr>
        <p:txBody>
          <a:bodyPr>
            <a:normAutofit/>
          </a:bodyPr>
          <a:lstStyle/>
          <a:p>
            <a:pPr algn="ctr"/>
            <a:r>
              <a:rPr lang="lv-LV" sz="5400" b="1" dirty="0" smtClean="0">
                <a:solidFill>
                  <a:srgbClr val="7030A0"/>
                </a:solidFill>
              </a:rPr>
              <a:t>Paldies par uzmanību!</a:t>
            </a:r>
            <a:endParaRPr lang="lv-LV" sz="5400" b="1" dirty="0">
              <a:solidFill>
                <a:srgbClr val="7030A0"/>
              </a:solidFill>
            </a:endParaRPr>
          </a:p>
        </p:txBody>
      </p:sp>
      <p:sp>
        <p:nvSpPr>
          <p:cNvPr id="4" name="Slide Number Placeholder 3"/>
          <p:cNvSpPr>
            <a:spLocks noGrp="1"/>
          </p:cNvSpPr>
          <p:nvPr>
            <p:ph type="sldNum" sz="quarter" idx="12"/>
          </p:nvPr>
        </p:nvSpPr>
        <p:spPr/>
        <p:txBody>
          <a:bodyPr/>
          <a:lstStyle/>
          <a:p>
            <a:fld id="{C5093B1C-7BA2-4E3B-80B7-2E9264F043E2}" type="slidenum">
              <a:rPr lang="lv-LV" smtClean="0"/>
              <a:t>9</a:t>
            </a:fld>
            <a:endParaRPr lang="lv-LV"/>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624"/>
            <a:ext cx="208823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7761181"/>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803</TotalTime>
  <Words>498</Words>
  <Application>Microsoft Office PowerPoint</Application>
  <PresentationFormat>On-screen Show (4:3)</PresentationFormat>
  <Paragraphs>144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Office Theme</vt:lpstr>
      <vt:lpstr>    Ģenētiski modificētās pārtikas uzraudzība </vt:lpstr>
      <vt:lpstr> Normatīvā bāze</vt:lpstr>
      <vt:lpstr>Pārtikā atļautie ĢMO Eiropas Savienībā</vt:lpstr>
      <vt:lpstr>ĢMO Latvijā </vt:lpstr>
      <vt:lpstr>ĢMO marķēšana</vt:lpstr>
      <vt:lpstr>ĢMO kontrole.</vt:lpstr>
      <vt:lpstr>ĢMO kontrole.</vt:lpstr>
      <vt:lpstr>ĢMO kontrole.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Māris Eiklons</dc:creator>
  <cp:lastModifiedBy>User</cp:lastModifiedBy>
  <cp:revision>58</cp:revision>
  <cp:lastPrinted>2014-05-22T06:11:23Z</cp:lastPrinted>
  <dcterms:created xsi:type="dcterms:W3CDTF">2013-07-09T11:29:43Z</dcterms:created>
  <dcterms:modified xsi:type="dcterms:W3CDTF">2015-05-04T23:27:32Z</dcterms:modified>
</cp:coreProperties>
</file>