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  <p:sldMasterId id="2147483720" r:id="rId4"/>
    <p:sldMasterId id="2147483732" r:id="rId5"/>
  </p:sldMasterIdLst>
  <p:notesMasterIdLst>
    <p:notesMasterId r:id="rId43"/>
  </p:notesMasterIdLst>
  <p:sldIdLst>
    <p:sldId id="260" r:id="rId6"/>
    <p:sldId id="261" r:id="rId7"/>
    <p:sldId id="293" r:id="rId8"/>
    <p:sldId id="298" r:id="rId9"/>
    <p:sldId id="290" r:id="rId10"/>
    <p:sldId id="266" r:id="rId11"/>
    <p:sldId id="267" r:id="rId12"/>
    <p:sldId id="268" r:id="rId13"/>
    <p:sldId id="269" r:id="rId14"/>
    <p:sldId id="270" r:id="rId15"/>
    <p:sldId id="275" r:id="rId16"/>
    <p:sldId id="282" r:id="rId17"/>
    <p:sldId id="271" r:id="rId18"/>
    <p:sldId id="273" r:id="rId19"/>
    <p:sldId id="274" r:id="rId20"/>
    <p:sldId id="301" r:id="rId21"/>
    <p:sldId id="302" r:id="rId22"/>
    <p:sldId id="303" r:id="rId23"/>
    <p:sldId id="305" r:id="rId24"/>
    <p:sldId id="304" r:id="rId25"/>
    <p:sldId id="279" r:id="rId26"/>
    <p:sldId id="291" r:id="rId27"/>
    <p:sldId id="292" r:id="rId28"/>
    <p:sldId id="299" r:id="rId29"/>
    <p:sldId id="280" r:id="rId30"/>
    <p:sldId id="281" r:id="rId31"/>
    <p:sldId id="295" r:id="rId32"/>
    <p:sldId id="297" r:id="rId33"/>
    <p:sldId id="296" r:id="rId34"/>
    <p:sldId id="307" r:id="rId35"/>
    <p:sldId id="306" r:id="rId36"/>
    <p:sldId id="283" r:id="rId37"/>
    <p:sldId id="284" r:id="rId38"/>
    <p:sldId id="285" r:id="rId39"/>
    <p:sldId id="286" r:id="rId40"/>
    <p:sldId id="287" r:id="rId41"/>
    <p:sldId id="28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AB518-3D1F-4D53-BDB5-408BE611B9EA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71698-0340-4488-97D0-8321136441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54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71698-0340-4488-97D0-83211364413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9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71698-0340-4488-97D0-83211364413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9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CD591-C300-4883-8685-4C17CFD89B8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102F9-CCFC-4B92-95F4-2F02ACA7BCF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E8A43-9356-4A76-BE5E-BEE39FEB65D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7D89-B291-4826-B538-8D0D57F1AF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5628-DD3C-41C0-8A97-0C90B391A1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7D89-B291-4826-B538-8D0D57F1AF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5628-DD3C-41C0-8A97-0C90B391A1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7D89-B291-4826-B538-8D0D57F1AF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5628-DD3C-41C0-8A97-0C90B391A1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7D89-B291-4826-B538-8D0D57F1AF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5628-DD3C-41C0-8A97-0C90B391A1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7D89-B291-4826-B538-8D0D57F1AF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5628-DD3C-41C0-8A97-0C90B391A1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7D89-B291-4826-B538-8D0D57F1AF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5628-DD3C-41C0-8A97-0C90B391A1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7D89-B291-4826-B538-8D0D57F1AF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5628-DD3C-41C0-8A97-0C90B391A1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7D89-B291-4826-B538-8D0D57F1AF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5628-DD3C-41C0-8A97-0C90B391A1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D8D53-9928-4E85-8EF2-1A638CFFE6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7D89-B291-4826-B538-8D0D57F1AF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5628-DD3C-41C0-8A97-0C90B391A1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7D89-B291-4826-B538-8D0D57F1AF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5628-DD3C-41C0-8A97-0C90B391A1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7D89-B291-4826-B538-8D0D57F1AF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5628-DD3C-41C0-8A97-0C90B391A1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7D89-B291-4826-B538-8D0D57F1AF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5628-DD3C-41C0-8A97-0C90B391A1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7D89-B291-4826-B538-8D0D57F1AF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5628-DD3C-41C0-8A97-0C90B391A1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7D89-B291-4826-B538-8D0D57F1AF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5628-DD3C-41C0-8A97-0C90B391A1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7D89-B291-4826-B538-8D0D57F1AF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5628-DD3C-41C0-8A97-0C90B391A1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7D89-B291-4826-B538-8D0D57F1AF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5628-DD3C-41C0-8A97-0C90B391A1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7D89-B291-4826-B538-8D0D57F1AF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5628-DD3C-41C0-8A97-0C90B391A1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7D89-B291-4826-B538-8D0D57F1AF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5628-DD3C-41C0-8A97-0C90B391A1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A9B95-FD1E-4862-8BA8-62A7E38308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7D89-B291-4826-B538-8D0D57F1AF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5628-DD3C-41C0-8A97-0C90B391A1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7D89-B291-4826-B538-8D0D57F1AF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5628-DD3C-41C0-8A97-0C90B391A1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7D89-B291-4826-B538-8D0D57F1AF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5628-DD3C-41C0-8A97-0C90B391A1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7D89-B291-4826-B538-8D0D57F1AF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5628-DD3C-41C0-8A97-0C90B391A1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0A8B1-923B-41ED-8F42-1E742A0374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06D71-8667-43A0-8287-F368F5262D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DB9BD-A6E4-4089-8C9C-642ACD055B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447F3-59EA-4A3C-8D75-C6D5D3477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61197-103E-4B48-BAF6-8CA81CE792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1433E-6120-42ED-9BC8-D582C361E53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14468-B74E-4C97-A275-FA962FC6A2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E98D9-EEE0-4551-9D4A-F2FC48EE62E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FCD9C-700F-4140-83AA-6C1BB63D83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C5B85-AE22-459C-B077-A6457C52CEE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4BE0E-408D-4F06-A9C3-181F151DBF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F8262-2EE5-43C1-8DBE-B15B600682C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B9355-5328-4E4B-895A-B9E52A0711F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9FA8C-1EA1-4888-8791-B522FA45C2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76B7E-FBB9-49B3-8CF8-05DA7E14E0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08386-E877-45D7-BFB6-5E070F2E297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B6F84-83D5-4269-AB81-41FF09D5D43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7C41C-3512-4D24-8719-988C447E24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E0D50-34EE-4C4C-B47F-E252183ACC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1A3BC-60B9-4872-9CC4-A096A44071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6E9EE-3950-497A-92E1-E0DC5328F6B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AE47A-16E8-4A82-BCBC-93748C5B4B2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ACA33-B561-4BEA-A980-7F112E1515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1D6C6-01ED-439B-B3F4-302DD9120B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7710D-E7D1-4737-BE49-5F68825E42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80571-9DA0-4532-8B62-73BD43C6EE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542C7-5F2B-44F7-84A5-87BEBBCDF0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B1230-2FFD-4471-8B30-3571CA7A24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20255-16A5-484B-AA81-9B6CD745147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E474B-45AF-4A9D-BBB0-F50D3C7014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FB988-C8B2-41BB-B380-4C91D81050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BBAF0-8EE0-4022-B4B0-977B6C823C8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F03D5-31C3-401F-A2BC-1E2D74CAC5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D1E1C-C7CB-4A88-A21A-C1F5DAC280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97325-03E1-4576-8535-5A0E10E9DF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836B1-524A-4E42-BC5A-0A57C34836E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83FE4-8553-4A4D-8D0A-5DF2BC27ED3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02603-BCFC-41C0-B8A2-2571C977D23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0D92F-C47F-4936-94E2-FFDEEEB4DF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584F59-53B7-4660-B553-CFE3A18D4A1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37D89-B291-4826-B538-8D0D57F1AF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15628-DD3C-41C0-8A97-0C90B391A1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37D89-B291-4826-B538-8D0D57F1AF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15628-DD3C-41C0-8A97-0C90B391A1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52F94F-FBB5-4A66-A494-BA82B01884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4D6B6E-B8FF-4FED-8A90-006ABB60B3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6C92B79-C4BF-4525-9509-EBA7CE71D1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journal/09609822/18/24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proteopedia.org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%0a0923_2.jpg%20%20%20%20%20%20%20%20%20%20%20%20%20%20%20%20%20%20%20%20%20%20%20%20%20%20%20%20%20%20%20%20%20%20%20%20%20%20%20%20%20%20%20%20%20%20%20%20%20%20%20%20%20000356F4%0cMacintosh%20HD%20%20%20%20%20%20%20%20%20%20%20%20%20%20%20%20%20%20%20ABA78158: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676400" y="0"/>
          <a:ext cx="5999163" cy="498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Image" r:id="rId3" imgW="5997882" imgH="4981292" progId="">
                  <p:embed/>
                </p:oleObj>
              </mc:Choice>
              <mc:Fallback>
                <p:oleObj name="Image" r:id="rId3" imgW="5997882" imgH="498129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0"/>
                        <a:ext cx="5999163" cy="498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2438400" y="5130800"/>
          <a:ext cx="4410075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Image" r:id="rId5" imgW="4409460" imgH="1728203" progId="">
                  <p:embed/>
                </p:oleObj>
              </mc:Choice>
              <mc:Fallback>
                <p:oleObj name="Image" r:id="rId5" imgW="4409460" imgH="1728203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130800"/>
                        <a:ext cx="4410075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ostsynpo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31981"/>
            <a:ext cx="9234644" cy="6925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http://www.niaaa.nih.gov/Resources/GraphicsGallery/Neuroscience/PublishingImages/ligandgated_channe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038" y="260647"/>
            <a:ext cx="8067378" cy="5718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8"/>
          <p:cNvGrpSpPr/>
          <p:nvPr/>
        </p:nvGrpSpPr>
        <p:grpSpPr>
          <a:xfrm>
            <a:off x="304800" y="2143116"/>
            <a:ext cx="8229600" cy="3581400"/>
            <a:chOff x="304800" y="2514600"/>
            <a:chExt cx="8229600" cy="3581400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3124200" y="3429000"/>
              <a:ext cx="533400" cy="381000"/>
              <a:chOff x="1200" y="2352"/>
              <a:chExt cx="720" cy="392"/>
            </a:xfrm>
          </p:grpSpPr>
          <p:sp>
            <p:nvSpPr>
              <p:cNvPr id="16" name="Freeform 8"/>
              <p:cNvSpPr>
                <a:spLocks/>
              </p:cNvSpPr>
              <p:nvPr/>
            </p:nvSpPr>
            <p:spPr bwMode="auto">
              <a:xfrm>
                <a:off x="1200" y="2352"/>
                <a:ext cx="144" cy="392"/>
              </a:xfrm>
              <a:custGeom>
                <a:avLst/>
                <a:gdLst/>
                <a:ahLst/>
                <a:cxnLst>
                  <a:cxn ang="0">
                    <a:pos x="0" y="256"/>
                  </a:cxn>
                  <a:cxn ang="0">
                    <a:pos x="96" y="256"/>
                  </a:cxn>
                  <a:cxn ang="0">
                    <a:pos x="144" y="16"/>
                  </a:cxn>
                  <a:cxn ang="0">
                    <a:pos x="192" y="352"/>
                  </a:cxn>
                  <a:cxn ang="0">
                    <a:pos x="240" y="256"/>
                  </a:cxn>
                </a:cxnLst>
                <a:rect l="0" t="0" r="r" b="b"/>
                <a:pathLst>
                  <a:path w="240" h="392">
                    <a:moveTo>
                      <a:pt x="0" y="256"/>
                    </a:moveTo>
                    <a:cubicBezTo>
                      <a:pt x="36" y="276"/>
                      <a:pt x="72" y="296"/>
                      <a:pt x="96" y="256"/>
                    </a:cubicBezTo>
                    <a:cubicBezTo>
                      <a:pt x="120" y="216"/>
                      <a:pt x="128" y="0"/>
                      <a:pt x="144" y="16"/>
                    </a:cubicBezTo>
                    <a:cubicBezTo>
                      <a:pt x="160" y="32"/>
                      <a:pt x="176" y="312"/>
                      <a:pt x="192" y="352"/>
                    </a:cubicBezTo>
                    <a:cubicBezTo>
                      <a:pt x="208" y="392"/>
                      <a:pt x="224" y="272"/>
                      <a:pt x="240" y="256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1344" y="2352"/>
                <a:ext cx="144" cy="392"/>
              </a:xfrm>
              <a:custGeom>
                <a:avLst/>
                <a:gdLst/>
                <a:ahLst/>
                <a:cxnLst>
                  <a:cxn ang="0">
                    <a:pos x="0" y="256"/>
                  </a:cxn>
                  <a:cxn ang="0">
                    <a:pos x="96" y="256"/>
                  </a:cxn>
                  <a:cxn ang="0">
                    <a:pos x="144" y="16"/>
                  </a:cxn>
                  <a:cxn ang="0">
                    <a:pos x="192" y="352"/>
                  </a:cxn>
                  <a:cxn ang="0">
                    <a:pos x="240" y="256"/>
                  </a:cxn>
                </a:cxnLst>
                <a:rect l="0" t="0" r="r" b="b"/>
                <a:pathLst>
                  <a:path w="240" h="392">
                    <a:moveTo>
                      <a:pt x="0" y="256"/>
                    </a:moveTo>
                    <a:cubicBezTo>
                      <a:pt x="36" y="276"/>
                      <a:pt x="72" y="296"/>
                      <a:pt x="96" y="256"/>
                    </a:cubicBezTo>
                    <a:cubicBezTo>
                      <a:pt x="120" y="216"/>
                      <a:pt x="128" y="0"/>
                      <a:pt x="144" y="16"/>
                    </a:cubicBezTo>
                    <a:cubicBezTo>
                      <a:pt x="160" y="32"/>
                      <a:pt x="176" y="312"/>
                      <a:pt x="192" y="352"/>
                    </a:cubicBezTo>
                    <a:cubicBezTo>
                      <a:pt x="208" y="392"/>
                      <a:pt x="224" y="272"/>
                      <a:pt x="240" y="256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1488" y="2352"/>
                <a:ext cx="144" cy="392"/>
              </a:xfrm>
              <a:custGeom>
                <a:avLst/>
                <a:gdLst/>
                <a:ahLst/>
                <a:cxnLst>
                  <a:cxn ang="0">
                    <a:pos x="0" y="256"/>
                  </a:cxn>
                  <a:cxn ang="0">
                    <a:pos x="96" y="256"/>
                  </a:cxn>
                  <a:cxn ang="0">
                    <a:pos x="144" y="16"/>
                  </a:cxn>
                  <a:cxn ang="0">
                    <a:pos x="192" y="352"/>
                  </a:cxn>
                  <a:cxn ang="0">
                    <a:pos x="240" y="256"/>
                  </a:cxn>
                </a:cxnLst>
                <a:rect l="0" t="0" r="r" b="b"/>
                <a:pathLst>
                  <a:path w="240" h="392">
                    <a:moveTo>
                      <a:pt x="0" y="256"/>
                    </a:moveTo>
                    <a:cubicBezTo>
                      <a:pt x="36" y="276"/>
                      <a:pt x="72" y="296"/>
                      <a:pt x="96" y="256"/>
                    </a:cubicBezTo>
                    <a:cubicBezTo>
                      <a:pt x="120" y="216"/>
                      <a:pt x="128" y="0"/>
                      <a:pt x="144" y="16"/>
                    </a:cubicBezTo>
                    <a:cubicBezTo>
                      <a:pt x="160" y="32"/>
                      <a:pt x="176" y="312"/>
                      <a:pt x="192" y="352"/>
                    </a:cubicBezTo>
                    <a:cubicBezTo>
                      <a:pt x="208" y="392"/>
                      <a:pt x="224" y="272"/>
                      <a:pt x="240" y="256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auto">
              <a:xfrm>
                <a:off x="1632" y="2352"/>
                <a:ext cx="144" cy="392"/>
              </a:xfrm>
              <a:custGeom>
                <a:avLst/>
                <a:gdLst/>
                <a:ahLst/>
                <a:cxnLst>
                  <a:cxn ang="0">
                    <a:pos x="0" y="256"/>
                  </a:cxn>
                  <a:cxn ang="0">
                    <a:pos x="96" y="256"/>
                  </a:cxn>
                  <a:cxn ang="0">
                    <a:pos x="144" y="16"/>
                  </a:cxn>
                  <a:cxn ang="0">
                    <a:pos x="192" y="352"/>
                  </a:cxn>
                  <a:cxn ang="0">
                    <a:pos x="240" y="256"/>
                  </a:cxn>
                </a:cxnLst>
                <a:rect l="0" t="0" r="r" b="b"/>
                <a:pathLst>
                  <a:path w="240" h="392">
                    <a:moveTo>
                      <a:pt x="0" y="256"/>
                    </a:moveTo>
                    <a:cubicBezTo>
                      <a:pt x="36" y="276"/>
                      <a:pt x="72" y="296"/>
                      <a:pt x="96" y="256"/>
                    </a:cubicBezTo>
                    <a:cubicBezTo>
                      <a:pt x="120" y="216"/>
                      <a:pt x="128" y="0"/>
                      <a:pt x="144" y="16"/>
                    </a:cubicBezTo>
                    <a:cubicBezTo>
                      <a:pt x="160" y="32"/>
                      <a:pt x="176" y="312"/>
                      <a:pt x="192" y="352"/>
                    </a:cubicBezTo>
                    <a:cubicBezTo>
                      <a:pt x="208" y="392"/>
                      <a:pt x="224" y="272"/>
                      <a:pt x="240" y="256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auto">
              <a:xfrm>
                <a:off x="1776" y="2352"/>
                <a:ext cx="144" cy="392"/>
              </a:xfrm>
              <a:custGeom>
                <a:avLst/>
                <a:gdLst/>
                <a:ahLst/>
                <a:cxnLst>
                  <a:cxn ang="0">
                    <a:pos x="0" y="256"/>
                  </a:cxn>
                  <a:cxn ang="0">
                    <a:pos x="96" y="256"/>
                  </a:cxn>
                  <a:cxn ang="0">
                    <a:pos x="144" y="16"/>
                  </a:cxn>
                  <a:cxn ang="0">
                    <a:pos x="192" y="352"/>
                  </a:cxn>
                  <a:cxn ang="0">
                    <a:pos x="240" y="256"/>
                  </a:cxn>
                </a:cxnLst>
                <a:rect l="0" t="0" r="r" b="b"/>
                <a:pathLst>
                  <a:path w="240" h="392">
                    <a:moveTo>
                      <a:pt x="0" y="256"/>
                    </a:moveTo>
                    <a:cubicBezTo>
                      <a:pt x="36" y="276"/>
                      <a:pt x="72" y="296"/>
                      <a:pt x="96" y="256"/>
                    </a:cubicBezTo>
                    <a:cubicBezTo>
                      <a:pt x="120" y="216"/>
                      <a:pt x="128" y="0"/>
                      <a:pt x="144" y="16"/>
                    </a:cubicBezTo>
                    <a:cubicBezTo>
                      <a:pt x="160" y="32"/>
                      <a:pt x="176" y="312"/>
                      <a:pt x="192" y="352"/>
                    </a:cubicBezTo>
                    <a:cubicBezTo>
                      <a:pt x="208" y="392"/>
                      <a:pt x="224" y="272"/>
                      <a:pt x="240" y="256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Group 26"/>
            <p:cNvGrpSpPr>
              <a:grpSpLocks/>
            </p:cNvGrpSpPr>
            <p:nvPr/>
          </p:nvGrpSpPr>
          <p:grpSpPr bwMode="auto">
            <a:xfrm rot="5400000">
              <a:off x="863600" y="3632200"/>
              <a:ext cx="3581400" cy="1346200"/>
              <a:chOff x="624" y="1685"/>
              <a:chExt cx="2544" cy="848"/>
            </a:xfrm>
          </p:grpSpPr>
          <p:sp>
            <p:nvSpPr>
              <p:cNvPr id="22" name="AutoShape 17"/>
              <p:cNvSpPr>
                <a:spLocks noChangeArrowheads="1"/>
              </p:cNvSpPr>
              <p:nvPr/>
            </p:nvSpPr>
            <p:spPr bwMode="auto">
              <a:xfrm rot="5400000">
                <a:off x="2008" y="1859"/>
                <a:ext cx="277" cy="31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5" name="Group 22"/>
              <p:cNvGrpSpPr>
                <a:grpSpLocks/>
              </p:cNvGrpSpPr>
              <p:nvPr/>
            </p:nvGrpSpPr>
            <p:grpSpPr bwMode="auto">
              <a:xfrm rot="573415">
                <a:off x="637" y="1685"/>
                <a:ext cx="1259" cy="277"/>
                <a:chOff x="637" y="1685"/>
                <a:chExt cx="1259" cy="277"/>
              </a:xfrm>
            </p:grpSpPr>
            <p:sp>
              <p:nvSpPr>
                <p:cNvPr id="28" name="AutoShape 16"/>
                <p:cNvSpPr>
                  <a:spLocks noChangeArrowheads="1"/>
                </p:cNvSpPr>
                <p:nvPr/>
              </p:nvSpPr>
              <p:spPr bwMode="auto">
                <a:xfrm rot="5400000">
                  <a:off x="656" y="1666"/>
                  <a:ext cx="277" cy="31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Line 18"/>
                <p:cNvSpPr>
                  <a:spLocks noChangeShapeType="1"/>
                </p:cNvSpPr>
                <p:nvPr/>
              </p:nvSpPr>
              <p:spPr bwMode="auto">
                <a:xfrm>
                  <a:off x="912" y="1824"/>
                  <a:ext cx="98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>
                <a:off x="2304" y="2016"/>
                <a:ext cx="86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AutoShape 20"/>
              <p:cNvSpPr>
                <a:spLocks noChangeArrowheads="1"/>
              </p:cNvSpPr>
              <p:nvPr/>
            </p:nvSpPr>
            <p:spPr bwMode="auto">
              <a:xfrm rot="4527064">
                <a:off x="643" y="2237"/>
                <a:ext cx="277" cy="31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Line 21"/>
              <p:cNvSpPr>
                <a:spLocks noChangeShapeType="1"/>
              </p:cNvSpPr>
              <p:nvPr/>
            </p:nvSpPr>
            <p:spPr bwMode="auto">
              <a:xfrm rot="-880317">
                <a:off x="897" y="2234"/>
                <a:ext cx="9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Line 23"/>
              <p:cNvSpPr>
                <a:spLocks noChangeShapeType="1"/>
              </p:cNvSpPr>
              <p:nvPr/>
            </p:nvSpPr>
            <p:spPr bwMode="auto">
              <a:xfrm rot="-467532">
                <a:off x="1872" y="2064"/>
                <a:ext cx="19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27"/>
            <p:cNvGrpSpPr>
              <a:grpSpLocks/>
            </p:cNvGrpSpPr>
            <p:nvPr/>
          </p:nvGrpSpPr>
          <p:grpSpPr bwMode="auto">
            <a:xfrm rot="5400000">
              <a:off x="3302000" y="3632200"/>
              <a:ext cx="3581400" cy="1346200"/>
              <a:chOff x="624" y="1685"/>
              <a:chExt cx="2544" cy="848"/>
            </a:xfrm>
          </p:grpSpPr>
          <p:sp>
            <p:nvSpPr>
              <p:cNvPr id="31" name="AutoShape 28"/>
              <p:cNvSpPr>
                <a:spLocks noChangeArrowheads="1"/>
              </p:cNvSpPr>
              <p:nvPr/>
            </p:nvSpPr>
            <p:spPr bwMode="auto">
              <a:xfrm rot="5400000">
                <a:off x="2008" y="1859"/>
                <a:ext cx="277" cy="31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" name="Group 29"/>
              <p:cNvGrpSpPr>
                <a:grpSpLocks/>
              </p:cNvGrpSpPr>
              <p:nvPr/>
            </p:nvGrpSpPr>
            <p:grpSpPr bwMode="auto">
              <a:xfrm rot="573415">
                <a:off x="637" y="1685"/>
                <a:ext cx="1259" cy="277"/>
                <a:chOff x="637" y="1685"/>
                <a:chExt cx="1259" cy="277"/>
              </a:xfrm>
            </p:grpSpPr>
            <p:sp>
              <p:nvSpPr>
                <p:cNvPr id="37" name="AutoShape 30"/>
                <p:cNvSpPr>
                  <a:spLocks noChangeArrowheads="1"/>
                </p:cNvSpPr>
                <p:nvPr/>
              </p:nvSpPr>
              <p:spPr bwMode="auto">
                <a:xfrm rot="5400000">
                  <a:off x="656" y="1666"/>
                  <a:ext cx="277" cy="31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Line 31"/>
                <p:cNvSpPr>
                  <a:spLocks noChangeShapeType="1"/>
                </p:cNvSpPr>
                <p:nvPr/>
              </p:nvSpPr>
              <p:spPr bwMode="auto">
                <a:xfrm>
                  <a:off x="912" y="1824"/>
                  <a:ext cx="98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3" name="Line 32"/>
              <p:cNvSpPr>
                <a:spLocks noChangeShapeType="1"/>
              </p:cNvSpPr>
              <p:nvPr/>
            </p:nvSpPr>
            <p:spPr bwMode="auto">
              <a:xfrm>
                <a:off x="2304" y="2016"/>
                <a:ext cx="86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AutoShape 33"/>
              <p:cNvSpPr>
                <a:spLocks noChangeArrowheads="1"/>
              </p:cNvSpPr>
              <p:nvPr/>
            </p:nvSpPr>
            <p:spPr bwMode="auto">
              <a:xfrm rot="4527064">
                <a:off x="643" y="2237"/>
                <a:ext cx="277" cy="31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Line 34"/>
              <p:cNvSpPr>
                <a:spLocks noChangeShapeType="1"/>
              </p:cNvSpPr>
              <p:nvPr/>
            </p:nvSpPr>
            <p:spPr bwMode="auto">
              <a:xfrm rot="-880317">
                <a:off x="897" y="2234"/>
                <a:ext cx="9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Line 35"/>
              <p:cNvSpPr>
                <a:spLocks noChangeShapeType="1"/>
              </p:cNvSpPr>
              <p:nvPr/>
            </p:nvSpPr>
            <p:spPr bwMode="auto">
              <a:xfrm rot="-467532">
                <a:off x="1872" y="2064"/>
                <a:ext cx="19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 rot="5400000">
              <a:off x="5588000" y="3632200"/>
              <a:ext cx="3581400" cy="1346200"/>
              <a:chOff x="624" y="1685"/>
              <a:chExt cx="2544" cy="848"/>
            </a:xfrm>
          </p:grpSpPr>
          <p:sp>
            <p:nvSpPr>
              <p:cNvPr id="40" name="AutoShape 37"/>
              <p:cNvSpPr>
                <a:spLocks noChangeArrowheads="1"/>
              </p:cNvSpPr>
              <p:nvPr/>
            </p:nvSpPr>
            <p:spPr bwMode="auto">
              <a:xfrm rot="5400000">
                <a:off x="2008" y="1859"/>
                <a:ext cx="277" cy="31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9" name="Group 38"/>
              <p:cNvGrpSpPr>
                <a:grpSpLocks/>
              </p:cNvGrpSpPr>
              <p:nvPr/>
            </p:nvGrpSpPr>
            <p:grpSpPr bwMode="auto">
              <a:xfrm rot="573415">
                <a:off x="637" y="1685"/>
                <a:ext cx="1259" cy="277"/>
                <a:chOff x="637" y="1685"/>
                <a:chExt cx="1259" cy="277"/>
              </a:xfrm>
            </p:grpSpPr>
            <p:sp>
              <p:nvSpPr>
                <p:cNvPr id="46" name="AutoShape 39"/>
                <p:cNvSpPr>
                  <a:spLocks noChangeArrowheads="1"/>
                </p:cNvSpPr>
                <p:nvPr/>
              </p:nvSpPr>
              <p:spPr bwMode="auto">
                <a:xfrm rot="5400000">
                  <a:off x="656" y="1666"/>
                  <a:ext cx="277" cy="31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Line 40"/>
                <p:cNvSpPr>
                  <a:spLocks noChangeShapeType="1"/>
                </p:cNvSpPr>
                <p:nvPr/>
              </p:nvSpPr>
              <p:spPr bwMode="auto">
                <a:xfrm>
                  <a:off x="912" y="1824"/>
                  <a:ext cx="98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2" name="Line 41"/>
              <p:cNvSpPr>
                <a:spLocks noChangeShapeType="1"/>
              </p:cNvSpPr>
              <p:nvPr/>
            </p:nvSpPr>
            <p:spPr bwMode="auto">
              <a:xfrm>
                <a:off x="2304" y="2016"/>
                <a:ext cx="86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AutoShape 42"/>
              <p:cNvSpPr>
                <a:spLocks noChangeArrowheads="1"/>
              </p:cNvSpPr>
              <p:nvPr/>
            </p:nvSpPr>
            <p:spPr bwMode="auto">
              <a:xfrm rot="4527064">
                <a:off x="643" y="2237"/>
                <a:ext cx="277" cy="31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Line 43"/>
              <p:cNvSpPr>
                <a:spLocks noChangeShapeType="1"/>
              </p:cNvSpPr>
              <p:nvPr/>
            </p:nvSpPr>
            <p:spPr bwMode="auto">
              <a:xfrm rot="-880317">
                <a:off x="897" y="2234"/>
                <a:ext cx="9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Line 44"/>
              <p:cNvSpPr>
                <a:spLocks noChangeShapeType="1"/>
              </p:cNvSpPr>
              <p:nvPr/>
            </p:nvSpPr>
            <p:spPr bwMode="auto">
              <a:xfrm rot="-467532">
                <a:off x="1872" y="2064"/>
                <a:ext cx="19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8" name="Text Box 45"/>
            <p:cNvSpPr txBox="1">
              <a:spLocks noChangeArrowheads="1"/>
            </p:cNvSpPr>
            <p:nvPr/>
          </p:nvSpPr>
          <p:spPr bwMode="auto">
            <a:xfrm>
              <a:off x="304800" y="3276600"/>
              <a:ext cx="10318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prstClr val="black"/>
                  </a:solidFill>
                  <a:latin typeface="Lucida Grande" charset="0"/>
                </a:rPr>
                <a:t>INPUTS</a:t>
              </a:r>
            </a:p>
          </p:txBody>
        </p:sp>
        <p:sp>
          <p:nvSpPr>
            <p:cNvPr id="49" name="Text Box 46"/>
            <p:cNvSpPr txBox="1">
              <a:spLocks noChangeArrowheads="1"/>
            </p:cNvSpPr>
            <p:nvPr/>
          </p:nvSpPr>
          <p:spPr bwMode="auto">
            <a:xfrm>
              <a:off x="304800" y="5181600"/>
              <a:ext cx="137953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prstClr val="black"/>
                  </a:solidFill>
                  <a:latin typeface="Lucida Grande" charset="0"/>
                </a:rPr>
                <a:t>RESPONSE</a:t>
              </a:r>
            </a:p>
          </p:txBody>
        </p:sp>
        <p:grpSp>
          <p:nvGrpSpPr>
            <p:cNvPr id="10" name="Group 47"/>
            <p:cNvGrpSpPr>
              <a:grpSpLocks/>
            </p:cNvGrpSpPr>
            <p:nvPr/>
          </p:nvGrpSpPr>
          <p:grpSpPr bwMode="auto">
            <a:xfrm>
              <a:off x="2819400" y="5257800"/>
              <a:ext cx="914400" cy="533400"/>
              <a:chOff x="1200" y="2352"/>
              <a:chExt cx="720" cy="392"/>
            </a:xfrm>
          </p:grpSpPr>
          <p:sp>
            <p:nvSpPr>
              <p:cNvPr id="51" name="Freeform 48"/>
              <p:cNvSpPr>
                <a:spLocks/>
              </p:cNvSpPr>
              <p:nvPr/>
            </p:nvSpPr>
            <p:spPr bwMode="auto">
              <a:xfrm>
                <a:off x="1200" y="2352"/>
                <a:ext cx="144" cy="392"/>
              </a:xfrm>
              <a:custGeom>
                <a:avLst/>
                <a:gdLst/>
                <a:ahLst/>
                <a:cxnLst>
                  <a:cxn ang="0">
                    <a:pos x="0" y="256"/>
                  </a:cxn>
                  <a:cxn ang="0">
                    <a:pos x="96" y="256"/>
                  </a:cxn>
                  <a:cxn ang="0">
                    <a:pos x="144" y="16"/>
                  </a:cxn>
                  <a:cxn ang="0">
                    <a:pos x="192" y="352"/>
                  </a:cxn>
                  <a:cxn ang="0">
                    <a:pos x="240" y="256"/>
                  </a:cxn>
                </a:cxnLst>
                <a:rect l="0" t="0" r="r" b="b"/>
                <a:pathLst>
                  <a:path w="240" h="392">
                    <a:moveTo>
                      <a:pt x="0" y="256"/>
                    </a:moveTo>
                    <a:cubicBezTo>
                      <a:pt x="36" y="276"/>
                      <a:pt x="72" y="296"/>
                      <a:pt x="96" y="256"/>
                    </a:cubicBezTo>
                    <a:cubicBezTo>
                      <a:pt x="120" y="216"/>
                      <a:pt x="128" y="0"/>
                      <a:pt x="144" y="16"/>
                    </a:cubicBezTo>
                    <a:cubicBezTo>
                      <a:pt x="160" y="32"/>
                      <a:pt x="176" y="312"/>
                      <a:pt x="192" y="352"/>
                    </a:cubicBezTo>
                    <a:cubicBezTo>
                      <a:pt x="208" y="392"/>
                      <a:pt x="224" y="272"/>
                      <a:pt x="240" y="256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9"/>
              <p:cNvSpPr>
                <a:spLocks/>
              </p:cNvSpPr>
              <p:nvPr/>
            </p:nvSpPr>
            <p:spPr bwMode="auto">
              <a:xfrm>
                <a:off x="1344" y="2352"/>
                <a:ext cx="144" cy="392"/>
              </a:xfrm>
              <a:custGeom>
                <a:avLst/>
                <a:gdLst/>
                <a:ahLst/>
                <a:cxnLst>
                  <a:cxn ang="0">
                    <a:pos x="0" y="256"/>
                  </a:cxn>
                  <a:cxn ang="0">
                    <a:pos x="96" y="256"/>
                  </a:cxn>
                  <a:cxn ang="0">
                    <a:pos x="144" y="16"/>
                  </a:cxn>
                  <a:cxn ang="0">
                    <a:pos x="192" y="352"/>
                  </a:cxn>
                  <a:cxn ang="0">
                    <a:pos x="240" y="256"/>
                  </a:cxn>
                </a:cxnLst>
                <a:rect l="0" t="0" r="r" b="b"/>
                <a:pathLst>
                  <a:path w="240" h="392">
                    <a:moveTo>
                      <a:pt x="0" y="256"/>
                    </a:moveTo>
                    <a:cubicBezTo>
                      <a:pt x="36" y="276"/>
                      <a:pt x="72" y="296"/>
                      <a:pt x="96" y="256"/>
                    </a:cubicBezTo>
                    <a:cubicBezTo>
                      <a:pt x="120" y="216"/>
                      <a:pt x="128" y="0"/>
                      <a:pt x="144" y="16"/>
                    </a:cubicBezTo>
                    <a:cubicBezTo>
                      <a:pt x="160" y="32"/>
                      <a:pt x="176" y="312"/>
                      <a:pt x="192" y="352"/>
                    </a:cubicBezTo>
                    <a:cubicBezTo>
                      <a:pt x="208" y="392"/>
                      <a:pt x="224" y="272"/>
                      <a:pt x="240" y="256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0"/>
              <p:cNvSpPr>
                <a:spLocks/>
              </p:cNvSpPr>
              <p:nvPr/>
            </p:nvSpPr>
            <p:spPr bwMode="auto">
              <a:xfrm>
                <a:off x="1488" y="2352"/>
                <a:ext cx="144" cy="392"/>
              </a:xfrm>
              <a:custGeom>
                <a:avLst/>
                <a:gdLst/>
                <a:ahLst/>
                <a:cxnLst>
                  <a:cxn ang="0">
                    <a:pos x="0" y="256"/>
                  </a:cxn>
                  <a:cxn ang="0">
                    <a:pos x="96" y="256"/>
                  </a:cxn>
                  <a:cxn ang="0">
                    <a:pos x="144" y="16"/>
                  </a:cxn>
                  <a:cxn ang="0">
                    <a:pos x="192" y="352"/>
                  </a:cxn>
                  <a:cxn ang="0">
                    <a:pos x="240" y="256"/>
                  </a:cxn>
                </a:cxnLst>
                <a:rect l="0" t="0" r="r" b="b"/>
                <a:pathLst>
                  <a:path w="240" h="392">
                    <a:moveTo>
                      <a:pt x="0" y="256"/>
                    </a:moveTo>
                    <a:cubicBezTo>
                      <a:pt x="36" y="276"/>
                      <a:pt x="72" y="296"/>
                      <a:pt x="96" y="256"/>
                    </a:cubicBezTo>
                    <a:cubicBezTo>
                      <a:pt x="120" y="216"/>
                      <a:pt x="128" y="0"/>
                      <a:pt x="144" y="16"/>
                    </a:cubicBezTo>
                    <a:cubicBezTo>
                      <a:pt x="160" y="32"/>
                      <a:pt x="176" y="312"/>
                      <a:pt x="192" y="352"/>
                    </a:cubicBezTo>
                    <a:cubicBezTo>
                      <a:pt x="208" y="392"/>
                      <a:pt x="224" y="272"/>
                      <a:pt x="240" y="256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1"/>
              <p:cNvSpPr>
                <a:spLocks/>
              </p:cNvSpPr>
              <p:nvPr/>
            </p:nvSpPr>
            <p:spPr bwMode="auto">
              <a:xfrm>
                <a:off x="1632" y="2352"/>
                <a:ext cx="144" cy="392"/>
              </a:xfrm>
              <a:custGeom>
                <a:avLst/>
                <a:gdLst/>
                <a:ahLst/>
                <a:cxnLst>
                  <a:cxn ang="0">
                    <a:pos x="0" y="256"/>
                  </a:cxn>
                  <a:cxn ang="0">
                    <a:pos x="96" y="256"/>
                  </a:cxn>
                  <a:cxn ang="0">
                    <a:pos x="144" y="16"/>
                  </a:cxn>
                  <a:cxn ang="0">
                    <a:pos x="192" y="352"/>
                  </a:cxn>
                  <a:cxn ang="0">
                    <a:pos x="240" y="256"/>
                  </a:cxn>
                </a:cxnLst>
                <a:rect l="0" t="0" r="r" b="b"/>
                <a:pathLst>
                  <a:path w="240" h="392">
                    <a:moveTo>
                      <a:pt x="0" y="256"/>
                    </a:moveTo>
                    <a:cubicBezTo>
                      <a:pt x="36" y="276"/>
                      <a:pt x="72" y="296"/>
                      <a:pt x="96" y="256"/>
                    </a:cubicBezTo>
                    <a:cubicBezTo>
                      <a:pt x="120" y="216"/>
                      <a:pt x="128" y="0"/>
                      <a:pt x="144" y="16"/>
                    </a:cubicBezTo>
                    <a:cubicBezTo>
                      <a:pt x="160" y="32"/>
                      <a:pt x="176" y="312"/>
                      <a:pt x="192" y="352"/>
                    </a:cubicBezTo>
                    <a:cubicBezTo>
                      <a:pt x="208" y="392"/>
                      <a:pt x="224" y="272"/>
                      <a:pt x="240" y="256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2"/>
              <p:cNvSpPr>
                <a:spLocks/>
              </p:cNvSpPr>
              <p:nvPr/>
            </p:nvSpPr>
            <p:spPr bwMode="auto">
              <a:xfrm>
                <a:off x="1776" y="2352"/>
                <a:ext cx="144" cy="392"/>
              </a:xfrm>
              <a:custGeom>
                <a:avLst/>
                <a:gdLst/>
                <a:ahLst/>
                <a:cxnLst>
                  <a:cxn ang="0">
                    <a:pos x="0" y="256"/>
                  </a:cxn>
                  <a:cxn ang="0">
                    <a:pos x="96" y="256"/>
                  </a:cxn>
                  <a:cxn ang="0">
                    <a:pos x="144" y="16"/>
                  </a:cxn>
                  <a:cxn ang="0">
                    <a:pos x="192" y="352"/>
                  </a:cxn>
                  <a:cxn ang="0">
                    <a:pos x="240" y="256"/>
                  </a:cxn>
                </a:cxnLst>
                <a:rect l="0" t="0" r="r" b="b"/>
                <a:pathLst>
                  <a:path w="240" h="392">
                    <a:moveTo>
                      <a:pt x="0" y="256"/>
                    </a:moveTo>
                    <a:cubicBezTo>
                      <a:pt x="36" y="276"/>
                      <a:pt x="72" y="296"/>
                      <a:pt x="96" y="256"/>
                    </a:cubicBezTo>
                    <a:cubicBezTo>
                      <a:pt x="120" y="216"/>
                      <a:pt x="128" y="0"/>
                      <a:pt x="144" y="16"/>
                    </a:cubicBezTo>
                    <a:cubicBezTo>
                      <a:pt x="160" y="32"/>
                      <a:pt x="176" y="312"/>
                      <a:pt x="192" y="352"/>
                    </a:cubicBezTo>
                    <a:cubicBezTo>
                      <a:pt x="208" y="392"/>
                      <a:pt x="224" y="272"/>
                      <a:pt x="240" y="256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" name="Group 53"/>
            <p:cNvGrpSpPr>
              <a:grpSpLocks/>
            </p:cNvGrpSpPr>
            <p:nvPr/>
          </p:nvGrpSpPr>
          <p:grpSpPr bwMode="auto">
            <a:xfrm>
              <a:off x="4267200" y="3429000"/>
              <a:ext cx="533400" cy="381000"/>
              <a:chOff x="1200" y="2352"/>
              <a:chExt cx="720" cy="392"/>
            </a:xfrm>
          </p:grpSpPr>
          <p:sp>
            <p:nvSpPr>
              <p:cNvPr id="57" name="Freeform 54"/>
              <p:cNvSpPr>
                <a:spLocks/>
              </p:cNvSpPr>
              <p:nvPr/>
            </p:nvSpPr>
            <p:spPr bwMode="auto">
              <a:xfrm>
                <a:off x="1200" y="2352"/>
                <a:ext cx="144" cy="392"/>
              </a:xfrm>
              <a:custGeom>
                <a:avLst/>
                <a:gdLst/>
                <a:ahLst/>
                <a:cxnLst>
                  <a:cxn ang="0">
                    <a:pos x="0" y="256"/>
                  </a:cxn>
                  <a:cxn ang="0">
                    <a:pos x="96" y="256"/>
                  </a:cxn>
                  <a:cxn ang="0">
                    <a:pos x="144" y="16"/>
                  </a:cxn>
                  <a:cxn ang="0">
                    <a:pos x="192" y="352"/>
                  </a:cxn>
                  <a:cxn ang="0">
                    <a:pos x="240" y="256"/>
                  </a:cxn>
                </a:cxnLst>
                <a:rect l="0" t="0" r="r" b="b"/>
                <a:pathLst>
                  <a:path w="240" h="392">
                    <a:moveTo>
                      <a:pt x="0" y="256"/>
                    </a:moveTo>
                    <a:cubicBezTo>
                      <a:pt x="36" y="276"/>
                      <a:pt x="72" y="296"/>
                      <a:pt x="96" y="256"/>
                    </a:cubicBezTo>
                    <a:cubicBezTo>
                      <a:pt x="120" y="216"/>
                      <a:pt x="128" y="0"/>
                      <a:pt x="144" y="16"/>
                    </a:cubicBezTo>
                    <a:cubicBezTo>
                      <a:pt x="160" y="32"/>
                      <a:pt x="176" y="312"/>
                      <a:pt x="192" y="352"/>
                    </a:cubicBezTo>
                    <a:cubicBezTo>
                      <a:pt x="208" y="392"/>
                      <a:pt x="224" y="272"/>
                      <a:pt x="240" y="256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5"/>
              <p:cNvSpPr>
                <a:spLocks/>
              </p:cNvSpPr>
              <p:nvPr/>
            </p:nvSpPr>
            <p:spPr bwMode="auto">
              <a:xfrm>
                <a:off x="1344" y="2352"/>
                <a:ext cx="144" cy="392"/>
              </a:xfrm>
              <a:custGeom>
                <a:avLst/>
                <a:gdLst/>
                <a:ahLst/>
                <a:cxnLst>
                  <a:cxn ang="0">
                    <a:pos x="0" y="256"/>
                  </a:cxn>
                  <a:cxn ang="0">
                    <a:pos x="96" y="256"/>
                  </a:cxn>
                  <a:cxn ang="0">
                    <a:pos x="144" y="16"/>
                  </a:cxn>
                  <a:cxn ang="0">
                    <a:pos x="192" y="352"/>
                  </a:cxn>
                  <a:cxn ang="0">
                    <a:pos x="240" y="256"/>
                  </a:cxn>
                </a:cxnLst>
                <a:rect l="0" t="0" r="r" b="b"/>
                <a:pathLst>
                  <a:path w="240" h="392">
                    <a:moveTo>
                      <a:pt x="0" y="256"/>
                    </a:moveTo>
                    <a:cubicBezTo>
                      <a:pt x="36" y="276"/>
                      <a:pt x="72" y="296"/>
                      <a:pt x="96" y="256"/>
                    </a:cubicBezTo>
                    <a:cubicBezTo>
                      <a:pt x="120" y="216"/>
                      <a:pt x="128" y="0"/>
                      <a:pt x="144" y="16"/>
                    </a:cubicBezTo>
                    <a:cubicBezTo>
                      <a:pt x="160" y="32"/>
                      <a:pt x="176" y="312"/>
                      <a:pt x="192" y="352"/>
                    </a:cubicBezTo>
                    <a:cubicBezTo>
                      <a:pt x="208" y="392"/>
                      <a:pt x="224" y="272"/>
                      <a:pt x="240" y="256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6"/>
              <p:cNvSpPr>
                <a:spLocks/>
              </p:cNvSpPr>
              <p:nvPr/>
            </p:nvSpPr>
            <p:spPr bwMode="auto">
              <a:xfrm>
                <a:off x="1488" y="2352"/>
                <a:ext cx="144" cy="392"/>
              </a:xfrm>
              <a:custGeom>
                <a:avLst/>
                <a:gdLst/>
                <a:ahLst/>
                <a:cxnLst>
                  <a:cxn ang="0">
                    <a:pos x="0" y="256"/>
                  </a:cxn>
                  <a:cxn ang="0">
                    <a:pos x="96" y="256"/>
                  </a:cxn>
                  <a:cxn ang="0">
                    <a:pos x="144" y="16"/>
                  </a:cxn>
                  <a:cxn ang="0">
                    <a:pos x="192" y="352"/>
                  </a:cxn>
                  <a:cxn ang="0">
                    <a:pos x="240" y="256"/>
                  </a:cxn>
                </a:cxnLst>
                <a:rect l="0" t="0" r="r" b="b"/>
                <a:pathLst>
                  <a:path w="240" h="392">
                    <a:moveTo>
                      <a:pt x="0" y="256"/>
                    </a:moveTo>
                    <a:cubicBezTo>
                      <a:pt x="36" y="276"/>
                      <a:pt x="72" y="296"/>
                      <a:pt x="96" y="256"/>
                    </a:cubicBezTo>
                    <a:cubicBezTo>
                      <a:pt x="120" y="216"/>
                      <a:pt x="128" y="0"/>
                      <a:pt x="144" y="16"/>
                    </a:cubicBezTo>
                    <a:cubicBezTo>
                      <a:pt x="160" y="32"/>
                      <a:pt x="176" y="312"/>
                      <a:pt x="192" y="352"/>
                    </a:cubicBezTo>
                    <a:cubicBezTo>
                      <a:pt x="208" y="392"/>
                      <a:pt x="224" y="272"/>
                      <a:pt x="240" y="256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7"/>
              <p:cNvSpPr>
                <a:spLocks/>
              </p:cNvSpPr>
              <p:nvPr/>
            </p:nvSpPr>
            <p:spPr bwMode="auto">
              <a:xfrm>
                <a:off x="1632" y="2352"/>
                <a:ext cx="144" cy="392"/>
              </a:xfrm>
              <a:custGeom>
                <a:avLst/>
                <a:gdLst/>
                <a:ahLst/>
                <a:cxnLst>
                  <a:cxn ang="0">
                    <a:pos x="0" y="256"/>
                  </a:cxn>
                  <a:cxn ang="0">
                    <a:pos x="96" y="256"/>
                  </a:cxn>
                  <a:cxn ang="0">
                    <a:pos x="144" y="16"/>
                  </a:cxn>
                  <a:cxn ang="0">
                    <a:pos x="192" y="352"/>
                  </a:cxn>
                  <a:cxn ang="0">
                    <a:pos x="240" y="256"/>
                  </a:cxn>
                </a:cxnLst>
                <a:rect l="0" t="0" r="r" b="b"/>
                <a:pathLst>
                  <a:path w="240" h="392">
                    <a:moveTo>
                      <a:pt x="0" y="256"/>
                    </a:moveTo>
                    <a:cubicBezTo>
                      <a:pt x="36" y="276"/>
                      <a:pt x="72" y="296"/>
                      <a:pt x="96" y="256"/>
                    </a:cubicBezTo>
                    <a:cubicBezTo>
                      <a:pt x="120" y="216"/>
                      <a:pt x="128" y="0"/>
                      <a:pt x="144" y="16"/>
                    </a:cubicBezTo>
                    <a:cubicBezTo>
                      <a:pt x="160" y="32"/>
                      <a:pt x="176" y="312"/>
                      <a:pt x="192" y="352"/>
                    </a:cubicBezTo>
                    <a:cubicBezTo>
                      <a:pt x="208" y="392"/>
                      <a:pt x="224" y="272"/>
                      <a:pt x="240" y="256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8"/>
              <p:cNvSpPr>
                <a:spLocks/>
              </p:cNvSpPr>
              <p:nvPr/>
            </p:nvSpPr>
            <p:spPr bwMode="auto">
              <a:xfrm>
                <a:off x="1776" y="2352"/>
                <a:ext cx="144" cy="392"/>
              </a:xfrm>
              <a:custGeom>
                <a:avLst/>
                <a:gdLst/>
                <a:ahLst/>
                <a:cxnLst>
                  <a:cxn ang="0">
                    <a:pos x="0" y="256"/>
                  </a:cxn>
                  <a:cxn ang="0">
                    <a:pos x="96" y="256"/>
                  </a:cxn>
                  <a:cxn ang="0">
                    <a:pos x="144" y="16"/>
                  </a:cxn>
                  <a:cxn ang="0">
                    <a:pos x="192" y="352"/>
                  </a:cxn>
                  <a:cxn ang="0">
                    <a:pos x="240" y="256"/>
                  </a:cxn>
                </a:cxnLst>
                <a:rect l="0" t="0" r="r" b="b"/>
                <a:pathLst>
                  <a:path w="240" h="392">
                    <a:moveTo>
                      <a:pt x="0" y="256"/>
                    </a:moveTo>
                    <a:cubicBezTo>
                      <a:pt x="36" y="276"/>
                      <a:pt x="72" y="296"/>
                      <a:pt x="96" y="256"/>
                    </a:cubicBezTo>
                    <a:cubicBezTo>
                      <a:pt x="120" y="216"/>
                      <a:pt x="128" y="0"/>
                      <a:pt x="144" y="16"/>
                    </a:cubicBezTo>
                    <a:cubicBezTo>
                      <a:pt x="160" y="32"/>
                      <a:pt x="176" y="312"/>
                      <a:pt x="192" y="352"/>
                    </a:cubicBezTo>
                    <a:cubicBezTo>
                      <a:pt x="208" y="392"/>
                      <a:pt x="224" y="272"/>
                      <a:pt x="240" y="256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roup 59"/>
            <p:cNvGrpSpPr>
              <a:grpSpLocks/>
            </p:cNvGrpSpPr>
            <p:nvPr/>
          </p:nvGrpSpPr>
          <p:grpSpPr bwMode="auto">
            <a:xfrm>
              <a:off x="7848600" y="3352800"/>
              <a:ext cx="533400" cy="381000"/>
              <a:chOff x="1200" y="2352"/>
              <a:chExt cx="720" cy="392"/>
            </a:xfrm>
          </p:grpSpPr>
          <p:sp>
            <p:nvSpPr>
              <p:cNvPr id="63" name="Freeform 60"/>
              <p:cNvSpPr>
                <a:spLocks/>
              </p:cNvSpPr>
              <p:nvPr/>
            </p:nvSpPr>
            <p:spPr bwMode="auto">
              <a:xfrm>
                <a:off x="1200" y="2352"/>
                <a:ext cx="144" cy="392"/>
              </a:xfrm>
              <a:custGeom>
                <a:avLst/>
                <a:gdLst/>
                <a:ahLst/>
                <a:cxnLst>
                  <a:cxn ang="0">
                    <a:pos x="0" y="256"/>
                  </a:cxn>
                  <a:cxn ang="0">
                    <a:pos x="96" y="256"/>
                  </a:cxn>
                  <a:cxn ang="0">
                    <a:pos x="144" y="16"/>
                  </a:cxn>
                  <a:cxn ang="0">
                    <a:pos x="192" y="352"/>
                  </a:cxn>
                  <a:cxn ang="0">
                    <a:pos x="240" y="256"/>
                  </a:cxn>
                </a:cxnLst>
                <a:rect l="0" t="0" r="r" b="b"/>
                <a:pathLst>
                  <a:path w="240" h="392">
                    <a:moveTo>
                      <a:pt x="0" y="256"/>
                    </a:moveTo>
                    <a:cubicBezTo>
                      <a:pt x="36" y="276"/>
                      <a:pt x="72" y="296"/>
                      <a:pt x="96" y="256"/>
                    </a:cubicBezTo>
                    <a:cubicBezTo>
                      <a:pt x="120" y="216"/>
                      <a:pt x="128" y="0"/>
                      <a:pt x="144" y="16"/>
                    </a:cubicBezTo>
                    <a:cubicBezTo>
                      <a:pt x="160" y="32"/>
                      <a:pt x="176" y="312"/>
                      <a:pt x="192" y="352"/>
                    </a:cubicBezTo>
                    <a:cubicBezTo>
                      <a:pt x="208" y="392"/>
                      <a:pt x="224" y="272"/>
                      <a:pt x="240" y="256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1"/>
              <p:cNvSpPr>
                <a:spLocks/>
              </p:cNvSpPr>
              <p:nvPr/>
            </p:nvSpPr>
            <p:spPr bwMode="auto">
              <a:xfrm>
                <a:off x="1344" y="2352"/>
                <a:ext cx="144" cy="392"/>
              </a:xfrm>
              <a:custGeom>
                <a:avLst/>
                <a:gdLst/>
                <a:ahLst/>
                <a:cxnLst>
                  <a:cxn ang="0">
                    <a:pos x="0" y="256"/>
                  </a:cxn>
                  <a:cxn ang="0">
                    <a:pos x="96" y="256"/>
                  </a:cxn>
                  <a:cxn ang="0">
                    <a:pos x="144" y="16"/>
                  </a:cxn>
                  <a:cxn ang="0">
                    <a:pos x="192" y="352"/>
                  </a:cxn>
                  <a:cxn ang="0">
                    <a:pos x="240" y="256"/>
                  </a:cxn>
                </a:cxnLst>
                <a:rect l="0" t="0" r="r" b="b"/>
                <a:pathLst>
                  <a:path w="240" h="392">
                    <a:moveTo>
                      <a:pt x="0" y="256"/>
                    </a:moveTo>
                    <a:cubicBezTo>
                      <a:pt x="36" y="276"/>
                      <a:pt x="72" y="296"/>
                      <a:pt x="96" y="256"/>
                    </a:cubicBezTo>
                    <a:cubicBezTo>
                      <a:pt x="120" y="216"/>
                      <a:pt x="128" y="0"/>
                      <a:pt x="144" y="16"/>
                    </a:cubicBezTo>
                    <a:cubicBezTo>
                      <a:pt x="160" y="32"/>
                      <a:pt x="176" y="312"/>
                      <a:pt x="192" y="352"/>
                    </a:cubicBezTo>
                    <a:cubicBezTo>
                      <a:pt x="208" y="392"/>
                      <a:pt x="224" y="272"/>
                      <a:pt x="240" y="256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2"/>
              <p:cNvSpPr>
                <a:spLocks/>
              </p:cNvSpPr>
              <p:nvPr/>
            </p:nvSpPr>
            <p:spPr bwMode="auto">
              <a:xfrm>
                <a:off x="1488" y="2352"/>
                <a:ext cx="144" cy="392"/>
              </a:xfrm>
              <a:custGeom>
                <a:avLst/>
                <a:gdLst/>
                <a:ahLst/>
                <a:cxnLst>
                  <a:cxn ang="0">
                    <a:pos x="0" y="256"/>
                  </a:cxn>
                  <a:cxn ang="0">
                    <a:pos x="96" y="256"/>
                  </a:cxn>
                  <a:cxn ang="0">
                    <a:pos x="144" y="16"/>
                  </a:cxn>
                  <a:cxn ang="0">
                    <a:pos x="192" y="352"/>
                  </a:cxn>
                  <a:cxn ang="0">
                    <a:pos x="240" y="256"/>
                  </a:cxn>
                </a:cxnLst>
                <a:rect l="0" t="0" r="r" b="b"/>
                <a:pathLst>
                  <a:path w="240" h="392">
                    <a:moveTo>
                      <a:pt x="0" y="256"/>
                    </a:moveTo>
                    <a:cubicBezTo>
                      <a:pt x="36" y="276"/>
                      <a:pt x="72" y="296"/>
                      <a:pt x="96" y="256"/>
                    </a:cubicBezTo>
                    <a:cubicBezTo>
                      <a:pt x="120" y="216"/>
                      <a:pt x="128" y="0"/>
                      <a:pt x="144" y="16"/>
                    </a:cubicBezTo>
                    <a:cubicBezTo>
                      <a:pt x="160" y="32"/>
                      <a:pt x="176" y="312"/>
                      <a:pt x="192" y="352"/>
                    </a:cubicBezTo>
                    <a:cubicBezTo>
                      <a:pt x="208" y="392"/>
                      <a:pt x="224" y="272"/>
                      <a:pt x="240" y="256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3"/>
              <p:cNvSpPr>
                <a:spLocks/>
              </p:cNvSpPr>
              <p:nvPr/>
            </p:nvSpPr>
            <p:spPr bwMode="auto">
              <a:xfrm>
                <a:off x="1632" y="2352"/>
                <a:ext cx="144" cy="392"/>
              </a:xfrm>
              <a:custGeom>
                <a:avLst/>
                <a:gdLst/>
                <a:ahLst/>
                <a:cxnLst>
                  <a:cxn ang="0">
                    <a:pos x="0" y="256"/>
                  </a:cxn>
                  <a:cxn ang="0">
                    <a:pos x="96" y="256"/>
                  </a:cxn>
                  <a:cxn ang="0">
                    <a:pos x="144" y="16"/>
                  </a:cxn>
                  <a:cxn ang="0">
                    <a:pos x="192" y="352"/>
                  </a:cxn>
                  <a:cxn ang="0">
                    <a:pos x="240" y="256"/>
                  </a:cxn>
                </a:cxnLst>
                <a:rect l="0" t="0" r="r" b="b"/>
                <a:pathLst>
                  <a:path w="240" h="392">
                    <a:moveTo>
                      <a:pt x="0" y="256"/>
                    </a:moveTo>
                    <a:cubicBezTo>
                      <a:pt x="36" y="276"/>
                      <a:pt x="72" y="296"/>
                      <a:pt x="96" y="256"/>
                    </a:cubicBezTo>
                    <a:cubicBezTo>
                      <a:pt x="120" y="216"/>
                      <a:pt x="128" y="0"/>
                      <a:pt x="144" y="16"/>
                    </a:cubicBezTo>
                    <a:cubicBezTo>
                      <a:pt x="160" y="32"/>
                      <a:pt x="176" y="312"/>
                      <a:pt x="192" y="352"/>
                    </a:cubicBezTo>
                    <a:cubicBezTo>
                      <a:pt x="208" y="392"/>
                      <a:pt x="224" y="272"/>
                      <a:pt x="240" y="256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4"/>
              <p:cNvSpPr>
                <a:spLocks/>
              </p:cNvSpPr>
              <p:nvPr/>
            </p:nvSpPr>
            <p:spPr bwMode="auto">
              <a:xfrm>
                <a:off x="1776" y="2352"/>
                <a:ext cx="144" cy="392"/>
              </a:xfrm>
              <a:custGeom>
                <a:avLst/>
                <a:gdLst/>
                <a:ahLst/>
                <a:cxnLst>
                  <a:cxn ang="0">
                    <a:pos x="0" y="256"/>
                  </a:cxn>
                  <a:cxn ang="0">
                    <a:pos x="96" y="256"/>
                  </a:cxn>
                  <a:cxn ang="0">
                    <a:pos x="144" y="16"/>
                  </a:cxn>
                  <a:cxn ang="0">
                    <a:pos x="192" y="352"/>
                  </a:cxn>
                  <a:cxn ang="0">
                    <a:pos x="240" y="256"/>
                  </a:cxn>
                </a:cxnLst>
                <a:rect l="0" t="0" r="r" b="b"/>
                <a:pathLst>
                  <a:path w="240" h="392">
                    <a:moveTo>
                      <a:pt x="0" y="256"/>
                    </a:moveTo>
                    <a:cubicBezTo>
                      <a:pt x="36" y="276"/>
                      <a:pt x="72" y="296"/>
                      <a:pt x="96" y="256"/>
                    </a:cubicBezTo>
                    <a:cubicBezTo>
                      <a:pt x="120" y="216"/>
                      <a:pt x="128" y="0"/>
                      <a:pt x="144" y="16"/>
                    </a:cubicBezTo>
                    <a:cubicBezTo>
                      <a:pt x="160" y="32"/>
                      <a:pt x="176" y="312"/>
                      <a:pt x="192" y="352"/>
                    </a:cubicBezTo>
                    <a:cubicBezTo>
                      <a:pt x="208" y="392"/>
                      <a:pt x="224" y="272"/>
                      <a:pt x="240" y="256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6553200" y="3352800"/>
              <a:ext cx="533400" cy="381000"/>
              <a:chOff x="1200" y="2352"/>
              <a:chExt cx="720" cy="392"/>
            </a:xfrm>
          </p:grpSpPr>
          <p:sp>
            <p:nvSpPr>
              <p:cNvPr id="69" name="Freeform 66"/>
              <p:cNvSpPr>
                <a:spLocks/>
              </p:cNvSpPr>
              <p:nvPr/>
            </p:nvSpPr>
            <p:spPr bwMode="auto">
              <a:xfrm>
                <a:off x="1200" y="2352"/>
                <a:ext cx="144" cy="392"/>
              </a:xfrm>
              <a:custGeom>
                <a:avLst/>
                <a:gdLst/>
                <a:ahLst/>
                <a:cxnLst>
                  <a:cxn ang="0">
                    <a:pos x="0" y="256"/>
                  </a:cxn>
                  <a:cxn ang="0">
                    <a:pos x="96" y="256"/>
                  </a:cxn>
                  <a:cxn ang="0">
                    <a:pos x="144" y="16"/>
                  </a:cxn>
                  <a:cxn ang="0">
                    <a:pos x="192" y="352"/>
                  </a:cxn>
                  <a:cxn ang="0">
                    <a:pos x="240" y="256"/>
                  </a:cxn>
                </a:cxnLst>
                <a:rect l="0" t="0" r="r" b="b"/>
                <a:pathLst>
                  <a:path w="240" h="392">
                    <a:moveTo>
                      <a:pt x="0" y="256"/>
                    </a:moveTo>
                    <a:cubicBezTo>
                      <a:pt x="36" y="276"/>
                      <a:pt x="72" y="296"/>
                      <a:pt x="96" y="256"/>
                    </a:cubicBezTo>
                    <a:cubicBezTo>
                      <a:pt x="120" y="216"/>
                      <a:pt x="128" y="0"/>
                      <a:pt x="144" y="16"/>
                    </a:cubicBezTo>
                    <a:cubicBezTo>
                      <a:pt x="160" y="32"/>
                      <a:pt x="176" y="312"/>
                      <a:pt x="192" y="352"/>
                    </a:cubicBezTo>
                    <a:cubicBezTo>
                      <a:pt x="208" y="392"/>
                      <a:pt x="224" y="272"/>
                      <a:pt x="240" y="256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7"/>
              <p:cNvSpPr>
                <a:spLocks/>
              </p:cNvSpPr>
              <p:nvPr/>
            </p:nvSpPr>
            <p:spPr bwMode="auto">
              <a:xfrm>
                <a:off x="1344" y="2352"/>
                <a:ext cx="144" cy="392"/>
              </a:xfrm>
              <a:custGeom>
                <a:avLst/>
                <a:gdLst/>
                <a:ahLst/>
                <a:cxnLst>
                  <a:cxn ang="0">
                    <a:pos x="0" y="256"/>
                  </a:cxn>
                  <a:cxn ang="0">
                    <a:pos x="96" y="256"/>
                  </a:cxn>
                  <a:cxn ang="0">
                    <a:pos x="144" y="16"/>
                  </a:cxn>
                  <a:cxn ang="0">
                    <a:pos x="192" y="352"/>
                  </a:cxn>
                  <a:cxn ang="0">
                    <a:pos x="240" y="256"/>
                  </a:cxn>
                </a:cxnLst>
                <a:rect l="0" t="0" r="r" b="b"/>
                <a:pathLst>
                  <a:path w="240" h="392">
                    <a:moveTo>
                      <a:pt x="0" y="256"/>
                    </a:moveTo>
                    <a:cubicBezTo>
                      <a:pt x="36" y="276"/>
                      <a:pt x="72" y="296"/>
                      <a:pt x="96" y="256"/>
                    </a:cubicBezTo>
                    <a:cubicBezTo>
                      <a:pt x="120" y="216"/>
                      <a:pt x="128" y="0"/>
                      <a:pt x="144" y="16"/>
                    </a:cubicBezTo>
                    <a:cubicBezTo>
                      <a:pt x="160" y="32"/>
                      <a:pt x="176" y="312"/>
                      <a:pt x="192" y="352"/>
                    </a:cubicBezTo>
                    <a:cubicBezTo>
                      <a:pt x="208" y="392"/>
                      <a:pt x="224" y="272"/>
                      <a:pt x="240" y="256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8"/>
              <p:cNvSpPr>
                <a:spLocks/>
              </p:cNvSpPr>
              <p:nvPr/>
            </p:nvSpPr>
            <p:spPr bwMode="auto">
              <a:xfrm>
                <a:off x="1488" y="2352"/>
                <a:ext cx="144" cy="392"/>
              </a:xfrm>
              <a:custGeom>
                <a:avLst/>
                <a:gdLst/>
                <a:ahLst/>
                <a:cxnLst>
                  <a:cxn ang="0">
                    <a:pos x="0" y="256"/>
                  </a:cxn>
                  <a:cxn ang="0">
                    <a:pos x="96" y="256"/>
                  </a:cxn>
                  <a:cxn ang="0">
                    <a:pos x="144" y="16"/>
                  </a:cxn>
                  <a:cxn ang="0">
                    <a:pos x="192" y="352"/>
                  </a:cxn>
                  <a:cxn ang="0">
                    <a:pos x="240" y="256"/>
                  </a:cxn>
                </a:cxnLst>
                <a:rect l="0" t="0" r="r" b="b"/>
                <a:pathLst>
                  <a:path w="240" h="392">
                    <a:moveTo>
                      <a:pt x="0" y="256"/>
                    </a:moveTo>
                    <a:cubicBezTo>
                      <a:pt x="36" y="276"/>
                      <a:pt x="72" y="296"/>
                      <a:pt x="96" y="256"/>
                    </a:cubicBezTo>
                    <a:cubicBezTo>
                      <a:pt x="120" y="216"/>
                      <a:pt x="128" y="0"/>
                      <a:pt x="144" y="16"/>
                    </a:cubicBezTo>
                    <a:cubicBezTo>
                      <a:pt x="160" y="32"/>
                      <a:pt x="176" y="312"/>
                      <a:pt x="192" y="352"/>
                    </a:cubicBezTo>
                    <a:cubicBezTo>
                      <a:pt x="208" y="392"/>
                      <a:pt x="224" y="272"/>
                      <a:pt x="240" y="256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69"/>
              <p:cNvSpPr>
                <a:spLocks/>
              </p:cNvSpPr>
              <p:nvPr/>
            </p:nvSpPr>
            <p:spPr bwMode="auto">
              <a:xfrm>
                <a:off x="1632" y="2352"/>
                <a:ext cx="144" cy="392"/>
              </a:xfrm>
              <a:custGeom>
                <a:avLst/>
                <a:gdLst/>
                <a:ahLst/>
                <a:cxnLst>
                  <a:cxn ang="0">
                    <a:pos x="0" y="256"/>
                  </a:cxn>
                  <a:cxn ang="0">
                    <a:pos x="96" y="256"/>
                  </a:cxn>
                  <a:cxn ang="0">
                    <a:pos x="144" y="16"/>
                  </a:cxn>
                  <a:cxn ang="0">
                    <a:pos x="192" y="352"/>
                  </a:cxn>
                  <a:cxn ang="0">
                    <a:pos x="240" y="256"/>
                  </a:cxn>
                </a:cxnLst>
                <a:rect l="0" t="0" r="r" b="b"/>
                <a:pathLst>
                  <a:path w="240" h="392">
                    <a:moveTo>
                      <a:pt x="0" y="256"/>
                    </a:moveTo>
                    <a:cubicBezTo>
                      <a:pt x="36" y="276"/>
                      <a:pt x="72" y="296"/>
                      <a:pt x="96" y="256"/>
                    </a:cubicBezTo>
                    <a:cubicBezTo>
                      <a:pt x="120" y="216"/>
                      <a:pt x="128" y="0"/>
                      <a:pt x="144" y="16"/>
                    </a:cubicBezTo>
                    <a:cubicBezTo>
                      <a:pt x="160" y="32"/>
                      <a:pt x="176" y="312"/>
                      <a:pt x="192" y="352"/>
                    </a:cubicBezTo>
                    <a:cubicBezTo>
                      <a:pt x="208" y="392"/>
                      <a:pt x="224" y="272"/>
                      <a:pt x="240" y="256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70"/>
              <p:cNvSpPr>
                <a:spLocks/>
              </p:cNvSpPr>
              <p:nvPr/>
            </p:nvSpPr>
            <p:spPr bwMode="auto">
              <a:xfrm>
                <a:off x="1776" y="2352"/>
                <a:ext cx="144" cy="392"/>
              </a:xfrm>
              <a:custGeom>
                <a:avLst/>
                <a:gdLst/>
                <a:ahLst/>
                <a:cxnLst>
                  <a:cxn ang="0">
                    <a:pos x="0" y="256"/>
                  </a:cxn>
                  <a:cxn ang="0">
                    <a:pos x="96" y="256"/>
                  </a:cxn>
                  <a:cxn ang="0">
                    <a:pos x="144" y="16"/>
                  </a:cxn>
                  <a:cxn ang="0">
                    <a:pos x="192" y="352"/>
                  </a:cxn>
                  <a:cxn ang="0">
                    <a:pos x="240" y="256"/>
                  </a:cxn>
                </a:cxnLst>
                <a:rect l="0" t="0" r="r" b="b"/>
                <a:pathLst>
                  <a:path w="240" h="392">
                    <a:moveTo>
                      <a:pt x="0" y="256"/>
                    </a:moveTo>
                    <a:cubicBezTo>
                      <a:pt x="36" y="276"/>
                      <a:pt x="72" y="296"/>
                      <a:pt x="96" y="256"/>
                    </a:cubicBezTo>
                    <a:cubicBezTo>
                      <a:pt x="120" y="216"/>
                      <a:pt x="128" y="0"/>
                      <a:pt x="144" y="16"/>
                    </a:cubicBezTo>
                    <a:cubicBezTo>
                      <a:pt x="160" y="32"/>
                      <a:pt x="176" y="312"/>
                      <a:pt x="192" y="352"/>
                    </a:cubicBezTo>
                    <a:cubicBezTo>
                      <a:pt x="208" y="392"/>
                      <a:pt x="224" y="272"/>
                      <a:pt x="240" y="256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roup 83"/>
            <p:cNvGrpSpPr>
              <a:grpSpLocks/>
            </p:cNvGrpSpPr>
            <p:nvPr/>
          </p:nvGrpSpPr>
          <p:grpSpPr bwMode="auto">
            <a:xfrm>
              <a:off x="7696200" y="5334000"/>
              <a:ext cx="838200" cy="533400"/>
              <a:chOff x="3456" y="3744"/>
              <a:chExt cx="624" cy="384"/>
            </a:xfrm>
          </p:grpSpPr>
          <p:sp>
            <p:nvSpPr>
              <p:cNvPr id="75" name="Freeform 75"/>
              <p:cNvSpPr>
                <a:spLocks/>
              </p:cNvSpPr>
              <p:nvPr/>
            </p:nvSpPr>
            <p:spPr bwMode="auto">
              <a:xfrm>
                <a:off x="3840" y="3744"/>
                <a:ext cx="144" cy="384"/>
              </a:xfrm>
              <a:custGeom>
                <a:avLst/>
                <a:gdLst/>
                <a:ahLst/>
                <a:cxnLst>
                  <a:cxn ang="0">
                    <a:pos x="0" y="256"/>
                  </a:cxn>
                  <a:cxn ang="0">
                    <a:pos x="96" y="256"/>
                  </a:cxn>
                  <a:cxn ang="0">
                    <a:pos x="144" y="16"/>
                  </a:cxn>
                  <a:cxn ang="0">
                    <a:pos x="192" y="352"/>
                  </a:cxn>
                  <a:cxn ang="0">
                    <a:pos x="240" y="256"/>
                  </a:cxn>
                </a:cxnLst>
                <a:rect l="0" t="0" r="r" b="b"/>
                <a:pathLst>
                  <a:path w="240" h="392">
                    <a:moveTo>
                      <a:pt x="0" y="256"/>
                    </a:moveTo>
                    <a:cubicBezTo>
                      <a:pt x="36" y="276"/>
                      <a:pt x="72" y="296"/>
                      <a:pt x="96" y="256"/>
                    </a:cubicBezTo>
                    <a:cubicBezTo>
                      <a:pt x="120" y="216"/>
                      <a:pt x="128" y="0"/>
                      <a:pt x="144" y="16"/>
                    </a:cubicBezTo>
                    <a:cubicBezTo>
                      <a:pt x="160" y="32"/>
                      <a:pt x="176" y="312"/>
                      <a:pt x="192" y="352"/>
                    </a:cubicBezTo>
                    <a:cubicBezTo>
                      <a:pt x="208" y="392"/>
                      <a:pt x="224" y="272"/>
                      <a:pt x="240" y="256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Line 81"/>
              <p:cNvSpPr>
                <a:spLocks noChangeShapeType="1"/>
              </p:cNvSpPr>
              <p:nvPr/>
            </p:nvSpPr>
            <p:spPr bwMode="auto">
              <a:xfrm>
                <a:off x="3984" y="3984"/>
                <a:ext cx="96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Line 82"/>
              <p:cNvSpPr>
                <a:spLocks noChangeShapeType="1"/>
              </p:cNvSpPr>
              <p:nvPr/>
            </p:nvSpPr>
            <p:spPr bwMode="auto">
              <a:xfrm>
                <a:off x="3456" y="3984"/>
                <a:ext cx="384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Line 84"/>
            <p:cNvSpPr>
              <a:spLocks noChangeShapeType="1"/>
            </p:cNvSpPr>
            <p:nvPr/>
          </p:nvSpPr>
          <p:spPr bwMode="auto">
            <a:xfrm>
              <a:off x="5410200" y="5638800"/>
              <a:ext cx="990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2025044" y="487900"/>
            <a:ext cx="5547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INTEGRATION OF EXCITATORY AND INHIBITORY SYNAPSES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Documents and Settings\Tim\My Documents\My Pictures\11f12.jpg"/>
          <p:cNvPicPr>
            <a:picLocks noChangeAspect="1" noChangeArrowheads="1"/>
          </p:cNvPicPr>
          <p:nvPr/>
        </p:nvPicPr>
        <p:blipFill>
          <a:blip r:embed="rId2" cstate="print"/>
          <a:srcRect l="4494" b="64569"/>
          <a:stretch>
            <a:fillRect/>
          </a:stretch>
        </p:blipFill>
        <p:spPr bwMode="auto">
          <a:xfrm>
            <a:off x="914400" y="3505200"/>
            <a:ext cx="6477000" cy="3352800"/>
          </a:xfrm>
          <a:prstGeom prst="rect">
            <a:avLst/>
          </a:prstGeom>
          <a:noFill/>
        </p:spPr>
      </p:pic>
      <p:pic>
        <p:nvPicPr>
          <p:cNvPr id="64516" name="Picture 4" descr="C:\Documents and Settings\Tim\My Documents\My Pictures\11f12.jpg"/>
          <p:cNvPicPr>
            <a:picLocks noChangeAspect="1" noChangeArrowheads="1"/>
          </p:cNvPicPr>
          <p:nvPr/>
        </p:nvPicPr>
        <p:blipFill>
          <a:blip r:embed="rId2" cstate="print"/>
          <a:srcRect t="40262" b="32912"/>
          <a:stretch>
            <a:fillRect/>
          </a:stretch>
        </p:blipFill>
        <p:spPr bwMode="auto">
          <a:xfrm>
            <a:off x="609600" y="762000"/>
            <a:ext cx="6781800" cy="2538413"/>
          </a:xfrm>
          <a:prstGeom prst="rect">
            <a:avLst/>
          </a:prstGeom>
          <a:noFill/>
        </p:spPr>
      </p:pic>
      <p:sp>
        <p:nvSpPr>
          <p:cNvPr id="5" name="Freeform 4"/>
          <p:cNvSpPr/>
          <p:nvPr/>
        </p:nvSpPr>
        <p:spPr>
          <a:xfrm>
            <a:off x="5682343" y="1907177"/>
            <a:ext cx="1763486" cy="1021080"/>
          </a:xfrm>
          <a:custGeom>
            <a:avLst/>
            <a:gdLst>
              <a:gd name="connsiteX0" fmla="*/ 0 w 1763486"/>
              <a:gd name="connsiteY0" fmla="*/ 875212 h 1021080"/>
              <a:gd name="connsiteX1" fmla="*/ 235131 w 1763486"/>
              <a:gd name="connsiteY1" fmla="*/ 901337 h 1021080"/>
              <a:gd name="connsiteX2" fmla="*/ 235131 w 1763486"/>
              <a:gd name="connsiteY2" fmla="*/ 888274 h 1021080"/>
              <a:gd name="connsiteX3" fmla="*/ 287383 w 1763486"/>
              <a:gd name="connsiteY3" fmla="*/ 104503 h 1021080"/>
              <a:gd name="connsiteX4" fmla="*/ 365760 w 1763486"/>
              <a:gd name="connsiteY4" fmla="*/ 261257 h 1021080"/>
              <a:gd name="connsiteX5" fmla="*/ 470263 w 1763486"/>
              <a:gd name="connsiteY5" fmla="*/ 783772 h 1021080"/>
              <a:gd name="connsiteX6" fmla="*/ 587828 w 1763486"/>
              <a:gd name="connsiteY6" fmla="*/ 966652 h 1021080"/>
              <a:gd name="connsiteX7" fmla="*/ 757646 w 1763486"/>
              <a:gd name="connsiteY7" fmla="*/ 992777 h 1021080"/>
              <a:gd name="connsiteX8" fmla="*/ 770708 w 1763486"/>
              <a:gd name="connsiteY8" fmla="*/ 979714 h 1021080"/>
              <a:gd name="connsiteX9" fmla="*/ 1763486 w 1763486"/>
              <a:gd name="connsiteY9" fmla="*/ 979714 h 102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3486" h="1021080">
                <a:moveTo>
                  <a:pt x="0" y="875212"/>
                </a:moveTo>
                <a:cubicBezTo>
                  <a:pt x="78377" y="883920"/>
                  <a:pt x="195943" y="899160"/>
                  <a:pt x="235131" y="901337"/>
                </a:cubicBezTo>
                <a:cubicBezTo>
                  <a:pt x="274320" y="903514"/>
                  <a:pt x="226422" y="1021080"/>
                  <a:pt x="235131" y="888274"/>
                </a:cubicBezTo>
                <a:cubicBezTo>
                  <a:pt x="243840" y="755468"/>
                  <a:pt x="265612" y="209006"/>
                  <a:pt x="287383" y="104503"/>
                </a:cubicBezTo>
                <a:cubicBezTo>
                  <a:pt x="309154" y="0"/>
                  <a:pt x="335280" y="148046"/>
                  <a:pt x="365760" y="261257"/>
                </a:cubicBezTo>
                <a:cubicBezTo>
                  <a:pt x="396240" y="374468"/>
                  <a:pt x="433252" y="666206"/>
                  <a:pt x="470263" y="783772"/>
                </a:cubicBezTo>
                <a:cubicBezTo>
                  <a:pt x="507274" y="901338"/>
                  <a:pt x="539931" y="931818"/>
                  <a:pt x="587828" y="966652"/>
                </a:cubicBezTo>
                <a:cubicBezTo>
                  <a:pt x="635725" y="1001486"/>
                  <a:pt x="727166" y="990600"/>
                  <a:pt x="757646" y="992777"/>
                </a:cubicBezTo>
                <a:cubicBezTo>
                  <a:pt x="788126" y="994954"/>
                  <a:pt x="603068" y="981891"/>
                  <a:pt x="770708" y="979714"/>
                </a:cubicBezTo>
                <a:cubicBezTo>
                  <a:pt x="938348" y="977537"/>
                  <a:pt x="1350917" y="978625"/>
                  <a:pt x="1763486" y="97971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721531" y="903515"/>
            <a:ext cx="2220686" cy="394062"/>
          </a:xfrm>
          <a:custGeom>
            <a:avLst/>
            <a:gdLst>
              <a:gd name="connsiteX0" fmla="*/ 0 w 2220686"/>
              <a:gd name="connsiteY0" fmla="*/ 63136 h 394062"/>
              <a:gd name="connsiteX1" fmla="*/ 130629 w 2220686"/>
              <a:gd name="connsiteY1" fmla="*/ 89262 h 394062"/>
              <a:gd name="connsiteX2" fmla="*/ 300446 w 2220686"/>
              <a:gd name="connsiteY2" fmla="*/ 89262 h 394062"/>
              <a:gd name="connsiteX3" fmla="*/ 457200 w 2220686"/>
              <a:gd name="connsiteY3" fmla="*/ 337456 h 394062"/>
              <a:gd name="connsiteX4" fmla="*/ 679269 w 2220686"/>
              <a:gd name="connsiteY4" fmla="*/ 376645 h 394062"/>
              <a:gd name="connsiteX5" fmla="*/ 966652 w 2220686"/>
              <a:gd name="connsiteY5" fmla="*/ 232954 h 394062"/>
              <a:gd name="connsiteX6" fmla="*/ 1371600 w 2220686"/>
              <a:gd name="connsiteY6" fmla="*/ 37011 h 394062"/>
              <a:gd name="connsiteX7" fmla="*/ 1881052 w 2220686"/>
              <a:gd name="connsiteY7" fmla="*/ 10885 h 394062"/>
              <a:gd name="connsiteX8" fmla="*/ 2220686 w 2220686"/>
              <a:gd name="connsiteY8" fmla="*/ 23948 h 3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686" h="394062">
                <a:moveTo>
                  <a:pt x="0" y="63136"/>
                </a:moveTo>
                <a:cubicBezTo>
                  <a:pt x="40277" y="74022"/>
                  <a:pt x="80555" y="84908"/>
                  <a:pt x="130629" y="89262"/>
                </a:cubicBezTo>
                <a:cubicBezTo>
                  <a:pt x="180703" y="93616"/>
                  <a:pt x="246018" y="47896"/>
                  <a:pt x="300446" y="89262"/>
                </a:cubicBezTo>
                <a:cubicBezTo>
                  <a:pt x="354875" y="130628"/>
                  <a:pt x="394063" y="289559"/>
                  <a:pt x="457200" y="337456"/>
                </a:cubicBezTo>
                <a:cubicBezTo>
                  <a:pt x="520337" y="385353"/>
                  <a:pt x="594360" y="394062"/>
                  <a:pt x="679269" y="376645"/>
                </a:cubicBezTo>
                <a:cubicBezTo>
                  <a:pt x="764178" y="359228"/>
                  <a:pt x="966652" y="232954"/>
                  <a:pt x="966652" y="232954"/>
                </a:cubicBezTo>
                <a:cubicBezTo>
                  <a:pt x="1082040" y="176348"/>
                  <a:pt x="1219200" y="74022"/>
                  <a:pt x="1371600" y="37011"/>
                </a:cubicBezTo>
                <a:cubicBezTo>
                  <a:pt x="1524000" y="0"/>
                  <a:pt x="1739538" y="13062"/>
                  <a:pt x="1881052" y="10885"/>
                </a:cubicBezTo>
                <a:cubicBezTo>
                  <a:pt x="2022566" y="8708"/>
                  <a:pt x="2121626" y="16328"/>
                  <a:pt x="2220686" y="2394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0958" y="2928934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Neuron 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9586" y="92867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IPSP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357166"/>
            <a:ext cx="3522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000000"/>
                </a:solidFill>
              </a:rPr>
              <a:t>xcitatory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ost </a:t>
            </a:r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ynaptic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otential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1914" y="324129"/>
            <a:ext cx="3462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nhibitory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ost </a:t>
            </a:r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ynaptic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otential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neuro4e-fig-06-09-1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9088" y="2192338"/>
            <a:ext cx="59467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53" name="AutoShape 9"/>
          <p:cNvSpPr>
            <a:spLocks noChangeArrowheads="1"/>
          </p:cNvSpPr>
          <p:nvPr/>
        </p:nvSpPr>
        <p:spPr bwMode="auto">
          <a:xfrm rot="2821884">
            <a:off x="5818982" y="3086893"/>
            <a:ext cx="565150" cy="550863"/>
          </a:xfrm>
          <a:prstGeom prst="lightningBol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3667125" y="596900"/>
            <a:ext cx="2427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Inhibitory GABA presynaptic neuron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100013" y="1308100"/>
            <a:ext cx="15097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excitatory presynaptic neuron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33388" y="217488"/>
            <a:ext cx="5035550" cy="3730625"/>
            <a:chOff x="273" y="137"/>
            <a:chExt cx="3172" cy="2350"/>
          </a:xfrm>
        </p:grpSpPr>
        <p:sp>
          <p:nvSpPr>
            <p:cNvPr id="31749" name="Freeform 5"/>
            <p:cNvSpPr>
              <a:spLocks/>
            </p:cNvSpPr>
            <p:nvPr/>
          </p:nvSpPr>
          <p:spPr bwMode="auto">
            <a:xfrm>
              <a:off x="763" y="944"/>
              <a:ext cx="991" cy="1543"/>
            </a:xfrm>
            <a:custGeom>
              <a:avLst/>
              <a:gdLst/>
              <a:ahLst/>
              <a:cxnLst>
                <a:cxn ang="0">
                  <a:pos x="617" y="3"/>
                </a:cxn>
                <a:cxn ang="0">
                  <a:pos x="315" y="93"/>
                </a:cxn>
                <a:cxn ang="0">
                  <a:pos x="282" y="354"/>
                </a:cxn>
                <a:cxn ang="0">
                  <a:pos x="461" y="615"/>
                </a:cxn>
                <a:cxn ang="0">
                  <a:pos x="290" y="1048"/>
                </a:cxn>
                <a:cxn ang="0">
                  <a:pos x="119" y="1366"/>
                </a:cxn>
                <a:cxn ang="0">
                  <a:pos x="70" y="1366"/>
                </a:cxn>
                <a:cxn ang="0">
                  <a:pos x="12" y="1399"/>
                </a:cxn>
                <a:cxn ang="0">
                  <a:pos x="143" y="1480"/>
                </a:cxn>
                <a:cxn ang="0">
                  <a:pos x="200" y="1505"/>
                </a:cxn>
                <a:cxn ang="0">
                  <a:pos x="176" y="1407"/>
                </a:cxn>
                <a:cxn ang="0">
                  <a:pos x="519" y="688"/>
                </a:cxn>
                <a:cxn ang="0">
                  <a:pos x="796" y="566"/>
                </a:cxn>
                <a:cxn ang="0">
                  <a:pos x="976" y="419"/>
                </a:cxn>
                <a:cxn ang="0">
                  <a:pos x="886" y="109"/>
                </a:cxn>
                <a:cxn ang="0">
                  <a:pos x="617" y="3"/>
                </a:cxn>
              </a:cxnLst>
              <a:rect l="0" t="0" r="r" b="b"/>
              <a:pathLst>
                <a:path w="991" h="1543">
                  <a:moveTo>
                    <a:pt x="617" y="3"/>
                  </a:moveTo>
                  <a:cubicBezTo>
                    <a:pt x="522" y="0"/>
                    <a:pt x="371" y="34"/>
                    <a:pt x="315" y="93"/>
                  </a:cubicBezTo>
                  <a:cubicBezTo>
                    <a:pt x="259" y="152"/>
                    <a:pt x="258" y="267"/>
                    <a:pt x="282" y="354"/>
                  </a:cubicBezTo>
                  <a:cubicBezTo>
                    <a:pt x="306" y="441"/>
                    <a:pt x="460" y="499"/>
                    <a:pt x="461" y="615"/>
                  </a:cubicBezTo>
                  <a:cubicBezTo>
                    <a:pt x="462" y="731"/>
                    <a:pt x="347" y="923"/>
                    <a:pt x="290" y="1048"/>
                  </a:cubicBezTo>
                  <a:cubicBezTo>
                    <a:pt x="233" y="1173"/>
                    <a:pt x="156" y="1313"/>
                    <a:pt x="119" y="1366"/>
                  </a:cubicBezTo>
                  <a:cubicBezTo>
                    <a:pt x="82" y="1419"/>
                    <a:pt x="88" y="1361"/>
                    <a:pt x="70" y="1366"/>
                  </a:cubicBezTo>
                  <a:cubicBezTo>
                    <a:pt x="52" y="1371"/>
                    <a:pt x="0" y="1380"/>
                    <a:pt x="12" y="1399"/>
                  </a:cubicBezTo>
                  <a:cubicBezTo>
                    <a:pt x="24" y="1418"/>
                    <a:pt x="112" y="1462"/>
                    <a:pt x="143" y="1480"/>
                  </a:cubicBezTo>
                  <a:cubicBezTo>
                    <a:pt x="174" y="1498"/>
                    <a:pt x="195" y="1517"/>
                    <a:pt x="200" y="1505"/>
                  </a:cubicBezTo>
                  <a:cubicBezTo>
                    <a:pt x="205" y="1493"/>
                    <a:pt x="123" y="1543"/>
                    <a:pt x="176" y="1407"/>
                  </a:cubicBezTo>
                  <a:cubicBezTo>
                    <a:pt x="229" y="1271"/>
                    <a:pt x="416" y="828"/>
                    <a:pt x="519" y="688"/>
                  </a:cubicBezTo>
                  <a:cubicBezTo>
                    <a:pt x="622" y="548"/>
                    <a:pt x="720" y="611"/>
                    <a:pt x="796" y="566"/>
                  </a:cubicBezTo>
                  <a:cubicBezTo>
                    <a:pt x="872" y="521"/>
                    <a:pt x="961" y="495"/>
                    <a:pt x="976" y="419"/>
                  </a:cubicBezTo>
                  <a:cubicBezTo>
                    <a:pt x="991" y="343"/>
                    <a:pt x="939" y="177"/>
                    <a:pt x="886" y="109"/>
                  </a:cubicBezTo>
                  <a:cubicBezTo>
                    <a:pt x="833" y="41"/>
                    <a:pt x="712" y="6"/>
                    <a:pt x="617" y="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auto">
            <a:xfrm>
              <a:off x="384" y="415"/>
              <a:ext cx="747" cy="680"/>
            </a:xfrm>
            <a:custGeom>
              <a:avLst/>
              <a:gdLst/>
              <a:ahLst/>
              <a:cxnLst>
                <a:cxn ang="0">
                  <a:pos x="73" y="34"/>
                </a:cxn>
                <a:cxn ang="0">
                  <a:pos x="8" y="230"/>
                </a:cxn>
                <a:cxn ang="0">
                  <a:pos x="122" y="360"/>
                </a:cxn>
                <a:cxn ang="0">
                  <a:pos x="294" y="352"/>
                </a:cxn>
                <a:cxn ang="0">
                  <a:pos x="506" y="458"/>
                </a:cxn>
                <a:cxn ang="0">
                  <a:pos x="555" y="524"/>
                </a:cxn>
                <a:cxn ang="0">
                  <a:pos x="563" y="671"/>
                </a:cxn>
                <a:cxn ang="0">
                  <a:pos x="645" y="581"/>
                </a:cxn>
                <a:cxn ang="0">
                  <a:pos x="742" y="475"/>
                </a:cxn>
                <a:cxn ang="0">
                  <a:pos x="677" y="458"/>
                </a:cxn>
                <a:cxn ang="0">
                  <a:pos x="579" y="483"/>
                </a:cxn>
                <a:cxn ang="0">
                  <a:pos x="391" y="352"/>
                </a:cxn>
                <a:cxn ang="0">
                  <a:pos x="294" y="311"/>
                </a:cxn>
                <a:cxn ang="0">
                  <a:pos x="245" y="165"/>
                </a:cxn>
                <a:cxn ang="0">
                  <a:pos x="204" y="26"/>
                </a:cxn>
                <a:cxn ang="0">
                  <a:pos x="73" y="34"/>
                </a:cxn>
              </a:cxnLst>
              <a:rect l="0" t="0" r="r" b="b"/>
              <a:pathLst>
                <a:path w="747" h="680">
                  <a:moveTo>
                    <a:pt x="73" y="34"/>
                  </a:moveTo>
                  <a:cubicBezTo>
                    <a:pt x="40" y="68"/>
                    <a:pt x="0" y="176"/>
                    <a:pt x="8" y="230"/>
                  </a:cubicBezTo>
                  <a:cubicBezTo>
                    <a:pt x="16" y="284"/>
                    <a:pt x="74" y="340"/>
                    <a:pt x="122" y="360"/>
                  </a:cubicBezTo>
                  <a:cubicBezTo>
                    <a:pt x="170" y="380"/>
                    <a:pt x="230" y="336"/>
                    <a:pt x="294" y="352"/>
                  </a:cubicBezTo>
                  <a:cubicBezTo>
                    <a:pt x="358" y="368"/>
                    <a:pt x="462" y="429"/>
                    <a:pt x="506" y="458"/>
                  </a:cubicBezTo>
                  <a:cubicBezTo>
                    <a:pt x="550" y="487"/>
                    <a:pt x="546" y="489"/>
                    <a:pt x="555" y="524"/>
                  </a:cubicBezTo>
                  <a:cubicBezTo>
                    <a:pt x="564" y="559"/>
                    <a:pt x="548" y="662"/>
                    <a:pt x="563" y="671"/>
                  </a:cubicBezTo>
                  <a:cubicBezTo>
                    <a:pt x="578" y="680"/>
                    <a:pt x="615" y="614"/>
                    <a:pt x="645" y="581"/>
                  </a:cubicBezTo>
                  <a:cubicBezTo>
                    <a:pt x="675" y="548"/>
                    <a:pt x="737" y="495"/>
                    <a:pt x="742" y="475"/>
                  </a:cubicBezTo>
                  <a:cubicBezTo>
                    <a:pt x="747" y="455"/>
                    <a:pt x="704" y="457"/>
                    <a:pt x="677" y="458"/>
                  </a:cubicBezTo>
                  <a:cubicBezTo>
                    <a:pt x="650" y="459"/>
                    <a:pt x="627" y="501"/>
                    <a:pt x="579" y="483"/>
                  </a:cubicBezTo>
                  <a:cubicBezTo>
                    <a:pt x="531" y="465"/>
                    <a:pt x="438" y="381"/>
                    <a:pt x="391" y="352"/>
                  </a:cubicBezTo>
                  <a:cubicBezTo>
                    <a:pt x="344" y="323"/>
                    <a:pt x="318" y="342"/>
                    <a:pt x="294" y="311"/>
                  </a:cubicBezTo>
                  <a:cubicBezTo>
                    <a:pt x="270" y="280"/>
                    <a:pt x="260" y="212"/>
                    <a:pt x="245" y="165"/>
                  </a:cubicBezTo>
                  <a:cubicBezTo>
                    <a:pt x="230" y="118"/>
                    <a:pt x="227" y="52"/>
                    <a:pt x="204" y="26"/>
                  </a:cubicBezTo>
                  <a:cubicBezTo>
                    <a:pt x="181" y="0"/>
                    <a:pt x="106" y="0"/>
                    <a:pt x="73" y="34"/>
                  </a:cubicBezTo>
                  <a:close/>
                </a:path>
              </a:pathLst>
            </a:custGeom>
            <a:solidFill>
              <a:srgbClr val="62BC3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52" name="Freeform 8"/>
            <p:cNvSpPr>
              <a:spLocks/>
            </p:cNvSpPr>
            <p:nvPr/>
          </p:nvSpPr>
          <p:spPr bwMode="auto">
            <a:xfrm>
              <a:off x="1649" y="364"/>
              <a:ext cx="660" cy="746"/>
            </a:xfrm>
            <a:custGeom>
              <a:avLst/>
              <a:gdLst/>
              <a:ahLst/>
              <a:cxnLst>
                <a:cxn ang="0">
                  <a:pos x="114" y="738"/>
                </a:cxn>
                <a:cxn ang="0">
                  <a:pos x="0" y="624"/>
                </a:cxn>
                <a:cxn ang="0">
                  <a:pos x="114" y="575"/>
                </a:cxn>
                <a:cxn ang="0">
                  <a:pos x="228" y="477"/>
                </a:cxn>
                <a:cxn ang="0">
                  <a:pos x="326" y="362"/>
                </a:cxn>
                <a:cxn ang="0">
                  <a:pos x="261" y="175"/>
                </a:cxn>
                <a:cxn ang="0">
                  <a:pos x="253" y="52"/>
                </a:cxn>
                <a:cxn ang="0">
                  <a:pos x="400" y="3"/>
                </a:cxn>
                <a:cxn ang="0">
                  <a:pos x="563" y="69"/>
                </a:cxn>
                <a:cxn ang="0">
                  <a:pos x="645" y="240"/>
                </a:cxn>
                <a:cxn ang="0">
                  <a:pos x="637" y="338"/>
                </a:cxn>
                <a:cxn ang="0">
                  <a:pos x="506" y="379"/>
                </a:cxn>
                <a:cxn ang="0">
                  <a:pos x="375" y="379"/>
                </a:cxn>
                <a:cxn ang="0">
                  <a:pos x="155" y="607"/>
                </a:cxn>
                <a:cxn ang="0">
                  <a:pos x="131" y="673"/>
                </a:cxn>
                <a:cxn ang="0">
                  <a:pos x="114" y="738"/>
                </a:cxn>
              </a:cxnLst>
              <a:rect l="0" t="0" r="r" b="b"/>
              <a:pathLst>
                <a:path w="660" h="746">
                  <a:moveTo>
                    <a:pt x="114" y="738"/>
                  </a:moveTo>
                  <a:cubicBezTo>
                    <a:pt x="92" y="730"/>
                    <a:pt x="0" y="651"/>
                    <a:pt x="0" y="624"/>
                  </a:cubicBezTo>
                  <a:cubicBezTo>
                    <a:pt x="0" y="597"/>
                    <a:pt x="76" y="599"/>
                    <a:pt x="114" y="575"/>
                  </a:cubicBezTo>
                  <a:cubicBezTo>
                    <a:pt x="152" y="551"/>
                    <a:pt x="193" y="512"/>
                    <a:pt x="228" y="477"/>
                  </a:cubicBezTo>
                  <a:cubicBezTo>
                    <a:pt x="263" y="442"/>
                    <a:pt x="320" y="412"/>
                    <a:pt x="326" y="362"/>
                  </a:cubicBezTo>
                  <a:cubicBezTo>
                    <a:pt x="332" y="312"/>
                    <a:pt x="273" y="227"/>
                    <a:pt x="261" y="175"/>
                  </a:cubicBezTo>
                  <a:cubicBezTo>
                    <a:pt x="249" y="123"/>
                    <a:pt x="230" y="81"/>
                    <a:pt x="253" y="52"/>
                  </a:cubicBezTo>
                  <a:cubicBezTo>
                    <a:pt x="276" y="23"/>
                    <a:pt x="348" y="0"/>
                    <a:pt x="400" y="3"/>
                  </a:cubicBezTo>
                  <a:cubicBezTo>
                    <a:pt x="452" y="6"/>
                    <a:pt x="522" y="30"/>
                    <a:pt x="563" y="69"/>
                  </a:cubicBezTo>
                  <a:cubicBezTo>
                    <a:pt x="604" y="108"/>
                    <a:pt x="633" y="195"/>
                    <a:pt x="645" y="240"/>
                  </a:cubicBezTo>
                  <a:cubicBezTo>
                    <a:pt x="657" y="285"/>
                    <a:pt x="660" y="315"/>
                    <a:pt x="637" y="338"/>
                  </a:cubicBezTo>
                  <a:cubicBezTo>
                    <a:pt x="614" y="361"/>
                    <a:pt x="550" y="372"/>
                    <a:pt x="506" y="379"/>
                  </a:cubicBezTo>
                  <a:cubicBezTo>
                    <a:pt x="462" y="386"/>
                    <a:pt x="433" y="341"/>
                    <a:pt x="375" y="379"/>
                  </a:cubicBezTo>
                  <a:cubicBezTo>
                    <a:pt x="317" y="417"/>
                    <a:pt x="196" y="558"/>
                    <a:pt x="155" y="607"/>
                  </a:cubicBezTo>
                  <a:cubicBezTo>
                    <a:pt x="114" y="656"/>
                    <a:pt x="138" y="650"/>
                    <a:pt x="131" y="673"/>
                  </a:cubicBezTo>
                  <a:cubicBezTo>
                    <a:pt x="124" y="696"/>
                    <a:pt x="136" y="746"/>
                    <a:pt x="114" y="738"/>
                  </a:cubicBezTo>
                  <a:close/>
                </a:path>
              </a:pathLst>
            </a:custGeom>
            <a:solidFill>
              <a:srgbClr val="FF222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54" name="AutoShape 10"/>
            <p:cNvSpPr>
              <a:spLocks noChangeArrowheads="1"/>
            </p:cNvSpPr>
            <p:nvPr/>
          </p:nvSpPr>
          <p:spPr bwMode="auto">
            <a:xfrm>
              <a:off x="1492" y="137"/>
              <a:ext cx="356" cy="347"/>
            </a:xfrm>
            <a:prstGeom prst="lightningBol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56" name="Line 12"/>
            <p:cNvSpPr>
              <a:spLocks noChangeShapeType="1"/>
            </p:cNvSpPr>
            <p:nvPr/>
          </p:nvSpPr>
          <p:spPr bwMode="auto">
            <a:xfrm flipH="1">
              <a:off x="1584" y="1143"/>
              <a:ext cx="612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57" name="Line 13"/>
            <p:cNvSpPr>
              <a:spLocks noChangeShapeType="1"/>
            </p:cNvSpPr>
            <p:nvPr/>
          </p:nvSpPr>
          <p:spPr bwMode="auto">
            <a:xfrm flipV="1">
              <a:off x="1584" y="1241"/>
              <a:ext cx="653" cy="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58" name="Freeform 14"/>
            <p:cNvSpPr>
              <a:spLocks/>
            </p:cNvSpPr>
            <p:nvPr/>
          </p:nvSpPr>
          <p:spPr bwMode="auto">
            <a:xfrm>
              <a:off x="2033" y="1069"/>
              <a:ext cx="547" cy="172"/>
            </a:xfrm>
            <a:custGeom>
              <a:avLst/>
              <a:gdLst/>
              <a:ahLst/>
              <a:cxnLst>
                <a:cxn ang="0">
                  <a:pos x="0" y="172"/>
                </a:cxn>
                <a:cxn ang="0">
                  <a:pos x="89" y="147"/>
                </a:cxn>
                <a:cxn ang="0">
                  <a:pos x="302" y="115"/>
                </a:cxn>
                <a:cxn ang="0">
                  <a:pos x="489" y="25"/>
                </a:cxn>
                <a:cxn ang="0">
                  <a:pos x="547" y="0"/>
                </a:cxn>
              </a:cxnLst>
              <a:rect l="0" t="0" r="r" b="b"/>
              <a:pathLst>
                <a:path w="547" h="172">
                  <a:moveTo>
                    <a:pt x="0" y="172"/>
                  </a:moveTo>
                  <a:cubicBezTo>
                    <a:pt x="30" y="165"/>
                    <a:pt x="58" y="152"/>
                    <a:pt x="89" y="147"/>
                  </a:cubicBezTo>
                  <a:cubicBezTo>
                    <a:pt x="159" y="133"/>
                    <a:pt x="231" y="124"/>
                    <a:pt x="302" y="115"/>
                  </a:cubicBezTo>
                  <a:cubicBezTo>
                    <a:pt x="350" y="63"/>
                    <a:pt x="420" y="34"/>
                    <a:pt x="489" y="25"/>
                  </a:cubicBezTo>
                  <a:cubicBezTo>
                    <a:pt x="504" y="20"/>
                    <a:pt x="547" y="17"/>
                    <a:pt x="547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59" name="Rectangle 15"/>
            <p:cNvSpPr>
              <a:spLocks noChangeArrowheads="1"/>
            </p:cNvSpPr>
            <p:nvPr/>
          </p:nvSpPr>
          <p:spPr bwMode="auto">
            <a:xfrm>
              <a:off x="2490" y="939"/>
              <a:ext cx="955" cy="2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60" name="Oval 16"/>
            <p:cNvSpPr>
              <a:spLocks noChangeArrowheads="1"/>
            </p:cNvSpPr>
            <p:nvPr/>
          </p:nvSpPr>
          <p:spPr bwMode="auto">
            <a:xfrm>
              <a:off x="2547" y="1012"/>
              <a:ext cx="107" cy="1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64" name="Oval 20"/>
            <p:cNvSpPr>
              <a:spLocks noChangeArrowheads="1"/>
            </p:cNvSpPr>
            <p:nvPr/>
          </p:nvSpPr>
          <p:spPr bwMode="auto">
            <a:xfrm>
              <a:off x="2743" y="1061"/>
              <a:ext cx="49" cy="6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65" name="Oval 21"/>
            <p:cNvSpPr>
              <a:spLocks noChangeArrowheads="1"/>
            </p:cNvSpPr>
            <p:nvPr/>
          </p:nvSpPr>
          <p:spPr bwMode="auto">
            <a:xfrm>
              <a:off x="3296" y="1002"/>
              <a:ext cx="107" cy="1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67" name="Oval 23"/>
            <p:cNvSpPr>
              <a:spLocks noChangeArrowheads="1"/>
            </p:cNvSpPr>
            <p:nvPr/>
          </p:nvSpPr>
          <p:spPr bwMode="auto">
            <a:xfrm>
              <a:off x="2945" y="1059"/>
              <a:ext cx="49" cy="6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68" name="Oval 24"/>
            <p:cNvSpPr>
              <a:spLocks noChangeArrowheads="1"/>
            </p:cNvSpPr>
            <p:nvPr/>
          </p:nvSpPr>
          <p:spPr bwMode="auto">
            <a:xfrm>
              <a:off x="3131" y="1058"/>
              <a:ext cx="49" cy="6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69" name="Freeform 25"/>
            <p:cNvSpPr>
              <a:spLocks/>
            </p:cNvSpPr>
            <p:nvPr/>
          </p:nvSpPr>
          <p:spPr bwMode="auto">
            <a:xfrm>
              <a:off x="2955" y="1249"/>
              <a:ext cx="367" cy="4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1" y="139"/>
                </a:cxn>
                <a:cxn ang="0">
                  <a:pos x="367" y="457"/>
                </a:cxn>
              </a:cxnLst>
              <a:rect l="0" t="0" r="r" b="b"/>
              <a:pathLst>
                <a:path w="367" h="457">
                  <a:moveTo>
                    <a:pt x="0" y="0"/>
                  </a:moveTo>
                  <a:cubicBezTo>
                    <a:pt x="55" y="31"/>
                    <a:pt x="110" y="63"/>
                    <a:pt x="171" y="139"/>
                  </a:cubicBezTo>
                  <a:cubicBezTo>
                    <a:pt x="232" y="215"/>
                    <a:pt x="334" y="404"/>
                    <a:pt x="367" y="45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72" name="Text Box 28"/>
            <p:cNvSpPr txBox="1">
              <a:spLocks noChangeArrowheads="1"/>
            </p:cNvSpPr>
            <p:nvPr/>
          </p:nvSpPr>
          <p:spPr bwMode="auto">
            <a:xfrm>
              <a:off x="273" y="1614"/>
              <a:ext cx="95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Postsynaptic neuron</a:t>
              </a:r>
            </a:p>
          </p:txBody>
        </p:sp>
      </p:grp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6943725" y="3990975"/>
            <a:ext cx="884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inhibitory</a:t>
            </a:r>
          </a:p>
        </p:txBody>
      </p: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5662613" y="185738"/>
            <a:ext cx="32448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Inhibitory neurotrans-mission prevents excitation of the post-synaptic neuron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5119589" cy="318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214686"/>
            <a:ext cx="79629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1516" y="1019172"/>
            <a:ext cx="3992483" cy="176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143768" y="6572272"/>
            <a:ext cx="2003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Nicholls: </a:t>
            </a:r>
            <a:r>
              <a:rPr lang="en-US" sz="1400" i="1" dirty="0" smtClean="0"/>
              <a:t>Neuron to Brain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635000"/>
            <a:ext cx="645160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35000" y="4064000"/>
            <a:ext cx="76200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000"/>
              <a:t>Fig. 5   Signal transduction pathways of G-protein coupled receptors. Upon activation of the G-protein coupled receptor (GPCR) by the binding of an appropriate ligand (L), the associated heterotrimeric G-protein, which contains an α, β and γ subunit, exchang...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5000" y="4889500"/>
            <a:ext cx="76200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000"/>
              <a:t>Steven J.  Husson , Inge  Mertens , Tom  Janssen , Marleen  Lindemans , Liliane  Schoofs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35000" y="5270500"/>
            <a:ext cx="76200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000" b="1"/>
              <a:t>Neuropeptidergic signaling in the nematode </a:t>
            </a:r>
            <a:r>
              <a:rPr lang="en-US" sz="1000" b="1" i="1"/>
              <a:t>Caenorhabditis elegans</a:t>
            </a:r>
            <a:endParaRPr lang="en-US" sz="1000" b="1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35000" y="5651500"/>
            <a:ext cx="76200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000"/>
              <a:t>Progress in Neurobiology Volume 82, Issue 1 2007 33 - 55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35000" y="6032500"/>
            <a:ext cx="76200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000"/>
              <a:t>http://dx.doi.org/10.1016/j.pneurobio.2007.01.006</a:t>
            </a:r>
          </a:p>
        </p:txBody>
      </p:sp>
    </p:spTree>
    <p:extLst>
      <p:ext uri="{BB962C8B-B14F-4D97-AF65-F5344CB8AC3E}">
        <p14:creationId xmlns:p14="http://schemas.microsoft.com/office/powerpoint/2010/main" val="6026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44624"/>
            <a:ext cx="645160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35000" y="4064000"/>
            <a:ext cx="76200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000"/>
              <a:t>Fig. 5   Signal transduction pathways of G-protein coupled receptors. Upon activation of the G-protein coupled receptor (GPCR) by the binding of an appropriate ligand (L), the associated heterotrimeric G-protein, which contains an α, β and γ subunit, exchang...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5000" y="4889500"/>
            <a:ext cx="76200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000"/>
              <a:t>Steven J.  Husson , Inge  Mertens , Tom  Janssen , Marleen  Lindemans , Liliane  Schoofs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35000" y="5270500"/>
            <a:ext cx="76200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000" b="1" dirty="0" err="1"/>
              <a:t>Neuropeptidergic</a:t>
            </a:r>
            <a:r>
              <a:rPr lang="en-US" sz="1000" b="1" dirty="0"/>
              <a:t> signaling in the nematode </a:t>
            </a:r>
            <a:r>
              <a:rPr lang="en-US" sz="1000" b="1" i="1" dirty="0" err="1"/>
              <a:t>Caenorhabditis</a:t>
            </a:r>
            <a:r>
              <a:rPr lang="en-US" sz="1000" b="1" i="1" dirty="0"/>
              <a:t> </a:t>
            </a:r>
            <a:r>
              <a:rPr lang="en-US" sz="1000" b="1" i="1" dirty="0" err="1"/>
              <a:t>elegans</a:t>
            </a:r>
            <a:endParaRPr lang="en-US" sz="1000" b="1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35000" y="5651500"/>
            <a:ext cx="76200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000"/>
              <a:t>Progress in Neurobiology Volume 82, Issue 1 2007 33 - 55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35000" y="6032500"/>
            <a:ext cx="76200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000"/>
              <a:t>http://dx.doi.org/10.1016/j.pneurobio.2007.01.006</a:t>
            </a:r>
          </a:p>
        </p:txBody>
      </p:sp>
      <p:sp>
        <p:nvSpPr>
          <p:cNvPr id="2" name="AutoShape 2" descr="https://encrypted-tbn1.gstatic.com/images?q=tbn:ANd9GcQv69kAaKkeFrvbBzZ9QpvGExsjUdCZveos5HZEiez4wIuRb4G1x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1380" name="Picture 4" descr="http://archiv.ethlife.ethz.ch/images/flyfly-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91" y="3395758"/>
            <a:ext cx="4265109" cy="324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2" name="Picture 6" descr="http://upload.wikimedia.org/wikipedia/commons/thumb/2/2a/Drosophila_Edit_1.jpg/390px-Drosophila_Edit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640771"/>
            <a:ext cx="37147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69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http://www.nature.com/neuro/journal/v13/n3/images/nn.2492-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936" y="116632"/>
            <a:ext cx="5734392" cy="670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75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 descr="http://origin-ars.els-cdn.com/content/image/1-s2.0-S0960982208015364-g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20279"/>
            <a:ext cx="5904656" cy="683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75266" y="6649615"/>
            <a:ext cx="43332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Phelan … Bacon (2008) Current Biol </a:t>
            </a:r>
            <a:r>
              <a:rPr lang="en-US" sz="1400" u="sng" dirty="0">
                <a:solidFill>
                  <a:schemeClr val="bg1"/>
                </a:solidFill>
                <a:hlinkClick r:id="rId3" tooltip="Go to table of contents for this volume/issue"/>
              </a:rPr>
              <a:t>18, </a:t>
            </a:r>
            <a:r>
              <a:rPr lang="en-US" sz="1400" dirty="0" smtClean="0">
                <a:solidFill>
                  <a:schemeClr val="bg1"/>
                </a:solidFill>
              </a:rPr>
              <a:t>1955–1960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35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143000" y="685800"/>
          <a:ext cx="6659563" cy="513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Image" r:id="rId3" imgW="6658666" imgH="5133780" progId="">
                  <p:embed/>
                </p:oleObj>
              </mc:Choice>
              <mc:Fallback>
                <p:oleObj name="Image" r:id="rId3" imgW="6658666" imgH="51337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685800"/>
                        <a:ext cx="6659563" cy="513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http://videos.videopress.com/QMgmYP3j/polistes-takeoff1_dvd.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16" y="-162016"/>
            <a:ext cx="9396535" cy="704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03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ostsynpo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42918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41325" y="365125"/>
            <a:ext cx="5545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Glutamate fast neurotransmission</a:t>
            </a:r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Synthesis, packaging, reuptake, degradation</a:t>
            </a:r>
          </a:p>
        </p:txBody>
      </p:sp>
      <p:pic>
        <p:nvPicPr>
          <p:cNvPr id="6147" name="Picture 3" descr="neuro4e-fig-06-06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31888"/>
            <a:ext cx="7620000" cy="57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5334000" y="3581400"/>
            <a:ext cx="685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3657600" y="1981200"/>
            <a:ext cx="685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0" name="Freeform 6"/>
          <p:cNvSpPr>
            <a:spLocks/>
          </p:cNvSpPr>
          <p:nvPr/>
        </p:nvSpPr>
        <p:spPr bwMode="auto">
          <a:xfrm>
            <a:off x="5638800" y="3962400"/>
            <a:ext cx="2133600" cy="129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240"/>
              </a:cxn>
              <a:cxn ang="0">
                <a:pos x="864" y="528"/>
              </a:cxn>
              <a:cxn ang="0">
                <a:pos x="1344" y="816"/>
              </a:cxn>
            </a:cxnLst>
            <a:rect l="0" t="0" r="r" b="b"/>
            <a:pathLst>
              <a:path w="1344" h="816">
                <a:moveTo>
                  <a:pt x="0" y="0"/>
                </a:moveTo>
                <a:cubicBezTo>
                  <a:pt x="24" y="76"/>
                  <a:pt x="48" y="152"/>
                  <a:pt x="192" y="240"/>
                </a:cubicBezTo>
                <a:cubicBezTo>
                  <a:pt x="336" y="328"/>
                  <a:pt x="672" y="432"/>
                  <a:pt x="864" y="528"/>
                </a:cubicBezTo>
                <a:cubicBezTo>
                  <a:pt x="1056" y="624"/>
                  <a:pt x="1264" y="768"/>
                  <a:pt x="1344" y="8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7543800" y="52578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(error - should be EAAT)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90525" y="301625"/>
            <a:ext cx="790257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Pharmacology</a:t>
            </a:r>
            <a:endParaRPr lang="en-US">
              <a:solidFill>
                <a:srgbClr val="00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AMPA</a:t>
            </a:r>
          </a:p>
          <a:p>
            <a:r>
              <a:rPr lang="en-US">
                <a:solidFill>
                  <a:srgbClr val="000000"/>
                </a:solidFill>
              </a:rPr>
              <a:t>	agonists: AMPA, glutamate</a:t>
            </a:r>
          </a:p>
          <a:p>
            <a:r>
              <a:rPr lang="en-US">
                <a:solidFill>
                  <a:srgbClr val="000000"/>
                </a:solidFill>
              </a:rPr>
              <a:t>	antagonists: CNQX, NBQX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Kainate</a:t>
            </a:r>
          </a:p>
          <a:p>
            <a:r>
              <a:rPr lang="en-US">
                <a:solidFill>
                  <a:srgbClr val="000000"/>
                </a:solidFill>
              </a:rPr>
              <a:t>	agonists: kainic acid, glutamate</a:t>
            </a:r>
          </a:p>
          <a:p>
            <a:r>
              <a:rPr lang="en-US">
                <a:solidFill>
                  <a:srgbClr val="000000"/>
                </a:solidFill>
              </a:rPr>
              <a:t>	antagonist: CNQX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NMDA</a:t>
            </a:r>
          </a:p>
          <a:p>
            <a:r>
              <a:rPr lang="en-US">
                <a:solidFill>
                  <a:srgbClr val="000000"/>
                </a:solidFill>
              </a:rPr>
              <a:t>	agonists: glutamate, aspartate, NMDA</a:t>
            </a:r>
          </a:p>
          <a:p>
            <a:r>
              <a:rPr lang="en-US">
                <a:solidFill>
                  <a:srgbClr val="000000"/>
                </a:solidFill>
              </a:rPr>
              <a:t>	antagonists: D-APV, D-AP5, MK-801, Ketamine, 				Phencyclidine, (Mg</a:t>
            </a:r>
            <a:r>
              <a:rPr lang="en-US" baseline="30000">
                <a:solidFill>
                  <a:srgbClr val="000000"/>
                </a:solidFill>
              </a:rPr>
              <a:t>++</a:t>
            </a:r>
            <a:r>
              <a:rPr lang="en-US">
                <a:solidFill>
                  <a:srgbClr val="00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90525" y="301625"/>
            <a:ext cx="790257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Pharmacology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AMPA</a:t>
            </a:r>
          </a:p>
          <a:p>
            <a:r>
              <a:rPr lang="en-US" dirty="0">
                <a:solidFill>
                  <a:srgbClr val="000000"/>
                </a:solidFill>
              </a:rPr>
              <a:t>	agonists: AMPA, </a:t>
            </a:r>
            <a:r>
              <a:rPr lang="en-US" dirty="0">
                <a:solidFill>
                  <a:srgbClr val="FF0000"/>
                </a:solidFill>
              </a:rPr>
              <a:t>glutamate</a:t>
            </a:r>
          </a:p>
          <a:p>
            <a:r>
              <a:rPr lang="en-US" dirty="0">
                <a:solidFill>
                  <a:srgbClr val="000000"/>
                </a:solidFill>
              </a:rPr>
              <a:t>	antagonists: CNQX, NBQX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Kainate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	agonists: </a:t>
            </a:r>
            <a:r>
              <a:rPr lang="en-US" dirty="0" err="1">
                <a:solidFill>
                  <a:srgbClr val="000000"/>
                </a:solidFill>
              </a:rPr>
              <a:t>kainic</a:t>
            </a:r>
            <a:r>
              <a:rPr lang="en-US" dirty="0">
                <a:solidFill>
                  <a:srgbClr val="000000"/>
                </a:solidFill>
              </a:rPr>
              <a:t> acid, </a:t>
            </a:r>
            <a:r>
              <a:rPr lang="en-US" dirty="0">
                <a:solidFill>
                  <a:srgbClr val="FF0000"/>
                </a:solidFill>
              </a:rPr>
              <a:t>glutamate</a:t>
            </a:r>
          </a:p>
          <a:p>
            <a:r>
              <a:rPr lang="en-US" dirty="0">
                <a:solidFill>
                  <a:srgbClr val="000000"/>
                </a:solidFill>
              </a:rPr>
              <a:t>	antagonist: CNQX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NMDA</a:t>
            </a:r>
          </a:p>
          <a:p>
            <a:r>
              <a:rPr lang="en-US" dirty="0">
                <a:solidFill>
                  <a:srgbClr val="000000"/>
                </a:solidFill>
              </a:rPr>
              <a:t>	agonists: </a:t>
            </a:r>
            <a:r>
              <a:rPr lang="en-US" dirty="0">
                <a:solidFill>
                  <a:srgbClr val="FF0000"/>
                </a:solidFill>
              </a:rPr>
              <a:t>glutamate</a:t>
            </a:r>
            <a:r>
              <a:rPr lang="en-US" dirty="0">
                <a:solidFill>
                  <a:srgbClr val="000000"/>
                </a:solidFill>
              </a:rPr>
              <a:t>, aspartate, NMDA</a:t>
            </a:r>
          </a:p>
          <a:p>
            <a:r>
              <a:rPr lang="en-US" dirty="0">
                <a:solidFill>
                  <a:srgbClr val="000000"/>
                </a:solidFill>
              </a:rPr>
              <a:t>	antagonists: D-APV, D-AP5, MK-801, Ketamine, 				Phencyclidine, (Mg</a:t>
            </a:r>
            <a:r>
              <a:rPr lang="en-US" baseline="30000" dirty="0">
                <a:solidFill>
                  <a:srgbClr val="000000"/>
                </a:solidFill>
              </a:rPr>
              <a:t>++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449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neuro4e-fig-06-07-1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575" y="1171575"/>
            <a:ext cx="7567613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260725" y="365125"/>
            <a:ext cx="2427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NMDA receptors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26" descr="neuro4e-fig-06-07-3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241300"/>
            <a:ext cx="85312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5" name="Text Box 1027"/>
          <p:cNvSpPr txBox="1">
            <a:spLocks noChangeArrowheads="1"/>
          </p:cNvSpPr>
          <p:nvPr/>
        </p:nvSpPr>
        <p:spPr bwMode="auto">
          <a:xfrm>
            <a:off x="225425" y="746125"/>
            <a:ext cx="27193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NMDA receptors show slow onset and decay kinetics</a:t>
            </a:r>
          </a:p>
          <a:p>
            <a:endParaRPr lang="en-US"/>
          </a:p>
          <a:p>
            <a:r>
              <a:rPr lang="en-US"/>
              <a:t>Some synapses have both glutamate receptor types, and produce a two-component synaptic current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13263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4700" y="3390900"/>
            <a:ext cx="5791200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372200" cy="682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401" y="908720"/>
            <a:ext cx="686861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138363" y="311150"/>
          <a:ext cx="5210175" cy="332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7" name="Image" r:id="rId3" imgW="5210025" imgH="3329333" progId="">
                  <p:embed/>
                </p:oleObj>
              </mc:Choice>
              <mc:Fallback>
                <p:oleObj name="Image" r:id="rId3" imgW="5210025" imgH="3329333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363" y="311150"/>
                        <a:ext cx="5210175" cy="332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2771800" y="4294188"/>
          <a:ext cx="4910137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8" name="Image" r:id="rId5" imgW="7078009" imgH="1639252" progId="">
                  <p:embed/>
                </p:oleObj>
              </mc:Choice>
              <mc:Fallback>
                <p:oleObj name="Image" r:id="rId5" imgW="7078009" imgH="16392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4294188"/>
                        <a:ext cx="4910137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Cartoon schematic of models for CaMKII activatio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2105"/>
            <a:ext cx="9144000" cy="1019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84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://www.nature.com/nsmb/journal/v17/n3/images/nsmb.1751-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10926"/>
            <a:ext cx="901065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496" y="3230974"/>
            <a:ext cx="90106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If the time interval between Ca</a:t>
            </a:r>
            <a:r>
              <a:rPr lang="en-US" sz="1400" baseline="30000" dirty="0">
                <a:solidFill>
                  <a:schemeClr val="bg1"/>
                </a:solidFill>
              </a:rPr>
              <a:t>2+</a:t>
            </a:r>
            <a:r>
              <a:rPr lang="en-US" sz="1400" dirty="0">
                <a:solidFill>
                  <a:schemeClr val="bg1"/>
                </a:solidFill>
              </a:rPr>
              <a:t> spikes is long compared to the dissociation time of Ca</a:t>
            </a:r>
            <a:r>
              <a:rPr lang="en-US" sz="1400" baseline="30000" dirty="0">
                <a:solidFill>
                  <a:schemeClr val="bg1"/>
                </a:solidFill>
              </a:rPr>
              <a:t>2+</a:t>
            </a:r>
            <a:r>
              <a:rPr lang="en-US" sz="1400" dirty="0">
                <a:solidFill>
                  <a:schemeClr val="bg1"/>
                </a:solidFill>
              </a:rPr>
              <a:t>–</a:t>
            </a:r>
            <a:r>
              <a:rPr lang="en-US" sz="1400" dirty="0" err="1">
                <a:solidFill>
                  <a:schemeClr val="bg1"/>
                </a:solidFill>
              </a:rPr>
              <a:t>calmodulin</a:t>
            </a:r>
            <a:r>
              <a:rPr lang="en-US" sz="1400" dirty="0">
                <a:solidFill>
                  <a:schemeClr val="bg1"/>
                </a:solidFill>
              </a:rPr>
              <a:t> (low frequency), initial binding is presumed to lead to a separation of kinase domains; however, </a:t>
            </a:r>
            <a:r>
              <a:rPr lang="en-US" sz="1400" dirty="0" err="1">
                <a:solidFill>
                  <a:schemeClr val="bg1"/>
                </a:solidFill>
              </a:rPr>
              <a:t>transphosphorylation</a:t>
            </a:r>
            <a:r>
              <a:rPr lang="en-US" sz="1400" dirty="0">
                <a:solidFill>
                  <a:schemeClr val="bg1"/>
                </a:solidFill>
              </a:rPr>
              <a:t> of Thr286 does not occur before Ca</a:t>
            </a:r>
            <a:r>
              <a:rPr lang="en-US" sz="1400" baseline="30000" dirty="0">
                <a:solidFill>
                  <a:schemeClr val="bg1"/>
                </a:solidFill>
              </a:rPr>
              <a:t>2+</a:t>
            </a:r>
            <a:r>
              <a:rPr lang="en-US" sz="1400" dirty="0">
                <a:solidFill>
                  <a:schemeClr val="bg1"/>
                </a:solidFill>
              </a:rPr>
              <a:t>–</a:t>
            </a:r>
            <a:r>
              <a:rPr lang="en-US" sz="1400" dirty="0" err="1">
                <a:solidFill>
                  <a:schemeClr val="bg1"/>
                </a:solidFill>
              </a:rPr>
              <a:t>calmodulin</a:t>
            </a:r>
            <a:r>
              <a:rPr lang="en-US" sz="1400" dirty="0">
                <a:solidFill>
                  <a:schemeClr val="bg1"/>
                </a:solidFill>
              </a:rPr>
              <a:t> dissociates. If the interval between Ca</a:t>
            </a:r>
            <a:r>
              <a:rPr lang="en-US" sz="1400" baseline="30000" dirty="0">
                <a:solidFill>
                  <a:schemeClr val="bg1"/>
                </a:solidFill>
              </a:rPr>
              <a:t>2+</a:t>
            </a:r>
            <a:r>
              <a:rPr lang="en-US" sz="1400" dirty="0">
                <a:solidFill>
                  <a:schemeClr val="bg1"/>
                </a:solidFill>
              </a:rPr>
              <a:t> spikes is short compared to the Ca</a:t>
            </a:r>
            <a:r>
              <a:rPr lang="en-US" sz="1400" baseline="30000" dirty="0">
                <a:solidFill>
                  <a:schemeClr val="bg1"/>
                </a:solidFill>
              </a:rPr>
              <a:t>2+</a:t>
            </a:r>
            <a:r>
              <a:rPr lang="en-US" sz="1400" dirty="0">
                <a:solidFill>
                  <a:schemeClr val="bg1"/>
                </a:solidFill>
              </a:rPr>
              <a:t>–</a:t>
            </a:r>
            <a:r>
              <a:rPr lang="en-US" sz="1400" dirty="0" err="1">
                <a:solidFill>
                  <a:schemeClr val="bg1"/>
                </a:solidFill>
              </a:rPr>
              <a:t>calmodulin</a:t>
            </a:r>
            <a:r>
              <a:rPr lang="en-US" sz="1400" dirty="0">
                <a:solidFill>
                  <a:schemeClr val="bg1"/>
                </a:solidFill>
              </a:rPr>
              <a:t> dissociation time (high-frequency regime) Ca</a:t>
            </a:r>
            <a:r>
              <a:rPr lang="en-US" sz="1400" baseline="30000" dirty="0">
                <a:solidFill>
                  <a:schemeClr val="bg1"/>
                </a:solidFill>
              </a:rPr>
              <a:t>2+</a:t>
            </a:r>
            <a:r>
              <a:rPr lang="en-US" sz="1400" dirty="0">
                <a:solidFill>
                  <a:schemeClr val="bg1"/>
                </a:solidFill>
              </a:rPr>
              <a:t>–</a:t>
            </a:r>
            <a:r>
              <a:rPr lang="en-US" sz="1400" dirty="0" err="1">
                <a:solidFill>
                  <a:schemeClr val="bg1"/>
                </a:solidFill>
              </a:rPr>
              <a:t>calmodulin</a:t>
            </a:r>
            <a:r>
              <a:rPr lang="en-US" sz="1400" dirty="0">
                <a:solidFill>
                  <a:schemeClr val="bg1"/>
                </a:solidFill>
              </a:rPr>
              <a:t> remains bound to the first pair of kinase domains long enough for a second, slow step to occur, in which the activated kinase domains capture the regulatory segments of adjacent kinase domains. This potentiates the binding of Ca</a:t>
            </a:r>
            <a:r>
              <a:rPr lang="en-US" sz="1400" baseline="30000" dirty="0">
                <a:solidFill>
                  <a:schemeClr val="bg1"/>
                </a:solidFill>
              </a:rPr>
              <a:t>2+</a:t>
            </a:r>
            <a:r>
              <a:rPr lang="en-US" sz="1400" dirty="0">
                <a:solidFill>
                  <a:schemeClr val="bg1"/>
                </a:solidFill>
              </a:rPr>
              <a:t>–</a:t>
            </a:r>
            <a:r>
              <a:rPr lang="en-US" sz="1400" dirty="0" err="1">
                <a:solidFill>
                  <a:schemeClr val="bg1"/>
                </a:solidFill>
              </a:rPr>
              <a:t>calmodulin</a:t>
            </a:r>
            <a:r>
              <a:rPr lang="en-US" sz="1400" dirty="0">
                <a:solidFill>
                  <a:schemeClr val="bg1"/>
                </a:solidFill>
              </a:rPr>
              <a:t> to those domains with increased affinity, resulting in the phosphorylation of Thr286 and acquisition of autonomy (Ca</a:t>
            </a:r>
            <a:r>
              <a:rPr lang="en-US" sz="1400" baseline="30000" dirty="0">
                <a:solidFill>
                  <a:schemeClr val="bg1"/>
                </a:solidFill>
              </a:rPr>
              <a:t>2+</a:t>
            </a:r>
            <a:r>
              <a:rPr lang="en-US" sz="1400" dirty="0">
                <a:solidFill>
                  <a:schemeClr val="bg1"/>
                </a:solidFill>
              </a:rPr>
              <a:t>–</a:t>
            </a:r>
            <a:r>
              <a:rPr lang="en-US" sz="1400" dirty="0" err="1">
                <a:solidFill>
                  <a:schemeClr val="bg1"/>
                </a:solidFill>
              </a:rPr>
              <a:t>calmodulin</a:t>
            </a:r>
            <a:r>
              <a:rPr lang="en-US" sz="1400" dirty="0">
                <a:solidFill>
                  <a:schemeClr val="bg1"/>
                </a:solidFill>
              </a:rPr>
              <a:t>-independent activity).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0328" y="6577607"/>
            <a:ext cx="6760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Caho</a:t>
            </a:r>
            <a:r>
              <a:rPr lang="en-US" sz="1400" dirty="0" smtClean="0">
                <a:solidFill>
                  <a:schemeClr val="bg1"/>
                </a:solidFill>
              </a:rPr>
              <a:t> …. Kuriyan (2010) </a:t>
            </a:r>
            <a:r>
              <a:rPr lang="en-US" sz="1400" dirty="0">
                <a:solidFill>
                  <a:schemeClr val="bg1"/>
                </a:solidFill>
              </a:rPr>
              <a:t>Nature Structural &amp; Molecular Biology</a:t>
            </a:r>
            <a:r>
              <a:rPr lang="en-US" sz="1400" dirty="0">
                <a:solidFill>
                  <a:schemeClr val="bg1"/>
                </a:solidFill>
              </a:rPr>
              <a:t> </a:t>
            </a:r>
            <a:r>
              <a:rPr lang="en-US" sz="1400" dirty="0">
                <a:solidFill>
                  <a:schemeClr val="bg1"/>
                </a:solidFill>
              </a:rPr>
              <a:t>17,</a:t>
            </a:r>
            <a:r>
              <a:rPr lang="en-US" sz="1400" dirty="0">
                <a:solidFill>
                  <a:schemeClr val="bg1"/>
                </a:solidFill>
              </a:rPr>
              <a:t> </a:t>
            </a:r>
            <a:r>
              <a:rPr lang="en-US" sz="1400" dirty="0">
                <a:solidFill>
                  <a:schemeClr val="bg1"/>
                </a:solidFill>
              </a:rPr>
              <a:t>264–272</a:t>
            </a:r>
            <a:r>
              <a:rPr lang="en-US" sz="1400" dirty="0">
                <a:solidFill>
                  <a:schemeClr val="bg1"/>
                </a:solidFill>
              </a:rPr>
              <a:t> </a:t>
            </a:r>
            <a:r>
              <a:rPr lang="en-US" sz="1400" dirty="0">
                <a:solidFill>
                  <a:schemeClr val="bg1"/>
                </a:solidFill>
              </a:rPr>
              <a:t>(2010)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11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:Mechanosensitive channels rees2008 aa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6819900" cy="459105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766426" y="6488668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http://proteopedia.org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Gating prokaryotic mechanosensitive chann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0"/>
            <a:ext cx="4176464" cy="6791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5038" y="1800225"/>
            <a:ext cx="47339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Box 4"/>
          <p:cNvSpPr txBox="1">
            <a:spLocks noChangeArrowheads="1"/>
          </p:cNvSpPr>
          <p:nvPr/>
        </p:nvSpPr>
        <p:spPr bwMode="auto">
          <a:xfrm>
            <a:off x="5000625" y="6500813"/>
            <a:ext cx="4230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cs typeface="Arial" charset="0"/>
              </a:rPr>
              <a:t>McKemy (2007) </a:t>
            </a:r>
            <a:r>
              <a:rPr lang="de-DE" smtClean="0">
                <a:solidFill>
                  <a:prstClr val="black"/>
                </a:solidFill>
                <a:cs typeface="Arial" charset="0"/>
              </a:rPr>
              <a:t>Pflugers Arch 454:777–791</a:t>
            </a: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4847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Box 3"/>
          <p:cNvSpPr txBox="1">
            <a:spLocks noChangeArrowheads="1"/>
          </p:cNvSpPr>
          <p:nvPr/>
        </p:nvSpPr>
        <p:spPr bwMode="auto">
          <a:xfrm>
            <a:off x="5072063" y="6653213"/>
            <a:ext cx="4152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prstClr val="black"/>
                </a:solidFill>
                <a:cs typeface="Arial" charset="0"/>
              </a:rPr>
              <a:t>Venkatachalam &amp; Montell (2007) Ann Rev Biochem </a:t>
            </a:r>
            <a:r>
              <a:rPr lang="sv-SE" sz="1200" smtClean="0">
                <a:solidFill>
                  <a:prstClr val="black"/>
                </a:solidFill>
                <a:cs typeface="Arial" charset="0"/>
              </a:rPr>
              <a:t>76:387–417</a:t>
            </a:r>
            <a:endParaRPr lang="en-US" sz="1200" smtClean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214313"/>
            <a:ext cx="607695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0" y="3825875"/>
            <a:ext cx="91440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prstClr val="black"/>
                </a:solidFill>
                <a:cs typeface="Arial" charset="0"/>
              </a:rPr>
              <a:t>Cooling activates TRPM8 by shifting the voltage dependence of activation.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prstClr val="black"/>
                </a:solidFill>
                <a:cs typeface="Arial" charset="0"/>
              </a:rPr>
              <a:t>a, Whole-cell TRPM8 currents at +100 and -80 mV in response to slow cooling of the bath solution.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prstClr val="black"/>
                </a:solidFill>
                <a:cs typeface="Arial" charset="0"/>
              </a:rPr>
              <a:t>b, Normalized current responses at +100 and -80 mV in function of temperature.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2468" name="TextBox 3"/>
          <p:cNvSpPr txBox="1">
            <a:spLocks noChangeArrowheads="1"/>
          </p:cNvSpPr>
          <p:nvPr/>
        </p:nvSpPr>
        <p:spPr bwMode="auto">
          <a:xfrm>
            <a:off x="5867400" y="6550025"/>
            <a:ext cx="3276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prstClr val="black"/>
                </a:solidFill>
                <a:cs typeface="Arial" charset="0"/>
              </a:rPr>
              <a:t>Voets et al (2004) Nature 430: 748 - 54</a:t>
            </a:r>
          </a:p>
        </p:txBody>
      </p:sp>
      <p:sp>
        <p:nvSpPr>
          <p:cNvPr id="5" name="Rectangle 4"/>
          <p:cNvSpPr/>
          <p:nvPr/>
        </p:nvSpPr>
        <p:spPr>
          <a:xfrm>
            <a:off x="4932040" y="188640"/>
            <a:ext cx="3240360" cy="309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1"/>
          <p:cNvSpPr txBox="1">
            <a:spLocks noChangeArrowheads="1"/>
          </p:cNvSpPr>
          <p:nvPr/>
        </p:nvSpPr>
        <p:spPr bwMode="auto">
          <a:xfrm>
            <a:off x="5867400" y="6550025"/>
            <a:ext cx="3276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prstClr val="black"/>
                </a:solidFill>
                <a:cs typeface="Arial" charset="0"/>
              </a:rPr>
              <a:t>Voets et al (2004) Nature 430: 748 - 54</a:t>
            </a: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0"/>
            <a:ext cx="642937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Rectangle 3"/>
          <p:cNvSpPr>
            <a:spLocks noChangeArrowheads="1"/>
          </p:cNvSpPr>
          <p:nvPr/>
        </p:nvSpPr>
        <p:spPr bwMode="auto">
          <a:xfrm>
            <a:off x="0" y="5330825"/>
            <a:ext cx="91440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prstClr val="black"/>
                </a:solidFill>
                <a:cs typeface="Arial" charset="0"/>
              </a:rPr>
              <a:t>Heating activates TRPV1 by shifting the voltage dependence of activation. c, Current traces at different temperatures in response to voltage steps ranging from 2120 to þ160 mV. d, Steady-state activation curves at different temperatures for the currents shown in c. Lines represent Boltzmann functions fitted to the data. e, V 1/2 as a function of temperature (n values between 4 and 9). Dashed line represents the change in V 1/2 as predicted by the two-state model (see text).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7313" y="116632"/>
            <a:ext cx="6311031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349250"/>
            <a:ext cx="8996362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19398" y="5301208"/>
            <a:ext cx="2584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200" dirty="0">
                <a:solidFill>
                  <a:schemeClr val="bg1"/>
                </a:solidFill>
              </a:rPr>
              <a:t>Doyle et al.,  </a:t>
            </a:r>
            <a:r>
              <a:rPr lang="en-GB" sz="1200" i="1" dirty="0">
                <a:solidFill>
                  <a:schemeClr val="bg1"/>
                </a:solidFill>
              </a:rPr>
              <a:t>Science</a:t>
            </a:r>
            <a:r>
              <a:rPr lang="en-GB" sz="1200" dirty="0">
                <a:solidFill>
                  <a:schemeClr val="bg1"/>
                </a:solidFill>
              </a:rPr>
              <a:t> 1998; 280: 69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788024" y="5301208"/>
            <a:ext cx="24717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Jiang et al., </a:t>
            </a:r>
            <a:r>
              <a:rPr lang="en-US" sz="1200" i="1" dirty="0">
                <a:solidFill>
                  <a:schemeClr val="bg1"/>
                </a:solidFill>
              </a:rPr>
              <a:t>Nature </a:t>
            </a:r>
            <a:r>
              <a:rPr lang="en-US" sz="1200" dirty="0">
                <a:solidFill>
                  <a:schemeClr val="bg1"/>
                </a:solidFill>
              </a:rPr>
              <a:t>2002 417; 523</a:t>
            </a:r>
            <a:endParaRPr lang="en-A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69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-41662"/>
            <a:ext cx="5572164" cy="694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&#10;0923_2.jpg                                                     000356F4Macintosh HD                   ABA78158:"/>
          <p:cNvPicPr preferRelativeResize="0"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588" y="1588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ionotro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57166"/>
            <a:ext cx="6629400" cy="497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metabotro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39980"/>
            <a:ext cx="9197307" cy="6897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142984"/>
            <a:ext cx="8229600" cy="3886200"/>
          </a:xfrm>
          <a:prstGeom prst="rect">
            <a:avLst/>
          </a:prstGeom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kern="0" smtClean="0">
                <a:solidFill>
                  <a:srgbClr val="000000"/>
                </a:solidFill>
              </a:rPr>
              <a:t>Depending on the type of </a:t>
            </a:r>
            <a:r>
              <a:rPr lang="en-US" sz="3200" b="1" kern="0" smtClean="0">
                <a:solidFill>
                  <a:srgbClr val="000000"/>
                </a:solidFill>
              </a:rPr>
              <a:t>ion channel</a:t>
            </a:r>
            <a:r>
              <a:rPr lang="en-US" sz="3200" kern="0" smtClean="0">
                <a:solidFill>
                  <a:srgbClr val="000000"/>
                </a:solidFill>
              </a:rPr>
              <a:t> which opens, the postsynaptic cell membrane becomes either </a:t>
            </a:r>
            <a:r>
              <a:rPr lang="en-US" sz="3200" b="1" kern="0" smtClean="0">
                <a:solidFill>
                  <a:srgbClr val="000000"/>
                </a:solidFill>
              </a:rPr>
              <a:t>depolarized</a:t>
            </a:r>
            <a:r>
              <a:rPr lang="en-US" sz="3200" kern="0" smtClean="0">
                <a:solidFill>
                  <a:srgbClr val="000000"/>
                </a:solidFill>
              </a:rPr>
              <a:t> or </a:t>
            </a:r>
            <a:r>
              <a:rPr lang="en-US" sz="3200" b="1" kern="0" smtClean="0">
                <a:solidFill>
                  <a:srgbClr val="000000"/>
                </a:solidFill>
              </a:rPr>
              <a:t>hyperpolarized.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kern="0" smtClean="0">
                <a:solidFill>
                  <a:srgbClr val="000000"/>
                </a:solidFill>
              </a:rPr>
              <a:t>Ions will tend to follow the </a:t>
            </a:r>
            <a:r>
              <a:rPr lang="en-US" sz="3200" b="1" kern="0" smtClean="0">
                <a:solidFill>
                  <a:srgbClr val="000000"/>
                </a:solidFill>
              </a:rPr>
              <a:t>concentration gradient</a:t>
            </a:r>
            <a:r>
              <a:rPr lang="en-US" sz="3200" kern="0" smtClean="0">
                <a:solidFill>
                  <a:srgbClr val="000000"/>
                </a:solidFill>
              </a:rPr>
              <a:t> from high to low concentration, and the </a:t>
            </a:r>
            <a:r>
              <a:rPr lang="en-US" sz="3200" b="1" kern="0" smtClean="0">
                <a:solidFill>
                  <a:srgbClr val="000000"/>
                </a:solidFill>
              </a:rPr>
              <a:t>electrostatic gradient</a:t>
            </a:r>
            <a:r>
              <a:rPr lang="en-US" sz="3200" kern="0" smtClean="0">
                <a:solidFill>
                  <a:srgbClr val="000000"/>
                </a:solidFill>
              </a:rPr>
              <a:t> towards the opposite charge.</a:t>
            </a:r>
            <a:endParaRPr lang="en-US" sz="3200" kern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535</Words>
  <Application>Microsoft Office PowerPoint</Application>
  <PresentationFormat>On-screen Show (4:3)</PresentationFormat>
  <Paragraphs>74</Paragraphs>
  <Slides>37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4_Default Design</vt:lpstr>
      <vt:lpstr>1_Office Theme</vt:lpstr>
      <vt:lpstr>Office Theme</vt:lpstr>
      <vt:lpstr>2_Office Theme</vt:lpstr>
      <vt:lpstr>1_Blank Presentation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MK Mathew</dc:creator>
  <cp:lastModifiedBy>MK Mathew</cp:lastModifiedBy>
  <cp:revision>13</cp:revision>
  <dcterms:created xsi:type="dcterms:W3CDTF">2012-04-16T10:40:39Z</dcterms:created>
  <dcterms:modified xsi:type="dcterms:W3CDTF">2013-08-27T08:35:44Z</dcterms:modified>
</cp:coreProperties>
</file>