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notesMasterIdLst>
    <p:notesMasterId r:id="rId67"/>
  </p:notesMasterIdLst>
  <p:sldIdLst>
    <p:sldId id="312" r:id="rId16"/>
    <p:sldId id="288" r:id="rId17"/>
    <p:sldId id="289" r:id="rId18"/>
    <p:sldId id="290" r:id="rId19"/>
    <p:sldId id="313" r:id="rId20"/>
    <p:sldId id="292" r:id="rId21"/>
    <p:sldId id="293" r:id="rId22"/>
    <p:sldId id="314" r:id="rId23"/>
    <p:sldId id="294" r:id="rId24"/>
    <p:sldId id="259" r:id="rId25"/>
    <p:sldId id="260" r:id="rId26"/>
    <p:sldId id="257" r:id="rId27"/>
    <p:sldId id="296" r:id="rId28"/>
    <p:sldId id="297" r:id="rId29"/>
    <p:sldId id="261" r:id="rId30"/>
    <p:sldId id="262" r:id="rId31"/>
    <p:sldId id="269" r:id="rId32"/>
    <p:sldId id="264" r:id="rId33"/>
    <p:sldId id="265" r:id="rId34"/>
    <p:sldId id="266" r:id="rId35"/>
    <p:sldId id="298" r:id="rId36"/>
    <p:sldId id="267" r:id="rId37"/>
    <p:sldId id="315" r:id="rId38"/>
    <p:sldId id="316" r:id="rId39"/>
    <p:sldId id="268" r:id="rId40"/>
    <p:sldId id="270" r:id="rId41"/>
    <p:sldId id="271" r:id="rId42"/>
    <p:sldId id="272" r:id="rId43"/>
    <p:sldId id="273" r:id="rId44"/>
    <p:sldId id="279" r:id="rId45"/>
    <p:sldId id="306" r:id="rId46"/>
    <p:sldId id="307" r:id="rId47"/>
    <p:sldId id="308" r:id="rId48"/>
    <p:sldId id="280" r:id="rId49"/>
    <p:sldId id="281" r:id="rId50"/>
    <p:sldId id="282" r:id="rId51"/>
    <p:sldId id="283" r:id="rId52"/>
    <p:sldId id="284" r:id="rId53"/>
    <p:sldId id="300" r:id="rId54"/>
    <p:sldId id="301" r:id="rId55"/>
    <p:sldId id="303" r:id="rId56"/>
    <p:sldId id="304" r:id="rId57"/>
    <p:sldId id="305" r:id="rId58"/>
    <p:sldId id="275" r:id="rId59"/>
    <p:sldId id="278" r:id="rId60"/>
    <p:sldId id="309" r:id="rId61"/>
    <p:sldId id="310" r:id="rId62"/>
    <p:sldId id="311" r:id="rId63"/>
    <p:sldId id="287" r:id="rId64"/>
    <p:sldId id="299" r:id="rId65"/>
    <p:sldId id="286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921FD-55B0-471A-ACE8-42EE2A8D0F8E}" type="datetimeFigureOut">
              <a:rPr lang="en-US" smtClean="0"/>
              <a:pPr/>
              <a:t>8/26/2013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BD940-3A4E-49B9-B7F8-F4C51DE05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3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8763D4-F607-48A1-BCC7-FA7BA9E690A0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F000-B118-41E4-97B7-32E9C37C2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DF6A-0E77-4273-8C58-CF9326CAE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F000-B118-41E4-97B7-32E9C37C2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5A64-AAAF-46EB-AB2D-1858ED2F9B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6439-DE0C-40CB-9125-A8D4FC0CB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1055-584D-47A0-AFEE-D578599DF6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1C7C-4340-4CB8-BDCF-3D3A79D04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8D74-EC1F-4869-BDE1-1EF7AD39CD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FD2C-7A49-444D-A157-9A169FC877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E098-66BD-4B7A-A092-A068FD77F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02FF-7B08-47A5-815B-BF59E907D9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DF6A-0E77-4273-8C58-CF9326CAE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11A6-1B88-4FA8-B5E5-914EBA8EE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11A6-1B88-4FA8-B5E5-914EBA8EE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F000-B118-41E4-97B7-32E9C37C2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5A64-AAAF-46EB-AB2D-1858ED2F9B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6439-DE0C-40CB-9125-A8D4FC0CB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1055-584D-47A0-AFEE-D578599DF6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1C7C-4340-4CB8-BDCF-3D3A79D04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8D74-EC1F-4869-BDE1-1EF7AD39CD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FD2C-7A49-444D-A157-9A169FC877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E098-66BD-4B7A-A092-A068FD77F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02FF-7B08-47A5-815B-BF59E907D9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4844-AD12-4949-A9C0-D000D5578C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DF6A-0E77-4273-8C58-CF9326CAE7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11A6-1B88-4FA8-B5E5-914EBA8EE8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7C576-10F0-42E5-AC00-E369D494FC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E541F-9394-4BA3-AE05-7E8D7721BF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DE972-C93D-430F-B96D-B7F48A7071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5597D-916E-49A0-9C34-36B3979D2F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1AA39-5B5D-4A21-8714-8AADFE2D03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C7FBA-7756-474D-AA96-E097CE863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B2786-7EB8-4ADD-996B-D3DB9EDCE6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D6D45-7A7A-4FC0-8C42-F964D652E5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837D7-94D1-45C9-8A88-1F75996DBD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9EC56-E541-41BD-9FFC-A20B355C86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278D3-821F-4EA4-A0AE-2B23C723F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4DADA-0EE8-478C-B690-77D408D5A7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D591-C300-4883-8685-4C17CFD89B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8D53-9928-4E85-8EF2-1A638CFFE6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9B95-FD1E-4862-8BA8-62A7E3830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9355-5328-4E4B-895A-B9E52A0711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0255-16A5-484B-AA81-9B6CD7451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36B1-524A-4E42-BC5A-0A57C3483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3FE4-8553-4A4D-8D0A-5DF2BC27ED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508A-0508-4EE0-B66C-0D5C4930A74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603-BCFC-41C0-B8A2-2571C977D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D92F-C47F-4936-94E2-FFDEEEB4DF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02F9-CCFC-4B92-95F4-2F02ACA7BC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8A43-9356-4A76-BE5E-BEE39FEB65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4DA50-EECB-4CF6-9554-282CCEC20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31E8-47A3-4503-AA4B-71CCA08C1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9B1D-6CBA-4F2C-AA6B-B09B7BDB7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2F5A-2B7A-4832-9FB2-1B8AB59B3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D90C-C1E4-4CE9-A4CD-28BAD20AF0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A5F56-6C73-43D8-BC54-A9E9361EA9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DD3C0-0DEA-4C67-AA7A-1FF7468E89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11ED-CDD7-4536-A881-5312C5FD2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C7BB-D9C2-4B9F-84A5-D6F83E26D5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B58F4-F37F-40C4-BB95-2D9E2B206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E126-0C51-41A6-986B-A5E3C065AC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88162-C706-41FA-AE86-5E70E06940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1C7AA-7B3A-415D-9AF4-3B65CE3D13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00812-FDE3-4B6C-91DA-5C4467B4C4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9A2A1-7787-4ADE-B58B-D2033E60AC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7207-2E9B-4792-953C-F56C382DC3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A0144-0F2B-497D-811D-A21018D34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F7E2-B3A3-421D-B249-CC71B73050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965F1-73AB-43EC-AD16-7F92BC2764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41857-1CDA-4080-A6ED-B470A6F690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999C3-4154-40B1-AE42-A59138F53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34D1D-F39C-4639-A6EB-4E7EF61D2EE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9216C-9B54-48F8-8BEE-B9D2F5F920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B97DB-8082-45CF-A2E2-A64D04A7E0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46DB-5919-41E7-9CE6-BBB84EA358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3216-81BA-4069-8997-B2607CAF0DB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F072A-A7B2-4EC5-AB8A-8208B5EBDF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C5A64-AAAF-46EB-AB2D-1858ED2F9B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328F1-52AE-4D16-9031-B28ADBF872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D6B7-15DD-4B93-9508-8C078FA4E2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D22F2-916E-41DF-9B61-7E72BDDE7BF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D591-C300-4883-8685-4C17CFD89B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8D53-9928-4E85-8EF2-1A638CFFE6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9B95-FD1E-4862-8BA8-62A7E3830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9355-5328-4E4B-895A-B9E52A0711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0255-16A5-484B-AA81-9B6CD7451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36B1-524A-4E42-BC5A-0A57C3483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3FE4-8553-4A4D-8D0A-5DF2BC27ED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6439-DE0C-40CB-9125-A8D4FC0CB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603-BCFC-41C0-B8A2-2571C977D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D92F-C47F-4936-94E2-FFDEEEB4DF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02F9-CCFC-4B92-95F4-2F02ACA7BC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8A43-9356-4A76-BE5E-BEE39FEB65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D591-C300-4883-8685-4C17CFD89B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8D53-9928-4E85-8EF2-1A638CFFE6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9B95-FD1E-4862-8BA8-62A7E3830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9355-5328-4E4B-895A-B9E52A0711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0255-16A5-484B-AA81-9B6CD7451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36B1-524A-4E42-BC5A-0A57C3483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1055-584D-47A0-AFEE-D578599DF6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3FE4-8553-4A4D-8D0A-5DF2BC27ED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603-BCFC-41C0-B8A2-2571C977D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D92F-C47F-4936-94E2-FFDEEEB4DF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02F9-CCFC-4B92-95F4-2F02ACA7BC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8A43-9356-4A76-BE5E-BEE39FEB65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4DA50-EECB-4CF6-9554-282CCEC20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31E8-47A3-4503-AA4B-71CCA08C10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9B1D-6CBA-4F2C-AA6B-B09B7BDB72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2F5A-2B7A-4832-9FB2-1B8AB59B3D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D90C-C1E4-4CE9-A4CD-28BAD20AF0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E1C7C-4340-4CB8-BDCF-3D3A79D04B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A5F56-6C73-43D8-BC54-A9E9361EA9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11ED-CDD7-4536-A881-5312C5FD2C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3C7BB-D9C2-4B9F-84A5-D6F83E26D5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B58F4-F37F-40C4-BB95-2D9E2B2061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E126-0C51-41A6-986B-A5E3C065AC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88162-C706-41FA-AE86-5E70E06940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1959-DF67-448B-8439-313F4C4B50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BAD5-540C-4090-8F4A-FE86C86FFA1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006FD-2AE9-4C27-A3F8-2E8C5B88FC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CBB8B-7BA7-440D-8357-451729576E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78D74-EC1F-4869-BDE1-1EF7AD39CD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316B2-03ED-4B1E-8C46-E99D3F2E6A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70DB-2006-4A79-A299-655542A721E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0D2B5-B873-463C-AB74-E3F9A3F518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B4F00-82EF-4AF6-B177-7A3501D587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B953-AF06-44EF-94F0-EDB35AF4A8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A85C4-E183-47D5-91A9-68B6C0A0BAD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3CFC-D194-4C00-9307-5AC037379B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D591-C300-4883-8685-4C17CFD89B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8D53-9928-4E85-8EF2-1A638CFFE6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9B95-FD1E-4862-8BA8-62A7E3830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FD2C-7A49-444D-A157-9A169FC877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9355-5328-4E4B-895A-B9E52A0711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0255-16A5-484B-AA81-9B6CD7451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36B1-524A-4E42-BC5A-0A57C3483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3FE4-8553-4A4D-8D0A-5DF2BC27ED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603-BCFC-41C0-B8A2-2571C977D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D92F-C47F-4936-94E2-FFDEEEB4DF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02F9-CCFC-4B92-95F4-2F02ACA7BC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8A43-9356-4A76-BE5E-BEE39FEB65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CD591-C300-4883-8685-4C17CFD89B8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D8D53-9928-4E85-8EF2-1A638CFFE6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EE098-66BD-4B7A-A092-A068FD77F3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A9B95-FD1E-4862-8BA8-62A7E38308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9355-5328-4E4B-895A-B9E52A0711F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20255-16A5-484B-AA81-9B6CD74514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6836B1-524A-4E42-BC5A-0A57C34836E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83FE4-8553-4A4D-8D0A-5DF2BC27ED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02603-BCFC-41C0-B8A2-2571C977D2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0D92F-C47F-4936-94E2-FFDEEEB4DF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102F9-CCFC-4B92-95F4-2F02ACA7BCF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E8A43-9356-4A76-BE5E-BEE39FEB65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ADF54-EADF-44C5-92B1-2F8304BF4C1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502FF-7B08-47A5-815B-BF59E907D9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001D1A-6EE6-4605-93B5-456929325DA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FD0D1C-46CD-4150-A390-BA4A49578A8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F49581-2387-4F5F-9EBE-F27E8D3BE18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41A19B-297A-4429-9F8D-6444456D61E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FF46B0-603B-442C-8807-646BC78E7D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2819B2-2B73-40F5-8D8D-4E96984E9C9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1DC956-64A3-43D5-8A71-8FD087CD92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E55980-7F98-437E-A484-3EBDA9183B5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BD589A-BF13-4D35-BBB0-65278C8FF6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388C5C-A5C0-4F74-9585-CAE09E485E5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FDCF4FE-6288-4AF3-8755-144E4D20F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FDCF4FE-6288-4AF3-8755-144E4D20F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FDCF4FE-6288-4AF3-8755-144E4D20F6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B1A642-FAAC-4E2F-B1AE-B0F6A73683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84F59-53B7-4660-B553-CFE3A18D4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0A23C8-0866-47A2-9203-119E84C46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341808-4FC0-43E0-95B6-C39D4D3BB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95A5BD3D-F7C8-4D29-B31C-74FCEDB891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84F59-53B7-4660-B553-CFE3A18D4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84F59-53B7-4660-B553-CFE3A18D4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0A23C8-0866-47A2-9203-119E84C466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5715B7-DB31-4CE4-ABFD-E63DDABD5A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84F59-53B7-4660-B553-CFE3A18D4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584F59-53B7-4660-B553-CFE3A18D4A1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A00BF3-DBAA-4F0D-AB44-F3F8F3FA08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E:\Downloads\Articles\K%20Chan\Chan%20Opening\Catterall%20ROSETTA%20%20PNAS%2007\Caterall%20Movie%201%20Side%20View.m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8.xml"/><Relationship Id="rId1" Type="http://schemas.openxmlformats.org/officeDocument/2006/relationships/video" Target="file:///E:\Downloads\Articles\K%20Chan\Chan%20Opening\Medha%20Neuron\mmc2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9.xml"/><Relationship Id="rId1" Type="http://schemas.openxmlformats.org/officeDocument/2006/relationships/video" Target="file:///E:\Figures%20&amp;%20Talks\Videos\2%20Step%20Movie.m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oleObject" Target="../embeddings/Microsoft_Excel_97-2003_Worksheet3.xls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62.xml"/><Relationship Id="rId1" Type="http://schemas.openxmlformats.org/officeDocument/2006/relationships/video" Target="file:///E:\Figures%20&amp;%20Talks\Videos\2%20Step%20Movie.mpg" TargetMode="Externa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3" y="428604"/>
            <a:ext cx="7500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Voltage-Gated K</a:t>
            </a:r>
            <a:r>
              <a:rPr lang="en-US" sz="2800" baseline="30000" dirty="0" smtClean="0">
                <a:solidFill>
                  <a:srgbClr val="000000"/>
                </a:solidFill>
              </a:rPr>
              <a:t>+</a:t>
            </a:r>
            <a:r>
              <a:rPr lang="en-US" sz="2800" dirty="0" smtClean="0">
                <a:solidFill>
                  <a:srgbClr val="000000"/>
                </a:solidFill>
              </a:rPr>
              <a:t> Channels</a:t>
            </a:r>
            <a:endParaRPr lang="en-US" sz="2800" dirty="0">
              <a:solidFill>
                <a:srgbClr val="000000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00570"/>
            <a:ext cx="17139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Baskerville Old Face" pitchFamily="18" charset="0"/>
              </a:rPr>
              <a:t>MK </a:t>
            </a:r>
            <a:r>
              <a:rPr lang="en-US" dirty="0">
                <a:solidFill>
                  <a:srgbClr val="000000"/>
                </a:solidFill>
                <a:latin typeface="Baskerville Old Face" pitchFamily="18" charset="0"/>
              </a:rPr>
              <a:t>Mathew</a:t>
            </a:r>
          </a:p>
          <a:p>
            <a:r>
              <a:rPr lang="en-US" sz="1200" dirty="0">
                <a:solidFill>
                  <a:srgbClr val="000000"/>
                </a:solidFill>
              </a:rPr>
              <a:t>NCBS, TIFR</a:t>
            </a:r>
          </a:p>
          <a:p>
            <a:r>
              <a:rPr lang="en-US" sz="1200" dirty="0">
                <a:solidFill>
                  <a:srgbClr val="000000"/>
                </a:solidFill>
              </a:rPr>
              <a:t>UAS – GKVK Campus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Bangalore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10" y="2357430"/>
            <a:ext cx="887237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923928" y="5109167"/>
            <a:ext cx="522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IBRO Course in Neuroscience</a:t>
            </a:r>
            <a:endParaRPr lang="en-GB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Center for Cognitive </a:t>
            </a:r>
            <a:r>
              <a:rPr lang="en-US" dirty="0">
                <a:solidFill>
                  <a:srgbClr val="FFFFFF"/>
                </a:solidFill>
              </a:rPr>
              <a:t>N</a:t>
            </a:r>
            <a:r>
              <a:rPr lang="en-US" dirty="0" smtClean="0">
                <a:solidFill>
                  <a:srgbClr val="FFFFFF"/>
                </a:solidFill>
              </a:rPr>
              <a:t>euroscience &amp; Semantics, University of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atvia</a:t>
            </a:r>
            <a:endParaRPr lang="en-GB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Riga, </a:t>
            </a:r>
            <a:r>
              <a:rPr lang="en-US" dirty="0">
                <a:solidFill>
                  <a:srgbClr val="FFFFFF"/>
                </a:solidFill>
              </a:rPr>
              <a:t>L</a:t>
            </a:r>
            <a:r>
              <a:rPr lang="en-US" dirty="0" smtClean="0">
                <a:solidFill>
                  <a:srgbClr val="FFFFFF"/>
                </a:solidFill>
              </a:rPr>
              <a:t>atvia</a:t>
            </a:r>
            <a:endParaRPr lang="en-GB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August 21-August 29,  2013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ocytes"/>
          <p:cNvPicPr>
            <a:picLocks noChangeAspect="1" noChangeArrowheads="1"/>
          </p:cNvPicPr>
          <p:nvPr/>
        </p:nvPicPr>
        <p:blipFill>
          <a:blip r:embed="rId2" cstate="print"/>
          <a:srcRect b="5603"/>
          <a:stretch>
            <a:fillRect/>
          </a:stretch>
        </p:blipFill>
        <p:spPr bwMode="auto">
          <a:xfrm>
            <a:off x="514350" y="1295400"/>
            <a:ext cx="38481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AutoShape 3"/>
          <p:cNvSpPr>
            <a:spLocks noChangeArrowheads="1"/>
          </p:cNvSpPr>
          <p:nvPr/>
        </p:nvSpPr>
        <p:spPr bwMode="auto">
          <a:xfrm rot="7999014">
            <a:off x="1130300" y="298450"/>
            <a:ext cx="152400" cy="2514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67000" y="4876800"/>
            <a:ext cx="3886200" cy="304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286000" y="685800"/>
            <a:ext cx="231616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Xenopus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  oocytes</a:t>
            </a: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5148263" y="2590800"/>
            <a:ext cx="3843337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t>Two Electrode Voltage clamp</a:t>
            </a:r>
          </a:p>
        </p:txBody>
      </p:sp>
      <p:pic>
        <p:nvPicPr>
          <p:cNvPr id="40967" name="Picture 4" descr="06_013 oocyte dab 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3071813"/>
            <a:ext cx="3571875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52463" y="1333500"/>
          <a:ext cx="7840662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rawing" r:id="rId3" imgW="7812000" imgH="4186800" progId="">
                  <p:embed/>
                </p:oleObj>
              </mc:Choice>
              <mc:Fallback>
                <p:oleObj name="Drawing" r:id="rId3" imgW="7812000" imgH="41868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333500"/>
                        <a:ext cx="7840662" cy="419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810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ELECTROPHYSIOLOGICAL PROPERTIES OF HUMAN K</a:t>
            </a:r>
            <a:r>
              <a:rPr lang="en-US" sz="2000" baseline="30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+</a:t>
            </a:r>
            <a:r>
              <a:rPr lang="en-US" sz="2000" u="sng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CHANNELS</a:t>
            </a:r>
            <a:endParaRPr lang="en-US" sz="2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 cstate="print"/>
          <a:srcRect l="1904"/>
          <a:stretch>
            <a:fillRect/>
          </a:stretch>
        </p:blipFill>
        <p:spPr bwMode="auto">
          <a:xfrm>
            <a:off x="-7938" y="57150"/>
            <a:ext cx="8890001" cy="64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57913" y="2720975"/>
            <a:ext cx="2986087" cy="1512888"/>
            <a:chOff x="384" y="2640"/>
            <a:chExt cx="1872" cy="1056"/>
          </a:xfrm>
        </p:grpSpPr>
        <p:pic>
          <p:nvPicPr>
            <p:cNvPr id="38916" name="Picture 4" descr="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640"/>
              <a:ext cx="1824" cy="10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384" y="3552"/>
              <a:ext cx="96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53824" y="1"/>
          <a:ext cx="3930143" cy="3861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Drawing" r:id="rId3" imgW="3800290" imgH="3733800" progId="Canvas.Drawing.X">
                  <p:embed/>
                </p:oleObj>
              </mc:Choice>
              <mc:Fallback>
                <p:oleObj name="Drawing" r:id="rId3" imgW="3800290" imgH="3733800" progId="Canvas.Drawing.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24" y="1"/>
                        <a:ext cx="3930143" cy="3861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"/>
          <p:cNvGraphicFramePr>
            <a:graphicFrameLocks noChangeAspect="1"/>
          </p:cNvGraphicFramePr>
          <p:nvPr/>
        </p:nvGraphicFramePr>
        <p:xfrm>
          <a:off x="4859337" y="156641"/>
          <a:ext cx="4284663" cy="420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Drawing" r:id="rId5" imgW="3800290" imgH="3733800" progId="Canvas.Drawing.X">
                  <p:embed/>
                </p:oleObj>
              </mc:Choice>
              <mc:Fallback>
                <p:oleObj name="Drawing" r:id="rId5" imgW="3800290" imgH="3733800" progId="Canvas.Drawing.X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7" y="156641"/>
                        <a:ext cx="4284663" cy="420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4499992" y="3284984"/>
            <a:ext cx="3816424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7158" y="3864372"/>
            <a:ext cx="4556125" cy="3021012"/>
            <a:chOff x="2789" y="484"/>
            <a:chExt cx="2870" cy="1903"/>
          </a:xfrm>
        </p:grpSpPr>
        <p:pic>
          <p:nvPicPr>
            <p:cNvPr id="6" name="Picture 5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89" y="484"/>
              <a:ext cx="2870" cy="1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56" y="2155"/>
              <a:ext cx="59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b="1" u="sng">
                  <a:solidFill>
                    <a:srgbClr val="CC3300"/>
                  </a:solidFill>
                  <a:latin typeface="Comic Sans MS" pitchFamily="66" charset="0"/>
                </a:rPr>
                <a:t>hKv1.4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861049"/>
            <a:ext cx="485855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071563" y="133350"/>
          <a:ext cx="6772275" cy="665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Drawing" r:id="rId3" imgW="3800290" imgH="3733800" progId="Canvas.Drawing.X">
                  <p:embed/>
                </p:oleObj>
              </mc:Choice>
              <mc:Fallback>
                <p:oleObj name="Drawing" r:id="rId3" imgW="3800290" imgH="3733800" progId="Canvas.Drawing.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33350"/>
                        <a:ext cx="6772275" cy="6653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47664" y="188640"/>
            <a:ext cx="5616624" cy="6669360"/>
            <a:chOff x="3456" y="1152"/>
            <a:chExt cx="2448" cy="2832"/>
          </a:xfrm>
        </p:grpSpPr>
        <p:pic>
          <p:nvPicPr>
            <p:cNvPr id="41993" name="Picture 4" descr="MacKinnon-Fig4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" y="1200"/>
              <a:ext cx="240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Rectangle 5"/>
            <p:cNvSpPr>
              <a:spLocks noChangeArrowheads="1"/>
            </p:cNvSpPr>
            <p:nvPr/>
          </p:nvSpPr>
          <p:spPr bwMode="auto">
            <a:xfrm>
              <a:off x="3456" y="1152"/>
              <a:ext cx="24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385763" y="6400800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cs typeface="Arial" charset="0"/>
              </a:rPr>
              <a:t>Doyle et al.,  </a:t>
            </a:r>
            <a:r>
              <a:rPr lang="en-GB" sz="1200" i="1">
                <a:solidFill>
                  <a:srgbClr val="FFFFFF"/>
                </a:solidFill>
                <a:cs typeface="Arial" charset="0"/>
              </a:rPr>
              <a:t>Science</a:t>
            </a:r>
            <a:r>
              <a:rPr lang="en-GB" sz="1200">
                <a:solidFill>
                  <a:srgbClr val="FFFFFF"/>
                </a:solidFill>
                <a:cs typeface="Arial" charset="0"/>
              </a:rPr>
              <a:t> 1998; 280: 69</a:t>
            </a: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4067944" y="0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00FFFF"/>
                </a:solidFill>
                <a:cs typeface="Arial" charset="0"/>
              </a:rPr>
              <a:t>KcsA</a:t>
            </a:r>
            <a:endParaRPr lang="en-US" sz="2000" b="1" dirty="0">
              <a:solidFill>
                <a:srgbClr val="00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349250"/>
            <a:ext cx="899636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19398" y="5301208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dirty="0">
                <a:solidFill>
                  <a:schemeClr val="bg1"/>
                </a:solidFill>
              </a:rPr>
              <a:t>Doyle et al.,  </a:t>
            </a:r>
            <a:r>
              <a:rPr lang="en-GB" sz="1200" i="1" dirty="0">
                <a:solidFill>
                  <a:schemeClr val="bg1"/>
                </a:solidFill>
              </a:rPr>
              <a:t>Science</a:t>
            </a:r>
            <a:r>
              <a:rPr lang="en-GB" sz="1200" dirty="0">
                <a:solidFill>
                  <a:schemeClr val="bg1"/>
                </a:solidFill>
              </a:rPr>
              <a:t> 1998; 280: 69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788024" y="5301208"/>
            <a:ext cx="2471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Jiang et al., </a:t>
            </a:r>
            <a:r>
              <a:rPr lang="en-US" sz="1200" i="1" dirty="0">
                <a:solidFill>
                  <a:schemeClr val="bg1"/>
                </a:solidFill>
              </a:rPr>
              <a:t>Nature </a:t>
            </a:r>
            <a:r>
              <a:rPr lang="en-US" sz="1200" dirty="0">
                <a:solidFill>
                  <a:schemeClr val="bg1"/>
                </a:solidFill>
              </a:rPr>
              <a:t>2002 417; 523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8538" y="476250"/>
            <a:ext cx="9144000" cy="6597650"/>
            <a:chOff x="0" y="0"/>
            <a:chExt cx="5760" cy="4156"/>
          </a:xfrm>
        </p:grpSpPr>
        <p:graphicFrame>
          <p:nvGraphicFramePr>
            <p:cNvPr id="6146" name="Object 2"/>
            <p:cNvGraphicFramePr>
              <a:graphicFrameLocks noChangeAspect="1"/>
            </p:cNvGraphicFramePr>
            <p:nvPr/>
          </p:nvGraphicFramePr>
          <p:xfrm>
            <a:off x="0" y="0"/>
            <a:ext cx="5760" cy="39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Image" r:id="rId4" imgW="5987304" imgH="4136267" progId="">
                    <p:embed/>
                  </p:oleObj>
                </mc:Choice>
                <mc:Fallback>
                  <p:oleObj name="Image" r:id="rId4" imgW="5987304" imgH="4136267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60" cy="39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48" name="Rectangle 4"/>
            <p:cNvSpPr>
              <a:spLocks noChangeArrowheads="1"/>
            </p:cNvSpPr>
            <p:nvPr/>
          </p:nvSpPr>
          <p:spPr bwMode="auto">
            <a:xfrm>
              <a:off x="3016" y="255"/>
              <a:ext cx="2744" cy="39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60232" y="6381328"/>
            <a:ext cx="136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Gary Yellen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0313" y="500063"/>
            <a:ext cx="5000625" cy="6357937"/>
            <a:chOff x="3456" y="1152"/>
            <a:chExt cx="2448" cy="2832"/>
          </a:xfrm>
        </p:grpSpPr>
        <p:pic>
          <p:nvPicPr>
            <p:cNvPr id="45062" name="Picture 4" descr="MacKinnon-Fig4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" y="1200"/>
              <a:ext cx="240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3456" y="1152"/>
              <a:ext cx="24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5059" name="Rectangle 6"/>
          <p:cNvSpPr>
            <a:spLocks noChangeArrowheads="1"/>
          </p:cNvSpPr>
          <p:nvPr/>
        </p:nvSpPr>
        <p:spPr bwMode="auto">
          <a:xfrm>
            <a:off x="385763" y="6400800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cs typeface="Arial" charset="0"/>
              </a:rPr>
              <a:t>Doyle et al.,  </a:t>
            </a:r>
            <a:r>
              <a:rPr lang="en-GB" sz="1200" i="1">
                <a:solidFill>
                  <a:srgbClr val="FFFFFF"/>
                </a:solidFill>
                <a:cs typeface="Arial" charset="0"/>
              </a:rPr>
              <a:t>Science</a:t>
            </a:r>
            <a:r>
              <a:rPr lang="en-GB" sz="1200">
                <a:solidFill>
                  <a:srgbClr val="FFFFFF"/>
                </a:solidFill>
                <a:cs typeface="Arial" charset="0"/>
              </a:rPr>
              <a:t> 1998; 280: 69</a:t>
            </a:r>
          </a:p>
        </p:txBody>
      </p:sp>
      <p:sp>
        <p:nvSpPr>
          <p:cNvPr id="45060" name="Text Box 7"/>
          <p:cNvSpPr txBox="1">
            <a:spLocks noChangeArrowheads="1"/>
          </p:cNvSpPr>
          <p:nvPr/>
        </p:nvSpPr>
        <p:spPr bwMode="auto">
          <a:xfrm>
            <a:off x="4572000" y="142875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FFFF"/>
                </a:solidFill>
                <a:cs typeface="Arial" charset="0"/>
              </a:rPr>
              <a:t>KcsA</a:t>
            </a:r>
          </a:p>
        </p:txBody>
      </p:sp>
      <p:sp>
        <p:nvSpPr>
          <p:cNvPr id="11" name="Oval 10"/>
          <p:cNvSpPr/>
          <p:nvPr/>
        </p:nvSpPr>
        <p:spPr>
          <a:xfrm>
            <a:off x="4429125" y="714375"/>
            <a:ext cx="1071563" cy="3000375"/>
          </a:xfrm>
          <a:prstGeom prst="ellipse">
            <a:avLst/>
          </a:prstGeom>
          <a:solidFill>
            <a:srgbClr val="B9E5E4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00" y="1266825"/>
            <a:ext cx="97091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715000" y="6307138"/>
            <a:ext cx="261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Zhou .. MacKinnon (01)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676400" y="0"/>
          <a:ext cx="5999163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Image" r:id="rId3" imgW="5997882" imgH="4981292" progId="">
                  <p:embed/>
                </p:oleObj>
              </mc:Choice>
              <mc:Fallback>
                <p:oleObj name="Image" r:id="rId3" imgW="5997882" imgH="498129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0"/>
                        <a:ext cx="5999163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2438400" y="5130800"/>
          <a:ext cx="44100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Image" r:id="rId5" imgW="4409460" imgH="1728203" progId="">
                  <p:embed/>
                </p:oleObj>
              </mc:Choice>
              <mc:Fallback>
                <p:oleObj name="Image" r:id="rId5" imgW="4409460" imgH="1728203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30800"/>
                        <a:ext cx="441007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" y="0"/>
            <a:ext cx="3943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357188" y="6286500"/>
            <a:ext cx="4130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Varma &amp; Rempe (2007) Biophys J  93:1093–1099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3233738"/>
            <a:ext cx="50958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643188" y="214313"/>
            <a:ext cx="1357312" cy="1071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00" y="1266825"/>
            <a:ext cx="970915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715000" y="6307138"/>
            <a:ext cx="261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Zhou .. MacKinnon (01) Nature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600075"/>
            <a:ext cx="60293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4624"/>
            <a:ext cx="69342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4692" y="6577607"/>
            <a:ext cx="2995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Payandeh</a:t>
            </a:r>
            <a:r>
              <a:rPr lang="en-US" sz="1400" dirty="0" smtClean="0"/>
              <a:t> .. </a:t>
            </a:r>
            <a:r>
              <a:rPr lang="en-US" sz="1400" dirty="0" err="1" smtClean="0"/>
              <a:t>Catterall</a:t>
            </a:r>
            <a:r>
              <a:rPr lang="en-US" sz="1400" dirty="0" smtClean="0"/>
              <a:t> (2011) Nature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070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6" y="2564904"/>
            <a:ext cx="44386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29" y="1916832"/>
            <a:ext cx="4714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0032" y="1916832"/>
            <a:ext cx="31683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 rot="19515802">
            <a:off x="7740352" y="1916832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06585"/>
              </p:ext>
            </p:extLst>
          </p:nvPr>
        </p:nvGraphicFramePr>
        <p:xfrm>
          <a:off x="1115616" y="188640"/>
          <a:ext cx="700843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073"/>
                <a:gridCol w="1168073"/>
                <a:gridCol w="1168073"/>
                <a:gridCol w="1168073"/>
                <a:gridCol w="1168073"/>
                <a:gridCol w="1168073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selctivity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</a:t>
                      </a:r>
                      <a:r>
                        <a:rPr lang="en-US" dirty="0" smtClean="0"/>
                        <a:t>/Na~ 3000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Na/</a:t>
                      </a:r>
                      <a:r>
                        <a:rPr lang="en-US" dirty="0" err="1" smtClean="0"/>
                        <a:t>Ca</a:t>
                      </a:r>
                      <a:r>
                        <a:rPr lang="en-US" dirty="0" smtClean="0"/>
                        <a:t> ~ 1000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</a:t>
                      </a:r>
                      <a:r>
                        <a:rPr lang="en-US" dirty="0" smtClean="0"/>
                        <a:t> 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Na/</a:t>
                      </a:r>
                      <a:r>
                        <a:rPr lang="en-US" dirty="0" err="1" smtClean="0"/>
                        <a:t>Ca</a:t>
                      </a:r>
                      <a:r>
                        <a:rPr lang="en-US" dirty="0" smtClean="0"/>
                        <a:t> ~ 100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9056" y="6597352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RajGanesh et al (2000) Proteins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1349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0313" y="500063"/>
            <a:ext cx="5000625" cy="6357937"/>
            <a:chOff x="3456" y="1152"/>
            <a:chExt cx="2448" cy="2832"/>
          </a:xfrm>
        </p:grpSpPr>
        <p:pic>
          <p:nvPicPr>
            <p:cNvPr id="49157" name="Picture 4" descr="MacKinnon-Fig4-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56" y="1200"/>
              <a:ext cx="2400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58" name="Rectangle 5"/>
            <p:cNvSpPr>
              <a:spLocks noChangeArrowheads="1"/>
            </p:cNvSpPr>
            <p:nvPr/>
          </p:nvSpPr>
          <p:spPr bwMode="auto">
            <a:xfrm>
              <a:off x="3456" y="1152"/>
              <a:ext cx="2448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385763" y="6400800"/>
            <a:ext cx="2584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cs typeface="Arial" charset="0"/>
              </a:rPr>
              <a:t>Doyle et al.,  </a:t>
            </a:r>
            <a:r>
              <a:rPr lang="en-GB" sz="1200" i="1">
                <a:solidFill>
                  <a:srgbClr val="FFFFFF"/>
                </a:solidFill>
                <a:cs typeface="Arial" charset="0"/>
              </a:rPr>
              <a:t>Science</a:t>
            </a:r>
            <a:r>
              <a:rPr lang="en-GB" sz="1200">
                <a:solidFill>
                  <a:srgbClr val="FFFFFF"/>
                </a:solidFill>
                <a:cs typeface="Arial" charset="0"/>
              </a:rPr>
              <a:t> 1998; 280: 69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4572000" y="142875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FFFF"/>
                </a:solidFill>
                <a:cs typeface="Arial" charset="0"/>
              </a:rPr>
              <a:t>KcsA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4925" y="142875"/>
          <a:ext cx="9056688" cy="1135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rawing" r:id="rId3" imgW="7306560" imgH="9146160" progId="Canvas.Drawing.X">
                  <p:embed/>
                </p:oleObj>
              </mc:Choice>
              <mc:Fallback>
                <p:oleObj name="Drawing" r:id="rId3" imgW="7306560" imgH="9146160" progId="Canvas.Drawing.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42875"/>
                        <a:ext cx="9056688" cy="1135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chemeClr val="bg1"/>
                </a:solidFill>
              </a:rPr>
              <a:t>Kv 1.2 Crystal Structure</a:t>
            </a:r>
          </a:p>
        </p:txBody>
      </p:sp>
      <p:pic>
        <p:nvPicPr>
          <p:cNvPr id="50179" name="Picture 3" descr="beta remov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106488"/>
            <a:ext cx="7543800" cy="5751512"/>
          </a:xfrm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842125" y="628491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MacKinnon </a:t>
            </a:r>
            <a:r>
              <a:rPr lang="en-US" b="1">
                <a:solidFill>
                  <a:srgbClr val="000000"/>
                </a:solidFill>
                <a:cs typeface="Arial" charset="0"/>
              </a:rPr>
              <a:t>,</a:t>
            </a:r>
            <a:r>
              <a:rPr lang="en-US" b="1">
                <a:solidFill>
                  <a:srgbClr val="FFFFFF"/>
                </a:solidFill>
                <a:cs typeface="Arial" charset="0"/>
              </a:rPr>
              <a:t>2005</a:t>
            </a:r>
            <a:endParaRPr lang="en-US" b="1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terall Movie 1 Side View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6956425" y="6550025"/>
            <a:ext cx="218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… Catterall (2006) PNAS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6477000" y="6572250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Pathak .. Isacoff (2007) Neuron</a:t>
            </a:r>
          </a:p>
        </p:txBody>
      </p:sp>
      <p:pic>
        <p:nvPicPr>
          <p:cNvPr id="5" name="mmc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143000" y="685800"/>
          <a:ext cx="6659563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Image" r:id="rId3" imgW="6658666" imgH="5133780" progId="">
                  <p:embed/>
                </p:oleObj>
              </mc:Choice>
              <mc:Fallback>
                <p:oleObj name="Image" r:id="rId3" imgW="6658666" imgH="51337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6659563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04800" y="2057400"/>
          <a:ext cx="90678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3" imgW="5486400" imgH="1611360" progId="Word.Document.8">
                  <p:embed/>
                </p:oleObj>
              </mc:Choice>
              <mc:Fallback>
                <p:oleObj name="Document" r:id="rId3" imgW="5486400" imgH="16113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9067800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05000" y="533400"/>
            <a:ext cx="5638800" cy="466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Sequence Alignment of The S4-S5 Region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905000" y="1981200"/>
            <a:ext cx="3733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477000" y="1981200"/>
            <a:ext cx="1828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60725" y="1412875"/>
            <a:ext cx="50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S4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265988" y="1447800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</a:rPr>
              <a:t>S5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6256" y="6484199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Ken (1991) PNAS 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67544" y="764704"/>
          <a:ext cx="8382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2" name="Document" r:id="rId3" imgW="5486400" imgH="1611360" progId="Word.Document.8">
                  <p:embed/>
                </p:oleObj>
              </mc:Choice>
              <mc:Fallback>
                <p:oleObj name="Document" r:id="rId3" imgW="5486400" imgH="161136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764704"/>
                        <a:ext cx="8382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90600" y="5867400"/>
            <a:ext cx="367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Phenylalanine mutations in hKv 1.4</a:t>
            </a:r>
            <a:endParaRPr lang="en-US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943600" y="5715000"/>
            <a:ext cx="294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Val/Ala mutations in </a:t>
            </a:r>
            <a:r>
              <a:rPr lang="en-US" b="1" i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Shaker</a:t>
            </a:r>
            <a:endParaRPr lang="en-US" b="1" kern="1200"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705600" y="6248400"/>
            <a:ext cx="210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McCormack </a:t>
            </a:r>
            <a:r>
              <a:rPr lang="en-US" sz="1400" b="1" i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et al</a:t>
            </a:r>
            <a:r>
              <a:rPr lang="en-US" sz="14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., (1991)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76600" y="63246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14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Judge </a:t>
            </a:r>
            <a:r>
              <a:rPr lang="en-US" sz="1400" b="1" i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et al</a:t>
            </a:r>
            <a:r>
              <a:rPr lang="en-US" sz="1400" b="1" kern="1200">
                <a:solidFill>
                  <a:srgbClr val="FFFFFF"/>
                </a:solidFill>
                <a:latin typeface="Arial"/>
                <a:ea typeface="+mn-ea"/>
                <a:cs typeface="+mn-cs"/>
              </a:rPr>
              <a:t>., (2002)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8860" y="2357430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u="sng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Mutant	V</a:t>
            </a:r>
            <a:r>
              <a:rPr lang="en-US" sz="2800" u="sng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1/2 </a:t>
            </a:r>
            <a:r>
              <a:rPr lang="en-US" sz="2800" u="sng" kern="1200" baseline="30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2800" u="sng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(mV)</a:t>
            </a:r>
          </a:p>
          <a:p>
            <a:pPr algn="l" rtl="0"/>
            <a:endParaRPr lang="en-US" sz="2800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Wt		  1±5</a:t>
            </a: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V1		100±6</a:t>
            </a: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V2		69±7</a:t>
            </a: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V3		-5±2</a:t>
            </a: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V4		-22±3</a:t>
            </a: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V5		-7±7</a:t>
            </a:r>
          </a:p>
          <a:p>
            <a:pPr algn="l" rtl="0"/>
            <a:r>
              <a:rPr lang="en-US" sz="28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V2A3		32±5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2198" y="657227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McCormack </a:t>
            </a:r>
            <a:r>
              <a:rPr lang="en-US" i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et al </a:t>
            </a:r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(91) PNAS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5548338" y="3109925"/>
            <a:ext cx="3452818" cy="2747967"/>
            <a:chOff x="2000250" y="1285875"/>
            <a:chExt cx="5238750" cy="4248150"/>
          </a:xfrm>
        </p:grpSpPr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2000250" y="1285875"/>
            <a:ext cx="5238750" cy="424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03" name="Drawing" r:id="rId5" imgW="5238514" imgH="4248015" progId="Canvas.Drawing.X">
                    <p:embed/>
                  </p:oleObj>
                </mc:Choice>
                <mc:Fallback>
                  <p:oleObj name="Drawing" r:id="rId5" imgW="5238514" imgH="4248015" progId="Canvas.Drawing.X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250" y="1285875"/>
                          <a:ext cx="5238750" cy="4248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>
              <a:off x="2786063" y="3284538"/>
              <a:ext cx="2071687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4034632" y="4107656"/>
              <a:ext cx="1644650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286375" y="4071938"/>
              <a:ext cx="55245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V</a:t>
              </a:r>
              <a:r>
                <a:rPr lang="en-US" baseline="-25000">
                  <a:solidFill>
                    <a:srgbClr val="000000"/>
                  </a:solidFill>
                </a:rPr>
                <a:t>1/2</a:t>
              </a: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rot="5400000">
              <a:off x="4822032" y="4393406"/>
              <a:ext cx="571500" cy="500063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546678" y="4766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4766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0934" y="4766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3062" y="4766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5190" y="47667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L5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60350"/>
            <a:ext cx="8208962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486400" y="6521450"/>
            <a:ext cx="3455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Bezanilla (2000) </a:t>
            </a:r>
            <a:r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Physiol Rev 80, 555 - 592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71546"/>
            <a:ext cx="4286280" cy="296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739206" y="6572272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sz="1400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Schoppa Sigworth (98) JGP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0568"/>
            <a:ext cx="4300509" cy="32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072198" y="639529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Gating charge</a:t>
            </a:r>
          </a:p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Sensor Movement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3900" y="1500174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P</a:t>
            </a:r>
            <a:r>
              <a:rPr lang="en-US" kern="1200" baseline="-250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o</a:t>
            </a:r>
            <a:endParaRPr lang="en-US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6200000" flipH="1">
            <a:off x="6572264" y="1285860"/>
            <a:ext cx="428628" cy="285752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6" idx="1"/>
          </p:cNvCxnSpPr>
          <p:nvPr/>
        </p:nvCxnSpPr>
        <p:spPr>
          <a:xfrm rot="10800000">
            <a:off x="7929586" y="1643050"/>
            <a:ext cx="214314" cy="41790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071539" y="132825"/>
          <a:ext cx="6772578" cy="665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rawing" r:id="rId3" imgW="3800290" imgH="3733800" progId="Canvas.Drawing.X">
                  <p:embed/>
                </p:oleObj>
              </mc:Choice>
              <mc:Fallback>
                <p:oleObj name="Drawing" r:id="rId3" imgW="3800290" imgH="3733800" progId="Canvas.Drawing.X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9" y="132825"/>
                        <a:ext cx="6772578" cy="66537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z="2400" b="1">
                <a:solidFill>
                  <a:schemeClr val="bg1"/>
                </a:solidFill>
              </a:rPr>
              <a:t>Kv 1.2 Crystal Structure</a:t>
            </a:r>
          </a:p>
        </p:txBody>
      </p:sp>
      <p:pic>
        <p:nvPicPr>
          <p:cNvPr id="120835" name="Picture 3" descr="beta remove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106488"/>
            <a:ext cx="7543800" cy="5751512"/>
          </a:xfrm>
          <a:noFill/>
          <a:ln/>
        </p:spPr>
      </p:pic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6842125" y="6284913"/>
            <a:ext cx="205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MacKinnon </a:t>
            </a:r>
            <a:r>
              <a:rPr lang="en-US" b="1" dirty="0">
                <a:solidFill>
                  <a:srgbClr val="000000"/>
                </a:solidFill>
              </a:rPr>
              <a:t>,</a:t>
            </a:r>
            <a:r>
              <a:rPr lang="en-US" b="1" dirty="0">
                <a:solidFill>
                  <a:srgbClr val="FFFFFF"/>
                </a:solidFill>
              </a:rPr>
              <a:t>2005</a:t>
            </a:r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-766763" y="-233363"/>
          <a:ext cx="10677526" cy="732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rawing" r:id="rId3" imgW="10668000" imgH="7324657" progId="Canvas.Drawing.X">
                  <p:embed/>
                </p:oleObj>
              </mc:Choice>
              <mc:Fallback>
                <p:oleObj name="Drawing" r:id="rId3" imgW="10668000" imgH="7324657" progId="Canvas.Drawing.X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6763" y="-233363"/>
                        <a:ext cx="10677526" cy="73247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215074" y="-285776"/>
            <a:ext cx="45719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7950" y="-214338"/>
            <a:ext cx="3286148" cy="15716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0135" y="142852"/>
            <a:ext cx="3906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L312M-L326V 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  <a:cs typeface="Courier New" pitchFamily="49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1/2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0 mV</a:t>
            </a:r>
          </a:p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V406L–L312M 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  <a:cs typeface="Courier New" pitchFamily="49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1/2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-42 mV</a:t>
            </a:r>
          </a:p>
          <a:p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A305L-L312M  </a:t>
            </a:r>
            <a:r>
              <a:rPr lang="en-US" dirty="0">
                <a:solidFill>
                  <a:srgbClr val="FF0000"/>
                </a:solidFill>
                <a:latin typeface="Symbol" pitchFamily="18" charset="2"/>
                <a:cs typeface="Courier New" pitchFamily="49" charset="0"/>
              </a:rPr>
              <a:t>D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1/2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+18 mV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0392" y="64533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Sanjeev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88808" y="214314"/>
          <a:ext cx="7940844" cy="6357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rawing" r:id="rId3" imgW="7191122" imgH="5514772" progId="Canvas.Drawing.X">
                  <p:embed/>
                </p:oleObj>
              </mc:Choice>
              <mc:Fallback>
                <p:oleObj name="Drawing" r:id="rId3" imgW="7191122" imgH="5514772" progId="Canvas.Drawing.X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808" y="214314"/>
                        <a:ext cx="7940844" cy="6357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8799" y="6500834"/>
            <a:ext cx="251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Sanjeev, Nagarajan </a:t>
            </a:r>
            <a:r>
              <a:rPr lang="en-US" sz="1400" i="1" dirty="0" smtClean="0">
                <a:solidFill>
                  <a:srgbClr val="000000"/>
                </a:solidFill>
              </a:rPr>
              <a:t>J Physiol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564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688651" y="71414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OPEN   STATE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9454" y="6429396"/>
            <a:ext cx="2193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Sanjeev, Nagarajan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495302"/>
            <a:ext cx="9262952" cy="50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14744" y="357166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CLOSED 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57213"/>
            <a:ext cx="9112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itchFamily="18" charset="0"/>
              </a:rPr>
              <a:t>PROPERTIES OF VOLTAGE-GATED ION CHANNELS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9263" y="1581150"/>
            <a:ext cx="7808912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Voltage sensitive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Requires voltage-sensing apparatus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Requires transduction machinery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High Throughput:  10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ions/second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Protein supports an aqueous column traversing the membrane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Discriminates between Na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 and K</a:t>
            </a:r>
            <a:r>
              <a:rPr lang="en-US" sz="2800" b="1" baseline="3000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Requires a selectivity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2" y="1000108"/>
            <a:ext cx="890764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57290" y="5286388"/>
            <a:ext cx="1133644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CLOSED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581" y="5286388"/>
            <a:ext cx="838691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OPEN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8799" y="6500834"/>
            <a:ext cx="251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Sanjeev, Nagarajan </a:t>
            </a:r>
            <a:r>
              <a:rPr lang="en-US" sz="1400" i="1" dirty="0" smtClean="0">
                <a:solidFill>
                  <a:srgbClr val="000000"/>
                </a:solidFill>
              </a:rPr>
              <a:t>J Physiol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00042"/>
            <a:ext cx="8988733" cy="47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997547" y="6500834"/>
            <a:ext cx="2146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Ledwell Aldrich (99) JGP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214546" y="928670"/>
            <a:ext cx="1633781" cy="785818"/>
            <a:chOff x="6072198" y="857232"/>
            <a:chExt cx="1633781" cy="785818"/>
          </a:xfrm>
        </p:grpSpPr>
        <p:sp>
          <p:nvSpPr>
            <p:cNvPr id="4" name="TextBox 3"/>
            <p:cNvSpPr txBox="1"/>
            <p:nvPr/>
          </p:nvSpPr>
          <p:spPr>
            <a:xfrm>
              <a:off x="6072198" y="857232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Gating charge</a:t>
              </a:r>
            </a:p>
          </p:txBody>
        </p:sp>
        <p:cxnSp>
          <p:nvCxnSpPr>
            <p:cNvPr id="5" name="Curved Connector 4"/>
            <p:cNvCxnSpPr/>
            <p:nvPr/>
          </p:nvCxnSpPr>
          <p:spPr>
            <a:xfrm rot="16200000" flipH="1">
              <a:off x="6572264" y="1285860"/>
              <a:ext cx="428628" cy="285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220188" y="24167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aseline="-25000" dirty="0">
                <a:solidFill>
                  <a:srgbClr val="000000"/>
                </a:solidFill>
              </a:rPr>
              <a:t>o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5786446" y="2500306"/>
            <a:ext cx="500066" cy="142876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500042"/>
            <a:ext cx="8988733" cy="479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997547" y="6500834"/>
            <a:ext cx="2146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Ledwell Aldrich (99) JGP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214546" y="928670"/>
            <a:ext cx="1633781" cy="785818"/>
            <a:chOff x="6072198" y="857232"/>
            <a:chExt cx="1633781" cy="785818"/>
          </a:xfrm>
        </p:grpSpPr>
        <p:sp>
          <p:nvSpPr>
            <p:cNvPr id="4" name="TextBox 3"/>
            <p:cNvSpPr txBox="1"/>
            <p:nvPr/>
          </p:nvSpPr>
          <p:spPr>
            <a:xfrm>
              <a:off x="6072198" y="857232"/>
              <a:ext cx="1633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Gating charge</a:t>
              </a:r>
            </a:p>
          </p:txBody>
        </p:sp>
        <p:cxnSp>
          <p:nvCxnSpPr>
            <p:cNvPr id="5" name="Curved Connector 4"/>
            <p:cNvCxnSpPr/>
            <p:nvPr/>
          </p:nvCxnSpPr>
          <p:spPr>
            <a:xfrm rot="16200000" flipH="1">
              <a:off x="6572264" y="1285860"/>
              <a:ext cx="428628" cy="285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6220188" y="241672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baseline="-25000" dirty="0">
                <a:solidFill>
                  <a:srgbClr val="000000"/>
                </a:solidFill>
              </a:rPr>
              <a:t>o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Curved Connector 7"/>
          <p:cNvCxnSpPr/>
          <p:nvPr/>
        </p:nvCxnSpPr>
        <p:spPr>
          <a:xfrm rot="10800000">
            <a:off x="5786446" y="2500306"/>
            <a:ext cx="500066" cy="142876"/>
          </a:xfrm>
          <a:prstGeom prst="curvedConnector3">
            <a:avLst>
              <a:gd name="adj1" fmla="val 50000"/>
            </a:avLst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86116" y="1571612"/>
            <a:ext cx="1571636" cy="2928958"/>
          </a:xfrm>
          <a:prstGeom prst="rect">
            <a:avLst/>
          </a:prstGeom>
          <a:solidFill>
            <a:srgbClr val="BBE0E3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E:\Figures &amp; Talks\Figures\Images for slides\Activ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4103" y="-214338"/>
            <a:ext cx="11928012" cy="735811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10318" y="857232"/>
            <a:ext cx="234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ACTIVATED  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70" y="998169"/>
            <a:ext cx="8992130" cy="286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Box 3"/>
          <p:cNvSpPr txBox="1">
            <a:spLocks noChangeArrowheads="1"/>
          </p:cNvSpPr>
          <p:nvPr/>
        </p:nvSpPr>
        <p:spPr bwMode="auto">
          <a:xfrm>
            <a:off x="755576" y="3861048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CLOSED</a:t>
            </a:r>
          </a:p>
        </p:txBody>
      </p:sp>
      <p:sp>
        <p:nvSpPr>
          <p:cNvPr id="54276" name="TextBox 4"/>
          <p:cNvSpPr txBox="1">
            <a:spLocks noChangeArrowheads="1"/>
          </p:cNvSpPr>
          <p:nvPr/>
        </p:nvSpPr>
        <p:spPr bwMode="auto">
          <a:xfrm>
            <a:off x="3851920" y="3861048"/>
            <a:ext cx="144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ACTIVATED</a:t>
            </a: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7596336" y="386104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cs typeface="Arial" charset="0"/>
              </a:rPr>
              <a:t>OPEN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Step Movi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6577607"/>
            <a:ext cx="2511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Sanjeev, Nagarajan </a:t>
            </a:r>
            <a:r>
              <a:rPr lang="en-US" sz="1400" i="1" dirty="0" smtClean="0">
                <a:solidFill>
                  <a:srgbClr val="000000"/>
                </a:solidFill>
              </a:rPr>
              <a:t>J Physiol</a:t>
            </a:r>
            <a:endParaRPr lang="en-US" sz="1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85800" y="5561013"/>
            <a:ext cx="78486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200">
                <a:solidFill>
                  <a:srgbClr val="000000"/>
                </a:solidFill>
              </a:rPr>
              <a:t>Kaczmarek </a:t>
            </a:r>
            <a:r>
              <a:rPr lang="en-GB" sz="1200" i="1">
                <a:solidFill>
                  <a:srgbClr val="000000"/>
                </a:solidFill>
              </a:rPr>
              <a:t>Nature Reviews Neuroscience</a:t>
            </a:r>
            <a:r>
              <a:rPr lang="en-GB" sz="1200">
                <a:solidFill>
                  <a:srgbClr val="000000"/>
                </a:solidFill>
              </a:rPr>
              <a:t> </a:t>
            </a:r>
            <a:r>
              <a:rPr lang="en-GB" sz="1200" b="1">
                <a:solidFill>
                  <a:srgbClr val="000000"/>
                </a:solidFill>
              </a:rPr>
              <a:t>7</a:t>
            </a:r>
            <a:r>
              <a:rPr lang="en-GB" sz="1200">
                <a:solidFill>
                  <a:srgbClr val="000000"/>
                </a:solidFill>
              </a:rPr>
              <a:t>, 761</a:t>
            </a:r>
            <a:r>
              <a:rPr lang="en-GB" sz="1200">
                <a:solidFill>
                  <a:srgbClr val="000000"/>
                </a:solidFill>
                <a:cs typeface="Arial" pitchFamily="34" charset="0"/>
              </a:rPr>
              <a:t>–</a:t>
            </a:r>
            <a:r>
              <a:rPr lang="en-GB" sz="1200">
                <a:solidFill>
                  <a:srgbClr val="000000"/>
                </a:solidFill>
              </a:rPr>
              <a:t>771 (October 2006) | doi:10.1038/nrn1988</a:t>
            </a:r>
          </a:p>
        </p:txBody>
      </p:sp>
      <p:pic>
        <p:nvPicPr>
          <p:cNvPr id="19459" name="Picture 3" descr="NRN-logo-poster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6172200"/>
            <a:ext cx="1905000" cy="361950"/>
          </a:xfrm>
          <a:prstGeom prst="rect">
            <a:avLst/>
          </a:prstGeom>
          <a:noFill/>
        </p:spPr>
      </p:pic>
      <p:pic>
        <p:nvPicPr>
          <p:cNvPr id="19460" name="Picture 4" descr="nrn1988-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2700"/>
            <a:ext cx="6192837" cy="555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1123950"/>
            <a:ext cx="51911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505200" y="990600"/>
            <a:ext cx="2286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733800" y="6248400"/>
            <a:ext cx="541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600" b="1" i="1">
                <a:solidFill>
                  <a:srgbClr val="000000"/>
                </a:solidFill>
                <a:latin typeface="Advm1046c"/>
              </a:rPr>
              <a:t>D.V. Ivanov et al./FEBS Letters 539 (2003) 156-160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88925" y="188913"/>
            <a:ext cx="6242050" cy="3921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KCNRG</a:t>
            </a:r>
            <a:r>
              <a:rPr lang="en-US" b="1">
                <a:solidFill>
                  <a:srgbClr val="000000"/>
                </a:solidFill>
              </a:rPr>
              <a:t> : </a:t>
            </a:r>
            <a:r>
              <a:rPr lang="en-US" b="1" i="1">
                <a:solidFill>
                  <a:srgbClr val="000000"/>
                </a:solidFill>
              </a:rPr>
              <a:t>K</a:t>
            </a:r>
            <a:r>
              <a:rPr lang="en-US" b="1">
                <a:solidFill>
                  <a:srgbClr val="000000"/>
                </a:solidFill>
              </a:rPr>
              <a:t> (Potassium) / </a:t>
            </a:r>
            <a:r>
              <a:rPr lang="en-US" b="1" i="1">
                <a:solidFill>
                  <a:srgbClr val="000000"/>
                </a:solidFill>
              </a:rPr>
              <a:t>CN</a:t>
            </a:r>
            <a:r>
              <a:rPr lang="en-US" b="1">
                <a:solidFill>
                  <a:srgbClr val="000000"/>
                </a:solidFill>
              </a:rPr>
              <a:t> (Channel) / </a:t>
            </a:r>
            <a:r>
              <a:rPr lang="en-US" b="1" i="1">
                <a:solidFill>
                  <a:srgbClr val="000000"/>
                </a:solidFill>
              </a:rPr>
              <a:t>RG</a:t>
            </a:r>
            <a:r>
              <a:rPr lang="en-US" b="1">
                <a:solidFill>
                  <a:srgbClr val="000000"/>
                </a:solidFill>
              </a:rPr>
              <a:t> (Regulator)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924175"/>
            <a:ext cx="4114800" cy="1524000"/>
            <a:chOff x="144" y="1104"/>
            <a:chExt cx="2592" cy="960"/>
          </a:xfrm>
        </p:grpSpPr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718" y="1240"/>
              <a:ext cx="2018" cy="208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585" name="AutoShape 9"/>
            <p:cNvSpPr>
              <a:spLocks noChangeArrowheads="1"/>
            </p:cNvSpPr>
            <p:nvPr/>
          </p:nvSpPr>
          <p:spPr bwMode="auto">
            <a:xfrm>
              <a:off x="1661" y="1207"/>
              <a:ext cx="159" cy="294"/>
            </a:xfrm>
            <a:prstGeom prst="can">
              <a:avLst>
                <a:gd name="adj" fmla="val 46226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FF00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endParaRPr lang="en-US" sz="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algn="ctr" defTabSz="912813" eaLnBrk="0" hangingPunct="0">
                <a:lnSpc>
                  <a:spcPct val="70000"/>
                </a:lnSpc>
              </a:pPr>
              <a:endPara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endParaRPr>
            </a:p>
            <a:p>
              <a:pPr algn="ctr" defTabSz="912813" eaLnBrk="0" hangingPunct="0">
                <a:lnSpc>
                  <a:spcPct val="70000"/>
                </a:lnSpc>
              </a:pP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+</a:t>
              </a:r>
            </a:p>
            <a:p>
              <a:pPr algn="ctr" defTabSz="912813" eaLnBrk="0" hangingPunct="0">
                <a:lnSpc>
                  <a:spcPct val="70000"/>
                </a:lnSpc>
              </a:pP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+</a:t>
              </a:r>
            </a:p>
            <a:p>
              <a:pPr algn="ctr" defTabSz="912813" eaLnBrk="0" hangingPunct="0">
                <a:lnSpc>
                  <a:spcPct val="70000"/>
                </a:lnSpc>
              </a:pP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+</a:t>
              </a:r>
            </a:p>
            <a:p>
              <a:pPr algn="ctr" defTabSz="912813" eaLnBrk="0" hangingPunct="0">
                <a:lnSpc>
                  <a:spcPct val="70000"/>
                </a:lnSpc>
              </a:pPr>
              <a:r>
                <a:rPr lang="en-US" sz="10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+</a:t>
              </a:r>
              <a:endParaRPr lang="en-US" sz="1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6" name="AutoShape 10"/>
            <p:cNvSpPr>
              <a:spLocks noChangeArrowheads="1"/>
            </p:cNvSpPr>
            <p:nvPr/>
          </p:nvSpPr>
          <p:spPr bwMode="auto">
            <a:xfrm>
              <a:off x="1113" y="1195"/>
              <a:ext cx="159" cy="291"/>
            </a:xfrm>
            <a:prstGeom prst="can">
              <a:avLst>
                <a:gd name="adj" fmla="val 4575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7" name="AutoShape 11"/>
            <p:cNvSpPr>
              <a:spLocks noChangeArrowheads="1"/>
            </p:cNvSpPr>
            <p:nvPr/>
          </p:nvSpPr>
          <p:spPr bwMode="auto">
            <a:xfrm>
              <a:off x="1296" y="1195"/>
              <a:ext cx="159" cy="291"/>
            </a:xfrm>
            <a:prstGeom prst="can">
              <a:avLst>
                <a:gd name="adj" fmla="val 4575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8" name="AutoShape 12"/>
            <p:cNvSpPr>
              <a:spLocks noChangeArrowheads="1"/>
            </p:cNvSpPr>
            <p:nvPr/>
          </p:nvSpPr>
          <p:spPr bwMode="auto">
            <a:xfrm>
              <a:off x="1478" y="1199"/>
              <a:ext cx="160" cy="291"/>
            </a:xfrm>
            <a:prstGeom prst="can">
              <a:avLst>
                <a:gd name="adj" fmla="val 45469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89" name="AutoShape 13"/>
            <p:cNvSpPr>
              <a:spLocks noChangeArrowheads="1"/>
            </p:cNvSpPr>
            <p:nvPr/>
          </p:nvSpPr>
          <p:spPr bwMode="auto">
            <a:xfrm rot="-845198">
              <a:off x="1889" y="1183"/>
              <a:ext cx="160" cy="291"/>
            </a:xfrm>
            <a:prstGeom prst="can">
              <a:avLst>
                <a:gd name="adj" fmla="val 45469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90" name="AutoShape 14"/>
            <p:cNvSpPr>
              <a:spLocks noChangeArrowheads="1"/>
            </p:cNvSpPr>
            <p:nvPr/>
          </p:nvSpPr>
          <p:spPr bwMode="auto">
            <a:xfrm rot="746139">
              <a:off x="2254" y="1195"/>
              <a:ext cx="160" cy="291"/>
            </a:xfrm>
            <a:prstGeom prst="can">
              <a:avLst>
                <a:gd name="adj" fmla="val 45469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endParaRPr lang="en-U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91" name="AutoShape 15"/>
            <p:cNvSpPr>
              <a:spLocks noChangeArrowheads="1"/>
            </p:cNvSpPr>
            <p:nvPr/>
          </p:nvSpPr>
          <p:spPr bwMode="auto">
            <a:xfrm rot="-559660">
              <a:off x="2049" y="1170"/>
              <a:ext cx="67" cy="115"/>
            </a:xfrm>
            <a:prstGeom prst="can">
              <a:avLst>
                <a:gd name="adj" fmla="val 4291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907" y="1221"/>
              <a:ext cx="69" cy="253"/>
              <a:chOff x="1392" y="1248"/>
              <a:chExt cx="144" cy="1008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594" name="Oval 18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95" name="AutoShape 19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597" name="Oval 21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98" name="AutoShape 22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999" y="1221"/>
              <a:ext cx="68" cy="253"/>
              <a:chOff x="1392" y="1248"/>
              <a:chExt cx="144" cy="1008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601" name="Oval 25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02" name="AutoShape 26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604" name="Oval 28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05" name="AutoShape 29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724" y="1221"/>
              <a:ext cx="69" cy="253"/>
              <a:chOff x="1392" y="1248"/>
              <a:chExt cx="144" cy="1008"/>
            </a:xfrm>
          </p:grpSpPr>
          <p:grpSp>
            <p:nvGrpSpPr>
              <p:cNvPr id="10" name="Group 31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608" name="Oval 32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09" name="AutoShape 33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611" name="Oval 35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12" name="AutoShape 36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2" name="Group 37"/>
            <p:cNvGrpSpPr>
              <a:grpSpLocks/>
            </p:cNvGrpSpPr>
            <p:nvPr/>
          </p:nvGrpSpPr>
          <p:grpSpPr bwMode="auto">
            <a:xfrm>
              <a:off x="815" y="1221"/>
              <a:ext cx="69" cy="253"/>
              <a:chOff x="1392" y="1248"/>
              <a:chExt cx="144" cy="1008"/>
            </a:xfrm>
          </p:grpSpPr>
          <p:grpSp>
            <p:nvGrpSpPr>
              <p:cNvPr id="13" name="Group 38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615" name="Oval 39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16" name="AutoShape 40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41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618" name="Oval 42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19" name="AutoShape 43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2483" y="1221"/>
              <a:ext cx="68" cy="253"/>
              <a:chOff x="1392" y="1248"/>
              <a:chExt cx="144" cy="1008"/>
            </a:xfrm>
          </p:grpSpPr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622" name="Oval 46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23" name="AutoShape 47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7" name="Group 48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625" name="Oval 49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26" name="AutoShape 50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18" name="Group 51"/>
            <p:cNvGrpSpPr>
              <a:grpSpLocks/>
            </p:cNvGrpSpPr>
            <p:nvPr/>
          </p:nvGrpSpPr>
          <p:grpSpPr bwMode="auto">
            <a:xfrm>
              <a:off x="2574" y="1221"/>
              <a:ext cx="69" cy="253"/>
              <a:chOff x="1392" y="1248"/>
              <a:chExt cx="144" cy="1008"/>
            </a:xfrm>
          </p:grpSpPr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629" name="Oval 53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30" name="AutoShape 54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632" name="Oval 56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33" name="AutoShape 57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2666" y="1221"/>
              <a:ext cx="67" cy="253"/>
              <a:chOff x="1392" y="1248"/>
              <a:chExt cx="144" cy="1008"/>
            </a:xfrm>
          </p:grpSpPr>
          <p:grpSp>
            <p:nvGrpSpPr>
              <p:cNvPr id="22" name="Group 59"/>
              <p:cNvGrpSpPr>
                <a:grpSpLocks/>
              </p:cNvGrpSpPr>
              <p:nvPr/>
            </p:nvGrpSpPr>
            <p:grpSpPr bwMode="auto">
              <a:xfrm>
                <a:off x="1392" y="1248"/>
                <a:ext cx="144" cy="480"/>
                <a:chOff x="1200" y="1344"/>
                <a:chExt cx="144" cy="480"/>
              </a:xfrm>
            </p:grpSpPr>
            <p:sp>
              <p:nvSpPr>
                <p:cNvPr id="24636" name="Oval 60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37" name="AutoShape 61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3" name="Group 62"/>
              <p:cNvGrpSpPr>
                <a:grpSpLocks/>
              </p:cNvGrpSpPr>
              <p:nvPr/>
            </p:nvGrpSpPr>
            <p:grpSpPr bwMode="auto">
              <a:xfrm flipV="1">
                <a:off x="1392" y="1776"/>
                <a:ext cx="144" cy="480"/>
                <a:chOff x="1200" y="1344"/>
                <a:chExt cx="144" cy="480"/>
              </a:xfrm>
            </p:grpSpPr>
            <p:sp>
              <p:nvSpPr>
                <p:cNvPr id="24639" name="Oval 63"/>
                <p:cNvSpPr>
                  <a:spLocks noChangeArrowheads="1"/>
                </p:cNvSpPr>
                <p:nvPr/>
              </p:nvSpPr>
              <p:spPr bwMode="auto">
                <a:xfrm>
                  <a:off x="1200" y="1344"/>
                  <a:ext cx="144" cy="144"/>
                </a:xfrm>
                <a:prstGeom prst="ellipse">
                  <a:avLst/>
                </a:prstGeom>
                <a:solidFill>
                  <a:srgbClr val="00CCFF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640" name="AutoShape 64"/>
                <p:cNvSpPr>
                  <a:spLocks noChangeArrowheads="1"/>
                </p:cNvSpPr>
                <p:nvPr/>
              </p:nvSpPr>
              <p:spPr bwMode="auto">
                <a:xfrm>
                  <a:off x="1248" y="1488"/>
                  <a:ext cx="48" cy="336"/>
                </a:xfrm>
                <a:prstGeom prst="flowChartCollate">
                  <a:avLst/>
                </a:prstGeom>
                <a:solidFill>
                  <a:srgbClr val="FFCC00">
                    <a:alpha val="50000"/>
                  </a:srgbClr>
                </a:solidFill>
                <a:ln w="12700">
                  <a:solidFill>
                    <a:schemeClr val="bg1"/>
                  </a:solidFill>
                  <a:prstDash val="sysDot"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4641" name="AutoShape 65"/>
            <p:cNvSpPr>
              <a:spLocks noChangeArrowheads="1"/>
            </p:cNvSpPr>
            <p:nvPr/>
          </p:nvSpPr>
          <p:spPr bwMode="auto">
            <a:xfrm rot="591700">
              <a:off x="1135" y="1629"/>
              <a:ext cx="251" cy="126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CC3300"/>
                </a:gs>
                <a:gs pos="100000">
                  <a:srgbClr val="FF99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r>
                <a:rPr lang="en-US" sz="1400">
                  <a:solidFill>
                    <a:srgbClr val="FFFFFF"/>
                  </a:solidFill>
                  <a:latin typeface="Times New Roman" pitchFamily="18" charset="0"/>
                </a:rPr>
                <a:t>T1</a:t>
              </a:r>
              <a:endParaRPr lang="en-US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42" name="Freeform 66"/>
            <p:cNvSpPr>
              <a:spLocks/>
            </p:cNvSpPr>
            <p:nvPr/>
          </p:nvSpPr>
          <p:spPr bwMode="auto">
            <a:xfrm>
              <a:off x="2112" y="1139"/>
              <a:ext cx="257" cy="162"/>
            </a:xfrm>
            <a:custGeom>
              <a:avLst/>
              <a:gdLst/>
              <a:ahLst/>
              <a:cxnLst>
                <a:cxn ang="0">
                  <a:pos x="0" y="552"/>
                </a:cxn>
                <a:cxn ang="0">
                  <a:pos x="120" y="600"/>
                </a:cxn>
                <a:cxn ang="0">
                  <a:pos x="168" y="480"/>
                </a:cxn>
                <a:cxn ang="0">
                  <a:pos x="216" y="108"/>
                </a:cxn>
                <a:cxn ang="0">
                  <a:pos x="276" y="36"/>
                </a:cxn>
                <a:cxn ang="0">
                  <a:pos x="348" y="12"/>
                </a:cxn>
                <a:cxn ang="0">
                  <a:pos x="480" y="96"/>
                </a:cxn>
                <a:cxn ang="0">
                  <a:pos x="504" y="132"/>
                </a:cxn>
                <a:cxn ang="0">
                  <a:pos x="528" y="204"/>
                </a:cxn>
                <a:cxn ang="0">
                  <a:pos x="540" y="348"/>
                </a:cxn>
              </a:cxnLst>
              <a:rect l="0" t="0" r="r" b="b"/>
              <a:pathLst>
                <a:path w="541" h="617">
                  <a:moveTo>
                    <a:pt x="0" y="552"/>
                  </a:moveTo>
                  <a:cubicBezTo>
                    <a:pt x="43" y="617"/>
                    <a:pt x="42" y="616"/>
                    <a:pt x="120" y="600"/>
                  </a:cubicBezTo>
                  <a:cubicBezTo>
                    <a:pt x="147" y="559"/>
                    <a:pt x="156" y="528"/>
                    <a:pt x="168" y="480"/>
                  </a:cubicBezTo>
                  <a:cubicBezTo>
                    <a:pt x="178" y="241"/>
                    <a:pt x="148" y="245"/>
                    <a:pt x="216" y="108"/>
                  </a:cubicBezTo>
                  <a:cubicBezTo>
                    <a:pt x="226" y="88"/>
                    <a:pt x="258" y="46"/>
                    <a:pt x="276" y="36"/>
                  </a:cubicBezTo>
                  <a:cubicBezTo>
                    <a:pt x="298" y="24"/>
                    <a:pt x="348" y="12"/>
                    <a:pt x="348" y="12"/>
                  </a:cubicBezTo>
                  <a:cubicBezTo>
                    <a:pt x="461" y="28"/>
                    <a:pt x="416" y="0"/>
                    <a:pt x="480" y="96"/>
                  </a:cubicBezTo>
                  <a:cubicBezTo>
                    <a:pt x="488" y="108"/>
                    <a:pt x="496" y="120"/>
                    <a:pt x="504" y="132"/>
                  </a:cubicBezTo>
                  <a:cubicBezTo>
                    <a:pt x="518" y="153"/>
                    <a:pt x="528" y="204"/>
                    <a:pt x="528" y="204"/>
                  </a:cubicBezTo>
                  <a:cubicBezTo>
                    <a:pt x="541" y="332"/>
                    <a:pt x="540" y="284"/>
                    <a:pt x="540" y="34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43" name="Freeform 67"/>
            <p:cNvSpPr>
              <a:spLocks/>
            </p:cNvSpPr>
            <p:nvPr/>
          </p:nvSpPr>
          <p:spPr bwMode="auto">
            <a:xfrm>
              <a:off x="1179" y="1148"/>
              <a:ext cx="215" cy="98"/>
            </a:xfrm>
            <a:custGeom>
              <a:avLst/>
              <a:gdLst/>
              <a:ahLst/>
              <a:cxnLst>
                <a:cxn ang="0">
                  <a:pos x="16" y="288"/>
                </a:cxn>
                <a:cxn ang="0">
                  <a:pos x="52" y="84"/>
                </a:cxn>
                <a:cxn ang="0">
                  <a:pos x="184" y="48"/>
                </a:cxn>
                <a:cxn ang="0">
                  <a:pos x="232" y="24"/>
                </a:cxn>
                <a:cxn ang="0">
                  <a:pos x="304" y="0"/>
                </a:cxn>
                <a:cxn ang="0">
                  <a:pos x="376" y="24"/>
                </a:cxn>
                <a:cxn ang="0">
                  <a:pos x="424" y="96"/>
                </a:cxn>
                <a:cxn ang="0">
                  <a:pos x="448" y="372"/>
                </a:cxn>
              </a:cxnLst>
              <a:rect l="0" t="0" r="r" b="b"/>
              <a:pathLst>
                <a:path w="452" h="372">
                  <a:moveTo>
                    <a:pt x="16" y="288"/>
                  </a:moveTo>
                  <a:cubicBezTo>
                    <a:pt x="18" y="265"/>
                    <a:pt x="0" y="126"/>
                    <a:pt x="52" y="84"/>
                  </a:cubicBezTo>
                  <a:cubicBezTo>
                    <a:pt x="88" y="56"/>
                    <a:pt x="141" y="62"/>
                    <a:pt x="184" y="48"/>
                  </a:cubicBezTo>
                  <a:cubicBezTo>
                    <a:pt x="201" y="42"/>
                    <a:pt x="215" y="31"/>
                    <a:pt x="232" y="24"/>
                  </a:cubicBezTo>
                  <a:cubicBezTo>
                    <a:pt x="255" y="15"/>
                    <a:pt x="304" y="0"/>
                    <a:pt x="304" y="0"/>
                  </a:cubicBezTo>
                  <a:cubicBezTo>
                    <a:pt x="328" y="8"/>
                    <a:pt x="362" y="3"/>
                    <a:pt x="376" y="24"/>
                  </a:cubicBezTo>
                  <a:cubicBezTo>
                    <a:pt x="392" y="48"/>
                    <a:pt x="424" y="96"/>
                    <a:pt x="424" y="96"/>
                  </a:cubicBezTo>
                  <a:cubicBezTo>
                    <a:pt x="452" y="209"/>
                    <a:pt x="448" y="216"/>
                    <a:pt x="448" y="37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44" name="Freeform 68"/>
            <p:cNvSpPr>
              <a:spLocks/>
            </p:cNvSpPr>
            <p:nvPr/>
          </p:nvSpPr>
          <p:spPr bwMode="auto">
            <a:xfrm>
              <a:off x="1575" y="1164"/>
              <a:ext cx="183" cy="69"/>
            </a:xfrm>
            <a:custGeom>
              <a:avLst/>
              <a:gdLst/>
              <a:ahLst/>
              <a:cxnLst>
                <a:cxn ang="0">
                  <a:pos x="0" y="216"/>
                </a:cxn>
                <a:cxn ang="0">
                  <a:pos x="48" y="84"/>
                </a:cxn>
                <a:cxn ang="0">
                  <a:pos x="84" y="72"/>
                </a:cxn>
                <a:cxn ang="0">
                  <a:pos x="156" y="24"/>
                </a:cxn>
                <a:cxn ang="0">
                  <a:pos x="228" y="0"/>
                </a:cxn>
                <a:cxn ang="0">
                  <a:pos x="384" y="264"/>
                </a:cxn>
              </a:cxnLst>
              <a:rect l="0" t="0" r="r" b="b"/>
              <a:pathLst>
                <a:path w="384" h="264">
                  <a:moveTo>
                    <a:pt x="0" y="216"/>
                  </a:moveTo>
                  <a:cubicBezTo>
                    <a:pt x="8" y="178"/>
                    <a:pt x="13" y="112"/>
                    <a:pt x="48" y="84"/>
                  </a:cubicBezTo>
                  <a:cubicBezTo>
                    <a:pt x="58" y="76"/>
                    <a:pt x="73" y="78"/>
                    <a:pt x="84" y="72"/>
                  </a:cubicBezTo>
                  <a:cubicBezTo>
                    <a:pt x="109" y="58"/>
                    <a:pt x="129" y="33"/>
                    <a:pt x="156" y="24"/>
                  </a:cubicBezTo>
                  <a:cubicBezTo>
                    <a:pt x="180" y="16"/>
                    <a:pt x="228" y="0"/>
                    <a:pt x="228" y="0"/>
                  </a:cubicBezTo>
                  <a:cubicBezTo>
                    <a:pt x="362" y="33"/>
                    <a:pt x="384" y="142"/>
                    <a:pt x="384" y="26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45" name="Text Box 69"/>
            <p:cNvSpPr txBox="1">
              <a:spLocks noChangeArrowheads="1"/>
            </p:cNvSpPr>
            <p:nvPr/>
          </p:nvSpPr>
          <p:spPr bwMode="auto">
            <a:xfrm>
              <a:off x="960" y="1241"/>
              <a:ext cx="170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1416" tIns="45708" rIns="91416" bIns="45708">
              <a:spAutoFit/>
            </a:bodyPr>
            <a:lstStyle/>
            <a:p>
              <a:pPr defTabSz="912813" eaLnBrk="0" hangingPunct="0"/>
              <a:r>
                <a:rPr lang="en-US" sz="900" b="1">
                  <a:solidFill>
                    <a:srgbClr val="000000"/>
                  </a:solidFill>
                  <a:latin typeface="Times New Roman" pitchFamily="18" charset="0"/>
                </a:rPr>
                <a:t>       S1       S2      S3      S4        S5     p         S6</a:t>
              </a:r>
            </a:p>
          </p:txBody>
        </p:sp>
        <p:sp>
          <p:nvSpPr>
            <p:cNvPr id="24646" name="Freeform 70"/>
            <p:cNvSpPr>
              <a:spLocks/>
            </p:cNvSpPr>
            <p:nvPr/>
          </p:nvSpPr>
          <p:spPr bwMode="auto">
            <a:xfrm>
              <a:off x="1175" y="1490"/>
              <a:ext cx="56" cy="139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108"/>
                </a:cxn>
                <a:cxn ang="0">
                  <a:pos x="78" y="174"/>
                </a:cxn>
                <a:cxn ang="0">
                  <a:pos x="30" y="318"/>
                </a:cxn>
                <a:cxn ang="0">
                  <a:pos x="78" y="444"/>
                </a:cxn>
                <a:cxn ang="0">
                  <a:pos x="78" y="498"/>
                </a:cxn>
                <a:cxn ang="0">
                  <a:pos x="66" y="516"/>
                </a:cxn>
                <a:cxn ang="0">
                  <a:pos x="78" y="528"/>
                </a:cxn>
              </a:cxnLst>
              <a:rect l="0" t="0" r="r" b="b"/>
              <a:pathLst>
                <a:path w="118" h="528">
                  <a:moveTo>
                    <a:pt x="30" y="0"/>
                  </a:moveTo>
                  <a:cubicBezTo>
                    <a:pt x="23" y="59"/>
                    <a:pt x="16" y="60"/>
                    <a:pt x="0" y="108"/>
                  </a:cubicBezTo>
                  <a:cubicBezTo>
                    <a:pt x="16" y="156"/>
                    <a:pt x="41" y="149"/>
                    <a:pt x="78" y="174"/>
                  </a:cubicBezTo>
                  <a:cubicBezTo>
                    <a:pt x="118" y="234"/>
                    <a:pt x="81" y="284"/>
                    <a:pt x="30" y="318"/>
                  </a:cubicBezTo>
                  <a:cubicBezTo>
                    <a:pt x="35" y="369"/>
                    <a:pt x="34" y="414"/>
                    <a:pt x="78" y="444"/>
                  </a:cubicBezTo>
                  <a:cubicBezTo>
                    <a:pt x="86" y="468"/>
                    <a:pt x="89" y="466"/>
                    <a:pt x="78" y="498"/>
                  </a:cubicBezTo>
                  <a:cubicBezTo>
                    <a:pt x="76" y="505"/>
                    <a:pt x="66" y="509"/>
                    <a:pt x="66" y="516"/>
                  </a:cubicBezTo>
                  <a:cubicBezTo>
                    <a:pt x="66" y="522"/>
                    <a:pt x="74" y="524"/>
                    <a:pt x="78" y="52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47" name="Freeform 71"/>
            <p:cNvSpPr>
              <a:spLocks/>
            </p:cNvSpPr>
            <p:nvPr/>
          </p:nvSpPr>
          <p:spPr bwMode="auto">
            <a:xfrm>
              <a:off x="1378" y="1723"/>
              <a:ext cx="83" cy="1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02" y="0"/>
                </a:cxn>
                <a:cxn ang="0">
                  <a:pos x="138" y="6"/>
                </a:cxn>
                <a:cxn ang="0">
                  <a:pos x="156" y="18"/>
                </a:cxn>
                <a:cxn ang="0">
                  <a:pos x="174" y="12"/>
                </a:cxn>
              </a:cxnLst>
              <a:rect l="0" t="0" r="r" b="b"/>
              <a:pathLst>
                <a:path w="174" h="42">
                  <a:moveTo>
                    <a:pt x="0" y="42"/>
                  </a:moveTo>
                  <a:cubicBezTo>
                    <a:pt x="49" y="36"/>
                    <a:pt x="68" y="34"/>
                    <a:pt x="102" y="0"/>
                  </a:cubicBezTo>
                  <a:cubicBezTo>
                    <a:pt x="114" y="2"/>
                    <a:pt x="126" y="2"/>
                    <a:pt x="138" y="6"/>
                  </a:cubicBezTo>
                  <a:cubicBezTo>
                    <a:pt x="145" y="8"/>
                    <a:pt x="149" y="17"/>
                    <a:pt x="156" y="18"/>
                  </a:cubicBezTo>
                  <a:cubicBezTo>
                    <a:pt x="162" y="19"/>
                    <a:pt x="174" y="12"/>
                    <a:pt x="174" y="12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48" name="Freeform 72"/>
            <p:cNvSpPr>
              <a:spLocks/>
            </p:cNvSpPr>
            <p:nvPr/>
          </p:nvSpPr>
          <p:spPr bwMode="auto">
            <a:xfrm>
              <a:off x="1458" y="1651"/>
              <a:ext cx="385" cy="228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90" y="330"/>
                </a:cxn>
                <a:cxn ang="0">
                  <a:pos x="114" y="366"/>
                </a:cxn>
                <a:cxn ang="0">
                  <a:pos x="126" y="384"/>
                </a:cxn>
                <a:cxn ang="0">
                  <a:pos x="168" y="312"/>
                </a:cxn>
                <a:cxn ang="0">
                  <a:pos x="204" y="198"/>
                </a:cxn>
                <a:cxn ang="0">
                  <a:pos x="264" y="234"/>
                </a:cxn>
                <a:cxn ang="0">
                  <a:pos x="264" y="456"/>
                </a:cxn>
                <a:cxn ang="0">
                  <a:pos x="240" y="552"/>
                </a:cxn>
                <a:cxn ang="0">
                  <a:pos x="222" y="606"/>
                </a:cxn>
                <a:cxn ang="0">
                  <a:pos x="216" y="624"/>
                </a:cxn>
                <a:cxn ang="0">
                  <a:pos x="282" y="810"/>
                </a:cxn>
                <a:cxn ang="0">
                  <a:pos x="324" y="840"/>
                </a:cxn>
                <a:cxn ang="0">
                  <a:pos x="474" y="846"/>
                </a:cxn>
                <a:cxn ang="0">
                  <a:pos x="612" y="828"/>
                </a:cxn>
                <a:cxn ang="0">
                  <a:pos x="528" y="486"/>
                </a:cxn>
                <a:cxn ang="0">
                  <a:pos x="486" y="396"/>
                </a:cxn>
                <a:cxn ang="0">
                  <a:pos x="468" y="258"/>
                </a:cxn>
                <a:cxn ang="0">
                  <a:pos x="450" y="240"/>
                </a:cxn>
                <a:cxn ang="0">
                  <a:pos x="432" y="198"/>
                </a:cxn>
                <a:cxn ang="0">
                  <a:pos x="426" y="156"/>
                </a:cxn>
                <a:cxn ang="0">
                  <a:pos x="504" y="0"/>
                </a:cxn>
                <a:cxn ang="0">
                  <a:pos x="576" y="6"/>
                </a:cxn>
                <a:cxn ang="0">
                  <a:pos x="648" y="96"/>
                </a:cxn>
                <a:cxn ang="0">
                  <a:pos x="732" y="450"/>
                </a:cxn>
                <a:cxn ang="0">
                  <a:pos x="792" y="504"/>
                </a:cxn>
                <a:cxn ang="0">
                  <a:pos x="810" y="576"/>
                </a:cxn>
              </a:cxnLst>
              <a:rect l="0" t="0" r="r" b="b"/>
              <a:pathLst>
                <a:path w="810" h="865">
                  <a:moveTo>
                    <a:pt x="0" y="288"/>
                  </a:moveTo>
                  <a:cubicBezTo>
                    <a:pt x="37" y="295"/>
                    <a:pt x="65" y="299"/>
                    <a:pt x="90" y="330"/>
                  </a:cubicBezTo>
                  <a:cubicBezTo>
                    <a:pt x="99" y="341"/>
                    <a:pt x="106" y="354"/>
                    <a:pt x="114" y="366"/>
                  </a:cubicBezTo>
                  <a:cubicBezTo>
                    <a:pt x="118" y="372"/>
                    <a:pt x="126" y="384"/>
                    <a:pt x="126" y="384"/>
                  </a:cubicBezTo>
                  <a:cubicBezTo>
                    <a:pt x="159" y="373"/>
                    <a:pt x="158" y="342"/>
                    <a:pt x="168" y="312"/>
                  </a:cubicBezTo>
                  <a:cubicBezTo>
                    <a:pt x="174" y="268"/>
                    <a:pt x="179" y="235"/>
                    <a:pt x="204" y="198"/>
                  </a:cubicBezTo>
                  <a:cubicBezTo>
                    <a:pt x="236" y="204"/>
                    <a:pt x="246" y="207"/>
                    <a:pt x="264" y="234"/>
                  </a:cubicBezTo>
                  <a:cubicBezTo>
                    <a:pt x="276" y="308"/>
                    <a:pt x="281" y="381"/>
                    <a:pt x="264" y="456"/>
                  </a:cubicBezTo>
                  <a:cubicBezTo>
                    <a:pt x="257" y="488"/>
                    <a:pt x="248" y="520"/>
                    <a:pt x="240" y="552"/>
                  </a:cubicBezTo>
                  <a:cubicBezTo>
                    <a:pt x="235" y="570"/>
                    <a:pt x="228" y="588"/>
                    <a:pt x="222" y="606"/>
                  </a:cubicBezTo>
                  <a:cubicBezTo>
                    <a:pt x="220" y="612"/>
                    <a:pt x="216" y="624"/>
                    <a:pt x="216" y="624"/>
                  </a:cubicBezTo>
                  <a:cubicBezTo>
                    <a:pt x="223" y="695"/>
                    <a:pt x="224" y="760"/>
                    <a:pt x="282" y="810"/>
                  </a:cubicBezTo>
                  <a:cubicBezTo>
                    <a:pt x="295" y="821"/>
                    <a:pt x="307" y="838"/>
                    <a:pt x="324" y="840"/>
                  </a:cubicBezTo>
                  <a:cubicBezTo>
                    <a:pt x="374" y="845"/>
                    <a:pt x="424" y="844"/>
                    <a:pt x="474" y="846"/>
                  </a:cubicBezTo>
                  <a:cubicBezTo>
                    <a:pt x="522" y="851"/>
                    <a:pt x="575" y="865"/>
                    <a:pt x="612" y="828"/>
                  </a:cubicBezTo>
                  <a:cubicBezTo>
                    <a:pt x="622" y="725"/>
                    <a:pt x="659" y="530"/>
                    <a:pt x="528" y="486"/>
                  </a:cubicBezTo>
                  <a:cubicBezTo>
                    <a:pt x="507" y="458"/>
                    <a:pt x="502" y="427"/>
                    <a:pt x="486" y="396"/>
                  </a:cubicBezTo>
                  <a:cubicBezTo>
                    <a:pt x="479" y="353"/>
                    <a:pt x="481" y="298"/>
                    <a:pt x="468" y="258"/>
                  </a:cubicBezTo>
                  <a:cubicBezTo>
                    <a:pt x="465" y="250"/>
                    <a:pt x="455" y="247"/>
                    <a:pt x="450" y="240"/>
                  </a:cubicBezTo>
                  <a:cubicBezTo>
                    <a:pt x="441" y="227"/>
                    <a:pt x="437" y="213"/>
                    <a:pt x="432" y="198"/>
                  </a:cubicBezTo>
                  <a:cubicBezTo>
                    <a:pt x="430" y="184"/>
                    <a:pt x="426" y="170"/>
                    <a:pt x="426" y="156"/>
                  </a:cubicBezTo>
                  <a:cubicBezTo>
                    <a:pt x="426" y="32"/>
                    <a:pt x="413" y="30"/>
                    <a:pt x="504" y="0"/>
                  </a:cubicBezTo>
                  <a:cubicBezTo>
                    <a:pt x="528" y="2"/>
                    <a:pt x="552" y="1"/>
                    <a:pt x="576" y="6"/>
                  </a:cubicBezTo>
                  <a:cubicBezTo>
                    <a:pt x="618" y="14"/>
                    <a:pt x="632" y="64"/>
                    <a:pt x="648" y="96"/>
                  </a:cubicBezTo>
                  <a:cubicBezTo>
                    <a:pt x="667" y="210"/>
                    <a:pt x="643" y="361"/>
                    <a:pt x="732" y="450"/>
                  </a:cubicBezTo>
                  <a:cubicBezTo>
                    <a:pt x="743" y="484"/>
                    <a:pt x="765" y="486"/>
                    <a:pt x="792" y="504"/>
                  </a:cubicBezTo>
                  <a:cubicBezTo>
                    <a:pt x="807" y="527"/>
                    <a:pt x="810" y="548"/>
                    <a:pt x="810" y="57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49" name="Freeform 73"/>
            <p:cNvSpPr>
              <a:spLocks/>
            </p:cNvSpPr>
            <p:nvPr/>
          </p:nvSpPr>
          <p:spPr bwMode="auto">
            <a:xfrm>
              <a:off x="1395" y="1483"/>
              <a:ext cx="207" cy="6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91" y="228"/>
                </a:cxn>
                <a:cxn ang="0">
                  <a:pos x="139" y="216"/>
                </a:cxn>
                <a:cxn ang="0">
                  <a:pos x="211" y="192"/>
                </a:cxn>
                <a:cxn ang="0">
                  <a:pos x="295" y="216"/>
                </a:cxn>
                <a:cxn ang="0">
                  <a:pos x="403" y="168"/>
                </a:cxn>
                <a:cxn ang="0">
                  <a:pos x="427" y="96"/>
                </a:cxn>
                <a:cxn ang="0">
                  <a:pos x="403" y="0"/>
                </a:cxn>
              </a:cxnLst>
              <a:rect l="0" t="0" r="r" b="b"/>
              <a:pathLst>
                <a:path w="437" h="228">
                  <a:moveTo>
                    <a:pt x="7" y="12"/>
                  </a:moveTo>
                  <a:cubicBezTo>
                    <a:pt x="14" y="94"/>
                    <a:pt x="0" y="198"/>
                    <a:pt x="91" y="228"/>
                  </a:cubicBezTo>
                  <a:cubicBezTo>
                    <a:pt x="107" y="224"/>
                    <a:pt x="123" y="221"/>
                    <a:pt x="139" y="216"/>
                  </a:cubicBezTo>
                  <a:cubicBezTo>
                    <a:pt x="163" y="209"/>
                    <a:pt x="211" y="192"/>
                    <a:pt x="211" y="192"/>
                  </a:cubicBezTo>
                  <a:cubicBezTo>
                    <a:pt x="225" y="197"/>
                    <a:pt x="283" y="217"/>
                    <a:pt x="295" y="216"/>
                  </a:cubicBezTo>
                  <a:cubicBezTo>
                    <a:pt x="345" y="211"/>
                    <a:pt x="366" y="193"/>
                    <a:pt x="403" y="168"/>
                  </a:cubicBezTo>
                  <a:cubicBezTo>
                    <a:pt x="411" y="144"/>
                    <a:pt x="419" y="120"/>
                    <a:pt x="427" y="96"/>
                  </a:cubicBezTo>
                  <a:cubicBezTo>
                    <a:pt x="437" y="65"/>
                    <a:pt x="403" y="33"/>
                    <a:pt x="403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50" name="Freeform 74"/>
            <p:cNvSpPr>
              <a:spLocks/>
            </p:cNvSpPr>
            <p:nvPr/>
          </p:nvSpPr>
          <p:spPr bwMode="auto">
            <a:xfrm>
              <a:off x="1792" y="1466"/>
              <a:ext cx="291" cy="64"/>
            </a:xfrm>
            <a:custGeom>
              <a:avLst/>
              <a:gdLst/>
              <a:ahLst/>
              <a:cxnLst>
                <a:cxn ang="0">
                  <a:pos x="0" y="76"/>
                </a:cxn>
                <a:cxn ang="0">
                  <a:pos x="24" y="148"/>
                </a:cxn>
                <a:cxn ang="0">
                  <a:pos x="36" y="184"/>
                </a:cxn>
                <a:cxn ang="0">
                  <a:pos x="48" y="220"/>
                </a:cxn>
                <a:cxn ang="0">
                  <a:pos x="84" y="244"/>
                </a:cxn>
                <a:cxn ang="0">
                  <a:pos x="204" y="196"/>
                </a:cxn>
                <a:cxn ang="0">
                  <a:pos x="360" y="172"/>
                </a:cxn>
                <a:cxn ang="0">
                  <a:pos x="468" y="244"/>
                </a:cxn>
                <a:cxn ang="0">
                  <a:pos x="552" y="208"/>
                </a:cxn>
                <a:cxn ang="0">
                  <a:pos x="576" y="124"/>
                </a:cxn>
                <a:cxn ang="0">
                  <a:pos x="612" y="88"/>
                </a:cxn>
                <a:cxn ang="0">
                  <a:pos x="588" y="52"/>
                </a:cxn>
                <a:cxn ang="0">
                  <a:pos x="552" y="40"/>
                </a:cxn>
                <a:cxn ang="0">
                  <a:pos x="528" y="4"/>
                </a:cxn>
              </a:cxnLst>
              <a:rect l="0" t="0" r="r" b="b"/>
              <a:pathLst>
                <a:path w="612" h="244">
                  <a:moveTo>
                    <a:pt x="0" y="76"/>
                  </a:moveTo>
                  <a:cubicBezTo>
                    <a:pt x="8" y="100"/>
                    <a:pt x="16" y="124"/>
                    <a:pt x="24" y="148"/>
                  </a:cubicBezTo>
                  <a:cubicBezTo>
                    <a:pt x="28" y="160"/>
                    <a:pt x="32" y="172"/>
                    <a:pt x="36" y="184"/>
                  </a:cubicBezTo>
                  <a:cubicBezTo>
                    <a:pt x="40" y="196"/>
                    <a:pt x="37" y="213"/>
                    <a:pt x="48" y="220"/>
                  </a:cubicBezTo>
                  <a:cubicBezTo>
                    <a:pt x="60" y="228"/>
                    <a:pt x="72" y="236"/>
                    <a:pt x="84" y="244"/>
                  </a:cubicBezTo>
                  <a:cubicBezTo>
                    <a:pt x="128" y="229"/>
                    <a:pt x="158" y="207"/>
                    <a:pt x="204" y="196"/>
                  </a:cubicBezTo>
                  <a:cubicBezTo>
                    <a:pt x="267" y="154"/>
                    <a:pt x="278" y="160"/>
                    <a:pt x="360" y="172"/>
                  </a:cubicBezTo>
                  <a:cubicBezTo>
                    <a:pt x="399" y="198"/>
                    <a:pt x="423" y="229"/>
                    <a:pt x="468" y="244"/>
                  </a:cubicBezTo>
                  <a:cubicBezTo>
                    <a:pt x="492" y="238"/>
                    <a:pt x="535" y="233"/>
                    <a:pt x="552" y="208"/>
                  </a:cubicBezTo>
                  <a:cubicBezTo>
                    <a:pt x="568" y="184"/>
                    <a:pt x="560" y="148"/>
                    <a:pt x="576" y="124"/>
                  </a:cubicBezTo>
                  <a:cubicBezTo>
                    <a:pt x="585" y="110"/>
                    <a:pt x="600" y="100"/>
                    <a:pt x="612" y="88"/>
                  </a:cubicBezTo>
                  <a:cubicBezTo>
                    <a:pt x="604" y="76"/>
                    <a:pt x="599" y="61"/>
                    <a:pt x="588" y="52"/>
                  </a:cubicBezTo>
                  <a:cubicBezTo>
                    <a:pt x="578" y="44"/>
                    <a:pt x="561" y="49"/>
                    <a:pt x="552" y="40"/>
                  </a:cubicBezTo>
                  <a:cubicBezTo>
                    <a:pt x="512" y="0"/>
                    <a:pt x="561" y="4"/>
                    <a:pt x="528" y="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51" name="Freeform 75"/>
            <p:cNvSpPr>
              <a:spLocks/>
            </p:cNvSpPr>
            <p:nvPr/>
          </p:nvSpPr>
          <p:spPr bwMode="auto">
            <a:xfrm>
              <a:off x="2247" y="1483"/>
              <a:ext cx="85" cy="17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192" y="240"/>
                </a:cxn>
                <a:cxn ang="0">
                  <a:pos x="48" y="336"/>
                </a:cxn>
                <a:cxn ang="0">
                  <a:pos x="48" y="432"/>
                </a:cxn>
                <a:cxn ang="0">
                  <a:pos x="144" y="576"/>
                </a:cxn>
                <a:cxn ang="0">
                  <a:pos x="0" y="720"/>
                </a:cxn>
              </a:cxnLst>
              <a:rect l="0" t="0" r="r" b="b"/>
              <a:pathLst>
                <a:path w="200" h="720">
                  <a:moveTo>
                    <a:pt x="96" y="0"/>
                  </a:moveTo>
                  <a:cubicBezTo>
                    <a:pt x="148" y="92"/>
                    <a:pt x="200" y="184"/>
                    <a:pt x="192" y="240"/>
                  </a:cubicBezTo>
                  <a:cubicBezTo>
                    <a:pt x="184" y="296"/>
                    <a:pt x="72" y="304"/>
                    <a:pt x="48" y="336"/>
                  </a:cubicBezTo>
                  <a:cubicBezTo>
                    <a:pt x="24" y="368"/>
                    <a:pt x="32" y="392"/>
                    <a:pt x="48" y="432"/>
                  </a:cubicBezTo>
                  <a:cubicBezTo>
                    <a:pt x="64" y="472"/>
                    <a:pt x="152" y="528"/>
                    <a:pt x="144" y="576"/>
                  </a:cubicBezTo>
                  <a:cubicBezTo>
                    <a:pt x="136" y="624"/>
                    <a:pt x="68" y="672"/>
                    <a:pt x="0" y="7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52" name="AutoShape 76"/>
            <p:cNvSpPr>
              <a:spLocks noChangeArrowheads="1"/>
            </p:cNvSpPr>
            <p:nvPr/>
          </p:nvSpPr>
          <p:spPr bwMode="auto">
            <a:xfrm rot="146125" flipH="1">
              <a:off x="1837" y="1689"/>
              <a:ext cx="251" cy="114"/>
            </a:xfrm>
            <a:prstGeom prst="flowChartMagneticTape">
              <a:avLst/>
            </a:prstGeom>
            <a:solidFill>
              <a:srgbClr val="00FFFF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lIns="91416" tIns="45708" rIns="91416" bIns="45708" anchor="ctr"/>
            <a:lstStyle/>
            <a:p>
              <a:pPr algn="ctr" defTabSz="912813" eaLnBrk="0" hangingPunct="0"/>
              <a:r>
                <a:rPr lang="en-US" sz="1000">
                  <a:solidFill>
                    <a:srgbClr val="000000"/>
                  </a:solidFill>
                  <a:latin typeface="Times New Roman" pitchFamily="18" charset="0"/>
                </a:rPr>
                <a:t>Ball</a:t>
              </a:r>
            </a:p>
          </p:txBody>
        </p:sp>
        <p:sp>
          <p:nvSpPr>
            <p:cNvPr id="24653" name="Oval 77"/>
            <p:cNvSpPr>
              <a:spLocks noChangeArrowheads="1"/>
            </p:cNvSpPr>
            <p:nvPr/>
          </p:nvSpPr>
          <p:spPr bwMode="auto">
            <a:xfrm>
              <a:off x="610" y="1718"/>
              <a:ext cx="320" cy="113"/>
            </a:xfrm>
            <a:prstGeom prst="ellipse">
              <a:avLst/>
            </a:prstGeom>
            <a:solidFill>
              <a:srgbClr val="99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54" name="Line 78"/>
            <p:cNvSpPr>
              <a:spLocks noChangeShapeType="1"/>
            </p:cNvSpPr>
            <p:nvPr/>
          </p:nvSpPr>
          <p:spPr bwMode="auto">
            <a:xfrm flipV="1">
              <a:off x="953" y="1743"/>
              <a:ext cx="137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655" name="Line 79"/>
            <p:cNvSpPr>
              <a:spLocks noChangeShapeType="1"/>
            </p:cNvSpPr>
            <p:nvPr/>
          </p:nvSpPr>
          <p:spPr bwMode="auto">
            <a:xfrm>
              <a:off x="1204" y="1768"/>
              <a:ext cx="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1091" y="1858"/>
              <a:ext cx="228" cy="206"/>
              <a:chOff x="1392" y="3408"/>
              <a:chExt cx="266" cy="288"/>
            </a:xfrm>
          </p:grpSpPr>
          <p:sp>
            <p:nvSpPr>
              <p:cNvPr id="24657" name="AutoShape 81"/>
              <p:cNvSpPr>
                <a:spLocks noChangeArrowheads="1"/>
              </p:cNvSpPr>
              <p:nvPr/>
            </p:nvSpPr>
            <p:spPr bwMode="auto">
              <a:xfrm rot="591700">
                <a:off x="1418" y="3456"/>
                <a:ext cx="240" cy="192"/>
              </a:xfrm>
              <a:prstGeom prst="cube">
                <a:avLst>
                  <a:gd name="adj" fmla="val 25000"/>
                </a:avLst>
              </a:prstGeom>
              <a:gradFill rotWithShape="0">
                <a:gsLst>
                  <a:gs pos="0">
                    <a:srgbClr val="CC3300"/>
                  </a:gs>
                  <a:gs pos="100000">
                    <a:srgbClr val="FF9933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16" tIns="45708" rIns="91416" bIns="45708" anchor="ctr"/>
              <a:lstStyle/>
              <a:p>
                <a:pPr algn="ctr" defTabSz="912813" eaLnBrk="0" hangingPunct="0"/>
                <a:r>
                  <a:rPr lang="en-US">
                    <a:solidFill>
                      <a:srgbClr val="FFFFFF"/>
                    </a:solidFill>
                    <a:latin typeface="Times New Roman" pitchFamily="18" charset="0"/>
                  </a:rPr>
                  <a:t>T1</a:t>
                </a: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8" name="Line 82"/>
              <p:cNvSpPr>
                <a:spLocks noChangeShapeType="1"/>
              </p:cNvSpPr>
              <p:nvPr/>
            </p:nvSpPr>
            <p:spPr bwMode="auto">
              <a:xfrm>
                <a:off x="1392" y="3408"/>
                <a:ext cx="24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59" name="Line 83"/>
              <p:cNvSpPr>
                <a:spLocks noChangeShapeType="1"/>
              </p:cNvSpPr>
              <p:nvPr/>
            </p:nvSpPr>
            <p:spPr bwMode="auto">
              <a:xfrm flipH="1">
                <a:off x="1392" y="3456"/>
                <a:ext cx="240" cy="2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4660" name="Text Box 84"/>
            <p:cNvSpPr txBox="1">
              <a:spLocks noChangeArrowheads="1"/>
            </p:cNvSpPr>
            <p:nvPr/>
          </p:nvSpPr>
          <p:spPr bwMode="auto">
            <a:xfrm>
              <a:off x="144" y="1858"/>
              <a:ext cx="10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KCNRG (monomer)</a:t>
              </a:r>
              <a:r>
                <a:rPr lang="en-US" sz="1200" b="1" baseline="-25000">
                  <a:solidFill>
                    <a:srgbClr val="000000"/>
                  </a:solidFill>
                  <a:latin typeface="Times New Roman" pitchFamily="18" charset="0"/>
                </a:rPr>
                <a:t>n </a:t>
              </a:r>
              <a:r>
                <a:rPr lang="en-US" sz="1200" b="1">
                  <a:solidFill>
                    <a:srgbClr val="000000"/>
                  </a:solidFill>
                  <a:latin typeface="Times New Roman" pitchFamily="18" charset="0"/>
                </a:rPr>
                <a:t>?</a:t>
              </a:r>
              <a:endParaRPr lang="en-US" sz="1200" b="1" baseline="-250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61" name="Freeform 85"/>
            <p:cNvSpPr>
              <a:spLocks/>
            </p:cNvSpPr>
            <p:nvPr/>
          </p:nvSpPr>
          <p:spPr bwMode="auto">
            <a:xfrm>
              <a:off x="1925" y="1104"/>
              <a:ext cx="152" cy="107"/>
            </a:xfrm>
            <a:custGeom>
              <a:avLst/>
              <a:gdLst/>
              <a:ahLst/>
              <a:cxnLst>
                <a:cxn ang="0">
                  <a:pos x="32" y="408"/>
                </a:cxn>
                <a:cxn ang="0">
                  <a:pos x="164" y="0"/>
                </a:cxn>
                <a:cxn ang="0">
                  <a:pos x="296" y="204"/>
                </a:cxn>
                <a:cxn ang="0">
                  <a:pos x="320" y="288"/>
                </a:cxn>
              </a:cxnLst>
              <a:rect l="0" t="0" r="r" b="b"/>
              <a:pathLst>
                <a:path w="320" h="408">
                  <a:moveTo>
                    <a:pt x="32" y="408"/>
                  </a:moveTo>
                  <a:cubicBezTo>
                    <a:pt x="38" y="279"/>
                    <a:pt x="0" y="55"/>
                    <a:pt x="164" y="0"/>
                  </a:cubicBezTo>
                  <a:cubicBezTo>
                    <a:pt x="243" y="53"/>
                    <a:pt x="266" y="115"/>
                    <a:pt x="296" y="204"/>
                  </a:cubicBezTo>
                  <a:cubicBezTo>
                    <a:pt x="305" y="231"/>
                    <a:pt x="320" y="259"/>
                    <a:pt x="320" y="2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4267200" y="1371600"/>
          <a:ext cx="4572000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4" name="Chart" r:id="rId3" imgW="5886450" imgH="3762451" progId="Excel.Sheet.8">
                  <p:embed/>
                </p:oleObj>
              </mc:Choice>
              <mc:Fallback>
                <p:oleObj name="Chart" r:id="rId3" imgW="5886450" imgH="376245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1600"/>
                        <a:ext cx="4572000" cy="292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575" y="1143000"/>
            <a:ext cx="3273425" cy="3492500"/>
            <a:chOff x="3458" y="720"/>
            <a:chExt cx="2062" cy="2200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20000" contrast="36000"/>
            </a:blip>
            <a:srcRect r="4614"/>
            <a:stretch>
              <a:fillRect/>
            </a:stretch>
          </p:blipFill>
          <p:spPr bwMode="auto">
            <a:xfrm>
              <a:off x="4462" y="1824"/>
              <a:ext cx="10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14000" contrast="14000"/>
            </a:blip>
            <a:srcRect t="5084" b="8475"/>
            <a:stretch>
              <a:fillRect/>
            </a:stretch>
          </p:blipFill>
          <p:spPr bwMode="auto">
            <a:xfrm>
              <a:off x="3469" y="720"/>
              <a:ext cx="1043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7" cstate="print">
              <a:lum bright="-12000" contrast="2000"/>
            </a:blip>
            <a:srcRect t="5084" b="8475"/>
            <a:stretch>
              <a:fillRect/>
            </a:stretch>
          </p:blipFill>
          <p:spPr bwMode="auto">
            <a:xfrm>
              <a:off x="4477" y="720"/>
              <a:ext cx="1043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775" name="Picture 7"/>
            <p:cNvPicPr>
              <a:picLocks noChangeAspect="1" noChangeArrowheads="1"/>
            </p:cNvPicPr>
            <p:nvPr/>
          </p:nvPicPr>
          <p:blipFill>
            <a:blip r:embed="rId8" cstate="print">
              <a:lum bright="42000" contrast="62000"/>
            </a:blip>
            <a:srcRect r="4616"/>
            <a:stretch>
              <a:fillRect/>
            </a:stretch>
          </p:blipFill>
          <p:spPr bwMode="auto">
            <a:xfrm>
              <a:off x="3458" y="1824"/>
              <a:ext cx="105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5225" y="1742"/>
              <a:ext cx="17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5184" y="1593"/>
              <a:ext cx="24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FFFF"/>
                  </a:solidFill>
                </a:rPr>
                <a:t>5um</a:t>
              </a:r>
            </a:p>
          </p:txBody>
        </p:sp>
      </p:grp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41325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74650" y="152400"/>
            <a:ext cx="3409950" cy="392113"/>
          </a:xfrm>
          <a:prstGeom prst="rect">
            <a:avLst/>
          </a:prstGeom>
          <a:noFill/>
          <a:ln w="254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Surface Expression Analysis 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343400" y="5791200"/>
            <a:ext cx="4191000" cy="609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3581400" y="6096000"/>
            <a:ext cx="533400" cy="0"/>
          </a:xfrm>
          <a:prstGeom prst="line">
            <a:avLst/>
          </a:prstGeom>
          <a:noFill/>
          <a:ln w="38100" cmpd="tri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403725" y="5751513"/>
            <a:ext cx="390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</a:rPr>
              <a:t>KCNRG </a:t>
            </a:r>
            <a:r>
              <a:rPr lang="en-US" b="1">
                <a:solidFill>
                  <a:srgbClr val="000000"/>
                </a:solidFill>
              </a:rPr>
              <a:t>reduces Surface targeting</a:t>
            </a:r>
          </a:p>
          <a:p>
            <a:r>
              <a:rPr lang="en-US" b="1">
                <a:solidFill>
                  <a:srgbClr val="000000"/>
                </a:solidFill>
              </a:rPr>
              <a:t>                     of hKv 1.4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2291" y="6500834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Hyder (2010)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3" name="Picture 3" descr="E:\Downloads\Scan\Hille\Fig 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9" y="142852"/>
            <a:ext cx="8802559" cy="6168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3013"/>
            <a:ext cx="9143999" cy="424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1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mbrane_fluid_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95250"/>
            <a:ext cx="7035800" cy="6665913"/>
          </a:xfrm>
          <a:prstGeom prst="rect">
            <a:avLst/>
          </a:prstGeo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280150" y="6424613"/>
            <a:ext cx="1819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KS Krishnan 1976</a:t>
            </a:r>
            <a:endParaRPr lang="en-A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0" name="Text Box 26"/>
          <p:cNvSpPr txBox="1">
            <a:spLocks noChangeArrowheads="1"/>
          </p:cNvSpPr>
          <p:nvPr/>
        </p:nvSpPr>
        <p:spPr bwMode="auto">
          <a:xfrm>
            <a:off x="0" y="5949280"/>
            <a:ext cx="4286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Ken </a:t>
            </a:r>
            <a:r>
              <a:rPr lang="en-US" dirty="0" smtClean="0">
                <a:solidFill>
                  <a:srgbClr val="FFFFFF"/>
                </a:solidFill>
              </a:rPr>
              <a:t>McCormack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2 Step Movi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076056" cy="38070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52120" y="404664"/>
            <a:ext cx="21210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YD </a:t>
            </a:r>
            <a:r>
              <a:rPr lang="en-US" dirty="0" err="1">
                <a:solidFill>
                  <a:srgbClr val="FFFFFF"/>
                </a:solidFill>
              </a:rPr>
              <a:t>Ramu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GB" dirty="0">
                <a:solidFill>
                  <a:srgbClr val="FFFFFF"/>
                </a:solidFill>
              </a:rPr>
              <a:t>Baron Chanda</a:t>
            </a:r>
          </a:p>
          <a:p>
            <a:r>
              <a:rPr lang="en-GB" dirty="0">
                <a:solidFill>
                  <a:srgbClr val="FFFFFF"/>
                </a:solidFill>
              </a:rPr>
              <a:t>Anurag Varshney</a:t>
            </a:r>
          </a:p>
          <a:p>
            <a:r>
              <a:rPr lang="en-GB" dirty="0">
                <a:solidFill>
                  <a:srgbClr val="FFFFFF"/>
                </a:solidFill>
              </a:rPr>
              <a:t>Kavitha S</a:t>
            </a:r>
          </a:p>
          <a:p>
            <a:r>
              <a:rPr lang="en-GB" dirty="0">
                <a:solidFill>
                  <a:srgbClr val="FFFFFF"/>
                </a:solidFill>
              </a:rPr>
              <a:t>Sanjeev Upadhyay</a:t>
            </a:r>
          </a:p>
          <a:p>
            <a:r>
              <a:rPr lang="en-GB" dirty="0">
                <a:solidFill>
                  <a:srgbClr val="FFFFFF"/>
                </a:solidFill>
              </a:rPr>
              <a:t>S Nagarajan</a:t>
            </a:r>
          </a:p>
          <a:p>
            <a:r>
              <a:rPr lang="en-GB" dirty="0">
                <a:solidFill>
                  <a:srgbClr val="FFFFFF"/>
                </a:solidFill>
              </a:rPr>
              <a:t>Hyder Usman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436096" y="2852936"/>
            <a:ext cx="3273425" cy="3492500"/>
            <a:chOff x="3458" y="720"/>
            <a:chExt cx="2062" cy="2200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20000" contrast="36000"/>
            </a:blip>
            <a:srcRect r="4614"/>
            <a:stretch>
              <a:fillRect/>
            </a:stretch>
          </p:blipFill>
          <p:spPr bwMode="auto">
            <a:xfrm>
              <a:off x="4462" y="1824"/>
              <a:ext cx="105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14000" contrast="14000"/>
            </a:blip>
            <a:srcRect t="5084" b="8475"/>
            <a:stretch>
              <a:fillRect/>
            </a:stretch>
          </p:blipFill>
          <p:spPr bwMode="auto">
            <a:xfrm>
              <a:off x="3469" y="720"/>
              <a:ext cx="1043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>
              <a:lum bright="-12000" contrast="2000"/>
            </a:blip>
            <a:srcRect t="5084" b="8475"/>
            <a:stretch>
              <a:fillRect/>
            </a:stretch>
          </p:blipFill>
          <p:spPr bwMode="auto">
            <a:xfrm>
              <a:off x="4477" y="720"/>
              <a:ext cx="1043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7" cstate="print">
              <a:lum bright="42000" contrast="62000"/>
            </a:blip>
            <a:srcRect r="4616"/>
            <a:stretch>
              <a:fillRect/>
            </a:stretch>
          </p:blipFill>
          <p:spPr bwMode="auto">
            <a:xfrm>
              <a:off x="3458" y="1824"/>
              <a:ext cx="105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225" y="1742"/>
              <a:ext cx="171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184" y="1593"/>
              <a:ext cx="248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1">
                  <a:solidFill>
                    <a:srgbClr val="FFFFFF"/>
                  </a:solidFill>
                </a:rPr>
                <a:t>5um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5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6238" y="547688"/>
            <a:ext cx="862127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1982	Noda …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Numa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 	Nature		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AChR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a-subunit cloned from peptide information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1983	Noda …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Numa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	Nature		All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AChR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subunits cloned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1984	Noda …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Numa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 	Nature		Na channel a-subunit cloned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1987	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Stuhmer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..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Numa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	Eur J Biophys 	Xenopus expression Na channel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cs typeface="Arial" charset="0"/>
              </a:rPr>
              <a:t>1989	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Stuhmer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Conti .. </a:t>
            </a:r>
            <a:r>
              <a:rPr lang="en-US" sz="1400" dirty="0" err="1">
                <a:solidFill>
                  <a:srgbClr val="000000"/>
                </a:solidFill>
                <a:cs typeface="Arial" charset="0"/>
              </a:rPr>
              <a:t>Numa</a:t>
            </a:r>
            <a:r>
              <a:rPr lang="en-US" sz="1400" dirty="0">
                <a:solidFill>
                  <a:srgbClr val="000000"/>
                </a:solidFill>
                <a:cs typeface="Arial" charset="0"/>
              </a:rPr>
              <a:t> Nature		S4 mutations in Na channel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1989"/>
            </a:pPr>
            <a:endParaRPr lang="en-US" sz="14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762000"/>
            <a:ext cx="7391400" cy="4876800"/>
            <a:chOff x="912" y="480"/>
            <a:chExt cx="4267" cy="2839"/>
          </a:xfrm>
        </p:grpSpPr>
        <p:pic>
          <p:nvPicPr>
            <p:cNvPr id="34820" name="Picture 3" descr="0609"/>
            <p:cNvPicPr>
              <a:picLocks noChangeAspect="1" noChangeArrowheads="1"/>
            </p:cNvPicPr>
            <p:nvPr/>
          </p:nvPicPr>
          <p:blipFill>
            <a:blip r:embed="rId2" cstate="print"/>
            <a:srcRect l="7199" t="29446" b="4417"/>
            <a:stretch>
              <a:fillRect/>
            </a:stretch>
          </p:blipFill>
          <p:spPr bwMode="auto">
            <a:xfrm>
              <a:off x="1104" y="480"/>
              <a:ext cx="4075" cy="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Rectangle 4"/>
            <p:cNvSpPr>
              <a:spLocks noChangeArrowheads="1"/>
            </p:cNvSpPr>
            <p:nvPr/>
          </p:nvSpPr>
          <p:spPr bwMode="auto">
            <a:xfrm>
              <a:off x="912" y="624"/>
              <a:ext cx="336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22" name="Rectangle 5"/>
            <p:cNvSpPr>
              <a:spLocks noChangeArrowheads="1"/>
            </p:cNvSpPr>
            <p:nvPr/>
          </p:nvSpPr>
          <p:spPr bwMode="auto">
            <a:xfrm>
              <a:off x="1056" y="81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2832" y="528"/>
              <a:ext cx="240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4819" name="Text Box 7"/>
          <p:cNvSpPr txBox="1">
            <a:spLocks noChangeArrowheads="1"/>
          </p:cNvSpPr>
          <p:nvPr/>
        </p:nvSpPr>
        <p:spPr bwMode="auto">
          <a:xfrm>
            <a:off x="671513" y="696913"/>
            <a:ext cx="218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cs typeface="Arial" charset="0"/>
              </a:rPr>
              <a:t>Sodium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76238" y="547688"/>
            <a:ext cx="8539162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1982	Noda … Numa  	Nature		AChR a-subunit cloned from peptide information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1983	Noda … Numa 	Nature		All AChR subunits cloned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1984	Noda … Numa  	Nature		Na channel a-subunit cloned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1987	Stuhmer .. Numa 	Eur J Biophys 	Xenopus expression Na channel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1989	Stuhmer Conti .. Numa Nature		S4 mutations in Na channel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1989"/>
            </a:pPr>
            <a:endParaRPr lang="en-US" sz="140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1989"/>
            </a:pPr>
            <a:endParaRPr lang="en-US" sz="140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lain" startAt="1989"/>
            </a:pPr>
            <a:endParaRPr lang="en-US" sz="140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1987	Kamb Iverson Tanouye Cell		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1987	Papazian … Jan	Science		Shaker Cloning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cs typeface="Arial" charset="0"/>
              </a:rPr>
              <a:t>!988	Pongs … Ferrus	EMBO J		</a:t>
            </a:r>
          </a:p>
        </p:txBody>
      </p:sp>
    </p:spTree>
    <p:extLst>
      <p:ext uri="{BB962C8B-B14F-4D97-AF65-F5344CB8AC3E}">
        <p14:creationId xmlns:p14="http://schemas.microsoft.com/office/powerpoint/2010/main" val="25449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6-TM chan 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454400"/>
            <a:ext cx="802481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58888" y="0"/>
            <a:ext cx="7058025" cy="3213100"/>
            <a:chOff x="912" y="480"/>
            <a:chExt cx="4267" cy="2839"/>
          </a:xfrm>
        </p:grpSpPr>
        <p:pic>
          <p:nvPicPr>
            <p:cNvPr id="35844" name="Picture 4" descr="0609"/>
            <p:cNvPicPr>
              <a:picLocks noChangeAspect="1" noChangeArrowheads="1"/>
            </p:cNvPicPr>
            <p:nvPr/>
          </p:nvPicPr>
          <p:blipFill>
            <a:blip r:embed="rId3" cstate="print"/>
            <a:srcRect l="7199" t="29446" b="4417"/>
            <a:stretch>
              <a:fillRect/>
            </a:stretch>
          </p:blipFill>
          <p:spPr bwMode="auto">
            <a:xfrm>
              <a:off x="1104" y="480"/>
              <a:ext cx="4075" cy="2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Rectangle 5"/>
            <p:cNvSpPr>
              <a:spLocks noChangeArrowheads="1"/>
            </p:cNvSpPr>
            <p:nvPr/>
          </p:nvSpPr>
          <p:spPr bwMode="auto">
            <a:xfrm>
              <a:off x="912" y="624"/>
              <a:ext cx="336" cy="16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846" name="Rectangle 6"/>
            <p:cNvSpPr>
              <a:spLocks noChangeArrowheads="1"/>
            </p:cNvSpPr>
            <p:nvPr/>
          </p:nvSpPr>
          <p:spPr bwMode="auto">
            <a:xfrm>
              <a:off x="1056" y="816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847" name="Rectangle 7"/>
            <p:cNvSpPr>
              <a:spLocks noChangeArrowheads="1"/>
            </p:cNvSpPr>
            <p:nvPr/>
          </p:nvSpPr>
          <p:spPr bwMode="auto">
            <a:xfrm>
              <a:off x="2832" y="528"/>
              <a:ext cx="240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474</Words>
  <Application>Microsoft Office PowerPoint</Application>
  <PresentationFormat>On-screen Show (4:3)</PresentationFormat>
  <Paragraphs>169</Paragraphs>
  <Slides>51</Slides>
  <Notes>1</Notes>
  <HiddenSlides>0</HiddenSlides>
  <MMClips>4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70" baseType="lpstr"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Image</vt:lpstr>
      <vt:lpstr>Drawing</vt:lpstr>
      <vt:lpstr>Document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 1.2 Crystal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 1.2 Crystal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 Mathew</dc:creator>
  <cp:lastModifiedBy>MK Mathew</cp:lastModifiedBy>
  <cp:revision>17</cp:revision>
  <dcterms:created xsi:type="dcterms:W3CDTF">2012-04-16T11:18:41Z</dcterms:created>
  <dcterms:modified xsi:type="dcterms:W3CDTF">2013-08-26T09:41:46Z</dcterms:modified>
</cp:coreProperties>
</file>