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23" r:id="rId4"/>
    <p:sldMasterId id="2147483736" r:id="rId5"/>
    <p:sldMasterId id="2147483748" r:id="rId6"/>
    <p:sldMasterId id="2147483760" r:id="rId7"/>
  </p:sldMasterIdLst>
  <p:sldIdLst>
    <p:sldId id="295" r:id="rId8"/>
    <p:sldId id="257" r:id="rId9"/>
    <p:sldId id="258" r:id="rId10"/>
    <p:sldId id="259" r:id="rId11"/>
    <p:sldId id="296" r:id="rId12"/>
    <p:sldId id="297" r:id="rId13"/>
    <p:sldId id="298" r:id="rId14"/>
    <p:sldId id="306" r:id="rId15"/>
    <p:sldId id="281" r:id="rId16"/>
    <p:sldId id="262" r:id="rId17"/>
    <p:sldId id="300" r:id="rId18"/>
    <p:sldId id="301" r:id="rId19"/>
    <p:sldId id="302" r:id="rId20"/>
    <p:sldId id="303" r:id="rId21"/>
    <p:sldId id="304" r:id="rId22"/>
    <p:sldId id="305" r:id="rId23"/>
    <p:sldId id="272" r:id="rId24"/>
    <p:sldId id="274" r:id="rId25"/>
    <p:sldId id="299" r:id="rId26"/>
    <p:sldId id="280" r:id="rId27"/>
    <p:sldId id="277" r:id="rId28"/>
    <p:sldId id="276" r:id="rId29"/>
    <p:sldId id="278" r:id="rId30"/>
    <p:sldId id="279" r:id="rId31"/>
    <p:sldId id="307" r:id="rId32"/>
    <p:sldId id="308" r:id="rId33"/>
    <p:sldId id="309" r:id="rId34"/>
    <p:sldId id="282" r:id="rId35"/>
    <p:sldId id="310" r:id="rId36"/>
    <p:sldId id="311" r:id="rId37"/>
    <p:sldId id="284" r:id="rId38"/>
    <p:sldId id="285" r:id="rId39"/>
    <p:sldId id="286" r:id="rId40"/>
    <p:sldId id="287" r:id="rId41"/>
    <p:sldId id="288" r:id="rId42"/>
    <p:sldId id="28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6" autoAdjust="0"/>
    <p:restoredTop sz="94660"/>
  </p:normalViewPr>
  <p:slideViewPr>
    <p:cSldViewPr>
      <p:cViewPr>
        <p:scale>
          <a:sx n="70" d="100"/>
          <a:sy n="70" d="100"/>
        </p:scale>
        <p:origin x="-1242"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image" Target="../media/image17.emf"/><Relationship Id="rId1" Type="http://schemas.openxmlformats.org/officeDocument/2006/relationships/image" Target="../media/image16.emf"/><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29.emf"/><Relationship Id="rId2" Type="http://schemas.openxmlformats.org/officeDocument/2006/relationships/image" Target="../media/image24.emf"/><Relationship Id="rId1" Type="http://schemas.openxmlformats.org/officeDocument/2006/relationships/image" Target="../media/image23.emf"/><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317CBF-7FD5-4250-A5DB-2895BA271D4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377731-9E42-4CE1-BBA4-52D2F1831BC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84980E-A6A3-43D9-8A77-FFF5C501152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F4B1E1-58B8-4044-9088-9E950251A56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F87BF9-AA86-49A6-B0E6-CE5FE31C9A9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CBA0D3-9CCF-46B8-ABF5-BCCAE09F853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44D3AD-96DF-4B0B-A7DB-A4C1A5F121F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4E6928B-FC08-4412-BF20-AA0847DF5D2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5E21021-716F-40B5-9136-355E10EE5C3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225AE5-610E-41B6-B235-26EF7A01580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DA893D7-5F1F-47AD-A889-3EAB5811F0A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AD4D2F-03B1-42FE-987B-9B02B6F4DDA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AE666E-0E0A-4962-AD63-BE98A9EC70F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DCC493-C2A7-4B75-BE6E-CEFA6E109A0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425547-455C-4D3D-A9B5-91871C6BADE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92CD44-0F2B-47C4-89A0-85FE8036F1BE}"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2BF36F-E571-459A-AF66-D6E0FA31F20A}"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249265-0892-4BFF-BD56-38F5852FDB00}"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005BB2-9F26-49FF-86BE-A9D63CCA21B4}"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F9E0C2A-F64F-4724-9BB2-297037A9F6F0}"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EFC04C6-18A1-417B-9739-A1DDD68597FA}"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F9D117D-F412-4FF3-A078-55B98CC8AA0F}"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BFC26F-E761-418E-BA2F-968D3F3A7C8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6A8A14-D821-4D85-B82D-63B82A12AFD0}"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4157B3-1E6F-412F-970E-38A8D5FCD76D}"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02B0CE-F984-410D-8B40-0C9BC889DB4E}"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B576B8-7843-4160-91BD-E8D4F138C01A}"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04882B-1383-49F5-AE47-864922C004A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84CD591-C300-4883-8685-4C17CFD89B86}"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94D8D53-9928-4E85-8EF2-1A638CFFE6D8}"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66A9B95-FD1E-4862-8BA8-62A7E383087A}"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99B9355-5328-4E4B-895A-B9E52A0711F5}"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A136934-7FB6-4ADA-88E5-19EB8E231A6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F5620255-16A5-484B-AA81-9B6CD7451476}"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636836B1-524A-4E42-BC5A-0A57C34836EB}"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EC983FE4-8553-4A4D-8D0A-5DF2BC27ED3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1A02603-BCFC-41C0-B8A2-2571C977D23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B200D92F-C47F-4936-94E2-FFDEEEB4DF01}"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F1102F9-CCFC-4B92-95F4-2F02ACA7BCF6}"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D8E8A43-9356-4A76-BE5E-BEE39FEB65D3}"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397C576-10F0-42E5-AC00-E369D494FCD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DE541F-9394-4BA3-AE05-7E8D7721BF7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84DE972-C93D-430F-B96D-B7F48A70718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48DB272-C687-4406-9F29-9DC4387E17A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135597D-916E-49A0-9C34-36B3979D2FE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8321AA39-5B5D-4A21-8714-8AADFE2D033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8EC7FBA-7756-474D-AA96-E097CE86346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D7B2786-7EB8-4ADD-996B-D3DB9EDCE60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4FD6D45-7A7A-4FC0-8C42-F964D652E59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9D9EC56-E541-41BD-9FFC-A20B355C863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B7278D3-821F-4EA4-A0AE-2B23C723F30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634DADA-0EE8-478C-B690-77D408D5A71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237D89-B291-4826-B538-8D0D57F1AFF5}" type="datetimeFigureOut">
              <a:rPr lang="en-US" smtClean="0">
                <a:solidFill>
                  <a:prstClr val="black">
                    <a:tint val="75000"/>
                  </a:prstClr>
                </a:solidFill>
              </a:rPr>
              <a:pPr/>
              <a:t>8/23/2013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015628-DD3C-41C0-8A97-0C90B391A1E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237D89-B291-4826-B538-8D0D57F1AFF5}" type="datetimeFigureOut">
              <a:rPr lang="en-US" smtClean="0">
                <a:solidFill>
                  <a:prstClr val="black">
                    <a:tint val="75000"/>
                  </a:prstClr>
                </a:solidFill>
              </a:rPr>
              <a:pPr/>
              <a:t>8/23/2013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015628-DD3C-41C0-8A97-0C90B391A1E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F487F45-BE72-4365-B284-FD6F41FA43C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237D89-B291-4826-B538-8D0D57F1AFF5}" type="datetimeFigureOut">
              <a:rPr lang="en-US" smtClean="0">
                <a:solidFill>
                  <a:prstClr val="black">
                    <a:tint val="75000"/>
                  </a:prstClr>
                </a:solidFill>
              </a:rPr>
              <a:pPr/>
              <a:t>8/23/2013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015628-DD3C-41C0-8A97-0C90B391A1E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237D89-B291-4826-B538-8D0D57F1AFF5}" type="datetimeFigureOut">
              <a:rPr lang="en-US" smtClean="0">
                <a:solidFill>
                  <a:prstClr val="black">
                    <a:tint val="75000"/>
                  </a:prstClr>
                </a:solidFill>
              </a:rPr>
              <a:pPr/>
              <a:t>8/23/2013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015628-DD3C-41C0-8A97-0C90B391A1E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237D89-B291-4826-B538-8D0D57F1AFF5}" type="datetimeFigureOut">
              <a:rPr lang="en-US" smtClean="0">
                <a:solidFill>
                  <a:prstClr val="black">
                    <a:tint val="75000"/>
                  </a:prstClr>
                </a:solidFill>
              </a:rPr>
              <a:pPr/>
              <a:t>8/23/2013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8015628-DD3C-41C0-8A97-0C90B391A1E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237D89-B291-4826-B538-8D0D57F1AFF5}" type="datetimeFigureOut">
              <a:rPr lang="en-US" smtClean="0">
                <a:solidFill>
                  <a:prstClr val="black">
                    <a:tint val="75000"/>
                  </a:prstClr>
                </a:solidFill>
              </a:rPr>
              <a:pPr/>
              <a:t>8/23/2013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015628-DD3C-41C0-8A97-0C90B391A1E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37D89-B291-4826-B538-8D0D57F1AFF5}" type="datetimeFigureOut">
              <a:rPr lang="en-US" smtClean="0">
                <a:solidFill>
                  <a:prstClr val="black">
                    <a:tint val="75000"/>
                  </a:prstClr>
                </a:solidFill>
              </a:rPr>
              <a:pPr/>
              <a:t>8/23/2013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8015628-DD3C-41C0-8A97-0C90B391A1E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237D89-B291-4826-B538-8D0D57F1AFF5}" type="datetimeFigureOut">
              <a:rPr lang="en-US" smtClean="0">
                <a:solidFill>
                  <a:prstClr val="black">
                    <a:tint val="75000"/>
                  </a:prstClr>
                </a:solidFill>
              </a:rPr>
              <a:pPr/>
              <a:t>8/23/2013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015628-DD3C-41C0-8A97-0C90B391A1E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237D89-B291-4826-B538-8D0D57F1AFF5}" type="datetimeFigureOut">
              <a:rPr lang="en-US" smtClean="0">
                <a:solidFill>
                  <a:prstClr val="black">
                    <a:tint val="75000"/>
                  </a:prstClr>
                </a:solidFill>
              </a:rPr>
              <a:pPr/>
              <a:t>8/23/2013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015628-DD3C-41C0-8A97-0C90B391A1E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237D89-B291-4826-B538-8D0D57F1AFF5}" type="datetimeFigureOut">
              <a:rPr lang="en-US" smtClean="0">
                <a:solidFill>
                  <a:prstClr val="black">
                    <a:tint val="75000"/>
                  </a:prstClr>
                </a:solidFill>
              </a:rPr>
              <a:pPr/>
              <a:t>8/23/2013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015628-DD3C-41C0-8A97-0C90B391A1E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237D89-B291-4826-B538-8D0D57F1AFF5}" type="datetimeFigureOut">
              <a:rPr lang="en-US" smtClean="0">
                <a:solidFill>
                  <a:prstClr val="black">
                    <a:tint val="75000"/>
                  </a:prstClr>
                </a:solidFill>
              </a:rPr>
              <a:pPr/>
              <a:t>8/23/2013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015628-DD3C-41C0-8A97-0C90B391A1E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91381D-D470-4C7D-89A9-F32B1C9DD10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D08AB4-3D19-4955-BBFC-55AE36B93793}" type="slidenum">
              <a:rPr lang="en-US">
                <a:solidFill>
                  <a:srgbClr val="000000"/>
                </a:solidFill>
              </a:rPr>
              <a:pPr>
                <a:defRPr/>
              </a:pPr>
              <a:t>‹#›</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F78CBCAC-9FC8-433D-9945-A54E4CC7BC9C}"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2F4D243C-C5C8-4994-9F2D-6C1AFD32432C}"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42F667B8-4C64-4544-83FD-B5CF00F80D10}" type="slidenum">
              <a:rPr lang="en-US">
                <a:solidFill>
                  <a:srgbClr val="FFFFFF"/>
                </a:solidFill>
              </a:rPr>
              <a:pPr>
                <a:defRPr/>
              </a:pPr>
              <a:t>‹#›</a:t>
            </a:fld>
            <a:endParaRPr lang="en-US">
              <a:solidFill>
                <a:srgbClr val="FFFFFF"/>
              </a:solidFill>
            </a:endParaRP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24" charset="0"/>
        </a:defRPr>
      </a:lvl2pPr>
      <a:lvl3pPr algn="ctr" rtl="0" eaLnBrk="0" fontAlgn="base" hangingPunct="0">
        <a:spcBef>
          <a:spcPct val="0"/>
        </a:spcBef>
        <a:spcAft>
          <a:spcPct val="0"/>
        </a:spcAft>
        <a:defRPr sz="4400">
          <a:solidFill>
            <a:schemeClr val="tx2"/>
          </a:solidFill>
          <a:latin typeface="Times New Roman" pitchFamily="-124" charset="0"/>
        </a:defRPr>
      </a:lvl3pPr>
      <a:lvl4pPr algn="ctr" rtl="0" eaLnBrk="0" fontAlgn="base" hangingPunct="0">
        <a:spcBef>
          <a:spcPct val="0"/>
        </a:spcBef>
        <a:spcAft>
          <a:spcPct val="0"/>
        </a:spcAft>
        <a:defRPr sz="4400">
          <a:solidFill>
            <a:schemeClr val="tx2"/>
          </a:solidFill>
          <a:latin typeface="Times New Roman" pitchFamily="-124" charset="0"/>
        </a:defRPr>
      </a:lvl4pPr>
      <a:lvl5pPr algn="ctr" rtl="0" eaLnBrk="0" fontAlgn="base" hangingPunct="0">
        <a:spcBef>
          <a:spcPct val="0"/>
        </a:spcBef>
        <a:spcAft>
          <a:spcPct val="0"/>
        </a:spcAft>
        <a:defRPr sz="4400">
          <a:solidFill>
            <a:schemeClr val="tx2"/>
          </a:solidFill>
          <a:latin typeface="Times New Roman" pitchFamily="-124" charset="0"/>
        </a:defRPr>
      </a:lvl5pPr>
      <a:lvl6pPr marL="457200" algn="ctr" rtl="0" eaLnBrk="0" fontAlgn="base" hangingPunct="0">
        <a:spcBef>
          <a:spcPct val="0"/>
        </a:spcBef>
        <a:spcAft>
          <a:spcPct val="0"/>
        </a:spcAft>
        <a:defRPr sz="4400">
          <a:solidFill>
            <a:schemeClr val="tx2"/>
          </a:solidFill>
          <a:latin typeface="Times New Roman" pitchFamily="-124" charset="0"/>
        </a:defRPr>
      </a:lvl6pPr>
      <a:lvl7pPr marL="914400" algn="ctr" rtl="0" eaLnBrk="0" fontAlgn="base" hangingPunct="0">
        <a:spcBef>
          <a:spcPct val="0"/>
        </a:spcBef>
        <a:spcAft>
          <a:spcPct val="0"/>
        </a:spcAft>
        <a:defRPr sz="4400">
          <a:solidFill>
            <a:schemeClr val="tx2"/>
          </a:solidFill>
          <a:latin typeface="Times New Roman" pitchFamily="-124" charset="0"/>
        </a:defRPr>
      </a:lvl7pPr>
      <a:lvl8pPr marL="1371600" algn="ctr" rtl="0" eaLnBrk="0" fontAlgn="base" hangingPunct="0">
        <a:spcBef>
          <a:spcPct val="0"/>
        </a:spcBef>
        <a:spcAft>
          <a:spcPct val="0"/>
        </a:spcAft>
        <a:defRPr sz="4400">
          <a:solidFill>
            <a:schemeClr val="tx2"/>
          </a:solidFill>
          <a:latin typeface="Times New Roman" pitchFamily="-124" charset="0"/>
        </a:defRPr>
      </a:lvl8pPr>
      <a:lvl9pPr marL="1828800" algn="ctr" rtl="0" eaLnBrk="0" fontAlgn="base" hangingPunct="0">
        <a:spcBef>
          <a:spcPct val="0"/>
        </a:spcBef>
        <a:spcAft>
          <a:spcPct val="0"/>
        </a:spcAft>
        <a:defRPr sz="4400">
          <a:solidFill>
            <a:schemeClr val="tx2"/>
          </a:solidFill>
          <a:latin typeface="Times New Roman" pitchFamily="-124"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D584F59-53B7-4660-B553-CFE3A18D4A1B}" type="slidenum">
              <a:rPr lang="en-US">
                <a:solidFill>
                  <a:srgbClr val="FFFFFF"/>
                </a:solidFill>
              </a:rPr>
              <a:pPr/>
              <a:t>‹#›</a:t>
            </a:fld>
            <a:endParaRPr lang="en-US">
              <a:solidFill>
                <a:srgbClr val="FFFFFF"/>
              </a:solidFill>
            </a:endParaRPr>
          </a:p>
        </p:txBody>
      </p:sp>
    </p:spTree>
  </p:cSld>
  <p:clrMap bg1="dk1" tx1="lt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FB1A642-FAAC-4E2F-B1AE-B0F6A73683D0}"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37D89-B291-4826-B538-8D0D57F1AFF5}" type="datetimeFigureOut">
              <a:rPr lang="en-US" smtClean="0">
                <a:solidFill>
                  <a:prstClr val="black">
                    <a:tint val="75000"/>
                  </a:prstClr>
                </a:solidFill>
              </a:rPr>
              <a:pPr/>
              <a:t>8/23/2013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15628-DD3C-41C0-8A97-0C90B391A1E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9.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4.wmf"/><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11.e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13.emf"/><Relationship Id="rId4" Type="http://schemas.openxmlformats.org/officeDocument/2006/relationships/image" Target="../media/image10.emf"/><Relationship Id="rId9" Type="http://schemas.openxmlformats.org/officeDocument/2006/relationships/oleObject" Target="../embeddings/oleObject5.bin"/><Relationship Id="rId14" Type="http://schemas.openxmlformats.org/officeDocument/2006/relationships/image" Target="../media/image15.wmf"/></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oleObject" Target="../embeddings/oleObject13.bin"/><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20.emf"/><Relationship Id="rId2" Type="http://schemas.openxmlformats.org/officeDocument/2006/relationships/slideLayout" Target="../slideLayouts/slideLayout18.xml"/><Relationship Id="rId16" Type="http://schemas.openxmlformats.org/officeDocument/2006/relationships/image" Target="../media/image22.emf"/><Relationship Id="rId1" Type="http://schemas.openxmlformats.org/officeDocument/2006/relationships/vmlDrawing" Target="../drawings/vmlDrawing3.vml"/><Relationship Id="rId6" Type="http://schemas.openxmlformats.org/officeDocument/2006/relationships/image" Target="../media/image17.emf"/><Relationship Id="rId11" Type="http://schemas.openxmlformats.org/officeDocument/2006/relationships/oleObject" Target="../embeddings/oleObject12.bin"/><Relationship Id="rId5" Type="http://schemas.openxmlformats.org/officeDocument/2006/relationships/oleObject" Target="../embeddings/oleObject9.bin"/><Relationship Id="rId15" Type="http://schemas.openxmlformats.org/officeDocument/2006/relationships/oleObject" Target="../embeddings/oleObject14.bin"/><Relationship Id="rId10" Type="http://schemas.openxmlformats.org/officeDocument/2006/relationships/image" Target="../media/image19.emf"/><Relationship Id="rId4" Type="http://schemas.openxmlformats.org/officeDocument/2006/relationships/image" Target="../media/image16.emf"/><Relationship Id="rId9" Type="http://schemas.openxmlformats.org/officeDocument/2006/relationships/oleObject" Target="../embeddings/oleObject11.bin"/><Relationship Id="rId14" Type="http://schemas.openxmlformats.org/officeDocument/2006/relationships/image" Target="../media/image21.emf"/></Relationships>
</file>

<file path=ppt/slides/_rels/slide18.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7.emf"/><Relationship Id="rId2" Type="http://schemas.openxmlformats.org/officeDocument/2006/relationships/slideLayout" Target="../slideLayouts/slideLayout18.xml"/><Relationship Id="rId16" Type="http://schemas.openxmlformats.org/officeDocument/2006/relationships/image" Target="../media/image29.emf"/><Relationship Id="rId1" Type="http://schemas.openxmlformats.org/officeDocument/2006/relationships/vmlDrawing" Target="../drawings/vmlDrawing4.vml"/><Relationship Id="rId6" Type="http://schemas.openxmlformats.org/officeDocument/2006/relationships/image" Target="../media/image24.e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oleObject" Target="../embeddings/oleObject21.bin"/><Relationship Id="rId10" Type="http://schemas.openxmlformats.org/officeDocument/2006/relationships/image" Target="../media/image26.emf"/><Relationship Id="rId4" Type="http://schemas.openxmlformats.org/officeDocument/2006/relationships/image" Target="../media/image23.emf"/><Relationship Id="rId9" Type="http://schemas.openxmlformats.org/officeDocument/2006/relationships/oleObject" Target="../embeddings/oleObject18.bin"/><Relationship Id="rId14" Type="http://schemas.openxmlformats.org/officeDocument/2006/relationships/image" Target="../media/image28.emf"/></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52.xml"/><Relationship Id="rId1" Type="http://schemas.openxmlformats.org/officeDocument/2006/relationships/vmlDrawing" Target="../drawings/vmlDrawing5.vml"/><Relationship Id="rId6" Type="http://schemas.openxmlformats.org/officeDocument/2006/relationships/image" Target="../media/image32.png"/><Relationship Id="rId5" Type="http://schemas.openxmlformats.org/officeDocument/2006/relationships/oleObject" Target="../embeddings/oleObject23.bin"/><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9.emf"/></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080915.jpg%20%20%20%20%20%20%20%20%20%20%20%20%20%20%20%20%20%20%20%20%20%20%20%20%20%20%20%20%20%20%20%20%20%20%20%20%20%20%20%20%20%20%20%20%20%20%20%20%20%20%20%20%20%20%20000356F4%0cMacintosh%20HD%20%20%20%20%20%20%20%20%20%20%20%20%20%20%20%20%20%20%20ABA78158:" TargetMode="External"/><Relationship Id="rId2" Type="http://schemas.openxmlformats.org/officeDocument/2006/relationships/image" Target="../media/image34.jpe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080915.jpg%20%20%20%20%20%20%20%20%20%20%20%20%20%20%20%20%20%20%20%20%20%20%20%20%20%20%20%20%20%20%20%20%20%20%20%20%20%20%20%20%20%20%20%20%20%20%20%20%20%20%20%20%20%20%20000356F4%0cMacintosh%20HD%20%20%20%20%20%20%20%20%20%20%20%20%20%20%20%20%20%20%20ABA78158:" TargetMode="External"/><Relationship Id="rId2" Type="http://schemas.openxmlformats.org/officeDocument/2006/relationships/image" Target="../media/image34.jpe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image" Target="%080915.jpg%20%20%20%20%20%20%20%20%20%20%20%20%20%20%20%20%20%20%20%20%20%20%20%20%20%20%20%20%20%20%20%20%20%20%20%20%20%20%20%20%20%20%20%20%20%20%20%20%20%20%20%20%20%20%20000356F4%0cMacintosh%20HD%20%20%20%20%20%20%20%20%20%20%20%20%20%20%20%20%20%20%20ABA78158:" TargetMode="External"/><Relationship Id="rId2" Type="http://schemas.openxmlformats.org/officeDocument/2006/relationships/image" Target="../media/image34.jpe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image" Target="%080915.jpg%20%20%20%20%20%20%20%20%20%20%20%20%20%20%20%20%20%20%20%20%20%20%20%20%20%20%20%20%20%20%20%20%20%20%20%20%20%20%20%20%20%20%20%20%20%20%20%20%20%20%20%20%20%20%20000356F4%0cMacintosh%20HD%20%20%20%20%20%20%20%20%20%20%20%20%20%20%20%20%20%20%20ABA78158:" TargetMode="External"/><Relationship Id="rId2" Type="http://schemas.openxmlformats.org/officeDocument/2006/relationships/image" Target="../media/image34.jpe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3" Type="http://schemas.openxmlformats.org/officeDocument/2006/relationships/image" Target="%080915.jpg%20%20%20%20%20%20%20%20%20%20%20%20%20%20%20%20%20%20%20%20%20%20%20%20%20%20%20%20%20%20%20%20%20%20%20%20%20%20%20%20%20%20%20%20%20%20%20%20%20%20%20%20%20%20%20000356F4%0cMacintosh%20HD%20%20%20%20%20%20%20%20%20%20%20%20%20%20%20%20%20%20%20ABA78158:" TargetMode="External"/><Relationship Id="rId2" Type="http://schemas.openxmlformats.org/officeDocument/2006/relationships/image" Target="../media/image34.jpe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3.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52.xml"/><Relationship Id="rId1" Type="http://schemas.openxmlformats.org/officeDocument/2006/relationships/vmlDrawing" Target="../drawings/vmlDrawing7.vml"/><Relationship Id="rId6" Type="http://schemas.openxmlformats.org/officeDocument/2006/relationships/image" Target="../media/image32.png"/><Relationship Id="rId5" Type="http://schemas.openxmlformats.org/officeDocument/2006/relationships/oleObject" Target="../embeddings/oleObject26.bin"/><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571473" y="428604"/>
            <a:ext cx="7500989" cy="523220"/>
          </a:xfrm>
          <a:prstGeom prst="rect">
            <a:avLst/>
          </a:prstGeom>
          <a:noFill/>
        </p:spPr>
        <p:txBody>
          <a:bodyPr wrap="square" rtlCol="0">
            <a:spAutoFit/>
          </a:bodyPr>
          <a:lstStyle/>
          <a:p>
            <a:pPr algn="ctr"/>
            <a:r>
              <a:rPr lang="en-US" sz="2800" dirty="0" smtClean="0">
                <a:solidFill>
                  <a:srgbClr val="000000"/>
                </a:solidFill>
              </a:rPr>
              <a:t>Hodgkin &amp; Huxley II. Voltage Clamp</a:t>
            </a:r>
            <a:endParaRPr lang="en-US" sz="2800" dirty="0">
              <a:solidFill>
                <a:srgbClr val="000000"/>
              </a:solidFill>
              <a:latin typeface="Baskerville Old Face" pitchFamily="18" charset="0"/>
            </a:endParaRPr>
          </a:p>
        </p:txBody>
      </p:sp>
      <p:sp>
        <p:nvSpPr>
          <p:cNvPr id="3" name="TextBox 2"/>
          <p:cNvSpPr txBox="1"/>
          <p:nvPr/>
        </p:nvSpPr>
        <p:spPr>
          <a:xfrm>
            <a:off x="0" y="4500570"/>
            <a:ext cx="1713931" cy="1200329"/>
          </a:xfrm>
          <a:prstGeom prst="rect">
            <a:avLst/>
          </a:prstGeom>
          <a:noFill/>
        </p:spPr>
        <p:txBody>
          <a:bodyPr wrap="none" rtlCol="0">
            <a:spAutoFit/>
          </a:bodyPr>
          <a:lstStyle/>
          <a:p>
            <a:r>
              <a:rPr lang="en-US" dirty="0" smtClean="0">
                <a:solidFill>
                  <a:srgbClr val="000000"/>
                </a:solidFill>
                <a:latin typeface="Baskerville Old Face" pitchFamily="18" charset="0"/>
              </a:rPr>
              <a:t>MK </a:t>
            </a:r>
            <a:r>
              <a:rPr lang="en-US" dirty="0">
                <a:solidFill>
                  <a:srgbClr val="000000"/>
                </a:solidFill>
                <a:latin typeface="Baskerville Old Face" pitchFamily="18" charset="0"/>
              </a:rPr>
              <a:t>Mathew</a:t>
            </a:r>
          </a:p>
          <a:p>
            <a:r>
              <a:rPr lang="en-US" sz="1200" dirty="0">
                <a:solidFill>
                  <a:srgbClr val="000000"/>
                </a:solidFill>
              </a:rPr>
              <a:t>NCBS, TIFR</a:t>
            </a:r>
          </a:p>
          <a:p>
            <a:r>
              <a:rPr lang="en-US" sz="1200" dirty="0">
                <a:solidFill>
                  <a:srgbClr val="000000"/>
                </a:solidFill>
              </a:rPr>
              <a:t>UAS – GKVK Campus</a:t>
            </a:r>
          </a:p>
          <a:p>
            <a:r>
              <a:rPr lang="en-US" sz="1200" dirty="0">
                <a:solidFill>
                  <a:srgbClr val="000000"/>
                </a:solidFill>
              </a:rPr>
              <a:t>Bangalore</a:t>
            </a:r>
          </a:p>
          <a:p>
            <a:endParaRPr lang="en-US" dirty="0">
              <a:solidFill>
                <a:srgbClr val="000000"/>
              </a:solidFill>
            </a:endParaRPr>
          </a:p>
        </p:txBody>
      </p:sp>
      <p:pic>
        <p:nvPicPr>
          <p:cNvPr id="113667" name="Picture 3"/>
          <p:cNvPicPr>
            <a:picLocks noChangeAspect="1" noChangeArrowheads="1"/>
          </p:cNvPicPr>
          <p:nvPr/>
        </p:nvPicPr>
        <p:blipFill>
          <a:blip r:embed="rId2" cstate="print"/>
          <a:srcRect/>
          <a:stretch>
            <a:fillRect/>
          </a:stretch>
        </p:blipFill>
        <p:spPr bwMode="auto">
          <a:xfrm>
            <a:off x="135810" y="2357430"/>
            <a:ext cx="8872377" cy="2143140"/>
          </a:xfrm>
          <a:prstGeom prst="rect">
            <a:avLst/>
          </a:prstGeom>
          <a:noFill/>
          <a:ln w="9525">
            <a:noFill/>
            <a:miter lim="800000"/>
            <a:headEnd/>
            <a:tailEnd/>
          </a:ln>
          <a:effectLst/>
        </p:spPr>
      </p:pic>
      <p:sp>
        <p:nvSpPr>
          <p:cNvPr id="5" name="Rectangle 4"/>
          <p:cNvSpPr/>
          <p:nvPr/>
        </p:nvSpPr>
        <p:spPr>
          <a:xfrm>
            <a:off x="3923928" y="5109167"/>
            <a:ext cx="5220072" cy="1477328"/>
          </a:xfrm>
          <a:prstGeom prst="rect">
            <a:avLst/>
          </a:prstGeom>
        </p:spPr>
        <p:txBody>
          <a:bodyPr wrap="square">
            <a:spAutoFit/>
          </a:bodyPr>
          <a:lstStyle/>
          <a:p>
            <a:r>
              <a:rPr lang="en-US" dirty="0" smtClean="0">
                <a:solidFill>
                  <a:srgbClr val="FFFFFF"/>
                </a:solidFill>
              </a:rPr>
              <a:t>IBRO Course in Neuroscience</a:t>
            </a:r>
            <a:endParaRPr lang="en-GB" dirty="0" smtClean="0">
              <a:solidFill>
                <a:srgbClr val="FFFFFF"/>
              </a:solidFill>
            </a:endParaRPr>
          </a:p>
          <a:p>
            <a:r>
              <a:rPr lang="en-US" dirty="0" smtClean="0">
                <a:solidFill>
                  <a:srgbClr val="FFFFFF"/>
                </a:solidFill>
              </a:rPr>
              <a:t>Center for Cognitive </a:t>
            </a:r>
            <a:r>
              <a:rPr lang="en-US" dirty="0">
                <a:solidFill>
                  <a:srgbClr val="FFFFFF"/>
                </a:solidFill>
              </a:rPr>
              <a:t>N</a:t>
            </a:r>
            <a:r>
              <a:rPr lang="en-US" dirty="0" smtClean="0">
                <a:solidFill>
                  <a:srgbClr val="FFFFFF"/>
                </a:solidFill>
              </a:rPr>
              <a:t>euroscience &amp; Semantics, University of </a:t>
            </a:r>
            <a:r>
              <a:rPr lang="en-US" dirty="0">
                <a:solidFill>
                  <a:srgbClr val="FFFFFF"/>
                </a:solidFill>
              </a:rPr>
              <a:t>L</a:t>
            </a:r>
            <a:r>
              <a:rPr lang="en-US" dirty="0" smtClean="0">
                <a:solidFill>
                  <a:srgbClr val="FFFFFF"/>
                </a:solidFill>
              </a:rPr>
              <a:t>atvia</a:t>
            </a:r>
            <a:endParaRPr lang="en-GB" dirty="0" smtClean="0">
              <a:solidFill>
                <a:srgbClr val="FFFFFF"/>
              </a:solidFill>
            </a:endParaRPr>
          </a:p>
          <a:p>
            <a:r>
              <a:rPr lang="en-US" dirty="0" smtClean="0">
                <a:solidFill>
                  <a:srgbClr val="FFFFFF"/>
                </a:solidFill>
              </a:rPr>
              <a:t>Riga, </a:t>
            </a:r>
            <a:r>
              <a:rPr lang="en-US" dirty="0">
                <a:solidFill>
                  <a:srgbClr val="FFFFFF"/>
                </a:solidFill>
              </a:rPr>
              <a:t>L</a:t>
            </a:r>
            <a:r>
              <a:rPr lang="en-US" dirty="0" smtClean="0">
                <a:solidFill>
                  <a:srgbClr val="FFFFFF"/>
                </a:solidFill>
              </a:rPr>
              <a:t>atvia</a:t>
            </a:r>
            <a:endParaRPr lang="en-GB" dirty="0" smtClean="0">
              <a:solidFill>
                <a:srgbClr val="FFFFFF"/>
              </a:solidFill>
            </a:endParaRPr>
          </a:p>
          <a:p>
            <a:r>
              <a:rPr lang="en-US" dirty="0" smtClean="0">
                <a:solidFill>
                  <a:srgbClr val="FFFFFF"/>
                </a:solidFill>
              </a:rPr>
              <a:t>August 21-August 29,  2013</a:t>
            </a:r>
            <a:endParaRPr lang="en-GB" dirty="0">
              <a:solidFill>
                <a:srgbClr val="FFFFFF"/>
              </a:solidFill>
            </a:endParaRPr>
          </a:p>
        </p:txBody>
      </p:sp>
    </p:spTree>
    <p:extLst>
      <p:ext uri="{BB962C8B-B14F-4D97-AF65-F5344CB8AC3E}">
        <p14:creationId xmlns:p14="http://schemas.microsoft.com/office/powerpoint/2010/main" val="3710034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2000250" y="1285875"/>
          <a:ext cx="5238750" cy="4248150"/>
        </p:xfrm>
        <a:graphic>
          <a:graphicData uri="http://schemas.openxmlformats.org/presentationml/2006/ole">
            <mc:AlternateContent xmlns:mc="http://schemas.openxmlformats.org/markup-compatibility/2006">
              <mc:Choice xmlns:v="urn:schemas-microsoft-com:vml" Requires="v">
                <p:oleObj spid="_x0000_s7184" name="Drawing" r:id="rId3" imgW="5238514" imgH="4248015" progId="Canvas.Drawing.X">
                  <p:embed/>
                </p:oleObj>
              </mc:Choice>
              <mc:Fallback>
                <p:oleObj name="Drawing" r:id="rId3" imgW="5238514" imgH="4248015" progId="Canvas.Drawing.X">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0" y="1285875"/>
                        <a:ext cx="5238750" cy="424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 name="Straight Connector 4"/>
          <p:cNvCxnSpPr/>
          <p:nvPr/>
        </p:nvCxnSpPr>
        <p:spPr>
          <a:xfrm>
            <a:off x="2786063" y="3284538"/>
            <a:ext cx="207168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4034632" y="4107656"/>
            <a:ext cx="1644650" cy="1587"/>
          </a:xfrm>
          <a:prstGeom prst="line">
            <a:avLst/>
          </a:prstGeom>
        </p:spPr>
        <p:style>
          <a:lnRef idx="1">
            <a:schemeClr val="accent1"/>
          </a:lnRef>
          <a:fillRef idx="0">
            <a:schemeClr val="accent1"/>
          </a:fillRef>
          <a:effectRef idx="0">
            <a:schemeClr val="accent1"/>
          </a:effectRef>
          <a:fontRef idx="minor">
            <a:schemeClr val="tx1"/>
          </a:fontRef>
        </p:style>
      </p:cxnSp>
      <p:sp>
        <p:nvSpPr>
          <p:cNvPr id="1029" name="TextBox 7"/>
          <p:cNvSpPr txBox="1">
            <a:spLocks noChangeArrowheads="1"/>
          </p:cNvSpPr>
          <p:nvPr/>
        </p:nvSpPr>
        <p:spPr bwMode="auto">
          <a:xfrm>
            <a:off x="5286375" y="4071938"/>
            <a:ext cx="552450" cy="369887"/>
          </a:xfrm>
          <a:prstGeom prst="rect">
            <a:avLst/>
          </a:prstGeom>
          <a:noFill/>
          <a:ln w="9525">
            <a:noFill/>
            <a:miter lim="800000"/>
            <a:headEnd/>
            <a:tailEnd/>
          </a:ln>
        </p:spPr>
        <p:txBody>
          <a:bodyPr wrap="none">
            <a:spAutoFit/>
          </a:bodyPr>
          <a:lstStyle/>
          <a:p>
            <a:r>
              <a:rPr lang="en-US">
                <a:solidFill>
                  <a:srgbClr val="000000"/>
                </a:solidFill>
              </a:rPr>
              <a:t>V</a:t>
            </a:r>
            <a:r>
              <a:rPr lang="en-US" baseline="-25000">
                <a:solidFill>
                  <a:srgbClr val="000000"/>
                </a:solidFill>
              </a:rPr>
              <a:t>1/2</a:t>
            </a:r>
            <a:endParaRPr lang="en-US">
              <a:solidFill>
                <a:srgbClr val="000000"/>
              </a:solidFill>
            </a:endParaRPr>
          </a:p>
        </p:txBody>
      </p:sp>
      <p:cxnSp>
        <p:nvCxnSpPr>
          <p:cNvPr id="13" name="Curved Connector 12"/>
          <p:cNvCxnSpPr/>
          <p:nvPr/>
        </p:nvCxnSpPr>
        <p:spPr>
          <a:xfrm rot="5400000">
            <a:off x="4822032" y="4393406"/>
            <a:ext cx="571500" cy="500063"/>
          </a:xfrm>
          <a:prstGeom prst="curvedConnector3">
            <a:avLst>
              <a:gd name="adj1" fmla="val 50000"/>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948264" y="1412776"/>
            <a:ext cx="0" cy="352839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16200000">
            <a:off x="6827945" y="2973255"/>
            <a:ext cx="898003" cy="369332"/>
          </a:xfrm>
          <a:prstGeom prst="rect">
            <a:avLst/>
          </a:prstGeom>
          <a:noFill/>
        </p:spPr>
        <p:txBody>
          <a:bodyPr wrap="none" rtlCol="0">
            <a:spAutoFit/>
          </a:bodyPr>
          <a:lstStyle/>
          <a:p>
            <a:r>
              <a:rPr lang="en-US" dirty="0">
                <a:solidFill>
                  <a:srgbClr val="0070C0"/>
                </a:solidFill>
              </a:rPr>
              <a:t>G/</a:t>
            </a:r>
            <a:r>
              <a:rPr lang="en-US" dirty="0" err="1">
                <a:solidFill>
                  <a:srgbClr val="0070C0"/>
                </a:solidFill>
              </a:rPr>
              <a:t>G</a:t>
            </a:r>
            <a:r>
              <a:rPr lang="en-US" baseline="-25000" dirty="0" err="1">
                <a:solidFill>
                  <a:srgbClr val="0070C0"/>
                </a:solidFill>
              </a:rPr>
              <a:t>max</a:t>
            </a:r>
            <a:endParaRPr lang="en-US" baseline="-25000" dirty="0">
              <a:solidFill>
                <a:srgbClr val="0070C0"/>
              </a:solidFill>
            </a:endParaRPr>
          </a:p>
        </p:txBody>
      </p:sp>
      <p:sp>
        <p:nvSpPr>
          <p:cNvPr id="11" name="TextBox 10"/>
          <p:cNvSpPr txBox="1"/>
          <p:nvPr/>
        </p:nvSpPr>
        <p:spPr>
          <a:xfrm>
            <a:off x="3419872" y="476672"/>
            <a:ext cx="1665841" cy="461665"/>
          </a:xfrm>
          <a:prstGeom prst="rect">
            <a:avLst/>
          </a:prstGeom>
          <a:noFill/>
        </p:spPr>
        <p:txBody>
          <a:bodyPr wrap="none" rtlCol="0">
            <a:spAutoFit/>
          </a:bodyPr>
          <a:lstStyle/>
          <a:p>
            <a:r>
              <a:rPr lang="en-US" sz="2400" dirty="0" smtClean="0">
                <a:solidFill>
                  <a:schemeClr val="bg1"/>
                </a:solidFill>
              </a:rPr>
              <a:t>C            O</a:t>
            </a:r>
            <a:endParaRPr lang="en-US" sz="2400" dirty="0">
              <a:solidFill>
                <a:schemeClr val="bg1"/>
              </a:solidFill>
            </a:endParaRPr>
          </a:p>
        </p:txBody>
      </p:sp>
      <p:grpSp>
        <p:nvGrpSpPr>
          <p:cNvPr id="16" name="Group 15"/>
          <p:cNvGrpSpPr/>
          <p:nvPr/>
        </p:nvGrpSpPr>
        <p:grpSpPr>
          <a:xfrm>
            <a:off x="3851920" y="692696"/>
            <a:ext cx="792088" cy="72008"/>
            <a:chOff x="6012160" y="620688"/>
            <a:chExt cx="792088" cy="72008"/>
          </a:xfrm>
        </p:grpSpPr>
        <p:cxnSp>
          <p:nvCxnSpPr>
            <p:cNvPr id="14" name="Straight Arrow Connector 13"/>
            <p:cNvCxnSpPr/>
            <p:nvPr/>
          </p:nvCxnSpPr>
          <p:spPr>
            <a:xfrm>
              <a:off x="6012160" y="620688"/>
              <a:ext cx="792088"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012160" y="692696"/>
              <a:ext cx="792088"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cstate="print"/>
          <a:srcRect/>
          <a:stretch>
            <a:fillRect/>
          </a:stretch>
        </p:blipFill>
        <p:spPr bwMode="auto">
          <a:xfrm>
            <a:off x="1187624" y="61787"/>
            <a:ext cx="8857287" cy="6762907"/>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396552" y="476672"/>
            <a:ext cx="5807232" cy="5195945"/>
          </a:xfrm>
          <a:prstGeom prst="rect">
            <a:avLst/>
          </a:prstGeom>
          <a:noFill/>
          <a:ln w="9525">
            <a:noFill/>
            <a:miter lim="800000"/>
            <a:headEnd/>
            <a:tailEnd/>
          </a:ln>
        </p:spPr>
      </p:pic>
      <p:sp>
        <p:nvSpPr>
          <p:cNvPr id="4" name="TextBox 3"/>
          <p:cNvSpPr txBox="1"/>
          <p:nvPr/>
        </p:nvSpPr>
        <p:spPr>
          <a:xfrm>
            <a:off x="7452320" y="1628800"/>
            <a:ext cx="1012778" cy="369332"/>
          </a:xfrm>
          <a:prstGeom prst="rect">
            <a:avLst/>
          </a:prstGeom>
          <a:noFill/>
          <a:ln>
            <a:solidFill>
              <a:schemeClr val="tx1"/>
            </a:solidFill>
          </a:ln>
        </p:spPr>
        <p:txBody>
          <a:bodyPr wrap="none" rtlCol="0">
            <a:spAutoFit/>
          </a:bodyPr>
          <a:lstStyle/>
          <a:p>
            <a:r>
              <a:rPr lang="en-US" dirty="0" smtClean="0"/>
              <a:t>Fits to n</a:t>
            </a:r>
            <a:r>
              <a:rPr lang="en-US" baseline="30000" dirty="0" smtClean="0"/>
              <a:t>4</a:t>
            </a:r>
            <a:endParaRPr lang="en-GB" dirty="0"/>
          </a:p>
        </p:txBody>
      </p:sp>
      <p:cxnSp>
        <p:nvCxnSpPr>
          <p:cNvPr id="8" name="Elbow Connector 7"/>
          <p:cNvCxnSpPr/>
          <p:nvPr/>
        </p:nvCxnSpPr>
        <p:spPr>
          <a:xfrm rot="10800000">
            <a:off x="6156176" y="1628800"/>
            <a:ext cx="1296144" cy="184666"/>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6667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cstate="print"/>
          <a:srcRect/>
          <a:stretch>
            <a:fillRect/>
          </a:stretch>
        </p:blipFill>
        <p:spPr bwMode="auto">
          <a:xfrm>
            <a:off x="1187624" y="61787"/>
            <a:ext cx="8857287" cy="6762907"/>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396552" y="476672"/>
            <a:ext cx="5807232" cy="5195945"/>
          </a:xfrm>
          <a:prstGeom prst="rect">
            <a:avLst/>
          </a:prstGeom>
          <a:noFill/>
          <a:ln w="9525">
            <a:noFill/>
            <a:miter lim="800000"/>
            <a:headEnd/>
            <a:tailEnd/>
          </a:ln>
        </p:spPr>
      </p:pic>
      <p:sp>
        <p:nvSpPr>
          <p:cNvPr id="4" name="TextBox 3"/>
          <p:cNvSpPr txBox="1"/>
          <p:nvPr/>
        </p:nvSpPr>
        <p:spPr>
          <a:xfrm>
            <a:off x="7452320" y="1628800"/>
            <a:ext cx="1012778" cy="369332"/>
          </a:xfrm>
          <a:prstGeom prst="rect">
            <a:avLst/>
          </a:prstGeom>
          <a:noFill/>
          <a:ln>
            <a:solidFill>
              <a:schemeClr val="tx1"/>
            </a:solidFill>
          </a:ln>
        </p:spPr>
        <p:txBody>
          <a:bodyPr wrap="none" rtlCol="0">
            <a:spAutoFit/>
          </a:bodyPr>
          <a:lstStyle/>
          <a:p>
            <a:r>
              <a:rPr lang="en-US" dirty="0" smtClean="0"/>
              <a:t>Fits to n</a:t>
            </a:r>
            <a:r>
              <a:rPr lang="en-US" baseline="30000" dirty="0" smtClean="0"/>
              <a:t>4</a:t>
            </a:r>
            <a:endParaRPr lang="en-GB" dirty="0"/>
          </a:p>
        </p:txBody>
      </p:sp>
      <p:cxnSp>
        <p:nvCxnSpPr>
          <p:cNvPr id="8" name="Elbow Connector 7"/>
          <p:cNvCxnSpPr/>
          <p:nvPr/>
        </p:nvCxnSpPr>
        <p:spPr>
          <a:xfrm rot="10800000">
            <a:off x="6156176" y="1628800"/>
            <a:ext cx="1296144" cy="184666"/>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187624" y="1340768"/>
            <a:ext cx="1835567" cy="369332"/>
          </a:xfrm>
          <a:prstGeom prst="rect">
            <a:avLst/>
          </a:prstGeom>
          <a:noFill/>
          <a:ln>
            <a:solidFill>
              <a:schemeClr val="tx1"/>
            </a:solidFill>
          </a:ln>
        </p:spPr>
        <p:txBody>
          <a:bodyPr wrap="none" rtlCol="0">
            <a:spAutoFit/>
          </a:bodyPr>
          <a:lstStyle/>
          <a:p>
            <a:r>
              <a:rPr lang="en-US" dirty="0" smtClean="0"/>
              <a:t>Limiting value   g</a:t>
            </a:r>
            <a:r>
              <a:rPr lang="en-US" baseline="-25000" dirty="0" smtClean="0"/>
              <a:t>K</a:t>
            </a:r>
            <a:endParaRPr lang="en-GB" dirty="0"/>
          </a:p>
        </p:txBody>
      </p:sp>
      <p:cxnSp>
        <p:nvCxnSpPr>
          <p:cNvPr id="7" name="Elbow Connector 6"/>
          <p:cNvCxnSpPr/>
          <p:nvPr/>
        </p:nvCxnSpPr>
        <p:spPr>
          <a:xfrm flipV="1">
            <a:off x="3023191" y="1124744"/>
            <a:ext cx="1476801" cy="504055"/>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699792" y="1412776"/>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956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5" name="AutoShape 16"/>
          <p:cNvSpPr>
            <a:spLocks noChangeArrowheads="1"/>
          </p:cNvSpPr>
          <p:nvPr/>
        </p:nvSpPr>
        <p:spPr bwMode="auto">
          <a:xfrm>
            <a:off x="2914650" y="3582988"/>
            <a:ext cx="1297310" cy="2060590"/>
          </a:xfrm>
          <a:prstGeom prst="can">
            <a:avLst>
              <a:gd name="adj" fmla="val 60141"/>
            </a:avLst>
          </a:prstGeom>
          <a:solidFill>
            <a:schemeClr val="accent1"/>
          </a:solidFill>
          <a:ln w="9525">
            <a:solidFill>
              <a:schemeClr val="tx1"/>
            </a:solidFill>
            <a:round/>
            <a:headEnd/>
            <a:tailEnd/>
          </a:ln>
        </p:spPr>
        <p:txBody>
          <a:bodyPr wrap="none" anchor="ctr"/>
          <a:lstStyle/>
          <a:p>
            <a:endParaRPr lang="en-US">
              <a:solidFill>
                <a:srgbClr val="FFFFFF"/>
              </a:solidFill>
            </a:endParaRPr>
          </a:p>
        </p:txBody>
      </p:sp>
      <p:sp>
        <p:nvSpPr>
          <p:cNvPr id="19466" name="AutoShape 17"/>
          <p:cNvSpPr>
            <a:spLocks noChangeArrowheads="1"/>
          </p:cNvSpPr>
          <p:nvPr/>
        </p:nvSpPr>
        <p:spPr bwMode="auto">
          <a:xfrm>
            <a:off x="5722938" y="3573463"/>
            <a:ext cx="1296987" cy="2005814"/>
          </a:xfrm>
          <a:prstGeom prst="can">
            <a:avLst>
              <a:gd name="adj" fmla="val 60141"/>
            </a:avLst>
          </a:prstGeom>
          <a:solidFill>
            <a:schemeClr val="accent1"/>
          </a:solidFill>
          <a:ln w="9525">
            <a:solidFill>
              <a:schemeClr val="tx1"/>
            </a:solidFill>
            <a:round/>
            <a:headEnd/>
            <a:tailEnd/>
          </a:ln>
        </p:spPr>
        <p:txBody>
          <a:bodyPr wrap="none" anchor="ctr"/>
          <a:lstStyle/>
          <a:p>
            <a:endParaRPr lang="en-US">
              <a:solidFill>
                <a:srgbClr val="FFFFFF"/>
              </a:solidFill>
            </a:endParaRPr>
          </a:p>
        </p:txBody>
      </p:sp>
      <p:sp>
        <p:nvSpPr>
          <p:cNvPr id="19467" name="Oval 18"/>
          <p:cNvSpPr>
            <a:spLocks noChangeArrowheads="1"/>
          </p:cNvSpPr>
          <p:nvPr/>
        </p:nvSpPr>
        <p:spPr bwMode="auto">
          <a:xfrm rot="17236283">
            <a:off x="5401888" y="3189469"/>
            <a:ext cx="1203065" cy="964989"/>
          </a:xfrm>
          <a:prstGeom prst="ellipse">
            <a:avLst/>
          </a:prstGeom>
          <a:solidFill>
            <a:srgbClr val="00B0F0"/>
          </a:solidFill>
          <a:ln w="9525">
            <a:solidFill>
              <a:schemeClr val="tx1"/>
            </a:solidFill>
            <a:round/>
            <a:headEnd/>
            <a:tailEnd/>
          </a:ln>
        </p:spPr>
        <p:txBody>
          <a:bodyPr wrap="none" anchor="ctr"/>
          <a:lstStyle/>
          <a:p>
            <a:endParaRPr lang="en-US">
              <a:solidFill>
                <a:srgbClr val="FFFFFF"/>
              </a:solidFill>
            </a:endParaRPr>
          </a:p>
        </p:txBody>
      </p:sp>
      <p:sp>
        <p:nvSpPr>
          <p:cNvPr id="19470" name="Text Box 23"/>
          <p:cNvSpPr txBox="1">
            <a:spLocks noChangeArrowheads="1"/>
          </p:cNvSpPr>
          <p:nvPr/>
        </p:nvSpPr>
        <p:spPr bwMode="auto">
          <a:xfrm>
            <a:off x="827088" y="3933825"/>
            <a:ext cx="1800225" cy="641350"/>
          </a:xfrm>
          <a:prstGeom prst="rect">
            <a:avLst/>
          </a:prstGeom>
          <a:noFill/>
          <a:ln w="9525">
            <a:noFill/>
            <a:miter lim="800000"/>
            <a:headEnd/>
            <a:tailEnd/>
          </a:ln>
        </p:spPr>
        <p:txBody>
          <a:bodyPr>
            <a:spAutoFit/>
          </a:bodyPr>
          <a:lstStyle/>
          <a:p>
            <a:r>
              <a:rPr lang="en-US" dirty="0">
                <a:solidFill>
                  <a:srgbClr val="FFFFFF"/>
                </a:solidFill>
              </a:rPr>
              <a:t>(Protein 3D Configurations)</a:t>
            </a:r>
          </a:p>
        </p:txBody>
      </p:sp>
      <p:sp>
        <p:nvSpPr>
          <p:cNvPr id="17" name="TextBox 16"/>
          <p:cNvSpPr txBox="1"/>
          <p:nvPr/>
        </p:nvSpPr>
        <p:spPr>
          <a:xfrm>
            <a:off x="3571868" y="285728"/>
            <a:ext cx="1695721" cy="369332"/>
          </a:xfrm>
          <a:prstGeom prst="rect">
            <a:avLst/>
          </a:prstGeom>
          <a:noFill/>
        </p:spPr>
        <p:txBody>
          <a:bodyPr wrap="none" rtlCol="0">
            <a:spAutoFit/>
          </a:bodyPr>
          <a:lstStyle/>
          <a:p>
            <a:r>
              <a:rPr lang="en-US" dirty="0">
                <a:solidFill>
                  <a:srgbClr val="002060"/>
                </a:solidFill>
              </a:rPr>
              <a:t>K+ CHANNEL </a:t>
            </a:r>
          </a:p>
        </p:txBody>
      </p:sp>
      <p:sp>
        <p:nvSpPr>
          <p:cNvPr id="18" name="TextBox 17"/>
          <p:cNvSpPr txBox="1"/>
          <p:nvPr/>
        </p:nvSpPr>
        <p:spPr>
          <a:xfrm>
            <a:off x="142844" y="2987660"/>
            <a:ext cx="4882106" cy="369332"/>
          </a:xfrm>
          <a:prstGeom prst="rect">
            <a:avLst/>
          </a:prstGeom>
          <a:noFill/>
        </p:spPr>
        <p:txBody>
          <a:bodyPr wrap="none" rtlCol="0">
            <a:spAutoFit/>
          </a:bodyPr>
          <a:lstStyle/>
          <a:p>
            <a:r>
              <a:rPr lang="en-US" dirty="0" smtClean="0">
                <a:solidFill>
                  <a:srgbClr val="002060"/>
                </a:solidFill>
              </a:rPr>
              <a:t>Each of 4 gating particles can be either  ON </a:t>
            </a:r>
            <a:r>
              <a:rPr lang="en-US" dirty="0">
                <a:solidFill>
                  <a:srgbClr val="002060"/>
                </a:solidFill>
              </a:rPr>
              <a:t>or OFF</a:t>
            </a:r>
          </a:p>
        </p:txBody>
      </p:sp>
      <p:sp>
        <p:nvSpPr>
          <p:cNvPr id="19" name="TextBox 18"/>
          <p:cNvSpPr txBox="1"/>
          <p:nvPr/>
        </p:nvSpPr>
        <p:spPr>
          <a:xfrm>
            <a:off x="571472" y="5643578"/>
            <a:ext cx="4919488" cy="923330"/>
          </a:xfrm>
          <a:prstGeom prst="rect">
            <a:avLst/>
          </a:prstGeom>
          <a:noFill/>
        </p:spPr>
        <p:txBody>
          <a:bodyPr wrap="none" rtlCol="0">
            <a:spAutoFit/>
          </a:bodyPr>
          <a:lstStyle/>
          <a:p>
            <a:r>
              <a:rPr lang="en-US" dirty="0">
                <a:solidFill>
                  <a:srgbClr val="002060"/>
                </a:solidFill>
              </a:rPr>
              <a:t>Channel is open when all 4 Gating Particles are </a:t>
            </a:r>
            <a:r>
              <a:rPr lang="en-US" dirty="0" smtClean="0">
                <a:solidFill>
                  <a:srgbClr val="002060"/>
                </a:solidFill>
              </a:rPr>
              <a:t>ON</a:t>
            </a:r>
          </a:p>
          <a:p>
            <a:endParaRPr lang="en-US" dirty="0">
              <a:solidFill>
                <a:srgbClr val="002060"/>
              </a:solidFill>
            </a:endParaRPr>
          </a:p>
          <a:p>
            <a:r>
              <a:rPr lang="en-US" dirty="0" smtClean="0">
                <a:solidFill>
                  <a:srgbClr val="002060"/>
                </a:solidFill>
              </a:rPr>
              <a:t>Probability of the channel being OPEN is then n</a:t>
            </a:r>
            <a:r>
              <a:rPr lang="en-US" baseline="30000" dirty="0" smtClean="0">
                <a:solidFill>
                  <a:srgbClr val="002060"/>
                </a:solidFill>
              </a:rPr>
              <a:t>4</a:t>
            </a:r>
            <a:endParaRPr lang="en-US" dirty="0">
              <a:solidFill>
                <a:srgbClr val="002060"/>
              </a:solidFill>
            </a:endParaRPr>
          </a:p>
        </p:txBody>
      </p:sp>
      <p:cxnSp>
        <p:nvCxnSpPr>
          <p:cNvPr id="8" name="Straight Arrow Connector 7"/>
          <p:cNvCxnSpPr/>
          <p:nvPr/>
        </p:nvCxnSpPr>
        <p:spPr>
          <a:xfrm>
            <a:off x="3131840" y="4320186"/>
            <a:ext cx="0" cy="100410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736134" y="4377681"/>
            <a:ext cx="0" cy="9586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419872" y="4493086"/>
            <a:ext cx="0" cy="100410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707904" y="4575175"/>
            <a:ext cx="0" cy="100410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067944" y="4354975"/>
            <a:ext cx="0" cy="100410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6381493" y="4448892"/>
            <a:ext cx="0" cy="9586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6075434" y="4400387"/>
            <a:ext cx="0" cy="9586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5868144" y="4320186"/>
            <a:ext cx="0" cy="9586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Oval 18"/>
          <p:cNvSpPr>
            <a:spLocks noChangeArrowheads="1"/>
          </p:cNvSpPr>
          <p:nvPr/>
        </p:nvSpPr>
        <p:spPr bwMode="auto">
          <a:xfrm>
            <a:off x="2915170" y="3564400"/>
            <a:ext cx="1152773" cy="790575"/>
          </a:xfrm>
          <a:prstGeom prst="ellipse">
            <a:avLst/>
          </a:prstGeom>
          <a:solidFill>
            <a:srgbClr val="00B0F0"/>
          </a:solidFill>
          <a:ln w="9525">
            <a:solidFill>
              <a:schemeClr val="tx1"/>
            </a:solidFill>
            <a:round/>
            <a:headEnd/>
            <a:tailEnd/>
          </a:ln>
        </p:spPr>
        <p:txBody>
          <a:bodyPr wrap="none" anchor="ctr"/>
          <a:lstStyle/>
          <a:p>
            <a:endParaRPr lang="en-US">
              <a:solidFill>
                <a:srgbClr val="FFFFFF"/>
              </a:solidFill>
            </a:endParaRPr>
          </a:p>
        </p:txBody>
      </p:sp>
      <p:cxnSp>
        <p:nvCxnSpPr>
          <p:cNvPr id="20" name="Straight Arrow Connector 19"/>
          <p:cNvCxnSpPr/>
          <p:nvPr/>
        </p:nvCxnSpPr>
        <p:spPr>
          <a:xfrm>
            <a:off x="8244408" y="1052736"/>
            <a:ext cx="0" cy="100410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6888534" y="1075442"/>
            <a:ext cx="0" cy="9586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588224" y="2276872"/>
            <a:ext cx="486030" cy="369332"/>
          </a:xfrm>
          <a:prstGeom prst="rect">
            <a:avLst/>
          </a:prstGeom>
          <a:noFill/>
        </p:spPr>
        <p:txBody>
          <a:bodyPr wrap="none" rtlCol="0">
            <a:spAutoFit/>
          </a:bodyPr>
          <a:lstStyle/>
          <a:p>
            <a:r>
              <a:rPr lang="en-US" dirty="0" smtClean="0"/>
              <a:t>ON</a:t>
            </a:r>
            <a:endParaRPr lang="en-GB" dirty="0"/>
          </a:p>
        </p:txBody>
      </p:sp>
      <p:sp>
        <p:nvSpPr>
          <p:cNvPr id="4" name="TextBox 3"/>
          <p:cNvSpPr txBox="1"/>
          <p:nvPr/>
        </p:nvSpPr>
        <p:spPr>
          <a:xfrm>
            <a:off x="7983892" y="2276872"/>
            <a:ext cx="548548" cy="369332"/>
          </a:xfrm>
          <a:prstGeom prst="rect">
            <a:avLst/>
          </a:prstGeom>
          <a:noFill/>
        </p:spPr>
        <p:txBody>
          <a:bodyPr wrap="none" rtlCol="0">
            <a:spAutoFit/>
          </a:bodyPr>
          <a:lstStyle/>
          <a:p>
            <a:r>
              <a:rPr lang="en-US" dirty="0" smtClean="0"/>
              <a:t>OFF</a:t>
            </a:r>
            <a:endParaRPr lang="en-GB" dirty="0"/>
          </a:p>
        </p:txBody>
      </p:sp>
      <p:sp>
        <p:nvSpPr>
          <p:cNvPr id="3" name="TextBox 2"/>
          <p:cNvSpPr txBox="1"/>
          <p:nvPr/>
        </p:nvSpPr>
        <p:spPr>
          <a:xfrm>
            <a:off x="571472" y="1075442"/>
            <a:ext cx="4772973" cy="369332"/>
          </a:xfrm>
          <a:prstGeom prst="rect">
            <a:avLst/>
          </a:prstGeom>
          <a:noFill/>
        </p:spPr>
        <p:txBody>
          <a:bodyPr wrap="none" rtlCol="0">
            <a:spAutoFit/>
          </a:bodyPr>
          <a:lstStyle/>
          <a:p>
            <a:r>
              <a:rPr lang="en-US" dirty="0" smtClean="0"/>
              <a:t>Putting n</a:t>
            </a:r>
            <a:r>
              <a:rPr lang="en-US" baseline="30000" dirty="0" smtClean="0"/>
              <a:t>4</a:t>
            </a:r>
            <a:r>
              <a:rPr lang="en-US" dirty="0" smtClean="0"/>
              <a:t> and the voltage dependence together:</a:t>
            </a:r>
            <a:endParaRPr lang="en-GB" dirty="0"/>
          </a:p>
        </p:txBody>
      </p:sp>
      <p:sp>
        <p:nvSpPr>
          <p:cNvPr id="5" name="TextBox 4"/>
          <p:cNvSpPr txBox="1"/>
          <p:nvPr/>
        </p:nvSpPr>
        <p:spPr>
          <a:xfrm>
            <a:off x="1187624" y="1700808"/>
            <a:ext cx="5097742" cy="369332"/>
          </a:xfrm>
          <a:prstGeom prst="rect">
            <a:avLst/>
          </a:prstGeom>
          <a:noFill/>
        </p:spPr>
        <p:txBody>
          <a:bodyPr wrap="none" rtlCol="0">
            <a:spAutoFit/>
          </a:bodyPr>
          <a:lstStyle/>
          <a:p>
            <a:r>
              <a:rPr lang="en-US" dirty="0" smtClean="0"/>
              <a:t>Let the probability of a gating particle being ON be n</a:t>
            </a:r>
            <a:endParaRPr lang="en-GB" dirty="0"/>
          </a:p>
        </p:txBody>
      </p:sp>
    </p:spTree>
    <p:extLst>
      <p:ext uri="{BB962C8B-B14F-4D97-AF65-F5344CB8AC3E}">
        <p14:creationId xmlns:p14="http://schemas.microsoft.com/office/powerpoint/2010/main" val="2521814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algn="ctr" fontAlgn="base">
              <a:spcBef>
                <a:spcPct val="0"/>
              </a:spcBef>
              <a:spcAft>
                <a:spcPct val="0"/>
              </a:spcAft>
              <a:defRPr/>
            </a:pPr>
            <a:r>
              <a:rPr lang="en-US" sz="4400" kern="0" dirty="0">
                <a:solidFill>
                  <a:srgbClr val="000000"/>
                </a:solidFill>
              </a:rPr>
              <a:t>The Potassium </a:t>
            </a:r>
            <a:r>
              <a:rPr lang="en-US" sz="4400" kern="0" dirty="0" smtClean="0">
                <a:solidFill>
                  <a:srgbClr val="000000"/>
                </a:solidFill>
              </a:rPr>
              <a:t>Channel</a:t>
            </a:r>
            <a:endParaRPr lang="en-US" sz="4400" kern="0" dirty="0">
              <a:solidFill>
                <a:srgbClr val="000000"/>
              </a:solidFill>
            </a:endParaRPr>
          </a:p>
        </p:txBody>
      </p:sp>
      <p:sp>
        <p:nvSpPr>
          <p:cNvPr id="3" name="Rectangle 3"/>
          <p:cNvSpPr txBox="1">
            <a:spLocks noChangeArrowheads="1"/>
          </p:cNvSpPr>
          <p:nvPr/>
        </p:nvSpPr>
        <p:spPr>
          <a:xfrm>
            <a:off x="755650" y="1412875"/>
            <a:ext cx="7859713" cy="4533900"/>
          </a:xfrm>
          <a:prstGeom prst="rect">
            <a:avLst/>
          </a:prstGeom>
        </p:spPr>
        <p:txBody>
          <a:bodyPr/>
          <a:lstStyle/>
          <a:p>
            <a:pPr marL="342900" indent="-342900" fontAlgn="base">
              <a:spcBef>
                <a:spcPct val="20000"/>
              </a:spcBef>
              <a:spcAft>
                <a:spcPct val="0"/>
              </a:spcAft>
              <a:buFontTx/>
              <a:buChar char="•"/>
              <a:defRPr/>
            </a:pPr>
            <a:r>
              <a:rPr lang="en-US" sz="2800" kern="0" dirty="0">
                <a:solidFill>
                  <a:srgbClr val="000000"/>
                </a:solidFill>
              </a:rPr>
              <a:t> </a:t>
            </a:r>
            <a:r>
              <a:rPr lang="en-US" sz="2000" kern="0" dirty="0">
                <a:solidFill>
                  <a:srgbClr val="000000"/>
                </a:solidFill>
              </a:rPr>
              <a:t>The probability of a Gating Particle being ON: </a:t>
            </a:r>
            <a:endParaRPr lang="en-US" sz="2800" i="1" kern="0" dirty="0">
              <a:solidFill>
                <a:srgbClr val="000000"/>
              </a:solidFill>
            </a:endParaRPr>
          </a:p>
          <a:p>
            <a:pPr marL="342900" indent="-342900" fontAlgn="base">
              <a:spcBef>
                <a:spcPct val="20000"/>
              </a:spcBef>
              <a:spcAft>
                <a:spcPct val="0"/>
              </a:spcAft>
              <a:buFontTx/>
              <a:buChar char="•"/>
              <a:defRPr/>
            </a:pPr>
            <a:r>
              <a:rPr lang="en-US" sz="2800" kern="0" dirty="0">
                <a:solidFill>
                  <a:srgbClr val="000000"/>
                </a:solidFill>
              </a:rPr>
              <a:t> </a:t>
            </a:r>
            <a:r>
              <a:rPr lang="en-US" sz="2000" kern="0" dirty="0">
                <a:solidFill>
                  <a:srgbClr val="000000"/>
                </a:solidFill>
              </a:rPr>
              <a:t>The probability of the channel being open:</a:t>
            </a:r>
          </a:p>
          <a:p>
            <a:pPr marL="342900" indent="-342900" fontAlgn="base">
              <a:spcBef>
                <a:spcPct val="20000"/>
              </a:spcBef>
              <a:spcAft>
                <a:spcPct val="0"/>
              </a:spcAft>
              <a:buFontTx/>
              <a:buChar char="•"/>
              <a:defRPr/>
            </a:pPr>
            <a:r>
              <a:rPr lang="en-US" sz="3200" kern="0" dirty="0">
                <a:solidFill>
                  <a:srgbClr val="000000"/>
                </a:solidFill>
              </a:rPr>
              <a:t> </a:t>
            </a:r>
            <a:r>
              <a:rPr lang="en-US" sz="2000" kern="0" dirty="0" smtClean="0">
                <a:solidFill>
                  <a:srgbClr val="000000"/>
                </a:solidFill>
              </a:rPr>
              <a:t>The conductance of a patch of membrane to K</a:t>
            </a:r>
            <a:r>
              <a:rPr lang="en-US" sz="2000" kern="0" baseline="30000" dirty="0" smtClean="0">
                <a:solidFill>
                  <a:srgbClr val="000000"/>
                </a:solidFill>
              </a:rPr>
              <a:t>+ </a:t>
            </a:r>
            <a:r>
              <a:rPr lang="en-US" sz="2000" kern="0" dirty="0" smtClean="0">
                <a:solidFill>
                  <a:srgbClr val="000000"/>
                </a:solidFill>
              </a:rPr>
              <a:t>when all  channels are open:          </a:t>
            </a:r>
            <a:r>
              <a:rPr lang="en-US" sz="1600" kern="0" dirty="0" smtClean="0">
                <a:solidFill>
                  <a:srgbClr val="000000"/>
                </a:solidFill>
              </a:rPr>
              <a:t>(Constant obtained by experiments)</a:t>
            </a:r>
          </a:p>
          <a:p>
            <a:pPr marL="342900" indent="-342900" fontAlgn="base">
              <a:spcBef>
                <a:spcPct val="20000"/>
              </a:spcBef>
              <a:spcAft>
                <a:spcPct val="0"/>
              </a:spcAft>
              <a:buFontTx/>
              <a:buChar char="•"/>
              <a:defRPr/>
            </a:pPr>
            <a:r>
              <a:rPr lang="en-US" sz="3200" kern="0" dirty="0" smtClean="0">
                <a:solidFill>
                  <a:srgbClr val="000000"/>
                </a:solidFill>
              </a:rPr>
              <a:t> </a:t>
            </a:r>
            <a:r>
              <a:rPr lang="en-US" sz="2000" kern="0" dirty="0" smtClean="0">
                <a:solidFill>
                  <a:srgbClr val="000000"/>
                </a:solidFill>
              </a:rPr>
              <a:t>The conductance of a patch of membrane to K</a:t>
            </a:r>
            <a:r>
              <a:rPr lang="en-US" sz="2000" kern="0" baseline="30000" dirty="0" smtClean="0">
                <a:solidFill>
                  <a:srgbClr val="000000"/>
                </a:solidFill>
              </a:rPr>
              <a:t>+ </a:t>
            </a:r>
            <a:r>
              <a:rPr lang="en-US" sz="2000" kern="0" dirty="0" smtClean="0">
                <a:solidFill>
                  <a:srgbClr val="000000"/>
                </a:solidFill>
              </a:rPr>
              <a:t>when the probability of a subunit being open is </a:t>
            </a:r>
            <a:r>
              <a:rPr lang="en-US" sz="2000" i="1" kern="0" dirty="0" smtClean="0">
                <a:solidFill>
                  <a:srgbClr val="000000"/>
                </a:solidFill>
              </a:rPr>
              <a:t>n:</a:t>
            </a:r>
            <a:endParaRPr lang="en-US" sz="2800" i="1" kern="0" baseline="30000" dirty="0" smtClean="0">
              <a:solidFill>
                <a:srgbClr val="000000"/>
              </a:solidFill>
            </a:endParaRPr>
          </a:p>
          <a:p>
            <a:pPr marL="342900" indent="-342900" fontAlgn="base">
              <a:spcBef>
                <a:spcPct val="20000"/>
              </a:spcBef>
              <a:spcAft>
                <a:spcPct val="0"/>
              </a:spcAft>
              <a:buFontTx/>
              <a:buChar char="•"/>
              <a:defRPr/>
            </a:pPr>
            <a:endParaRPr lang="en-US" sz="2800" kern="0" dirty="0">
              <a:solidFill>
                <a:srgbClr val="000000"/>
              </a:solidFill>
            </a:endParaRPr>
          </a:p>
        </p:txBody>
      </p:sp>
      <p:graphicFrame>
        <p:nvGraphicFramePr>
          <p:cNvPr id="4" name="Object 4"/>
          <p:cNvGraphicFramePr>
            <a:graphicFrameLocks noChangeAspect="1"/>
          </p:cNvGraphicFramePr>
          <p:nvPr/>
        </p:nvGraphicFramePr>
        <p:xfrm>
          <a:off x="6572264" y="1500174"/>
          <a:ext cx="449275" cy="417526"/>
        </p:xfrm>
        <a:graphic>
          <a:graphicData uri="http://schemas.openxmlformats.org/presentationml/2006/ole">
            <mc:AlternateContent xmlns:mc="http://schemas.openxmlformats.org/markup-compatibility/2006">
              <mc:Choice xmlns:v="urn:schemas-microsoft-com:vml" Requires="v">
                <p:oleObj spid="_x0000_s124972" name="Equation" r:id="rId3" imgW="126720" imgH="139680" progId="Equation.3">
                  <p:embed/>
                </p:oleObj>
              </mc:Choice>
              <mc:Fallback>
                <p:oleObj name="Equation" r:id="rId3" imgW="126720" imgH="139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64" y="1500174"/>
                        <a:ext cx="449275" cy="4175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6"/>
          <p:cNvGraphicFramePr>
            <a:graphicFrameLocks noChangeAspect="1"/>
          </p:cNvGraphicFramePr>
          <p:nvPr/>
        </p:nvGraphicFramePr>
        <p:xfrm>
          <a:off x="6227763" y="1844675"/>
          <a:ext cx="504825" cy="576263"/>
        </p:xfrm>
        <a:graphic>
          <a:graphicData uri="http://schemas.openxmlformats.org/presentationml/2006/ole">
            <mc:AlternateContent xmlns:mc="http://schemas.openxmlformats.org/markup-compatibility/2006">
              <mc:Choice xmlns:v="urn:schemas-microsoft-com:vml" Requires="v">
                <p:oleObj spid="_x0000_s124973" name="Equation" r:id="rId5" imgW="177480" imgH="203040" progId="Equation.3">
                  <p:embed/>
                </p:oleObj>
              </mc:Choice>
              <mc:Fallback>
                <p:oleObj name="Equation" r:id="rId5" imgW="177480" imgH="203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7763" y="1844675"/>
                        <a:ext cx="504825"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8"/>
          <p:cNvGraphicFramePr>
            <a:graphicFrameLocks noChangeAspect="1"/>
          </p:cNvGraphicFramePr>
          <p:nvPr>
            <p:extLst>
              <p:ext uri="{D42A27DB-BD31-4B8C-83A1-F6EECF244321}">
                <p14:modId xmlns:p14="http://schemas.microsoft.com/office/powerpoint/2010/main" val="866067016"/>
              </p:ext>
            </p:extLst>
          </p:nvPr>
        </p:nvGraphicFramePr>
        <p:xfrm>
          <a:off x="7525717" y="2924944"/>
          <a:ext cx="574675" cy="576262"/>
        </p:xfrm>
        <a:graphic>
          <a:graphicData uri="http://schemas.openxmlformats.org/presentationml/2006/ole">
            <mc:AlternateContent xmlns:mc="http://schemas.openxmlformats.org/markup-compatibility/2006">
              <mc:Choice xmlns:v="urn:schemas-microsoft-com:vml" Requires="v">
                <p:oleObj spid="_x0000_s124974" name="Equation" r:id="rId7" imgW="215640" imgH="215640" progId="Equation.3">
                  <p:embed/>
                </p:oleObj>
              </mc:Choice>
              <mc:Fallback>
                <p:oleObj name="Equation" r:id="rId7" imgW="21564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25717" y="2924944"/>
                        <a:ext cx="574675"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9"/>
          <p:cNvGraphicFramePr>
            <a:graphicFrameLocks noChangeAspect="1"/>
          </p:cNvGraphicFramePr>
          <p:nvPr/>
        </p:nvGraphicFramePr>
        <p:xfrm>
          <a:off x="5724525" y="3789363"/>
          <a:ext cx="1582738" cy="547687"/>
        </p:xfrm>
        <a:graphic>
          <a:graphicData uri="http://schemas.openxmlformats.org/presentationml/2006/ole">
            <mc:AlternateContent xmlns:mc="http://schemas.openxmlformats.org/markup-compatibility/2006">
              <mc:Choice xmlns:v="urn:schemas-microsoft-com:vml" Requires="v">
                <p:oleObj spid="_x0000_s124975" name="Equation" r:id="rId9" imgW="698400" imgH="241200" progId="Equation.3">
                  <p:embed/>
                </p:oleObj>
              </mc:Choice>
              <mc:Fallback>
                <p:oleObj name="Equation" r:id="rId9" imgW="698400" imgH="241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24525" y="3789363"/>
                        <a:ext cx="1582738" cy="547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10"/>
          <p:cNvGraphicFramePr>
            <a:graphicFrameLocks noChangeAspect="1"/>
          </p:cNvGraphicFramePr>
          <p:nvPr>
            <p:extLst>
              <p:ext uri="{D42A27DB-BD31-4B8C-83A1-F6EECF244321}">
                <p14:modId xmlns:p14="http://schemas.microsoft.com/office/powerpoint/2010/main" val="2432181220"/>
              </p:ext>
            </p:extLst>
          </p:nvPr>
        </p:nvGraphicFramePr>
        <p:xfrm>
          <a:off x="947738" y="4889500"/>
          <a:ext cx="6132512" cy="460375"/>
        </p:xfrm>
        <a:graphic>
          <a:graphicData uri="http://schemas.openxmlformats.org/presentationml/2006/ole">
            <mc:AlternateContent xmlns:mc="http://schemas.openxmlformats.org/markup-compatibility/2006">
              <mc:Choice xmlns:v="urn:schemas-microsoft-com:vml" Requires="v">
                <p:oleObj spid="_x0000_s124976" name="Equation" r:id="rId11" imgW="3047760" imgH="228600" progId="Equation.3">
                  <p:embed/>
                </p:oleObj>
              </mc:Choice>
              <mc:Fallback>
                <p:oleObj name="Equation" r:id="rId11" imgW="3047760" imgH="228600" progId="Equation.3">
                  <p:embed/>
                  <p:pic>
                    <p:nvPicPr>
                      <p:cNvPr id="0" name=""/>
                      <p:cNvPicPr>
                        <a:picLocks noChangeAspect="1" noChangeArrowheads="1"/>
                      </p:cNvPicPr>
                      <p:nvPr/>
                    </p:nvPicPr>
                    <p:blipFill>
                      <a:blip r:embed="rId12"/>
                      <a:srcRect/>
                      <a:stretch>
                        <a:fillRect/>
                      </a:stretch>
                    </p:blipFill>
                    <p:spPr bwMode="auto">
                      <a:xfrm>
                        <a:off x="947738" y="4889500"/>
                        <a:ext cx="61325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 name="Line 11"/>
          <p:cNvSpPr>
            <a:spLocks noChangeShapeType="1"/>
          </p:cNvSpPr>
          <p:nvPr/>
        </p:nvSpPr>
        <p:spPr bwMode="auto">
          <a:xfrm>
            <a:off x="3995738" y="5445125"/>
            <a:ext cx="0" cy="431800"/>
          </a:xfrm>
          <a:prstGeom prst="line">
            <a:avLst/>
          </a:prstGeom>
          <a:noFill/>
          <a:ln w="57150">
            <a:solidFill>
              <a:schemeClr val="tx1"/>
            </a:solidFill>
            <a:round/>
            <a:headEnd/>
            <a:tailEnd type="triangle" w="med" len="med"/>
          </a:ln>
        </p:spPr>
        <p:txBody>
          <a:bodyPr/>
          <a:lstStyle/>
          <a:p>
            <a:endParaRPr lang="en-US">
              <a:solidFill>
                <a:srgbClr val="FFFFFF"/>
              </a:solidFill>
            </a:endParaRPr>
          </a:p>
        </p:txBody>
      </p:sp>
      <p:graphicFrame>
        <p:nvGraphicFramePr>
          <p:cNvPr id="10" name="Object 12"/>
          <p:cNvGraphicFramePr>
            <a:graphicFrameLocks noChangeAspect="1"/>
          </p:cNvGraphicFramePr>
          <p:nvPr>
            <p:extLst>
              <p:ext uri="{D42A27DB-BD31-4B8C-83A1-F6EECF244321}">
                <p14:modId xmlns:p14="http://schemas.microsoft.com/office/powerpoint/2010/main" val="2740376881"/>
              </p:ext>
            </p:extLst>
          </p:nvPr>
        </p:nvGraphicFramePr>
        <p:xfrm>
          <a:off x="946150" y="6102350"/>
          <a:ext cx="6516688" cy="485775"/>
        </p:xfrm>
        <a:graphic>
          <a:graphicData uri="http://schemas.openxmlformats.org/presentationml/2006/ole">
            <mc:AlternateContent xmlns:mc="http://schemas.openxmlformats.org/markup-compatibility/2006">
              <mc:Choice xmlns:v="urn:schemas-microsoft-com:vml" Requires="v">
                <p:oleObj spid="_x0000_s124977" name="Equation" r:id="rId13" imgW="3238200" imgH="241200" progId="Equation.3">
                  <p:embed/>
                </p:oleObj>
              </mc:Choice>
              <mc:Fallback>
                <p:oleObj name="Equation" r:id="rId13" imgW="3238200" imgH="241200" progId="Equation.3">
                  <p:embed/>
                  <p:pic>
                    <p:nvPicPr>
                      <p:cNvPr id="0" name=""/>
                      <p:cNvPicPr>
                        <a:picLocks noChangeAspect="1" noChangeArrowheads="1"/>
                      </p:cNvPicPr>
                      <p:nvPr/>
                    </p:nvPicPr>
                    <p:blipFill>
                      <a:blip r:embed="rId14"/>
                      <a:srcRect/>
                      <a:stretch>
                        <a:fillRect/>
                      </a:stretch>
                    </p:blipFill>
                    <p:spPr bwMode="auto">
                      <a:xfrm>
                        <a:off x="946150" y="6102350"/>
                        <a:ext cx="6516688" cy="485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Oval 13"/>
          <p:cNvSpPr>
            <a:spLocks noChangeArrowheads="1"/>
          </p:cNvSpPr>
          <p:nvPr/>
        </p:nvSpPr>
        <p:spPr bwMode="auto">
          <a:xfrm>
            <a:off x="3347864" y="6021288"/>
            <a:ext cx="864220" cy="576535"/>
          </a:xfrm>
          <a:prstGeom prst="ellipse">
            <a:avLst/>
          </a:prstGeom>
          <a:noFill/>
          <a:ln w="38100">
            <a:solidFill>
              <a:srgbClr val="FF0000"/>
            </a:solidFill>
            <a:round/>
            <a:headEnd/>
            <a:tailEnd/>
          </a:ln>
        </p:spPr>
        <p:txBody>
          <a:bodyPr wrap="none" anchor="ctr"/>
          <a:lstStyle/>
          <a:p>
            <a:endParaRPr lang="en-US">
              <a:solidFill>
                <a:srgbClr val="FFFFFF"/>
              </a:solidFill>
            </a:endParaRPr>
          </a:p>
        </p:txBody>
      </p:sp>
    </p:spTree>
    <p:extLst>
      <p:ext uri="{BB962C8B-B14F-4D97-AF65-F5344CB8AC3E}">
        <p14:creationId xmlns:p14="http://schemas.microsoft.com/office/powerpoint/2010/main" val="73292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
          <p:cNvPicPr>
            <a:picLocks noChangeAspect="1" noChangeArrowheads="1"/>
          </p:cNvPicPr>
          <p:nvPr/>
        </p:nvPicPr>
        <p:blipFill>
          <a:blip r:embed="rId2" cstate="print"/>
          <a:srcRect/>
          <a:stretch>
            <a:fillRect/>
          </a:stretch>
        </p:blipFill>
        <p:spPr bwMode="auto">
          <a:xfrm>
            <a:off x="755650" y="0"/>
            <a:ext cx="6877050" cy="4852988"/>
          </a:xfrm>
          <a:prstGeom prst="rect">
            <a:avLst/>
          </a:prstGeom>
          <a:noFill/>
          <a:ln w="9525">
            <a:noFill/>
            <a:miter lim="800000"/>
            <a:headEnd/>
            <a:tailEnd/>
          </a:ln>
        </p:spPr>
      </p:pic>
      <p:pic>
        <p:nvPicPr>
          <p:cNvPr id="74755" name="Picture 5"/>
          <p:cNvPicPr>
            <a:picLocks noChangeAspect="1" noChangeArrowheads="1"/>
          </p:cNvPicPr>
          <p:nvPr/>
        </p:nvPicPr>
        <p:blipFill>
          <a:blip r:embed="rId3" cstate="print"/>
          <a:srcRect/>
          <a:stretch>
            <a:fillRect/>
          </a:stretch>
        </p:blipFill>
        <p:spPr bwMode="auto">
          <a:xfrm>
            <a:off x="2124075" y="4657725"/>
            <a:ext cx="6361113" cy="2371725"/>
          </a:xfrm>
          <a:prstGeom prst="rect">
            <a:avLst/>
          </a:prstGeom>
          <a:noFill/>
          <a:ln w="9525">
            <a:noFill/>
            <a:miter lim="800000"/>
            <a:headEnd/>
            <a:tailEnd/>
          </a:ln>
        </p:spPr>
      </p:pic>
      <p:sp>
        <p:nvSpPr>
          <p:cNvPr id="74756" name="TextBox 3"/>
          <p:cNvSpPr txBox="1">
            <a:spLocks noChangeArrowheads="1"/>
          </p:cNvSpPr>
          <p:nvPr/>
        </p:nvSpPr>
        <p:spPr bwMode="auto">
          <a:xfrm>
            <a:off x="0" y="6572250"/>
            <a:ext cx="2701925" cy="307975"/>
          </a:xfrm>
          <a:prstGeom prst="rect">
            <a:avLst/>
          </a:prstGeom>
          <a:noFill/>
          <a:ln w="9525">
            <a:noFill/>
            <a:miter lim="800000"/>
            <a:headEnd/>
            <a:tailEnd/>
          </a:ln>
        </p:spPr>
        <p:txBody>
          <a:bodyPr wrap="none">
            <a:spAutoFit/>
          </a:bodyPr>
          <a:lstStyle/>
          <a:p>
            <a:r>
              <a:rPr lang="en-US" sz="1400">
                <a:solidFill>
                  <a:srgbClr val="000000"/>
                </a:solidFill>
              </a:rPr>
              <a:t>Nicholls “From Neuron to Brain”</a:t>
            </a:r>
          </a:p>
        </p:txBody>
      </p:sp>
      <p:sp>
        <p:nvSpPr>
          <p:cNvPr id="5" name="TextBox 4"/>
          <p:cNvSpPr txBox="1"/>
          <p:nvPr/>
        </p:nvSpPr>
        <p:spPr>
          <a:xfrm>
            <a:off x="6732240" y="2852936"/>
            <a:ext cx="1944763" cy="369332"/>
          </a:xfrm>
          <a:prstGeom prst="rect">
            <a:avLst/>
          </a:prstGeom>
          <a:noFill/>
        </p:spPr>
        <p:txBody>
          <a:bodyPr wrap="none" rtlCol="0">
            <a:spAutoFit/>
          </a:bodyPr>
          <a:lstStyle/>
          <a:p>
            <a:r>
              <a:rPr lang="en-US" dirty="0" err="1">
                <a:solidFill>
                  <a:srgbClr val="000000"/>
                </a:solidFill>
              </a:rPr>
              <a:t>I</a:t>
            </a:r>
            <a:r>
              <a:rPr lang="en-US" baseline="-25000" dirty="0" err="1">
                <a:solidFill>
                  <a:srgbClr val="000000"/>
                </a:solidFill>
              </a:rPr>
              <a:t>Na</a:t>
            </a:r>
            <a:r>
              <a:rPr lang="en-US" dirty="0">
                <a:solidFill>
                  <a:srgbClr val="000000"/>
                </a:solidFill>
              </a:rPr>
              <a:t>=</a:t>
            </a:r>
            <a:r>
              <a:rPr lang="en-US" dirty="0" err="1">
                <a:solidFill>
                  <a:srgbClr val="000000"/>
                </a:solidFill>
              </a:rPr>
              <a:t>g</a:t>
            </a:r>
            <a:r>
              <a:rPr lang="en-US" baseline="-25000" dirty="0" err="1">
                <a:solidFill>
                  <a:srgbClr val="000000"/>
                </a:solidFill>
              </a:rPr>
              <a:t>Na</a:t>
            </a:r>
            <a:r>
              <a:rPr lang="en-US" dirty="0">
                <a:solidFill>
                  <a:srgbClr val="000000"/>
                </a:solidFill>
              </a:rPr>
              <a:t>(</a:t>
            </a:r>
            <a:r>
              <a:rPr lang="en-US" dirty="0" err="1">
                <a:solidFill>
                  <a:srgbClr val="000000"/>
                </a:solidFill>
              </a:rPr>
              <a:t>E</a:t>
            </a:r>
            <a:r>
              <a:rPr lang="en-US" baseline="-25000" dirty="0" err="1">
                <a:solidFill>
                  <a:srgbClr val="000000"/>
                </a:solidFill>
              </a:rPr>
              <a:t>m</a:t>
            </a:r>
            <a:r>
              <a:rPr lang="en-US" dirty="0">
                <a:solidFill>
                  <a:srgbClr val="000000"/>
                </a:solidFill>
              </a:rPr>
              <a:t> – </a:t>
            </a:r>
            <a:r>
              <a:rPr lang="en-US" dirty="0" err="1">
                <a:solidFill>
                  <a:srgbClr val="000000"/>
                </a:solidFill>
              </a:rPr>
              <a:t>E</a:t>
            </a:r>
            <a:r>
              <a:rPr lang="en-US" baseline="-25000" dirty="0" err="1">
                <a:solidFill>
                  <a:srgbClr val="000000"/>
                </a:solidFill>
              </a:rPr>
              <a:t>Na</a:t>
            </a:r>
            <a:r>
              <a:rPr lang="en-US" dirty="0">
                <a:solidFill>
                  <a:srgbClr val="000000"/>
                </a:solidFill>
              </a:rPr>
              <a:t>)</a:t>
            </a:r>
          </a:p>
        </p:txBody>
      </p:sp>
      <p:cxnSp>
        <p:nvCxnSpPr>
          <p:cNvPr id="7" name="Elbow Connector 6"/>
          <p:cNvCxnSpPr/>
          <p:nvPr/>
        </p:nvCxnSpPr>
        <p:spPr>
          <a:xfrm rot="10800000" flipV="1">
            <a:off x="3347864" y="3356992"/>
            <a:ext cx="3888432" cy="432048"/>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732240" y="2780928"/>
            <a:ext cx="1872208"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extBox 8"/>
          <p:cNvSpPr txBox="1"/>
          <p:nvPr/>
        </p:nvSpPr>
        <p:spPr>
          <a:xfrm>
            <a:off x="323529" y="4521894"/>
            <a:ext cx="1728192" cy="923330"/>
          </a:xfrm>
          <a:prstGeom prst="rect">
            <a:avLst/>
          </a:prstGeom>
          <a:noFill/>
        </p:spPr>
        <p:txBody>
          <a:bodyPr wrap="square" rtlCol="0">
            <a:spAutoFit/>
          </a:bodyPr>
          <a:lstStyle/>
          <a:p>
            <a:r>
              <a:rPr lang="en-US" dirty="0">
                <a:solidFill>
                  <a:srgbClr val="000000"/>
                </a:solidFill>
              </a:rPr>
              <a:t>2 terms: Rising phase and falling phase</a:t>
            </a:r>
          </a:p>
        </p:txBody>
      </p:sp>
      <p:cxnSp>
        <p:nvCxnSpPr>
          <p:cNvPr id="11" name="Elbow Connector 10"/>
          <p:cNvCxnSpPr/>
          <p:nvPr/>
        </p:nvCxnSpPr>
        <p:spPr>
          <a:xfrm flipV="1">
            <a:off x="1619672" y="3789040"/>
            <a:ext cx="936104" cy="648072"/>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179512" y="4437112"/>
            <a:ext cx="1872208" cy="10081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250579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857620" y="714356"/>
            <a:ext cx="380232" cy="276999"/>
          </a:xfrm>
          <a:prstGeom prst="rect">
            <a:avLst/>
          </a:prstGeom>
          <a:noFill/>
        </p:spPr>
        <p:txBody>
          <a:bodyPr wrap="none" rtlCol="0">
            <a:spAutoFit/>
          </a:bodyPr>
          <a:lstStyle/>
          <a:p>
            <a:r>
              <a:rPr lang="en-US" baseline="30000" dirty="0">
                <a:solidFill>
                  <a:srgbClr val="FFFFFF"/>
                </a:solidFill>
              </a:rPr>
              <a:t>Na</a:t>
            </a:r>
          </a:p>
        </p:txBody>
      </p:sp>
      <p:sp>
        <p:nvSpPr>
          <p:cNvPr id="21" name="TextBox 20"/>
          <p:cNvSpPr txBox="1"/>
          <p:nvPr/>
        </p:nvSpPr>
        <p:spPr>
          <a:xfrm>
            <a:off x="3214678" y="285728"/>
            <a:ext cx="1836785" cy="369332"/>
          </a:xfrm>
          <a:prstGeom prst="rect">
            <a:avLst/>
          </a:prstGeom>
          <a:noFill/>
        </p:spPr>
        <p:txBody>
          <a:bodyPr wrap="none" rtlCol="0">
            <a:spAutoFit/>
          </a:bodyPr>
          <a:lstStyle/>
          <a:p>
            <a:r>
              <a:rPr lang="en-US" dirty="0">
                <a:solidFill>
                  <a:srgbClr val="002060"/>
                </a:solidFill>
              </a:rPr>
              <a:t>Na</a:t>
            </a:r>
            <a:r>
              <a:rPr lang="en-US" baseline="30000" dirty="0">
                <a:solidFill>
                  <a:srgbClr val="002060"/>
                </a:solidFill>
              </a:rPr>
              <a:t>+</a:t>
            </a:r>
            <a:r>
              <a:rPr lang="en-US" dirty="0">
                <a:solidFill>
                  <a:srgbClr val="002060"/>
                </a:solidFill>
              </a:rPr>
              <a:t> CHANNEL </a:t>
            </a:r>
          </a:p>
        </p:txBody>
      </p:sp>
      <p:sp>
        <p:nvSpPr>
          <p:cNvPr id="22" name="TextBox 21"/>
          <p:cNvSpPr txBox="1"/>
          <p:nvPr/>
        </p:nvSpPr>
        <p:spPr>
          <a:xfrm>
            <a:off x="571472" y="620688"/>
            <a:ext cx="8032976" cy="1477328"/>
          </a:xfrm>
          <a:prstGeom prst="rect">
            <a:avLst/>
          </a:prstGeom>
          <a:noFill/>
        </p:spPr>
        <p:txBody>
          <a:bodyPr wrap="square" rtlCol="0">
            <a:spAutoFit/>
          </a:bodyPr>
          <a:lstStyle/>
          <a:p>
            <a:r>
              <a:rPr lang="en-US" dirty="0">
                <a:solidFill>
                  <a:srgbClr val="002060"/>
                </a:solidFill>
              </a:rPr>
              <a:t>Na channel also has 4 sensors or gating particles</a:t>
            </a:r>
          </a:p>
          <a:p>
            <a:endParaRPr lang="en-US" dirty="0">
              <a:solidFill>
                <a:srgbClr val="002060"/>
              </a:solidFill>
            </a:endParaRPr>
          </a:p>
          <a:p>
            <a:r>
              <a:rPr lang="en-US" dirty="0">
                <a:solidFill>
                  <a:srgbClr val="002060"/>
                </a:solidFill>
              </a:rPr>
              <a:t>3 of these particles are involved in the CLOSED to </a:t>
            </a:r>
            <a:r>
              <a:rPr lang="en-US" dirty="0" smtClean="0">
                <a:solidFill>
                  <a:srgbClr val="002060"/>
                </a:solidFill>
              </a:rPr>
              <a:t>OPEN  transition           m</a:t>
            </a:r>
            <a:endParaRPr lang="en-US" dirty="0">
              <a:solidFill>
                <a:srgbClr val="002060"/>
              </a:solidFill>
            </a:endParaRPr>
          </a:p>
          <a:p>
            <a:endParaRPr lang="en-US" dirty="0">
              <a:solidFill>
                <a:srgbClr val="002060"/>
              </a:solidFill>
            </a:endParaRPr>
          </a:p>
          <a:p>
            <a:r>
              <a:rPr lang="en-US" dirty="0">
                <a:solidFill>
                  <a:srgbClr val="002060"/>
                </a:solidFill>
              </a:rPr>
              <a:t>1 of these particles is involved in </a:t>
            </a:r>
            <a:r>
              <a:rPr lang="en-US" dirty="0" smtClean="0">
                <a:solidFill>
                  <a:srgbClr val="002060"/>
                </a:solidFill>
              </a:rPr>
              <a:t>INACTIVATION         h</a:t>
            </a:r>
            <a:endParaRPr lang="en-US" dirty="0">
              <a:solidFill>
                <a:srgbClr val="002060"/>
              </a:solidFill>
            </a:endParaRPr>
          </a:p>
        </p:txBody>
      </p:sp>
      <p:grpSp>
        <p:nvGrpSpPr>
          <p:cNvPr id="2" name="Group 1"/>
          <p:cNvGrpSpPr/>
          <p:nvPr/>
        </p:nvGrpSpPr>
        <p:grpSpPr>
          <a:xfrm>
            <a:off x="827088" y="2276872"/>
            <a:ext cx="7264152" cy="3168550"/>
            <a:chOff x="827088" y="3068762"/>
            <a:chExt cx="7264152" cy="3168550"/>
          </a:xfrm>
        </p:grpSpPr>
        <p:sp>
          <p:nvSpPr>
            <p:cNvPr id="20493" name="Text Box 14"/>
            <p:cNvSpPr txBox="1">
              <a:spLocks noChangeArrowheads="1"/>
            </p:cNvSpPr>
            <p:nvPr/>
          </p:nvSpPr>
          <p:spPr bwMode="auto">
            <a:xfrm>
              <a:off x="827088" y="3933825"/>
              <a:ext cx="1800225" cy="641350"/>
            </a:xfrm>
            <a:prstGeom prst="rect">
              <a:avLst/>
            </a:prstGeom>
            <a:noFill/>
            <a:ln w="9525">
              <a:noFill/>
              <a:miter lim="800000"/>
              <a:headEnd/>
              <a:tailEnd/>
            </a:ln>
          </p:spPr>
          <p:txBody>
            <a:bodyPr>
              <a:spAutoFit/>
            </a:bodyPr>
            <a:lstStyle/>
            <a:p>
              <a:r>
                <a:rPr lang="en-US" dirty="0">
                  <a:solidFill>
                    <a:srgbClr val="FFFFFF"/>
                  </a:solidFill>
                </a:rPr>
                <a:t>(Protein 3D Configurations)</a:t>
              </a:r>
            </a:p>
          </p:txBody>
        </p:sp>
        <p:sp>
          <p:nvSpPr>
            <p:cNvPr id="16" name="AutoShape 16"/>
            <p:cNvSpPr>
              <a:spLocks noChangeArrowheads="1"/>
            </p:cNvSpPr>
            <p:nvPr/>
          </p:nvSpPr>
          <p:spPr bwMode="auto">
            <a:xfrm>
              <a:off x="827584" y="3582988"/>
              <a:ext cx="1297310" cy="2060590"/>
            </a:xfrm>
            <a:prstGeom prst="can">
              <a:avLst>
                <a:gd name="adj" fmla="val 60141"/>
              </a:avLst>
            </a:prstGeom>
            <a:solidFill>
              <a:schemeClr val="accent1"/>
            </a:solidFill>
            <a:ln w="9525">
              <a:solidFill>
                <a:schemeClr val="tx1"/>
              </a:solidFill>
              <a:round/>
              <a:headEnd/>
              <a:tailEnd/>
            </a:ln>
          </p:spPr>
          <p:txBody>
            <a:bodyPr wrap="none" anchor="ctr"/>
            <a:lstStyle/>
            <a:p>
              <a:endParaRPr lang="en-US">
                <a:solidFill>
                  <a:srgbClr val="FFFFFF"/>
                </a:solidFill>
              </a:endParaRPr>
            </a:p>
          </p:txBody>
        </p:sp>
        <p:cxnSp>
          <p:nvCxnSpPr>
            <p:cNvPr id="17" name="Straight Arrow Connector 16"/>
            <p:cNvCxnSpPr/>
            <p:nvPr/>
          </p:nvCxnSpPr>
          <p:spPr>
            <a:xfrm>
              <a:off x="1044774" y="4320186"/>
              <a:ext cx="0" cy="100410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332806" y="4493086"/>
              <a:ext cx="0" cy="100410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620838" y="4575175"/>
              <a:ext cx="0" cy="100410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980878" y="4354975"/>
              <a:ext cx="0" cy="100410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5" name="AutoShape 17"/>
            <p:cNvSpPr>
              <a:spLocks noChangeArrowheads="1"/>
            </p:cNvSpPr>
            <p:nvPr/>
          </p:nvSpPr>
          <p:spPr bwMode="auto">
            <a:xfrm>
              <a:off x="3441043" y="3573463"/>
              <a:ext cx="1296987" cy="2005814"/>
            </a:xfrm>
            <a:prstGeom prst="can">
              <a:avLst>
                <a:gd name="adj" fmla="val 60141"/>
              </a:avLst>
            </a:prstGeom>
            <a:solidFill>
              <a:schemeClr val="accent1"/>
            </a:solidFill>
            <a:ln w="9525">
              <a:solidFill>
                <a:schemeClr val="tx1"/>
              </a:solidFill>
              <a:round/>
              <a:headEnd/>
              <a:tailEnd/>
            </a:ln>
          </p:spPr>
          <p:txBody>
            <a:bodyPr wrap="none" anchor="ctr"/>
            <a:lstStyle/>
            <a:p>
              <a:endParaRPr lang="en-US">
                <a:solidFill>
                  <a:srgbClr val="FFFFFF"/>
                </a:solidFill>
              </a:endParaRPr>
            </a:p>
          </p:txBody>
        </p:sp>
        <p:sp>
          <p:nvSpPr>
            <p:cNvPr id="26" name="Oval 18"/>
            <p:cNvSpPr>
              <a:spLocks noChangeArrowheads="1"/>
            </p:cNvSpPr>
            <p:nvPr/>
          </p:nvSpPr>
          <p:spPr bwMode="auto">
            <a:xfrm rot="17933650">
              <a:off x="3189319" y="3178175"/>
              <a:ext cx="1009402" cy="790575"/>
            </a:xfrm>
            <a:prstGeom prst="ellipse">
              <a:avLst/>
            </a:prstGeom>
            <a:solidFill>
              <a:srgbClr val="00B0F0"/>
            </a:solidFill>
            <a:ln w="9525">
              <a:solidFill>
                <a:schemeClr val="tx1"/>
              </a:solidFill>
              <a:round/>
              <a:headEnd/>
              <a:tailEnd/>
            </a:ln>
          </p:spPr>
          <p:txBody>
            <a:bodyPr wrap="none" anchor="ctr"/>
            <a:lstStyle/>
            <a:p>
              <a:endParaRPr lang="en-US">
                <a:solidFill>
                  <a:srgbClr val="FFFFFF"/>
                </a:solidFill>
              </a:endParaRPr>
            </a:p>
          </p:txBody>
        </p:sp>
        <p:cxnSp>
          <p:nvCxnSpPr>
            <p:cNvPr id="28" name="Straight Arrow Connector 27"/>
            <p:cNvCxnSpPr/>
            <p:nvPr/>
          </p:nvCxnSpPr>
          <p:spPr>
            <a:xfrm flipV="1">
              <a:off x="4099598" y="4448892"/>
              <a:ext cx="0" cy="9586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793539" y="4400387"/>
              <a:ext cx="0" cy="9586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3586249" y="4320186"/>
              <a:ext cx="0" cy="9586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Oval 18"/>
            <p:cNvSpPr>
              <a:spLocks noChangeArrowheads="1"/>
            </p:cNvSpPr>
            <p:nvPr/>
          </p:nvSpPr>
          <p:spPr bwMode="auto">
            <a:xfrm>
              <a:off x="1835696" y="5283368"/>
              <a:ext cx="1085635" cy="953944"/>
            </a:xfrm>
            <a:prstGeom prst="ellipse">
              <a:avLst/>
            </a:prstGeom>
            <a:solidFill>
              <a:srgbClr val="002060"/>
            </a:solidFill>
            <a:ln w="9525">
              <a:solidFill>
                <a:schemeClr val="tx1"/>
              </a:solidFill>
              <a:round/>
              <a:headEnd/>
              <a:tailEnd/>
            </a:ln>
          </p:spPr>
          <p:txBody>
            <a:bodyPr wrap="none" anchor="ctr"/>
            <a:lstStyle/>
            <a:p>
              <a:endParaRPr lang="en-US">
                <a:solidFill>
                  <a:srgbClr val="FFFFFF"/>
                </a:solidFill>
              </a:endParaRPr>
            </a:p>
          </p:txBody>
        </p:sp>
        <p:sp>
          <p:nvSpPr>
            <p:cNvPr id="32" name="Oval 18"/>
            <p:cNvSpPr>
              <a:spLocks noChangeArrowheads="1"/>
            </p:cNvSpPr>
            <p:nvPr/>
          </p:nvSpPr>
          <p:spPr bwMode="auto">
            <a:xfrm>
              <a:off x="827088" y="3554022"/>
              <a:ext cx="1153790" cy="790575"/>
            </a:xfrm>
            <a:prstGeom prst="ellipse">
              <a:avLst/>
            </a:prstGeom>
            <a:solidFill>
              <a:srgbClr val="00B0F0"/>
            </a:solidFill>
            <a:ln w="9525">
              <a:solidFill>
                <a:schemeClr val="tx1"/>
              </a:solidFill>
              <a:round/>
              <a:headEnd/>
              <a:tailEnd/>
            </a:ln>
          </p:spPr>
          <p:txBody>
            <a:bodyPr wrap="none" anchor="ctr"/>
            <a:lstStyle/>
            <a:p>
              <a:endParaRPr lang="en-US">
                <a:solidFill>
                  <a:srgbClr val="FFFFFF"/>
                </a:solidFill>
              </a:endParaRPr>
            </a:p>
          </p:txBody>
        </p:sp>
        <p:cxnSp>
          <p:nvCxnSpPr>
            <p:cNvPr id="33" name="Straight Arrow Connector 32"/>
            <p:cNvCxnSpPr/>
            <p:nvPr/>
          </p:nvCxnSpPr>
          <p:spPr>
            <a:xfrm>
              <a:off x="4535488" y="4396616"/>
              <a:ext cx="0" cy="100410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4" name="Oval 18"/>
            <p:cNvSpPr>
              <a:spLocks noChangeArrowheads="1"/>
            </p:cNvSpPr>
            <p:nvPr/>
          </p:nvSpPr>
          <p:spPr bwMode="auto">
            <a:xfrm>
              <a:off x="4525643" y="5094133"/>
              <a:ext cx="1085635" cy="953944"/>
            </a:xfrm>
            <a:prstGeom prst="ellipse">
              <a:avLst/>
            </a:prstGeom>
            <a:solidFill>
              <a:srgbClr val="002060"/>
            </a:solidFill>
            <a:ln w="9525">
              <a:solidFill>
                <a:schemeClr val="tx1"/>
              </a:solidFill>
              <a:round/>
              <a:headEnd/>
              <a:tailEnd/>
            </a:ln>
          </p:spPr>
          <p:txBody>
            <a:bodyPr wrap="none" anchor="ctr"/>
            <a:lstStyle/>
            <a:p>
              <a:endParaRPr lang="en-US">
                <a:solidFill>
                  <a:srgbClr val="FFFFFF"/>
                </a:solidFill>
              </a:endParaRPr>
            </a:p>
          </p:txBody>
        </p:sp>
        <p:sp>
          <p:nvSpPr>
            <p:cNvPr id="36" name="AutoShape 17"/>
            <p:cNvSpPr>
              <a:spLocks noChangeArrowheads="1"/>
            </p:cNvSpPr>
            <p:nvPr/>
          </p:nvSpPr>
          <p:spPr bwMode="auto">
            <a:xfrm>
              <a:off x="6794253" y="3725863"/>
              <a:ext cx="1296987" cy="2005814"/>
            </a:xfrm>
            <a:prstGeom prst="can">
              <a:avLst>
                <a:gd name="adj" fmla="val 60141"/>
              </a:avLst>
            </a:prstGeom>
            <a:solidFill>
              <a:schemeClr val="accent1"/>
            </a:solidFill>
            <a:ln w="9525">
              <a:solidFill>
                <a:schemeClr val="tx1"/>
              </a:solidFill>
              <a:round/>
              <a:headEnd/>
              <a:tailEnd/>
            </a:ln>
          </p:spPr>
          <p:txBody>
            <a:bodyPr wrap="none" anchor="ctr"/>
            <a:lstStyle/>
            <a:p>
              <a:endParaRPr lang="en-US">
                <a:solidFill>
                  <a:srgbClr val="FFFFFF"/>
                </a:solidFill>
              </a:endParaRPr>
            </a:p>
          </p:txBody>
        </p:sp>
        <p:cxnSp>
          <p:nvCxnSpPr>
            <p:cNvPr id="38" name="Straight Arrow Connector 37"/>
            <p:cNvCxnSpPr/>
            <p:nvPr/>
          </p:nvCxnSpPr>
          <p:spPr>
            <a:xfrm flipV="1">
              <a:off x="7452808" y="4601292"/>
              <a:ext cx="0" cy="9586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7146749" y="4552787"/>
              <a:ext cx="0" cy="9586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6939459" y="4472586"/>
              <a:ext cx="0" cy="9586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7888698" y="4549016"/>
              <a:ext cx="0" cy="100410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2" name="Oval 18"/>
            <p:cNvSpPr>
              <a:spLocks noChangeArrowheads="1"/>
            </p:cNvSpPr>
            <p:nvPr/>
          </p:nvSpPr>
          <p:spPr bwMode="auto">
            <a:xfrm>
              <a:off x="7005605" y="5166606"/>
              <a:ext cx="1085635" cy="953944"/>
            </a:xfrm>
            <a:prstGeom prst="ellipse">
              <a:avLst/>
            </a:prstGeom>
            <a:solidFill>
              <a:srgbClr val="002060"/>
            </a:solidFill>
            <a:ln w="9525">
              <a:solidFill>
                <a:schemeClr val="tx1"/>
              </a:solidFill>
              <a:round/>
              <a:headEnd/>
              <a:tailEnd/>
            </a:ln>
          </p:spPr>
          <p:txBody>
            <a:bodyPr wrap="none" anchor="ctr"/>
            <a:lstStyle/>
            <a:p>
              <a:endParaRPr lang="en-US">
                <a:solidFill>
                  <a:srgbClr val="FFFFFF"/>
                </a:solidFill>
              </a:endParaRPr>
            </a:p>
          </p:txBody>
        </p:sp>
        <p:sp>
          <p:nvSpPr>
            <p:cNvPr id="43" name="Oval 18"/>
            <p:cNvSpPr>
              <a:spLocks noChangeArrowheads="1"/>
            </p:cNvSpPr>
            <p:nvPr/>
          </p:nvSpPr>
          <p:spPr bwMode="auto">
            <a:xfrm rot="17933650">
              <a:off x="6642047" y="3434883"/>
              <a:ext cx="1009402" cy="790575"/>
            </a:xfrm>
            <a:prstGeom prst="ellipse">
              <a:avLst/>
            </a:prstGeom>
            <a:solidFill>
              <a:srgbClr val="00B0F0"/>
            </a:solidFill>
            <a:ln w="9525">
              <a:solidFill>
                <a:schemeClr val="tx1"/>
              </a:solidFill>
              <a:round/>
              <a:headEnd/>
              <a:tailEnd/>
            </a:ln>
          </p:spPr>
          <p:txBody>
            <a:bodyPr wrap="none" anchor="ctr"/>
            <a:lstStyle/>
            <a:p>
              <a:endParaRPr lang="en-US">
                <a:solidFill>
                  <a:srgbClr val="FFFFFF"/>
                </a:solidFill>
              </a:endParaRPr>
            </a:p>
          </p:txBody>
        </p:sp>
      </p:grpSp>
      <p:sp>
        <p:nvSpPr>
          <p:cNvPr id="3" name="TextBox 2"/>
          <p:cNvSpPr txBox="1"/>
          <p:nvPr/>
        </p:nvSpPr>
        <p:spPr>
          <a:xfrm>
            <a:off x="827584" y="5661248"/>
            <a:ext cx="4928529" cy="1200329"/>
          </a:xfrm>
          <a:prstGeom prst="rect">
            <a:avLst/>
          </a:prstGeom>
          <a:noFill/>
        </p:spPr>
        <p:txBody>
          <a:bodyPr wrap="none" rtlCol="0">
            <a:spAutoFit/>
          </a:bodyPr>
          <a:lstStyle/>
          <a:p>
            <a:r>
              <a:rPr lang="en-US" dirty="0" smtClean="0"/>
              <a:t>Probability of C       O gating particle being ON  = m</a:t>
            </a:r>
          </a:p>
          <a:p>
            <a:r>
              <a:rPr lang="en-US" dirty="0" smtClean="0"/>
              <a:t>Probability of Channel being OPEN  = m</a:t>
            </a:r>
            <a:r>
              <a:rPr lang="en-US" baseline="30000" dirty="0" smtClean="0"/>
              <a:t>3</a:t>
            </a:r>
            <a:endParaRPr lang="en-US" dirty="0" smtClean="0"/>
          </a:p>
          <a:p>
            <a:endParaRPr lang="en-US" dirty="0"/>
          </a:p>
          <a:p>
            <a:r>
              <a:rPr lang="en-US" dirty="0" smtClean="0"/>
              <a:t>Probability of INACTIVATION particle being OFF = h</a:t>
            </a:r>
            <a:endParaRPr lang="en-GB" dirty="0"/>
          </a:p>
        </p:txBody>
      </p:sp>
      <p:sp>
        <p:nvSpPr>
          <p:cNvPr id="4" name="TextBox 3"/>
          <p:cNvSpPr txBox="1"/>
          <p:nvPr/>
        </p:nvSpPr>
        <p:spPr>
          <a:xfrm>
            <a:off x="3482908" y="2492896"/>
            <a:ext cx="369012" cy="369332"/>
          </a:xfrm>
          <a:prstGeom prst="rect">
            <a:avLst/>
          </a:prstGeom>
          <a:noFill/>
        </p:spPr>
        <p:txBody>
          <a:bodyPr wrap="none" rtlCol="0">
            <a:spAutoFit/>
          </a:bodyPr>
          <a:lstStyle/>
          <a:p>
            <a:r>
              <a:rPr lang="en-US" dirty="0" smtClean="0"/>
              <a:t>m</a:t>
            </a:r>
            <a:endParaRPr lang="en-GB" dirty="0"/>
          </a:p>
        </p:txBody>
      </p:sp>
      <p:sp>
        <p:nvSpPr>
          <p:cNvPr id="6" name="TextBox 5"/>
          <p:cNvSpPr txBox="1"/>
          <p:nvPr/>
        </p:nvSpPr>
        <p:spPr>
          <a:xfrm>
            <a:off x="4898216" y="4583426"/>
            <a:ext cx="306494" cy="369332"/>
          </a:xfrm>
          <a:prstGeom prst="rect">
            <a:avLst/>
          </a:prstGeom>
          <a:noFill/>
        </p:spPr>
        <p:txBody>
          <a:bodyPr wrap="none" rtlCol="0">
            <a:spAutoFit/>
          </a:bodyPr>
          <a:lstStyle/>
          <a:p>
            <a:r>
              <a:rPr lang="en-US" dirty="0" smtClean="0">
                <a:solidFill>
                  <a:schemeClr val="bg1"/>
                </a:solidFill>
              </a:rPr>
              <a:t>h</a:t>
            </a:r>
            <a:endParaRPr lang="en-GB" dirty="0">
              <a:solidFill>
                <a:schemeClr val="bg1"/>
              </a:solidFill>
            </a:endParaRPr>
          </a:p>
        </p:txBody>
      </p:sp>
      <p:cxnSp>
        <p:nvCxnSpPr>
          <p:cNvPr id="8" name="Straight Arrow Connector 7"/>
          <p:cNvCxnSpPr/>
          <p:nvPr/>
        </p:nvCxnSpPr>
        <p:spPr>
          <a:xfrm>
            <a:off x="2403794" y="5877272"/>
            <a:ext cx="29599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56176" y="6021288"/>
            <a:ext cx="2808312" cy="646331"/>
          </a:xfrm>
          <a:prstGeom prst="rect">
            <a:avLst/>
          </a:prstGeom>
          <a:noFill/>
        </p:spPr>
        <p:txBody>
          <a:bodyPr wrap="square" rtlCol="0">
            <a:spAutoFit/>
          </a:bodyPr>
          <a:lstStyle/>
          <a:p>
            <a:r>
              <a:rPr lang="en-US" b="1" dirty="0" smtClean="0"/>
              <a:t>Probability of Channel being CONDUCTING = m</a:t>
            </a:r>
            <a:r>
              <a:rPr lang="en-US" b="1" baseline="30000" dirty="0" smtClean="0"/>
              <a:t>3</a:t>
            </a:r>
            <a:r>
              <a:rPr lang="en-US" b="1" dirty="0" smtClean="0"/>
              <a:t>h</a:t>
            </a:r>
            <a:endParaRPr lang="en-GB" b="1" dirty="0"/>
          </a:p>
        </p:txBody>
      </p:sp>
    </p:spTree>
    <p:extLst>
      <p:ext uri="{BB962C8B-B14F-4D97-AF65-F5344CB8AC3E}">
        <p14:creationId xmlns:p14="http://schemas.microsoft.com/office/powerpoint/2010/main" val="766573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algn="ctr" fontAlgn="base">
              <a:spcBef>
                <a:spcPct val="0"/>
              </a:spcBef>
              <a:spcAft>
                <a:spcPct val="0"/>
              </a:spcAft>
              <a:defRPr/>
            </a:pPr>
            <a:r>
              <a:rPr lang="en-US" sz="4400" kern="0">
                <a:solidFill>
                  <a:srgbClr val="000000"/>
                </a:solidFill>
              </a:rPr>
              <a:t>The Sodium Channel (2)</a:t>
            </a:r>
          </a:p>
        </p:txBody>
      </p:sp>
      <p:sp>
        <p:nvSpPr>
          <p:cNvPr id="3" name="Rectangle 3"/>
          <p:cNvSpPr txBox="1">
            <a:spLocks noChangeArrowheads="1"/>
          </p:cNvSpPr>
          <p:nvPr/>
        </p:nvSpPr>
        <p:spPr>
          <a:xfrm>
            <a:off x="755650" y="1412875"/>
            <a:ext cx="7859713" cy="4533900"/>
          </a:xfrm>
          <a:prstGeom prst="rect">
            <a:avLst/>
          </a:prstGeom>
        </p:spPr>
        <p:txBody>
          <a:bodyPr/>
          <a:lstStyle/>
          <a:p>
            <a:pPr marL="342900" indent="-342900" fontAlgn="base">
              <a:spcBef>
                <a:spcPct val="20000"/>
              </a:spcBef>
              <a:spcAft>
                <a:spcPct val="0"/>
              </a:spcAft>
              <a:buFontTx/>
              <a:buChar char="•"/>
              <a:defRPr/>
            </a:pPr>
            <a:r>
              <a:rPr lang="en-US" sz="2800" kern="0">
                <a:solidFill>
                  <a:srgbClr val="000000"/>
                </a:solidFill>
              </a:rPr>
              <a:t> </a:t>
            </a:r>
            <a:r>
              <a:rPr lang="en-US" sz="2000" kern="0">
                <a:solidFill>
                  <a:srgbClr val="000000"/>
                </a:solidFill>
              </a:rPr>
              <a:t>The probability of a fast subunit being open: </a:t>
            </a:r>
          </a:p>
          <a:p>
            <a:pPr marL="342900" indent="-342900" fontAlgn="base">
              <a:spcBef>
                <a:spcPct val="20000"/>
              </a:spcBef>
              <a:spcAft>
                <a:spcPct val="0"/>
              </a:spcAft>
              <a:buFontTx/>
              <a:buChar char="•"/>
              <a:defRPr/>
            </a:pPr>
            <a:r>
              <a:rPr lang="en-US" sz="3200" kern="0">
                <a:solidFill>
                  <a:srgbClr val="000000"/>
                </a:solidFill>
              </a:rPr>
              <a:t> </a:t>
            </a:r>
            <a:r>
              <a:rPr lang="en-US" sz="2000" kern="0">
                <a:solidFill>
                  <a:srgbClr val="000000"/>
                </a:solidFill>
              </a:rPr>
              <a:t>The probability of a slow subunit being open:</a:t>
            </a:r>
          </a:p>
          <a:p>
            <a:pPr marL="342900" indent="-342900" fontAlgn="base">
              <a:spcBef>
                <a:spcPct val="20000"/>
              </a:spcBef>
              <a:spcAft>
                <a:spcPct val="0"/>
              </a:spcAft>
              <a:buFontTx/>
              <a:buChar char="•"/>
              <a:defRPr/>
            </a:pPr>
            <a:r>
              <a:rPr lang="en-US" sz="2800" kern="0">
                <a:solidFill>
                  <a:srgbClr val="000000"/>
                </a:solidFill>
              </a:rPr>
              <a:t> </a:t>
            </a:r>
            <a:r>
              <a:rPr lang="en-US" sz="2000" kern="0">
                <a:solidFill>
                  <a:srgbClr val="000000"/>
                </a:solidFill>
              </a:rPr>
              <a:t>The probability of the channel being open:</a:t>
            </a:r>
          </a:p>
          <a:p>
            <a:pPr marL="342900" indent="-342900" fontAlgn="base">
              <a:spcBef>
                <a:spcPct val="20000"/>
              </a:spcBef>
              <a:spcAft>
                <a:spcPct val="0"/>
              </a:spcAft>
              <a:buFontTx/>
              <a:buChar char="•"/>
              <a:defRPr/>
            </a:pPr>
            <a:r>
              <a:rPr lang="en-US" sz="3200" kern="0">
                <a:solidFill>
                  <a:srgbClr val="000000"/>
                </a:solidFill>
              </a:rPr>
              <a:t> </a:t>
            </a:r>
            <a:r>
              <a:rPr lang="en-US" sz="2000" kern="0">
                <a:solidFill>
                  <a:srgbClr val="000000"/>
                </a:solidFill>
              </a:rPr>
              <a:t>The conductance of a patch of membrane to Na</a:t>
            </a:r>
            <a:r>
              <a:rPr lang="en-US" sz="2000" kern="0" baseline="30000">
                <a:solidFill>
                  <a:srgbClr val="000000"/>
                </a:solidFill>
              </a:rPr>
              <a:t>+ </a:t>
            </a:r>
            <a:r>
              <a:rPr lang="en-US" sz="2000" kern="0">
                <a:solidFill>
                  <a:srgbClr val="000000"/>
                </a:solidFill>
              </a:rPr>
              <a:t>when all  channels are open:          </a:t>
            </a:r>
            <a:r>
              <a:rPr lang="en-US" sz="1600" kern="0">
                <a:solidFill>
                  <a:srgbClr val="000000"/>
                </a:solidFill>
              </a:rPr>
              <a:t>(Constant obtained by experiments)</a:t>
            </a:r>
          </a:p>
          <a:p>
            <a:pPr marL="342900" indent="-342900" fontAlgn="base">
              <a:spcBef>
                <a:spcPct val="20000"/>
              </a:spcBef>
              <a:spcAft>
                <a:spcPct val="0"/>
              </a:spcAft>
              <a:buFontTx/>
              <a:buChar char="•"/>
              <a:defRPr/>
            </a:pPr>
            <a:r>
              <a:rPr lang="en-US" sz="3200" kern="0">
                <a:solidFill>
                  <a:srgbClr val="000000"/>
                </a:solidFill>
              </a:rPr>
              <a:t> </a:t>
            </a:r>
            <a:r>
              <a:rPr lang="en-US" sz="2000" kern="0">
                <a:solidFill>
                  <a:srgbClr val="000000"/>
                </a:solidFill>
              </a:rPr>
              <a:t>The conductance of a patch of membrane to Na</a:t>
            </a:r>
            <a:r>
              <a:rPr lang="en-US" sz="2000" kern="0" baseline="30000">
                <a:solidFill>
                  <a:srgbClr val="000000"/>
                </a:solidFill>
              </a:rPr>
              <a:t>+ </a:t>
            </a:r>
            <a:r>
              <a:rPr lang="en-US" sz="2000" kern="0">
                <a:solidFill>
                  <a:srgbClr val="000000"/>
                </a:solidFill>
              </a:rPr>
              <a:t>:</a:t>
            </a:r>
            <a:endParaRPr lang="en-US" sz="2800" kern="0">
              <a:solidFill>
                <a:srgbClr val="000000"/>
              </a:solidFill>
            </a:endParaRPr>
          </a:p>
        </p:txBody>
      </p:sp>
      <p:graphicFrame>
        <p:nvGraphicFramePr>
          <p:cNvPr id="4" name="Object 4"/>
          <p:cNvGraphicFramePr>
            <a:graphicFrameLocks noChangeAspect="1"/>
          </p:cNvGraphicFramePr>
          <p:nvPr/>
        </p:nvGraphicFramePr>
        <p:xfrm>
          <a:off x="6267450" y="1606550"/>
          <a:ext cx="392113" cy="331788"/>
        </p:xfrm>
        <a:graphic>
          <a:graphicData uri="http://schemas.openxmlformats.org/presentationml/2006/ole">
            <mc:AlternateContent xmlns:mc="http://schemas.openxmlformats.org/markup-compatibility/2006">
              <mc:Choice xmlns:v="urn:schemas-microsoft-com:vml" Requires="v">
                <p:oleObj spid="_x0000_s10340" name="Equation" r:id="rId3" imgW="164880" imgH="139680" progId="Equation.3">
                  <p:embed/>
                </p:oleObj>
              </mc:Choice>
              <mc:Fallback>
                <p:oleObj name="Equation" r:id="rId3" imgW="164880" imgH="1396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7450" y="1606550"/>
                        <a:ext cx="392113" cy="331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5"/>
          <p:cNvGraphicFramePr>
            <a:graphicFrameLocks noChangeAspect="1"/>
          </p:cNvGraphicFramePr>
          <p:nvPr/>
        </p:nvGraphicFramePr>
        <p:xfrm>
          <a:off x="6156325" y="2533650"/>
          <a:ext cx="720725" cy="501650"/>
        </p:xfrm>
        <a:graphic>
          <a:graphicData uri="http://schemas.openxmlformats.org/presentationml/2006/ole">
            <mc:AlternateContent xmlns:mc="http://schemas.openxmlformats.org/markup-compatibility/2006">
              <mc:Choice xmlns:v="urn:schemas-microsoft-com:vml" Requires="v">
                <p:oleObj spid="_x0000_s10341" name="Equation" r:id="rId5" imgW="291960" imgH="203040" progId="Equation.3">
                  <p:embed/>
                </p:oleObj>
              </mc:Choice>
              <mc:Fallback>
                <p:oleObj name="Equation" r:id="rId5" imgW="291960" imgH="20304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325" y="2533650"/>
                        <a:ext cx="720725"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6"/>
          <p:cNvGraphicFramePr>
            <a:graphicFrameLocks noChangeAspect="1"/>
          </p:cNvGraphicFramePr>
          <p:nvPr/>
        </p:nvGraphicFramePr>
        <p:xfrm>
          <a:off x="3370263" y="3413125"/>
          <a:ext cx="676275" cy="609600"/>
        </p:xfrm>
        <a:graphic>
          <a:graphicData uri="http://schemas.openxmlformats.org/presentationml/2006/ole">
            <mc:AlternateContent xmlns:mc="http://schemas.openxmlformats.org/markup-compatibility/2006">
              <mc:Choice xmlns:v="urn:schemas-microsoft-com:vml" Requires="v">
                <p:oleObj spid="_x0000_s10342" name="Equation" r:id="rId7" imgW="253800" imgH="228600" progId="Equation.3">
                  <p:embed/>
                </p:oleObj>
              </mc:Choice>
              <mc:Fallback>
                <p:oleObj name="Equation" r:id="rId7" imgW="253800" imgH="2286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70263" y="3413125"/>
                        <a:ext cx="676275"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7"/>
          <p:cNvGraphicFramePr>
            <a:graphicFrameLocks noChangeAspect="1"/>
          </p:cNvGraphicFramePr>
          <p:nvPr/>
        </p:nvGraphicFramePr>
        <p:xfrm>
          <a:off x="6964363" y="4005263"/>
          <a:ext cx="2071687" cy="547687"/>
        </p:xfrm>
        <a:graphic>
          <a:graphicData uri="http://schemas.openxmlformats.org/presentationml/2006/ole">
            <mc:AlternateContent xmlns:mc="http://schemas.openxmlformats.org/markup-compatibility/2006">
              <mc:Choice xmlns:v="urn:schemas-microsoft-com:vml" Requires="v">
                <p:oleObj spid="_x0000_s10343" name="Equation" r:id="rId9" imgW="914400" imgH="241200" progId="Equation.3">
                  <p:embed/>
                </p:oleObj>
              </mc:Choice>
              <mc:Fallback>
                <p:oleObj name="Equation" r:id="rId9" imgW="914400" imgH="2412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64363" y="4005263"/>
                        <a:ext cx="2071687" cy="547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8"/>
          <p:cNvGraphicFramePr>
            <a:graphicFrameLocks noChangeAspect="1"/>
          </p:cNvGraphicFramePr>
          <p:nvPr/>
        </p:nvGraphicFramePr>
        <p:xfrm>
          <a:off x="1223963" y="4652963"/>
          <a:ext cx="6516687" cy="792162"/>
        </p:xfrm>
        <a:graphic>
          <a:graphicData uri="http://schemas.openxmlformats.org/presentationml/2006/ole">
            <mc:AlternateContent xmlns:mc="http://schemas.openxmlformats.org/markup-compatibility/2006">
              <mc:Choice xmlns:v="urn:schemas-microsoft-com:vml" Requires="v">
                <p:oleObj spid="_x0000_s10344" name="Equation" r:id="rId11" imgW="3238200" imgH="393480" progId="Equation.3">
                  <p:embed/>
                </p:oleObj>
              </mc:Choice>
              <mc:Fallback>
                <p:oleObj name="Equation" r:id="rId11" imgW="3238200" imgH="393480" progId="Equation.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23963" y="4652963"/>
                        <a:ext cx="65166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 name="Line 9"/>
          <p:cNvSpPr>
            <a:spLocks noChangeShapeType="1"/>
          </p:cNvSpPr>
          <p:nvPr/>
        </p:nvSpPr>
        <p:spPr bwMode="auto">
          <a:xfrm>
            <a:off x="4356100" y="5300663"/>
            <a:ext cx="0" cy="431800"/>
          </a:xfrm>
          <a:prstGeom prst="line">
            <a:avLst/>
          </a:prstGeom>
          <a:noFill/>
          <a:ln w="57150">
            <a:solidFill>
              <a:schemeClr val="tx1"/>
            </a:solidFill>
            <a:round/>
            <a:headEnd/>
            <a:tailEnd type="triangle" w="med" len="med"/>
          </a:ln>
        </p:spPr>
        <p:txBody>
          <a:bodyPr/>
          <a:lstStyle/>
          <a:p>
            <a:endParaRPr lang="en-US">
              <a:solidFill>
                <a:srgbClr val="FFFFFF"/>
              </a:solidFill>
            </a:endParaRPr>
          </a:p>
        </p:txBody>
      </p:sp>
      <p:graphicFrame>
        <p:nvGraphicFramePr>
          <p:cNvPr id="10" name="Object 10"/>
          <p:cNvGraphicFramePr>
            <a:graphicFrameLocks noChangeAspect="1"/>
          </p:cNvGraphicFramePr>
          <p:nvPr/>
        </p:nvGraphicFramePr>
        <p:xfrm>
          <a:off x="893763" y="5805488"/>
          <a:ext cx="7513637" cy="792162"/>
        </p:xfrm>
        <a:graphic>
          <a:graphicData uri="http://schemas.openxmlformats.org/presentationml/2006/ole">
            <mc:AlternateContent xmlns:mc="http://schemas.openxmlformats.org/markup-compatibility/2006">
              <mc:Choice xmlns:v="urn:schemas-microsoft-com:vml" Requires="v">
                <p:oleObj spid="_x0000_s10345" name="Equation" r:id="rId13" imgW="3733560" imgH="393480" progId="Equation.3">
                  <p:embed/>
                </p:oleObj>
              </mc:Choice>
              <mc:Fallback>
                <p:oleObj name="Equation" r:id="rId13" imgW="3733560" imgH="393480" progId="Equation.3">
                  <p:embed/>
                  <p:pic>
                    <p:nvPicPr>
                      <p:cNvPr id="0"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93763" y="5805488"/>
                        <a:ext cx="7513637" cy="792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Oval 11"/>
          <p:cNvSpPr>
            <a:spLocks noChangeArrowheads="1"/>
          </p:cNvSpPr>
          <p:nvPr/>
        </p:nvSpPr>
        <p:spPr bwMode="auto">
          <a:xfrm>
            <a:off x="2339975" y="5949950"/>
            <a:ext cx="647700" cy="503238"/>
          </a:xfrm>
          <a:prstGeom prst="ellipse">
            <a:avLst/>
          </a:prstGeom>
          <a:noFill/>
          <a:ln w="38100">
            <a:solidFill>
              <a:srgbClr val="FF0000"/>
            </a:solidFill>
            <a:round/>
            <a:headEnd/>
            <a:tailEnd/>
          </a:ln>
        </p:spPr>
        <p:txBody>
          <a:bodyPr wrap="none" anchor="ctr"/>
          <a:lstStyle/>
          <a:p>
            <a:endParaRPr lang="en-US">
              <a:solidFill>
                <a:srgbClr val="FFFFFF"/>
              </a:solidFill>
            </a:endParaRPr>
          </a:p>
        </p:txBody>
      </p:sp>
      <p:graphicFrame>
        <p:nvGraphicFramePr>
          <p:cNvPr id="12" name="Object 12"/>
          <p:cNvGraphicFramePr>
            <a:graphicFrameLocks noChangeAspect="1"/>
          </p:cNvGraphicFramePr>
          <p:nvPr/>
        </p:nvGraphicFramePr>
        <p:xfrm>
          <a:off x="6516688" y="2070100"/>
          <a:ext cx="301625" cy="422275"/>
        </p:xfrm>
        <a:graphic>
          <a:graphicData uri="http://schemas.openxmlformats.org/presentationml/2006/ole">
            <mc:AlternateContent xmlns:mc="http://schemas.openxmlformats.org/markup-compatibility/2006">
              <mc:Choice xmlns:v="urn:schemas-microsoft-com:vml" Requires="v">
                <p:oleObj spid="_x0000_s10346" name="Equation" r:id="rId15" imgW="126720" imgH="177480" progId="Equation.3">
                  <p:embed/>
                </p:oleObj>
              </mc:Choice>
              <mc:Fallback>
                <p:oleObj name="Equation" r:id="rId15" imgW="126720" imgH="177480" progId="Equation.3">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6688" y="2070100"/>
                        <a:ext cx="301625"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algn="ctr" fontAlgn="base">
              <a:spcBef>
                <a:spcPct val="0"/>
              </a:spcBef>
              <a:spcAft>
                <a:spcPct val="0"/>
              </a:spcAft>
              <a:defRPr/>
            </a:pPr>
            <a:r>
              <a:rPr lang="en-US" sz="4400" kern="0">
                <a:solidFill>
                  <a:srgbClr val="000000"/>
                </a:solidFill>
              </a:rPr>
              <a:t>The Full Hodgkin-Huxley Model</a:t>
            </a:r>
          </a:p>
        </p:txBody>
      </p:sp>
      <p:graphicFrame>
        <p:nvGraphicFramePr>
          <p:cNvPr id="3" name="Object 5"/>
          <p:cNvGraphicFramePr>
            <a:graphicFrameLocks noChangeAspect="1"/>
          </p:cNvGraphicFramePr>
          <p:nvPr/>
        </p:nvGraphicFramePr>
        <p:xfrm>
          <a:off x="827088" y="1268413"/>
          <a:ext cx="7451725" cy="785812"/>
        </p:xfrm>
        <a:graphic>
          <a:graphicData uri="http://schemas.openxmlformats.org/presentationml/2006/ole">
            <mc:AlternateContent xmlns:mc="http://schemas.openxmlformats.org/markup-compatibility/2006">
              <mc:Choice xmlns:v="urn:schemas-microsoft-com:vml" Requires="v">
                <p:oleObj spid="_x0000_s12388" name="Equation" r:id="rId3" imgW="3733560" imgH="393480" progId="Equation.3">
                  <p:embed/>
                </p:oleObj>
              </mc:Choice>
              <mc:Fallback>
                <p:oleObj name="Equation" r:id="rId3" imgW="3733560" imgH="39348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268413"/>
                        <a:ext cx="7451725" cy="7858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7"/>
          <p:cNvGraphicFramePr>
            <a:graphicFrameLocks noChangeAspect="1"/>
          </p:cNvGraphicFramePr>
          <p:nvPr/>
        </p:nvGraphicFramePr>
        <p:xfrm>
          <a:off x="1549400" y="3211513"/>
          <a:ext cx="5975350" cy="865187"/>
        </p:xfrm>
        <a:graphic>
          <a:graphicData uri="http://schemas.openxmlformats.org/presentationml/2006/ole">
            <mc:AlternateContent xmlns:mc="http://schemas.openxmlformats.org/markup-compatibility/2006">
              <mc:Choice xmlns:v="urn:schemas-microsoft-com:vml" Requires="v">
                <p:oleObj spid="_x0000_s12389" name="Equation" r:id="rId5" imgW="2984400" imgH="431640" progId="Equation.3">
                  <p:embed/>
                </p:oleObj>
              </mc:Choice>
              <mc:Fallback>
                <p:oleObj name="Equation" r:id="rId5" imgW="2984400" imgH="43164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9400" y="3211513"/>
                        <a:ext cx="5975350" cy="865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9"/>
          <p:cNvGraphicFramePr>
            <a:graphicFrameLocks noChangeAspect="1"/>
          </p:cNvGraphicFramePr>
          <p:nvPr/>
        </p:nvGraphicFramePr>
        <p:xfrm>
          <a:off x="1476375" y="4267200"/>
          <a:ext cx="6048375" cy="962025"/>
        </p:xfrm>
        <a:graphic>
          <a:graphicData uri="http://schemas.openxmlformats.org/presentationml/2006/ole">
            <mc:AlternateContent xmlns:mc="http://schemas.openxmlformats.org/markup-compatibility/2006">
              <mc:Choice xmlns:v="urn:schemas-microsoft-com:vml" Requires="v">
                <p:oleObj spid="_x0000_s12390" name="Equation" r:id="rId7" imgW="2717640" imgH="431640" progId="Equation.3">
                  <p:embed/>
                </p:oleObj>
              </mc:Choice>
              <mc:Fallback>
                <p:oleObj name="Equation" r:id="rId7" imgW="2717640" imgH="43164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6375" y="4267200"/>
                        <a:ext cx="6048375" cy="962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11"/>
          <p:cNvGraphicFramePr>
            <a:graphicFrameLocks noChangeAspect="1"/>
          </p:cNvGraphicFramePr>
          <p:nvPr/>
        </p:nvGraphicFramePr>
        <p:xfrm>
          <a:off x="1835150" y="2205038"/>
          <a:ext cx="5400675" cy="854075"/>
        </p:xfrm>
        <a:graphic>
          <a:graphicData uri="http://schemas.openxmlformats.org/presentationml/2006/ole">
            <mc:AlternateContent xmlns:mc="http://schemas.openxmlformats.org/markup-compatibility/2006">
              <mc:Choice xmlns:v="urn:schemas-microsoft-com:vml" Requires="v">
                <p:oleObj spid="_x0000_s12391" name="Equation" r:id="rId9" imgW="2730240" imgH="431640" progId="Equation.3">
                  <p:embed/>
                </p:oleObj>
              </mc:Choice>
              <mc:Fallback>
                <p:oleObj name="Equation" r:id="rId9" imgW="2730240" imgH="431640" progId="Equation.3">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35150" y="2205038"/>
                        <a:ext cx="5400675" cy="854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13"/>
          <p:cNvGraphicFramePr>
            <a:graphicFrameLocks noChangeAspect="1"/>
          </p:cNvGraphicFramePr>
          <p:nvPr/>
        </p:nvGraphicFramePr>
        <p:xfrm>
          <a:off x="179388" y="5280025"/>
          <a:ext cx="2808287" cy="1533525"/>
        </p:xfrm>
        <a:graphic>
          <a:graphicData uri="http://schemas.openxmlformats.org/presentationml/2006/ole">
            <mc:AlternateContent xmlns:mc="http://schemas.openxmlformats.org/markup-compatibility/2006">
              <mc:Choice xmlns:v="urn:schemas-microsoft-com:vml" Requires="v">
                <p:oleObj spid="_x0000_s12392" name="Equation" r:id="rId11" imgW="1396800" imgH="761760" progId="Equation.3">
                  <p:embed/>
                </p:oleObj>
              </mc:Choice>
              <mc:Fallback>
                <p:oleObj name="Equation" r:id="rId11" imgW="1396800" imgH="761760" progId="Equation.3">
                  <p:embed/>
                  <p:pic>
                    <p:nvPicPr>
                      <p:cNvPr id="0"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9388" y="5280025"/>
                        <a:ext cx="2808287" cy="1533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14"/>
          <p:cNvGraphicFramePr>
            <a:graphicFrameLocks noChangeAspect="1"/>
          </p:cNvGraphicFramePr>
          <p:nvPr/>
        </p:nvGraphicFramePr>
        <p:xfrm>
          <a:off x="3457575" y="5327650"/>
          <a:ext cx="2627313" cy="1485900"/>
        </p:xfrm>
        <a:graphic>
          <a:graphicData uri="http://schemas.openxmlformats.org/presentationml/2006/ole">
            <mc:AlternateContent xmlns:mc="http://schemas.openxmlformats.org/markup-compatibility/2006">
              <mc:Choice xmlns:v="urn:schemas-microsoft-com:vml" Requires="v">
                <p:oleObj spid="_x0000_s12393" name="Equation" r:id="rId13" imgW="1346040" imgH="761760" progId="Equation.3">
                  <p:embed/>
                </p:oleObj>
              </mc:Choice>
              <mc:Fallback>
                <p:oleObj name="Equation" r:id="rId13" imgW="1346040" imgH="761760" progId="Equation.3">
                  <p:embed/>
                  <p:pic>
                    <p:nvPicPr>
                      <p:cNvPr id="0"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57575" y="5327650"/>
                        <a:ext cx="2627313" cy="148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16"/>
          <p:cNvGraphicFramePr>
            <a:graphicFrameLocks noChangeAspect="1"/>
          </p:cNvGraphicFramePr>
          <p:nvPr/>
        </p:nvGraphicFramePr>
        <p:xfrm>
          <a:off x="6443663" y="5307013"/>
          <a:ext cx="2043112" cy="1362075"/>
        </p:xfrm>
        <a:graphic>
          <a:graphicData uri="http://schemas.openxmlformats.org/presentationml/2006/ole">
            <mc:AlternateContent xmlns:mc="http://schemas.openxmlformats.org/markup-compatibility/2006">
              <mc:Choice xmlns:v="urn:schemas-microsoft-com:vml" Requires="v">
                <p:oleObj spid="_x0000_s12394" name="Equation" r:id="rId15" imgW="1143000" imgH="761760" progId="Equation.3">
                  <p:embed/>
                </p:oleObj>
              </mc:Choice>
              <mc:Fallback>
                <p:oleObj name="Equation" r:id="rId15" imgW="1143000" imgH="761760" progId="Equation.3">
                  <p:embed/>
                  <p:pic>
                    <p:nvPicPr>
                      <p:cNvPr id="0"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43663" y="5307013"/>
                        <a:ext cx="2043112" cy="136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956" y="0"/>
            <a:ext cx="7586452" cy="6646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3354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142875" y="0"/>
            <a:ext cx="8786813" cy="4695825"/>
          </a:xfrm>
          <a:prstGeom prst="rect">
            <a:avLst/>
          </a:prstGeom>
          <a:noFill/>
          <a:ln w="9525">
            <a:noFill/>
            <a:miter lim="800000"/>
            <a:headEnd/>
            <a:tailEnd/>
          </a:ln>
        </p:spPr>
      </p:pic>
      <p:sp>
        <p:nvSpPr>
          <p:cNvPr id="29699" name="Rectangle 2"/>
          <p:cNvSpPr>
            <a:spLocks noChangeArrowheads="1"/>
          </p:cNvSpPr>
          <p:nvPr/>
        </p:nvSpPr>
        <p:spPr bwMode="auto">
          <a:xfrm>
            <a:off x="0" y="4692650"/>
            <a:ext cx="9144000" cy="1754188"/>
          </a:xfrm>
          <a:prstGeom prst="rect">
            <a:avLst/>
          </a:prstGeom>
          <a:noFill/>
          <a:ln w="9525">
            <a:noFill/>
            <a:miter lim="800000"/>
            <a:headEnd/>
            <a:tailEnd/>
          </a:ln>
        </p:spPr>
        <p:txBody>
          <a:bodyPr>
            <a:spAutoFit/>
          </a:bodyPr>
          <a:lstStyle/>
          <a:p>
            <a:pPr fontAlgn="base">
              <a:spcBef>
                <a:spcPct val="0"/>
              </a:spcBef>
              <a:spcAft>
                <a:spcPct val="0"/>
              </a:spcAft>
            </a:pPr>
            <a:r>
              <a:rPr lang="en-US">
                <a:solidFill>
                  <a:srgbClr val="000000"/>
                </a:solidFill>
              </a:rPr>
              <a:t>Voltage clamp of the squid axon. Vi is the internal potential measured with a pipette inserted in the axon. Ve is the external potential measured by an external electrode. Vm=Vi-Ve as computed by amplifier A1. A2 compares Vm with Vc (which is the command desired voltage) to inject current I, which maintains Vm at Vc. The current injected by the axial wire crosses the axonal membrane as it is drained by the chamber plates and measured by a current measuring device.</a:t>
            </a:r>
          </a:p>
        </p:txBody>
      </p:sp>
      <p:sp>
        <p:nvSpPr>
          <p:cNvPr id="29700" name="TextBox 3"/>
          <p:cNvSpPr txBox="1">
            <a:spLocks noChangeArrowheads="1"/>
          </p:cNvSpPr>
          <p:nvPr/>
        </p:nvSpPr>
        <p:spPr bwMode="auto">
          <a:xfrm>
            <a:off x="6959600" y="6488113"/>
            <a:ext cx="2184400" cy="369887"/>
          </a:xfrm>
          <a:prstGeom prst="rect">
            <a:avLst/>
          </a:prstGeom>
          <a:noFill/>
          <a:ln w="9525">
            <a:noFill/>
            <a:miter lim="800000"/>
            <a:headEnd/>
            <a:tailEnd/>
          </a:ln>
        </p:spPr>
        <p:txBody>
          <a:bodyPr wrap="none">
            <a:spAutoFit/>
          </a:bodyPr>
          <a:lstStyle/>
          <a:p>
            <a:pPr fontAlgn="base">
              <a:spcBef>
                <a:spcPct val="0"/>
              </a:spcBef>
              <a:spcAft>
                <a:spcPct val="0"/>
              </a:spcAft>
            </a:pPr>
            <a:r>
              <a:rPr lang="en-US">
                <a:solidFill>
                  <a:srgbClr val="000000"/>
                </a:solidFill>
              </a:rPr>
              <a:t>Bezanilla web page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1676400" y="0"/>
          <a:ext cx="5999163" cy="4981575"/>
        </p:xfrm>
        <a:graphic>
          <a:graphicData uri="http://schemas.openxmlformats.org/presentationml/2006/ole">
            <mc:AlternateContent xmlns:mc="http://schemas.openxmlformats.org/markup-compatibility/2006">
              <mc:Choice xmlns:v="urn:schemas-microsoft-com:vml" Requires="v">
                <p:oleObj spid="_x0000_s16414" name="Image" r:id="rId3" imgW="5997882" imgH="4981292" progId="">
                  <p:embed/>
                </p:oleObj>
              </mc:Choice>
              <mc:Fallback>
                <p:oleObj name="Image" r:id="rId3" imgW="5997882" imgH="4981292"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0"/>
                        <a:ext cx="5999163"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3"/>
          <p:cNvGraphicFramePr>
            <a:graphicFrameLocks noChangeAspect="1"/>
          </p:cNvGraphicFramePr>
          <p:nvPr/>
        </p:nvGraphicFramePr>
        <p:xfrm>
          <a:off x="2438400" y="5130800"/>
          <a:ext cx="4410075" cy="1727200"/>
        </p:xfrm>
        <a:graphic>
          <a:graphicData uri="http://schemas.openxmlformats.org/presentationml/2006/ole">
            <mc:AlternateContent xmlns:mc="http://schemas.openxmlformats.org/markup-compatibility/2006">
              <mc:Choice xmlns:v="urn:schemas-microsoft-com:vml" Requires="v">
                <p:oleObj spid="_x0000_s16415" name="Image" r:id="rId5" imgW="4409460" imgH="1728203" progId="">
                  <p:embed/>
                </p:oleObj>
              </mc:Choice>
              <mc:Fallback>
                <p:oleObj name="Image" r:id="rId5" imgW="4409460" imgH="1728203"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5130800"/>
                        <a:ext cx="4410075"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2000250" y="1285875"/>
          <a:ext cx="5238750" cy="4248150"/>
        </p:xfrm>
        <a:graphic>
          <a:graphicData uri="http://schemas.openxmlformats.org/presentationml/2006/ole">
            <mc:AlternateContent xmlns:mc="http://schemas.openxmlformats.org/markup-compatibility/2006">
              <mc:Choice xmlns:v="urn:schemas-microsoft-com:vml" Requires="v">
                <p:oleObj spid="_x0000_s15376" name="Drawing" r:id="rId3" imgW="5238514" imgH="4248015" progId="Canvas.Drawing.X">
                  <p:embed/>
                </p:oleObj>
              </mc:Choice>
              <mc:Fallback>
                <p:oleObj name="Drawing" r:id="rId3" imgW="5238514" imgH="4248015" progId="Canvas.Drawing.X">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0" y="1285875"/>
                        <a:ext cx="5238750" cy="424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3786182" y="642918"/>
            <a:ext cx="1620957" cy="369332"/>
          </a:xfrm>
          <a:prstGeom prst="rect">
            <a:avLst/>
          </a:prstGeom>
          <a:noFill/>
        </p:spPr>
        <p:txBody>
          <a:bodyPr wrap="none" rtlCol="0">
            <a:spAutoFit/>
          </a:bodyPr>
          <a:lstStyle/>
          <a:p>
            <a:r>
              <a:rPr lang="en-US" dirty="0">
                <a:solidFill>
                  <a:srgbClr val="FFFFFF"/>
                </a:solidFill>
              </a:rPr>
              <a:t>C                 O</a:t>
            </a:r>
          </a:p>
        </p:txBody>
      </p:sp>
      <p:cxnSp>
        <p:nvCxnSpPr>
          <p:cNvPr id="11" name="Straight Arrow Connector 10"/>
          <p:cNvCxnSpPr/>
          <p:nvPr/>
        </p:nvCxnSpPr>
        <p:spPr>
          <a:xfrm>
            <a:off x="4286248" y="785794"/>
            <a:ext cx="714380"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286248" y="928670"/>
            <a:ext cx="714380"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000232" y="5572140"/>
            <a:ext cx="1539204" cy="307777"/>
          </a:xfrm>
          <a:prstGeom prst="rect">
            <a:avLst/>
          </a:prstGeom>
          <a:noFill/>
        </p:spPr>
        <p:txBody>
          <a:bodyPr wrap="none" rtlCol="0">
            <a:spAutoFit/>
          </a:bodyPr>
          <a:lstStyle/>
          <a:p>
            <a:r>
              <a:rPr lang="en-US" sz="1400" dirty="0">
                <a:solidFill>
                  <a:srgbClr val="FFFFFF"/>
                </a:solidFill>
              </a:rPr>
              <a:t>Resting Potential</a:t>
            </a:r>
          </a:p>
        </p:txBody>
      </p:sp>
      <p:cxnSp>
        <p:nvCxnSpPr>
          <p:cNvPr id="17" name="Straight Arrow Connector 16"/>
          <p:cNvCxnSpPr/>
          <p:nvPr/>
        </p:nvCxnSpPr>
        <p:spPr>
          <a:xfrm>
            <a:off x="3131840" y="4653136"/>
            <a:ext cx="12961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427984" y="4221088"/>
            <a:ext cx="0"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427984" y="4221088"/>
            <a:ext cx="3600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788024" y="3501008"/>
            <a:ext cx="0" cy="7200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788024" y="3501008"/>
            <a:ext cx="2880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5076056" y="2636912"/>
            <a:ext cx="0" cy="8640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0" y="260350"/>
            <a:ext cx="9144000" cy="6221413"/>
            <a:chOff x="0" y="201"/>
            <a:chExt cx="5760" cy="3919"/>
          </a:xfrm>
        </p:grpSpPr>
        <p:sp>
          <p:nvSpPr>
            <p:cNvPr id="43017" name="AutoShape 3"/>
            <p:cNvSpPr>
              <a:spLocks noChangeAspect="1" noChangeArrowheads="1" noTextEdit="1"/>
            </p:cNvSpPr>
            <p:nvPr/>
          </p:nvSpPr>
          <p:spPr bwMode="auto">
            <a:xfrm>
              <a:off x="0" y="201"/>
              <a:ext cx="5760" cy="3917"/>
            </a:xfrm>
            <a:prstGeom prst="rect">
              <a:avLst/>
            </a:prstGeom>
            <a:noFill/>
            <a:ln w="9525">
              <a:noFill/>
              <a:miter lim="800000"/>
              <a:headEnd/>
              <a:tailEnd/>
            </a:ln>
          </p:spPr>
          <p:txBody>
            <a:bodyPr/>
            <a:lstStyle/>
            <a:p>
              <a:pPr fontAlgn="base">
                <a:spcBef>
                  <a:spcPct val="0"/>
                </a:spcBef>
                <a:spcAft>
                  <a:spcPct val="0"/>
                </a:spcAft>
              </a:pPr>
              <a:endParaRPr lang="en-US">
                <a:solidFill>
                  <a:srgbClr val="000000"/>
                </a:solidFill>
              </a:endParaRPr>
            </a:p>
          </p:txBody>
        </p:sp>
        <p:pic>
          <p:nvPicPr>
            <p:cNvPr id="43018" name="Picture 4"/>
            <p:cNvPicPr>
              <a:picLocks noChangeAspect="1" noChangeArrowheads="1"/>
            </p:cNvPicPr>
            <p:nvPr/>
          </p:nvPicPr>
          <p:blipFill>
            <a:blip r:embed="rId2" cstate="print"/>
            <a:srcRect/>
            <a:stretch>
              <a:fillRect/>
            </a:stretch>
          </p:blipFill>
          <p:spPr bwMode="auto">
            <a:xfrm>
              <a:off x="0" y="201"/>
              <a:ext cx="4483" cy="2472"/>
            </a:xfrm>
            <a:prstGeom prst="rect">
              <a:avLst/>
            </a:prstGeom>
            <a:noFill/>
            <a:ln w="9525">
              <a:noFill/>
              <a:miter lim="800000"/>
              <a:headEnd/>
              <a:tailEnd/>
            </a:ln>
          </p:spPr>
        </p:pic>
        <p:sp>
          <p:nvSpPr>
            <p:cNvPr id="43019" name="Freeform 5"/>
            <p:cNvSpPr>
              <a:spLocks/>
            </p:cNvSpPr>
            <p:nvPr/>
          </p:nvSpPr>
          <p:spPr bwMode="auto">
            <a:xfrm>
              <a:off x="5565" y="3207"/>
              <a:ext cx="188" cy="593"/>
            </a:xfrm>
            <a:custGeom>
              <a:avLst/>
              <a:gdLst>
                <a:gd name="T0" fmla="*/ 0 w 188"/>
                <a:gd name="T1" fmla="*/ 0 h 593"/>
                <a:gd name="T2" fmla="*/ 68 w 188"/>
                <a:gd name="T3" fmla="*/ 77 h 593"/>
                <a:gd name="T4" fmla="*/ 117 w 188"/>
                <a:gd name="T5" fmla="*/ 155 h 593"/>
                <a:gd name="T6" fmla="*/ 156 w 188"/>
                <a:gd name="T7" fmla="*/ 240 h 593"/>
                <a:gd name="T8" fmla="*/ 181 w 188"/>
                <a:gd name="T9" fmla="*/ 321 h 593"/>
                <a:gd name="T10" fmla="*/ 188 w 188"/>
                <a:gd name="T11" fmla="*/ 399 h 593"/>
                <a:gd name="T12" fmla="*/ 177 w 188"/>
                <a:gd name="T13" fmla="*/ 469 h 593"/>
                <a:gd name="T14" fmla="*/ 170 w 188"/>
                <a:gd name="T15" fmla="*/ 505 h 593"/>
                <a:gd name="T16" fmla="*/ 156 w 188"/>
                <a:gd name="T17" fmla="*/ 537 h 593"/>
                <a:gd name="T18" fmla="*/ 135 w 188"/>
                <a:gd name="T19" fmla="*/ 565 h 593"/>
                <a:gd name="T20" fmla="*/ 114 w 188"/>
                <a:gd name="T21" fmla="*/ 593 h 5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593"/>
                <a:gd name="T35" fmla="*/ 188 w 188"/>
                <a:gd name="T36" fmla="*/ 593 h 5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593">
                  <a:moveTo>
                    <a:pt x="0" y="0"/>
                  </a:moveTo>
                  <a:lnTo>
                    <a:pt x="68" y="77"/>
                  </a:lnTo>
                  <a:lnTo>
                    <a:pt x="117" y="155"/>
                  </a:lnTo>
                  <a:lnTo>
                    <a:pt x="156" y="240"/>
                  </a:lnTo>
                  <a:lnTo>
                    <a:pt x="181" y="321"/>
                  </a:lnTo>
                  <a:lnTo>
                    <a:pt x="188" y="399"/>
                  </a:lnTo>
                  <a:lnTo>
                    <a:pt x="177" y="469"/>
                  </a:lnTo>
                  <a:lnTo>
                    <a:pt x="170" y="505"/>
                  </a:lnTo>
                  <a:lnTo>
                    <a:pt x="156" y="537"/>
                  </a:lnTo>
                  <a:lnTo>
                    <a:pt x="135" y="565"/>
                  </a:lnTo>
                  <a:lnTo>
                    <a:pt x="114" y="593"/>
                  </a:lnTo>
                </a:path>
              </a:pathLst>
            </a:custGeom>
            <a:noFill/>
            <a:ln w="11113">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43020" name="Freeform 6"/>
            <p:cNvSpPr>
              <a:spLocks/>
            </p:cNvSpPr>
            <p:nvPr/>
          </p:nvSpPr>
          <p:spPr bwMode="auto">
            <a:xfrm>
              <a:off x="5633" y="3726"/>
              <a:ext cx="120" cy="117"/>
            </a:xfrm>
            <a:custGeom>
              <a:avLst/>
              <a:gdLst>
                <a:gd name="T0" fmla="*/ 120 w 120"/>
                <a:gd name="T1" fmla="*/ 56 h 117"/>
                <a:gd name="T2" fmla="*/ 120 w 120"/>
                <a:gd name="T3" fmla="*/ 56 h 117"/>
                <a:gd name="T4" fmla="*/ 120 w 120"/>
                <a:gd name="T5" fmla="*/ 56 h 117"/>
                <a:gd name="T6" fmla="*/ 0 w 120"/>
                <a:gd name="T7" fmla="*/ 117 h 117"/>
                <a:gd name="T8" fmla="*/ 0 w 120"/>
                <a:gd name="T9" fmla="*/ 117 h 117"/>
                <a:gd name="T10" fmla="*/ 3 w 120"/>
                <a:gd name="T11" fmla="*/ 113 h 117"/>
                <a:gd name="T12" fmla="*/ 10 w 120"/>
                <a:gd name="T13" fmla="*/ 102 h 117"/>
                <a:gd name="T14" fmla="*/ 17 w 120"/>
                <a:gd name="T15" fmla="*/ 88 h 117"/>
                <a:gd name="T16" fmla="*/ 28 w 120"/>
                <a:gd name="T17" fmla="*/ 67 h 117"/>
                <a:gd name="T18" fmla="*/ 35 w 120"/>
                <a:gd name="T19" fmla="*/ 49 h 117"/>
                <a:gd name="T20" fmla="*/ 46 w 120"/>
                <a:gd name="T21" fmla="*/ 28 h 117"/>
                <a:gd name="T22" fmla="*/ 56 w 120"/>
                <a:gd name="T23" fmla="*/ 11 h 117"/>
                <a:gd name="T24" fmla="*/ 63 w 120"/>
                <a:gd name="T25" fmla="*/ 0 h 117"/>
                <a:gd name="T26" fmla="*/ 63 w 120"/>
                <a:gd name="T27" fmla="*/ 0 h 117"/>
                <a:gd name="T28" fmla="*/ 60 w 120"/>
                <a:gd name="T29" fmla="*/ 14 h 117"/>
                <a:gd name="T30" fmla="*/ 60 w 120"/>
                <a:gd name="T31" fmla="*/ 28 h 117"/>
                <a:gd name="T32" fmla="*/ 60 w 120"/>
                <a:gd name="T33" fmla="*/ 42 h 117"/>
                <a:gd name="T34" fmla="*/ 63 w 120"/>
                <a:gd name="T35" fmla="*/ 53 h 117"/>
                <a:gd name="T36" fmla="*/ 63 w 120"/>
                <a:gd name="T37" fmla="*/ 53 h 117"/>
                <a:gd name="T38" fmla="*/ 74 w 120"/>
                <a:gd name="T39" fmla="*/ 56 h 117"/>
                <a:gd name="T40" fmla="*/ 88 w 120"/>
                <a:gd name="T41" fmla="*/ 60 h 117"/>
                <a:gd name="T42" fmla="*/ 106 w 120"/>
                <a:gd name="T43" fmla="*/ 56 h 117"/>
                <a:gd name="T44" fmla="*/ 120 w 120"/>
                <a:gd name="T45" fmla="*/ 56 h 1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0"/>
                <a:gd name="T70" fmla="*/ 0 h 117"/>
                <a:gd name="T71" fmla="*/ 120 w 120"/>
                <a:gd name="T72" fmla="*/ 117 h 1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0" h="117">
                  <a:moveTo>
                    <a:pt x="120" y="56"/>
                  </a:moveTo>
                  <a:lnTo>
                    <a:pt x="120" y="56"/>
                  </a:lnTo>
                  <a:lnTo>
                    <a:pt x="0" y="117"/>
                  </a:lnTo>
                  <a:lnTo>
                    <a:pt x="3" y="113"/>
                  </a:lnTo>
                  <a:lnTo>
                    <a:pt x="10" y="102"/>
                  </a:lnTo>
                  <a:lnTo>
                    <a:pt x="17" y="88"/>
                  </a:lnTo>
                  <a:lnTo>
                    <a:pt x="28" y="67"/>
                  </a:lnTo>
                  <a:lnTo>
                    <a:pt x="35" y="49"/>
                  </a:lnTo>
                  <a:lnTo>
                    <a:pt x="46" y="28"/>
                  </a:lnTo>
                  <a:lnTo>
                    <a:pt x="56" y="11"/>
                  </a:lnTo>
                  <a:lnTo>
                    <a:pt x="63" y="0"/>
                  </a:lnTo>
                  <a:lnTo>
                    <a:pt x="60" y="14"/>
                  </a:lnTo>
                  <a:lnTo>
                    <a:pt x="60" y="28"/>
                  </a:lnTo>
                  <a:lnTo>
                    <a:pt x="60" y="42"/>
                  </a:lnTo>
                  <a:lnTo>
                    <a:pt x="63" y="53"/>
                  </a:lnTo>
                  <a:lnTo>
                    <a:pt x="74" y="56"/>
                  </a:lnTo>
                  <a:lnTo>
                    <a:pt x="88" y="60"/>
                  </a:lnTo>
                  <a:lnTo>
                    <a:pt x="106" y="56"/>
                  </a:lnTo>
                  <a:lnTo>
                    <a:pt x="120" y="56"/>
                  </a:lnTo>
                  <a:close/>
                </a:path>
              </a:pathLst>
            </a:custGeom>
            <a:solidFill>
              <a:srgbClr val="000000"/>
            </a:solidFill>
            <a:ln w="9525">
              <a:noFill/>
              <a:round/>
              <a:headEnd/>
              <a:tailEnd/>
            </a:ln>
          </p:spPr>
          <p:txBody>
            <a:bodyPr/>
            <a:lstStyle/>
            <a:p>
              <a:pPr fontAlgn="base">
                <a:spcBef>
                  <a:spcPct val="0"/>
                </a:spcBef>
                <a:spcAft>
                  <a:spcPct val="0"/>
                </a:spcAft>
              </a:pPr>
              <a:endParaRPr lang="en-US">
                <a:solidFill>
                  <a:srgbClr val="000000"/>
                </a:solidFill>
              </a:endParaRPr>
            </a:p>
          </p:txBody>
        </p:sp>
        <p:sp>
          <p:nvSpPr>
            <p:cNvPr id="43021" name="Freeform 7"/>
            <p:cNvSpPr>
              <a:spLocks/>
            </p:cNvSpPr>
            <p:nvPr/>
          </p:nvSpPr>
          <p:spPr bwMode="auto">
            <a:xfrm>
              <a:off x="4327" y="3260"/>
              <a:ext cx="188" cy="590"/>
            </a:xfrm>
            <a:custGeom>
              <a:avLst/>
              <a:gdLst>
                <a:gd name="T0" fmla="*/ 188 w 188"/>
                <a:gd name="T1" fmla="*/ 590 h 590"/>
                <a:gd name="T2" fmla="*/ 120 w 188"/>
                <a:gd name="T3" fmla="*/ 515 h 590"/>
                <a:gd name="T4" fmla="*/ 67 w 188"/>
                <a:gd name="T5" fmla="*/ 434 h 590"/>
                <a:gd name="T6" fmla="*/ 32 w 188"/>
                <a:gd name="T7" fmla="*/ 353 h 590"/>
                <a:gd name="T8" fmla="*/ 7 w 188"/>
                <a:gd name="T9" fmla="*/ 272 h 590"/>
                <a:gd name="T10" fmla="*/ 0 w 188"/>
                <a:gd name="T11" fmla="*/ 194 h 590"/>
                <a:gd name="T12" fmla="*/ 7 w 188"/>
                <a:gd name="T13" fmla="*/ 120 h 590"/>
                <a:gd name="T14" fmla="*/ 18 w 188"/>
                <a:gd name="T15" fmla="*/ 84 h 590"/>
                <a:gd name="T16" fmla="*/ 32 w 188"/>
                <a:gd name="T17" fmla="*/ 56 h 590"/>
                <a:gd name="T18" fmla="*/ 50 w 188"/>
                <a:gd name="T19" fmla="*/ 24 h 590"/>
                <a:gd name="T20" fmla="*/ 74 w 188"/>
                <a:gd name="T21" fmla="*/ 0 h 5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590"/>
                <a:gd name="T35" fmla="*/ 188 w 188"/>
                <a:gd name="T36" fmla="*/ 590 h 5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590">
                  <a:moveTo>
                    <a:pt x="188" y="590"/>
                  </a:moveTo>
                  <a:lnTo>
                    <a:pt x="120" y="515"/>
                  </a:lnTo>
                  <a:lnTo>
                    <a:pt x="67" y="434"/>
                  </a:lnTo>
                  <a:lnTo>
                    <a:pt x="32" y="353"/>
                  </a:lnTo>
                  <a:lnTo>
                    <a:pt x="7" y="272"/>
                  </a:lnTo>
                  <a:lnTo>
                    <a:pt x="0" y="194"/>
                  </a:lnTo>
                  <a:lnTo>
                    <a:pt x="7" y="120"/>
                  </a:lnTo>
                  <a:lnTo>
                    <a:pt x="18" y="84"/>
                  </a:lnTo>
                  <a:lnTo>
                    <a:pt x="32" y="56"/>
                  </a:lnTo>
                  <a:lnTo>
                    <a:pt x="50" y="24"/>
                  </a:lnTo>
                  <a:lnTo>
                    <a:pt x="74" y="0"/>
                  </a:lnTo>
                </a:path>
              </a:pathLst>
            </a:custGeom>
            <a:noFill/>
            <a:ln w="11113">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43022" name="Freeform 8"/>
            <p:cNvSpPr>
              <a:spLocks/>
            </p:cNvSpPr>
            <p:nvPr/>
          </p:nvSpPr>
          <p:spPr bwMode="auto">
            <a:xfrm>
              <a:off x="4327" y="3214"/>
              <a:ext cx="120" cy="116"/>
            </a:xfrm>
            <a:custGeom>
              <a:avLst/>
              <a:gdLst>
                <a:gd name="T0" fmla="*/ 0 w 120"/>
                <a:gd name="T1" fmla="*/ 63 h 116"/>
                <a:gd name="T2" fmla="*/ 0 w 120"/>
                <a:gd name="T3" fmla="*/ 63 h 116"/>
                <a:gd name="T4" fmla="*/ 0 w 120"/>
                <a:gd name="T5" fmla="*/ 63 h 116"/>
                <a:gd name="T6" fmla="*/ 120 w 120"/>
                <a:gd name="T7" fmla="*/ 0 h 116"/>
                <a:gd name="T8" fmla="*/ 120 w 120"/>
                <a:gd name="T9" fmla="*/ 0 h 116"/>
                <a:gd name="T10" fmla="*/ 117 w 120"/>
                <a:gd name="T11" fmla="*/ 3 h 116"/>
                <a:gd name="T12" fmla="*/ 110 w 120"/>
                <a:gd name="T13" fmla="*/ 14 h 116"/>
                <a:gd name="T14" fmla="*/ 103 w 120"/>
                <a:gd name="T15" fmla="*/ 32 h 116"/>
                <a:gd name="T16" fmla="*/ 92 w 120"/>
                <a:gd name="T17" fmla="*/ 49 h 116"/>
                <a:gd name="T18" fmla="*/ 81 w 120"/>
                <a:gd name="T19" fmla="*/ 70 h 116"/>
                <a:gd name="T20" fmla="*/ 74 w 120"/>
                <a:gd name="T21" fmla="*/ 88 h 116"/>
                <a:gd name="T22" fmla="*/ 64 w 120"/>
                <a:gd name="T23" fmla="*/ 106 h 116"/>
                <a:gd name="T24" fmla="*/ 57 w 120"/>
                <a:gd name="T25" fmla="*/ 116 h 116"/>
                <a:gd name="T26" fmla="*/ 57 w 120"/>
                <a:gd name="T27" fmla="*/ 116 h 116"/>
                <a:gd name="T28" fmla="*/ 60 w 120"/>
                <a:gd name="T29" fmla="*/ 106 h 116"/>
                <a:gd name="T30" fmla="*/ 60 w 120"/>
                <a:gd name="T31" fmla="*/ 88 h 116"/>
                <a:gd name="T32" fmla="*/ 60 w 120"/>
                <a:gd name="T33" fmla="*/ 74 h 116"/>
                <a:gd name="T34" fmla="*/ 57 w 120"/>
                <a:gd name="T35" fmla="*/ 63 h 116"/>
                <a:gd name="T36" fmla="*/ 57 w 120"/>
                <a:gd name="T37" fmla="*/ 63 h 116"/>
                <a:gd name="T38" fmla="*/ 46 w 120"/>
                <a:gd name="T39" fmla="*/ 60 h 116"/>
                <a:gd name="T40" fmla="*/ 28 w 120"/>
                <a:gd name="T41" fmla="*/ 60 h 116"/>
                <a:gd name="T42" fmla="*/ 14 w 120"/>
                <a:gd name="T43" fmla="*/ 60 h 116"/>
                <a:gd name="T44" fmla="*/ 0 w 120"/>
                <a:gd name="T45" fmla="*/ 63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0"/>
                <a:gd name="T70" fmla="*/ 0 h 116"/>
                <a:gd name="T71" fmla="*/ 120 w 120"/>
                <a:gd name="T72" fmla="*/ 116 h 1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0" h="116">
                  <a:moveTo>
                    <a:pt x="0" y="63"/>
                  </a:moveTo>
                  <a:lnTo>
                    <a:pt x="0" y="63"/>
                  </a:lnTo>
                  <a:lnTo>
                    <a:pt x="120" y="0"/>
                  </a:lnTo>
                  <a:lnTo>
                    <a:pt x="117" y="3"/>
                  </a:lnTo>
                  <a:lnTo>
                    <a:pt x="110" y="14"/>
                  </a:lnTo>
                  <a:lnTo>
                    <a:pt x="103" y="32"/>
                  </a:lnTo>
                  <a:lnTo>
                    <a:pt x="92" y="49"/>
                  </a:lnTo>
                  <a:lnTo>
                    <a:pt x="81" y="70"/>
                  </a:lnTo>
                  <a:lnTo>
                    <a:pt x="74" y="88"/>
                  </a:lnTo>
                  <a:lnTo>
                    <a:pt x="64" y="106"/>
                  </a:lnTo>
                  <a:lnTo>
                    <a:pt x="57" y="116"/>
                  </a:lnTo>
                  <a:lnTo>
                    <a:pt x="60" y="106"/>
                  </a:lnTo>
                  <a:lnTo>
                    <a:pt x="60" y="88"/>
                  </a:lnTo>
                  <a:lnTo>
                    <a:pt x="60" y="74"/>
                  </a:lnTo>
                  <a:lnTo>
                    <a:pt x="57" y="63"/>
                  </a:lnTo>
                  <a:lnTo>
                    <a:pt x="46" y="60"/>
                  </a:lnTo>
                  <a:lnTo>
                    <a:pt x="28" y="60"/>
                  </a:lnTo>
                  <a:lnTo>
                    <a:pt x="14" y="60"/>
                  </a:lnTo>
                  <a:lnTo>
                    <a:pt x="0" y="63"/>
                  </a:lnTo>
                  <a:close/>
                </a:path>
              </a:pathLst>
            </a:custGeom>
            <a:solidFill>
              <a:srgbClr val="000000"/>
            </a:solidFill>
            <a:ln w="9525">
              <a:noFill/>
              <a:round/>
              <a:headEnd/>
              <a:tailEnd/>
            </a:ln>
          </p:spPr>
          <p:txBody>
            <a:bodyPr/>
            <a:lstStyle/>
            <a:p>
              <a:pPr fontAlgn="base">
                <a:spcBef>
                  <a:spcPct val="0"/>
                </a:spcBef>
                <a:spcAft>
                  <a:spcPct val="0"/>
                </a:spcAft>
              </a:pPr>
              <a:endParaRPr lang="en-US">
                <a:solidFill>
                  <a:srgbClr val="000000"/>
                </a:solidFill>
              </a:endParaRPr>
            </a:p>
          </p:txBody>
        </p:sp>
        <p:sp>
          <p:nvSpPr>
            <p:cNvPr id="43023" name="Rectangle 9"/>
            <p:cNvSpPr>
              <a:spLocks noChangeArrowheads="1"/>
            </p:cNvSpPr>
            <p:nvPr/>
          </p:nvSpPr>
          <p:spPr bwMode="auto">
            <a:xfrm>
              <a:off x="4614" y="2984"/>
              <a:ext cx="92" cy="15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600">
                  <a:solidFill>
                    <a:srgbClr val="000000"/>
                  </a:solidFill>
                </a:rPr>
                <a:t>D</a:t>
              </a:r>
              <a:endParaRPr lang="en-US">
                <a:solidFill>
                  <a:srgbClr val="000000"/>
                </a:solidFill>
              </a:endParaRPr>
            </a:p>
          </p:txBody>
        </p:sp>
        <p:sp>
          <p:nvSpPr>
            <p:cNvPr id="43024" name="Rectangle 10"/>
            <p:cNvSpPr>
              <a:spLocks noChangeArrowheads="1"/>
            </p:cNvSpPr>
            <p:nvPr/>
          </p:nvSpPr>
          <p:spPr bwMode="auto">
            <a:xfrm>
              <a:off x="4709" y="2984"/>
              <a:ext cx="71" cy="15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600">
                  <a:solidFill>
                    <a:srgbClr val="000000"/>
                  </a:solidFill>
                </a:rPr>
                <a:t>e</a:t>
              </a:r>
              <a:endParaRPr lang="en-US">
                <a:solidFill>
                  <a:srgbClr val="000000"/>
                </a:solidFill>
              </a:endParaRPr>
            </a:p>
          </p:txBody>
        </p:sp>
        <p:sp>
          <p:nvSpPr>
            <p:cNvPr id="43025" name="Rectangle 11"/>
            <p:cNvSpPr>
              <a:spLocks noChangeArrowheads="1"/>
            </p:cNvSpPr>
            <p:nvPr/>
          </p:nvSpPr>
          <p:spPr bwMode="auto">
            <a:xfrm>
              <a:off x="4783" y="2984"/>
              <a:ext cx="71" cy="15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600">
                  <a:solidFill>
                    <a:srgbClr val="000000"/>
                  </a:solidFill>
                </a:rPr>
                <a:t>p</a:t>
              </a:r>
              <a:endParaRPr lang="en-US">
                <a:solidFill>
                  <a:srgbClr val="000000"/>
                </a:solidFill>
              </a:endParaRPr>
            </a:p>
          </p:txBody>
        </p:sp>
        <p:sp>
          <p:nvSpPr>
            <p:cNvPr id="43026" name="Rectangle 12"/>
            <p:cNvSpPr>
              <a:spLocks noChangeArrowheads="1"/>
            </p:cNvSpPr>
            <p:nvPr/>
          </p:nvSpPr>
          <p:spPr bwMode="auto">
            <a:xfrm>
              <a:off x="4858" y="2984"/>
              <a:ext cx="71" cy="15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600">
                  <a:solidFill>
                    <a:srgbClr val="000000"/>
                  </a:solidFill>
                </a:rPr>
                <a:t>o</a:t>
              </a:r>
              <a:endParaRPr lang="en-US">
                <a:solidFill>
                  <a:srgbClr val="000000"/>
                </a:solidFill>
              </a:endParaRPr>
            </a:p>
          </p:txBody>
        </p:sp>
        <p:sp>
          <p:nvSpPr>
            <p:cNvPr id="43027" name="Rectangle 13"/>
            <p:cNvSpPr>
              <a:spLocks noChangeArrowheads="1"/>
            </p:cNvSpPr>
            <p:nvPr/>
          </p:nvSpPr>
          <p:spPr bwMode="auto">
            <a:xfrm>
              <a:off x="4932" y="2984"/>
              <a:ext cx="28" cy="15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600">
                  <a:solidFill>
                    <a:srgbClr val="000000"/>
                  </a:solidFill>
                </a:rPr>
                <a:t>l</a:t>
              </a:r>
              <a:endParaRPr lang="en-US">
                <a:solidFill>
                  <a:srgbClr val="000000"/>
                </a:solidFill>
              </a:endParaRPr>
            </a:p>
          </p:txBody>
        </p:sp>
        <p:sp>
          <p:nvSpPr>
            <p:cNvPr id="43028" name="Rectangle 14"/>
            <p:cNvSpPr>
              <a:spLocks noChangeArrowheads="1"/>
            </p:cNvSpPr>
            <p:nvPr/>
          </p:nvSpPr>
          <p:spPr bwMode="auto">
            <a:xfrm>
              <a:off x="4960" y="2984"/>
              <a:ext cx="71" cy="15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600">
                  <a:solidFill>
                    <a:srgbClr val="000000"/>
                  </a:solidFill>
                </a:rPr>
                <a:t>a</a:t>
              </a:r>
              <a:endParaRPr lang="en-US">
                <a:solidFill>
                  <a:srgbClr val="000000"/>
                </a:solidFill>
              </a:endParaRPr>
            </a:p>
          </p:txBody>
        </p:sp>
        <p:sp>
          <p:nvSpPr>
            <p:cNvPr id="43029" name="Rectangle 15"/>
            <p:cNvSpPr>
              <a:spLocks noChangeArrowheads="1"/>
            </p:cNvSpPr>
            <p:nvPr/>
          </p:nvSpPr>
          <p:spPr bwMode="auto">
            <a:xfrm>
              <a:off x="5035" y="2984"/>
              <a:ext cx="43" cy="15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600">
                  <a:solidFill>
                    <a:srgbClr val="000000"/>
                  </a:solidFill>
                </a:rPr>
                <a:t>r</a:t>
              </a:r>
              <a:endParaRPr lang="en-US">
                <a:solidFill>
                  <a:srgbClr val="000000"/>
                </a:solidFill>
              </a:endParaRPr>
            </a:p>
          </p:txBody>
        </p:sp>
        <p:sp>
          <p:nvSpPr>
            <p:cNvPr id="43030" name="Rectangle 16"/>
            <p:cNvSpPr>
              <a:spLocks noChangeArrowheads="1"/>
            </p:cNvSpPr>
            <p:nvPr/>
          </p:nvSpPr>
          <p:spPr bwMode="auto">
            <a:xfrm>
              <a:off x="5077" y="2984"/>
              <a:ext cx="28" cy="15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600">
                  <a:solidFill>
                    <a:srgbClr val="000000"/>
                  </a:solidFill>
                </a:rPr>
                <a:t>i</a:t>
              </a:r>
              <a:endParaRPr lang="en-US">
                <a:solidFill>
                  <a:srgbClr val="000000"/>
                </a:solidFill>
              </a:endParaRPr>
            </a:p>
          </p:txBody>
        </p:sp>
        <p:sp>
          <p:nvSpPr>
            <p:cNvPr id="43031" name="Rectangle 17"/>
            <p:cNvSpPr>
              <a:spLocks noChangeArrowheads="1"/>
            </p:cNvSpPr>
            <p:nvPr/>
          </p:nvSpPr>
          <p:spPr bwMode="auto">
            <a:xfrm>
              <a:off x="5105" y="2984"/>
              <a:ext cx="64" cy="15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600">
                  <a:solidFill>
                    <a:srgbClr val="000000"/>
                  </a:solidFill>
                </a:rPr>
                <a:t>z</a:t>
              </a:r>
              <a:endParaRPr lang="en-US">
                <a:solidFill>
                  <a:srgbClr val="000000"/>
                </a:solidFill>
              </a:endParaRPr>
            </a:p>
          </p:txBody>
        </p:sp>
        <p:sp>
          <p:nvSpPr>
            <p:cNvPr id="43032" name="Rectangle 18"/>
            <p:cNvSpPr>
              <a:spLocks noChangeArrowheads="1"/>
            </p:cNvSpPr>
            <p:nvPr/>
          </p:nvSpPr>
          <p:spPr bwMode="auto">
            <a:xfrm>
              <a:off x="5173" y="2984"/>
              <a:ext cx="71" cy="15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600">
                  <a:solidFill>
                    <a:srgbClr val="000000"/>
                  </a:solidFill>
                </a:rPr>
                <a:t>e</a:t>
              </a:r>
              <a:endParaRPr lang="en-US">
                <a:solidFill>
                  <a:srgbClr val="000000"/>
                </a:solidFill>
              </a:endParaRPr>
            </a:p>
          </p:txBody>
        </p:sp>
        <p:sp>
          <p:nvSpPr>
            <p:cNvPr id="43033" name="Rectangle 19"/>
            <p:cNvSpPr>
              <a:spLocks noChangeArrowheads="1"/>
            </p:cNvSpPr>
            <p:nvPr/>
          </p:nvSpPr>
          <p:spPr bwMode="auto">
            <a:xfrm>
              <a:off x="5282" y="2984"/>
              <a:ext cx="36" cy="15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600">
                  <a:solidFill>
                    <a:srgbClr val="000000"/>
                  </a:solidFill>
                </a:rPr>
                <a:t>t</a:t>
              </a:r>
              <a:endParaRPr lang="en-US">
                <a:solidFill>
                  <a:srgbClr val="000000"/>
                </a:solidFill>
              </a:endParaRPr>
            </a:p>
          </p:txBody>
        </p:sp>
        <p:sp>
          <p:nvSpPr>
            <p:cNvPr id="43034" name="Rectangle 20"/>
            <p:cNvSpPr>
              <a:spLocks noChangeArrowheads="1"/>
            </p:cNvSpPr>
            <p:nvPr/>
          </p:nvSpPr>
          <p:spPr bwMode="auto">
            <a:xfrm>
              <a:off x="5321" y="2984"/>
              <a:ext cx="71" cy="15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600">
                  <a:solidFill>
                    <a:srgbClr val="000000"/>
                  </a:solidFill>
                </a:rPr>
                <a:t>h</a:t>
              </a:r>
              <a:endParaRPr lang="en-US">
                <a:solidFill>
                  <a:srgbClr val="000000"/>
                </a:solidFill>
              </a:endParaRPr>
            </a:p>
          </p:txBody>
        </p:sp>
        <p:sp>
          <p:nvSpPr>
            <p:cNvPr id="43035" name="Rectangle 21"/>
            <p:cNvSpPr>
              <a:spLocks noChangeArrowheads="1"/>
            </p:cNvSpPr>
            <p:nvPr/>
          </p:nvSpPr>
          <p:spPr bwMode="auto">
            <a:xfrm>
              <a:off x="5396" y="2984"/>
              <a:ext cx="71" cy="15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600">
                  <a:solidFill>
                    <a:srgbClr val="000000"/>
                  </a:solidFill>
                </a:rPr>
                <a:t>e</a:t>
              </a:r>
              <a:endParaRPr lang="en-US">
                <a:solidFill>
                  <a:srgbClr val="000000"/>
                </a:solidFill>
              </a:endParaRPr>
            </a:p>
          </p:txBody>
        </p:sp>
        <p:sp>
          <p:nvSpPr>
            <p:cNvPr id="43036" name="Rectangle 22"/>
            <p:cNvSpPr>
              <a:spLocks noChangeArrowheads="1"/>
            </p:cNvSpPr>
            <p:nvPr/>
          </p:nvSpPr>
          <p:spPr bwMode="auto">
            <a:xfrm>
              <a:off x="4614" y="3133"/>
              <a:ext cx="92" cy="15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600">
                  <a:solidFill>
                    <a:srgbClr val="000000"/>
                  </a:solidFill>
                </a:rPr>
                <a:t>C</a:t>
              </a:r>
              <a:endParaRPr lang="en-US">
                <a:solidFill>
                  <a:srgbClr val="000000"/>
                </a:solidFill>
              </a:endParaRPr>
            </a:p>
          </p:txBody>
        </p:sp>
        <p:sp>
          <p:nvSpPr>
            <p:cNvPr id="43037" name="Rectangle 23"/>
            <p:cNvSpPr>
              <a:spLocks noChangeArrowheads="1"/>
            </p:cNvSpPr>
            <p:nvPr/>
          </p:nvSpPr>
          <p:spPr bwMode="auto">
            <a:xfrm>
              <a:off x="4709" y="3133"/>
              <a:ext cx="71" cy="15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600">
                  <a:solidFill>
                    <a:srgbClr val="000000"/>
                  </a:solidFill>
                </a:rPr>
                <a:t>e</a:t>
              </a:r>
              <a:endParaRPr lang="en-US">
                <a:solidFill>
                  <a:srgbClr val="000000"/>
                </a:solidFill>
              </a:endParaRPr>
            </a:p>
          </p:txBody>
        </p:sp>
        <p:sp>
          <p:nvSpPr>
            <p:cNvPr id="43038" name="Rectangle 24"/>
            <p:cNvSpPr>
              <a:spLocks noChangeArrowheads="1"/>
            </p:cNvSpPr>
            <p:nvPr/>
          </p:nvSpPr>
          <p:spPr bwMode="auto">
            <a:xfrm>
              <a:off x="4783" y="3133"/>
              <a:ext cx="28" cy="15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600">
                  <a:solidFill>
                    <a:srgbClr val="000000"/>
                  </a:solidFill>
                </a:rPr>
                <a:t>l</a:t>
              </a:r>
              <a:endParaRPr lang="en-US">
                <a:solidFill>
                  <a:srgbClr val="000000"/>
                </a:solidFill>
              </a:endParaRPr>
            </a:p>
          </p:txBody>
        </p:sp>
        <p:sp>
          <p:nvSpPr>
            <p:cNvPr id="43039" name="Rectangle 25"/>
            <p:cNvSpPr>
              <a:spLocks noChangeArrowheads="1"/>
            </p:cNvSpPr>
            <p:nvPr/>
          </p:nvSpPr>
          <p:spPr bwMode="auto">
            <a:xfrm>
              <a:off x="4812" y="3133"/>
              <a:ext cx="28" cy="15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600">
                  <a:solidFill>
                    <a:srgbClr val="000000"/>
                  </a:solidFill>
                </a:rPr>
                <a:t>l</a:t>
              </a:r>
              <a:endParaRPr lang="en-US">
                <a:solidFill>
                  <a:srgbClr val="000000"/>
                </a:solidFill>
              </a:endParaRPr>
            </a:p>
          </p:txBody>
        </p:sp>
        <p:sp>
          <p:nvSpPr>
            <p:cNvPr id="43040" name="Rectangle 26"/>
            <p:cNvSpPr>
              <a:spLocks noChangeArrowheads="1"/>
            </p:cNvSpPr>
            <p:nvPr/>
          </p:nvSpPr>
          <p:spPr bwMode="auto">
            <a:xfrm>
              <a:off x="4695" y="3818"/>
              <a:ext cx="100" cy="15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600">
                  <a:solidFill>
                    <a:srgbClr val="000000"/>
                  </a:solidFill>
                </a:rPr>
                <a:t>O</a:t>
              </a:r>
              <a:endParaRPr lang="en-US">
                <a:solidFill>
                  <a:srgbClr val="000000"/>
                </a:solidFill>
              </a:endParaRPr>
            </a:p>
          </p:txBody>
        </p:sp>
        <p:sp>
          <p:nvSpPr>
            <p:cNvPr id="43041" name="Rectangle 27"/>
            <p:cNvSpPr>
              <a:spLocks noChangeArrowheads="1"/>
            </p:cNvSpPr>
            <p:nvPr/>
          </p:nvSpPr>
          <p:spPr bwMode="auto">
            <a:xfrm>
              <a:off x="4801" y="3818"/>
              <a:ext cx="71" cy="15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600">
                  <a:solidFill>
                    <a:srgbClr val="000000"/>
                  </a:solidFill>
                </a:rPr>
                <a:t>p</a:t>
              </a:r>
              <a:endParaRPr lang="en-US">
                <a:solidFill>
                  <a:srgbClr val="000000"/>
                </a:solidFill>
              </a:endParaRPr>
            </a:p>
          </p:txBody>
        </p:sp>
        <p:sp>
          <p:nvSpPr>
            <p:cNvPr id="43042" name="Rectangle 28"/>
            <p:cNvSpPr>
              <a:spLocks noChangeArrowheads="1"/>
            </p:cNvSpPr>
            <p:nvPr/>
          </p:nvSpPr>
          <p:spPr bwMode="auto">
            <a:xfrm>
              <a:off x="4875" y="3818"/>
              <a:ext cx="71" cy="15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600">
                  <a:solidFill>
                    <a:srgbClr val="000000"/>
                  </a:solidFill>
                </a:rPr>
                <a:t>e</a:t>
              </a:r>
              <a:endParaRPr lang="en-US">
                <a:solidFill>
                  <a:srgbClr val="000000"/>
                </a:solidFill>
              </a:endParaRPr>
            </a:p>
          </p:txBody>
        </p:sp>
        <p:sp>
          <p:nvSpPr>
            <p:cNvPr id="43043" name="Rectangle 29"/>
            <p:cNvSpPr>
              <a:spLocks noChangeArrowheads="1"/>
            </p:cNvSpPr>
            <p:nvPr/>
          </p:nvSpPr>
          <p:spPr bwMode="auto">
            <a:xfrm>
              <a:off x="4950" y="3818"/>
              <a:ext cx="71" cy="15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600">
                  <a:solidFill>
                    <a:srgbClr val="000000"/>
                  </a:solidFill>
                </a:rPr>
                <a:t>n</a:t>
              </a:r>
              <a:endParaRPr lang="en-US">
                <a:solidFill>
                  <a:srgbClr val="000000"/>
                </a:solidFill>
              </a:endParaRPr>
            </a:p>
          </p:txBody>
        </p:sp>
        <p:sp>
          <p:nvSpPr>
            <p:cNvPr id="43044" name="Rectangle 30"/>
            <p:cNvSpPr>
              <a:spLocks noChangeArrowheads="1"/>
            </p:cNvSpPr>
            <p:nvPr/>
          </p:nvSpPr>
          <p:spPr bwMode="auto">
            <a:xfrm>
              <a:off x="5059" y="3818"/>
              <a:ext cx="85" cy="15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600">
                  <a:solidFill>
                    <a:srgbClr val="000000"/>
                  </a:solidFill>
                </a:rPr>
                <a:t>S</a:t>
              </a:r>
              <a:endParaRPr lang="en-US">
                <a:solidFill>
                  <a:srgbClr val="000000"/>
                </a:solidFill>
              </a:endParaRPr>
            </a:p>
          </p:txBody>
        </p:sp>
        <p:sp>
          <p:nvSpPr>
            <p:cNvPr id="43045" name="Rectangle 31"/>
            <p:cNvSpPr>
              <a:spLocks noChangeArrowheads="1"/>
            </p:cNvSpPr>
            <p:nvPr/>
          </p:nvSpPr>
          <p:spPr bwMode="auto">
            <a:xfrm>
              <a:off x="5148" y="3818"/>
              <a:ext cx="71" cy="15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600">
                  <a:solidFill>
                    <a:srgbClr val="000000"/>
                  </a:solidFill>
                </a:rPr>
                <a:t>o</a:t>
              </a:r>
              <a:endParaRPr lang="en-US">
                <a:solidFill>
                  <a:srgbClr val="000000"/>
                </a:solidFill>
              </a:endParaRPr>
            </a:p>
          </p:txBody>
        </p:sp>
        <p:sp>
          <p:nvSpPr>
            <p:cNvPr id="43046" name="Rectangle 32"/>
            <p:cNvSpPr>
              <a:spLocks noChangeArrowheads="1"/>
            </p:cNvSpPr>
            <p:nvPr/>
          </p:nvSpPr>
          <p:spPr bwMode="auto">
            <a:xfrm>
              <a:off x="5222" y="3818"/>
              <a:ext cx="71" cy="15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600">
                  <a:solidFill>
                    <a:srgbClr val="000000"/>
                  </a:solidFill>
                </a:rPr>
                <a:t>d</a:t>
              </a:r>
              <a:endParaRPr lang="en-US">
                <a:solidFill>
                  <a:srgbClr val="000000"/>
                </a:solidFill>
              </a:endParaRPr>
            </a:p>
          </p:txBody>
        </p:sp>
        <p:sp>
          <p:nvSpPr>
            <p:cNvPr id="43047" name="Rectangle 33"/>
            <p:cNvSpPr>
              <a:spLocks noChangeArrowheads="1"/>
            </p:cNvSpPr>
            <p:nvPr/>
          </p:nvSpPr>
          <p:spPr bwMode="auto">
            <a:xfrm>
              <a:off x="5297" y="3818"/>
              <a:ext cx="28" cy="15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600">
                  <a:solidFill>
                    <a:srgbClr val="000000"/>
                  </a:solidFill>
                </a:rPr>
                <a:t>i</a:t>
              </a:r>
              <a:endParaRPr lang="en-US">
                <a:solidFill>
                  <a:srgbClr val="000000"/>
                </a:solidFill>
              </a:endParaRPr>
            </a:p>
          </p:txBody>
        </p:sp>
        <p:sp>
          <p:nvSpPr>
            <p:cNvPr id="43048" name="Rectangle 34"/>
            <p:cNvSpPr>
              <a:spLocks noChangeArrowheads="1"/>
            </p:cNvSpPr>
            <p:nvPr/>
          </p:nvSpPr>
          <p:spPr bwMode="auto">
            <a:xfrm>
              <a:off x="5328" y="3818"/>
              <a:ext cx="71" cy="15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600">
                  <a:solidFill>
                    <a:srgbClr val="000000"/>
                  </a:solidFill>
                </a:rPr>
                <a:t>u</a:t>
              </a:r>
              <a:endParaRPr lang="en-US">
                <a:solidFill>
                  <a:srgbClr val="000000"/>
                </a:solidFill>
              </a:endParaRPr>
            </a:p>
          </p:txBody>
        </p:sp>
        <p:sp>
          <p:nvSpPr>
            <p:cNvPr id="43049" name="Rectangle 35"/>
            <p:cNvSpPr>
              <a:spLocks noChangeArrowheads="1"/>
            </p:cNvSpPr>
            <p:nvPr/>
          </p:nvSpPr>
          <p:spPr bwMode="auto">
            <a:xfrm>
              <a:off x="5403" y="3818"/>
              <a:ext cx="107" cy="15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600">
                  <a:solidFill>
                    <a:srgbClr val="000000"/>
                  </a:solidFill>
                </a:rPr>
                <a:t>m</a:t>
              </a:r>
              <a:endParaRPr lang="en-US">
                <a:solidFill>
                  <a:srgbClr val="000000"/>
                </a:solidFill>
              </a:endParaRPr>
            </a:p>
          </p:txBody>
        </p:sp>
        <p:sp>
          <p:nvSpPr>
            <p:cNvPr id="43050" name="Rectangle 36"/>
            <p:cNvSpPr>
              <a:spLocks noChangeArrowheads="1"/>
            </p:cNvSpPr>
            <p:nvPr/>
          </p:nvSpPr>
          <p:spPr bwMode="auto">
            <a:xfrm>
              <a:off x="4695" y="3966"/>
              <a:ext cx="92" cy="15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600">
                  <a:solidFill>
                    <a:srgbClr val="000000"/>
                  </a:solidFill>
                </a:rPr>
                <a:t>C</a:t>
              </a:r>
              <a:endParaRPr lang="en-US">
                <a:solidFill>
                  <a:srgbClr val="000000"/>
                </a:solidFill>
              </a:endParaRPr>
            </a:p>
          </p:txBody>
        </p:sp>
        <p:sp>
          <p:nvSpPr>
            <p:cNvPr id="43051" name="Rectangle 37"/>
            <p:cNvSpPr>
              <a:spLocks noChangeArrowheads="1"/>
            </p:cNvSpPr>
            <p:nvPr/>
          </p:nvSpPr>
          <p:spPr bwMode="auto">
            <a:xfrm>
              <a:off x="4791" y="3966"/>
              <a:ext cx="71" cy="15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600">
                  <a:solidFill>
                    <a:srgbClr val="000000"/>
                  </a:solidFill>
                </a:rPr>
                <a:t>h</a:t>
              </a:r>
              <a:endParaRPr lang="en-US">
                <a:solidFill>
                  <a:srgbClr val="000000"/>
                </a:solidFill>
              </a:endParaRPr>
            </a:p>
          </p:txBody>
        </p:sp>
        <p:sp>
          <p:nvSpPr>
            <p:cNvPr id="43052" name="Rectangle 38"/>
            <p:cNvSpPr>
              <a:spLocks noChangeArrowheads="1"/>
            </p:cNvSpPr>
            <p:nvPr/>
          </p:nvSpPr>
          <p:spPr bwMode="auto">
            <a:xfrm>
              <a:off x="4865" y="3966"/>
              <a:ext cx="71" cy="15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600">
                  <a:solidFill>
                    <a:srgbClr val="000000"/>
                  </a:solidFill>
                </a:rPr>
                <a:t>a</a:t>
              </a:r>
              <a:endParaRPr lang="en-US">
                <a:solidFill>
                  <a:srgbClr val="000000"/>
                </a:solidFill>
              </a:endParaRPr>
            </a:p>
          </p:txBody>
        </p:sp>
        <p:sp>
          <p:nvSpPr>
            <p:cNvPr id="43053" name="Rectangle 39"/>
            <p:cNvSpPr>
              <a:spLocks noChangeArrowheads="1"/>
            </p:cNvSpPr>
            <p:nvPr/>
          </p:nvSpPr>
          <p:spPr bwMode="auto">
            <a:xfrm>
              <a:off x="4939" y="3966"/>
              <a:ext cx="71" cy="15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600">
                  <a:solidFill>
                    <a:srgbClr val="000000"/>
                  </a:solidFill>
                </a:rPr>
                <a:t>n</a:t>
              </a:r>
              <a:endParaRPr lang="en-US">
                <a:solidFill>
                  <a:srgbClr val="000000"/>
                </a:solidFill>
              </a:endParaRPr>
            </a:p>
          </p:txBody>
        </p:sp>
        <p:sp>
          <p:nvSpPr>
            <p:cNvPr id="43054" name="Rectangle 40"/>
            <p:cNvSpPr>
              <a:spLocks noChangeArrowheads="1"/>
            </p:cNvSpPr>
            <p:nvPr/>
          </p:nvSpPr>
          <p:spPr bwMode="auto">
            <a:xfrm>
              <a:off x="5013" y="3966"/>
              <a:ext cx="71" cy="15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600">
                  <a:solidFill>
                    <a:srgbClr val="000000"/>
                  </a:solidFill>
                </a:rPr>
                <a:t>n</a:t>
              </a:r>
              <a:endParaRPr lang="en-US">
                <a:solidFill>
                  <a:srgbClr val="000000"/>
                </a:solidFill>
              </a:endParaRPr>
            </a:p>
          </p:txBody>
        </p:sp>
        <p:sp>
          <p:nvSpPr>
            <p:cNvPr id="43055" name="Rectangle 41"/>
            <p:cNvSpPr>
              <a:spLocks noChangeArrowheads="1"/>
            </p:cNvSpPr>
            <p:nvPr/>
          </p:nvSpPr>
          <p:spPr bwMode="auto">
            <a:xfrm>
              <a:off x="5088" y="3966"/>
              <a:ext cx="71" cy="15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600">
                  <a:solidFill>
                    <a:srgbClr val="000000"/>
                  </a:solidFill>
                </a:rPr>
                <a:t>e</a:t>
              </a:r>
              <a:endParaRPr lang="en-US">
                <a:solidFill>
                  <a:srgbClr val="000000"/>
                </a:solidFill>
              </a:endParaRPr>
            </a:p>
          </p:txBody>
        </p:sp>
        <p:sp>
          <p:nvSpPr>
            <p:cNvPr id="43056" name="Rectangle 42"/>
            <p:cNvSpPr>
              <a:spLocks noChangeArrowheads="1"/>
            </p:cNvSpPr>
            <p:nvPr/>
          </p:nvSpPr>
          <p:spPr bwMode="auto">
            <a:xfrm>
              <a:off x="5162" y="3966"/>
              <a:ext cx="28" cy="15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600">
                  <a:solidFill>
                    <a:srgbClr val="000000"/>
                  </a:solidFill>
                </a:rPr>
                <a:t>l</a:t>
              </a:r>
              <a:endParaRPr lang="en-US">
                <a:solidFill>
                  <a:srgbClr val="000000"/>
                </a:solidFill>
              </a:endParaRPr>
            </a:p>
          </p:txBody>
        </p:sp>
        <p:sp>
          <p:nvSpPr>
            <p:cNvPr id="43057" name="Rectangle 43"/>
            <p:cNvSpPr>
              <a:spLocks noChangeArrowheads="1"/>
            </p:cNvSpPr>
            <p:nvPr/>
          </p:nvSpPr>
          <p:spPr bwMode="auto">
            <a:xfrm>
              <a:off x="5194" y="3966"/>
              <a:ext cx="64" cy="15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600">
                  <a:solidFill>
                    <a:srgbClr val="000000"/>
                  </a:solidFill>
                </a:rPr>
                <a:t>s</a:t>
              </a:r>
              <a:endParaRPr lang="en-US">
                <a:solidFill>
                  <a:srgbClr val="000000"/>
                </a:solidFill>
              </a:endParaRPr>
            </a:p>
          </p:txBody>
        </p:sp>
        <p:sp>
          <p:nvSpPr>
            <p:cNvPr id="43058" name="Rectangle 44"/>
            <p:cNvSpPr>
              <a:spLocks noChangeArrowheads="1"/>
            </p:cNvSpPr>
            <p:nvPr/>
          </p:nvSpPr>
          <p:spPr bwMode="auto">
            <a:xfrm>
              <a:off x="2576" y="3454"/>
              <a:ext cx="16" cy="5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600">
                  <a:solidFill>
                    <a:srgbClr val="000000"/>
                  </a:solidFill>
                </a:rPr>
                <a:t>-</a:t>
              </a:r>
              <a:endParaRPr lang="en-US">
                <a:solidFill>
                  <a:srgbClr val="000000"/>
                </a:solidFill>
              </a:endParaRPr>
            </a:p>
          </p:txBody>
        </p:sp>
        <p:sp>
          <p:nvSpPr>
            <p:cNvPr id="43059" name="Rectangle 45"/>
            <p:cNvSpPr>
              <a:spLocks noChangeArrowheads="1"/>
            </p:cNvSpPr>
            <p:nvPr/>
          </p:nvSpPr>
          <p:spPr bwMode="auto">
            <a:xfrm>
              <a:off x="2586" y="3454"/>
              <a:ext cx="27" cy="5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600">
                  <a:solidFill>
                    <a:srgbClr val="000000"/>
                  </a:solidFill>
                </a:rPr>
                <a:t>8</a:t>
              </a:r>
              <a:endParaRPr lang="en-US">
                <a:solidFill>
                  <a:srgbClr val="000000"/>
                </a:solidFill>
              </a:endParaRPr>
            </a:p>
          </p:txBody>
        </p:sp>
        <p:sp>
          <p:nvSpPr>
            <p:cNvPr id="43060" name="Rectangle 46"/>
            <p:cNvSpPr>
              <a:spLocks noChangeArrowheads="1"/>
            </p:cNvSpPr>
            <p:nvPr/>
          </p:nvSpPr>
          <p:spPr bwMode="auto">
            <a:xfrm>
              <a:off x="2615" y="3454"/>
              <a:ext cx="27" cy="5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600">
                  <a:solidFill>
                    <a:srgbClr val="000000"/>
                  </a:solidFill>
                </a:rPr>
                <a:t>0</a:t>
              </a:r>
              <a:endParaRPr lang="en-US">
                <a:solidFill>
                  <a:srgbClr val="000000"/>
                </a:solidFill>
              </a:endParaRPr>
            </a:p>
          </p:txBody>
        </p:sp>
        <p:sp>
          <p:nvSpPr>
            <p:cNvPr id="43061" name="Rectangle 47"/>
            <p:cNvSpPr>
              <a:spLocks noChangeArrowheads="1"/>
            </p:cNvSpPr>
            <p:nvPr/>
          </p:nvSpPr>
          <p:spPr bwMode="auto">
            <a:xfrm>
              <a:off x="2855" y="3454"/>
              <a:ext cx="16" cy="5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600">
                  <a:solidFill>
                    <a:srgbClr val="000000"/>
                  </a:solidFill>
                </a:rPr>
                <a:t>-</a:t>
              </a:r>
              <a:endParaRPr lang="en-US">
                <a:solidFill>
                  <a:srgbClr val="000000"/>
                </a:solidFill>
              </a:endParaRPr>
            </a:p>
          </p:txBody>
        </p:sp>
        <p:sp>
          <p:nvSpPr>
            <p:cNvPr id="43062" name="Rectangle 48"/>
            <p:cNvSpPr>
              <a:spLocks noChangeArrowheads="1"/>
            </p:cNvSpPr>
            <p:nvPr/>
          </p:nvSpPr>
          <p:spPr bwMode="auto">
            <a:xfrm>
              <a:off x="2866" y="3454"/>
              <a:ext cx="27" cy="5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600">
                  <a:solidFill>
                    <a:srgbClr val="000000"/>
                  </a:solidFill>
                </a:rPr>
                <a:t>6</a:t>
              </a:r>
              <a:endParaRPr lang="en-US">
                <a:solidFill>
                  <a:srgbClr val="000000"/>
                </a:solidFill>
              </a:endParaRPr>
            </a:p>
          </p:txBody>
        </p:sp>
        <p:sp>
          <p:nvSpPr>
            <p:cNvPr id="43063" name="Rectangle 49"/>
            <p:cNvSpPr>
              <a:spLocks noChangeArrowheads="1"/>
            </p:cNvSpPr>
            <p:nvPr/>
          </p:nvSpPr>
          <p:spPr bwMode="auto">
            <a:xfrm>
              <a:off x="2894" y="3454"/>
              <a:ext cx="27" cy="5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600">
                  <a:solidFill>
                    <a:srgbClr val="000000"/>
                  </a:solidFill>
                </a:rPr>
                <a:t>0</a:t>
              </a:r>
              <a:endParaRPr lang="en-US">
                <a:solidFill>
                  <a:srgbClr val="000000"/>
                </a:solidFill>
              </a:endParaRPr>
            </a:p>
          </p:txBody>
        </p:sp>
        <p:sp>
          <p:nvSpPr>
            <p:cNvPr id="43064" name="Rectangle 50"/>
            <p:cNvSpPr>
              <a:spLocks noChangeArrowheads="1"/>
            </p:cNvSpPr>
            <p:nvPr/>
          </p:nvSpPr>
          <p:spPr bwMode="auto">
            <a:xfrm>
              <a:off x="3135" y="3454"/>
              <a:ext cx="16" cy="5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600">
                  <a:solidFill>
                    <a:srgbClr val="000000"/>
                  </a:solidFill>
                </a:rPr>
                <a:t>-</a:t>
              </a:r>
              <a:endParaRPr lang="en-US">
                <a:solidFill>
                  <a:srgbClr val="000000"/>
                </a:solidFill>
              </a:endParaRPr>
            </a:p>
          </p:txBody>
        </p:sp>
        <p:sp>
          <p:nvSpPr>
            <p:cNvPr id="43065" name="Rectangle 51"/>
            <p:cNvSpPr>
              <a:spLocks noChangeArrowheads="1"/>
            </p:cNvSpPr>
            <p:nvPr/>
          </p:nvSpPr>
          <p:spPr bwMode="auto">
            <a:xfrm>
              <a:off x="3145" y="3454"/>
              <a:ext cx="27" cy="5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600">
                  <a:solidFill>
                    <a:srgbClr val="000000"/>
                  </a:solidFill>
                </a:rPr>
                <a:t>4</a:t>
              </a:r>
              <a:endParaRPr lang="en-US">
                <a:solidFill>
                  <a:srgbClr val="000000"/>
                </a:solidFill>
              </a:endParaRPr>
            </a:p>
          </p:txBody>
        </p:sp>
        <p:sp>
          <p:nvSpPr>
            <p:cNvPr id="43066" name="Rectangle 52"/>
            <p:cNvSpPr>
              <a:spLocks noChangeArrowheads="1"/>
            </p:cNvSpPr>
            <p:nvPr/>
          </p:nvSpPr>
          <p:spPr bwMode="auto">
            <a:xfrm>
              <a:off x="3174" y="3454"/>
              <a:ext cx="27" cy="5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600">
                  <a:solidFill>
                    <a:srgbClr val="000000"/>
                  </a:solidFill>
                </a:rPr>
                <a:t>0</a:t>
              </a:r>
              <a:endParaRPr lang="en-US">
                <a:solidFill>
                  <a:srgbClr val="000000"/>
                </a:solidFill>
              </a:endParaRPr>
            </a:p>
          </p:txBody>
        </p:sp>
        <p:sp>
          <p:nvSpPr>
            <p:cNvPr id="43067" name="Rectangle 53"/>
            <p:cNvSpPr>
              <a:spLocks noChangeArrowheads="1"/>
            </p:cNvSpPr>
            <p:nvPr/>
          </p:nvSpPr>
          <p:spPr bwMode="auto">
            <a:xfrm>
              <a:off x="3414" y="3454"/>
              <a:ext cx="16" cy="5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600">
                  <a:solidFill>
                    <a:srgbClr val="000000"/>
                  </a:solidFill>
                </a:rPr>
                <a:t>-</a:t>
              </a:r>
              <a:endParaRPr lang="en-US">
                <a:solidFill>
                  <a:srgbClr val="000000"/>
                </a:solidFill>
              </a:endParaRPr>
            </a:p>
          </p:txBody>
        </p:sp>
        <p:sp>
          <p:nvSpPr>
            <p:cNvPr id="43068" name="Rectangle 54"/>
            <p:cNvSpPr>
              <a:spLocks noChangeArrowheads="1"/>
            </p:cNvSpPr>
            <p:nvPr/>
          </p:nvSpPr>
          <p:spPr bwMode="auto">
            <a:xfrm>
              <a:off x="3428" y="3454"/>
              <a:ext cx="27" cy="5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600">
                  <a:solidFill>
                    <a:srgbClr val="000000"/>
                  </a:solidFill>
                </a:rPr>
                <a:t>2</a:t>
              </a:r>
              <a:endParaRPr lang="en-US">
                <a:solidFill>
                  <a:srgbClr val="000000"/>
                </a:solidFill>
              </a:endParaRPr>
            </a:p>
          </p:txBody>
        </p:sp>
        <p:sp>
          <p:nvSpPr>
            <p:cNvPr id="43069" name="Rectangle 55"/>
            <p:cNvSpPr>
              <a:spLocks noChangeArrowheads="1"/>
            </p:cNvSpPr>
            <p:nvPr/>
          </p:nvSpPr>
          <p:spPr bwMode="auto">
            <a:xfrm>
              <a:off x="3453" y="3454"/>
              <a:ext cx="27" cy="5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600">
                  <a:solidFill>
                    <a:srgbClr val="000000"/>
                  </a:solidFill>
                </a:rPr>
                <a:t>0</a:t>
              </a:r>
              <a:endParaRPr lang="en-US">
                <a:solidFill>
                  <a:srgbClr val="000000"/>
                </a:solidFill>
              </a:endParaRPr>
            </a:p>
          </p:txBody>
        </p:sp>
        <p:sp>
          <p:nvSpPr>
            <p:cNvPr id="43070" name="Rectangle 56"/>
            <p:cNvSpPr>
              <a:spLocks noChangeArrowheads="1"/>
            </p:cNvSpPr>
            <p:nvPr/>
          </p:nvSpPr>
          <p:spPr bwMode="auto">
            <a:xfrm>
              <a:off x="3719" y="3454"/>
              <a:ext cx="27" cy="5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600">
                  <a:solidFill>
                    <a:srgbClr val="000000"/>
                  </a:solidFill>
                </a:rPr>
                <a:t>0</a:t>
              </a:r>
              <a:endParaRPr lang="en-US">
                <a:solidFill>
                  <a:srgbClr val="000000"/>
                </a:solidFill>
              </a:endParaRPr>
            </a:p>
          </p:txBody>
        </p:sp>
        <p:sp>
          <p:nvSpPr>
            <p:cNvPr id="43071" name="Rectangle 57"/>
            <p:cNvSpPr>
              <a:spLocks noChangeArrowheads="1"/>
            </p:cNvSpPr>
            <p:nvPr/>
          </p:nvSpPr>
          <p:spPr bwMode="auto">
            <a:xfrm>
              <a:off x="3984" y="3454"/>
              <a:ext cx="27" cy="5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600">
                  <a:solidFill>
                    <a:srgbClr val="000000"/>
                  </a:solidFill>
                </a:rPr>
                <a:t>2</a:t>
              </a:r>
              <a:endParaRPr lang="en-US">
                <a:solidFill>
                  <a:srgbClr val="000000"/>
                </a:solidFill>
              </a:endParaRPr>
            </a:p>
          </p:txBody>
        </p:sp>
        <p:sp>
          <p:nvSpPr>
            <p:cNvPr id="43072" name="Rectangle 58"/>
            <p:cNvSpPr>
              <a:spLocks noChangeArrowheads="1"/>
            </p:cNvSpPr>
            <p:nvPr/>
          </p:nvSpPr>
          <p:spPr bwMode="auto">
            <a:xfrm>
              <a:off x="4012" y="3454"/>
              <a:ext cx="27" cy="5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600">
                  <a:solidFill>
                    <a:srgbClr val="000000"/>
                  </a:solidFill>
                </a:rPr>
                <a:t>0</a:t>
              </a:r>
              <a:endParaRPr lang="en-US">
                <a:solidFill>
                  <a:srgbClr val="000000"/>
                </a:solidFill>
              </a:endParaRPr>
            </a:p>
          </p:txBody>
        </p:sp>
        <p:sp>
          <p:nvSpPr>
            <p:cNvPr id="43073" name="Rectangle 59"/>
            <p:cNvSpPr>
              <a:spLocks noChangeArrowheads="1"/>
            </p:cNvSpPr>
            <p:nvPr/>
          </p:nvSpPr>
          <p:spPr bwMode="auto">
            <a:xfrm>
              <a:off x="2360" y="3284"/>
              <a:ext cx="27" cy="5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600">
                  <a:solidFill>
                    <a:srgbClr val="000000"/>
                  </a:solidFill>
                </a:rPr>
                <a:t>0</a:t>
              </a:r>
              <a:endParaRPr lang="en-US">
                <a:solidFill>
                  <a:srgbClr val="000000"/>
                </a:solidFill>
              </a:endParaRPr>
            </a:p>
          </p:txBody>
        </p:sp>
        <p:sp>
          <p:nvSpPr>
            <p:cNvPr id="43074" name="Rectangle 60"/>
            <p:cNvSpPr>
              <a:spLocks noChangeArrowheads="1"/>
            </p:cNvSpPr>
            <p:nvPr/>
          </p:nvSpPr>
          <p:spPr bwMode="auto">
            <a:xfrm>
              <a:off x="2388" y="3284"/>
              <a:ext cx="13" cy="5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600">
                  <a:solidFill>
                    <a:srgbClr val="000000"/>
                  </a:solidFill>
                </a:rPr>
                <a:t>.</a:t>
              </a:r>
              <a:endParaRPr lang="en-US">
                <a:solidFill>
                  <a:srgbClr val="000000"/>
                </a:solidFill>
              </a:endParaRPr>
            </a:p>
          </p:txBody>
        </p:sp>
        <p:sp>
          <p:nvSpPr>
            <p:cNvPr id="43075" name="Rectangle 61"/>
            <p:cNvSpPr>
              <a:spLocks noChangeArrowheads="1"/>
            </p:cNvSpPr>
            <p:nvPr/>
          </p:nvSpPr>
          <p:spPr bwMode="auto">
            <a:xfrm>
              <a:off x="2399" y="3284"/>
              <a:ext cx="27" cy="5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600">
                  <a:solidFill>
                    <a:srgbClr val="000000"/>
                  </a:solidFill>
                </a:rPr>
                <a:t>0</a:t>
              </a:r>
              <a:endParaRPr lang="en-US">
                <a:solidFill>
                  <a:srgbClr val="000000"/>
                </a:solidFill>
              </a:endParaRPr>
            </a:p>
          </p:txBody>
        </p:sp>
        <p:sp>
          <p:nvSpPr>
            <p:cNvPr id="43076" name="Rectangle 62"/>
            <p:cNvSpPr>
              <a:spLocks noChangeArrowheads="1"/>
            </p:cNvSpPr>
            <p:nvPr/>
          </p:nvSpPr>
          <p:spPr bwMode="auto">
            <a:xfrm>
              <a:off x="2360" y="3076"/>
              <a:ext cx="27" cy="5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600">
                  <a:solidFill>
                    <a:srgbClr val="000000"/>
                  </a:solidFill>
                </a:rPr>
                <a:t>0</a:t>
              </a:r>
              <a:endParaRPr lang="en-US">
                <a:solidFill>
                  <a:srgbClr val="000000"/>
                </a:solidFill>
              </a:endParaRPr>
            </a:p>
          </p:txBody>
        </p:sp>
        <p:sp>
          <p:nvSpPr>
            <p:cNvPr id="43077" name="Rectangle 63"/>
            <p:cNvSpPr>
              <a:spLocks noChangeArrowheads="1"/>
            </p:cNvSpPr>
            <p:nvPr/>
          </p:nvSpPr>
          <p:spPr bwMode="auto">
            <a:xfrm>
              <a:off x="2388" y="3076"/>
              <a:ext cx="13" cy="5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600">
                  <a:solidFill>
                    <a:srgbClr val="000000"/>
                  </a:solidFill>
                </a:rPr>
                <a:t>.</a:t>
              </a:r>
              <a:endParaRPr lang="en-US">
                <a:solidFill>
                  <a:srgbClr val="000000"/>
                </a:solidFill>
              </a:endParaRPr>
            </a:p>
          </p:txBody>
        </p:sp>
        <p:sp>
          <p:nvSpPr>
            <p:cNvPr id="43078" name="Rectangle 64"/>
            <p:cNvSpPr>
              <a:spLocks noChangeArrowheads="1"/>
            </p:cNvSpPr>
            <p:nvPr/>
          </p:nvSpPr>
          <p:spPr bwMode="auto">
            <a:xfrm>
              <a:off x="2399" y="3076"/>
              <a:ext cx="27" cy="5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600">
                  <a:solidFill>
                    <a:srgbClr val="000000"/>
                  </a:solidFill>
                </a:rPr>
                <a:t>2</a:t>
              </a:r>
              <a:endParaRPr lang="en-US">
                <a:solidFill>
                  <a:srgbClr val="000000"/>
                </a:solidFill>
              </a:endParaRPr>
            </a:p>
          </p:txBody>
        </p:sp>
        <p:sp>
          <p:nvSpPr>
            <p:cNvPr id="43079" name="Rectangle 65"/>
            <p:cNvSpPr>
              <a:spLocks noChangeArrowheads="1"/>
            </p:cNvSpPr>
            <p:nvPr/>
          </p:nvSpPr>
          <p:spPr bwMode="auto">
            <a:xfrm>
              <a:off x="2360" y="2871"/>
              <a:ext cx="27" cy="5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600">
                  <a:solidFill>
                    <a:srgbClr val="000000"/>
                  </a:solidFill>
                </a:rPr>
                <a:t>0</a:t>
              </a:r>
              <a:endParaRPr lang="en-US">
                <a:solidFill>
                  <a:srgbClr val="000000"/>
                </a:solidFill>
              </a:endParaRPr>
            </a:p>
          </p:txBody>
        </p:sp>
        <p:sp>
          <p:nvSpPr>
            <p:cNvPr id="43080" name="Rectangle 66"/>
            <p:cNvSpPr>
              <a:spLocks noChangeArrowheads="1"/>
            </p:cNvSpPr>
            <p:nvPr/>
          </p:nvSpPr>
          <p:spPr bwMode="auto">
            <a:xfrm>
              <a:off x="2388" y="2871"/>
              <a:ext cx="13" cy="5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600">
                  <a:solidFill>
                    <a:srgbClr val="000000"/>
                  </a:solidFill>
                </a:rPr>
                <a:t>.</a:t>
              </a:r>
              <a:endParaRPr lang="en-US">
                <a:solidFill>
                  <a:srgbClr val="000000"/>
                </a:solidFill>
              </a:endParaRPr>
            </a:p>
          </p:txBody>
        </p:sp>
        <p:sp>
          <p:nvSpPr>
            <p:cNvPr id="43081" name="Rectangle 67"/>
            <p:cNvSpPr>
              <a:spLocks noChangeArrowheads="1"/>
            </p:cNvSpPr>
            <p:nvPr/>
          </p:nvSpPr>
          <p:spPr bwMode="auto">
            <a:xfrm>
              <a:off x="2399" y="2871"/>
              <a:ext cx="27" cy="5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600">
                  <a:solidFill>
                    <a:srgbClr val="000000"/>
                  </a:solidFill>
                </a:rPr>
                <a:t>4</a:t>
              </a:r>
              <a:endParaRPr lang="en-US">
                <a:solidFill>
                  <a:srgbClr val="000000"/>
                </a:solidFill>
              </a:endParaRPr>
            </a:p>
          </p:txBody>
        </p:sp>
        <p:sp>
          <p:nvSpPr>
            <p:cNvPr id="43082" name="Rectangle 68"/>
            <p:cNvSpPr>
              <a:spLocks noChangeArrowheads="1"/>
            </p:cNvSpPr>
            <p:nvPr/>
          </p:nvSpPr>
          <p:spPr bwMode="auto">
            <a:xfrm>
              <a:off x="2360" y="2663"/>
              <a:ext cx="27" cy="5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600">
                  <a:solidFill>
                    <a:srgbClr val="000000"/>
                  </a:solidFill>
                </a:rPr>
                <a:t>0</a:t>
              </a:r>
              <a:endParaRPr lang="en-US">
                <a:solidFill>
                  <a:srgbClr val="000000"/>
                </a:solidFill>
              </a:endParaRPr>
            </a:p>
          </p:txBody>
        </p:sp>
        <p:sp>
          <p:nvSpPr>
            <p:cNvPr id="43083" name="Rectangle 69"/>
            <p:cNvSpPr>
              <a:spLocks noChangeArrowheads="1"/>
            </p:cNvSpPr>
            <p:nvPr/>
          </p:nvSpPr>
          <p:spPr bwMode="auto">
            <a:xfrm>
              <a:off x="2388" y="2663"/>
              <a:ext cx="13" cy="5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600">
                  <a:solidFill>
                    <a:srgbClr val="000000"/>
                  </a:solidFill>
                </a:rPr>
                <a:t>.</a:t>
              </a:r>
              <a:endParaRPr lang="en-US">
                <a:solidFill>
                  <a:srgbClr val="000000"/>
                </a:solidFill>
              </a:endParaRPr>
            </a:p>
          </p:txBody>
        </p:sp>
        <p:sp>
          <p:nvSpPr>
            <p:cNvPr id="43084" name="Rectangle 70"/>
            <p:cNvSpPr>
              <a:spLocks noChangeArrowheads="1"/>
            </p:cNvSpPr>
            <p:nvPr/>
          </p:nvSpPr>
          <p:spPr bwMode="auto">
            <a:xfrm>
              <a:off x="2399" y="2663"/>
              <a:ext cx="27" cy="5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600">
                  <a:solidFill>
                    <a:srgbClr val="000000"/>
                  </a:solidFill>
                </a:rPr>
                <a:t>6</a:t>
              </a:r>
              <a:endParaRPr lang="en-US">
                <a:solidFill>
                  <a:srgbClr val="000000"/>
                </a:solidFill>
              </a:endParaRPr>
            </a:p>
          </p:txBody>
        </p:sp>
        <p:sp>
          <p:nvSpPr>
            <p:cNvPr id="43085" name="Rectangle 71"/>
            <p:cNvSpPr>
              <a:spLocks noChangeArrowheads="1"/>
            </p:cNvSpPr>
            <p:nvPr/>
          </p:nvSpPr>
          <p:spPr bwMode="auto">
            <a:xfrm>
              <a:off x="2360" y="2458"/>
              <a:ext cx="27" cy="5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600">
                  <a:solidFill>
                    <a:srgbClr val="000000"/>
                  </a:solidFill>
                </a:rPr>
                <a:t>0</a:t>
              </a:r>
              <a:endParaRPr lang="en-US">
                <a:solidFill>
                  <a:srgbClr val="000000"/>
                </a:solidFill>
              </a:endParaRPr>
            </a:p>
          </p:txBody>
        </p:sp>
        <p:sp>
          <p:nvSpPr>
            <p:cNvPr id="43086" name="Rectangle 72"/>
            <p:cNvSpPr>
              <a:spLocks noChangeArrowheads="1"/>
            </p:cNvSpPr>
            <p:nvPr/>
          </p:nvSpPr>
          <p:spPr bwMode="auto">
            <a:xfrm>
              <a:off x="2388" y="2458"/>
              <a:ext cx="13" cy="5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600">
                  <a:solidFill>
                    <a:srgbClr val="000000"/>
                  </a:solidFill>
                </a:rPr>
                <a:t>.</a:t>
              </a:r>
              <a:endParaRPr lang="en-US">
                <a:solidFill>
                  <a:srgbClr val="000000"/>
                </a:solidFill>
              </a:endParaRPr>
            </a:p>
          </p:txBody>
        </p:sp>
        <p:sp>
          <p:nvSpPr>
            <p:cNvPr id="43087" name="Rectangle 73"/>
            <p:cNvSpPr>
              <a:spLocks noChangeArrowheads="1"/>
            </p:cNvSpPr>
            <p:nvPr/>
          </p:nvSpPr>
          <p:spPr bwMode="auto">
            <a:xfrm>
              <a:off x="2399" y="2458"/>
              <a:ext cx="27" cy="5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600">
                  <a:solidFill>
                    <a:srgbClr val="000000"/>
                  </a:solidFill>
                </a:rPr>
                <a:t>8</a:t>
              </a:r>
              <a:endParaRPr lang="en-US">
                <a:solidFill>
                  <a:srgbClr val="000000"/>
                </a:solidFill>
              </a:endParaRPr>
            </a:p>
          </p:txBody>
        </p:sp>
        <p:sp>
          <p:nvSpPr>
            <p:cNvPr id="43088" name="Rectangle 74"/>
            <p:cNvSpPr>
              <a:spLocks noChangeArrowheads="1"/>
            </p:cNvSpPr>
            <p:nvPr/>
          </p:nvSpPr>
          <p:spPr bwMode="auto">
            <a:xfrm>
              <a:off x="2360" y="2249"/>
              <a:ext cx="27" cy="5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600">
                  <a:solidFill>
                    <a:srgbClr val="000000"/>
                  </a:solidFill>
                </a:rPr>
                <a:t>1</a:t>
              </a:r>
              <a:endParaRPr lang="en-US">
                <a:solidFill>
                  <a:srgbClr val="000000"/>
                </a:solidFill>
              </a:endParaRPr>
            </a:p>
          </p:txBody>
        </p:sp>
        <p:sp>
          <p:nvSpPr>
            <p:cNvPr id="43089" name="Rectangle 75"/>
            <p:cNvSpPr>
              <a:spLocks noChangeArrowheads="1"/>
            </p:cNvSpPr>
            <p:nvPr/>
          </p:nvSpPr>
          <p:spPr bwMode="auto">
            <a:xfrm>
              <a:off x="2388" y="2249"/>
              <a:ext cx="13" cy="5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600">
                  <a:solidFill>
                    <a:srgbClr val="000000"/>
                  </a:solidFill>
                </a:rPr>
                <a:t>.</a:t>
              </a:r>
              <a:endParaRPr lang="en-US">
                <a:solidFill>
                  <a:srgbClr val="000000"/>
                </a:solidFill>
              </a:endParaRPr>
            </a:p>
          </p:txBody>
        </p:sp>
        <p:sp>
          <p:nvSpPr>
            <p:cNvPr id="43090" name="Rectangle 76"/>
            <p:cNvSpPr>
              <a:spLocks noChangeArrowheads="1"/>
            </p:cNvSpPr>
            <p:nvPr/>
          </p:nvSpPr>
          <p:spPr bwMode="auto">
            <a:xfrm>
              <a:off x="2399" y="2249"/>
              <a:ext cx="27" cy="5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600">
                  <a:solidFill>
                    <a:srgbClr val="000000"/>
                  </a:solidFill>
                </a:rPr>
                <a:t>0</a:t>
              </a:r>
              <a:endParaRPr lang="en-US">
                <a:solidFill>
                  <a:srgbClr val="000000"/>
                </a:solidFill>
              </a:endParaRPr>
            </a:p>
          </p:txBody>
        </p:sp>
        <p:sp>
          <p:nvSpPr>
            <p:cNvPr id="43091" name="Line 77"/>
            <p:cNvSpPr>
              <a:spLocks noChangeShapeType="1"/>
            </p:cNvSpPr>
            <p:nvPr/>
          </p:nvSpPr>
          <p:spPr bwMode="auto">
            <a:xfrm flipV="1">
              <a:off x="2470" y="3419"/>
              <a:ext cx="1" cy="10"/>
            </a:xfrm>
            <a:prstGeom prst="line">
              <a:avLst/>
            </a:prstGeom>
            <a:noFill/>
            <a:ln w="6350">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43092" name="Line 78"/>
            <p:cNvSpPr>
              <a:spLocks noChangeShapeType="1"/>
            </p:cNvSpPr>
            <p:nvPr/>
          </p:nvSpPr>
          <p:spPr bwMode="auto">
            <a:xfrm flipV="1">
              <a:off x="2611" y="3419"/>
              <a:ext cx="1" cy="24"/>
            </a:xfrm>
            <a:prstGeom prst="line">
              <a:avLst/>
            </a:prstGeom>
            <a:noFill/>
            <a:ln w="6350">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43093" name="Line 79"/>
            <p:cNvSpPr>
              <a:spLocks noChangeShapeType="1"/>
            </p:cNvSpPr>
            <p:nvPr/>
          </p:nvSpPr>
          <p:spPr bwMode="auto">
            <a:xfrm flipV="1">
              <a:off x="2749" y="3419"/>
              <a:ext cx="1" cy="10"/>
            </a:xfrm>
            <a:prstGeom prst="line">
              <a:avLst/>
            </a:prstGeom>
            <a:noFill/>
            <a:ln w="6350">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43094" name="Line 80"/>
            <p:cNvSpPr>
              <a:spLocks noChangeShapeType="1"/>
            </p:cNvSpPr>
            <p:nvPr/>
          </p:nvSpPr>
          <p:spPr bwMode="auto">
            <a:xfrm flipV="1">
              <a:off x="2891" y="3419"/>
              <a:ext cx="1" cy="24"/>
            </a:xfrm>
            <a:prstGeom prst="line">
              <a:avLst/>
            </a:prstGeom>
            <a:noFill/>
            <a:ln w="6350">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43095" name="Line 81"/>
            <p:cNvSpPr>
              <a:spLocks noChangeShapeType="1"/>
            </p:cNvSpPr>
            <p:nvPr/>
          </p:nvSpPr>
          <p:spPr bwMode="auto">
            <a:xfrm flipV="1">
              <a:off x="3032" y="3419"/>
              <a:ext cx="1" cy="10"/>
            </a:xfrm>
            <a:prstGeom prst="line">
              <a:avLst/>
            </a:prstGeom>
            <a:noFill/>
            <a:ln w="6350">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43096" name="Line 82"/>
            <p:cNvSpPr>
              <a:spLocks noChangeShapeType="1"/>
            </p:cNvSpPr>
            <p:nvPr/>
          </p:nvSpPr>
          <p:spPr bwMode="auto">
            <a:xfrm flipV="1">
              <a:off x="3170" y="3419"/>
              <a:ext cx="1" cy="24"/>
            </a:xfrm>
            <a:prstGeom prst="line">
              <a:avLst/>
            </a:prstGeom>
            <a:noFill/>
            <a:ln w="6350">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43097" name="Line 83"/>
            <p:cNvSpPr>
              <a:spLocks noChangeShapeType="1"/>
            </p:cNvSpPr>
            <p:nvPr/>
          </p:nvSpPr>
          <p:spPr bwMode="auto">
            <a:xfrm flipV="1">
              <a:off x="3312" y="3419"/>
              <a:ext cx="1" cy="10"/>
            </a:xfrm>
            <a:prstGeom prst="line">
              <a:avLst/>
            </a:prstGeom>
            <a:noFill/>
            <a:ln w="6350">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43098" name="Line 84"/>
            <p:cNvSpPr>
              <a:spLocks noChangeShapeType="1"/>
            </p:cNvSpPr>
            <p:nvPr/>
          </p:nvSpPr>
          <p:spPr bwMode="auto">
            <a:xfrm flipV="1">
              <a:off x="3450" y="3419"/>
              <a:ext cx="1" cy="24"/>
            </a:xfrm>
            <a:prstGeom prst="line">
              <a:avLst/>
            </a:prstGeom>
            <a:noFill/>
            <a:ln w="6350">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43099" name="Line 85"/>
            <p:cNvSpPr>
              <a:spLocks noChangeShapeType="1"/>
            </p:cNvSpPr>
            <p:nvPr/>
          </p:nvSpPr>
          <p:spPr bwMode="auto">
            <a:xfrm flipV="1">
              <a:off x="3591" y="3419"/>
              <a:ext cx="1" cy="10"/>
            </a:xfrm>
            <a:prstGeom prst="line">
              <a:avLst/>
            </a:prstGeom>
            <a:noFill/>
            <a:ln w="6350">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43100" name="Line 86"/>
            <p:cNvSpPr>
              <a:spLocks noChangeShapeType="1"/>
            </p:cNvSpPr>
            <p:nvPr/>
          </p:nvSpPr>
          <p:spPr bwMode="auto">
            <a:xfrm flipV="1">
              <a:off x="3733" y="3419"/>
              <a:ext cx="1" cy="24"/>
            </a:xfrm>
            <a:prstGeom prst="line">
              <a:avLst/>
            </a:prstGeom>
            <a:noFill/>
            <a:ln w="6350">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43101" name="Line 87"/>
            <p:cNvSpPr>
              <a:spLocks noChangeShapeType="1"/>
            </p:cNvSpPr>
            <p:nvPr/>
          </p:nvSpPr>
          <p:spPr bwMode="auto">
            <a:xfrm flipV="1">
              <a:off x="3871" y="3419"/>
              <a:ext cx="1" cy="10"/>
            </a:xfrm>
            <a:prstGeom prst="line">
              <a:avLst/>
            </a:prstGeom>
            <a:noFill/>
            <a:ln w="6350">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43102" name="Line 88"/>
            <p:cNvSpPr>
              <a:spLocks noChangeShapeType="1"/>
            </p:cNvSpPr>
            <p:nvPr/>
          </p:nvSpPr>
          <p:spPr bwMode="auto">
            <a:xfrm flipV="1">
              <a:off x="4012" y="3419"/>
              <a:ext cx="1" cy="24"/>
            </a:xfrm>
            <a:prstGeom prst="line">
              <a:avLst/>
            </a:prstGeom>
            <a:noFill/>
            <a:ln w="6350">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43103" name="Line 89"/>
            <p:cNvSpPr>
              <a:spLocks noChangeShapeType="1"/>
            </p:cNvSpPr>
            <p:nvPr/>
          </p:nvSpPr>
          <p:spPr bwMode="auto">
            <a:xfrm>
              <a:off x="2470" y="3419"/>
              <a:ext cx="1542" cy="1"/>
            </a:xfrm>
            <a:prstGeom prst="line">
              <a:avLst/>
            </a:prstGeom>
            <a:noFill/>
            <a:ln w="6350">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43104" name="Line 90"/>
            <p:cNvSpPr>
              <a:spLocks noChangeShapeType="1"/>
            </p:cNvSpPr>
            <p:nvPr/>
          </p:nvSpPr>
          <p:spPr bwMode="auto">
            <a:xfrm>
              <a:off x="2459" y="3419"/>
              <a:ext cx="11" cy="1"/>
            </a:xfrm>
            <a:prstGeom prst="line">
              <a:avLst/>
            </a:prstGeom>
            <a:noFill/>
            <a:ln w="6350">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43105" name="Line 91"/>
            <p:cNvSpPr>
              <a:spLocks noChangeShapeType="1"/>
            </p:cNvSpPr>
            <p:nvPr/>
          </p:nvSpPr>
          <p:spPr bwMode="auto">
            <a:xfrm>
              <a:off x="2445" y="3316"/>
              <a:ext cx="25" cy="1"/>
            </a:xfrm>
            <a:prstGeom prst="line">
              <a:avLst/>
            </a:prstGeom>
            <a:noFill/>
            <a:ln w="6350">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43106" name="Line 92"/>
            <p:cNvSpPr>
              <a:spLocks noChangeShapeType="1"/>
            </p:cNvSpPr>
            <p:nvPr/>
          </p:nvSpPr>
          <p:spPr bwMode="auto">
            <a:xfrm>
              <a:off x="2459" y="3210"/>
              <a:ext cx="11" cy="1"/>
            </a:xfrm>
            <a:prstGeom prst="line">
              <a:avLst/>
            </a:prstGeom>
            <a:noFill/>
            <a:ln w="6350">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43107" name="Line 93"/>
            <p:cNvSpPr>
              <a:spLocks noChangeShapeType="1"/>
            </p:cNvSpPr>
            <p:nvPr/>
          </p:nvSpPr>
          <p:spPr bwMode="auto">
            <a:xfrm>
              <a:off x="2445" y="3108"/>
              <a:ext cx="25" cy="1"/>
            </a:xfrm>
            <a:prstGeom prst="line">
              <a:avLst/>
            </a:prstGeom>
            <a:noFill/>
            <a:ln w="6350">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43108" name="Line 94"/>
            <p:cNvSpPr>
              <a:spLocks noChangeShapeType="1"/>
            </p:cNvSpPr>
            <p:nvPr/>
          </p:nvSpPr>
          <p:spPr bwMode="auto">
            <a:xfrm>
              <a:off x="2459" y="3005"/>
              <a:ext cx="11" cy="1"/>
            </a:xfrm>
            <a:prstGeom prst="line">
              <a:avLst/>
            </a:prstGeom>
            <a:noFill/>
            <a:ln w="6350">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43109" name="Line 95"/>
            <p:cNvSpPr>
              <a:spLocks noChangeShapeType="1"/>
            </p:cNvSpPr>
            <p:nvPr/>
          </p:nvSpPr>
          <p:spPr bwMode="auto">
            <a:xfrm>
              <a:off x="2445" y="2903"/>
              <a:ext cx="25" cy="1"/>
            </a:xfrm>
            <a:prstGeom prst="line">
              <a:avLst/>
            </a:prstGeom>
            <a:noFill/>
            <a:ln w="6350">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43110" name="Line 96"/>
            <p:cNvSpPr>
              <a:spLocks noChangeShapeType="1"/>
            </p:cNvSpPr>
            <p:nvPr/>
          </p:nvSpPr>
          <p:spPr bwMode="auto">
            <a:xfrm>
              <a:off x="2459" y="2801"/>
              <a:ext cx="11" cy="1"/>
            </a:xfrm>
            <a:prstGeom prst="line">
              <a:avLst/>
            </a:prstGeom>
            <a:noFill/>
            <a:ln w="6350">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43111" name="Line 97"/>
            <p:cNvSpPr>
              <a:spLocks noChangeShapeType="1"/>
            </p:cNvSpPr>
            <p:nvPr/>
          </p:nvSpPr>
          <p:spPr bwMode="auto">
            <a:xfrm>
              <a:off x="2445" y="2695"/>
              <a:ext cx="25" cy="1"/>
            </a:xfrm>
            <a:prstGeom prst="line">
              <a:avLst/>
            </a:prstGeom>
            <a:noFill/>
            <a:ln w="6350">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43112" name="Line 98"/>
            <p:cNvSpPr>
              <a:spLocks noChangeShapeType="1"/>
            </p:cNvSpPr>
            <p:nvPr/>
          </p:nvSpPr>
          <p:spPr bwMode="auto">
            <a:xfrm>
              <a:off x="2459" y="2592"/>
              <a:ext cx="11" cy="1"/>
            </a:xfrm>
            <a:prstGeom prst="line">
              <a:avLst/>
            </a:prstGeom>
            <a:noFill/>
            <a:ln w="6350">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43113" name="Line 99"/>
            <p:cNvSpPr>
              <a:spLocks noChangeShapeType="1"/>
            </p:cNvSpPr>
            <p:nvPr/>
          </p:nvSpPr>
          <p:spPr bwMode="auto">
            <a:xfrm>
              <a:off x="2445" y="2490"/>
              <a:ext cx="25" cy="1"/>
            </a:xfrm>
            <a:prstGeom prst="line">
              <a:avLst/>
            </a:prstGeom>
            <a:noFill/>
            <a:ln w="6350">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43114" name="Line 100"/>
            <p:cNvSpPr>
              <a:spLocks noChangeShapeType="1"/>
            </p:cNvSpPr>
            <p:nvPr/>
          </p:nvSpPr>
          <p:spPr bwMode="auto">
            <a:xfrm>
              <a:off x="2459" y="2387"/>
              <a:ext cx="11" cy="1"/>
            </a:xfrm>
            <a:prstGeom prst="line">
              <a:avLst/>
            </a:prstGeom>
            <a:noFill/>
            <a:ln w="6350">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43115" name="Line 101"/>
            <p:cNvSpPr>
              <a:spLocks noChangeShapeType="1"/>
            </p:cNvSpPr>
            <p:nvPr/>
          </p:nvSpPr>
          <p:spPr bwMode="auto">
            <a:xfrm>
              <a:off x="2445" y="2281"/>
              <a:ext cx="25" cy="1"/>
            </a:xfrm>
            <a:prstGeom prst="line">
              <a:avLst/>
            </a:prstGeom>
            <a:noFill/>
            <a:ln w="6350">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43116" name="Line 102"/>
            <p:cNvSpPr>
              <a:spLocks noChangeShapeType="1"/>
            </p:cNvSpPr>
            <p:nvPr/>
          </p:nvSpPr>
          <p:spPr bwMode="auto">
            <a:xfrm>
              <a:off x="2459" y="2179"/>
              <a:ext cx="11" cy="1"/>
            </a:xfrm>
            <a:prstGeom prst="line">
              <a:avLst/>
            </a:prstGeom>
            <a:noFill/>
            <a:ln w="6350">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43117" name="Line 103"/>
            <p:cNvSpPr>
              <a:spLocks noChangeShapeType="1"/>
            </p:cNvSpPr>
            <p:nvPr/>
          </p:nvSpPr>
          <p:spPr bwMode="auto">
            <a:xfrm flipV="1">
              <a:off x="2470" y="2179"/>
              <a:ext cx="1" cy="1240"/>
            </a:xfrm>
            <a:prstGeom prst="line">
              <a:avLst/>
            </a:prstGeom>
            <a:noFill/>
            <a:ln w="6350">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43118" name="Rectangle 104"/>
            <p:cNvSpPr>
              <a:spLocks noChangeArrowheads="1"/>
            </p:cNvSpPr>
            <p:nvPr/>
          </p:nvSpPr>
          <p:spPr bwMode="auto">
            <a:xfrm>
              <a:off x="2597" y="3302"/>
              <a:ext cx="18" cy="18"/>
            </a:xfrm>
            <a:prstGeom prst="rect">
              <a:avLst/>
            </a:prstGeom>
            <a:solidFill>
              <a:srgbClr val="000000"/>
            </a:solidFill>
            <a:ln w="9525">
              <a:noFill/>
              <a:miter lim="800000"/>
              <a:headEnd/>
              <a:tailEnd/>
            </a:ln>
          </p:spPr>
          <p:txBody>
            <a:bodyPr/>
            <a:lstStyle/>
            <a:p>
              <a:pPr fontAlgn="base">
                <a:spcBef>
                  <a:spcPct val="0"/>
                </a:spcBef>
                <a:spcAft>
                  <a:spcPct val="0"/>
                </a:spcAft>
              </a:pPr>
              <a:endParaRPr lang="en-US">
                <a:solidFill>
                  <a:srgbClr val="000000"/>
                </a:solidFill>
              </a:endParaRPr>
            </a:p>
          </p:txBody>
        </p:sp>
        <p:sp>
          <p:nvSpPr>
            <p:cNvPr id="43119" name="Rectangle 105"/>
            <p:cNvSpPr>
              <a:spLocks noChangeArrowheads="1"/>
            </p:cNvSpPr>
            <p:nvPr/>
          </p:nvSpPr>
          <p:spPr bwMode="auto">
            <a:xfrm>
              <a:off x="2599" y="3304"/>
              <a:ext cx="14" cy="14"/>
            </a:xfrm>
            <a:prstGeom prst="rect">
              <a:avLst/>
            </a:prstGeom>
            <a:noFill/>
            <a:ln w="6350">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43120" name="Rectangle 106"/>
            <p:cNvSpPr>
              <a:spLocks noChangeArrowheads="1"/>
            </p:cNvSpPr>
            <p:nvPr/>
          </p:nvSpPr>
          <p:spPr bwMode="auto">
            <a:xfrm>
              <a:off x="2742" y="3302"/>
              <a:ext cx="14" cy="18"/>
            </a:xfrm>
            <a:prstGeom prst="rect">
              <a:avLst/>
            </a:prstGeom>
            <a:solidFill>
              <a:srgbClr val="000000"/>
            </a:solidFill>
            <a:ln w="9525">
              <a:noFill/>
              <a:miter lim="800000"/>
              <a:headEnd/>
              <a:tailEnd/>
            </a:ln>
          </p:spPr>
          <p:txBody>
            <a:bodyPr/>
            <a:lstStyle/>
            <a:p>
              <a:pPr fontAlgn="base">
                <a:spcBef>
                  <a:spcPct val="0"/>
                </a:spcBef>
                <a:spcAft>
                  <a:spcPct val="0"/>
                </a:spcAft>
              </a:pPr>
              <a:endParaRPr lang="en-US">
                <a:solidFill>
                  <a:srgbClr val="000000"/>
                </a:solidFill>
              </a:endParaRPr>
            </a:p>
          </p:txBody>
        </p:sp>
        <p:sp>
          <p:nvSpPr>
            <p:cNvPr id="43121" name="Rectangle 107"/>
            <p:cNvSpPr>
              <a:spLocks noChangeArrowheads="1"/>
            </p:cNvSpPr>
            <p:nvPr/>
          </p:nvSpPr>
          <p:spPr bwMode="auto">
            <a:xfrm>
              <a:off x="2744" y="3304"/>
              <a:ext cx="10" cy="14"/>
            </a:xfrm>
            <a:prstGeom prst="rect">
              <a:avLst/>
            </a:prstGeom>
            <a:noFill/>
            <a:ln w="6350">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43122" name="Rectangle 108"/>
            <p:cNvSpPr>
              <a:spLocks noChangeArrowheads="1"/>
            </p:cNvSpPr>
            <p:nvPr/>
          </p:nvSpPr>
          <p:spPr bwMode="auto">
            <a:xfrm>
              <a:off x="2880" y="3302"/>
              <a:ext cx="14" cy="18"/>
            </a:xfrm>
            <a:prstGeom prst="rect">
              <a:avLst/>
            </a:prstGeom>
            <a:solidFill>
              <a:srgbClr val="000000"/>
            </a:solidFill>
            <a:ln w="9525">
              <a:noFill/>
              <a:miter lim="800000"/>
              <a:headEnd/>
              <a:tailEnd/>
            </a:ln>
          </p:spPr>
          <p:txBody>
            <a:bodyPr/>
            <a:lstStyle/>
            <a:p>
              <a:pPr fontAlgn="base">
                <a:spcBef>
                  <a:spcPct val="0"/>
                </a:spcBef>
                <a:spcAft>
                  <a:spcPct val="0"/>
                </a:spcAft>
              </a:pPr>
              <a:endParaRPr lang="en-US">
                <a:solidFill>
                  <a:srgbClr val="000000"/>
                </a:solidFill>
              </a:endParaRPr>
            </a:p>
          </p:txBody>
        </p:sp>
        <p:sp>
          <p:nvSpPr>
            <p:cNvPr id="43123" name="Rectangle 109"/>
            <p:cNvSpPr>
              <a:spLocks noChangeArrowheads="1"/>
            </p:cNvSpPr>
            <p:nvPr/>
          </p:nvSpPr>
          <p:spPr bwMode="auto">
            <a:xfrm>
              <a:off x="2882" y="3304"/>
              <a:ext cx="10" cy="14"/>
            </a:xfrm>
            <a:prstGeom prst="rect">
              <a:avLst/>
            </a:prstGeom>
            <a:noFill/>
            <a:ln w="6350">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43124" name="Rectangle 110"/>
            <p:cNvSpPr>
              <a:spLocks noChangeArrowheads="1"/>
            </p:cNvSpPr>
            <p:nvPr/>
          </p:nvSpPr>
          <p:spPr bwMode="auto">
            <a:xfrm>
              <a:off x="3018" y="3200"/>
              <a:ext cx="14" cy="14"/>
            </a:xfrm>
            <a:prstGeom prst="rect">
              <a:avLst/>
            </a:prstGeom>
            <a:solidFill>
              <a:srgbClr val="000000"/>
            </a:solidFill>
            <a:ln w="9525">
              <a:noFill/>
              <a:miter lim="800000"/>
              <a:headEnd/>
              <a:tailEnd/>
            </a:ln>
          </p:spPr>
          <p:txBody>
            <a:bodyPr/>
            <a:lstStyle/>
            <a:p>
              <a:pPr fontAlgn="base">
                <a:spcBef>
                  <a:spcPct val="0"/>
                </a:spcBef>
                <a:spcAft>
                  <a:spcPct val="0"/>
                </a:spcAft>
              </a:pPr>
              <a:endParaRPr lang="en-US">
                <a:solidFill>
                  <a:srgbClr val="000000"/>
                </a:solidFill>
              </a:endParaRPr>
            </a:p>
          </p:txBody>
        </p:sp>
        <p:sp>
          <p:nvSpPr>
            <p:cNvPr id="43125" name="Rectangle 111"/>
            <p:cNvSpPr>
              <a:spLocks noChangeArrowheads="1"/>
            </p:cNvSpPr>
            <p:nvPr/>
          </p:nvSpPr>
          <p:spPr bwMode="auto">
            <a:xfrm>
              <a:off x="3020" y="3202"/>
              <a:ext cx="10" cy="10"/>
            </a:xfrm>
            <a:prstGeom prst="rect">
              <a:avLst/>
            </a:prstGeom>
            <a:noFill/>
            <a:ln w="6350">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43126" name="Rectangle 112"/>
            <p:cNvSpPr>
              <a:spLocks noChangeArrowheads="1"/>
            </p:cNvSpPr>
            <p:nvPr/>
          </p:nvSpPr>
          <p:spPr bwMode="auto">
            <a:xfrm>
              <a:off x="3160" y="2945"/>
              <a:ext cx="17" cy="15"/>
            </a:xfrm>
            <a:prstGeom prst="rect">
              <a:avLst/>
            </a:prstGeom>
            <a:solidFill>
              <a:srgbClr val="000000"/>
            </a:solidFill>
            <a:ln w="9525">
              <a:noFill/>
              <a:miter lim="800000"/>
              <a:headEnd/>
              <a:tailEnd/>
            </a:ln>
          </p:spPr>
          <p:txBody>
            <a:bodyPr/>
            <a:lstStyle/>
            <a:p>
              <a:pPr fontAlgn="base">
                <a:spcBef>
                  <a:spcPct val="0"/>
                </a:spcBef>
                <a:spcAft>
                  <a:spcPct val="0"/>
                </a:spcAft>
              </a:pPr>
              <a:endParaRPr lang="en-US">
                <a:solidFill>
                  <a:srgbClr val="000000"/>
                </a:solidFill>
              </a:endParaRPr>
            </a:p>
          </p:txBody>
        </p:sp>
        <p:sp>
          <p:nvSpPr>
            <p:cNvPr id="43127" name="Rectangle 113"/>
            <p:cNvSpPr>
              <a:spLocks noChangeArrowheads="1"/>
            </p:cNvSpPr>
            <p:nvPr/>
          </p:nvSpPr>
          <p:spPr bwMode="auto">
            <a:xfrm>
              <a:off x="3162" y="2947"/>
              <a:ext cx="13" cy="11"/>
            </a:xfrm>
            <a:prstGeom prst="rect">
              <a:avLst/>
            </a:prstGeom>
            <a:noFill/>
            <a:ln w="6350">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43128" name="Rectangle 114"/>
            <p:cNvSpPr>
              <a:spLocks noChangeArrowheads="1"/>
            </p:cNvSpPr>
            <p:nvPr/>
          </p:nvSpPr>
          <p:spPr bwMode="auto">
            <a:xfrm>
              <a:off x="3297" y="2582"/>
              <a:ext cx="18" cy="14"/>
            </a:xfrm>
            <a:prstGeom prst="rect">
              <a:avLst/>
            </a:prstGeom>
            <a:solidFill>
              <a:srgbClr val="000000"/>
            </a:solidFill>
            <a:ln w="9525">
              <a:noFill/>
              <a:miter lim="800000"/>
              <a:headEnd/>
              <a:tailEnd/>
            </a:ln>
          </p:spPr>
          <p:txBody>
            <a:bodyPr/>
            <a:lstStyle/>
            <a:p>
              <a:pPr fontAlgn="base">
                <a:spcBef>
                  <a:spcPct val="0"/>
                </a:spcBef>
                <a:spcAft>
                  <a:spcPct val="0"/>
                </a:spcAft>
              </a:pPr>
              <a:endParaRPr lang="en-US">
                <a:solidFill>
                  <a:srgbClr val="000000"/>
                </a:solidFill>
              </a:endParaRPr>
            </a:p>
          </p:txBody>
        </p:sp>
        <p:sp>
          <p:nvSpPr>
            <p:cNvPr id="43129" name="Rectangle 115"/>
            <p:cNvSpPr>
              <a:spLocks noChangeArrowheads="1"/>
            </p:cNvSpPr>
            <p:nvPr/>
          </p:nvSpPr>
          <p:spPr bwMode="auto">
            <a:xfrm>
              <a:off x="3299" y="2584"/>
              <a:ext cx="14" cy="10"/>
            </a:xfrm>
            <a:prstGeom prst="rect">
              <a:avLst/>
            </a:prstGeom>
            <a:noFill/>
            <a:ln w="6350">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43130" name="Rectangle 116"/>
            <p:cNvSpPr>
              <a:spLocks noChangeArrowheads="1"/>
            </p:cNvSpPr>
            <p:nvPr/>
          </p:nvSpPr>
          <p:spPr bwMode="auto">
            <a:xfrm>
              <a:off x="3439" y="2377"/>
              <a:ext cx="14" cy="14"/>
            </a:xfrm>
            <a:prstGeom prst="rect">
              <a:avLst/>
            </a:prstGeom>
            <a:solidFill>
              <a:srgbClr val="000000"/>
            </a:solidFill>
            <a:ln w="9525">
              <a:noFill/>
              <a:miter lim="800000"/>
              <a:headEnd/>
              <a:tailEnd/>
            </a:ln>
          </p:spPr>
          <p:txBody>
            <a:bodyPr/>
            <a:lstStyle/>
            <a:p>
              <a:pPr fontAlgn="base">
                <a:spcBef>
                  <a:spcPct val="0"/>
                </a:spcBef>
                <a:spcAft>
                  <a:spcPct val="0"/>
                </a:spcAft>
              </a:pPr>
              <a:endParaRPr lang="en-US">
                <a:solidFill>
                  <a:srgbClr val="000000"/>
                </a:solidFill>
              </a:endParaRPr>
            </a:p>
          </p:txBody>
        </p:sp>
        <p:sp>
          <p:nvSpPr>
            <p:cNvPr id="43131" name="Rectangle 117"/>
            <p:cNvSpPr>
              <a:spLocks noChangeArrowheads="1"/>
            </p:cNvSpPr>
            <p:nvPr/>
          </p:nvSpPr>
          <p:spPr bwMode="auto">
            <a:xfrm>
              <a:off x="3441" y="2379"/>
              <a:ext cx="10" cy="10"/>
            </a:xfrm>
            <a:prstGeom prst="rect">
              <a:avLst/>
            </a:prstGeom>
            <a:noFill/>
            <a:ln w="6350">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43132" name="Rectangle 118"/>
            <p:cNvSpPr>
              <a:spLocks noChangeArrowheads="1"/>
            </p:cNvSpPr>
            <p:nvPr/>
          </p:nvSpPr>
          <p:spPr bwMode="auto">
            <a:xfrm>
              <a:off x="3581" y="2271"/>
              <a:ext cx="17" cy="17"/>
            </a:xfrm>
            <a:prstGeom prst="rect">
              <a:avLst/>
            </a:prstGeom>
            <a:solidFill>
              <a:srgbClr val="000000"/>
            </a:solidFill>
            <a:ln w="9525">
              <a:noFill/>
              <a:miter lim="800000"/>
              <a:headEnd/>
              <a:tailEnd/>
            </a:ln>
          </p:spPr>
          <p:txBody>
            <a:bodyPr/>
            <a:lstStyle/>
            <a:p>
              <a:pPr fontAlgn="base">
                <a:spcBef>
                  <a:spcPct val="0"/>
                </a:spcBef>
                <a:spcAft>
                  <a:spcPct val="0"/>
                </a:spcAft>
              </a:pPr>
              <a:endParaRPr lang="en-US">
                <a:solidFill>
                  <a:srgbClr val="000000"/>
                </a:solidFill>
              </a:endParaRPr>
            </a:p>
          </p:txBody>
        </p:sp>
        <p:sp>
          <p:nvSpPr>
            <p:cNvPr id="43133" name="Rectangle 119"/>
            <p:cNvSpPr>
              <a:spLocks noChangeArrowheads="1"/>
            </p:cNvSpPr>
            <p:nvPr/>
          </p:nvSpPr>
          <p:spPr bwMode="auto">
            <a:xfrm>
              <a:off x="3583" y="2273"/>
              <a:ext cx="13" cy="13"/>
            </a:xfrm>
            <a:prstGeom prst="rect">
              <a:avLst/>
            </a:prstGeom>
            <a:noFill/>
            <a:ln w="6350">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43134" name="Rectangle 120"/>
            <p:cNvSpPr>
              <a:spLocks noChangeArrowheads="1"/>
            </p:cNvSpPr>
            <p:nvPr/>
          </p:nvSpPr>
          <p:spPr bwMode="auto">
            <a:xfrm>
              <a:off x="3719" y="2271"/>
              <a:ext cx="17" cy="17"/>
            </a:xfrm>
            <a:prstGeom prst="rect">
              <a:avLst/>
            </a:prstGeom>
            <a:solidFill>
              <a:srgbClr val="000000"/>
            </a:solidFill>
            <a:ln w="9525">
              <a:noFill/>
              <a:miter lim="800000"/>
              <a:headEnd/>
              <a:tailEnd/>
            </a:ln>
          </p:spPr>
          <p:txBody>
            <a:bodyPr/>
            <a:lstStyle/>
            <a:p>
              <a:pPr fontAlgn="base">
                <a:spcBef>
                  <a:spcPct val="0"/>
                </a:spcBef>
                <a:spcAft>
                  <a:spcPct val="0"/>
                </a:spcAft>
              </a:pPr>
              <a:endParaRPr lang="en-US">
                <a:solidFill>
                  <a:srgbClr val="000000"/>
                </a:solidFill>
              </a:endParaRPr>
            </a:p>
          </p:txBody>
        </p:sp>
        <p:sp>
          <p:nvSpPr>
            <p:cNvPr id="43135" name="Rectangle 121"/>
            <p:cNvSpPr>
              <a:spLocks noChangeArrowheads="1"/>
            </p:cNvSpPr>
            <p:nvPr/>
          </p:nvSpPr>
          <p:spPr bwMode="auto">
            <a:xfrm>
              <a:off x="3721" y="2273"/>
              <a:ext cx="13" cy="13"/>
            </a:xfrm>
            <a:prstGeom prst="rect">
              <a:avLst/>
            </a:prstGeom>
            <a:noFill/>
            <a:ln w="6350">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43136" name="Rectangle 122"/>
            <p:cNvSpPr>
              <a:spLocks noChangeArrowheads="1"/>
            </p:cNvSpPr>
            <p:nvPr/>
          </p:nvSpPr>
          <p:spPr bwMode="auto">
            <a:xfrm>
              <a:off x="3857" y="2271"/>
              <a:ext cx="17" cy="17"/>
            </a:xfrm>
            <a:prstGeom prst="rect">
              <a:avLst/>
            </a:prstGeom>
            <a:solidFill>
              <a:srgbClr val="000000"/>
            </a:solidFill>
            <a:ln w="9525">
              <a:noFill/>
              <a:miter lim="800000"/>
              <a:headEnd/>
              <a:tailEnd/>
            </a:ln>
          </p:spPr>
          <p:txBody>
            <a:bodyPr/>
            <a:lstStyle/>
            <a:p>
              <a:pPr fontAlgn="base">
                <a:spcBef>
                  <a:spcPct val="0"/>
                </a:spcBef>
                <a:spcAft>
                  <a:spcPct val="0"/>
                </a:spcAft>
              </a:pPr>
              <a:endParaRPr lang="en-US">
                <a:solidFill>
                  <a:srgbClr val="000000"/>
                </a:solidFill>
              </a:endParaRPr>
            </a:p>
          </p:txBody>
        </p:sp>
        <p:sp>
          <p:nvSpPr>
            <p:cNvPr id="43137" name="Rectangle 123"/>
            <p:cNvSpPr>
              <a:spLocks noChangeArrowheads="1"/>
            </p:cNvSpPr>
            <p:nvPr/>
          </p:nvSpPr>
          <p:spPr bwMode="auto">
            <a:xfrm>
              <a:off x="3859" y="2273"/>
              <a:ext cx="13" cy="13"/>
            </a:xfrm>
            <a:prstGeom prst="rect">
              <a:avLst/>
            </a:prstGeom>
            <a:noFill/>
            <a:ln w="6350">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43138" name="Freeform 124"/>
            <p:cNvSpPr>
              <a:spLocks/>
            </p:cNvSpPr>
            <p:nvPr/>
          </p:nvSpPr>
          <p:spPr bwMode="auto">
            <a:xfrm>
              <a:off x="2611" y="2278"/>
              <a:ext cx="1260" cy="1049"/>
            </a:xfrm>
            <a:custGeom>
              <a:avLst/>
              <a:gdLst>
                <a:gd name="T0" fmla="*/ 0 w 1260"/>
                <a:gd name="T1" fmla="*/ 1049 h 1049"/>
                <a:gd name="T2" fmla="*/ 21 w 1260"/>
                <a:gd name="T3" fmla="*/ 1045 h 1049"/>
                <a:gd name="T4" fmla="*/ 43 w 1260"/>
                <a:gd name="T5" fmla="*/ 1045 h 1049"/>
                <a:gd name="T6" fmla="*/ 64 w 1260"/>
                <a:gd name="T7" fmla="*/ 1045 h 1049"/>
                <a:gd name="T8" fmla="*/ 85 w 1260"/>
                <a:gd name="T9" fmla="*/ 1045 h 1049"/>
                <a:gd name="T10" fmla="*/ 106 w 1260"/>
                <a:gd name="T11" fmla="*/ 1045 h 1049"/>
                <a:gd name="T12" fmla="*/ 127 w 1260"/>
                <a:gd name="T13" fmla="*/ 1042 h 1049"/>
                <a:gd name="T14" fmla="*/ 149 w 1260"/>
                <a:gd name="T15" fmla="*/ 1042 h 1049"/>
                <a:gd name="T16" fmla="*/ 170 w 1260"/>
                <a:gd name="T17" fmla="*/ 1038 h 1049"/>
                <a:gd name="T18" fmla="*/ 191 w 1260"/>
                <a:gd name="T19" fmla="*/ 1038 h 1049"/>
                <a:gd name="T20" fmla="*/ 212 w 1260"/>
                <a:gd name="T21" fmla="*/ 1035 h 1049"/>
                <a:gd name="T22" fmla="*/ 234 w 1260"/>
                <a:gd name="T23" fmla="*/ 1031 h 1049"/>
                <a:gd name="T24" fmla="*/ 255 w 1260"/>
                <a:gd name="T25" fmla="*/ 1024 h 1049"/>
                <a:gd name="T26" fmla="*/ 276 w 1260"/>
                <a:gd name="T27" fmla="*/ 1021 h 1049"/>
                <a:gd name="T28" fmla="*/ 297 w 1260"/>
                <a:gd name="T29" fmla="*/ 1014 h 1049"/>
                <a:gd name="T30" fmla="*/ 319 w 1260"/>
                <a:gd name="T31" fmla="*/ 1003 h 1049"/>
                <a:gd name="T32" fmla="*/ 340 w 1260"/>
                <a:gd name="T33" fmla="*/ 992 h 1049"/>
                <a:gd name="T34" fmla="*/ 361 w 1260"/>
                <a:gd name="T35" fmla="*/ 982 h 1049"/>
                <a:gd name="T36" fmla="*/ 386 w 1260"/>
                <a:gd name="T37" fmla="*/ 964 h 1049"/>
                <a:gd name="T38" fmla="*/ 407 w 1260"/>
                <a:gd name="T39" fmla="*/ 946 h 1049"/>
                <a:gd name="T40" fmla="*/ 428 w 1260"/>
                <a:gd name="T41" fmla="*/ 925 h 1049"/>
                <a:gd name="T42" fmla="*/ 449 w 1260"/>
                <a:gd name="T43" fmla="*/ 897 h 1049"/>
                <a:gd name="T44" fmla="*/ 471 w 1260"/>
                <a:gd name="T45" fmla="*/ 865 h 1049"/>
                <a:gd name="T46" fmla="*/ 492 w 1260"/>
                <a:gd name="T47" fmla="*/ 830 h 1049"/>
                <a:gd name="T48" fmla="*/ 513 w 1260"/>
                <a:gd name="T49" fmla="*/ 787 h 1049"/>
                <a:gd name="T50" fmla="*/ 534 w 1260"/>
                <a:gd name="T51" fmla="*/ 742 h 1049"/>
                <a:gd name="T52" fmla="*/ 556 w 1260"/>
                <a:gd name="T53" fmla="*/ 692 h 1049"/>
                <a:gd name="T54" fmla="*/ 577 w 1260"/>
                <a:gd name="T55" fmla="*/ 639 h 1049"/>
                <a:gd name="T56" fmla="*/ 598 w 1260"/>
                <a:gd name="T57" fmla="*/ 583 h 1049"/>
                <a:gd name="T58" fmla="*/ 619 w 1260"/>
                <a:gd name="T59" fmla="*/ 523 h 1049"/>
                <a:gd name="T60" fmla="*/ 640 w 1260"/>
                <a:gd name="T61" fmla="*/ 466 h 1049"/>
                <a:gd name="T62" fmla="*/ 662 w 1260"/>
                <a:gd name="T63" fmla="*/ 410 h 1049"/>
                <a:gd name="T64" fmla="*/ 683 w 1260"/>
                <a:gd name="T65" fmla="*/ 353 h 1049"/>
                <a:gd name="T66" fmla="*/ 704 w 1260"/>
                <a:gd name="T67" fmla="*/ 304 h 1049"/>
                <a:gd name="T68" fmla="*/ 725 w 1260"/>
                <a:gd name="T69" fmla="*/ 258 h 1049"/>
                <a:gd name="T70" fmla="*/ 747 w 1260"/>
                <a:gd name="T71" fmla="*/ 219 h 1049"/>
                <a:gd name="T72" fmla="*/ 768 w 1260"/>
                <a:gd name="T73" fmla="*/ 180 h 1049"/>
                <a:gd name="T74" fmla="*/ 789 w 1260"/>
                <a:gd name="T75" fmla="*/ 152 h 1049"/>
                <a:gd name="T76" fmla="*/ 810 w 1260"/>
                <a:gd name="T77" fmla="*/ 123 h 1049"/>
                <a:gd name="T78" fmla="*/ 832 w 1260"/>
                <a:gd name="T79" fmla="*/ 102 h 1049"/>
                <a:gd name="T80" fmla="*/ 853 w 1260"/>
                <a:gd name="T81" fmla="*/ 81 h 1049"/>
                <a:gd name="T82" fmla="*/ 874 w 1260"/>
                <a:gd name="T83" fmla="*/ 67 h 1049"/>
                <a:gd name="T84" fmla="*/ 895 w 1260"/>
                <a:gd name="T85" fmla="*/ 53 h 1049"/>
                <a:gd name="T86" fmla="*/ 916 w 1260"/>
                <a:gd name="T87" fmla="*/ 42 h 1049"/>
                <a:gd name="T88" fmla="*/ 941 w 1260"/>
                <a:gd name="T89" fmla="*/ 35 h 1049"/>
                <a:gd name="T90" fmla="*/ 962 w 1260"/>
                <a:gd name="T91" fmla="*/ 28 h 1049"/>
                <a:gd name="T92" fmla="*/ 984 w 1260"/>
                <a:gd name="T93" fmla="*/ 21 h 1049"/>
                <a:gd name="T94" fmla="*/ 1005 w 1260"/>
                <a:gd name="T95" fmla="*/ 17 h 1049"/>
                <a:gd name="T96" fmla="*/ 1026 w 1260"/>
                <a:gd name="T97" fmla="*/ 14 h 1049"/>
                <a:gd name="T98" fmla="*/ 1047 w 1260"/>
                <a:gd name="T99" fmla="*/ 10 h 1049"/>
                <a:gd name="T100" fmla="*/ 1069 w 1260"/>
                <a:gd name="T101" fmla="*/ 7 h 1049"/>
                <a:gd name="T102" fmla="*/ 1090 w 1260"/>
                <a:gd name="T103" fmla="*/ 7 h 1049"/>
                <a:gd name="T104" fmla="*/ 1111 w 1260"/>
                <a:gd name="T105" fmla="*/ 3 h 1049"/>
                <a:gd name="T106" fmla="*/ 1132 w 1260"/>
                <a:gd name="T107" fmla="*/ 3 h 1049"/>
                <a:gd name="T108" fmla="*/ 1154 w 1260"/>
                <a:gd name="T109" fmla="*/ 3 h 1049"/>
                <a:gd name="T110" fmla="*/ 1175 w 1260"/>
                <a:gd name="T111" fmla="*/ 0 h 1049"/>
                <a:gd name="T112" fmla="*/ 1196 w 1260"/>
                <a:gd name="T113" fmla="*/ 0 h 1049"/>
                <a:gd name="T114" fmla="*/ 1217 w 1260"/>
                <a:gd name="T115" fmla="*/ 0 h 1049"/>
                <a:gd name="T116" fmla="*/ 1238 w 1260"/>
                <a:gd name="T117" fmla="*/ 0 h 1049"/>
                <a:gd name="T118" fmla="*/ 1260 w 1260"/>
                <a:gd name="T119" fmla="*/ 0 h 10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60"/>
                <a:gd name="T181" fmla="*/ 0 h 1049"/>
                <a:gd name="T182" fmla="*/ 1260 w 1260"/>
                <a:gd name="T183" fmla="*/ 1049 h 10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60" h="1049">
                  <a:moveTo>
                    <a:pt x="0" y="1049"/>
                  </a:moveTo>
                  <a:lnTo>
                    <a:pt x="21" y="1045"/>
                  </a:lnTo>
                  <a:lnTo>
                    <a:pt x="43" y="1045"/>
                  </a:lnTo>
                  <a:lnTo>
                    <a:pt x="64" y="1045"/>
                  </a:lnTo>
                  <a:lnTo>
                    <a:pt x="85" y="1045"/>
                  </a:lnTo>
                  <a:lnTo>
                    <a:pt x="106" y="1045"/>
                  </a:lnTo>
                  <a:lnTo>
                    <a:pt x="127" y="1042"/>
                  </a:lnTo>
                  <a:lnTo>
                    <a:pt x="149" y="1042"/>
                  </a:lnTo>
                  <a:lnTo>
                    <a:pt x="170" y="1038"/>
                  </a:lnTo>
                  <a:lnTo>
                    <a:pt x="191" y="1038"/>
                  </a:lnTo>
                  <a:lnTo>
                    <a:pt x="212" y="1035"/>
                  </a:lnTo>
                  <a:lnTo>
                    <a:pt x="234" y="1031"/>
                  </a:lnTo>
                  <a:lnTo>
                    <a:pt x="255" y="1024"/>
                  </a:lnTo>
                  <a:lnTo>
                    <a:pt x="276" y="1021"/>
                  </a:lnTo>
                  <a:lnTo>
                    <a:pt x="297" y="1014"/>
                  </a:lnTo>
                  <a:lnTo>
                    <a:pt x="319" y="1003"/>
                  </a:lnTo>
                  <a:lnTo>
                    <a:pt x="340" y="992"/>
                  </a:lnTo>
                  <a:lnTo>
                    <a:pt x="361" y="982"/>
                  </a:lnTo>
                  <a:lnTo>
                    <a:pt x="386" y="964"/>
                  </a:lnTo>
                  <a:lnTo>
                    <a:pt x="407" y="946"/>
                  </a:lnTo>
                  <a:lnTo>
                    <a:pt x="428" y="925"/>
                  </a:lnTo>
                  <a:lnTo>
                    <a:pt x="449" y="897"/>
                  </a:lnTo>
                  <a:lnTo>
                    <a:pt x="471" y="865"/>
                  </a:lnTo>
                  <a:lnTo>
                    <a:pt x="492" y="830"/>
                  </a:lnTo>
                  <a:lnTo>
                    <a:pt x="513" y="787"/>
                  </a:lnTo>
                  <a:lnTo>
                    <a:pt x="534" y="742"/>
                  </a:lnTo>
                  <a:lnTo>
                    <a:pt x="556" y="692"/>
                  </a:lnTo>
                  <a:lnTo>
                    <a:pt x="577" y="639"/>
                  </a:lnTo>
                  <a:lnTo>
                    <a:pt x="598" y="583"/>
                  </a:lnTo>
                  <a:lnTo>
                    <a:pt x="619" y="523"/>
                  </a:lnTo>
                  <a:lnTo>
                    <a:pt x="640" y="466"/>
                  </a:lnTo>
                  <a:lnTo>
                    <a:pt x="662" y="410"/>
                  </a:lnTo>
                  <a:lnTo>
                    <a:pt x="683" y="353"/>
                  </a:lnTo>
                  <a:lnTo>
                    <a:pt x="704" y="304"/>
                  </a:lnTo>
                  <a:lnTo>
                    <a:pt x="725" y="258"/>
                  </a:lnTo>
                  <a:lnTo>
                    <a:pt x="747" y="219"/>
                  </a:lnTo>
                  <a:lnTo>
                    <a:pt x="768" y="180"/>
                  </a:lnTo>
                  <a:lnTo>
                    <a:pt x="789" y="152"/>
                  </a:lnTo>
                  <a:lnTo>
                    <a:pt x="810" y="123"/>
                  </a:lnTo>
                  <a:lnTo>
                    <a:pt x="832" y="102"/>
                  </a:lnTo>
                  <a:lnTo>
                    <a:pt x="853" y="81"/>
                  </a:lnTo>
                  <a:lnTo>
                    <a:pt x="874" y="67"/>
                  </a:lnTo>
                  <a:lnTo>
                    <a:pt x="895" y="53"/>
                  </a:lnTo>
                  <a:lnTo>
                    <a:pt x="916" y="42"/>
                  </a:lnTo>
                  <a:lnTo>
                    <a:pt x="941" y="35"/>
                  </a:lnTo>
                  <a:lnTo>
                    <a:pt x="962" y="28"/>
                  </a:lnTo>
                  <a:lnTo>
                    <a:pt x="984" y="21"/>
                  </a:lnTo>
                  <a:lnTo>
                    <a:pt x="1005" y="17"/>
                  </a:lnTo>
                  <a:lnTo>
                    <a:pt x="1026" y="14"/>
                  </a:lnTo>
                  <a:lnTo>
                    <a:pt x="1047" y="10"/>
                  </a:lnTo>
                  <a:lnTo>
                    <a:pt x="1069" y="7"/>
                  </a:lnTo>
                  <a:lnTo>
                    <a:pt x="1090" y="7"/>
                  </a:lnTo>
                  <a:lnTo>
                    <a:pt x="1111" y="3"/>
                  </a:lnTo>
                  <a:lnTo>
                    <a:pt x="1132" y="3"/>
                  </a:lnTo>
                  <a:lnTo>
                    <a:pt x="1154" y="3"/>
                  </a:lnTo>
                  <a:lnTo>
                    <a:pt x="1175" y="0"/>
                  </a:lnTo>
                  <a:lnTo>
                    <a:pt x="1196" y="0"/>
                  </a:lnTo>
                  <a:lnTo>
                    <a:pt x="1217" y="0"/>
                  </a:lnTo>
                  <a:lnTo>
                    <a:pt x="1238" y="0"/>
                  </a:lnTo>
                  <a:lnTo>
                    <a:pt x="1260" y="0"/>
                  </a:lnTo>
                </a:path>
              </a:pathLst>
            </a:custGeom>
            <a:noFill/>
            <a:ln w="6350">
              <a:solidFill>
                <a:srgbClr val="FF0000"/>
              </a:solidFill>
              <a:round/>
              <a:headEnd/>
              <a:tailEnd/>
            </a:ln>
          </p:spPr>
          <p:txBody>
            <a:bodyPr/>
            <a:lstStyle/>
            <a:p>
              <a:pPr fontAlgn="base">
                <a:spcBef>
                  <a:spcPct val="0"/>
                </a:spcBef>
                <a:spcAft>
                  <a:spcPct val="0"/>
                </a:spcAft>
              </a:pPr>
              <a:endParaRPr lang="en-US">
                <a:solidFill>
                  <a:srgbClr val="000000"/>
                </a:solidFill>
              </a:endParaRPr>
            </a:p>
          </p:txBody>
        </p:sp>
        <p:sp>
          <p:nvSpPr>
            <p:cNvPr id="43139" name="Rectangle 125"/>
            <p:cNvSpPr>
              <a:spLocks noChangeArrowheads="1"/>
            </p:cNvSpPr>
            <p:nvPr/>
          </p:nvSpPr>
          <p:spPr bwMode="auto">
            <a:xfrm>
              <a:off x="3046" y="3504"/>
              <a:ext cx="59" cy="10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100">
                  <a:solidFill>
                    <a:srgbClr val="000000"/>
                  </a:solidFill>
                </a:rPr>
                <a:t>P</a:t>
              </a:r>
              <a:endParaRPr lang="en-US">
                <a:solidFill>
                  <a:srgbClr val="000000"/>
                </a:solidFill>
              </a:endParaRPr>
            </a:p>
          </p:txBody>
        </p:sp>
        <p:sp>
          <p:nvSpPr>
            <p:cNvPr id="43140" name="Rectangle 126"/>
            <p:cNvSpPr>
              <a:spLocks noChangeArrowheads="1"/>
            </p:cNvSpPr>
            <p:nvPr/>
          </p:nvSpPr>
          <p:spPr bwMode="auto">
            <a:xfrm>
              <a:off x="3106" y="3504"/>
              <a:ext cx="49" cy="10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100">
                  <a:solidFill>
                    <a:srgbClr val="000000"/>
                  </a:solidFill>
                </a:rPr>
                <a:t>o</a:t>
              </a:r>
              <a:endParaRPr lang="en-US">
                <a:solidFill>
                  <a:srgbClr val="000000"/>
                </a:solidFill>
              </a:endParaRPr>
            </a:p>
          </p:txBody>
        </p:sp>
        <p:sp>
          <p:nvSpPr>
            <p:cNvPr id="43141" name="Rectangle 127"/>
            <p:cNvSpPr>
              <a:spLocks noChangeArrowheads="1"/>
            </p:cNvSpPr>
            <p:nvPr/>
          </p:nvSpPr>
          <p:spPr bwMode="auto">
            <a:xfrm>
              <a:off x="3156" y="3504"/>
              <a:ext cx="24" cy="10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100">
                  <a:solidFill>
                    <a:srgbClr val="000000"/>
                  </a:solidFill>
                </a:rPr>
                <a:t>t</a:t>
              </a:r>
              <a:endParaRPr lang="en-US">
                <a:solidFill>
                  <a:srgbClr val="000000"/>
                </a:solidFill>
              </a:endParaRPr>
            </a:p>
          </p:txBody>
        </p:sp>
        <p:sp>
          <p:nvSpPr>
            <p:cNvPr id="43142" name="Rectangle 128"/>
            <p:cNvSpPr>
              <a:spLocks noChangeArrowheads="1"/>
            </p:cNvSpPr>
            <p:nvPr/>
          </p:nvSpPr>
          <p:spPr bwMode="auto">
            <a:xfrm>
              <a:off x="3181" y="3504"/>
              <a:ext cx="49" cy="10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100">
                  <a:solidFill>
                    <a:srgbClr val="000000"/>
                  </a:solidFill>
                </a:rPr>
                <a:t>e</a:t>
              </a:r>
              <a:endParaRPr lang="en-US">
                <a:solidFill>
                  <a:srgbClr val="000000"/>
                </a:solidFill>
              </a:endParaRPr>
            </a:p>
          </p:txBody>
        </p:sp>
        <p:sp>
          <p:nvSpPr>
            <p:cNvPr id="43143" name="Rectangle 129"/>
            <p:cNvSpPr>
              <a:spLocks noChangeArrowheads="1"/>
            </p:cNvSpPr>
            <p:nvPr/>
          </p:nvSpPr>
          <p:spPr bwMode="auto">
            <a:xfrm>
              <a:off x="3230" y="3504"/>
              <a:ext cx="49" cy="10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100">
                  <a:solidFill>
                    <a:srgbClr val="000000"/>
                  </a:solidFill>
                </a:rPr>
                <a:t>n</a:t>
              </a:r>
              <a:endParaRPr lang="en-US">
                <a:solidFill>
                  <a:srgbClr val="000000"/>
                </a:solidFill>
              </a:endParaRPr>
            </a:p>
          </p:txBody>
        </p:sp>
        <p:sp>
          <p:nvSpPr>
            <p:cNvPr id="43144" name="Rectangle 130"/>
            <p:cNvSpPr>
              <a:spLocks noChangeArrowheads="1"/>
            </p:cNvSpPr>
            <p:nvPr/>
          </p:nvSpPr>
          <p:spPr bwMode="auto">
            <a:xfrm>
              <a:off x="3280" y="3504"/>
              <a:ext cx="24" cy="10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100">
                  <a:solidFill>
                    <a:srgbClr val="000000"/>
                  </a:solidFill>
                </a:rPr>
                <a:t>t</a:t>
              </a:r>
              <a:endParaRPr lang="en-US">
                <a:solidFill>
                  <a:srgbClr val="000000"/>
                </a:solidFill>
              </a:endParaRPr>
            </a:p>
          </p:txBody>
        </p:sp>
        <p:sp>
          <p:nvSpPr>
            <p:cNvPr id="43145" name="Rectangle 131"/>
            <p:cNvSpPr>
              <a:spLocks noChangeArrowheads="1"/>
            </p:cNvSpPr>
            <p:nvPr/>
          </p:nvSpPr>
          <p:spPr bwMode="auto">
            <a:xfrm>
              <a:off x="3305" y="3504"/>
              <a:ext cx="20" cy="10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100">
                  <a:solidFill>
                    <a:srgbClr val="000000"/>
                  </a:solidFill>
                </a:rPr>
                <a:t>i</a:t>
              </a:r>
              <a:endParaRPr lang="en-US">
                <a:solidFill>
                  <a:srgbClr val="000000"/>
                </a:solidFill>
              </a:endParaRPr>
            </a:p>
          </p:txBody>
        </p:sp>
        <p:sp>
          <p:nvSpPr>
            <p:cNvPr id="43146" name="Rectangle 132"/>
            <p:cNvSpPr>
              <a:spLocks noChangeArrowheads="1"/>
            </p:cNvSpPr>
            <p:nvPr/>
          </p:nvSpPr>
          <p:spPr bwMode="auto">
            <a:xfrm>
              <a:off x="3326" y="3504"/>
              <a:ext cx="49" cy="10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100">
                  <a:solidFill>
                    <a:srgbClr val="000000"/>
                  </a:solidFill>
                </a:rPr>
                <a:t>a</a:t>
              </a:r>
              <a:endParaRPr lang="en-US">
                <a:solidFill>
                  <a:srgbClr val="000000"/>
                </a:solidFill>
              </a:endParaRPr>
            </a:p>
          </p:txBody>
        </p:sp>
        <p:sp>
          <p:nvSpPr>
            <p:cNvPr id="43147" name="Rectangle 133"/>
            <p:cNvSpPr>
              <a:spLocks noChangeArrowheads="1"/>
            </p:cNvSpPr>
            <p:nvPr/>
          </p:nvSpPr>
          <p:spPr bwMode="auto">
            <a:xfrm>
              <a:off x="3375" y="3504"/>
              <a:ext cx="20" cy="10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100">
                  <a:solidFill>
                    <a:srgbClr val="000000"/>
                  </a:solidFill>
                </a:rPr>
                <a:t>l</a:t>
              </a:r>
              <a:endParaRPr lang="en-US">
                <a:solidFill>
                  <a:srgbClr val="000000"/>
                </a:solidFill>
              </a:endParaRPr>
            </a:p>
          </p:txBody>
        </p:sp>
        <p:sp>
          <p:nvSpPr>
            <p:cNvPr id="43148" name="Rectangle 134"/>
            <p:cNvSpPr>
              <a:spLocks noChangeArrowheads="1"/>
            </p:cNvSpPr>
            <p:nvPr/>
          </p:nvSpPr>
          <p:spPr bwMode="auto">
            <a:xfrm>
              <a:off x="3418" y="3504"/>
              <a:ext cx="29" cy="10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100">
                  <a:solidFill>
                    <a:srgbClr val="000000"/>
                  </a:solidFill>
                </a:rPr>
                <a:t>(</a:t>
              </a:r>
              <a:endParaRPr lang="en-US">
                <a:solidFill>
                  <a:srgbClr val="000000"/>
                </a:solidFill>
              </a:endParaRPr>
            </a:p>
          </p:txBody>
        </p:sp>
        <p:sp>
          <p:nvSpPr>
            <p:cNvPr id="43149" name="Rectangle 135"/>
            <p:cNvSpPr>
              <a:spLocks noChangeArrowheads="1"/>
            </p:cNvSpPr>
            <p:nvPr/>
          </p:nvSpPr>
          <p:spPr bwMode="auto">
            <a:xfrm>
              <a:off x="3446" y="3504"/>
              <a:ext cx="73" cy="10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100">
                  <a:solidFill>
                    <a:srgbClr val="000000"/>
                  </a:solidFill>
                </a:rPr>
                <a:t>m</a:t>
              </a:r>
              <a:endParaRPr lang="en-US">
                <a:solidFill>
                  <a:srgbClr val="000000"/>
                </a:solidFill>
              </a:endParaRPr>
            </a:p>
          </p:txBody>
        </p:sp>
        <p:sp>
          <p:nvSpPr>
            <p:cNvPr id="43150" name="Rectangle 136"/>
            <p:cNvSpPr>
              <a:spLocks noChangeArrowheads="1"/>
            </p:cNvSpPr>
            <p:nvPr/>
          </p:nvSpPr>
          <p:spPr bwMode="auto">
            <a:xfrm>
              <a:off x="3520" y="3504"/>
              <a:ext cx="59" cy="10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100">
                  <a:solidFill>
                    <a:srgbClr val="000000"/>
                  </a:solidFill>
                </a:rPr>
                <a:t>V</a:t>
              </a:r>
              <a:endParaRPr lang="en-US">
                <a:solidFill>
                  <a:srgbClr val="000000"/>
                </a:solidFill>
              </a:endParaRPr>
            </a:p>
          </p:txBody>
        </p:sp>
        <p:sp>
          <p:nvSpPr>
            <p:cNvPr id="43151" name="Rectangle 137"/>
            <p:cNvSpPr>
              <a:spLocks noChangeArrowheads="1"/>
            </p:cNvSpPr>
            <p:nvPr/>
          </p:nvSpPr>
          <p:spPr bwMode="auto">
            <a:xfrm>
              <a:off x="3581" y="3504"/>
              <a:ext cx="29" cy="10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100">
                  <a:solidFill>
                    <a:srgbClr val="000000"/>
                  </a:solidFill>
                </a:rPr>
                <a:t>)</a:t>
              </a:r>
              <a:endParaRPr lang="en-US">
                <a:solidFill>
                  <a:srgbClr val="000000"/>
                </a:solidFill>
              </a:endParaRPr>
            </a:p>
          </p:txBody>
        </p:sp>
        <p:sp>
          <p:nvSpPr>
            <p:cNvPr id="43152" name="Rectangle 138"/>
            <p:cNvSpPr>
              <a:spLocks noChangeArrowheads="1"/>
            </p:cNvSpPr>
            <p:nvPr/>
          </p:nvSpPr>
          <p:spPr bwMode="auto">
            <a:xfrm rot="-5400000">
              <a:off x="2249" y="3150"/>
              <a:ext cx="59" cy="10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100">
                  <a:solidFill>
                    <a:srgbClr val="000000"/>
                  </a:solidFill>
                </a:rPr>
                <a:t>S</a:t>
              </a:r>
              <a:endParaRPr lang="en-US">
                <a:solidFill>
                  <a:srgbClr val="000000"/>
                </a:solidFill>
              </a:endParaRPr>
            </a:p>
          </p:txBody>
        </p:sp>
        <p:sp>
          <p:nvSpPr>
            <p:cNvPr id="43153" name="Rectangle 139"/>
            <p:cNvSpPr>
              <a:spLocks noChangeArrowheads="1"/>
            </p:cNvSpPr>
            <p:nvPr/>
          </p:nvSpPr>
          <p:spPr bwMode="auto">
            <a:xfrm rot="-5400000">
              <a:off x="2254" y="3096"/>
              <a:ext cx="49" cy="10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100">
                  <a:solidFill>
                    <a:srgbClr val="000000"/>
                  </a:solidFill>
                </a:rPr>
                <a:t>o</a:t>
              </a:r>
              <a:endParaRPr lang="en-US">
                <a:solidFill>
                  <a:srgbClr val="000000"/>
                </a:solidFill>
              </a:endParaRPr>
            </a:p>
          </p:txBody>
        </p:sp>
        <p:sp>
          <p:nvSpPr>
            <p:cNvPr id="43154" name="Rectangle 140"/>
            <p:cNvSpPr>
              <a:spLocks noChangeArrowheads="1"/>
            </p:cNvSpPr>
            <p:nvPr/>
          </p:nvSpPr>
          <p:spPr bwMode="auto">
            <a:xfrm rot="-5400000">
              <a:off x="2254" y="3047"/>
              <a:ext cx="49" cy="10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100">
                  <a:solidFill>
                    <a:srgbClr val="000000"/>
                  </a:solidFill>
                </a:rPr>
                <a:t>d</a:t>
              </a:r>
              <a:endParaRPr lang="en-US">
                <a:solidFill>
                  <a:srgbClr val="000000"/>
                </a:solidFill>
              </a:endParaRPr>
            </a:p>
          </p:txBody>
        </p:sp>
        <p:sp>
          <p:nvSpPr>
            <p:cNvPr id="43155" name="Rectangle 141"/>
            <p:cNvSpPr>
              <a:spLocks noChangeArrowheads="1"/>
            </p:cNvSpPr>
            <p:nvPr/>
          </p:nvSpPr>
          <p:spPr bwMode="auto">
            <a:xfrm rot="-5400000">
              <a:off x="2269" y="3011"/>
              <a:ext cx="20" cy="10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100">
                  <a:solidFill>
                    <a:srgbClr val="000000"/>
                  </a:solidFill>
                </a:rPr>
                <a:t>i</a:t>
              </a:r>
              <a:endParaRPr lang="en-US">
                <a:solidFill>
                  <a:srgbClr val="000000"/>
                </a:solidFill>
              </a:endParaRPr>
            </a:p>
          </p:txBody>
        </p:sp>
        <p:sp>
          <p:nvSpPr>
            <p:cNvPr id="43156" name="Rectangle 142"/>
            <p:cNvSpPr>
              <a:spLocks noChangeArrowheads="1"/>
            </p:cNvSpPr>
            <p:nvPr/>
          </p:nvSpPr>
          <p:spPr bwMode="auto">
            <a:xfrm rot="-5400000">
              <a:off x="2254" y="2979"/>
              <a:ext cx="49" cy="10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100">
                  <a:solidFill>
                    <a:srgbClr val="000000"/>
                  </a:solidFill>
                </a:rPr>
                <a:t>u</a:t>
              </a:r>
              <a:endParaRPr lang="en-US">
                <a:solidFill>
                  <a:srgbClr val="000000"/>
                </a:solidFill>
              </a:endParaRPr>
            </a:p>
          </p:txBody>
        </p:sp>
        <p:sp>
          <p:nvSpPr>
            <p:cNvPr id="43157" name="Rectangle 143"/>
            <p:cNvSpPr>
              <a:spLocks noChangeArrowheads="1"/>
            </p:cNvSpPr>
            <p:nvPr/>
          </p:nvSpPr>
          <p:spPr bwMode="auto">
            <a:xfrm rot="-5400000">
              <a:off x="2242" y="2917"/>
              <a:ext cx="73" cy="10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100">
                  <a:solidFill>
                    <a:srgbClr val="000000"/>
                  </a:solidFill>
                </a:rPr>
                <a:t>m</a:t>
              </a:r>
              <a:endParaRPr lang="en-US">
                <a:solidFill>
                  <a:srgbClr val="000000"/>
                </a:solidFill>
              </a:endParaRPr>
            </a:p>
          </p:txBody>
        </p:sp>
        <p:sp>
          <p:nvSpPr>
            <p:cNvPr id="43158" name="Rectangle 144"/>
            <p:cNvSpPr>
              <a:spLocks noChangeArrowheads="1"/>
            </p:cNvSpPr>
            <p:nvPr/>
          </p:nvSpPr>
          <p:spPr bwMode="auto">
            <a:xfrm rot="-5400000">
              <a:off x="2247" y="2822"/>
              <a:ext cx="64" cy="10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100">
                  <a:solidFill>
                    <a:srgbClr val="000000"/>
                  </a:solidFill>
                </a:rPr>
                <a:t>C</a:t>
              </a:r>
              <a:endParaRPr lang="en-US">
                <a:solidFill>
                  <a:srgbClr val="000000"/>
                </a:solidFill>
              </a:endParaRPr>
            </a:p>
          </p:txBody>
        </p:sp>
        <p:sp>
          <p:nvSpPr>
            <p:cNvPr id="43159" name="Rectangle 145"/>
            <p:cNvSpPr>
              <a:spLocks noChangeArrowheads="1"/>
            </p:cNvSpPr>
            <p:nvPr/>
          </p:nvSpPr>
          <p:spPr bwMode="auto">
            <a:xfrm rot="-5400000">
              <a:off x="2254" y="2767"/>
              <a:ext cx="49" cy="10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100">
                  <a:solidFill>
                    <a:srgbClr val="000000"/>
                  </a:solidFill>
                </a:rPr>
                <a:t>o</a:t>
              </a:r>
              <a:endParaRPr lang="en-US">
                <a:solidFill>
                  <a:srgbClr val="000000"/>
                </a:solidFill>
              </a:endParaRPr>
            </a:p>
          </p:txBody>
        </p:sp>
        <p:sp>
          <p:nvSpPr>
            <p:cNvPr id="43160" name="Rectangle 146"/>
            <p:cNvSpPr>
              <a:spLocks noChangeArrowheads="1"/>
            </p:cNvSpPr>
            <p:nvPr/>
          </p:nvSpPr>
          <p:spPr bwMode="auto">
            <a:xfrm rot="-5400000">
              <a:off x="2254" y="2718"/>
              <a:ext cx="49" cy="10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100">
                  <a:solidFill>
                    <a:srgbClr val="000000"/>
                  </a:solidFill>
                </a:rPr>
                <a:t>n</a:t>
              </a:r>
              <a:endParaRPr lang="en-US">
                <a:solidFill>
                  <a:srgbClr val="000000"/>
                </a:solidFill>
              </a:endParaRPr>
            </a:p>
          </p:txBody>
        </p:sp>
        <p:sp>
          <p:nvSpPr>
            <p:cNvPr id="43161" name="Rectangle 147"/>
            <p:cNvSpPr>
              <a:spLocks noChangeArrowheads="1"/>
            </p:cNvSpPr>
            <p:nvPr/>
          </p:nvSpPr>
          <p:spPr bwMode="auto">
            <a:xfrm rot="-5400000">
              <a:off x="2254" y="2669"/>
              <a:ext cx="49" cy="10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100">
                  <a:solidFill>
                    <a:srgbClr val="000000"/>
                  </a:solidFill>
                </a:rPr>
                <a:t>d</a:t>
              </a:r>
              <a:endParaRPr lang="en-US">
                <a:solidFill>
                  <a:srgbClr val="000000"/>
                </a:solidFill>
              </a:endParaRPr>
            </a:p>
          </p:txBody>
        </p:sp>
        <p:sp>
          <p:nvSpPr>
            <p:cNvPr id="43162" name="Rectangle 148"/>
            <p:cNvSpPr>
              <a:spLocks noChangeArrowheads="1"/>
            </p:cNvSpPr>
            <p:nvPr/>
          </p:nvSpPr>
          <p:spPr bwMode="auto">
            <a:xfrm rot="-5400000">
              <a:off x="2254" y="2619"/>
              <a:ext cx="49" cy="10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100">
                  <a:solidFill>
                    <a:srgbClr val="000000"/>
                  </a:solidFill>
                </a:rPr>
                <a:t>u</a:t>
              </a:r>
              <a:endParaRPr lang="en-US">
                <a:solidFill>
                  <a:srgbClr val="000000"/>
                </a:solidFill>
              </a:endParaRPr>
            </a:p>
          </p:txBody>
        </p:sp>
        <p:sp>
          <p:nvSpPr>
            <p:cNvPr id="43163" name="Rectangle 149"/>
            <p:cNvSpPr>
              <a:spLocks noChangeArrowheads="1"/>
            </p:cNvSpPr>
            <p:nvPr/>
          </p:nvSpPr>
          <p:spPr bwMode="auto">
            <a:xfrm rot="-5400000">
              <a:off x="2257" y="2571"/>
              <a:ext cx="44" cy="10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100">
                  <a:solidFill>
                    <a:srgbClr val="000000"/>
                  </a:solidFill>
                </a:rPr>
                <a:t>c</a:t>
              </a:r>
              <a:endParaRPr lang="en-US">
                <a:solidFill>
                  <a:srgbClr val="000000"/>
                </a:solidFill>
              </a:endParaRPr>
            </a:p>
          </p:txBody>
        </p:sp>
        <p:sp>
          <p:nvSpPr>
            <p:cNvPr id="43164" name="Rectangle 150"/>
            <p:cNvSpPr>
              <a:spLocks noChangeArrowheads="1"/>
            </p:cNvSpPr>
            <p:nvPr/>
          </p:nvSpPr>
          <p:spPr bwMode="auto">
            <a:xfrm rot="-5400000">
              <a:off x="2267" y="2536"/>
              <a:ext cx="24" cy="10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100">
                  <a:solidFill>
                    <a:srgbClr val="000000"/>
                  </a:solidFill>
                </a:rPr>
                <a:t>t</a:t>
              </a:r>
              <a:endParaRPr lang="en-US">
                <a:solidFill>
                  <a:srgbClr val="000000"/>
                </a:solidFill>
              </a:endParaRPr>
            </a:p>
          </p:txBody>
        </p:sp>
        <p:sp>
          <p:nvSpPr>
            <p:cNvPr id="43165" name="Rectangle 151"/>
            <p:cNvSpPr>
              <a:spLocks noChangeArrowheads="1"/>
            </p:cNvSpPr>
            <p:nvPr/>
          </p:nvSpPr>
          <p:spPr bwMode="auto">
            <a:xfrm rot="-5400000">
              <a:off x="2254" y="2499"/>
              <a:ext cx="49" cy="10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100">
                  <a:solidFill>
                    <a:srgbClr val="000000"/>
                  </a:solidFill>
                </a:rPr>
                <a:t>a</a:t>
              </a:r>
              <a:endParaRPr lang="en-US">
                <a:solidFill>
                  <a:srgbClr val="000000"/>
                </a:solidFill>
              </a:endParaRPr>
            </a:p>
          </p:txBody>
        </p:sp>
        <p:sp>
          <p:nvSpPr>
            <p:cNvPr id="43166" name="Rectangle 152"/>
            <p:cNvSpPr>
              <a:spLocks noChangeArrowheads="1"/>
            </p:cNvSpPr>
            <p:nvPr/>
          </p:nvSpPr>
          <p:spPr bwMode="auto">
            <a:xfrm rot="-5400000">
              <a:off x="2254" y="2450"/>
              <a:ext cx="49" cy="10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100">
                  <a:solidFill>
                    <a:srgbClr val="000000"/>
                  </a:solidFill>
                </a:rPr>
                <a:t>n</a:t>
              </a:r>
              <a:endParaRPr lang="en-US">
                <a:solidFill>
                  <a:srgbClr val="000000"/>
                </a:solidFill>
              </a:endParaRPr>
            </a:p>
          </p:txBody>
        </p:sp>
        <p:sp>
          <p:nvSpPr>
            <p:cNvPr id="43167" name="Rectangle 153"/>
            <p:cNvSpPr>
              <a:spLocks noChangeArrowheads="1"/>
            </p:cNvSpPr>
            <p:nvPr/>
          </p:nvSpPr>
          <p:spPr bwMode="auto">
            <a:xfrm rot="-5400000">
              <a:off x="2257" y="2401"/>
              <a:ext cx="44" cy="10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100">
                  <a:solidFill>
                    <a:srgbClr val="000000"/>
                  </a:solidFill>
                </a:rPr>
                <a:t>c</a:t>
              </a:r>
              <a:endParaRPr lang="en-US">
                <a:solidFill>
                  <a:srgbClr val="000000"/>
                </a:solidFill>
              </a:endParaRPr>
            </a:p>
          </p:txBody>
        </p:sp>
        <p:sp>
          <p:nvSpPr>
            <p:cNvPr id="43168" name="Rectangle 154"/>
            <p:cNvSpPr>
              <a:spLocks noChangeArrowheads="1"/>
            </p:cNvSpPr>
            <p:nvPr/>
          </p:nvSpPr>
          <p:spPr bwMode="auto">
            <a:xfrm rot="-5400000">
              <a:off x="2254" y="2358"/>
              <a:ext cx="49" cy="10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100">
                  <a:solidFill>
                    <a:srgbClr val="000000"/>
                  </a:solidFill>
                </a:rPr>
                <a:t>e</a:t>
              </a:r>
              <a:endParaRPr lang="en-US">
                <a:solidFill>
                  <a:srgbClr val="000000"/>
                </a:solidFill>
              </a:endParaRPr>
            </a:p>
          </p:txBody>
        </p:sp>
      </p:grpSp>
      <p:sp>
        <p:nvSpPr>
          <p:cNvPr id="43011" name="Line 155"/>
          <p:cNvSpPr>
            <a:spLocks noChangeShapeType="1"/>
          </p:cNvSpPr>
          <p:nvPr/>
        </p:nvSpPr>
        <p:spPr bwMode="auto">
          <a:xfrm>
            <a:off x="4356100" y="5229225"/>
            <a:ext cx="503238"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a:solidFill>
                <a:srgbClr val="000000"/>
              </a:solidFill>
            </a:endParaRPr>
          </a:p>
        </p:txBody>
      </p:sp>
      <p:sp>
        <p:nvSpPr>
          <p:cNvPr id="43012" name="Line 156"/>
          <p:cNvSpPr>
            <a:spLocks noChangeShapeType="1"/>
          </p:cNvSpPr>
          <p:nvPr/>
        </p:nvSpPr>
        <p:spPr bwMode="auto">
          <a:xfrm flipV="1">
            <a:off x="4859338" y="5013325"/>
            <a:ext cx="0" cy="21590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a:solidFill>
                <a:srgbClr val="000000"/>
              </a:solidFill>
            </a:endParaRPr>
          </a:p>
        </p:txBody>
      </p:sp>
      <p:sp>
        <p:nvSpPr>
          <p:cNvPr id="43013" name="Line 157"/>
          <p:cNvSpPr>
            <a:spLocks noChangeShapeType="1"/>
          </p:cNvSpPr>
          <p:nvPr/>
        </p:nvSpPr>
        <p:spPr bwMode="auto">
          <a:xfrm>
            <a:off x="4859338" y="5013325"/>
            <a:ext cx="144462"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a:solidFill>
                <a:srgbClr val="000000"/>
              </a:solidFill>
            </a:endParaRPr>
          </a:p>
        </p:txBody>
      </p:sp>
      <p:sp>
        <p:nvSpPr>
          <p:cNvPr id="43014" name="Line 158"/>
          <p:cNvSpPr>
            <a:spLocks noChangeShapeType="1"/>
          </p:cNvSpPr>
          <p:nvPr/>
        </p:nvSpPr>
        <p:spPr bwMode="auto">
          <a:xfrm flipV="1">
            <a:off x="5003800" y="4724400"/>
            <a:ext cx="0" cy="288925"/>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a:solidFill>
                <a:srgbClr val="000000"/>
              </a:solidFill>
            </a:endParaRPr>
          </a:p>
        </p:txBody>
      </p:sp>
      <p:sp>
        <p:nvSpPr>
          <p:cNvPr id="43015" name="Line 159"/>
          <p:cNvSpPr>
            <a:spLocks noChangeShapeType="1"/>
          </p:cNvSpPr>
          <p:nvPr/>
        </p:nvSpPr>
        <p:spPr bwMode="auto">
          <a:xfrm>
            <a:off x="5003800" y="4724400"/>
            <a:ext cx="144463"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a:solidFill>
                <a:srgbClr val="000000"/>
              </a:solidFill>
            </a:endParaRPr>
          </a:p>
        </p:txBody>
      </p:sp>
      <p:sp>
        <p:nvSpPr>
          <p:cNvPr id="43016" name="Line 160"/>
          <p:cNvSpPr>
            <a:spLocks noChangeShapeType="1"/>
          </p:cNvSpPr>
          <p:nvPr/>
        </p:nvSpPr>
        <p:spPr bwMode="auto">
          <a:xfrm flipV="1">
            <a:off x="5148263" y="4365625"/>
            <a:ext cx="0" cy="358775"/>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a:solidFill>
                <a:srgbClr val="000000"/>
              </a:solidFill>
            </a:endParaRPr>
          </a:p>
        </p:txBody>
      </p:sp>
      <p:cxnSp>
        <p:nvCxnSpPr>
          <p:cNvPr id="162" name="Straight Arrow Connector 161"/>
          <p:cNvCxnSpPr/>
          <p:nvPr/>
        </p:nvCxnSpPr>
        <p:spPr>
          <a:xfrm>
            <a:off x="4139952" y="5301208"/>
            <a:ext cx="360040"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026" descr="0915.jpg                                                       000356F4Macintosh HD                   ABA78158:"/>
          <p:cNvPicPr preferRelativeResize="0">
            <a:picLocks noChangeAspect="1" noChangeArrowheads="1"/>
          </p:cNvPicPr>
          <p:nvPr/>
        </p:nvPicPr>
        <p:blipFill>
          <a:blip r:embed="rId2" r:link="rId3" cstate="print"/>
          <a:srcRect/>
          <a:stretch>
            <a:fillRect/>
          </a:stretch>
        </p:blipFill>
        <p:spPr bwMode="auto">
          <a:xfrm>
            <a:off x="1588" y="1588"/>
            <a:ext cx="9140825" cy="6854825"/>
          </a:xfrm>
          <a:prstGeom prst="rect">
            <a:avLst/>
          </a:prstGeom>
          <a:noFill/>
          <a:ln w="9525">
            <a:noFill/>
            <a:miter lim="800000"/>
            <a:headEnd/>
            <a:tailEnd/>
          </a:ln>
        </p:spPr>
      </p:pic>
      <p:sp>
        <p:nvSpPr>
          <p:cNvPr id="3" name="Rectangle 2"/>
          <p:cNvSpPr/>
          <p:nvPr/>
        </p:nvSpPr>
        <p:spPr bwMode="auto">
          <a:xfrm>
            <a:off x="5940152" y="0"/>
            <a:ext cx="3203848" cy="68580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1">
              <a:solidFill>
                <a:srgbClr val="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026" descr="0915.jpg                                                       000356F4Macintosh HD                   ABA78158:"/>
          <p:cNvPicPr preferRelativeResize="0">
            <a:picLocks noChangeAspect="1" noChangeArrowheads="1"/>
          </p:cNvPicPr>
          <p:nvPr/>
        </p:nvPicPr>
        <p:blipFill>
          <a:blip r:embed="rId2" r:link="rId3" cstate="print"/>
          <a:srcRect/>
          <a:stretch>
            <a:fillRect/>
          </a:stretch>
        </p:blipFill>
        <p:spPr bwMode="auto">
          <a:xfrm>
            <a:off x="1588" y="1588"/>
            <a:ext cx="9140825" cy="6854825"/>
          </a:xfrm>
          <a:prstGeom prst="rect">
            <a:avLst/>
          </a:prstGeom>
          <a:noFill/>
          <a:ln w="9525">
            <a:noFill/>
            <a:miter lim="800000"/>
            <a:headEnd/>
            <a:tailEnd/>
          </a:ln>
        </p:spPr>
      </p:pic>
      <p:sp>
        <p:nvSpPr>
          <p:cNvPr id="2" name="Rectangle 1"/>
          <p:cNvSpPr/>
          <p:nvPr/>
        </p:nvSpPr>
        <p:spPr bwMode="auto">
          <a:xfrm>
            <a:off x="5940152" y="1700808"/>
            <a:ext cx="3131840" cy="504056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24" charset="0"/>
            </a:endParaRPr>
          </a:p>
        </p:txBody>
      </p:sp>
      <p:cxnSp>
        <p:nvCxnSpPr>
          <p:cNvPr id="4" name="Straight Arrow Connector 3"/>
          <p:cNvCxnSpPr/>
          <p:nvPr/>
        </p:nvCxnSpPr>
        <p:spPr bwMode="auto">
          <a:xfrm flipV="1">
            <a:off x="1331640" y="1052736"/>
            <a:ext cx="4608512" cy="3168352"/>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026" descr="0915.jpg                                                       000356F4Macintosh HD                   ABA78158:"/>
          <p:cNvPicPr preferRelativeResize="0">
            <a:picLocks noChangeAspect="1" noChangeArrowheads="1"/>
          </p:cNvPicPr>
          <p:nvPr/>
        </p:nvPicPr>
        <p:blipFill>
          <a:blip r:embed="rId2" r:link="rId3" cstate="print"/>
          <a:srcRect/>
          <a:stretch>
            <a:fillRect/>
          </a:stretch>
        </p:blipFill>
        <p:spPr bwMode="auto">
          <a:xfrm>
            <a:off x="1588" y="1588"/>
            <a:ext cx="9140825" cy="6854825"/>
          </a:xfrm>
          <a:prstGeom prst="rect">
            <a:avLst/>
          </a:prstGeom>
          <a:noFill/>
          <a:ln w="9525">
            <a:noFill/>
            <a:miter lim="800000"/>
            <a:headEnd/>
            <a:tailEnd/>
          </a:ln>
        </p:spPr>
      </p:pic>
      <p:sp>
        <p:nvSpPr>
          <p:cNvPr id="2" name="Rectangle 1"/>
          <p:cNvSpPr/>
          <p:nvPr/>
        </p:nvSpPr>
        <p:spPr bwMode="auto">
          <a:xfrm>
            <a:off x="5940152" y="1588"/>
            <a:ext cx="3202261" cy="169922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24" charset="0"/>
            </a:endParaRPr>
          </a:p>
        </p:txBody>
      </p:sp>
      <p:sp>
        <p:nvSpPr>
          <p:cNvPr id="3" name="Rectangle 2"/>
          <p:cNvSpPr/>
          <p:nvPr/>
        </p:nvSpPr>
        <p:spPr bwMode="auto">
          <a:xfrm>
            <a:off x="5940152" y="3212976"/>
            <a:ext cx="3096344" cy="345638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24" charset="0"/>
            </a:endParaRPr>
          </a:p>
        </p:txBody>
      </p:sp>
      <p:cxnSp>
        <p:nvCxnSpPr>
          <p:cNvPr id="5" name="Straight Arrow Connector 4"/>
          <p:cNvCxnSpPr/>
          <p:nvPr/>
        </p:nvCxnSpPr>
        <p:spPr bwMode="auto">
          <a:xfrm flipV="1">
            <a:off x="2483768" y="2636912"/>
            <a:ext cx="3456384" cy="7920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5608785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026" descr="0915.jpg                                                       000356F4Macintosh HD                   ABA78158:"/>
          <p:cNvPicPr preferRelativeResize="0">
            <a:picLocks noChangeAspect="1" noChangeArrowheads="1"/>
          </p:cNvPicPr>
          <p:nvPr/>
        </p:nvPicPr>
        <p:blipFill>
          <a:blip r:embed="rId2" r:link="rId3" cstate="print"/>
          <a:srcRect/>
          <a:stretch>
            <a:fillRect/>
          </a:stretch>
        </p:blipFill>
        <p:spPr bwMode="auto">
          <a:xfrm>
            <a:off x="1588" y="1588"/>
            <a:ext cx="9140825" cy="6854825"/>
          </a:xfrm>
          <a:prstGeom prst="rect">
            <a:avLst/>
          </a:prstGeom>
          <a:noFill/>
          <a:ln w="9525">
            <a:noFill/>
            <a:miter lim="800000"/>
            <a:headEnd/>
            <a:tailEnd/>
          </a:ln>
        </p:spPr>
      </p:pic>
      <p:sp>
        <p:nvSpPr>
          <p:cNvPr id="2" name="Rectangle 1"/>
          <p:cNvSpPr/>
          <p:nvPr/>
        </p:nvSpPr>
        <p:spPr bwMode="auto">
          <a:xfrm>
            <a:off x="5940152" y="1588"/>
            <a:ext cx="3203848" cy="313938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24" charset="0"/>
            </a:endParaRPr>
          </a:p>
        </p:txBody>
      </p:sp>
      <p:sp>
        <p:nvSpPr>
          <p:cNvPr id="3" name="Rectangle 2"/>
          <p:cNvSpPr/>
          <p:nvPr/>
        </p:nvSpPr>
        <p:spPr bwMode="auto">
          <a:xfrm>
            <a:off x="5940152" y="4869160"/>
            <a:ext cx="3202261" cy="1987253"/>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24" charset="0"/>
            </a:endParaRPr>
          </a:p>
        </p:txBody>
      </p:sp>
      <p:cxnSp>
        <p:nvCxnSpPr>
          <p:cNvPr id="5" name="Straight Arrow Connector 4"/>
          <p:cNvCxnSpPr/>
          <p:nvPr/>
        </p:nvCxnSpPr>
        <p:spPr bwMode="auto">
          <a:xfrm>
            <a:off x="2771800" y="2060848"/>
            <a:ext cx="3024336" cy="151216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41532171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026" descr="0915.jpg                                                       000356F4Macintosh HD                   ABA78158:"/>
          <p:cNvPicPr preferRelativeResize="0">
            <a:picLocks noChangeAspect="1" noChangeArrowheads="1"/>
          </p:cNvPicPr>
          <p:nvPr/>
        </p:nvPicPr>
        <p:blipFill>
          <a:blip r:embed="rId2" r:link="rId3" cstate="print"/>
          <a:srcRect/>
          <a:stretch>
            <a:fillRect/>
          </a:stretch>
        </p:blipFill>
        <p:spPr bwMode="auto">
          <a:xfrm>
            <a:off x="1588" y="1588"/>
            <a:ext cx="9140825" cy="6854825"/>
          </a:xfrm>
          <a:prstGeom prst="rect">
            <a:avLst/>
          </a:prstGeom>
          <a:noFill/>
          <a:ln w="9525">
            <a:noFill/>
            <a:miter lim="800000"/>
            <a:headEnd/>
            <a:tailEnd/>
          </a:ln>
        </p:spPr>
      </p:pic>
      <p:sp>
        <p:nvSpPr>
          <p:cNvPr id="2" name="Rectangle 1"/>
          <p:cNvSpPr/>
          <p:nvPr/>
        </p:nvSpPr>
        <p:spPr bwMode="auto">
          <a:xfrm>
            <a:off x="5940152" y="1588"/>
            <a:ext cx="3130253" cy="4867572"/>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24" charset="0"/>
            </a:endParaRPr>
          </a:p>
        </p:txBody>
      </p:sp>
      <p:cxnSp>
        <p:nvCxnSpPr>
          <p:cNvPr id="4" name="Straight Arrow Connector 3"/>
          <p:cNvCxnSpPr/>
          <p:nvPr/>
        </p:nvCxnSpPr>
        <p:spPr bwMode="auto">
          <a:xfrm>
            <a:off x="3275856" y="5013176"/>
            <a:ext cx="2520280" cy="216024"/>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2835876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357188" y="0"/>
            <a:ext cx="8072437" cy="6869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19672" y="1124744"/>
            <a:ext cx="561662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1547664" y="1124744"/>
            <a:ext cx="216024"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7092280" y="1124744"/>
            <a:ext cx="216024"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4211960" y="116632"/>
            <a:ext cx="0" cy="1008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6190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6"/>
          <p:cNvPicPr>
            <a:picLocks noChangeAspect="1" noChangeArrowheads="1"/>
          </p:cNvPicPr>
          <p:nvPr/>
        </p:nvPicPr>
        <p:blipFill>
          <a:blip r:embed="rId2" cstate="print"/>
          <a:srcRect/>
          <a:stretch>
            <a:fillRect/>
          </a:stretch>
        </p:blipFill>
        <p:spPr bwMode="auto">
          <a:xfrm>
            <a:off x="0" y="0"/>
            <a:ext cx="6624638" cy="6338888"/>
          </a:xfrm>
          <a:prstGeom prst="rect">
            <a:avLst/>
          </a:prstGeom>
          <a:noFill/>
          <a:ln w="9525">
            <a:noFill/>
            <a:miter lim="800000"/>
            <a:headEnd/>
            <a:tailEnd/>
          </a:ln>
        </p:spPr>
      </p:pic>
      <p:sp>
        <p:nvSpPr>
          <p:cNvPr id="67587" name="TextBox 3"/>
          <p:cNvSpPr txBox="1">
            <a:spLocks noChangeArrowheads="1"/>
          </p:cNvSpPr>
          <p:nvPr/>
        </p:nvSpPr>
        <p:spPr bwMode="auto">
          <a:xfrm>
            <a:off x="6370638" y="6572250"/>
            <a:ext cx="2701925" cy="307975"/>
          </a:xfrm>
          <a:prstGeom prst="rect">
            <a:avLst/>
          </a:prstGeom>
          <a:noFill/>
          <a:ln w="9525">
            <a:noFill/>
            <a:miter lim="800000"/>
            <a:headEnd/>
            <a:tailEnd/>
          </a:ln>
        </p:spPr>
        <p:txBody>
          <a:bodyPr wrap="none">
            <a:spAutoFit/>
          </a:bodyPr>
          <a:lstStyle/>
          <a:p>
            <a:r>
              <a:rPr lang="en-US" sz="1400">
                <a:solidFill>
                  <a:srgbClr val="000000"/>
                </a:solidFill>
              </a:rPr>
              <a:t>Nicholls “From Neuron to Brain”</a:t>
            </a:r>
          </a:p>
        </p:txBody>
      </p:sp>
      <p:sp>
        <p:nvSpPr>
          <p:cNvPr id="67588" name="TextBox 4"/>
          <p:cNvSpPr txBox="1">
            <a:spLocks noChangeArrowheads="1"/>
          </p:cNvSpPr>
          <p:nvPr/>
        </p:nvSpPr>
        <p:spPr bwMode="auto">
          <a:xfrm>
            <a:off x="6572250" y="71438"/>
            <a:ext cx="2571750" cy="6462712"/>
          </a:xfrm>
          <a:prstGeom prst="rect">
            <a:avLst/>
          </a:prstGeom>
          <a:noFill/>
          <a:ln w="9525">
            <a:noFill/>
            <a:miter lim="800000"/>
            <a:headEnd/>
            <a:tailEnd/>
          </a:ln>
        </p:spPr>
        <p:txBody>
          <a:bodyPr>
            <a:spAutoFit/>
          </a:bodyPr>
          <a:lstStyle/>
          <a:p>
            <a:r>
              <a:rPr lang="en-US">
                <a:solidFill>
                  <a:srgbClr val="000000"/>
                </a:solidFill>
              </a:rPr>
              <a:t>Voltage Clamp currents in a Squid Axon. An axon is bathed in sea water and voltage clamped by the axial wire method. The membrane potential is held at -65 mV and then hyperpolarized in a step to -130 mV or depolarized in a step to 0 mV. Outward ionic current is shown as an upward deflection. The membrane permeability mechanisms are clearly asymmetrical. Hyperpolarization produces only a small inward current, whereas depolarization elicits a larger biphasic current. T = 3.8</a:t>
            </a:r>
            <a:r>
              <a:rPr lang="en-US" baseline="30000">
                <a:solidFill>
                  <a:srgbClr val="000000"/>
                </a:solidFill>
              </a:rPr>
              <a:t>o</a:t>
            </a:r>
            <a:r>
              <a:rPr lang="en-US">
                <a:solidFill>
                  <a:srgbClr val="000000"/>
                </a:solidFill>
              </a:rPr>
              <a:t>C</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19672" y="1124744"/>
            <a:ext cx="561662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1547664" y="1124744"/>
            <a:ext cx="216024"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7092280" y="1124744"/>
            <a:ext cx="216024"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4211960" y="116632"/>
            <a:ext cx="0" cy="1008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Arc 8"/>
          <p:cNvSpPr/>
          <p:nvPr/>
        </p:nvSpPr>
        <p:spPr>
          <a:xfrm flipH="1" flipV="1">
            <a:off x="4211960" y="-891480"/>
            <a:ext cx="2232248" cy="2016224"/>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TextBox 3"/>
          <p:cNvSpPr txBox="1"/>
          <p:nvPr/>
        </p:nvSpPr>
        <p:spPr>
          <a:xfrm>
            <a:off x="2946066" y="3140968"/>
            <a:ext cx="3210110" cy="707886"/>
          </a:xfrm>
          <a:prstGeom prst="rect">
            <a:avLst/>
          </a:prstGeom>
          <a:noFill/>
        </p:spPr>
        <p:txBody>
          <a:bodyPr wrap="none" rtlCol="0">
            <a:spAutoFit/>
          </a:bodyPr>
          <a:lstStyle/>
          <a:p>
            <a:r>
              <a:rPr lang="en-US" sz="4000" dirty="0" smtClean="0"/>
              <a:t>V(x) = V</a:t>
            </a:r>
            <a:r>
              <a:rPr lang="en-US" sz="4000" baseline="-25000" dirty="0" smtClean="0"/>
              <a:t>o</a:t>
            </a:r>
            <a:r>
              <a:rPr lang="en-US" sz="4000" dirty="0" smtClean="0"/>
              <a:t> e</a:t>
            </a:r>
            <a:r>
              <a:rPr lang="en-US" sz="4000" baseline="30000" dirty="0" smtClean="0"/>
              <a:t>-x/</a:t>
            </a:r>
            <a:r>
              <a:rPr lang="en-US" sz="4000" baseline="30000" dirty="0" smtClean="0">
                <a:latin typeface="Symbol" pitchFamily="18" charset="2"/>
              </a:rPr>
              <a:t>l</a:t>
            </a:r>
            <a:endParaRPr lang="en-GB" sz="4000" dirty="0">
              <a:latin typeface="Symbol" pitchFamily="18" charset="2"/>
            </a:endParaRPr>
          </a:p>
        </p:txBody>
      </p:sp>
      <mc:AlternateContent xmlns:mc="http://schemas.openxmlformats.org/markup-compatibility/2006" xmlns:a14="http://schemas.microsoft.com/office/drawing/2010/main">
        <mc:Choice Requires="a14">
          <p:sp>
            <p:nvSpPr>
              <p:cNvPr id="6" name="TextBox 5"/>
              <p:cNvSpPr txBox="1"/>
              <p:nvPr/>
            </p:nvSpPr>
            <p:spPr>
              <a:xfrm>
                <a:off x="4052969" y="5301208"/>
                <a:ext cx="2079415" cy="687689"/>
              </a:xfrm>
              <a:prstGeom prst="rect">
                <a:avLst/>
              </a:prstGeom>
              <a:noFill/>
            </p:spPr>
            <p:txBody>
              <a:bodyPr wrap="none" rtlCol="0">
                <a:spAutoFit/>
              </a:bodyPr>
              <a:lstStyle/>
              <a:p>
                <a14:m>
                  <m:oMath xmlns:m="http://schemas.openxmlformats.org/officeDocument/2006/math">
                    <m:r>
                      <a:rPr lang="en-US" sz="3600" b="0" i="1" smtClean="0">
                        <a:latin typeface="Cambria Math"/>
                      </a:rPr>
                      <m:t>= √</m:t>
                    </m:r>
                  </m:oMath>
                </a14:m>
                <a:r>
                  <a:rPr lang="en-US" sz="3600" dirty="0" err="1" smtClean="0"/>
                  <a:t>r</a:t>
                </a:r>
                <a:r>
                  <a:rPr lang="en-US" sz="3600" baseline="-25000" dirty="0" err="1" smtClean="0"/>
                  <a:t>m</a:t>
                </a:r>
                <a:r>
                  <a:rPr lang="en-US" sz="3600" dirty="0" smtClean="0"/>
                  <a:t>/</a:t>
                </a:r>
                <a:r>
                  <a:rPr lang="en-US" sz="3600" dirty="0" err="1" smtClean="0"/>
                  <a:t>r</a:t>
                </a:r>
                <a:r>
                  <a:rPr lang="en-US" sz="3600" baseline="-25000" dirty="0" err="1" smtClean="0"/>
                  <a:t>ax</a:t>
                </a:r>
                <a:endParaRPr lang="en-GB" sz="3600" dirty="0"/>
              </a:p>
            </p:txBody>
          </p:sp>
        </mc:Choice>
        <mc:Fallback xmlns="">
          <p:sp>
            <p:nvSpPr>
              <p:cNvPr id="6" name="TextBox 5"/>
              <p:cNvSpPr txBox="1">
                <a:spLocks noRot="1" noChangeAspect="1" noMove="1" noResize="1" noEditPoints="1" noAdjustHandles="1" noChangeArrowheads="1" noChangeShapeType="1" noTextEdit="1"/>
              </p:cNvSpPr>
              <p:nvPr/>
            </p:nvSpPr>
            <p:spPr>
              <a:xfrm>
                <a:off x="4052969" y="5301208"/>
                <a:ext cx="2079415" cy="687689"/>
              </a:xfrm>
              <a:prstGeom prst="rect">
                <a:avLst/>
              </a:prstGeom>
              <a:blipFill rotWithShape="1">
                <a:blip r:embed="rId2"/>
                <a:stretch>
                  <a:fillRect t="-7143" r="-2639" b="-33929"/>
                </a:stretch>
              </a:blipFill>
            </p:spPr>
            <p:txBody>
              <a:bodyPr/>
              <a:lstStyle/>
              <a:p>
                <a:r>
                  <a:rPr lang="en-GB">
                    <a:noFill/>
                  </a:rPr>
                  <a:t> </a:t>
                </a:r>
              </a:p>
            </p:txBody>
          </p:sp>
        </mc:Fallback>
      </mc:AlternateContent>
      <p:sp>
        <p:nvSpPr>
          <p:cNvPr id="10" name="TextBox 9"/>
          <p:cNvSpPr txBox="1"/>
          <p:nvPr/>
        </p:nvSpPr>
        <p:spPr>
          <a:xfrm>
            <a:off x="3707904" y="5313402"/>
            <a:ext cx="466794" cy="707886"/>
          </a:xfrm>
          <a:prstGeom prst="rect">
            <a:avLst/>
          </a:prstGeom>
          <a:noFill/>
        </p:spPr>
        <p:txBody>
          <a:bodyPr wrap="none" rtlCol="0">
            <a:spAutoFit/>
          </a:bodyPr>
          <a:lstStyle/>
          <a:p>
            <a:r>
              <a:rPr lang="en-US" sz="4000" dirty="0" smtClean="0">
                <a:latin typeface="Symbol" pitchFamily="18" charset="2"/>
              </a:rPr>
              <a:t>l</a:t>
            </a:r>
            <a:endParaRPr lang="en-GB" sz="4000" dirty="0">
              <a:latin typeface="Symbol" pitchFamily="18" charset="2"/>
            </a:endParaRPr>
          </a:p>
        </p:txBody>
      </p:sp>
      <p:cxnSp>
        <p:nvCxnSpPr>
          <p:cNvPr id="12" name="Straight Connector 11"/>
          <p:cNvCxnSpPr/>
          <p:nvPr/>
        </p:nvCxnSpPr>
        <p:spPr>
          <a:xfrm>
            <a:off x="5092677" y="5433030"/>
            <a:ext cx="919483" cy="121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7099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2" cstate="print"/>
          <a:srcRect/>
          <a:stretch>
            <a:fillRect/>
          </a:stretch>
        </p:blipFill>
        <p:spPr bwMode="auto">
          <a:xfrm>
            <a:off x="2411413" y="1588"/>
            <a:ext cx="4589462" cy="6856412"/>
          </a:xfrm>
          <a:prstGeom prst="rect">
            <a:avLst/>
          </a:prstGeom>
          <a:noFill/>
        </p:spPr>
      </p:pic>
      <p:sp>
        <p:nvSpPr>
          <p:cNvPr id="105475" name="Text Box 3"/>
          <p:cNvSpPr txBox="1">
            <a:spLocks noChangeArrowheads="1"/>
          </p:cNvSpPr>
          <p:nvPr/>
        </p:nvSpPr>
        <p:spPr bwMode="auto">
          <a:xfrm>
            <a:off x="4732338" y="3141663"/>
            <a:ext cx="271462" cy="274637"/>
          </a:xfrm>
          <a:prstGeom prst="rect">
            <a:avLst/>
          </a:prstGeom>
          <a:noFill/>
          <a:ln w="9525">
            <a:noFill/>
            <a:miter lim="800000"/>
            <a:headEnd/>
            <a:tailEnd/>
          </a:ln>
          <a:effectLst/>
        </p:spPr>
        <p:txBody>
          <a:bodyPr wrap="none">
            <a:spAutoFit/>
          </a:bodyPr>
          <a:lstStyle/>
          <a:p>
            <a:r>
              <a:rPr lang="en-US" sz="1200">
                <a:solidFill>
                  <a:srgbClr val="000000"/>
                </a:solidFill>
                <a:latin typeface="Symbol" pitchFamily="18" charset="2"/>
              </a:rPr>
              <a:t>m</a:t>
            </a:r>
          </a:p>
        </p:txBody>
      </p:sp>
      <p:sp>
        <p:nvSpPr>
          <p:cNvPr id="105476" name="Text Box 4"/>
          <p:cNvSpPr txBox="1">
            <a:spLocks noChangeArrowheads="1"/>
          </p:cNvSpPr>
          <p:nvPr/>
        </p:nvSpPr>
        <p:spPr bwMode="auto">
          <a:xfrm>
            <a:off x="5380038" y="6323013"/>
            <a:ext cx="271462" cy="274637"/>
          </a:xfrm>
          <a:prstGeom prst="rect">
            <a:avLst/>
          </a:prstGeom>
          <a:noFill/>
          <a:ln w="9525">
            <a:noFill/>
            <a:miter lim="800000"/>
            <a:headEnd/>
            <a:tailEnd/>
          </a:ln>
          <a:effectLst/>
        </p:spPr>
        <p:txBody>
          <a:bodyPr wrap="none">
            <a:spAutoFit/>
          </a:bodyPr>
          <a:lstStyle/>
          <a:p>
            <a:r>
              <a:rPr lang="en-US" sz="1200">
                <a:solidFill>
                  <a:srgbClr val="000000"/>
                </a:solidFill>
                <a:latin typeface="Symbol" pitchFamily="18" charset="2"/>
              </a:rPr>
              <a:t>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0155" y="6500834"/>
            <a:ext cx="2284728" cy="369332"/>
          </a:xfrm>
          <a:prstGeom prst="rect">
            <a:avLst/>
          </a:prstGeom>
          <a:noFill/>
        </p:spPr>
        <p:txBody>
          <a:bodyPr wrap="none" rtlCol="0">
            <a:spAutoFit/>
          </a:bodyPr>
          <a:lstStyle/>
          <a:p>
            <a:r>
              <a:rPr lang="en-US" dirty="0">
                <a:solidFill>
                  <a:prstClr val="black"/>
                </a:solidFill>
              </a:rPr>
              <a:t>from Molecules of Life</a:t>
            </a:r>
          </a:p>
        </p:txBody>
      </p:sp>
      <p:pic>
        <p:nvPicPr>
          <p:cNvPr id="51202" name="Picture 2"/>
          <p:cNvPicPr>
            <a:picLocks noChangeAspect="1" noChangeArrowheads="1"/>
          </p:cNvPicPr>
          <p:nvPr/>
        </p:nvPicPr>
        <p:blipFill>
          <a:blip r:embed="rId2" cstate="print"/>
          <a:srcRect/>
          <a:stretch>
            <a:fillRect/>
          </a:stretch>
        </p:blipFill>
        <p:spPr bwMode="auto">
          <a:xfrm>
            <a:off x="857224" y="1285860"/>
            <a:ext cx="5467350" cy="2543175"/>
          </a:xfrm>
          <a:prstGeom prst="rect">
            <a:avLst/>
          </a:prstGeom>
          <a:noFill/>
          <a:ln w="9525">
            <a:noFill/>
            <a:miter lim="800000"/>
            <a:headEnd/>
            <a:tailEnd/>
          </a:ln>
          <a:effectLst/>
        </p:spPr>
      </p:pic>
      <p:pic>
        <p:nvPicPr>
          <p:cNvPr id="51203" name="Picture 3"/>
          <p:cNvPicPr>
            <a:picLocks noChangeAspect="1" noChangeArrowheads="1"/>
          </p:cNvPicPr>
          <p:nvPr/>
        </p:nvPicPr>
        <p:blipFill>
          <a:blip r:embed="rId3" cstate="print"/>
          <a:srcRect/>
          <a:stretch>
            <a:fillRect/>
          </a:stretch>
        </p:blipFill>
        <p:spPr bwMode="auto">
          <a:xfrm>
            <a:off x="5915025" y="2786058"/>
            <a:ext cx="3228975" cy="3190875"/>
          </a:xfrm>
          <a:prstGeom prst="rect">
            <a:avLst/>
          </a:prstGeom>
          <a:noFill/>
          <a:ln w="9525">
            <a:noFill/>
            <a:miter lim="800000"/>
            <a:headEnd/>
            <a:tailEnd/>
          </a:ln>
          <a:effectLst/>
        </p:spPr>
      </p:pic>
      <p:sp>
        <p:nvSpPr>
          <p:cNvPr id="5" name="Rectangle 4"/>
          <p:cNvSpPr/>
          <p:nvPr/>
        </p:nvSpPr>
        <p:spPr>
          <a:xfrm>
            <a:off x="285720" y="4286256"/>
            <a:ext cx="4714908" cy="2031325"/>
          </a:xfrm>
          <a:prstGeom prst="rect">
            <a:avLst/>
          </a:prstGeom>
        </p:spPr>
        <p:txBody>
          <a:bodyPr wrap="square">
            <a:spAutoFit/>
          </a:bodyPr>
          <a:lstStyle/>
          <a:p>
            <a:r>
              <a:rPr lang="en-US" dirty="0">
                <a:solidFill>
                  <a:prstClr val="black"/>
                </a:solidFill>
              </a:rPr>
              <a:t>The capacitance of the surface of a </a:t>
            </a:r>
            <a:r>
              <a:rPr lang="en-US" dirty="0" err="1">
                <a:solidFill>
                  <a:prstClr val="black"/>
                </a:solidFill>
              </a:rPr>
              <a:t>myelinated</a:t>
            </a:r>
            <a:r>
              <a:rPr lang="en-US" dirty="0">
                <a:solidFill>
                  <a:prstClr val="black"/>
                </a:solidFill>
              </a:rPr>
              <a:t> axon is about 1000 times smaller than that of an </a:t>
            </a:r>
            <a:r>
              <a:rPr lang="en-US" dirty="0" err="1">
                <a:solidFill>
                  <a:prstClr val="black"/>
                </a:solidFill>
              </a:rPr>
              <a:t>unmyelinated</a:t>
            </a:r>
            <a:r>
              <a:rPr lang="en-US" dirty="0">
                <a:solidFill>
                  <a:prstClr val="black"/>
                </a:solidFill>
              </a:rPr>
              <a:t> neuron</a:t>
            </a:r>
          </a:p>
          <a:p>
            <a:endParaRPr lang="en-US" dirty="0">
              <a:solidFill>
                <a:prstClr val="black"/>
              </a:solidFill>
            </a:endParaRPr>
          </a:p>
          <a:p>
            <a:r>
              <a:rPr lang="en-US" dirty="0">
                <a:solidFill>
                  <a:prstClr val="black"/>
                </a:solidFill>
              </a:rPr>
              <a:t>the conductance of the membrane to Na</a:t>
            </a:r>
            <a:r>
              <a:rPr lang="en-US" baseline="30000" dirty="0">
                <a:solidFill>
                  <a:prstClr val="black"/>
                </a:solidFill>
              </a:rPr>
              <a:t>+</a:t>
            </a:r>
            <a:r>
              <a:rPr lang="en-US" dirty="0">
                <a:solidFill>
                  <a:prstClr val="black"/>
                </a:solidFill>
              </a:rPr>
              <a:t> and K</a:t>
            </a:r>
            <a:r>
              <a:rPr lang="en-US" baseline="30000" dirty="0">
                <a:solidFill>
                  <a:prstClr val="black"/>
                </a:solidFill>
              </a:rPr>
              <a:t>+</a:t>
            </a:r>
            <a:r>
              <a:rPr lang="en-US" dirty="0">
                <a:solidFill>
                  <a:prstClr val="black"/>
                </a:solidFill>
              </a:rPr>
              <a:t> is also decreased, which has the effect of increasing the space constant for passive spread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2" name="Rectangle 6"/>
          <p:cNvSpPr>
            <a:spLocks noGrp="1" noChangeArrowheads="1"/>
          </p:cNvSpPr>
          <p:nvPr>
            <p:ph type="title"/>
          </p:nvPr>
        </p:nvSpPr>
        <p:spPr>
          <a:xfrm>
            <a:off x="457200" y="-26988"/>
            <a:ext cx="8229600" cy="1143001"/>
          </a:xfrm>
        </p:spPr>
        <p:txBody>
          <a:bodyPr/>
          <a:lstStyle/>
          <a:p>
            <a:r>
              <a:rPr lang="en-US"/>
              <a:t>Myelination</a:t>
            </a:r>
          </a:p>
        </p:txBody>
      </p:sp>
      <p:sp>
        <p:nvSpPr>
          <p:cNvPr id="106504" name="Freeform 8"/>
          <p:cNvSpPr>
            <a:spLocks/>
          </p:cNvSpPr>
          <p:nvPr/>
        </p:nvSpPr>
        <p:spPr bwMode="auto">
          <a:xfrm>
            <a:off x="5257800" y="2362200"/>
            <a:ext cx="3352800" cy="914400"/>
          </a:xfrm>
          <a:custGeom>
            <a:avLst/>
            <a:gdLst/>
            <a:ahLst/>
            <a:cxnLst>
              <a:cxn ang="0">
                <a:pos x="0" y="0"/>
              </a:cxn>
              <a:cxn ang="0">
                <a:pos x="96" y="192"/>
              </a:cxn>
              <a:cxn ang="0">
                <a:pos x="336" y="384"/>
              </a:cxn>
              <a:cxn ang="0">
                <a:pos x="720" y="528"/>
              </a:cxn>
              <a:cxn ang="0">
                <a:pos x="1344" y="576"/>
              </a:cxn>
            </a:cxnLst>
            <a:rect l="0" t="0" r="r" b="b"/>
            <a:pathLst>
              <a:path w="1344" h="576">
                <a:moveTo>
                  <a:pt x="0" y="0"/>
                </a:moveTo>
                <a:cubicBezTo>
                  <a:pt x="20" y="64"/>
                  <a:pt x="40" y="128"/>
                  <a:pt x="96" y="192"/>
                </a:cubicBezTo>
                <a:cubicBezTo>
                  <a:pt x="152" y="256"/>
                  <a:pt x="232" y="328"/>
                  <a:pt x="336" y="384"/>
                </a:cubicBezTo>
                <a:cubicBezTo>
                  <a:pt x="440" y="440"/>
                  <a:pt x="552" y="496"/>
                  <a:pt x="720" y="528"/>
                </a:cubicBezTo>
                <a:cubicBezTo>
                  <a:pt x="888" y="560"/>
                  <a:pt x="1116" y="568"/>
                  <a:pt x="1344" y="576"/>
                </a:cubicBezTo>
              </a:path>
            </a:pathLst>
          </a:custGeom>
          <a:noFill/>
          <a:ln w="12700" cap="flat" cmpd="sng">
            <a:solidFill>
              <a:schemeClr val="tx1"/>
            </a:solidFill>
            <a:prstDash val="solid"/>
            <a:round/>
            <a:headEnd type="none" w="sm" len="sm"/>
            <a:tailEnd type="none" w="sm" len="sm"/>
          </a:ln>
          <a:effectLst/>
        </p:spPr>
        <p:txBody>
          <a:bodyPr/>
          <a:lstStyle/>
          <a:p>
            <a:endParaRPr lang="en-US">
              <a:solidFill>
                <a:srgbClr val="000000"/>
              </a:solidFill>
            </a:endParaRPr>
          </a:p>
        </p:txBody>
      </p:sp>
      <p:sp>
        <p:nvSpPr>
          <p:cNvPr id="106505" name="Line 9"/>
          <p:cNvSpPr>
            <a:spLocks noChangeShapeType="1"/>
          </p:cNvSpPr>
          <p:nvPr/>
        </p:nvSpPr>
        <p:spPr bwMode="auto">
          <a:xfrm>
            <a:off x="5181600" y="1600200"/>
            <a:ext cx="0" cy="1828800"/>
          </a:xfrm>
          <a:prstGeom prst="line">
            <a:avLst/>
          </a:prstGeom>
          <a:noFill/>
          <a:ln w="12700">
            <a:solidFill>
              <a:schemeClr val="tx1"/>
            </a:solidFill>
            <a:round/>
            <a:headEnd type="none" w="sm" len="sm"/>
            <a:tailEnd type="none" w="sm" len="sm"/>
          </a:ln>
          <a:effectLst/>
        </p:spPr>
        <p:txBody>
          <a:bodyPr/>
          <a:lstStyle/>
          <a:p>
            <a:endParaRPr lang="en-US">
              <a:solidFill>
                <a:srgbClr val="000000"/>
              </a:solidFill>
            </a:endParaRPr>
          </a:p>
        </p:txBody>
      </p:sp>
      <p:sp>
        <p:nvSpPr>
          <p:cNvPr id="106506" name="Line 10"/>
          <p:cNvSpPr>
            <a:spLocks noChangeShapeType="1"/>
          </p:cNvSpPr>
          <p:nvPr/>
        </p:nvSpPr>
        <p:spPr bwMode="auto">
          <a:xfrm>
            <a:off x="5181600" y="3429000"/>
            <a:ext cx="3733800" cy="0"/>
          </a:xfrm>
          <a:prstGeom prst="line">
            <a:avLst/>
          </a:prstGeom>
          <a:noFill/>
          <a:ln w="12700">
            <a:solidFill>
              <a:schemeClr val="tx1"/>
            </a:solidFill>
            <a:round/>
            <a:headEnd type="none" w="sm" len="sm"/>
            <a:tailEnd type="none" w="sm" len="sm"/>
          </a:ln>
          <a:effectLst/>
        </p:spPr>
        <p:txBody>
          <a:bodyPr/>
          <a:lstStyle/>
          <a:p>
            <a:endParaRPr lang="en-US">
              <a:solidFill>
                <a:srgbClr val="000000"/>
              </a:solidFill>
            </a:endParaRPr>
          </a:p>
        </p:txBody>
      </p:sp>
      <p:sp>
        <p:nvSpPr>
          <p:cNvPr id="106507" name="Text Box 11"/>
          <p:cNvSpPr txBox="1">
            <a:spLocks noChangeArrowheads="1"/>
          </p:cNvSpPr>
          <p:nvPr/>
        </p:nvSpPr>
        <p:spPr bwMode="auto">
          <a:xfrm>
            <a:off x="5715000" y="2133600"/>
            <a:ext cx="2949575" cy="457200"/>
          </a:xfrm>
          <a:prstGeom prst="rect">
            <a:avLst/>
          </a:prstGeom>
          <a:noFill/>
          <a:ln w="12700">
            <a:noFill/>
            <a:miter lim="800000"/>
            <a:headEnd type="none" w="sm" len="sm"/>
            <a:tailEnd type="none" w="sm" len="sm"/>
          </a:ln>
          <a:effectLst/>
        </p:spPr>
        <p:txBody>
          <a:bodyPr wrap="none">
            <a:spAutoFit/>
          </a:bodyPr>
          <a:lstStyle/>
          <a:p>
            <a:pPr eaLnBrk="0" hangingPunct="0"/>
            <a:r>
              <a:rPr lang="en-US" sz="2400">
                <a:solidFill>
                  <a:srgbClr val="000000"/>
                </a:solidFill>
              </a:rPr>
              <a:t>Passive propagation</a:t>
            </a:r>
          </a:p>
        </p:txBody>
      </p:sp>
      <p:sp>
        <p:nvSpPr>
          <p:cNvPr id="106509" name="Text Box 13"/>
          <p:cNvSpPr txBox="1">
            <a:spLocks noChangeArrowheads="1"/>
          </p:cNvSpPr>
          <p:nvPr/>
        </p:nvSpPr>
        <p:spPr bwMode="auto">
          <a:xfrm>
            <a:off x="304800" y="2287588"/>
            <a:ext cx="4727575" cy="3013075"/>
          </a:xfrm>
          <a:prstGeom prst="rect">
            <a:avLst/>
          </a:prstGeom>
          <a:noFill/>
          <a:ln w="12700">
            <a:noFill/>
            <a:miter lim="800000"/>
            <a:headEnd type="none" w="sm" len="sm"/>
            <a:tailEnd type="none" w="sm" len="sm"/>
          </a:ln>
          <a:effectLst/>
        </p:spPr>
        <p:txBody>
          <a:bodyPr wrap="none">
            <a:spAutoFit/>
          </a:bodyPr>
          <a:lstStyle/>
          <a:p>
            <a:pPr eaLnBrk="0" hangingPunct="0"/>
            <a:r>
              <a:rPr lang="en-US" sz="2400">
                <a:solidFill>
                  <a:srgbClr val="000000"/>
                </a:solidFill>
              </a:rPr>
              <a:t>Ri: Unaffected</a:t>
            </a:r>
          </a:p>
          <a:p>
            <a:pPr eaLnBrk="0" hangingPunct="0"/>
            <a:r>
              <a:rPr lang="en-US" sz="2400">
                <a:solidFill>
                  <a:srgbClr val="000000"/>
                </a:solidFill>
              </a:rPr>
              <a:t>Rm: Increased (series resistors)</a:t>
            </a:r>
          </a:p>
          <a:p>
            <a:pPr eaLnBrk="0" hangingPunct="0"/>
            <a:endParaRPr lang="en-US" sz="2400">
              <a:solidFill>
                <a:srgbClr val="000000"/>
              </a:solidFill>
            </a:endParaRPr>
          </a:p>
          <a:p>
            <a:pPr eaLnBrk="0" hangingPunct="0"/>
            <a:r>
              <a:rPr lang="en-US" sz="2400">
                <a:solidFill>
                  <a:srgbClr val="000000"/>
                </a:solidFill>
              </a:rPr>
              <a:t>Transient conductance is better:</a:t>
            </a:r>
          </a:p>
          <a:p>
            <a:pPr eaLnBrk="0" hangingPunct="0"/>
            <a:r>
              <a:rPr lang="en-US" sz="2400">
                <a:solidFill>
                  <a:srgbClr val="000000"/>
                </a:solidFill>
              </a:rPr>
              <a:t>Cm: decreased (series capacitors</a:t>
            </a:r>
          </a:p>
          <a:p>
            <a:pPr eaLnBrk="0" hangingPunct="0"/>
            <a:endParaRPr lang="en-US" sz="2400">
              <a:solidFill>
                <a:srgbClr val="000000"/>
              </a:solidFill>
            </a:endParaRPr>
          </a:p>
          <a:p>
            <a:pPr eaLnBrk="0" hangingPunct="0"/>
            <a:r>
              <a:rPr lang="en-US" sz="2400">
                <a:solidFill>
                  <a:srgbClr val="000000"/>
                </a:solidFill>
              </a:rPr>
              <a:t>Metabolism is lower:</a:t>
            </a:r>
          </a:p>
          <a:p>
            <a:pPr eaLnBrk="0" hangingPunct="0"/>
            <a:r>
              <a:rPr lang="en-US" sz="2400">
                <a:solidFill>
                  <a:srgbClr val="000000"/>
                </a:solidFill>
              </a:rPr>
              <a:t>No ion channels except at nodes</a:t>
            </a:r>
          </a:p>
        </p:txBody>
      </p:sp>
      <p:grpSp>
        <p:nvGrpSpPr>
          <p:cNvPr id="2" name="Group 29"/>
          <p:cNvGrpSpPr>
            <a:grpSpLocks/>
          </p:cNvGrpSpPr>
          <p:nvPr/>
        </p:nvGrpSpPr>
        <p:grpSpPr bwMode="auto">
          <a:xfrm>
            <a:off x="381000" y="5240338"/>
            <a:ext cx="8267700" cy="1573212"/>
            <a:chOff x="240" y="2928"/>
            <a:chExt cx="5208" cy="991"/>
          </a:xfrm>
        </p:grpSpPr>
        <p:sp>
          <p:nvSpPr>
            <p:cNvPr id="106498" name="Oval 2"/>
            <p:cNvSpPr>
              <a:spLocks noChangeArrowheads="1"/>
            </p:cNvSpPr>
            <p:nvPr/>
          </p:nvSpPr>
          <p:spPr bwMode="auto">
            <a:xfrm>
              <a:off x="3896" y="3648"/>
              <a:ext cx="136" cy="271"/>
            </a:xfrm>
            <a:prstGeom prst="ellipse">
              <a:avLst/>
            </a:prstGeom>
            <a:solidFill>
              <a:schemeClr val="folHlink"/>
            </a:solidFill>
            <a:ln w="12700">
              <a:solidFill>
                <a:schemeClr val="tx1"/>
              </a:solidFill>
              <a:round/>
              <a:headEnd type="none" w="sm" len="sm"/>
              <a:tailEnd type="none" w="sm" len="sm"/>
            </a:ln>
            <a:effectLst/>
          </p:spPr>
          <p:txBody>
            <a:bodyPr wrap="none" anchor="ctr"/>
            <a:lstStyle/>
            <a:p>
              <a:endParaRPr lang="en-US">
                <a:solidFill>
                  <a:srgbClr val="000000"/>
                </a:solidFill>
              </a:endParaRPr>
            </a:p>
          </p:txBody>
        </p:sp>
        <p:sp>
          <p:nvSpPr>
            <p:cNvPr id="106499" name="Oval 3"/>
            <p:cNvSpPr>
              <a:spLocks noChangeArrowheads="1"/>
            </p:cNvSpPr>
            <p:nvPr/>
          </p:nvSpPr>
          <p:spPr bwMode="auto">
            <a:xfrm>
              <a:off x="2696" y="3648"/>
              <a:ext cx="136" cy="271"/>
            </a:xfrm>
            <a:prstGeom prst="ellipse">
              <a:avLst/>
            </a:prstGeom>
            <a:solidFill>
              <a:schemeClr val="folHlink"/>
            </a:solidFill>
            <a:ln w="12700">
              <a:solidFill>
                <a:schemeClr val="tx1"/>
              </a:solidFill>
              <a:round/>
              <a:headEnd type="none" w="sm" len="sm"/>
              <a:tailEnd type="none" w="sm" len="sm"/>
            </a:ln>
            <a:effectLst/>
          </p:spPr>
          <p:txBody>
            <a:bodyPr wrap="none" anchor="ctr"/>
            <a:lstStyle/>
            <a:p>
              <a:endParaRPr lang="en-US">
                <a:solidFill>
                  <a:srgbClr val="000000"/>
                </a:solidFill>
              </a:endParaRPr>
            </a:p>
          </p:txBody>
        </p:sp>
        <p:sp>
          <p:nvSpPr>
            <p:cNvPr id="106500" name="Oval 4"/>
            <p:cNvSpPr>
              <a:spLocks noChangeArrowheads="1"/>
            </p:cNvSpPr>
            <p:nvPr/>
          </p:nvSpPr>
          <p:spPr bwMode="auto">
            <a:xfrm>
              <a:off x="1496" y="3648"/>
              <a:ext cx="136" cy="271"/>
            </a:xfrm>
            <a:prstGeom prst="ellipse">
              <a:avLst/>
            </a:prstGeom>
            <a:solidFill>
              <a:schemeClr val="folHlink"/>
            </a:solidFill>
            <a:ln w="12700">
              <a:solidFill>
                <a:schemeClr val="tx1"/>
              </a:solidFill>
              <a:round/>
              <a:headEnd type="none" w="sm" len="sm"/>
              <a:tailEnd type="none" w="sm" len="sm"/>
            </a:ln>
            <a:effectLst/>
          </p:spPr>
          <p:txBody>
            <a:bodyPr wrap="none" anchor="ctr"/>
            <a:lstStyle/>
            <a:p>
              <a:endParaRPr lang="en-US">
                <a:solidFill>
                  <a:srgbClr val="000000"/>
                </a:solidFill>
              </a:endParaRPr>
            </a:p>
          </p:txBody>
        </p:sp>
        <p:sp>
          <p:nvSpPr>
            <p:cNvPr id="106501" name="Oval 5"/>
            <p:cNvSpPr>
              <a:spLocks noChangeArrowheads="1"/>
            </p:cNvSpPr>
            <p:nvPr/>
          </p:nvSpPr>
          <p:spPr bwMode="auto">
            <a:xfrm>
              <a:off x="5096" y="3648"/>
              <a:ext cx="136" cy="271"/>
            </a:xfrm>
            <a:prstGeom prst="ellipse">
              <a:avLst/>
            </a:prstGeom>
            <a:solidFill>
              <a:schemeClr val="folHlink"/>
            </a:solidFill>
            <a:ln w="12700">
              <a:solidFill>
                <a:schemeClr val="tx1"/>
              </a:solidFill>
              <a:round/>
              <a:headEnd type="none" w="sm" len="sm"/>
              <a:tailEnd type="none" w="sm" len="sm"/>
            </a:ln>
            <a:effectLst/>
          </p:spPr>
          <p:txBody>
            <a:bodyPr wrap="none" anchor="ctr"/>
            <a:lstStyle/>
            <a:p>
              <a:endParaRPr lang="en-US">
                <a:solidFill>
                  <a:srgbClr val="000000"/>
                </a:solidFill>
              </a:endParaRPr>
            </a:p>
          </p:txBody>
        </p:sp>
        <p:sp>
          <p:nvSpPr>
            <p:cNvPr id="106503" name="AutoShape 7"/>
            <p:cNvSpPr>
              <a:spLocks noChangeArrowheads="1"/>
            </p:cNvSpPr>
            <p:nvPr/>
          </p:nvSpPr>
          <p:spPr bwMode="auto">
            <a:xfrm rot="5400000">
              <a:off x="2820" y="1260"/>
              <a:ext cx="192" cy="5064"/>
            </a:xfrm>
            <a:prstGeom prst="can">
              <a:avLst>
                <a:gd name="adj" fmla="val 62763"/>
              </a:avLst>
            </a:prstGeom>
            <a:solidFill>
              <a:schemeClr val="accent1"/>
            </a:solidFill>
            <a:ln w="12700">
              <a:solidFill>
                <a:schemeClr val="tx1"/>
              </a:solidFill>
              <a:round/>
              <a:headEnd type="none" w="sm" len="sm"/>
              <a:tailEnd type="none" w="sm" len="sm"/>
            </a:ln>
            <a:effectLst/>
          </p:spPr>
          <p:txBody>
            <a:bodyPr wrap="none" anchor="ctr"/>
            <a:lstStyle/>
            <a:p>
              <a:endParaRPr lang="en-US">
                <a:solidFill>
                  <a:srgbClr val="000000"/>
                </a:solidFill>
              </a:endParaRPr>
            </a:p>
          </p:txBody>
        </p:sp>
        <p:sp>
          <p:nvSpPr>
            <p:cNvPr id="106510" name="Freeform 14"/>
            <p:cNvSpPr>
              <a:spLocks/>
            </p:cNvSpPr>
            <p:nvPr/>
          </p:nvSpPr>
          <p:spPr bwMode="auto">
            <a:xfrm>
              <a:off x="4080" y="3648"/>
              <a:ext cx="1084" cy="271"/>
            </a:xfrm>
            <a:custGeom>
              <a:avLst/>
              <a:gdLst/>
              <a:ahLst/>
              <a:cxnLst>
                <a:cxn ang="0">
                  <a:pos x="192" y="0"/>
                </a:cxn>
                <a:cxn ang="0">
                  <a:pos x="3072" y="0"/>
                </a:cxn>
                <a:cxn ang="0">
                  <a:pos x="2976" y="48"/>
                </a:cxn>
                <a:cxn ang="0">
                  <a:pos x="2928" y="192"/>
                </a:cxn>
                <a:cxn ang="0">
                  <a:pos x="2880" y="384"/>
                </a:cxn>
                <a:cxn ang="0">
                  <a:pos x="2928" y="528"/>
                </a:cxn>
                <a:cxn ang="0">
                  <a:pos x="2976" y="672"/>
                </a:cxn>
                <a:cxn ang="0">
                  <a:pos x="3072" y="768"/>
                </a:cxn>
                <a:cxn ang="0">
                  <a:pos x="192" y="768"/>
                </a:cxn>
                <a:cxn ang="0">
                  <a:pos x="96" y="720"/>
                </a:cxn>
                <a:cxn ang="0">
                  <a:pos x="0" y="480"/>
                </a:cxn>
                <a:cxn ang="0">
                  <a:pos x="0" y="288"/>
                </a:cxn>
                <a:cxn ang="0">
                  <a:pos x="48" y="96"/>
                </a:cxn>
                <a:cxn ang="0">
                  <a:pos x="144" y="0"/>
                </a:cxn>
                <a:cxn ang="0">
                  <a:pos x="192" y="0"/>
                </a:cxn>
              </a:cxnLst>
              <a:rect l="0" t="0" r="r" b="b"/>
              <a:pathLst>
                <a:path w="3072" h="768">
                  <a:moveTo>
                    <a:pt x="192" y="0"/>
                  </a:moveTo>
                  <a:lnTo>
                    <a:pt x="3072" y="0"/>
                  </a:lnTo>
                  <a:lnTo>
                    <a:pt x="2976" y="48"/>
                  </a:lnTo>
                  <a:lnTo>
                    <a:pt x="2928" y="192"/>
                  </a:lnTo>
                  <a:lnTo>
                    <a:pt x="2880" y="384"/>
                  </a:lnTo>
                  <a:lnTo>
                    <a:pt x="2928" y="528"/>
                  </a:lnTo>
                  <a:lnTo>
                    <a:pt x="2976" y="672"/>
                  </a:lnTo>
                  <a:lnTo>
                    <a:pt x="3072" y="768"/>
                  </a:lnTo>
                  <a:lnTo>
                    <a:pt x="192" y="768"/>
                  </a:lnTo>
                  <a:lnTo>
                    <a:pt x="96" y="720"/>
                  </a:lnTo>
                  <a:lnTo>
                    <a:pt x="0" y="480"/>
                  </a:lnTo>
                  <a:lnTo>
                    <a:pt x="0" y="288"/>
                  </a:lnTo>
                  <a:lnTo>
                    <a:pt x="48" y="96"/>
                  </a:lnTo>
                  <a:lnTo>
                    <a:pt x="144" y="0"/>
                  </a:lnTo>
                  <a:lnTo>
                    <a:pt x="192" y="0"/>
                  </a:lnTo>
                  <a:close/>
                </a:path>
              </a:pathLst>
            </a:custGeom>
            <a:solidFill>
              <a:schemeClr val="accent2"/>
            </a:solidFill>
            <a:ln w="12700" cap="flat" cmpd="sng">
              <a:solidFill>
                <a:schemeClr val="tx1"/>
              </a:solidFill>
              <a:prstDash val="solid"/>
              <a:round/>
              <a:headEnd type="none" w="sm" len="sm"/>
              <a:tailEnd type="none" w="sm" len="sm"/>
            </a:ln>
            <a:effectLst/>
          </p:spPr>
          <p:txBody>
            <a:bodyPr/>
            <a:lstStyle/>
            <a:p>
              <a:endParaRPr lang="en-US">
                <a:solidFill>
                  <a:srgbClr val="000000"/>
                </a:solidFill>
              </a:endParaRPr>
            </a:p>
          </p:txBody>
        </p:sp>
        <p:sp>
          <p:nvSpPr>
            <p:cNvPr id="106511" name="Freeform 15"/>
            <p:cNvSpPr>
              <a:spLocks/>
            </p:cNvSpPr>
            <p:nvPr/>
          </p:nvSpPr>
          <p:spPr bwMode="auto">
            <a:xfrm>
              <a:off x="2880" y="3648"/>
              <a:ext cx="1084" cy="271"/>
            </a:xfrm>
            <a:custGeom>
              <a:avLst/>
              <a:gdLst/>
              <a:ahLst/>
              <a:cxnLst>
                <a:cxn ang="0">
                  <a:pos x="192" y="0"/>
                </a:cxn>
                <a:cxn ang="0">
                  <a:pos x="3072" y="0"/>
                </a:cxn>
                <a:cxn ang="0">
                  <a:pos x="2976" y="48"/>
                </a:cxn>
                <a:cxn ang="0">
                  <a:pos x="2928" y="192"/>
                </a:cxn>
                <a:cxn ang="0">
                  <a:pos x="2880" y="384"/>
                </a:cxn>
                <a:cxn ang="0">
                  <a:pos x="2928" y="528"/>
                </a:cxn>
                <a:cxn ang="0">
                  <a:pos x="2976" y="672"/>
                </a:cxn>
                <a:cxn ang="0">
                  <a:pos x="3072" y="768"/>
                </a:cxn>
                <a:cxn ang="0">
                  <a:pos x="192" y="768"/>
                </a:cxn>
                <a:cxn ang="0">
                  <a:pos x="96" y="720"/>
                </a:cxn>
                <a:cxn ang="0">
                  <a:pos x="0" y="480"/>
                </a:cxn>
                <a:cxn ang="0">
                  <a:pos x="0" y="288"/>
                </a:cxn>
                <a:cxn ang="0">
                  <a:pos x="48" y="96"/>
                </a:cxn>
                <a:cxn ang="0">
                  <a:pos x="144" y="0"/>
                </a:cxn>
                <a:cxn ang="0">
                  <a:pos x="192" y="0"/>
                </a:cxn>
              </a:cxnLst>
              <a:rect l="0" t="0" r="r" b="b"/>
              <a:pathLst>
                <a:path w="3072" h="768">
                  <a:moveTo>
                    <a:pt x="192" y="0"/>
                  </a:moveTo>
                  <a:lnTo>
                    <a:pt x="3072" y="0"/>
                  </a:lnTo>
                  <a:lnTo>
                    <a:pt x="2976" y="48"/>
                  </a:lnTo>
                  <a:lnTo>
                    <a:pt x="2928" y="192"/>
                  </a:lnTo>
                  <a:lnTo>
                    <a:pt x="2880" y="384"/>
                  </a:lnTo>
                  <a:lnTo>
                    <a:pt x="2928" y="528"/>
                  </a:lnTo>
                  <a:lnTo>
                    <a:pt x="2976" y="672"/>
                  </a:lnTo>
                  <a:lnTo>
                    <a:pt x="3072" y="768"/>
                  </a:lnTo>
                  <a:lnTo>
                    <a:pt x="192" y="768"/>
                  </a:lnTo>
                  <a:lnTo>
                    <a:pt x="96" y="720"/>
                  </a:lnTo>
                  <a:lnTo>
                    <a:pt x="0" y="480"/>
                  </a:lnTo>
                  <a:lnTo>
                    <a:pt x="0" y="288"/>
                  </a:lnTo>
                  <a:lnTo>
                    <a:pt x="48" y="96"/>
                  </a:lnTo>
                  <a:lnTo>
                    <a:pt x="144" y="0"/>
                  </a:lnTo>
                  <a:lnTo>
                    <a:pt x="192" y="0"/>
                  </a:lnTo>
                  <a:close/>
                </a:path>
              </a:pathLst>
            </a:custGeom>
            <a:solidFill>
              <a:schemeClr val="accent2"/>
            </a:solidFill>
            <a:ln w="12700" cap="flat" cmpd="sng">
              <a:solidFill>
                <a:schemeClr val="tx1"/>
              </a:solidFill>
              <a:prstDash val="solid"/>
              <a:round/>
              <a:headEnd type="none" w="sm" len="sm"/>
              <a:tailEnd type="none" w="sm" len="sm"/>
            </a:ln>
            <a:effectLst/>
          </p:spPr>
          <p:txBody>
            <a:bodyPr/>
            <a:lstStyle/>
            <a:p>
              <a:endParaRPr lang="en-US">
                <a:solidFill>
                  <a:srgbClr val="000000"/>
                </a:solidFill>
              </a:endParaRPr>
            </a:p>
          </p:txBody>
        </p:sp>
        <p:sp>
          <p:nvSpPr>
            <p:cNvPr id="106512" name="Freeform 16"/>
            <p:cNvSpPr>
              <a:spLocks/>
            </p:cNvSpPr>
            <p:nvPr/>
          </p:nvSpPr>
          <p:spPr bwMode="auto">
            <a:xfrm>
              <a:off x="1680" y="3648"/>
              <a:ext cx="1084" cy="271"/>
            </a:xfrm>
            <a:custGeom>
              <a:avLst/>
              <a:gdLst/>
              <a:ahLst/>
              <a:cxnLst>
                <a:cxn ang="0">
                  <a:pos x="192" y="0"/>
                </a:cxn>
                <a:cxn ang="0">
                  <a:pos x="3072" y="0"/>
                </a:cxn>
                <a:cxn ang="0">
                  <a:pos x="2976" y="48"/>
                </a:cxn>
                <a:cxn ang="0">
                  <a:pos x="2928" y="192"/>
                </a:cxn>
                <a:cxn ang="0">
                  <a:pos x="2880" y="384"/>
                </a:cxn>
                <a:cxn ang="0">
                  <a:pos x="2928" y="528"/>
                </a:cxn>
                <a:cxn ang="0">
                  <a:pos x="2976" y="672"/>
                </a:cxn>
                <a:cxn ang="0">
                  <a:pos x="3072" y="768"/>
                </a:cxn>
                <a:cxn ang="0">
                  <a:pos x="192" y="768"/>
                </a:cxn>
                <a:cxn ang="0">
                  <a:pos x="96" y="720"/>
                </a:cxn>
                <a:cxn ang="0">
                  <a:pos x="0" y="480"/>
                </a:cxn>
                <a:cxn ang="0">
                  <a:pos x="0" y="288"/>
                </a:cxn>
                <a:cxn ang="0">
                  <a:pos x="48" y="96"/>
                </a:cxn>
                <a:cxn ang="0">
                  <a:pos x="144" y="0"/>
                </a:cxn>
                <a:cxn ang="0">
                  <a:pos x="192" y="0"/>
                </a:cxn>
              </a:cxnLst>
              <a:rect l="0" t="0" r="r" b="b"/>
              <a:pathLst>
                <a:path w="3072" h="768">
                  <a:moveTo>
                    <a:pt x="192" y="0"/>
                  </a:moveTo>
                  <a:lnTo>
                    <a:pt x="3072" y="0"/>
                  </a:lnTo>
                  <a:lnTo>
                    <a:pt x="2976" y="48"/>
                  </a:lnTo>
                  <a:lnTo>
                    <a:pt x="2928" y="192"/>
                  </a:lnTo>
                  <a:lnTo>
                    <a:pt x="2880" y="384"/>
                  </a:lnTo>
                  <a:lnTo>
                    <a:pt x="2928" y="528"/>
                  </a:lnTo>
                  <a:lnTo>
                    <a:pt x="2976" y="672"/>
                  </a:lnTo>
                  <a:lnTo>
                    <a:pt x="3072" y="768"/>
                  </a:lnTo>
                  <a:lnTo>
                    <a:pt x="192" y="768"/>
                  </a:lnTo>
                  <a:lnTo>
                    <a:pt x="96" y="720"/>
                  </a:lnTo>
                  <a:lnTo>
                    <a:pt x="0" y="480"/>
                  </a:lnTo>
                  <a:lnTo>
                    <a:pt x="0" y="288"/>
                  </a:lnTo>
                  <a:lnTo>
                    <a:pt x="48" y="96"/>
                  </a:lnTo>
                  <a:lnTo>
                    <a:pt x="144" y="0"/>
                  </a:lnTo>
                  <a:lnTo>
                    <a:pt x="192" y="0"/>
                  </a:lnTo>
                  <a:close/>
                </a:path>
              </a:pathLst>
            </a:custGeom>
            <a:solidFill>
              <a:schemeClr val="accent2"/>
            </a:solidFill>
            <a:ln w="12700" cap="flat" cmpd="sng">
              <a:solidFill>
                <a:schemeClr val="tx1"/>
              </a:solidFill>
              <a:prstDash val="solid"/>
              <a:round/>
              <a:headEnd type="none" w="sm" len="sm"/>
              <a:tailEnd type="none" w="sm" len="sm"/>
            </a:ln>
            <a:effectLst/>
          </p:spPr>
          <p:txBody>
            <a:bodyPr/>
            <a:lstStyle/>
            <a:p>
              <a:endParaRPr lang="en-US">
                <a:solidFill>
                  <a:srgbClr val="000000"/>
                </a:solidFill>
              </a:endParaRPr>
            </a:p>
          </p:txBody>
        </p:sp>
        <p:sp>
          <p:nvSpPr>
            <p:cNvPr id="106513" name="Freeform 17"/>
            <p:cNvSpPr>
              <a:spLocks/>
            </p:cNvSpPr>
            <p:nvPr/>
          </p:nvSpPr>
          <p:spPr bwMode="auto">
            <a:xfrm>
              <a:off x="480" y="3648"/>
              <a:ext cx="1084" cy="271"/>
            </a:xfrm>
            <a:custGeom>
              <a:avLst/>
              <a:gdLst/>
              <a:ahLst/>
              <a:cxnLst>
                <a:cxn ang="0">
                  <a:pos x="192" y="0"/>
                </a:cxn>
                <a:cxn ang="0">
                  <a:pos x="3072" y="0"/>
                </a:cxn>
                <a:cxn ang="0">
                  <a:pos x="2976" y="48"/>
                </a:cxn>
                <a:cxn ang="0">
                  <a:pos x="2928" y="192"/>
                </a:cxn>
                <a:cxn ang="0">
                  <a:pos x="2880" y="384"/>
                </a:cxn>
                <a:cxn ang="0">
                  <a:pos x="2928" y="528"/>
                </a:cxn>
                <a:cxn ang="0">
                  <a:pos x="2976" y="672"/>
                </a:cxn>
                <a:cxn ang="0">
                  <a:pos x="3072" y="768"/>
                </a:cxn>
                <a:cxn ang="0">
                  <a:pos x="192" y="768"/>
                </a:cxn>
                <a:cxn ang="0">
                  <a:pos x="96" y="720"/>
                </a:cxn>
                <a:cxn ang="0">
                  <a:pos x="0" y="480"/>
                </a:cxn>
                <a:cxn ang="0">
                  <a:pos x="0" y="288"/>
                </a:cxn>
                <a:cxn ang="0">
                  <a:pos x="48" y="96"/>
                </a:cxn>
                <a:cxn ang="0">
                  <a:pos x="144" y="0"/>
                </a:cxn>
                <a:cxn ang="0">
                  <a:pos x="192" y="0"/>
                </a:cxn>
              </a:cxnLst>
              <a:rect l="0" t="0" r="r" b="b"/>
              <a:pathLst>
                <a:path w="3072" h="768">
                  <a:moveTo>
                    <a:pt x="192" y="0"/>
                  </a:moveTo>
                  <a:lnTo>
                    <a:pt x="3072" y="0"/>
                  </a:lnTo>
                  <a:lnTo>
                    <a:pt x="2976" y="48"/>
                  </a:lnTo>
                  <a:lnTo>
                    <a:pt x="2928" y="192"/>
                  </a:lnTo>
                  <a:lnTo>
                    <a:pt x="2880" y="384"/>
                  </a:lnTo>
                  <a:lnTo>
                    <a:pt x="2928" y="528"/>
                  </a:lnTo>
                  <a:lnTo>
                    <a:pt x="2976" y="672"/>
                  </a:lnTo>
                  <a:lnTo>
                    <a:pt x="3072" y="768"/>
                  </a:lnTo>
                  <a:lnTo>
                    <a:pt x="192" y="768"/>
                  </a:lnTo>
                  <a:lnTo>
                    <a:pt x="96" y="720"/>
                  </a:lnTo>
                  <a:lnTo>
                    <a:pt x="0" y="480"/>
                  </a:lnTo>
                  <a:lnTo>
                    <a:pt x="0" y="288"/>
                  </a:lnTo>
                  <a:lnTo>
                    <a:pt x="48" y="96"/>
                  </a:lnTo>
                  <a:lnTo>
                    <a:pt x="144" y="0"/>
                  </a:lnTo>
                  <a:lnTo>
                    <a:pt x="192" y="0"/>
                  </a:lnTo>
                  <a:close/>
                </a:path>
              </a:pathLst>
            </a:custGeom>
            <a:solidFill>
              <a:schemeClr val="accent2"/>
            </a:solidFill>
            <a:ln w="12700" cap="flat" cmpd="sng">
              <a:solidFill>
                <a:schemeClr val="tx1"/>
              </a:solidFill>
              <a:prstDash val="solid"/>
              <a:round/>
              <a:headEnd type="none" w="sm" len="sm"/>
              <a:tailEnd type="none" w="sm" len="sm"/>
            </a:ln>
            <a:effectLst/>
          </p:spPr>
          <p:txBody>
            <a:bodyPr/>
            <a:lstStyle/>
            <a:p>
              <a:endParaRPr lang="en-US">
                <a:solidFill>
                  <a:srgbClr val="000000"/>
                </a:solidFill>
              </a:endParaRPr>
            </a:p>
          </p:txBody>
        </p:sp>
        <p:sp>
          <p:nvSpPr>
            <p:cNvPr id="106514" name="Freeform 18"/>
            <p:cNvSpPr>
              <a:spLocks/>
            </p:cNvSpPr>
            <p:nvPr/>
          </p:nvSpPr>
          <p:spPr bwMode="auto">
            <a:xfrm>
              <a:off x="576" y="3216"/>
              <a:ext cx="960" cy="240"/>
            </a:xfrm>
            <a:custGeom>
              <a:avLst/>
              <a:gdLst/>
              <a:ahLst/>
              <a:cxnLst>
                <a:cxn ang="0">
                  <a:pos x="0" y="0"/>
                </a:cxn>
                <a:cxn ang="0">
                  <a:pos x="96" y="192"/>
                </a:cxn>
                <a:cxn ang="0">
                  <a:pos x="336" y="384"/>
                </a:cxn>
                <a:cxn ang="0">
                  <a:pos x="720" y="528"/>
                </a:cxn>
                <a:cxn ang="0">
                  <a:pos x="1344" y="576"/>
                </a:cxn>
              </a:cxnLst>
              <a:rect l="0" t="0" r="r" b="b"/>
              <a:pathLst>
                <a:path w="1344" h="576">
                  <a:moveTo>
                    <a:pt x="0" y="0"/>
                  </a:moveTo>
                  <a:cubicBezTo>
                    <a:pt x="20" y="64"/>
                    <a:pt x="40" y="128"/>
                    <a:pt x="96" y="192"/>
                  </a:cubicBezTo>
                  <a:cubicBezTo>
                    <a:pt x="152" y="256"/>
                    <a:pt x="232" y="328"/>
                    <a:pt x="336" y="384"/>
                  </a:cubicBezTo>
                  <a:cubicBezTo>
                    <a:pt x="440" y="440"/>
                    <a:pt x="552" y="496"/>
                    <a:pt x="720" y="528"/>
                  </a:cubicBezTo>
                  <a:cubicBezTo>
                    <a:pt x="888" y="560"/>
                    <a:pt x="1116" y="568"/>
                    <a:pt x="1344" y="576"/>
                  </a:cubicBezTo>
                </a:path>
              </a:pathLst>
            </a:custGeom>
            <a:noFill/>
            <a:ln w="12700" cap="flat" cmpd="sng">
              <a:solidFill>
                <a:schemeClr val="tx1"/>
              </a:solidFill>
              <a:prstDash val="solid"/>
              <a:round/>
              <a:headEnd type="none" w="sm" len="sm"/>
              <a:tailEnd type="none" w="sm" len="sm"/>
            </a:ln>
            <a:effectLst/>
          </p:spPr>
          <p:txBody>
            <a:bodyPr/>
            <a:lstStyle/>
            <a:p>
              <a:endParaRPr lang="en-US">
                <a:solidFill>
                  <a:srgbClr val="000000"/>
                </a:solidFill>
              </a:endParaRPr>
            </a:p>
          </p:txBody>
        </p:sp>
        <p:sp>
          <p:nvSpPr>
            <p:cNvPr id="106515" name="Freeform 19"/>
            <p:cNvSpPr>
              <a:spLocks/>
            </p:cNvSpPr>
            <p:nvPr/>
          </p:nvSpPr>
          <p:spPr bwMode="auto">
            <a:xfrm>
              <a:off x="240" y="3264"/>
              <a:ext cx="584" cy="326"/>
            </a:xfrm>
            <a:custGeom>
              <a:avLst/>
              <a:gdLst/>
              <a:ahLst/>
              <a:cxnLst>
                <a:cxn ang="0">
                  <a:pos x="0" y="456"/>
                </a:cxn>
                <a:cxn ang="0">
                  <a:pos x="200" y="448"/>
                </a:cxn>
                <a:cxn ang="0">
                  <a:pos x="392" y="304"/>
                </a:cxn>
                <a:cxn ang="0">
                  <a:pos x="440" y="64"/>
                </a:cxn>
                <a:cxn ang="0">
                  <a:pos x="488" y="64"/>
                </a:cxn>
                <a:cxn ang="0">
                  <a:pos x="536" y="448"/>
                </a:cxn>
                <a:cxn ang="0">
                  <a:pos x="584" y="544"/>
                </a:cxn>
                <a:cxn ang="0">
                  <a:pos x="776" y="496"/>
                </a:cxn>
                <a:cxn ang="0">
                  <a:pos x="920" y="448"/>
                </a:cxn>
                <a:cxn ang="0">
                  <a:pos x="1160" y="448"/>
                </a:cxn>
              </a:cxnLst>
              <a:rect l="0" t="0" r="r" b="b"/>
              <a:pathLst>
                <a:path w="1160" h="552">
                  <a:moveTo>
                    <a:pt x="0" y="456"/>
                  </a:moveTo>
                  <a:cubicBezTo>
                    <a:pt x="33" y="453"/>
                    <a:pt x="135" y="473"/>
                    <a:pt x="200" y="448"/>
                  </a:cubicBezTo>
                  <a:cubicBezTo>
                    <a:pt x="265" y="423"/>
                    <a:pt x="352" y="368"/>
                    <a:pt x="392" y="304"/>
                  </a:cubicBezTo>
                  <a:cubicBezTo>
                    <a:pt x="432" y="240"/>
                    <a:pt x="424" y="104"/>
                    <a:pt x="440" y="64"/>
                  </a:cubicBezTo>
                  <a:cubicBezTo>
                    <a:pt x="456" y="24"/>
                    <a:pt x="472" y="0"/>
                    <a:pt x="488" y="64"/>
                  </a:cubicBezTo>
                  <a:cubicBezTo>
                    <a:pt x="504" y="128"/>
                    <a:pt x="520" y="368"/>
                    <a:pt x="536" y="448"/>
                  </a:cubicBezTo>
                  <a:cubicBezTo>
                    <a:pt x="552" y="528"/>
                    <a:pt x="544" y="536"/>
                    <a:pt x="584" y="544"/>
                  </a:cubicBezTo>
                  <a:cubicBezTo>
                    <a:pt x="624" y="552"/>
                    <a:pt x="720" y="512"/>
                    <a:pt x="776" y="496"/>
                  </a:cubicBezTo>
                  <a:cubicBezTo>
                    <a:pt x="832" y="480"/>
                    <a:pt x="856" y="456"/>
                    <a:pt x="920" y="448"/>
                  </a:cubicBezTo>
                  <a:cubicBezTo>
                    <a:pt x="984" y="440"/>
                    <a:pt x="1072" y="444"/>
                    <a:pt x="1160" y="448"/>
                  </a:cubicBezTo>
                </a:path>
              </a:pathLst>
            </a:custGeom>
            <a:noFill/>
            <a:ln w="12700" cap="flat" cmpd="sng">
              <a:solidFill>
                <a:schemeClr val="tx1"/>
              </a:solidFill>
              <a:prstDash val="solid"/>
              <a:round/>
              <a:headEnd type="none" w="sm" len="sm"/>
              <a:tailEnd type="none" w="sm" len="sm"/>
            </a:ln>
            <a:effectLst/>
          </p:spPr>
          <p:txBody>
            <a:bodyPr/>
            <a:lstStyle/>
            <a:p>
              <a:endParaRPr lang="en-US">
                <a:solidFill>
                  <a:srgbClr val="000000"/>
                </a:solidFill>
              </a:endParaRPr>
            </a:p>
          </p:txBody>
        </p:sp>
        <p:sp>
          <p:nvSpPr>
            <p:cNvPr id="106516" name="Freeform 20"/>
            <p:cNvSpPr>
              <a:spLocks/>
            </p:cNvSpPr>
            <p:nvPr/>
          </p:nvSpPr>
          <p:spPr bwMode="auto">
            <a:xfrm>
              <a:off x="1392" y="3456"/>
              <a:ext cx="584" cy="134"/>
            </a:xfrm>
            <a:custGeom>
              <a:avLst/>
              <a:gdLst/>
              <a:ahLst/>
              <a:cxnLst>
                <a:cxn ang="0">
                  <a:pos x="0" y="456"/>
                </a:cxn>
                <a:cxn ang="0">
                  <a:pos x="200" y="448"/>
                </a:cxn>
                <a:cxn ang="0">
                  <a:pos x="392" y="304"/>
                </a:cxn>
                <a:cxn ang="0">
                  <a:pos x="440" y="64"/>
                </a:cxn>
                <a:cxn ang="0">
                  <a:pos x="488" y="64"/>
                </a:cxn>
                <a:cxn ang="0">
                  <a:pos x="536" y="448"/>
                </a:cxn>
                <a:cxn ang="0">
                  <a:pos x="584" y="544"/>
                </a:cxn>
                <a:cxn ang="0">
                  <a:pos x="776" y="496"/>
                </a:cxn>
                <a:cxn ang="0">
                  <a:pos x="920" y="448"/>
                </a:cxn>
                <a:cxn ang="0">
                  <a:pos x="1160" y="448"/>
                </a:cxn>
              </a:cxnLst>
              <a:rect l="0" t="0" r="r" b="b"/>
              <a:pathLst>
                <a:path w="1160" h="552">
                  <a:moveTo>
                    <a:pt x="0" y="456"/>
                  </a:moveTo>
                  <a:cubicBezTo>
                    <a:pt x="33" y="453"/>
                    <a:pt x="135" y="473"/>
                    <a:pt x="200" y="448"/>
                  </a:cubicBezTo>
                  <a:cubicBezTo>
                    <a:pt x="265" y="423"/>
                    <a:pt x="352" y="368"/>
                    <a:pt x="392" y="304"/>
                  </a:cubicBezTo>
                  <a:cubicBezTo>
                    <a:pt x="432" y="240"/>
                    <a:pt x="424" y="104"/>
                    <a:pt x="440" y="64"/>
                  </a:cubicBezTo>
                  <a:cubicBezTo>
                    <a:pt x="456" y="24"/>
                    <a:pt x="472" y="0"/>
                    <a:pt x="488" y="64"/>
                  </a:cubicBezTo>
                  <a:cubicBezTo>
                    <a:pt x="504" y="128"/>
                    <a:pt x="520" y="368"/>
                    <a:pt x="536" y="448"/>
                  </a:cubicBezTo>
                  <a:cubicBezTo>
                    <a:pt x="552" y="528"/>
                    <a:pt x="544" y="536"/>
                    <a:pt x="584" y="544"/>
                  </a:cubicBezTo>
                  <a:cubicBezTo>
                    <a:pt x="624" y="552"/>
                    <a:pt x="720" y="512"/>
                    <a:pt x="776" y="496"/>
                  </a:cubicBezTo>
                  <a:cubicBezTo>
                    <a:pt x="832" y="480"/>
                    <a:pt x="856" y="456"/>
                    <a:pt x="920" y="448"/>
                  </a:cubicBezTo>
                  <a:cubicBezTo>
                    <a:pt x="984" y="440"/>
                    <a:pt x="1072" y="444"/>
                    <a:pt x="1160" y="448"/>
                  </a:cubicBezTo>
                </a:path>
              </a:pathLst>
            </a:custGeom>
            <a:noFill/>
            <a:ln w="12700" cap="flat" cmpd="sng">
              <a:solidFill>
                <a:schemeClr val="tx1"/>
              </a:solidFill>
              <a:prstDash val="solid"/>
              <a:round/>
              <a:headEnd type="none" w="sm" len="sm"/>
              <a:tailEnd type="none" w="sm" len="sm"/>
            </a:ln>
            <a:effectLst/>
          </p:spPr>
          <p:txBody>
            <a:bodyPr/>
            <a:lstStyle/>
            <a:p>
              <a:endParaRPr lang="en-US">
                <a:solidFill>
                  <a:srgbClr val="000000"/>
                </a:solidFill>
              </a:endParaRPr>
            </a:p>
          </p:txBody>
        </p:sp>
        <p:sp>
          <p:nvSpPr>
            <p:cNvPr id="106517" name="Text Box 21"/>
            <p:cNvSpPr txBox="1">
              <a:spLocks noChangeArrowheads="1"/>
            </p:cNvSpPr>
            <p:nvPr/>
          </p:nvSpPr>
          <p:spPr bwMode="auto">
            <a:xfrm>
              <a:off x="1152" y="2928"/>
              <a:ext cx="1206" cy="288"/>
            </a:xfrm>
            <a:prstGeom prst="rect">
              <a:avLst/>
            </a:prstGeom>
            <a:noFill/>
            <a:ln w="12700">
              <a:noFill/>
              <a:miter lim="800000"/>
              <a:headEnd type="none" w="sm" len="sm"/>
              <a:tailEnd type="none" w="sm" len="sm"/>
            </a:ln>
            <a:effectLst/>
          </p:spPr>
          <p:txBody>
            <a:bodyPr wrap="none">
              <a:spAutoFit/>
            </a:bodyPr>
            <a:lstStyle/>
            <a:p>
              <a:pPr eaLnBrk="0" hangingPunct="0"/>
              <a:r>
                <a:rPr lang="en-US" sz="2400">
                  <a:solidFill>
                    <a:srgbClr val="000000"/>
                  </a:solidFill>
                </a:rPr>
                <a:t>Amplification</a:t>
              </a:r>
            </a:p>
          </p:txBody>
        </p:sp>
        <p:sp>
          <p:nvSpPr>
            <p:cNvPr id="106518" name="Freeform 22"/>
            <p:cNvSpPr>
              <a:spLocks/>
            </p:cNvSpPr>
            <p:nvPr/>
          </p:nvSpPr>
          <p:spPr bwMode="auto">
            <a:xfrm>
              <a:off x="2592" y="3216"/>
              <a:ext cx="584" cy="326"/>
            </a:xfrm>
            <a:custGeom>
              <a:avLst/>
              <a:gdLst/>
              <a:ahLst/>
              <a:cxnLst>
                <a:cxn ang="0">
                  <a:pos x="0" y="456"/>
                </a:cxn>
                <a:cxn ang="0">
                  <a:pos x="200" y="448"/>
                </a:cxn>
                <a:cxn ang="0">
                  <a:pos x="392" y="304"/>
                </a:cxn>
                <a:cxn ang="0">
                  <a:pos x="440" y="64"/>
                </a:cxn>
                <a:cxn ang="0">
                  <a:pos x="488" y="64"/>
                </a:cxn>
                <a:cxn ang="0">
                  <a:pos x="536" y="448"/>
                </a:cxn>
                <a:cxn ang="0">
                  <a:pos x="584" y="544"/>
                </a:cxn>
                <a:cxn ang="0">
                  <a:pos x="776" y="496"/>
                </a:cxn>
                <a:cxn ang="0">
                  <a:pos x="920" y="448"/>
                </a:cxn>
                <a:cxn ang="0">
                  <a:pos x="1160" y="448"/>
                </a:cxn>
              </a:cxnLst>
              <a:rect l="0" t="0" r="r" b="b"/>
              <a:pathLst>
                <a:path w="1160" h="552">
                  <a:moveTo>
                    <a:pt x="0" y="456"/>
                  </a:moveTo>
                  <a:cubicBezTo>
                    <a:pt x="33" y="453"/>
                    <a:pt x="135" y="473"/>
                    <a:pt x="200" y="448"/>
                  </a:cubicBezTo>
                  <a:cubicBezTo>
                    <a:pt x="265" y="423"/>
                    <a:pt x="352" y="368"/>
                    <a:pt x="392" y="304"/>
                  </a:cubicBezTo>
                  <a:cubicBezTo>
                    <a:pt x="432" y="240"/>
                    <a:pt x="424" y="104"/>
                    <a:pt x="440" y="64"/>
                  </a:cubicBezTo>
                  <a:cubicBezTo>
                    <a:pt x="456" y="24"/>
                    <a:pt x="472" y="0"/>
                    <a:pt x="488" y="64"/>
                  </a:cubicBezTo>
                  <a:cubicBezTo>
                    <a:pt x="504" y="128"/>
                    <a:pt x="520" y="368"/>
                    <a:pt x="536" y="448"/>
                  </a:cubicBezTo>
                  <a:cubicBezTo>
                    <a:pt x="552" y="528"/>
                    <a:pt x="544" y="536"/>
                    <a:pt x="584" y="544"/>
                  </a:cubicBezTo>
                  <a:cubicBezTo>
                    <a:pt x="624" y="552"/>
                    <a:pt x="720" y="512"/>
                    <a:pt x="776" y="496"/>
                  </a:cubicBezTo>
                  <a:cubicBezTo>
                    <a:pt x="832" y="480"/>
                    <a:pt x="856" y="456"/>
                    <a:pt x="920" y="448"/>
                  </a:cubicBezTo>
                  <a:cubicBezTo>
                    <a:pt x="984" y="440"/>
                    <a:pt x="1072" y="444"/>
                    <a:pt x="1160" y="448"/>
                  </a:cubicBezTo>
                </a:path>
              </a:pathLst>
            </a:custGeom>
            <a:noFill/>
            <a:ln w="12700" cap="flat" cmpd="sng">
              <a:solidFill>
                <a:schemeClr val="tx1"/>
              </a:solidFill>
              <a:prstDash val="solid"/>
              <a:round/>
              <a:headEnd type="none" w="sm" len="sm"/>
              <a:tailEnd type="none" w="sm" len="sm"/>
            </a:ln>
            <a:effectLst/>
          </p:spPr>
          <p:txBody>
            <a:bodyPr/>
            <a:lstStyle/>
            <a:p>
              <a:endParaRPr lang="en-US">
                <a:solidFill>
                  <a:srgbClr val="000000"/>
                </a:solidFill>
              </a:endParaRPr>
            </a:p>
          </p:txBody>
        </p:sp>
        <p:sp>
          <p:nvSpPr>
            <p:cNvPr id="106519" name="Freeform 23"/>
            <p:cNvSpPr>
              <a:spLocks/>
            </p:cNvSpPr>
            <p:nvPr/>
          </p:nvSpPr>
          <p:spPr bwMode="auto">
            <a:xfrm>
              <a:off x="2592" y="3504"/>
              <a:ext cx="584" cy="134"/>
            </a:xfrm>
            <a:custGeom>
              <a:avLst/>
              <a:gdLst/>
              <a:ahLst/>
              <a:cxnLst>
                <a:cxn ang="0">
                  <a:pos x="0" y="456"/>
                </a:cxn>
                <a:cxn ang="0">
                  <a:pos x="200" y="448"/>
                </a:cxn>
                <a:cxn ang="0">
                  <a:pos x="392" y="304"/>
                </a:cxn>
                <a:cxn ang="0">
                  <a:pos x="440" y="64"/>
                </a:cxn>
                <a:cxn ang="0">
                  <a:pos x="488" y="64"/>
                </a:cxn>
                <a:cxn ang="0">
                  <a:pos x="536" y="448"/>
                </a:cxn>
                <a:cxn ang="0">
                  <a:pos x="584" y="544"/>
                </a:cxn>
                <a:cxn ang="0">
                  <a:pos x="776" y="496"/>
                </a:cxn>
                <a:cxn ang="0">
                  <a:pos x="920" y="448"/>
                </a:cxn>
                <a:cxn ang="0">
                  <a:pos x="1160" y="448"/>
                </a:cxn>
              </a:cxnLst>
              <a:rect l="0" t="0" r="r" b="b"/>
              <a:pathLst>
                <a:path w="1160" h="552">
                  <a:moveTo>
                    <a:pt x="0" y="456"/>
                  </a:moveTo>
                  <a:cubicBezTo>
                    <a:pt x="33" y="453"/>
                    <a:pt x="135" y="473"/>
                    <a:pt x="200" y="448"/>
                  </a:cubicBezTo>
                  <a:cubicBezTo>
                    <a:pt x="265" y="423"/>
                    <a:pt x="352" y="368"/>
                    <a:pt x="392" y="304"/>
                  </a:cubicBezTo>
                  <a:cubicBezTo>
                    <a:pt x="432" y="240"/>
                    <a:pt x="424" y="104"/>
                    <a:pt x="440" y="64"/>
                  </a:cubicBezTo>
                  <a:cubicBezTo>
                    <a:pt x="456" y="24"/>
                    <a:pt x="472" y="0"/>
                    <a:pt x="488" y="64"/>
                  </a:cubicBezTo>
                  <a:cubicBezTo>
                    <a:pt x="504" y="128"/>
                    <a:pt x="520" y="368"/>
                    <a:pt x="536" y="448"/>
                  </a:cubicBezTo>
                  <a:cubicBezTo>
                    <a:pt x="552" y="528"/>
                    <a:pt x="544" y="536"/>
                    <a:pt x="584" y="544"/>
                  </a:cubicBezTo>
                  <a:cubicBezTo>
                    <a:pt x="624" y="552"/>
                    <a:pt x="720" y="512"/>
                    <a:pt x="776" y="496"/>
                  </a:cubicBezTo>
                  <a:cubicBezTo>
                    <a:pt x="832" y="480"/>
                    <a:pt x="856" y="456"/>
                    <a:pt x="920" y="448"/>
                  </a:cubicBezTo>
                  <a:cubicBezTo>
                    <a:pt x="984" y="440"/>
                    <a:pt x="1072" y="444"/>
                    <a:pt x="1160" y="448"/>
                  </a:cubicBezTo>
                </a:path>
              </a:pathLst>
            </a:custGeom>
            <a:noFill/>
            <a:ln w="12700" cap="flat" cmpd="sng">
              <a:solidFill>
                <a:schemeClr val="tx1"/>
              </a:solidFill>
              <a:prstDash val="solid"/>
              <a:round/>
              <a:headEnd type="none" w="sm" len="sm"/>
              <a:tailEnd type="none" w="sm" len="sm"/>
            </a:ln>
            <a:effectLst/>
          </p:spPr>
          <p:txBody>
            <a:bodyPr/>
            <a:lstStyle/>
            <a:p>
              <a:endParaRPr lang="en-US">
                <a:solidFill>
                  <a:srgbClr val="000000"/>
                </a:solidFill>
              </a:endParaRPr>
            </a:p>
          </p:txBody>
        </p:sp>
        <p:sp>
          <p:nvSpPr>
            <p:cNvPr id="106520" name="Freeform 24"/>
            <p:cNvSpPr>
              <a:spLocks/>
            </p:cNvSpPr>
            <p:nvPr/>
          </p:nvSpPr>
          <p:spPr bwMode="auto">
            <a:xfrm>
              <a:off x="1680" y="3264"/>
              <a:ext cx="960" cy="240"/>
            </a:xfrm>
            <a:custGeom>
              <a:avLst/>
              <a:gdLst/>
              <a:ahLst/>
              <a:cxnLst>
                <a:cxn ang="0">
                  <a:pos x="0" y="0"/>
                </a:cxn>
                <a:cxn ang="0">
                  <a:pos x="96" y="192"/>
                </a:cxn>
                <a:cxn ang="0">
                  <a:pos x="336" y="384"/>
                </a:cxn>
                <a:cxn ang="0">
                  <a:pos x="720" y="528"/>
                </a:cxn>
                <a:cxn ang="0">
                  <a:pos x="1344" y="576"/>
                </a:cxn>
              </a:cxnLst>
              <a:rect l="0" t="0" r="r" b="b"/>
              <a:pathLst>
                <a:path w="1344" h="576">
                  <a:moveTo>
                    <a:pt x="0" y="0"/>
                  </a:moveTo>
                  <a:cubicBezTo>
                    <a:pt x="20" y="64"/>
                    <a:pt x="40" y="128"/>
                    <a:pt x="96" y="192"/>
                  </a:cubicBezTo>
                  <a:cubicBezTo>
                    <a:pt x="152" y="256"/>
                    <a:pt x="232" y="328"/>
                    <a:pt x="336" y="384"/>
                  </a:cubicBezTo>
                  <a:cubicBezTo>
                    <a:pt x="440" y="440"/>
                    <a:pt x="552" y="496"/>
                    <a:pt x="720" y="528"/>
                  </a:cubicBezTo>
                  <a:cubicBezTo>
                    <a:pt x="888" y="560"/>
                    <a:pt x="1116" y="568"/>
                    <a:pt x="1344" y="576"/>
                  </a:cubicBezTo>
                </a:path>
              </a:pathLst>
            </a:custGeom>
            <a:noFill/>
            <a:ln w="12700" cap="flat" cmpd="sng">
              <a:solidFill>
                <a:schemeClr val="tx1"/>
              </a:solidFill>
              <a:prstDash val="solid"/>
              <a:round/>
              <a:headEnd type="none" w="sm" len="sm"/>
              <a:tailEnd type="none" w="sm" len="sm"/>
            </a:ln>
            <a:effectLst/>
          </p:spPr>
          <p:txBody>
            <a:bodyPr/>
            <a:lstStyle/>
            <a:p>
              <a:endParaRPr lang="en-US">
                <a:solidFill>
                  <a:srgbClr val="000000"/>
                </a:solidFill>
              </a:endParaRPr>
            </a:p>
          </p:txBody>
        </p:sp>
        <p:sp>
          <p:nvSpPr>
            <p:cNvPr id="106521" name="Freeform 25"/>
            <p:cNvSpPr>
              <a:spLocks/>
            </p:cNvSpPr>
            <p:nvPr/>
          </p:nvSpPr>
          <p:spPr bwMode="auto">
            <a:xfrm>
              <a:off x="2976" y="3216"/>
              <a:ext cx="960" cy="240"/>
            </a:xfrm>
            <a:custGeom>
              <a:avLst/>
              <a:gdLst/>
              <a:ahLst/>
              <a:cxnLst>
                <a:cxn ang="0">
                  <a:pos x="0" y="0"/>
                </a:cxn>
                <a:cxn ang="0">
                  <a:pos x="96" y="192"/>
                </a:cxn>
                <a:cxn ang="0">
                  <a:pos x="336" y="384"/>
                </a:cxn>
                <a:cxn ang="0">
                  <a:pos x="720" y="528"/>
                </a:cxn>
                <a:cxn ang="0">
                  <a:pos x="1344" y="576"/>
                </a:cxn>
              </a:cxnLst>
              <a:rect l="0" t="0" r="r" b="b"/>
              <a:pathLst>
                <a:path w="1344" h="576">
                  <a:moveTo>
                    <a:pt x="0" y="0"/>
                  </a:moveTo>
                  <a:cubicBezTo>
                    <a:pt x="20" y="64"/>
                    <a:pt x="40" y="128"/>
                    <a:pt x="96" y="192"/>
                  </a:cubicBezTo>
                  <a:cubicBezTo>
                    <a:pt x="152" y="256"/>
                    <a:pt x="232" y="328"/>
                    <a:pt x="336" y="384"/>
                  </a:cubicBezTo>
                  <a:cubicBezTo>
                    <a:pt x="440" y="440"/>
                    <a:pt x="552" y="496"/>
                    <a:pt x="720" y="528"/>
                  </a:cubicBezTo>
                  <a:cubicBezTo>
                    <a:pt x="888" y="560"/>
                    <a:pt x="1116" y="568"/>
                    <a:pt x="1344" y="576"/>
                  </a:cubicBezTo>
                </a:path>
              </a:pathLst>
            </a:custGeom>
            <a:noFill/>
            <a:ln w="12700" cap="flat" cmpd="sng">
              <a:solidFill>
                <a:schemeClr val="tx1"/>
              </a:solidFill>
              <a:prstDash val="solid"/>
              <a:round/>
              <a:headEnd type="none" w="sm" len="sm"/>
              <a:tailEnd type="none" w="sm" len="sm"/>
            </a:ln>
            <a:effectLst/>
          </p:spPr>
          <p:txBody>
            <a:bodyPr/>
            <a:lstStyle/>
            <a:p>
              <a:endParaRPr lang="en-US">
                <a:solidFill>
                  <a:srgbClr val="000000"/>
                </a:solidFill>
              </a:endParaRPr>
            </a:p>
          </p:txBody>
        </p:sp>
        <p:sp>
          <p:nvSpPr>
            <p:cNvPr id="106522" name="Text Box 26"/>
            <p:cNvSpPr txBox="1">
              <a:spLocks noChangeArrowheads="1"/>
            </p:cNvSpPr>
            <p:nvPr/>
          </p:nvSpPr>
          <p:spPr bwMode="auto">
            <a:xfrm>
              <a:off x="3542" y="2953"/>
              <a:ext cx="1857" cy="288"/>
            </a:xfrm>
            <a:prstGeom prst="rect">
              <a:avLst/>
            </a:prstGeom>
            <a:noFill/>
            <a:ln w="12700">
              <a:noFill/>
              <a:miter lim="800000"/>
              <a:headEnd type="none" w="sm" len="sm"/>
              <a:tailEnd type="none" w="sm" len="sm"/>
            </a:ln>
            <a:effectLst/>
          </p:spPr>
          <p:txBody>
            <a:bodyPr wrap="none">
              <a:spAutoFit/>
            </a:bodyPr>
            <a:lstStyle/>
            <a:p>
              <a:pPr eaLnBrk="0" hangingPunct="0"/>
              <a:r>
                <a:rPr lang="en-US" sz="2400">
                  <a:solidFill>
                    <a:srgbClr val="000000"/>
                  </a:solidFill>
                </a:rPr>
                <a:t>Saltatory conduction</a:t>
              </a:r>
            </a:p>
          </p:txBody>
        </p:sp>
      </p:grpSp>
      <p:sp>
        <p:nvSpPr>
          <p:cNvPr id="3" name="Content Placeholder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220663" y="547688"/>
            <a:ext cx="8494712" cy="4462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p:cNvPicPr>
            <a:picLocks noChangeAspect="1" noChangeArrowheads="1"/>
          </p:cNvPicPr>
          <p:nvPr/>
        </p:nvPicPr>
        <p:blipFill>
          <a:blip r:embed="rId2" cstate="print"/>
          <a:srcRect/>
          <a:stretch>
            <a:fillRect/>
          </a:stretch>
        </p:blipFill>
        <p:spPr bwMode="auto">
          <a:xfrm>
            <a:off x="3059113" y="0"/>
            <a:ext cx="4418012" cy="6858000"/>
          </a:xfrm>
          <a:prstGeom prst="rect">
            <a:avLst/>
          </a:prstGeom>
          <a:noFill/>
          <a:ln w="9525">
            <a:noFill/>
            <a:miter lim="800000"/>
            <a:headEnd/>
            <a:tailEnd/>
          </a:ln>
        </p:spPr>
      </p:pic>
      <p:sp>
        <p:nvSpPr>
          <p:cNvPr id="48131" name="TextBox 2"/>
          <p:cNvSpPr txBox="1">
            <a:spLocks noChangeArrowheads="1"/>
          </p:cNvSpPr>
          <p:nvPr/>
        </p:nvSpPr>
        <p:spPr bwMode="auto">
          <a:xfrm>
            <a:off x="0" y="6572250"/>
            <a:ext cx="2701925" cy="307975"/>
          </a:xfrm>
          <a:prstGeom prst="rect">
            <a:avLst/>
          </a:prstGeom>
          <a:noFill/>
          <a:ln w="9525">
            <a:noFill/>
            <a:miter lim="800000"/>
            <a:headEnd/>
            <a:tailEnd/>
          </a:ln>
        </p:spPr>
        <p:txBody>
          <a:bodyPr wrap="none">
            <a:spAutoFit/>
          </a:bodyPr>
          <a:lstStyle/>
          <a:p>
            <a:r>
              <a:rPr lang="en-US" sz="1400">
                <a:solidFill>
                  <a:srgbClr val="000000"/>
                </a:solidFill>
              </a:rPr>
              <a:t>Nicholls “From Neuron to Brain”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1676400" y="0"/>
          <a:ext cx="5999163" cy="4981575"/>
        </p:xfrm>
        <a:graphic>
          <a:graphicData uri="http://schemas.openxmlformats.org/presentationml/2006/ole">
            <mc:AlternateContent xmlns:mc="http://schemas.openxmlformats.org/markup-compatibility/2006">
              <mc:Choice xmlns:v="urn:schemas-microsoft-com:vml" Requires="v">
                <p:oleObj spid="_x0000_s123934" name="Image" r:id="rId3" imgW="5997882" imgH="4981292" progId="">
                  <p:embed/>
                </p:oleObj>
              </mc:Choice>
              <mc:Fallback>
                <p:oleObj name="Image" r:id="rId3" imgW="5997882" imgH="4981292"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0"/>
                        <a:ext cx="5999163"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3"/>
          <p:cNvGraphicFramePr>
            <a:graphicFrameLocks noChangeAspect="1"/>
          </p:cNvGraphicFramePr>
          <p:nvPr/>
        </p:nvGraphicFramePr>
        <p:xfrm>
          <a:off x="2438400" y="5130800"/>
          <a:ext cx="4410075" cy="1727200"/>
        </p:xfrm>
        <a:graphic>
          <a:graphicData uri="http://schemas.openxmlformats.org/presentationml/2006/ole">
            <mc:AlternateContent xmlns:mc="http://schemas.openxmlformats.org/markup-compatibility/2006">
              <mc:Choice xmlns:v="urn:schemas-microsoft-com:vml" Requires="v">
                <p:oleObj spid="_x0000_s123935" name="Image" r:id="rId5" imgW="4409460" imgH="1728203" progId="">
                  <p:embed/>
                </p:oleObj>
              </mc:Choice>
              <mc:Fallback>
                <p:oleObj name="Image" r:id="rId5" imgW="4409460" imgH="1728203"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5130800"/>
                        <a:ext cx="4410075"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p:cNvPicPr>
            <a:picLocks noChangeAspect="1" noChangeArrowheads="1"/>
          </p:cNvPicPr>
          <p:nvPr/>
        </p:nvPicPr>
        <p:blipFill>
          <a:blip r:embed="rId2" cstate="print"/>
          <a:srcRect/>
          <a:stretch>
            <a:fillRect/>
          </a:stretch>
        </p:blipFill>
        <p:spPr bwMode="auto">
          <a:xfrm>
            <a:off x="755650" y="0"/>
            <a:ext cx="6877050" cy="4852988"/>
          </a:xfrm>
          <a:prstGeom prst="rect">
            <a:avLst/>
          </a:prstGeom>
          <a:noFill/>
          <a:ln w="9525">
            <a:noFill/>
            <a:miter lim="800000"/>
            <a:headEnd/>
            <a:tailEnd/>
          </a:ln>
        </p:spPr>
      </p:pic>
      <p:pic>
        <p:nvPicPr>
          <p:cNvPr id="72707" name="Picture 5"/>
          <p:cNvPicPr>
            <a:picLocks noChangeAspect="1" noChangeArrowheads="1"/>
          </p:cNvPicPr>
          <p:nvPr/>
        </p:nvPicPr>
        <p:blipFill>
          <a:blip r:embed="rId3" cstate="print"/>
          <a:srcRect/>
          <a:stretch>
            <a:fillRect/>
          </a:stretch>
        </p:blipFill>
        <p:spPr bwMode="auto">
          <a:xfrm>
            <a:off x="2124075" y="4657725"/>
            <a:ext cx="6361113" cy="2371725"/>
          </a:xfrm>
          <a:prstGeom prst="rect">
            <a:avLst/>
          </a:prstGeom>
          <a:noFill/>
          <a:ln w="9525">
            <a:noFill/>
            <a:miter lim="800000"/>
            <a:headEnd/>
            <a:tailEnd/>
          </a:ln>
        </p:spPr>
      </p:pic>
      <p:sp>
        <p:nvSpPr>
          <p:cNvPr id="72708" name="TextBox 3"/>
          <p:cNvSpPr txBox="1">
            <a:spLocks noChangeArrowheads="1"/>
          </p:cNvSpPr>
          <p:nvPr/>
        </p:nvSpPr>
        <p:spPr bwMode="auto">
          <a:xfrm>
            <a:off x="0" y="6572250"/>
            <a:ext cx="2701925" cy="307975"/>
          </a:xfrm>
          <a:prstGeom prst="rect">
            <a:avLst/>
          </a:prstGeom>
          <a:noFill/>
          <a:ln w="9525">
            <a:noFill/>
            <a:miter lim="800000"/>
            <a:headEnd/>
            <a:tailEnd/>
          </a:ln>
        </p:spPr>
        <p:txBody>
          <a:bodyPr wrap="none">
            <a:spAutoFit/>
          </a:bodyPr>
          <a:lstStyle/>
          <a:p>
            <a:r>
              <a:rPr lang="en-US" sz="1400">
                <a:solidFill>
                  <a:srgbClr val="000000"/>
                </a:solidFill>
              </a:rPr>
              <a:t>Nicholls “From Neuron to Brain”</a:t>
            </a:r>
          </a:p>
        </p:txBody>
      </p:sp>
      <p:sp>
        <p:nvSpPr>
          <p:cNvPr id="5" name="TextBox 4"/>
          <p:cNvSpPr txBox="1"/>
          <p:nvPr/>
        </p:nvSpPr>
        <p:spPr>
          <a:xfrm>
            <a:off x="827584" y="980728"/>
            <a:ext cx="1858201" cy="369332"/>
          </a:xfrm>
          <a:prstGeom prst="rect">
            <a:avLst/>
          </a:prstGeom>
          <a:noFill/>
        </p:spPr>
        <p:txBody>
          <a:bodyPr wrap="none" rtlCol="0">
            <a:spAutoFit/>
          </a:bodyPr>
          <a:lstStyle/>
          <a:p>
            <a:r>
              <a:rPr lang="en-US" dirty="0">
                <a:solidFill>
                  <a:srgbClr val="000000"/>
                </a:solidFill>
              </a:rPr>
              <a:t>I</a:t>
            </a:r>
            <a:r>
              <a:rPr lang="en-US" baseline="-25000" dirty="0">
                <a:solidFill>
                  <a:srgbClr val="000000"/>
                </a:solidFill>
              </a:rPr>
              <a:t>K</a:t>
            </a:r>
            <a:r>
              <a:rPr lang="en-US" dirty="0">
                <a:solidFill>
                  <a:srgbClr val="000000"/>
                </a:solidFill>
              </a:rPr>
              <a:t> = </a:t>
            </a:r>
            <a:r>
              <a:rPr lang="en-US" dirty="0" err="1">
                <a:solidFill>
                  <a:srgbClr val="000000"/>
                </a:solidFill>
              </a:rPr>
              <a:t>g</a:t>
            </a:r>
            <a:r>
              <a:rPr lang="en-US" baseline="-25000" dirty="0" err="1">
                <a:solidFill>
                  <a:srgbClr val="000000"/>
                </a:solidFill>
              </a:rPr>
              <a:t>K</a:t>
            </a:r>
            <a:r>
              <a:rPr lang="en-US" dirty="0">
                <a:solidFill>
                  <a:srgbClr val="000000"/>
                </a:solidFill>
              </a:rPr>
              <a:t> (</a:t>
            </a:r>
            <a:r>
              <a:rPr lang="en-US" dirty="0" err="1">
                <a:solidFill>
                  <a:srgbClr val="000000"/>
                </a:solidFill>
              </a:rPr>
              <a:t>E</a:t>
            </a:r>
            <a:r>
              <a:rPr lang="en-US" baseline="-25000" dirty="0" err="1">
                <a:solidFill>
                  <a:srgbClr val="000000"/>
                </a:solidFill>
              </a:rPr>
              <a:t>m</a:t>
            </a:r>
            <a:r>
              <a:rPr lang="en-US" dirty="0">
                <a:solidFill>
                  <a:srgbClr val="000000"/>
                </a:solidFill>
              </a:rPr>
              <a:t> – E</a:t>
            </a:r>
            <a:r>
              <a:rPr lang="en-US" baseline="-25000" dirty="0">
                <a:solidFill>
                  <a:srgbClr val="000000"/>
                </a:solidFill>
              </a:rPr>
              <a:t>K</a:t>
            </a:r>
            <a:r>
              <a:rPr lang="en-US" dirty="0">
                <a:solidFill>
                  <a:srgbClr val="000000"/>
                </a:solidFill>
              </a:rPr>
              <a:t>)</a:t>
            </a:r>
          </a:p>
        </p:txBody>
      </p:sp>
      <p:cxnSp>
        <p:nvCxnSpPr>
          <p:cNvPr id="7" name="Elbow Connector 6"/>
          <p:cNvCxnSpPr>
            <a:stCxn id="5" idx="3"/>
          </p:cNvCxnSpPr>
          <p:nvPr/>
        </p:nvCxnSpPr>
        <p:spPr>
          <a:xfrm>
            <a:off x="2685785" y="1165394"/>
            <a:ext cx="1094127" cy="391398"/>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27584" y="908720"/>
            <a:ext cx="1872208"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p:cNvPicPr>
            <a:picLocks noChangeAspect="1" noChangeArrowheads="1"/>
          </p:cNvPicPr>
          <p:nvPr/>
        </p:nvPicPr>
        <p:blipFill>
          <a:blip r:embed="rId2" cstate="print"/>
          <a:srcRect/>
          <a:stretch>
            <a:fillRect/>
          </a:stretch>
        </p:blipFill>
        <p:spPr bwMode="auto">
          <a:xfrm>
            <a:off x="755650" y="0"/>
            <a:ext cx="6877050" cy="4852988"/>
          </a:xfrm>
          <a:prstGeom prst="rect">
            <a:avLst/>
          </a:prstGeom>
          <a:noFill/>
          <a:ln w="9525">
            <a:noFill/>
            <a:miter lim="800000"/>
            <a:headEnd/>
            <a:tailEnd/>
          </a:ln>
        </p:spPr>
      </p:pic>
      <p:pic>
        <p:nvPicPr>
          <p:cNvPr id="72707" name="Picture 5"/>
          <p:cNvPicPr>
            <a:picLocks noChangeAspect="1" noChangeArrowheads="1"/>
          </p:cNvPicPr>
          <p:nvPr/>
        </p:nvPicPr>
        <p:blipFill>
          <a:blip r:embed="rId3" cstate="print"/>
          <a:srcRect/>
          <a:stretch>
            <a:fillRect/>
          </a:stretch>
        </p:blipFill>
        <p:spPr bwMode="auto">
          <a:xfrm>
            <a:off x="2124075" y="4657725"/>
            <a:ext cx="6361113" cy="2371725"/>
          </a:xfrm>
          <a:prstGeom prst="rect">
            <a:avLst/>
          </a:prstGeom>
          <a:noFill/>
          <a:ln w="9525">
            <a:noFill/>
            <a:miter lim="800000"/>
            <a:headEnd/>
            <a:tailEnd/>
          </a:ln>
        </p:spPr>
      </p:pic>
      <p:sp>
        <p:nvSpPr>
          <p:cNvPr id="72708" name="TextBox 3"/>
          <p:cNvSpPr txBox="1">
            <a:spLocks noChangeArrowheads="1"/>
          </p:cNvSpPr>
          <p:nvPr/>
        </p:nvSpPr>
        <p:spPr bwMode="auto">
          <a:xfrm>
            <a:off x="0" y="6572250"/>
            <a:ext cx="2701925" cy="307975"/>
          </a:xfrm>
          <a:prstGeom prst="rect">
            <a:avLst/>
          </a:prstGeom>
          <a:noFill/>
          <a:ln w="9525">
            <a:noFill/>
            <a:miter lim="800000"/>
            <a:headEnd/>
            <a:tailEnd/>
          </a:ln>
        </p:spPr>
        <p:txBody>
          <a:bodyPr wrap="none">
            <a:spAutoFit/>
          </a:bodyPr>
          <a:lstStyle/>
          <a:p>
            <a:r>
              <a:rPr lang="en-US" sz="1400">
                <a:solidFill>
                  <a:srgbClr val="000000"/>
                </a:solidFill>
              </a:rPr>
              <a:t>Nicholls “From Neuron to Brain”</a:t>
            </a:r>
          </a:p>
        </p:txBody>
      </p:sp>
      <p:sp>
        <p:nvSpPr>
          <p:cNvPr id="5" name="TextBox 4"/>
          <p:cNvSpPr txBox="1"/>
          <p:nvPr/>
        </p:nvSpPr>
        <p:spPr>
          <a:xfrm>
            <a:off x="827584" y="980728"/>
            <a:ext cx="2448106" cy="369332"/>
          </a:xfrm>
          <a:prstGeom prst="rect">
            <a:avLst/>
          </a:prstGeom>
          <a:noFill/>
        </p:spPr>
        <p:txBody>
          <a:bodyPr wrap="none" rtlCol="0">
            <a:spAutoFit/>
          </a:bodyPr>
          <a:lstStyle/>
          <a:p>
            <a:r>
              <a:rPr lang="en-US" dirty="0">
                <a:solidFill>
                  <a:srgbClr val="000000"/>
                </a:solidFill>
              </a:rPr>
              <a:t>I</a:t>
            </a:r>
            <a:r>
              <a:rPr lang="en-US" baseline="-25000" dirty="0">
                <a:solidFill>
                  <a:srgbClr val="000000"/>
                </a:solidFill>
              </a:rPr>
              <a:t>K</a:t>
            </a:r>
            <a:r>
              <a:rPr lang="en-US" dirty="0">
                <a:solidFill>
                  <a:srgbClr val="00B0F0"/>
                </a:solidFill>
              </a:rPr>
              <a:t>(t)= </a:t>
            </a:r>
            <a:r>
              <a:rPr lang="en-US" dirty="0" err="1">
                <a:solidFill>
                  <a:srgbClr val="000000"/>
                </a:solidFill>
              </a:rPr>
              <a:t>g</a:t>
            </a:r>
            <a:r>
              <a:rPr lang="en-US" baseline="-25000" dirty="0" err="1">
                <a:solidFill>
                  <a:srgbClr val="000000"/>
                </a:solidFill>
              </a:rPr>
              <a:t>K</a:t>
            </a:r>
            <a:r>
              <a:rPr lang="en-US" dirty="0">
                <a:solidFill>
                  <a:srgbClr val="00B0F0"/>
                </a:solidFill>
              </a:rPr>
              <a:t>(t)</a:t>
            </a:r>
            <a:r>
              <a:rPr lang="en-US" dirty="0">
                <a:solidFill>
                  <a:srgbClr val="000000"/>
                </a:solidFill>
              </a:rPr>
              <a:t>.(</a:t>
            </a:r>
            <a:r>
              <a:rPr lang="en-US" dirty="0" err="1">
                <a:solidFill>
                  <a:srgbClr val="000000"/>
                </a:solidFill>
              </a:rPr>
              <a:t>E</a:t>
            </a:r>
            <a:r>
              <a:rPr lang="en-US" baseline="-25000" dirty="0" err="1">
                <a:solidFill>
                  <a:srgbClr val="000000"/>
                </a:solidFill>
              </a:rPr>
              <a:t>m</a:t>
            </a:r>
            <a:r>
              <a:rPr lang="en-US" dirty="0">
                <a:solidFill>
                  <a:srgbClr val="00B0F0"/>
                </a:solidFill>
              </a:rPr>
              <a:t>(t)</a:t>
            </a:r>
            <a:r>
              <a:rPr lang="en-US" dirty="0">
                <a:solidFill>
                  <a:srgbClr val="000000"/>
                </a:solidFill>
              </a:rPr>
              <a:t>– E</a:t>
            </a:r>
            <a:r>
              <a:rPr lang="en-US" baseline="-25000" dirty="0">
                <a:solidFill>
                  <a:srgbClr val="000000"/>
                </a:solidFill>
              </a:rPr>
              <a:t>K</a:t>
            </a:r>
            <a:r>
              <a:rPr lang="en-US" dirty="0">
                <a:solidFill>
                  <a:srgbClr val="000000"/>
                </a:solidFill>
              </a:rPr>
              <a:t>)</a:t>
            </a:r>
          </a:p>
        </p:txBody>
      </p:sp>
      <p:cxnSp>
        <p:nvCxnSpPr>
          <p:cNvPr id="7" name="Elbow Connector 6"/>
          <p:cNvCxnSpPr>
            <a:stCxn id="5" idx="3"/>
          </p:cNvCxnSpPr>
          <p:nvPr/>
        </p:nvCxnSpPr>
        <p:spPr>
          <a:xfrm>
            <a:off x="3275690" y="1165394"/>
            <a:ext cx="504222" cy="391398"/>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27584" y="908720"/>
            <a:ext cx="1872208"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859461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
          <p:cNvPicPr>
            <a:picLocks noChangeAspect="1" noChangeArrowheads="1"/>
          </p:cNvPicPr>
          <p:nvPr/>
        </p:nvPicPr>
        <p:blipFill>
          <a:blip r:embed="rId2" cstate="print"/>
          <a:srcRect/>
          <a:stretch>
            <a:fillRect/>
          </a:stretch>
        </p:blipFill>
        <p:spPr bwMode="auto">
          <a:xfrm>
            <a:off x="755650" y="0"/>
            <a:ext cx="6877050" cy="4852988"/>
          </a:xfrm>
          <a:prstGeom prst="rect">
            <a:avLst/>
          </a:prstGeom>
          <a:noFill/>
          <a:ln w="9525">
            <a:noFill/>
            <a:miter lim="800000"/>
            <a:headEnd/>
            <a:tailEnd/>
          </a:ln>
        </p:spPr>
      </p:pic>
      <p:pic>
        <p:nvPicPr>
          <p:cNvPr id="74755" name="Picture 5"/>
          <p:cNvPicPr>
            <a:picLocks noChangeAspect="1" noChangeArrowheads="1"/>
          </p:cNvPicPr>
          <p:nvPr/>
        </p:nvPicPr>
        <p:blipFill>
          <a:blip r:embed="rId3" cstate="print"/>
          <a:srcRect/>
          <a:stretch>
            <a:fillRect/>
          </a:stretch>
        </p:blipFill>
        <p:spPr bwMode="auto">
          <a:xfrm>
            <a:off x="2124075" y="4657725"/>
            <a:ext cx="6361113" cy="2371725"/>
          </a:xfrm>
          <a:prstGeom prst="rect">
            <a:avLst/>
          </a:prstGeom>
          <a:noFill/>
          <a:ln w="9525">
            <a:noFill/>
            <a:miter lim="800000"/>
            <a:headEnd/>
            <a:tailEnd/>
          </a:ln>
        </p:spPr>
      </p:pic>
      <p:sp>
        <p:nvSpPr>
          <p:cNvPr id="74756" name="TextBox 3"/>
          <p:cNvSpPr txBox="1">
            <a:spLocks noChangeArrowheads="1"/>
          </p:cNvSpPr>
          <p:nvPr/>
        </p:nvSpPr>
        <p:spPr bwMode="auto">
          <a:xfrm>
            <a:off x="0" y="6572250"/>
            <a:ext cx="2701925" cy="307975"/>
          </a:xfrm>
          <a:prstGeom prst="rect">
            <a:avLst/>
          </a:prstGeom>
          <a:noFill/>
          <a:ln w="9525">
            <a:noFill/>
            <a:miter lim="800000"/>
            <a:headEnd/>
            <a:tailEnd/>
          </a:ln>
        </p:spPr>
        <p:txBody>
          <a:bodyPr wrap="none">
            <a:spAutoFit/>
          </a:bodyPr>
          <a:lstStyle/>
          <a:p>
            <a:r>
              <a:rPr lang="en-US" sz="1400">
                <a:solidFill>
                  <a:srgbClr val="000000"/>
                </a:solidFill>
              </a:rPr>
              <a:t>Nicholls “From Neuron to Brain”</a:t>
            </a:r>
          </a:p>
        </p:txBody>
      </p:sp>
      <p:sp>
        <p:nvSpPr>
          <p:cNvPr id="5" name="TextBox 4"/>
          <p:cNvSpPr txBox="1"/>
          <p:nvPr/>
        </p:nvSpPr>
        <p:spPr>
          <a:xfrm>
            <a:off x="6732240" y="2852936"/>
            <a:ext cx="1944763" cy="369332"/>
          </a:xfrm>
          <a:prstGeom prst="rect">
            <a:avLst/>
          </a:prstGeom>
          <a:noFill/>
        </p:spPr>
        <p:txBody>
          <a:bodyPr wrap="none" rtlCol="0">
            <a:spAutoFit/>
          </a:bodyPr>
          <a:lstStyle/>
          <a:p>
            <a:r>
              <a:rPr lang="en-US" dirty="0" err="1">
                <a:solidFill>
                  <a:srgbClr val="000000"/>
                </a:solidFill>
              </a:rPr>
              <a:t>I</a:t>
            </a:r>
            <a:r>
              <a:rPr lang="en-US" baseline="-25000" dirty="0" err="1">
                <a:solidFill>
                  <a:srgbClr val="000000"/>
                </a:solidFill>
              </a:rPr>
              <a:t>Na</a:t>
            </a:r>
            <a:r>
              <a:rPr lang="en-US" dirty="0">
                <a:solidFill>
                  <a:srgbClr val="000000"/>
                </a:solidFill>
              </a:rPr>
              <a:t>=</a:t>
            </a:r>
            <a:r>
              <a:rPr lang="en-US" dirty="0" err="1">
                <a:solidFill>
                  <a:srgbClr val="000000"/>
                </a:solidFill>
              </a:rPr>
              <a:t>g</a:t>
            </a:r>
            <a:r>
              <a:rPr lang="en-US" baseline="-25000" dirty="0" err="1">
                <a:solidFill>
                  <a:srgbClr val="000000"/>
                </a:solidFill>
              </a:rPr>
              <a:t>Na</a:t>
            </a:r>
            <a:r>
              <a:rPr lang="en-US" dirty="0">
                <a:solidFill>
                  <a:srgbClr val="000000"/>
                </a:solidFill>
              </a:rPr>
              <a:t>(</a:t>
            </a:r>
            <a:r>
              <a:rPr lang="en-US" dirty="0" err="1">
                <a:solidFill>
                  <a:srgbClr val="000000"/>
                </a:solidFill>
              </a:rPr>
              <a:t>E</a:t>
            </a:r>
            <a:r>
              <a:rPr lang="en-US" baseline="-25000" dirty="0" err="1">
                <a:solidFill>
                  <a:srgbClr val="000000"/>
                </a:solidFill>
              </a:rPr>
              <a:t>m</a:t>
            </a:r>
            <a:r>
              <a:rPr lang="en-US" dirty="0">
                <a:solidFill>
                  <a:srgbClr val="000000"/>
                </a:solidFill>
              </a:rPr>
              <a:t> – </a:t>
            </a:r>
            <a:r>
              <a:rPr lang="en-US" dirty="0" err="1">
                <a:solidFill>
                  <a:srgbClr val="000000"/>
                </a:solidFill>
              </a:rPr>
              <a:t>E</a:t>
            </a:r>
            <a:r>
              <a:rPr lang="en-US" baseline="-25000" dirty="0" err="1">
                <a:solidFill>
                  <a:srgbClr val="000000"/>
                </a:solidFill>
              </a:rPr>
              <a:t>Na</a:t>
            </a:r>
            <a:r>
              <a:rPr lang="en-US" dirty="0">
                <a:solidFill>
                  <a:srgbClr val="000000"/>
                </a:solidFill>
              </a:rPr>
              <a:t>)</a:t>
            </a:r>
          </a:p>
        </p:txBody>
      </p:sp>
      <p:cxnSp>
        <p:nvCxnSpPr>
          <p:cNvPr id="7" name="Elbow Connector 6"/>
          <p:cNvCxnSpPr/>
          <p:nvPr/>
        </p:nvCxnSpPr>
        <p:spPr>
          <a:xfrm rot="10800000" flipV="1">
            <a:off x="3347864" y="3356992"/>
            <a:ext cx="3888432" cy="432048"/>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732240" y="2780928"/>
            <a:ext cx="1872208"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extBox 8"/>
          <p:cNvSpPr txBox="1"/>
          <p:nvPr/>
        </p:nvSpPr>
        <p:spPr>
          <a:xfrm>
            <a:off x="323529" y="4521894"/>
            <a:ext cx="1728192" cy="923330"/>
          </a:xfrm>
          <a:prstGeom prst="rect">
            <a:avLst/>
          </a:prstGeom>
          <a:noFill/>
        </p:spPr>
        <p:txBody>
          <a:bodyPr wrap="square" rtlCol="0">
            <a:spAutoFit/>
          </a:bodyPr>
          <a:lstStyle/>
          <a:p>
            <a:r>
              <a:rPr lang="en-US" dirty="0">
                <a:solidFill>
                  <a:srgbClr val="000000"/>
                </a:solidFill>
              </a:rPr>
              <a:t>2 terms: Rising phase and falling phase</a:t>
            </a:r>
          </a:p>
        </p:txBody>
      </p:sp>
      <p:cxnSp>
        <p:nvCxnSpPr>
          <p:cNvPr id="11" name="Elbow Connector 10"/>
          <p:cNvCxnSpPr/>
          <p:nvPr/>
        </p:nvCxnSpPr>
        <p:spPr>
          <a:xfrm flipV="1">
            <a:off x="1619672" y="3789040"/>
            <a:ext cx="936104" cy="648072"/>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179512" y="4437112"/>
            <a:ext cx="1872208" cy="10081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00337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cstate="print"/>
          <a:srcRect/>
          <a:stretch>
            <a:fillRect/>
          </a:stretch>
        </p:blipFill>
        <p:spPr bwMode="auto">
          <a:xfrm>
            <a:off x="72431" y="95094"/>
            <a:ext cx="8857287" cy="6762907"/>
          </a:xfrm>
          <a:prstGeom prst="rect">
            <a:avLst/>
          </a:prstGeom>
          <a:noFill/>
          <a:ln w="9525">
            <a:noFill/>
            <a:miter lim="800000"/>
            <a:headEnd/>
            <a:tailEnd/>
          </a:ln>
        </p:spPr>
      </p:pic>
    </p:spTree>
    <p:extLst>
      <p:ext uri="{BB962C8B-B14F-4D97-AF65-F5344CB8AC3E}">
        <p14:creationId xmlns:p14="http://schemas.microsoft.com/office/powerpoint/2010/main" val="397595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39762" y="142852"/>
            <a:ext cx="8867422" cy="6429420"/>
          </a:xfrm>
          <a:prstGeom prst="rect">
            <a:avLst/>
          </a:prstGeom>
          <a:noFill/>
          <a:ln w="9525">
            <a:noFill/>
            <a:miter lim="800000"/>
            <a:headEnd/>
            <a:tailEnd/>
          </a:ln>
          <a:effectLst/>
        </p:spPr>
      </p:pic>
      <p:sp>
        <p:nvSpPr>
          <p:cNvPr id="3" name="TextBox 2"/>
          <p:cNvSpPr txBox="1"/>
          <p:nvPr/>
        </p:nvSpPr>
        <p:spPr>
          <a:xfrm>
            <a:off x="6588224" y="5733256"/>
            <a:ext cx="2121093" cy="369332"/>
          </a:xfrm>
          <a:prstGeom prst="rect">
            <a:avLst/>
          </a:prstGeom>
          <a:noFill/>
          <a:ln>
            <a:noFill/>
          </a:ln>
        </p:spPr>
        <p:txBody>
          <a:bodyPr wrap="none" rtlCol="0">
            <a:spAutoFit/>
          </a:bodyPr>
          <a:lstStyle/>
          <a:p>
            <a:r>
              <a:rPr lang="en-US" dirty="0">
                <a:solidFill>
                  <a:srgbClr val="0070C0"/>
                </a:solidFill>
              </a:rPr>
              <a:t>Reversal Potential </a:t>
            </a:r>
          </a:p>
        </p:txBody>
      </p:sp>
      <p:cxnSp>
        <p:nvCxnSpPr>
          <p:cNvPr id="5" name="Elbow Connector 4"/>
          <p:cNvCxnSpPr>
            <a:stCxn id="6" idx="2"/>
          </p:cNvCxnSpPr>
          <p:nvPr/>
        </p:nvCxnSpPr>
        <p:spPr>
          <a:xfrm rot="16200000" flipH="1">
            <a:off x="6973142" y="1941710"/>
            <a:ext cx="710788" cy="391583"/>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92080" y="1412776"/>
            <a:ext cx="3681329" cy="369332"/>
          </a:xfrm>
          <a:prstGeom prst="rect">
            <a:avLst/>
          </a:prstGeom>
          <a:noFill/>
        </p:spPr>
        <p:txBody>
          <a:bodyPr wrap="none" rtlCol="0">
            <a:spAutoFit/>
          </a:bodyPr>
          <a:lstStyle/>
          <a:p>
            <a:r>
              <a:rPr lang="en-US" dirty="0">
                <a:solidFill>
                  <a:srgbClr val="000000"/>
                </a:solidFill>
              </a:rPr>
              <a:t>Steady State (Plateau) Value of I</a:t>
            </a:r>
            <a:r>
              <a:rPr lang="en-US" baseline="-25000" dirty="0">
                <a:solidFill>
                  <a:srgbClr val="000000"/>
                </a:solidFill>
              </a:rPr>
              <a:t>K</a:t>
            </a:r>
          </a:p>
        </p:txBody>
      </p:sp>
      <p:cxnSp>
        <p:nvCxnSpPr>
          <p:cNvPr id="9" name="Straight Arrow Connector 8"/>
          <p:cNvCxnSpPr/>
          <p:nvPr/>
        </p:nvCxnSpPr>
        <p:spPr>
          <a:xfrm flipH="1">
            <a:off x="3059832" y="1700808"/>
            <a:ext cx="2304256" cy="25922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51920" y="5661248"/>
            <a:ext cx="1034257" cy="369332"/>
          </a:xfrm>
          <a:prstGeom prst="rect">
            <a:avLst/>
          </a:prstGeom>
          <a:noFill/>
        </p:spPr>
        <p:txBody>
          <a:bodyPr wrap="none" rtlCol="0">
            <a:spAutoFit/>
          </a:bodyPr>
          <a:lstStyle/>
          <a:p>
            <a:r>
              <a:rPr lang="en-US" dirty="0">
                <a:solidFill>
                  <a:srgbClr val="000000"/>
                </a:solidFill>
              </a:rPr>
              <a:t>Peak </a:t>
            </a:r>
            <a:r>
              <a:rPr lang="en-US" dirty="0" err="1">
                <a:solidFill>
                  <a:srgbClr val="000000"/>
                </a:solidFill>
              </a:rPr>
              <a:t>I</a:t>
            </a:r>
            <a:r>
              <a:rPr lang="en-US" baseline="-25000" dirty="0" err="1">
                <a:solidFill>
                  <a:srgbClr val="000000"/>
                </a:solidFill>
              </a:rPr>
              <a:t>Na</a:t>
            </a:r>
            <a:endParaRPr lang="en-US" baseline="-25000" dirty="0">
              <a:solidFill>
                <a:srgbClr val="000000"/>
              </a:solidFill>
            </a:endParaRPr>
          </a:p>
        </p:txBody>
      </p:sp>
      <p:cxnSp>
        <p:nvCxnSpPr>
          <p:cNvPr id="12" name="Shape 11"/>
          <p:cNvCxnSpPr>
            <a:stCxn id="10" idx="0"/>
          </p:cNvCxnSpPr>
          <p:nvPr/>
        </p:nvCxnSpPr>
        <p:spPr>
          <a:xfrm rot="5400000" flipH="1" flipV="1">
            <a:off x="4686548" y="4695677"/>
            <a:ext cx="648072" cy="1283071"/>
          </a:xfrm>
          <a:prstGeom prst="bent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475656" y="5949280"/>
            <a:ext cx="2520280" cy="7200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889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2" cstate="print"/>
          <a:srcRect/>
          <a:stretch>
            <a:fillRect/>
          </a:stretch>
        </p:blipFill>
        <p:spPr bwMode="auto">
          <a:xfrm>
            <a:off x="1191860" y="404664"/>
            <a:ext cx="6692507" cy="5988033"/>
          </a:xfrm>
          <a:prstGeom prst="rect">
            <a:avLst/>
          </a:prstGeom>
          <a:noFill/>
          <a:ln w="9525">
            <a:noFill/>
            <a:miter lim="800000"/>
            <a:headEnd/>
            <a:tailEnd/>
          </a:ln>
        </p:spPr>
      </p:pic>
      <p:sp>
        <p:nvSpPr>
          <p:cNvPr id="3" name="TextBox 2"/>
          <p:cNvSpPr txBox="1"/>
          <p:nvPr/>
        </p:nvSpPr>
        <p:spPr>
          <a:xfrm>
            <a:off x="6942526" y="6525344"/>
            <a:ext cx="2165978" cy="307777"/>
          </a:xfrm>
          <a:prstGeom prst="rect">
            <a:avLst/>
          </a:prstGeom>
          <a:noFill/>
        </p:spPr>
        <p:txBody>
          <a:bodyPr wrap="none" rtlCol="0">
            <a:spAutoFit/>
          </a:bodyPr>
          <a:lstStyle/>
          <a:p>
            <a:r>
              <a:rPr lang="en-US" sz="1400" dirty="0" smtClean="0"/>
              <a:t>Nicholls: Neuron to Brain</a:t>
            </a:r>
            <a:endParaRPr lang="en-US"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icrosoft Office 98">
  <a:themeElements>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icrosoft Office 98">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2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24"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887</TotalTime>
  <Words>808</Words>
  <Application>Microsoft Office PowerPoint</Application>
  <PresentationFormat>On-screen Show (4:3)</PresentationFormat>
  <Paragraphs>192</Paragraphs>
  <Slides>36</Slides>
  <Notes>0</Notes>
  <HiddenSlides>0</HiddenSlides>
  <MMClips>0</MMClips>
  <ScaleCrop>false</ScaleCrop>
  <HeadingPairs>
    <vt:vector size="6" baseType="variant">
      <vt:variant>
        <vt:lpstr>Theme</vt:lpstr>
      </vt:variant>
      <vt:variant>
        <vt:i4>7</vt:i4>
      </vt:variant>
      <vt:variant>
        <vt:lpstr>Embedded OLE Servers</vt:lpstr>
      </vt:variant>
      <vt:variant>
        <vt:i4>3</vt:i4>
      </vt:variant>
      <vt:variant>
        <vt:lpstr>Slide Titles</vt:lpstr>
      </vt:variant>
      <vt:variant>
        <vt:i4>36</vt:i4>
      </vt:variant>
    </vt:vector>
  </HeadingPairs>
  <TitlesOfParts>
    <vt:vector size="46" baseType="lpstr">
      <vt:lpstr>2_Default Design</vt:lpstr>
      <vt:lpstr>Default Design</vt:lpstr>
      <vt:lpstr>6_Default Design</vt:lpstr>
      <vt:lpstr>Microsoft Office 98</vt:lpstr>
      <vt:lpstr>4_Default Design</vt:lpstr>
      <vt:lpstr>7_Default Design</vt:lpstr>
      <vt:lpstr>2_Office Theme</vt:lpstr>
      <vt:lpstr>Drawing</vt:lpstr>
      <vt:lpstr>Equation</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Myelination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MK Mathew</dc:creator>
  <cp:lastModifiedBy>MK Mathew</cp:lastModifiedBy>
  <cp:revision>23</cp:revision>
  <dcterms:created xsi:type="dcterms:W3CDTF">2012-04-16T10:35:43Z</dcterms:created>
  <dcterms:modified xsi:type="dcterms:W3CDTF">2013-08-23T13:29:34Z</dcterms:modified>
</cp:coreProperties>
</file>